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3" r:id="rId23"/>
    <p:sldId id="314" r:id="rId24"/>
    <p:sldId id="315" r:id="rId25"/>
    <p:sldId id="316" r:id="rId26"/>
    <p:sldId id="317" r:id="rId27"/>
    <p:sldId id="318" r:id="rId28"/>
    <p:sldId id="312" r:id="rId29"/>
    <p:sldId id="319" r:id="rId30"/>
    <p:sldId id="320" r:id="rId31"/>
    <p:sldId id="322" r:id="rId32"/>
    <p:sldId id="323" r:id="rId33"/>
    <p:sldId id="321" r:id="rId34"/>
    <p:sldId id="325" r:id="rId35"/>
    <p:sldId id="324" r:id="rId36"/>
    <p:sldId id="327" r:id="rId37"/>
    <p:sldId id="329" r:id="rId38"/>
    <p:sldId id="330" r:id="rId39"/>
    <p:sldId id="336" r:id="rId40"/>
    <p:sldId id="331" r:id="rId41"/>
    <p:sldId id="335" r:id="rId42"/>
    <p:sldId id="332" r:id="rId43"/>
    <p:sldId id="333" r:id="rId44"/>
    <p:sldId id="334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C0"/>
    <a:srgbClr val="941109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11:52:0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7402,'0'0'2000,"107"-232"-11066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0T17:20:4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7906,'0'0'6601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6:22:3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35 6145,'0'0'6490,"7"-34"-6218,-10 34-856,-8 0 408,-6 0-136,-4 0-505,1 6-967,-1-6-6066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0T14:27:5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6265,'0'0'1153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0T14:32:0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6849,'0'0'11995,"5"0"-15610,7 0-268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11-Nov-23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11-Nov-23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11-Nov-23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11-Nov-23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7">
            <a:extLst>
              <a:ext uri="{FF2B5EF4-FFF2-40B4-BE49-F238E27FC236}">
                <a16:creationId xmlns:a16="http://schemas.microsoft.com/office/drawing/2014/main" id="{1A9606D2-3277-4567-A0C1-362DBFDC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127000" dist="635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407" y="1044250"/>
            <a:ext cx="9841574" cy="264600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Introduction to python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408" y="4058557"/>
            <a:ext cx="9841574" cy="1906814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By Khawar Butt [CCIE x 7#12353 &amp; CCDE#20110020]</a:t>
            </a:r>
          </a:p>
          <a:p>
            <a:pPr algn="ctr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[R/S, Security,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Sp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, Voice, Storage Networking, Data Center, Wireless]</a:t>
            </a:r>
          </a:p>
          <a:p>
            <a:pPr algn="ctr">
              <a:lnSpc>
                <a:spcPct val="110000"/>
              </a:lnSpc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Using built-in Print function – Special Characters</a:t>
            </a:r>
          </a:p>
          <a:p>
            <a:pPr marL="7937" indent="0"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Special Character – “\”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('Khawar\'s "Classes”’)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</a:t>
            </a:r>
            <a:r>
              <a:rPr lang="en-US" sz="1800" b="1" dirty="0" err="1">
                <a:solidFill>
                  <a:srgbClr val="0040C0"/>
                </a:solidFill>
                <a:latin typeface="Consolas" panose="020B0609020204030204" pitchFamily="49" charset="0"/>
              </a:rPr>
              <a:t>Khawar’s</a:t>
            </a: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 “Classes”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93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interactive python –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 lnSpcReduction="10000"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Using built-in Print function – Special Characters</a:t>
            </a:r>
          </a:p>
          <a:p>
            <a:pPr marL="7937" indent="0">
              <a:lnSpc>
                <a:spcPct val="110000"/>
              </a:lnSpc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Special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Character – “\n”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("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Khawar’s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Current Classes\n Security\N EI\N python”)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 err="1">
                <a:solidFill>
                  <a:srgbClr val="0040C0"/>
                </a:solidFill>
                <a:latin typeface="Consolas" panose="020B0609020204030204" pitchFamily="49" charset="0"/>
              </a:rPr>
              <a:t>Khawar’s</a:t>
            </a: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 Current Classes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 Security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 EI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 Python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E951F0-9848-B4A1-693F-891DD59053F4}"/>
                  </a:ext>
                </a:extLst>
              </p14:cNvPr>
              <p14:cNvContentPartPr/>
              <p14:nvPr/>
            </p14:nvContentPartPr>
            <p14:xfrm>
              <a:off x="2995098" y="3130453"/>
              <a:ext cx="38880" cy="83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E951F0-9848-B4A1-693F-891DD59053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6458" y="3121453"/>
                <a:ext cx="56520" cy="1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6161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Using built-in Print function – additional functionalities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Using the raw option ("r")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r'KBITS.live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\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newclasses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’)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OUTPUT=KBITS.LIVE\</a:t>
            </a:r>
            <a:r>
              <a:rPr lang="en-US" sz="1800" b="1" dirty="0" err="1">
                <a:solidFill>
                  <a:srgbClr val="0040C0"/>
                </a:solidFill>
                <a:latin typeface="Consolas" panose="020B0609020204030204" pitchFamily="49" charset="0"/>
              </a:rPr>
              <a:t>newClasses</a:t>
            </a:r>
            <a:endParaRPr lang="en-US" sz="1800" b="1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Multiplying Strings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(5 * 'KBITS ')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OUTPUT=KBITS </a:t>
            </a:r>
            <a:r>
              <a:rPr lang="en-US" sz="1800" b="1" dirty="0" err="1">
                <a:solidFill>
                  <a:srgbClr val="0040C0"/>
                </a:solidFill>
                <a:latin typeface="Consolas" panose="020B0609020204030204" pitchFamily="49" charset="0"/>
              </a:rPr>
              <a:t>KBITS</a:t>
            </a: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0040C0"/>
                </a:solidFill>
                <a:latin typeface="Consolas" panose="020B0609020204030204" pitchFamily="49" charset="0"/>
              </a:rPr>
              <a:t>KBITS</a:t>
            </a: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0040C0"/>
                </a:solidFill>
                <a:latin typeface="Consolas" panose="020B0609020204030204" pitchFamily="49" charset="0"/>
              </a:rPr>
              <a:t>KBITS</a:t>
            </a: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0040C0"/>
                </a:solidFill>
                <a:latin typeface="Consolas" panose="020B0609020204030204" pitchFamily="49" charset="0"/>
              </a:rPr>
              <a:t>KBITS</a:t>
            </a:r>
            <a:endParaRPr lang="en-US" sz="1800" b="1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76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Allows us to use a container to hold values that can be reused</a:t>
            </a:r>
          </a:p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The container is assigned a memory location by the interpreter</a:t>
            </a:r>
          </a:p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Variables can be of different types:</a:t>
            </a:r>
          </a:p>
          <a:p>
            <a:pPr marL="688975" lvl="1" indent="-344488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Integers </a:t>
            </a:r>
          </a:p>
          <a:p>
            <a:pPr marL="688975" lvl="1" indent="-344488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Float (Decimals)</a:t>
            </a:r>
          </a:p>
          <a:p>
            <a:pPr marL="688975" lvl="1" indent="-344488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Strings</a:t>
            </a:r>
          </a:p>
          <a:p>
            <a:pPr marL="344488" lvl="1" indent="-344488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The type is auto-detected at the time you initialize the variable</a:t>
            </a:r>
          </a:p>
        </p:txBody>
      </p:sp>
    </p:spTree>
    <p:extLst>
      <p:ext uri="{BB962C8B-B14F-4D97-AF65-F5344CB8AC3E}">
        <p14:creationId xmlns:p14="http://schemas.microsoft.com/office/powerpoint/2010/main" val="323788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latin typeface="Consolas" panose="020B0609020204030204" pitchFamily="49" charset="0"/>
              </a:rPr>
              <a:t>Integer Variable</a:t>
            </a:r>
          </a:p>
          <a:p>
            <a:pPr marL="7937" indent="0"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Defining/Initializing an integer variable – Simple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x=2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Y=5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Defining/Initializing an integer variable – Using an operation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z=2 + x * y</a:t>
            </a:r>
          </a:p>
          <a:p>
            <a:pPr marL="7937" indent="0"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80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Integer Variable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Displaying the integer variable value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(x)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OUTPUT=2</a:t>
            </a:r>
            <a:endParaRPr lang="en-US" sz="15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(y)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OUTPUT=5</a:t>
            </a:r>
            <a:endParaRPr lang="en-US" sz="15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(Z)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OUTPUT=12</a:t>
            </a:r>
            <a:endParaRPr lang="en-US" sz="1500" dirty="0">
              <a:solidFill>
                <a:srgbClr val="0040C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19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Float (Decimal) Variable</a:t>
            </a:r>
          </a:p>
          <a:p>
            <a:pPr marL="7937" indent="0"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Defining/Initializing a Float variable – Simple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A=1.5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B=10.0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Defining/Initializing a float variable – Using an operation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C=2 * A + B</a:t>
            </a:r>
          </a:p>
          <a:p>
            <a:pPr marL="7937" indent="0"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75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Float (Decimal) Variable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Displaying the float variable value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(A)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OUTPUT=1.5</a:t>
            </a:r>
            <a:endParaRPr lang="en-US" sz="15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(B)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OUTPUT=10.0</a:t>
            </a:r>
            <a:endParaRPr lang="en-US" sz="15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(C)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OUTPUT=13.0</a:t>
            </a:r>
          </a:p>
        </p:txBody>
      </p:sp>
    </p:spTree>
    <p:extLst>
      <p:ext uri="{BB962C8B-B14F-4D97-AF65-F5344CB8AC3E}">
        <p14:creationId xmlns:p14="http://schemas.microsoft.com/office/powerpoint/2010/main" val="2409810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String Variable</a:t>
            </a:r>
          </a:p>
          <a:p>
            <a:pPr marL="7937" indent="0"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Defining/Initializing a string variable – Simple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C_NAME='KBITS’</a:t>
            </a:r>
          </a:p>
          <a:p>
            <a:pPr marL="7937" indent="0"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Defining/Initializing a float variable – Using an operation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WEBSITE=C_NAME + '.LIVE'</a:t>
            </a:r>
          </a:p>
        </p:txBody>
      </p:sp>
    </p:spTree>
    <p:extLst>
      <p:ext uri="{BB962C8B-B14F-4D97-AF65-F5344CB8AC3E}">
        <p14:creationId xmlns:p14="http://schemas.microsoft.com/office/powerpoint/2010/main" val="2223346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String Variable</a:t>
            </a:r>
          </a:p>
          <a:p>
            <a:pPr marL="350837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Displaying the string variable value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(C_NAME)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OUTPUT=KBITS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(WEBSITE)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OUTPUT=KBITS.LIVE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2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Introduction to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Python Interpreter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python Integrated Development environment (IDE) 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Interactive python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Variables &amp; Operators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Conditional Statements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While Loops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For Loops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Network Functions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54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String Variable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Retrieving characters from a String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(WEBSITE[0]) – Retrieves the 1</a:t>
            </a:r>
            <a:r>
              <a:rPr lang="en-US" sz="15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st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character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OUTPUT=K</a:t>
            </a:r>
            <a:endParaRPr lang="en-US" sz="15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(WEBSITE[5]) – Retrieves the 6</a:t>
            </a:r>
            <a:r>
              <a:rPr lang="en-US" sz="15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th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character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OUTPUT=.</a:t>
            </a:r>
            <a:endParaRPr lang="en-US" sz="15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(WEBSITE[0:5]) – Retrieves starting from the 1</a:t>
            </a:r>
            <a:r>
              <a:rPr lang="en-US" sz="15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st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to 5</a:t>
            </a:r>
            <a:r>
              <a:rPr lang="en-US" sz="15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th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Character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OUTPUT=KBITS</a:t>
            </a:r>
          </a:p>
        </p:txBody>
      </p:sp>
    </p:spTree>
    <p:extLst>
      <p:ext uri="{BB962C8B-B14F-4D97-AF65-F5344CB8AC3E}">
        <p14:creationId xmlns:p14="http://schemas.microsoft.com/office/powerpoint/2010/main" val="2066339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String Variable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Retrieving characters from a String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(WEBSITE[6:]) – Retrieves starting from the 6</a:t>
            </a:r>
            <a:r>
              <a:rPr lang="en-US" sz="15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th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character to end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OUTPUT=LIVE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(WEBSITE[:5]) – Retrieves all characters till the 6</a:t>
            </a:r>
            <a:r>
              <a:rPr lang="en-US" sz="15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th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character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OUTPUT=KBITS </a:t>
            </a:r>
            <a:endParaRPr lang="en-US" sz="15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(WEBSITE[:5] + ' ' + WEBSITE[6:]) 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OUTPUT=KBITS LIVE</a:t>
            </a:r>
          </a:p>
        </p:txBody>
      </p:sp>
    </p:spTree>
    <p:extLst>
      <p:ext uri="{BB962C8B-B14F-4D97-AF65-F5344CB8AC3E}">
        <p14:creationId xmlns:p14="http://schemas.microsoft.com/office/powerpoint/2010/main" val="2148402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Comparison Operators 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“ &gt; “ – Greater Than operator 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Returns a true or false on an operation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Y=10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&gt; y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OUTPUT=False</a:t>
            </a:r>
          </a:p>
        </p:txBody>
      </p:sp>
    </p:spTree>
    <p:extLst>
      <p:ext uri="{BB962C8B-B14F-4D97-AF65-F5344CB8AC3E}">
        <p14:creationId xmlns:p14="http://schemas.microsoft.com/office/powerpoint/2010/main" val="1630742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Comparison Operators 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“ &lt; “ – Less Than operator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Returns a true or false on an operation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Y=10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&lt; y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OUTPUT=TRUE</a:t>
            </a:r>
          </a:p>
        </p:txBody>
      </p:sp>
    </p:spTree>
    <p:extLst>
      <p:ext uri="{BB962C8B-B14F-4D97-AF65-F5344CB8AC3E}">
        <p14:creationId xmlns:p14="http://schemas.microsoft.com/office/powerpoint/2010/main" val="2722185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Comparison Operators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“ &gt;= “ – GREATER than or equal to operator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Returns a true or false on an operation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&gt; y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OUTPUT=FALSE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&gt;= y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OUTPUT=TRUE</a:t>
            </a:r>
          </a:p>
        </p:txBody>
      </p:sp>
    </p:spTree>
    <p:extLst>
      <p:ext uri="{BB962C8B-B14F-4D97-AF65-F5344CB8AC3E}">
        <p14:creationId xmlns:p14="http://schemas.microsoft.com/office/powerpoint/2010/main" val="1979084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Comparison Operators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“ &lt;= “ – LESS than or equal to operator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Returns a true or false on an operation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&lt; y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OUTPUT=FALSE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&lt;= y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OUTPUT=TRUE</a:t>
            </a:r>
          </a:p>
        </p:txBody>
      </p:sp>
    </p:spTree>
    <p:extLst>
      <p:ext uri="{BB962C8B-B14F-4D97-AF65-F5344CB8AC3E}">
        <p14:creationId xmlns:p14="http://schemas.microsoft.com/office/powerpoint/2010/main" val="3502874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Comparison Operators 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“ == “ – Checks to see if the 2 values are equal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Returns a true or false on an operation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== y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OUTPUT=TRUE</a:t>
            </a:r>
          </a:p>
        </p:txBody>
      </p:sp>
    </p:spTree>
    <p:extLst>
      <p:ext uri="{BB962C8B-B14F-4D97-AF65-F5344CB8AC3E}">
        <p14:creationId xmlns:p14="http://schemas.microsoft.com/office/powerpoint/2010/main" val="2167200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Comparison Operators 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“ != “ – Checks to see if the 2 values are Not-equal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Returns a true or false on an operation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Y=6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!= y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OUTPUT=TRUE</a:t>
            </a:r>
          </a:p>
        </p:txBody>
      </p:sp>
    </p:spTree>
    <p:extLst>
      <p:ext uri="{BB962C8B-B14F-4D97-AF65-F5344CB8AC3E}">
        <p14:creationId xmlns:p14="http://schemas.microsoft.com/office/powerpoint/2010/main" val="2915505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Logical Operators 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“ AND “ – Both conditions need to be True to get true result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Returns a true or false on an operation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Y=10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&lt; 20 and Y &gt; 2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OUTPUT=TRUE</a:t>
            </a:r>
          </a:p>
        </p:txBody>
      </p:sp>
    </p:spTree>
    <p:extLst>
      <p:ext uri="{BB962C8B-B14F-4D97-AF65-F5344CB8AC3E}">
        <p14:creationId xmlns:p14="http://schemas.microsoft.com/office/powerpoint/2010/main" val="3491433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Logical Operators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“ OR “ – Either one conditions needs to be True to get true result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Returns a true or false on an operation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Y=10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&lt; 20 and Y &gt; 20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OUTPUT=FALSE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&lt; 20 or Y &gt; 20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OUTPUT=TRUE</a:t>
            </a:r>
          </a:p>
        </p:txBody>
      </p:sp>
    </p:spTree>
    <p:extLst>
      <p:ext uri="{BB962C8B-B14F-4D97-AF65-F5344CB8AC3E}">
        <p14:creationId xmlns:p14="http://schemas.microsoft.com/office/powerpoint/2010/main" val="234666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Python interpreter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403225" indent="-395288"/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Allows you to issue python commands interactively</a:t>
            </a:r>
          </a:p>
          <a:p>
            <a:pPr marL="403225" indent="-395288"/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you can download it from https://www.python.org/downloads</a:t>
            </a:r>
          </a:p>
          <a:p>
            <a:pPr marL="403225" indent="-395288"/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Normal installation procedure</a:t>
            </a:r>
          </a:p>
          <a:p>
            <a:pPr marL="403225" indent="-395288"/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Invoke the python App or use IDLE</a:t>
            </a:r>
          </a:p>
          <a:p>
            <a:pPr marL="0" indent="0">
              <a:buNone/>
            </a:pPr>
            <a:endParaRPr 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8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Conditional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Conditional statements allows a python script to execute command based on a condition being true or false</a:t>
            </a:r>
          </a:p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All the statements that need to be executed need to be indented properly</a:t>
            </a:r>
          </a:p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You could also use the “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” statement to specify the commands to be executed in case the conditional is false.</a:t>
            </a:r>
          </a:p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You could also use the “ELIF” Statement to have the script check subsequent conditions if the previous condition is false.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930E185-5403-4377-9659-9E65EBD9656B}"/>
                  </a:ext>
                </a:extLst>
              </p14:cNvPr>
              <p14:cNvContentPartPr/>
              <p14:nvPr/>
            </p14:nvContentPartPr>
            <p14:xfrm>
              <a:off x="9114294" y="226593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930E185-5403-4377-9659-9E65EBD965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5654" y="225693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642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IF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104768"/>
            <a:ext cx="9618133" cy="3708203"/>
          </a:xfrm>
        </p:spPr>
        <p:txBody>
          <a:bodyPr>
            <a:normAutofit fontScale="92500" lnSpcReduction="20000"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Example # 1 – Checking for Odd and Even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x=4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y=x % 2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if y == 0: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print('x is an even number ')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if y != 0: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print('y is an odd number')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(‘\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nThanks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for using the program’)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OUTPUT=X is an Even </a:t>
            </a:r>
            <a:r>
              <a:rPr lang="en-US" sz="1800" b="1" dirty="0" err="1">
                <a:solidFill>
                  <a:srgbClr val="0040C0"/>
                </a:solidFill>
                <a:latin typeface="Consolas" panose="020B0609020204030204" pitchFamily="49" charset="0"/>
              </a:rPr>
              <a:t>NumBER</a:t>
            </a:r>
            <a:endParaRPr lang="en-US" sz="1800" b="1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Thanks for using the program</a:t>
            </a:r>
          </a:p>
          <a:p>
            <a:pPr marL="7937" indent="0">
              <a:lnSpc>
                <a:spcPct val="110000"/>
              </a:lnSpc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29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ELSE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 fontScale="92500" lnSpcReduction="10000"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Example # 2 – Checking for Odd and Even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y=x % 2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if y == 0: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print('x is an even number ')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else: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print('x is an odd number ')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('Thanks for using the program’)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OUTPUT=X is an ODD Number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rgbClr val="0040C0"/>
                </a:solidFill>
                <a:latin typeface="Consolas" panose="020B0609020204030204" pitchFamily="49" charset="0"/>
              </a:rPr>
              <a:t>Thanks for using the program</a:t>
            </a:r>
          </a:p>
          <a:p>
            <a:pPr marL="7937" indent="0">
              <a:lnSpc>
                <a:spcPct val="110000"/>
              </a:lnSpc>
              <a:buNone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32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ELIF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1838632"/>
            <a:ext cx="9618133" cy="3974339"/>
          </a:xfrm>
        </p:spPr>
        <p:txBody>
          <a:bodyPr>
            <a:normAutofit fontScale="77500" lnSpcReduction="20000"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Example # 3 – printing Number Names 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x=3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IF X == 0: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print(‘Number Is Zero‘)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ELif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X == 1: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print(‘Number Is one‘)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elif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x == 2: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print('Number Is two’)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elif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x == 3: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print('Number Is three')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elif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x == 4: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print('Number Is four’)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ELSE: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print(‘The number is greater than 4’)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(‘Thanks for using the program’) 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 Number is Three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Thanks for using the program</a:t>
            </a:r>
          </a:p>
        </p:txBody>
      </p:sp>
    </p:spTree>
    <p:extLst>
      <p:ext uri="{BB962C8B-B14F-4D97-AF65-F5344CB8AC3E}">
        <p14:creationId xmlns:p14="http://schemas.microsoft.com/office/powerpoint/2010/main" val="2501980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Loops all you the ability to execute a set of statements as long as a condition is true</a:t>
            </a:r>
          </a:p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Loops also allow you the ability to nest loops</a:t>
            </a:r>
          </a:p>
        </p:txBody>
      </p:sp>
    </p:spTree>
    <p:extLst>
      <p:ext uri="{BB962C8B-B14F-4D97-AF65-F5344CB8AC3E}">
        <p14:creationId xmlns:p14="http://schemas.microsoft.com/office/powerpoint/2010/main" val="3945332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While Loop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AD50BF-FBB1-43A9-B6B0-D48E12C8438F}"/>
              </a:ext>
            </a:extLst>
          </p:cNvPr>
          <p:cNvSpPr txBox="1">
            <a:spLocks/>
          </p:cNvSpPr>
          <p:nvPr/>
        </p:nvSpPr>
        <p:spPr>
          <a:xfrm>
            <a:off x="1635979" y="2104768"/>
            <a:ext cx="4002822" cy="358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Example # 1</a:t>
            </a:r>
          </a:p>
          <a:p>
            <a:pPr marL="7937" indent="0">
              <a:lnSpc>
                <a:spcPct val="110000"/>
              </a:lnSpc>
              <a:buNone/>
            </a:pPr>
            <a:endParaRPr 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counter = 1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while counter &lt;= 3: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</a:t>
            </a:r>
            <a:r>
              <a:rPr lang="en-US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counter,end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='')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print(' ',end='')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counter += 1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1 2 3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b="1" dirty="0">
              <a:solidFill>
                <a:srgbClr val="0040C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396A847-5232-4E61-B628-1260944CC1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1031" y="2104768"/>
            <a:ext cx="5104035" cy="3856352"/>
          </a:xfrm>
        </p:spPr>
        <p:txBody>
          <a:bodyPr>
            <a:normAutofit fontScale="55000" lnSpcReduction="20000"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Example # 2</a:t>
            </a:r>
          </a:p>
          <a:p>
            <a:pPr marL="7937" indent="0">
              <a:lnSpc>
                <a:spcPct val="110000"/>
              </a:lnSpc>
              <a:buNone/>
            </a:pP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= 1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= 50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while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&lt;= 3: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, end='')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print(' ( ',end='')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while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&gt;0: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print(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, end='')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print(' ', end='')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-=10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 (')')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+= 1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= 50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40C0"/>
                </a:solidFill>
                <a:latin typeface="Consolas" panose="020B0609020204030204" pitchFamily="49" charset="0"/>
              </a:rPr>
              <a:t>1 ( 50 40 30 20 10 )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40C0"/>
                </a:solidFill>
                <a:latin typeface="Consolas" panose="020B0609020204030204" pitchFamily="49" charset="0"/>
              </a:rPr>
              <a:t>2 ( 50 40 30 20 10 )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40C0"/>
                </a:solidFill>
                <a:latin typeface="Consolas" panose="020B0609020204030204" pitchFamily="49" charset="0"/>
              </a:rPr>
              <a:t>3 ( 50 40 30 20 10 )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8F5ED8-ED88-4A48-A8E8-F633D82E6346}"/>
                  </a:ext>
                </a:extLst>
              </p14:cNvPr>
              <p14:cNvContentPartPr/>
              <p14:nvPr/>
            </p14:nvContentPartPr>
            <p14:xfrm>
              <a:off x="2711334" y="3081693"/>
              <a:ext cx="33840" cy="12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8F5ED8-ED88-4A48-A8E8-F633D82E63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2334" y="3073053"/>
                <a:ext cx="51480" cy="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1678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FOR Loops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8EC130-8373-4F1D-A02D-70EC6E1E60DC}"/>
              </a:ext>
            </a:extLst>
          </p:cNvPr>
          <p:cNvSpPr txBox="1">
            <a:spLocks/>
          </p:cNvSpPr>
          <p:nvPr/>
        </p:nvSpPr>
        <p:spPr>
          <a:xfrm>
            <a:off x="1286934" y="1938446"/>
            <a:ext cx="4002822" cy="358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Example # 1</a:t>
            </a:r>
          </a:p>
          <a:p>
            <a:pPr marL="7937" indent="0">
              <a:lnSpc>
                <a:spcPct val="110000"/>
              </a:lnSpc>
              <a:buNone/>
            </a:pPr>
            <a:endParaRPr 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name = 'Khawar'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for x in name: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print(x)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K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H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A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W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A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3D81FC-D2BD-475D-B069-BFD96E6B0938}"/>
              </a:ext>
            </a:extLst>
          </p:cNvPr>
          <p:cNvSpPr txBox="1">
            <a:spLocks/>
          </p:cNvSpPr>
          <p:nvPr/>
        </p:nvSpPr>
        <p:spPr>
          <a:xfrm>
            <a:off x="3960760" y="2021607"/>
            <a:ext cx="7266039" cy="358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Example # 2</a:t>
            </a:r>
          </a:p>
          <a:p>
            <a:pPr marL="7937" indent="0">
              <a:lnSpc>
                <a:spcPct val="110000"/>
              </a:lnSpc>
              <a:buNone/>
            </a:pPr>
            <a:endParaRPr 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protocols = ["EIGRP", "IGRP", "OSPF", "IS-IS", "RIP"]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admin_distance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= ['90', '100', '110','115','120']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count=0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for x in protocols:</a:t>
            </a:r>
          </a:p>
          <a:p>
            <a:pPr marL="344488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print('Admin Distance for ' + x  + ' \tis\t’ + </a:t>
            </a:r>
            <a:r>
              <a:rPr lang="en-US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Admin_distance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[count])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count +=1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Admin Distance for EIGRP is 90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Admin Distance for IGRP is 100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Admin Distance for OSPF is 110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Admin Distance for IS-IS is 115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Admin Distance for RIP is 120</a:t>
            </a:r>
          </a:p>
        </p:txBody>
      </p:sp>
    </p:spTree>
    <p:extLst>
      <p:ext uri="{BB962C8B-B14F-4D97-AF65-F5344CB8AC3E}">
        <p14:creationId xmlns:p14="http://schemas.microsoft.com/office/powerpoint/2010/main" val="3124235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Network Functions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 fontScale="92500" lnSpcReduction="10000"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40C0"/>
                </a:solidFill>
                <a:latin typeface="Consolas" panose="020B0609020204030204" pitchFamily="49" charset="0"/>
              </a:rPr>
              <a:t>Input Function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Interface = input('What Interface would you like to configure : ‘)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Prompts for input store the value in a string variable called Interface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40C0"/>
                </a:solidFill>
                <a:latin typeface="Consolas" panose="020B0609020204030204" pitchFamily="49" charset="0"/>
              </a:rPr>
              <a:t>Telnet Function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from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telnetlib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import Telnet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abc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= Telnet('172.25.1.1’)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ABC is a variable. It will reference the telnet connection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40C0"/>
                </a:solidFill>
                <a:latin typeface="Consolas" panose="020B0609020204030204" pitchFamily="49" charset="0"/>
              </a:rPr>
              <a:t>GETPASS Function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Import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getpass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PASS =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getpass.getpass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i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GETpass</a:t>
            </a:r>
            <a:r>
              <a:rPr lang="en-US" sz="16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 will prompt the user for password and store the input in the Pass Variable</a:t>
            </a:r>
            <a:endParaRPr lang="en-US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08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Network Functions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 fontScale="92500" lnSpcReduction="10000"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900" b="1" dirty="0" err="1">
                <a:solidFill>
                  <a:srgbClr val="0040C0"/>
                </a:solidFill>
                <a:latin typeface="Consolas" panose="020B0609020204030204" pitchFamily="49" charset="0"/>
              </a:rPr>
              <a:t>ConnectHandler</a:t>
            </a:r>
            <a:r>
              <a:rPr lang="en-US" sz="1900" b="1" dirty="0">
                <a:solidFill>
                  <a:srgbClr val="0040C0"/>
                </a:solidFill>
                <a:latin typeface="Consolas" panose="020B0609020204030204" pitchFamily="49" charset="0"/>
              </a:rPr>
              <a:t> Function</a:t>
            </a:r>
            <a:endParaRPr lang="en-US" sz="19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from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netmiko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import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ConnectHandler</a:t>
            </a:r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ABC = {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'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device_type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': '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cisco_ios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',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'host':   '172.25.1.1',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'username': '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khawar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',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'password': 'cisco',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'port' : 22,          # optional, defaults to 22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'secret': 'cisco',     # optional, defaults to ‘’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MYSSH =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ConnectHandler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(**ABC)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MYSSH is a variable. It will reference the SSH connection. </a:t>
            </a:r>
            <a:r>
              <a:rPr lang="en-US" sz="1400" b="1" i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Connecthandler</a:t>
            </a: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 reference the parameters in the ABC variable.</a:t>
            </a:r>
          </a:p>
        </p:txBody>
      </p:sp>
    </p:spTree>
    <p:extLst>
      <p:ext uri="{BB962C8B-B14F-4D97-AF65-F5344CB8AC3E}">
        <p14:creationId xmlns:p14="http://schemas.microsoft.com/office/powerpoint/2010/main" val="3392012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Network Functions </a:t>
            </a:r>
            <a:endParaRPr lang="en-US" sz="4800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CONFIGURING A ROUTER using a single command</a:t>
            </a:r>
          </a:p>
          <a:p>
            <a:pPr marL="7937" indent="0">
              <a:lnSpc>
                <a:spcPct val="110000"/>
              </a:lnSpc>
              <a:buNone/>
            </a:pP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hostname =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myssh.send_command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('show run |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host’)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Sends the command to the router over the SSH connection</a:t>
            </a:r>
          </a:p>
        </p:txBody>
      </p:sp>
    </p:spTree>
    <p:extLst>
      <p:ext uri="{BB962C8B-B14F-4D97-AF65-F5344CB8AC3E}">
        <p14:creationId xmlns:p14="http://schemas.microsoft.com/office/powerpoint/2010/main" val="341695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Python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403225" indent="-39528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Provides a full-blown environment for development</a:t>
            </a:r>
          </a:p>
          <a:p>
            <a:pPr marL="403225" indent="-39528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Features include:</a:t>
            </a:r>
          </a:p>
          <a:p>
            <a:pPr marL="796925" lvl="1" indent="-3937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Syntax highlighting</a:t>
            </a:r>
          </a:p>
          <a:p>
            <a:pPr marL="796925" lvl="1" indent="-3937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Code editor with automatic code formatting </a:t>
            </a:r>
          </a:p>
          <a:p>
            <a:pPr marL="796925" lvl="1" indent="-3937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Debugging capabilities </a:t>
            </a:r>
          </a:p>
          <a:p>
            <a:pPr marL="796925" lvl="1" indent="-3937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Terminal for interactive python command execution </a:t>
            </a:r>
          </a:p>
          <a:p>
            <a:pPr marL="796925" lvl="1" indent="-3937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Saving and loading of python scripts / application </a:t>
            </a:r>
          </a:p>
          <a:p>
            <a:pPr marL="796925" lvl="1" indent="-3937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Built-in libraries </a:t>
            </a:r>
          </a:p>
          <a:p>
            <a:pPr marL="461963" lvl="1" indent="-39528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Popular IDE’s include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pycharm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, Visual studio,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spyder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pydev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etc.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80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Network Functions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CONFIGURING A ROUTER THRU SSH USING VARIABLE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800" b="1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config_commands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= [ 'banner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motd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#Authorized KBITS.LIVE Users Only#',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            'line con 0',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            '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logg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sync'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            ]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MYSSH.send_config_set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config_commands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output =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MYSSH.send_command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('show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runn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|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inc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banner’)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MYSSH is the </a:t>
            </a:r>
            <a:r>
              <a:rPr lang="en-US" sz="1400" b="1" i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ssh</a:t>
            </a: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 connection. </a:t>
            </a:r>
            <a:r>
              <a:rPr lang="en-US" sz="1400" b="1" i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ConFIG_Commands</a:t>
            </a: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 is a list variable. 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SEND_Config_SET</a:t>
            </a: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 sends all commands in a list variable to global config. 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MYSSH.SEND_Command</a:t>
            </a: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 sends a single command to the privilege exec mode</a:t>
            </a:r>
          </a:p>
        </p:txBody>
      </p:sp>
    </p:spTree>
    <p:extLst>
      <p:ext uri="{BB962C8B-B14F-4D97-AF65-F5344CB8AC3E}">
        <p14:creationId xmlns:p14="http://schemas.microsoft.com/office/powerpoint/2010/main" val="2327094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Network Functions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CONFIGURING A ROUTER THRU SSH USING configuration file 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hostname =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MYSSH.send_command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('show run |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host')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=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hostname.split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devicename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= x[1]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cmdfile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devicename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+ ".txt"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MYssh.send_config_from_file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cmdfile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 err="1">
                <a:solidFill>
                  <a:srgbClr val="C00000"/>
                </a:solidFill>
                <a:latin typeface="Consolas" panose="020B0609020204030204" pitchFamily="49" charset="0"/>
              </a:rPr>
              <a:t>SENd_CONFIG_FROM_FILE</a:t>
            </a: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 will send the contents of the filename stored in the CMDFILE variable. 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The </a:t>
            </a:r>
            <a:r>
              <a:rPr lang="en-US" sz="1400" b="1" i="1" dirty="0" err="1">
                <a:solidFill>
                  <a:srgbClr val="C00000"/>
                </a:solidFill>
                <a:latin typeface="Consolas" panose="020B0609020204030204" pitchFamily="49" charset="0"/>
              </a:rPr>
              <a:t>cmdFILE</a:t>
            </a: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 variable is created by deriving the hostname and concatenating it with .Txt.</a:t>
            </a:r>
          </a:p>
        </p:txBody>
      </p:sp>
    </p:spTree>
    <p:extLst>
      <p:ext uri="{BB962C8B-B14F-4D97-AF65-F5344CB8AC3E}">
        <p14:creationId xmlns:p14="http://schemas.microsoft.com/office/powerpoint/2010/main" val="3805118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Network Functions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 lnSpcReduction="10000"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Reading from files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from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netmiko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import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ConnectHandler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with open('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devices.txt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') as 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XYZ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for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IP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in XYZ: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ABC = {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    '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device_type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': '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cisco_ios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',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    '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ip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':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IP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    'username': '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khawar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',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    'password': 'cisco'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}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MYSSH=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ConnectHandler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(**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ABC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796925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MYSSH.send_command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('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sh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ip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int brief’)</a:t>
            </a:r>
          </a:p>
          <a:p>
            <a:pPr marL="796925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Opens the file ‘</a:t>
            </a:r>
            <a:r>
              <a:rPr lang="en-US" sz="1400" b="1" i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DEVICES.tXT</a:t>
            </a: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’. Read a single line and stores the content in the variable called IP. SSH’s into the </a:t>
            </a:r>
            <a:r>
              <a:rPr lang="en-US" sz="1400" b="1" i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ip</a:t>
            </a: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 and sends the ‘</a:t>
            </a:r>
            <a:r>
              <a:rPr lang="en-US" sz="1400" b="1" i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Sh</a:t>
            </a: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ip</a:t>
            </a: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 int brief’ command to it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0C0CAC6-6742-4E6C-A388-6D4D94FBF847}"/>
                  </a:ext>
                </a:extLst>
              </p14:cNvPr>
              <p14:cNvContentPartPr/>
              <p14:nvPr/>
            </p14:nvContentPartPr>
            <p14:xfrm>
              <a:off x="3101214" y="2925093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0C0CAC6-6742-4E6C-A388-6D4D94FBF8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2214" y="291645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983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Network Functions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Split Function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800" b="1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hostname =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MYSSH.send_command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('show run |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host')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hostname.split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device = x[1]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filename = device + '-Backup.txt’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Hostname is a variable that will store the output from the </a:t>
            </a:r>
            <a:r>
              <a:rPr lang="en-US" sz="1400" b="1" i="1" dirty="0" err="1">
                <a:solidFill>
                  <a:srgbClr val="C00000"/>
                </a:solidFill>
                <a:latin typeface="Consolas" panose="020B0609020204030204" pitchFamily="49" charset="0"/>
              </a:rPr>
              <a:t>send_Command</a:t>
            </a: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. 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The split function will break the hostname into 2 elements in a list variable called x. The elements are created based on the presence of space.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Device will store the second element in the x variable.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Filename is a string variable combining the Device variable with the text ‘-Backup.txt’</a:t>
            </a:r>
          </a:p>
        </p:txBody>
      </p:sp>
    </p:spTree>
    <p:extLst>
      <p:ext uri="{BB962C8B-B14F-4D97-AF65-F5344CB8AC3E}">
        <p14:creationId xmlns:p14="http://schemas.microsoft.com/office/powerpoint/2010/main" val="16720115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Network Functions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Writing to a file</a:t>
            </a:r>
          </a:p>
          <a:p>
            <a:pPr marL="7937" indent="0">
              <a:lnSpc>
                <a:spcPct val="110000"/>
              </a:lnSpc>
              <a:buNone/>
            </a:pPr>
            <a:endParaRPr lang="en-US" sz="1800" b="1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BBB =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MYSSH.send_command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('show run’)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BBB_file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= open(‘R1-Backup.txT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’, “W")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BBB_file.write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(BBB)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BBB_file.write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("\n")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BBB_FILe.close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BBB is a variable that will hold the contents of the ‘Show Run’ command.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The open function opens a file called Filename(‘R1-BACKUP.txt’) with the ability to write to it. The file is called BBB_FILE.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write function writes the contents of the BBB variable to the </a:t>
            </a:r>
            <a:r>
              <a:rPr lang="en-US" sz="1400" b="1" i="1" dirty="0" err="1">
                <a:solidFill>
                  <a:srgbClr val="C00000"/>
                </a:solidFill>
                <a:latin typeface="Consolas" panose="020B0609020204030204" pitchFamily="49" charset="0"/>
              </a:rPr>
              <a:t>BBB_file</a:t>
            </a: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1DDE1A-B12D-4C79-9BCF-E46B2775A04B}"/>
                  </a:ext>
                </a:extLst>
              </p14:cNvPr>
              <p14:cNvContentPartPr/>
              <p14:nvPr/>
            </p14:nvContentPartPr>
            <p14:xfrm>
              <a:off x="9301854" y="3595773"/>
              <a:ext cx="648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1DDE1A-B12D-4C79-9BCF-E46B2775A0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3214" y="3587133"/>
                <a:ext cx="2412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489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Basic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1986116"/>
            <a:ext cx="9618133" cy="3826855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Addition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2 + 5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OUTPUT=7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Subtraction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99 – 55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OUTPUT=44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Multiplication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109 * 55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OUTPUT=5995</a:t>
            </a:r>
          </a:p>
        </p:txBody>
      </p:sp>
    </p:spTree>
    <p:extLst>
      <p:ext uri="{BB962C8B-B14F-4D97-AF65-F5344CB8AC3E}">
        <p14:creationId xmlns:p14="http://schemas.microsoft.com/office/powerpoint/2010/main" val="408781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86184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interactive python – Basic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1730477"/>
            <a:ext cx="9618133" cy="4082494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Division - Float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24 / 6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OUTPUT=4.0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24 / 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OUTPUT=4.8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Division - Integer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26 // 7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OUTPUT=3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26 % 7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OUTPUT=5</a:t>
            </a:r>
            <a:endParaRPr lang="en-US" sz="1400" dirty="0">
              <a:solidFill>
                <a:srgbClr val="0040C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6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Basic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Combining Operations 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10 - 9 + 7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OUTPUT=8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9 + 7 * 10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OUTPUT=79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(9 + 7) * 10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OUTPUT=160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7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Using Single or double quotes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‘KBITS’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OUTPUT=‘KBITS’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“KBITS”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OUTPUT=‘KBITS’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3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Using built-in Print function – Simple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</a:t>
            </a:r>
          </a:p>
          <a:p>
            <a:pPr marL="7937" indent="0">
              <a:buNone/>
            </a:pP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(‘KBITS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’)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OUTPUT=KBITS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("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Khawar's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Classes")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</a:t>
            </a:r>
            <a:r>
              <a:rPr lang="en-US" sz="1800" b="1" dirty="0" err="1">
                <a:solidFill>
                  <a:srgbClr val="0040C0"/>
                </a:solidFill>
                <a:latin typeface="Consolas" panose="020B0609020204030204" pitchFamily="49" charset="0"/>
              </a:rPr>
              <a:t>Khawar’s</a:t>
            </a: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 classes 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2433</Words>
  <Application>Microsoft Office PowerPoint</Application>
  <PresentationFormat>Widescreen</PresentationFormat>
  <Paragraphs>456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Bookman Old Style</vt:lpstr>
      <vt:lpstr>Consolas</vt:lpstr>
      <vt:lpstr>Impact</vt:lpstr>
      <vt:lpstr>Wingdings</vt:lpstr>
      <vt:lpstr>Main Event</vt:lpstr>
      <vt:lpstr>Introduction to python</vt:lpstr>
      <vt:lpstr>Introduction to python</vt:lpstr>
      <vt:lpstr>Python interpreter</vt:lpstr>
      <vt:lpstr>Python iDE</vt:lpstr>
      <vt:lpstr>interactive python – Basic Math</vt:lpstr>
      <vt:lpstr>interactive python – Basic Math</vt:lpstr>
      <vt:lpstr>interactive python – Basic Math</vt:lpstr>
      <vt:lpstr>interactive python – Strings</vt:lpstr>
      <vt:lpstr>interactive python – Strings</vt:lpstr>
      <vt:lpstr>interactive python – Strings</vt:lpstr>
      <vt:lpstr>interactive python – Strings</vt:lpstr>
      <vt:lpstr>interactive python – Strings</vt:lpstr>
      <vt:lpstr>interactive python – Variables</vt:lpstr>
      <vt:lpstr>interactive python – Variables</vt:lpstr>
      <vt:lpstr>interactive python – Variables</vt:lpstr>
      <vt:lpstr>interactive python – Variables</vt:lpstr>
      <vt:lpstr>interactive python – Variables</vt:lpstr>
      <vt:lpstr>interactive python – Variables</vt:lpstr>
      <vt:lpstr>interactive python – Variables</vt:lpstr>
      <vt:lpstr>interactive python – Variables</vt:lpstr>
      <vt:lpstr>interactive python – Variables</vt:lpstr>
      <vt:lpstr>interactive python – Operators</vt:lpstr>
      <vt:lpstr>interactive python – Operators</vt:lpstr>
      <vt:lpstr>interactive python – Operators</vt:lpstr>
      <vt:lpstr>interactive python – Operators</vt:lpstr>
      <vt:lpstr>interactive python – Operators</vt:lpstr>
      <vt:lpstr>interactive python – Operators</vt:lpstr>
      <vt:lpstr>interactive python – Operators</vt:lpstr>
      <vt:lpstr>interactive python – Operators</vt:lpstr>
      <vt:lpstr>Conditional Statements</vt:lpstr>
      <vt:lpstr>IF Statement</vt:lpstr>
      <vt:lpstr>ELSE Statement</vt:lpstr>
      <vt:lpstr>ELIF Statement</vt:lpstr>
      <vt:lpstr>Loops</vt:lpstr>
      <vt:lpstr>While Loop</vt:lpstr>
      <vt:lpstr>FOR Loops</vt:lpstr>
      <vt:lpstr>Network Functions </vt:lpstr>
      <vt:lpstr>Network Functions </vt:lpstr>
      <vt:lpstr>Network Functions </vt:lpstr>
      <vt:lpstr>Network Functions </vt:lpstr>
      <vt:lpstr>Network Functions </vt:lpstr>
      <vt:lpstr>Network Functions </vt:lpstr>
      <vt:lpstr>Network Functions </vt:lpstr>
      <vt:lpstr>Network Functions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Defined Access</dc:title>
  <dc:creator>Khawar Butt</dc:creator>
  <cp:lastModifiedBy>Khawar Butt</cp:lastModifiedBy>
  <cp:revision>62</cp:revision>
  <dcterms:created xsi:type="dcterms:W3CDTF">2020-06-22T19:05:10Z</dcterms:created>
  <dcterms:modified xsi:type="dcterms:W3CDTF">2023-11-11T16:43:03Z</dcterms:modified>
</cp:coreProperties>
</file>