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6" r:id="rId1"/>
  </p:sldMasterIdLst>
  <p:sldIdLst>
    <p:sldId id="256" r:id="rId2"/>
    <p:sldId id="267" r:id="rId3"/>
    <p:sldId id="259" r:id="rId4"/>
    <p:sldId id="316" r:id="rId5"/>
    <p:sldId id="317" r:id="rId6"/>
    <p:sldId id="318" r:id="rId7"/>
    <p:sldId id="320" r:id="rId8"/>
    <p:sldId id="319" r:id="rId9"/>
    <p:sldId id="321" r:id="rId10"/>
    <p:sldId id="322" r:id="rId11"/>
    <p:sldId id="323" r:id="rId12"/>
    <p:sldId id="29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BBFAE72-FFC1-44EA-88AA-99FEEF036CF0}">
          <p14:sldIdLst>
            <p14:sldId id="256"/>
            <p14:sldId id="267"/>
            <p14:sldId id="259"/>
            <p14:sldId id="316"/>
            <p14:sldId id="317"/>
            <p14:sldId id="318"/>
            <p14:sldId id="320"/>
            <p14:sldId id="319"/>
            <p14:sldId id="321"/>
            <p14:sldId id="322"/>
            <p14:sldId id="323"/>
          </p14:sldIdLst>
        </p14:section>
        <p14:section name="Untitled Section" id="{268F9203-5533-41FA-AF2E-C60267414199}">
          <p14:sldIdLst>
            <p14:sldId id="29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0000"/>
    <a:srgbClr val="002E15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95" d="100"/>
          <a:sy n="95" d="100"/>
        </p:scale>
        <p:origin x="1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07-28T14:31:56.5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22 12396,'-27'-13'0,"18"4"-6310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07-28T14:31:56.5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22 12396,'-27'-13'0,"18"4"-6310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07-28T14:31:56.5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22 12396,'-27'-13'0,"18"4"-6310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07-28T14:31:56.5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22 12396,'-27'-13'0,"18"4"-6310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07-28T14:31:56.5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22 12396,'-27'-13'0,"18"4"-6310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07-28T14:31:56.5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22 12396,'-27'-13'0,"18"4"-6310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08-Aug-20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6874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08-Aug-20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242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08-Aug-20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374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08-Aug-20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974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08-Aug-20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1217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08-Aug-20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628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08-Aug-20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304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08-Aug-20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409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08-Aug-20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250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08-Aug-20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325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08-Aug-20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19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08-Aug-20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7959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6BB18-6470-45D6-8E36-218496BCE3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4355" y="2473477"/>
            <a:ext cx="9393790" cy="1843541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8E0000"/>
                </a:solidFill>
                <a:latin typeface="Bookman Old Style" panose="02050604050505020204" pitchFamily="18" charset="0"/>
              </a:rPr>
              <a:t>Cisco Umbrella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1F05D-9A18-4057-BF29-31A068B27C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22012"/>
            <a:ext cx="10396765" cy="1274159"/>
          </a:xfrm>
        </p:spPr>
        <p:txBody>
          <a:bodyPr>
            <a:noAutofit/>
          </a:bodyPr>
          <a:lstStyle/>
          <a:p>
            <a:pPr algn="r">
              <a:spcBef>
                <a:spcPts val="0"/>
              </a:spcBef>
            </a:pPr>
            <a:r>
              <a:rPr lang="en-US" sz="1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Khawar butt</a:t>
            </a:r>
          </a:p>
          <a:p>
            <a:pPr algn="r">
              <a:spcBef>
                <a:spcPts val="0"/>
              </a:spcBef>
            </a:pPr>
            <a:r>
              <a:rPr lang="en-US" sz="1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CCIE # 12353 [R/S, Security, SP, DC, Voice, Storage, Wireless]</a:t>
            </a:r>
          </a:p>
          <a:p>
            <a:pPr algn="r">
              <a:spcBef>
                <a:spcPts val="0"/>
              </a:spcBef>
            </a:pPr>
            <a:r>
              <a:rPr lang="en-US" sz="1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CCDE#20110020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1644D76-9E9B-4817-9740-13815D3E0057}"/>
              </a:ext>
            </a:extLst>
          </p:cNvPr>
          <p:cNvSpPr/>
          <p:nvPr/>
        </p:nvSpPr>
        <p:spPr>
          <a:xfrm>
            <a:off x="123826" y="109538"/>
            <a:ext cx="11887200" cy="58531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4EA98CD-7735-43DF-A2D5-9321FC725949}"/>
              </a:ext>
            </a:extLst>
          </p:cNvPr>
          <p:cNvCxnSpPr/>
          <p:nvPr/>
        </p:nvCxnSpPr>
        <p:spPr>
          <a:xfrm>
            <a:off x="1153071" y="4355533"/>
            <a:ext cx="9934574" cy="0"/>
          </a:xfrm>
          <a:prstGeom prst="line">
            <a:avLst/>
          </a:prstGeom>
          <a:ln w="38100"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6442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EB13-4023-459C-A718-078C6935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155" y="441161"/>
            <a:ext cx="9603275" cy="1292390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rgbClr val="8E0000"/>
                </a:solidFill>
                <a:latin typeface="Bookman Old Style" panose="02050604050505020204" pitchFamily="18" charset="0"/>
              </a:rPr>
              <a:t>Roaming Client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75974-8434-4052-811D-25C4D5D80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1" y="2001444"/>
            <a:ext cx="9835654" cy="3865956"/>
          </a:xfrm>
        </p:spPr>
        <p:txBody>
          <a:bodyPr>
            <a:normAutofit fontScale="92500"/>
          </a:bodyPr>
          <a:lstStyle/>
          <a:p>
            <a:pPr marL="342900" indent="-342900" algn="just">
              <a:lnSpc>
                <a:spcPct val="110000"/>
              </a:lnSpc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Purchase the Umbrella Solution</a:t>
            </a:r>
          </a:p>
          <a:p>
            <a:pPr marL="342900" indent="-342900" algn="just">
              <a:lnSpc>
                <a:spcPct val="110000"/>
              </a:lnSpc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Download and install the Roaming Client on the Devices (Windows &amp; MAC)</a:t>
            </a:r>
          </a:p>
          <a:p>
            <a:pPr marL="342900" indent="-342900" algn="just">
              <a:lnSpc>
                <a:spcPct val="110000"/>
              </a:lnSpc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It will override the DNS Server pointer towards 127.0.0.1 which will redirect it to the Cisco Umbrella DNS Servers </a:t>
            </a:r>
          </a:p>
          <a:p>
            <a:pPr marL="342900" indent="-342900" algn="just">
              <a:lnSpc>
                <a:spcPct val="110000"/>
              </a:lnSpc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Configure the Policies (URL Filtering)</a:t>
            </a:r>
          </a:p>
          <a:p>
            <a:pPr marL="342900" indent="-342900" algn="just">
              <a:lnSpc>
                <a:spcPct val="110000"/>
              </a:lnSpc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Reports will display the Users and the Websites visited</a:t>
            </a:r>
            <a:endParaRPr lang="en-US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76A9B13-21B4-47B0-8EB2-731AF2798127}"/>
              </a:ext>
            </a:extLst>
          </p:cNvPr>
          <p:cNvSpPr/>
          <p:nvPr/>
        </p:nvSpPr>
        <p:spPr>
          <a:xfrm>
            <a:off x="123826" y="109538"/>
            <a:ext cx="11887200" cy="58531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670614-A62B-4FF7-9C53-34CA65B836AF}"/>
              </a:ext>
            </a:extLst>
          </p:cNvPr>
          <p:cNvCxnSpPr/>
          <p:nvPr/>
        </p:nvCxnSpPr>
        <p:spPr>
          <a:xfrm>
            <a:off x="1219201" y="1733550"/>
            <a:ext cx="9934574" cy="0"/>
          </a:xfrm>
          <a:prstGeom prst="line">
            <a:avLst/>
          </a:prstGeom>
          <a:ln w="38100"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14:cNvPr>
              <p14:cNvContentPartPr/>
              <p14:nvPr/>
            </p14:nvContentPartPr>
            <p14:xfrm>
              <a:off x="10995835" y="1777393"/>
              <a:ext cx="13320" cy="82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987195" y="1768393"/>
                <a:ext cx="30960" cy="25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68872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EB13-4023-459C-A718-078C6935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155" y="449179"/>
            <a:ext cx="10054620" cy="1284372"/>
          </a:xfrm>
        </p:spPr>
        <p:txBody>
          <a:bodyPr>
            <a:noAutofit/>
          </a:bodyPr>
          <a:lstStyle/>
          <a:p>
            <a:pPr>
              <a:buClr>
                <a:srgbClr val="8E0000"/>
              </a:buClr>
            </a:pPr>
            <a:r>
              <a:rPr lang="en-US" sz="4400" b="1" dirty="0">
                <a:solidFill>
                  <a:srgbClr val="8E0000"/>
                </a:solidFill>
                <a:latin typeface="Bookman Old Style" panose="02050604050505020204" pitchFamily="18" charset="0"/>
              </a:rPr>
              <a:t>Roaming Client Solution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76A9B13-21B4-47B0-8EB2-731AF2798127}"/>
              </a:ext>
            </a:extLst>
          </p:cNvPr>
          <p:cNvSpPr/>
          <p:nvPr/>
        </p:nvSpPr>
        <p:spPr>
          <a:xfrm>
            <a:off x="123826" y="109538"/>
            <a:ext cx="11887200" cy="58531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670614-A62B-4FF7-9C53-34CA65B836AF}"/>
              </a:ext>
            </a:extLst>
          </p:cNvPr>
          <p:cNvCxnSpPr/>
          <p:nvPr/>
        </p:nvCxnSpPr>
        <p:spPr>
          <a:xfrm>
            <a:off x="1219201" y="1733550"/>
            <a:ext cx="9934574" cy="0"/>
          </a:xfrm>
          <a:prstGeom prst="line">
            <a:avLst/>
          </a:prstGeom>
          <a:ln w="38100"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AB7C8D92-3183-4B9E-AA63-E12EF82833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1" y="1837825"/>
            <a:ext cx="8124725" cy="4020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842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EB13-4023-459C-A718-078C6935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155" y="1184721"/>
            <a:ext cx="9603275" cy="54882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8E0000"/>
                </a:solidFill>
                <a:latin typeface="Bookman Old Style" panose="02050604050505020204" pitchFamily="18" charset="0"/>
              </a:rPr>
              <a:t>Whiteboard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76A9B13-21B4-47B0-8EB2-731AF2798127}"/>
              </a:ext>
            </a:extLst>
          </p:cNvPr>
          <p:cNvSpPr/>
          <p:nvPr/>
        </p:nvSpPr>
        <p:spPr>
          <a:xfrm>
            <a:off x="123826" y="109538"/>
            <a:ext cx="11887200" cy="58531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670614-A62B-4FF7-9C53-34CA65B836AF}"/>
              </a:ext>
            </a:extLst>
          </p:cNvPr>
          <p:cNvCxnSpPr/>
          <p:nvPr/>
        </p:nvCxnSpPr>
        <p:spPr>
          <a:xfrm>
            <a:off x="1219201" y="1733550"/>
            <a:ext cx="9934574" cy="0"/>
          </a:xfrm>
          <a:prstGeom prst="line">
            <a:avLst/>
          </a:prstGeom>
          <a:ln w="38100"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5145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EB13-4023-459C-A718-078C6935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155" y="1184721"/>
            <a:ext cx="9603275" cy="548829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rgbClr val="8E0000"/>
                </a:solidFill>
                <a:latin typeface="Bookman Old Style" panose="02050604050505020204" pitchFamily="18" charset="0"/>
              </a:rPr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75974-8434-4052-811D-25C4D5D80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1" y="2001444"/>
            <a:ext cx="9835654" cy="3865956"/>
          </a:xfrm>
        </p:spPr>
        <p:txBody>
          <a:bodyPr>
            <a:normAutofit/>
          </a:bodyPr>
          <a:lstStyle/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Internet Communication &amp; Vulnerability Overview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Cisco Umbrella Overview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Cisco Umbrella Implementation Options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DNS Forwarding Solution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DNS Forwarding using VA Solution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Roaming Client Solutions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endParaRPr lang="en-US" sz="28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0" indent="0" algn="just">
              <a:buClr>
                <a:srgbClr val="8E0000"/>
              </a:buClr>
              <a:buNone/>
            </a:pPr>
            <a:endParaRPr lang="en-US" sz="28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just">
              <a:buClr>
                <a:srgbClr val="8E0000"/>
              </a:buClr>
            </a:pPr>
            <a:endParaRPr lang="en-US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76A9B13-21B4-47B0-8EB2-731AF2798127}"/>
              </a:ext>
            </a:extLst>
          </p:cNvPr>
          <p:cNvSpPr/>
          <p:nvPr/>
        </p:nvSpPr>
        <p:spPr>
          <a:xfrm>
            <a:off x="123826" y="109538"/>
            <a:ext cx="11887200" cy="58531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670614-A62B-4FF7-9C53-34CA65B836AF}"/>
              </a:ext>
            </a:extLst>
          </p:cNvPr>
          <p:cNvCxnSpPr/>
          <p:nvPr/>
        </p:nvCxnSpPr>
        <p:spPr>
          <a:xfrm>
            <a:off x="1219201" y="1733550"/>
            <a:ext cx="9934574" cy="0"/>
          </a:xfrm>
          <a:prstGeom prst="line">
            <a:avLst/>
          </a:prstGeom>
          <a:ln w="38100"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14:cNvPr>
              <p14:cNvContentPartPr/>
              <p14:nvPr/>
            </p14:nvContentPartPr>
            <p14:xfrm>
              <a:off x="10995835" y="1777393"/>
              <a:ext cx="13320" cy="82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987195" y="1768393"/>
                <a:ext cx="30960" cy="25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73699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EB13-4023-459C-A718-078C6935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155" y="449179"/>
            <a:ext cx="10054620" cy="1284372"/>
          </a:xfrm>
        </p:spPr>
        <p:txBody>
          <a:bodyPr>
            <a:noAutofit/>
          </a:bodyPr>
          <a:lstStyle/>
          <a:p>
            <a:pPr>
              <a:buClr>
                <a:srgbClr val="8E0000"/>
              </a:buClr>
            </a:pPr>
            <a:r>
              <a:rPr lang="en-US" sz="4400" b="1" dirty="0">
                <a:solidFill>
                  <a:srgbClr val="8E0000"/>
                </a:solidFill>
                <a:latin typeface="Bookman Old Style" panose="02050604050505020204" pitchFamily="18" charset="0"/>
              </a:rPr>
              <a:t>Internet Communication &amp; Vulnerability Overview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6D33E79-B4BD-47F7-A3C4-889C9FCA9B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2" y="1833396"/>
            <a:ext cx="7339262" cy="3865562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76A9B13-21B4-47B0-8EB2-731AF2798127}"/>
              </a:ext>
            </a:extLst>
          </p:cNvPr>
          <p:cNvSpPr/>
          <p:nvPr/>
        </p:nvSpPr>
        <p:spPr>
          <a:xfrm>
            <a:off x="123826" y="109538"/>
            <a:ext cx="11887200" cy="58531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670614-A62B-4FF7-9C53-34CA65B836AF}"/>
              </a:ext>
            </a:extLst>
          </p:cNvPr>
          <p:cNvCxnSpPr/>
          <p:nvPr/>
        </p:nvCxnSpPr>
        <p:spPr>
          <a:xfrm>
            <a:off x="1219201" y="1733550"/>
            <a:ext cx="9934574" cy="0"/>
          </a:xfrm>
          <a:prstGeom prst="line">
            <a:avLst/>
          </a:prstGeom>
          <a:ln w="38100"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1124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EB13-4023-459C-A718-078C6935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155" y="1184721"/>
            <a:ext cx="9603275" cy="548829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rgbClr val="8E0000"/>
                </a:solidFill>
                <a:latin typeface="Bookman Old Style" panose="02050604050505020204" pitchFamily="18" charset="0"/>
              </a:rPr>
              <a:t>Cisco Umbrella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75974-8434-4052-811D-25C4D5D80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1" y="2001444"/>
            <a:ext cx="9835654" cy="3865956"/>
          </a:xfrm>
        </p:spPr>
        <p:txBody>
          <a:bodyPr>
            <a:normAutofit fontScale="70000" lnSpcReduction="20000"/>
          </a:bodyPr>
          <a:lstStyle/>
          <a:p>
            <a:pPr marL="342900" indent="-342900" algn="just">
              <a:lnSpc>
                <a:spcPct val="120000"/>
              </a:lnSpc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The DNS request is directed towards Umbrella</a:t>
            </a:r>
          </a:p>
          <a:p>
            <a:pPr marL="342900" indent="-342900" algn="just">
              <a:lnSpc>
                <a:spcPct val="120000"/>
              </a:lnSpc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Umbrella has 2 Anycast addresses, 208.67.220.220 &amp; 208.67.222.222</a:t>
            </a:r>
          </a:p>
          <a:p>
            <a:pPr marL="342900" indent="-342900" algn="just">
              <a:lnSpc>
                <a:spcPct val="120000"/>
              </a:lnSpc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Umbrella checks the DNS request against multiple Security Database for Newly created Domains, Unseen Domains in multiple Databases like:</a:t>
            </a:r>
          </a:p>
          <a:p>
            <a:pPr marL="635508" lvl="1" indent="-342900" algn="just">
              <a:lnSpc>
                <a:spcPct val="120000"/>
              </a:lnSpc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rgbClr val="002060"/>
                </a:solidFill>
                <a:latin typeface="Bookman Old Style" panose="02050604050505020204" pitchFamily="18" charset="0"/>
              </a:rPr>
              <a:t>Umbrellas Internal Database compiled based on TALOS</a:t>
            </a:r>
          </a:p>
          <a:p>
            <a:pPr marL="635508" lvl="1" indent="-342900" algn="just">
              <a:lnSpc>
                <a:spcPct val="120000"/>
              </a:lnSpc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rgbClr val="002060"/>
                </a:solidFill>
                <a:latin typeface="Bookman Old Style" panose="02050604050505020204" pitchFamily="18" charset="0"/>
              </a:rPr>
              <a:t>3</a:t>
            </a:r>
            <a:r>
              <a:rPr lang="en-US" sz="2600" baseline="30000" dirty="0">
                <a:solidFill>
                  <a:srgbClr val="002060"/>
                </a:solidFill>
                <a:latin typeface="Bookman Old Style" panose="02050604050505020204" pitchFamily="18" charset="0"/>
              </a:rPr>
              <a:t>rd</a:t>
            </a:r>
            <a:r>
              <a:rPr lang="en-US" sz="2600" dirty="0">
                <a:solidFill>
                  <a:srgbClr val="002060"/>
                </a:solidFill>
                <a:latin typeface="Bookman Old Style" panose="02050604050505020204" pitchFamily="18" charset="0"/>
              </a:rPr>
              <a:t> Party Databases for Well-known malicious Domain names and IP Addresses</a:t>
            </a:r>
          </a:p>
          <a:p>
            <a:pPr marL="342900" indent="-342900" algn="just">
              <a:lnSpc>
                <a:spcPct val="120000"/>
              </a:lnSpc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If a threat is detected/suspected, it blocks the connection at the DNS request phase.</a:t>
            </a:r>
          </a:p>
          <a:p>
            <a:pPr marL="635508" lvl="1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endParaRPr lang="en-US" sz="26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292608" lvl="1" indent="0" algn="just">
              <a:buClr>
                <a:srgbClr val="8E0000"/>
              </a:buClr>
              <a:buNone/>
            </a:pPr>
            <a:endParaRPr lang="en-US" sz="26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635508" lvl="1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endParaRPr lang="en-US" sz="26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0" indent="0" algn="just">
              <a:buClr>
                <a:srgbClr val="8E0000"/>
              </a:buClr>
              <a:buNone/>
            </a:pPr>
            <a:endParaRPr lang="en-US" sz="28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just">
              <a:buClr>
                <a:srgbClr val="8E0000"/>
              </a:buClr>
            </a:pPr>
            <a:endParaRPr lang="en-US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76A9B13-21B4-47B0-8EB2-731AF2798127}"/>
              </a:ext>
            </a:extLst>
          </p:cNvPr>
          <p:cNvSpPr/>
          <p:nvPr/>
        </p:nvSpPr>
        <p:spPr>
          <a:xfrm>
            <a:off x="123826" y="109538"/>
            <a:ext cx="11887200" cy="58531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670614-A62B-4FF7-9C53-34CA65B836AF}"/>
              </a:ext>
            </a:extLst>
          </p:cNvPr>
          <p:cNvCxnSpPr/>
          <p:nvPr/>
        </p:nvCxnSpPr>
        <p:spPr>
          <a:xfrm>
            <a:off x="1219201" y="1733550"/>
            <a:ext cx="9934574" cy="0"/>
          </a:xfrm>
          <a:prstGeom prst="line">
            <a:avLst/>
          </a:prstGeom>
          <a:ln w="38100"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14:cNvPr>
              <p14:cNvContentPartPr/>
              <p14:nvPr/>
            </p14:nvContentPartPr>
            <p14:xfrm>
              <a:off x="10995835" y="1777393"/>
              <a:ext cx="13320" cy="82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987195" y="1768393"/>
                <a:ext cx="30960" cy="25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88163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EB13-4023-459C-A718-078C6935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155" y="1184721"/>
            <a:ext cx="9603275" cy="548829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rgbClr val="8E0000"/>
                </a:solidFill>
                <a:latin typeface="Bookman Old Style" panose="02050604050505020204" pitchFamily="18" charset="0"/>
              </a:rPr>
              <a:t>Cisco Umbrella Implementations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75974-8434-4052-811D-25C4D5D80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1" y="2001444"/>
            <a:ext cx="9835654" cy="3865956"/>
          </a:xfrm>
        </p:spPr>
        <p:txBody>
          <a:bodyPr>
            <a:normAutofit/>
          </a:bodyPr>
          <a:lstStyle/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1. Configure Internal DNS Server to forward requests to the Umbrella DNS Servers (208.67.222.222 or 208.67.220.220)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2. Configure the Roaming Agent on the device</a:t>
            </a:r>
          </a:p>
          <a:p>
            <a:pPr marL="0" indent="0" algn="just">
              <a:buClr>
                <a:srgbClr val="8E0000"/>
              </a:buClr>
              <a:buNone/>
            </a:pPr>
            <a:endParaRPr lang="en-US" sz="28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just">
              <a:buClr>
                <a:srgbClr val="8E0000"/>
              </a:buClr>
            </a:pPr>
            <a:endParaRPr lang="en-US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76A9B13-21B4-47B0-8EB2-731AF2798127}"/>
              </a:ext>
            </a:extLst>
          </p:cNvPr>
          <p:cNvSpPr/>
          <p:nvPr/>
        </p:nvSpPr>
        <p:spPr>
          <a:xfrm>
            <a:off x="123826" y="109538"/>
            <a:ext cx="11887200" cy="58531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670614-A62B-4FF7-9C53-34CA65B836AF}"/>
              </a:ext>
            </a:extLst>
          </p:cNvPr>
          <p:cNvCxnSpPr/>
          <p:nvPr/>
        </p:nvCxnSpPr>
        <p:spPr>
          <a:xfrm>
            <a:off x="1219201" y="1733550"/>
            <a:ext cx="9934574" cy="0"/>
          </a:xfrm>
          <a:prstGeom prst="line">
            <a:avLst/>
          </a:prstGeom>
          <a:ln w="38100"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14:cNvPr>
              <p14:cNvContentPartPr/>
              <p14:nvPr/>
            </p14:nvContentPartPr>
            <p14:xfrm>
              <a:off x="10995835" y="1777393"/>
              <a:ext cx="13320" cy="82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987195" y="1768393"/>
                <a:ext cx="30960" cy="25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20246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EB13-4023-459C-A718-078C6935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155" y="1184721"/>
            <a:ext cx="9603275" cy="548829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rgbClr val="8E0000"/>
                </a:solidFill>
                <a:latin typeface="Bookman Old Style" panose="02050604050505020204" pitchFamily="18" charset="0"/>
              </a:rPr>
              <a:t>DNS Forwarding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75974-8434-4052-811D-25C4D5D80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1" y="2001444"/>
            <a:ext cx="9835654" cy="3865956"/>
          </a:xfrm>
        </p:spPr>
        <p:txBody>
          <a:bodyPr>
            <a:normAutofit lnSpcReduction="10000"/>
          </a:bodyPr>
          <a:lstStyle/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Purchase the Umbrella Solution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Configure the DNS Server to point to the Cisco Umbrella DNS Servers 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Configure the Umbrella Account for the company with the Network Address for your company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Configure the Policies (URL Filtering)</a:t>
            </a:r>
          </a:p>
          <a:p>
            <a:pPr marL="342900" indent="-342900" algn="just"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Reports will NOT display the Users and the Websites visited</a:t>
            </a:r>
          </a:p>
          <a:p>
            <a:pPr algn="just">
              <a:buClr>
                <a:srgbClr val="8E0000"/>
              </a:buClr>
            </a:pPr>
            <a:endParaRPr lang="en-US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76A9B13-21B4-47B0-8EB2-731AF2798127}"/>
              </a:ext>
            </a:extLst>
          </p:cNvPr>
          <p:cNvSpPr/>
          <p:nvPr/>
        </p:nvSpPr>
        <p:spPr>
          <a:xfrm>
            <a:off x="123826" y="109538"/>
            <a:ext cx="11887200" cy="58531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670614-A62B-4FF7-9C53-34CA65B836AF}"/>
              </a:ext>
            </a:extLst>
          </p:cNvPr>
          <p:cNvCxnSpPr/>
          <p:nvPr/>
        </p:nvCxnSpPr>
        <p:spPr>
          <a:xfrm>
            <a:off x="1219201" y="1733550"/>
            <a:ext cx="9934574" cy="0"/>
          </a:xfrm>
          <a:prstGeom prst="line">
            <a:avLst/>
          </a:prstGeom>
          <a:ln w="38100"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14:cNvPr>
              <p14:cNvContentPartPr/>
              <p14:nvPr/>
            </p14:nvContentPartPr>
            <p14:xfrm>
              <a:off x="10995835" y="1777393"/>
              <a:ext cx="13320" cy="82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987195" y="1768393"/>
                <a:ext cx="30960" cy="25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82649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EB13-4023-459C-A718-078C6935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155" y="449179"/>
            <a:ext cx="10054620" cy="1284372"/>
          </a:xfrm>
        </p:spPr>
        <p:txBody>
          <a:bodyPr>
            <a:noAutofit/>
          </a:bodyPr>
          <a:lstStyle/>
          <a:p>
            <a:pPr>
              <a:buClr>
                <a:srgbClr val="8E0000"/>
              </a:buClr>
            </a:pPr>
            <a:r>
              <a:rPr lang="en-US" sz="4400" b="1" dirty="0">
                <a:solidFill>
                  <a:srgbClr val="8E0000"/>
                </a:solidFill>
                <a:latin typeface="Bookman Old Style" panose="02050604050505020204" pitchFamily="18" charset="0"/>
              </a:rPr>
              <a:t>DNS Forwarding Solution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76A9B13-21B4-47B0-8EB2-731AF2798127}"/>
              </a:ext>
            </a:extLst>
          </p:cNvPr>
          <p:cNvSpPr/>
          <p:nvPr/>
        </p:nvSpPr>
        <p:spPr>
          <a:xfrm>
            <a:off x="123826" y="109538"/>
            <a:ext cx="11887200" cy="58531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670614-A62B-4FF7-9C53-34CA65B836AF}"/>
              </a:ext>
            </a:extLst>
          </p:cNvPr>
          <p:cNvCxnSpPr/>
          <p:nvPr/>
        </p:nvCxnSpPr>
        <p:spPr>
          <a:xfrm>
            <a:off x="1219201" y="1733550"/>
            <a:ext cx="9934574" cy="0"/>
          </a:xfrm>
          <a:prstGeom prst="line">
            <a:avLst/>
          </a:prstGeom>
          <a:ln w="38100"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1F88C3A-E3D9-4BCB-B8E3-1CB317F20D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1" y="1733550"/>
            <a:ext cx="8478229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532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EB13-4023-459C-A718-078C6935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155" y="441161"/>
            <a:ext cx="9603275" cy="1292390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rgbClr val="8E0000"/>
                </a:solidFill>
                <a:latin typeface="Bookman Old Style" panose="02050604050505020204" pitchFamily="18" charset="0"/>
              </a:rPr>
              <a:t>DNS Forwarding Solution with 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75974-8434-4052-811D-25C4D5D80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1" y="2001444"/>
            <a:ext cx="9835654" cy="3865956"/>
          </a:xfrm>
        </p:spPr>
        <p:txBody>
          <a:bodyPr>
            <a:normAutofit fontScale="62500" lnSpcReduction="20000"/>
          </a:bodyPr>
          <a:lstStyle/>
          <a:p>
            <a:pPr marL="342900" indent="-342900" algn="just">
              <a:lnSpc>
                <a:spcPct val="110000"/>
              </a:lnSpc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Purchase the Umbrella Solution</a:t>
            </a:r>
          </a:p>
          <a:p>
            <a:pPr marL="342900" indent="-342900" algn="just">
              <a:lnSpc>
                <a:spcPct val="110000"/>
              </a:lnSpc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Configure the DNS Server to point to the VA. This gives visibility to the Users that are compromised. </a:t>
            </a:r>
          </a:p>
          <a:p>
            <a:pPr marL="342900" indent="-342900" algn="just">
              <a:lnSpc>
                <a:spcPct val="110000"/>
              </a:lnSpc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Reports will display the Users and the Websites visited</a:t>
            </a:r>
          </a:p>
          <a:p>
            <a:pPr marL="342900" indent="-342900" algn="just">
              <a:lnSpc>
                <a:spcPct val="110000"/>
              </a:lnSpc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Configure the DNS Server for Split-DNS</a:t>
            </a:r>
          </a:p>
          <a:p>
            <a:pPr marL="342900" indent="-342900" algn="just">
              <a:lnSpc>
                <a:spcPct val="110000"/>
              </a:lnSpc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Configure the Umbrella Account for the company with the Network Address for your company</a:t>
            </a:r>
          </a:p>
          <a:p>
            <a:pPr marL="342900" indent="-342900" algn="just">
              <a:lnSpc>
                <a:spcPct val="110000"/>
              </a:lnSpc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Configure the Policies (URL Filtering)</a:t>
            </a:r>
          </a:p>
          <a:p>
            <a:pPr marL="342900" indent="-342900" algn="just">
              <a:lnSpc>
                <a:spcPct val="110000"/>
              </a:lnSpc>
              <a:buClr>
                <a:srgbClr val="8E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Bookman Old Style" panose="02050604050505020204" pitchFamily="18" charset="0"/>
              </a:rPr>
              <a:t>Reports will now display the Users and the Websites visited as the VA will be integrated with AD</a:t>
            </a:r>
            <a:endParaRPr lang="en-US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76A9B13-21B4-47B0-8EB2-731AF2798127}"/>
              </a:ext>
            </a:extLst>
          </p:cNvPr>
          <p:cNvSpPr/>
          <p:nvPr/>
        </p:nvSpPr>
        <p:spPr>
          <a:xfrm>
            <a:off x="123826" y="109538"/>
            <a:ext cx="11887200" cy="58531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670614-A62B-4FF7-9C53-34CA65B836AF}"/>
              </a:ext>
            </a:extLst>
          </p:cNvPr>
          <p:cNvCxnSpPr/>
          <p:nvPr/>
        </p:nvCxnSpPr>
        <p:spPr>
          <a:xfrm>
            <a:off x="1219201" y="1733550"/>
            <a:ext cx="9934574" cy="0"/>
          </a:xfrm>
          <a:prstGeom prst="line">
            <a:avLst/>
          </a:prstGeom>
          <a:ln w="38100"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14:cNvPr>
              <p14:cNvContentPartPr/>
              <p14:nvPr/>
            </p14:nvContentPartPr>
            <p14:xfrm>
              <a:off x="10995835" y="1777393"/>
              <a:ext cx="13320" cy="82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C141760-1E25-486D-968E-96A1EB34787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987195" y="1768393"/>
                <a:ext cx="30960" cy="25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16752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EB13-4023-459C-A718-078C6935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155" y="449179"/>
            <a:ext cx="10054620" cy="1284372"/>
          </a:xfrm>
        </p:spPr>
        <p:txBody>
          <a:bodyPr>
            <a:noAutofit/>
          </a:bodyPr>
          <a:lstStyle/>
          <a:p>
            <a:pPr>
              <a:buClr>
                <a:srgbClr val="8E0000"/>
              </a:buClr>
            </a:pPr>
            <a:r>
              <a:rPr lang="en-US" sz="4400" b="1" dirty="0">
                <a:solidFill>
                  <a:srgbClr val="8E0000"/>
                </a:solidFill>
                <a:latin typeface="Bookman Old Style" panose="02050604050505020204" pitchFamily="18" charset="0"/>
              </a:rPr>
              <a:t>DNS Forwarding Solution with VA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76A9B13-21B4-47B0-8EB2-731AF2798127}"/>
              </a:ext>
            </a:extLst>
          </p:cNvPr>
          <p:cNvSpPr/>
          <p:nvPr/>
        </p:nvSpPr>
        <p:spPr>
          <a:xfrm>
            <a:off x="123826" y="109538"/>
            <a:ext cx="11887200" cy="58531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670614-A62B-4FF7-9C53-34CA65B836AF}"/>
              </a:ext>
            </a:extLst>
          </p:cNvPr>
          <p:cNvCxnSpPr/>
          <p:nvPr/>
        </p:nvCxnSpPr>
        <p:spPr>
          <a:xfrm>
            <a:off x="1219201" y="1733550"/>
            <a:ext cx="9934574" cy="0"/>
          </a:xfrm>
          <a:prstGeom prst="line">
            <a:avLst/>
          </a:prstGeom>
          <a:ln w="38100">
            <a:solidFill>
              <a:srgbClr val="8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6009071D-576A-4F30-A677-D7CADF583F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1" y="1818577"/>
            <a:ext cx="7900736" cy="414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75598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2395</TotalTime>
  <Words>377</Words>
  <Application>Microsoft Office PowerPoint</Application>
  <PresentationFormat>Widescreen</PresentationFormat>
  <Paragraphs>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Bookman Old Style</vt:lpstr>
      <vt:lpstr>Calibri</vt:lpstr>
      <vt:lpstr>Calibri Light</vt:lpstr>
      <vt:lpstr>Wingdings</vt:lpstr>
      <vt:lpstr>Retrospect</vt:lpstr>
      <vt:lpstr>Cisco Umbrella</vt:lpstr>
      <vt:lpstr>Overview</vt:lpstr>
      <vt:lpstr>Internet Communication &amp; Vulnerability Overview</vt:lpstr>
      <vt:lpstr>Cisco Umbrella Overview</vt:lpstr>
      <vt:lpstr>Cisco Umbrella Implementations Options</vt:lpstr>
      <vt:lpstr>DNS Forwarding Solution</vt:lpstr>
      <vt:lpstr>DNS Forwarding Solution</vt:lpstr>
      <vt:lpstr>DNS Forwarding Solution with VA</vt:lpstr>
      <vt:lpstr>DNS Forwarding Solution with VA</vt:lpstr>
      <vt:lpstr>Roaming Client Solution</vt:lpstr>
      <vt:lpstr>Roaming Client Solution</vt:lpstr>
      <vt:lpstr>Whiteboard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CCNA R/S video - Standard ACL</dc:title>
  <dc:creator>Khawar Butt</dc:creator>
  <cp:lastModifiedBy>Khawar Butt</cp:lastModifiedBy>
  <cp:revision>113</cp:revision>
  <dcterms:created xsi:type="dcterms:W3CDTF">2018-12-17T16:31:40Z</dcterms:created>
  <dcterms:modified xsi:type="dcterms:W3CDTF">2020-08-08T16:45:18Z</dcterms:modified>
</cp:coreProperties>
</file>