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83" r:id="rId4"/>
    <p:sldId id="290" r:id="rId5"/>
    <p:sldId id="285" r:id="rId6"/>
    <p:sldId id="287" r:id="rId7"/>
    <p:sldId id="286" r:id="rId8"/>
    <p:sldId id="292" r:id="rId9"/>
    <p:sldId id="289" r:id="rId10"/>
    <p:sldId id="293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109"/>
    <a:srgbClr val="8E0000"/>
    <a:srgbClr val="004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3T17:12:5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11883,'0'0'5217,"16"-9"-4265,-13 24-10410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08-Sep-23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08-Sep-23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08-Sep-23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08-Sep-23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08-Sep-23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08-Sep-23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08-Sep-23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08-Sep-23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08-Sep-23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08-Sep-23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08-Sep-23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08-Sep-23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08-Sep-23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08-Sep-23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08-Sep-23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08-Sep-23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08-Sep-23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08-Sep-23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7">
            <a:extLst>
              <a:ext uri="{FF2B5EF4-FFF2-40B4-BE49-F238E27FC236}">
                <a16:creationId xmlns:a16="http://schemas.microsoft.com/office/drawing/2014/main" id="{1A9606D2-3277-4567-A0C1-362DBFDC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2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127000" dist="635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407" y="1044250"/>
            <a:ext cx="9841574" cy="2646007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Software Defined Access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408" y="4058557"/>
            <a:ext cx="9841574" cy="1906814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By Khawar Butt [CCIE x 7#12353 &amp; CCDE#20110020]</a:t>
            </a:r>
          </a:p>
          <a:p>
            <a:pPr algn="ctr">
              <a:lnSpc>
                <a:spcPct val="110000"/>
              </a:lnSpc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[R/S, Security, Sp, Voice, Storage Networking, Data Center, Wireless]</a:t>
            </a:r>
          </a:p>
          <a:p>
            <a:pPr algn="ctr">
              <a:lnSpc>
                <a:spcPct val="110000"/>
              </a:lnSpc>
            </a:pPr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485900"/>
          </a:xfrm>
        </p:spPr>
        <p:txBody>
          <a:bodyPr>
            <a:normAutofit/>
          </a:bodyPr>
          <a:lstStyle/>
          <a:p>
            <a:r>
              <a:rPr lang="en-US" dirty="0"/>
              <a:t>SDA – Devices – 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286000"/>
            <a:ext cx="5685502" cy="4154129"/>
          </a:xfrm>
        </p:spPr>
        <p:txBody>
          <a:bodyPr anchor="t">
            <a:normAutofit lnSpcReduction="10000"/>
          </a:bodyPr>
          <a:lstStyle/>
          <a:p>
            <a:pPr marL="403225" indent="-395288">
              <a:lnSpc>
                <a:spcPct val="110000"/>
              </a:lnSpc>
            </a:pPr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ISE is an integral part of SDA for policy implementation, enabling dynamic mapping of users and devices to scalable groups and simplifying end-to-end security policy enforcement</a:t>
            </a:r>
          </a:p>
          <a:p>
            <a:pPr marL="403225" indent="-395288">
              <a:lnSpc>
                <a:spcPct val="110000"/>
              </a:lnSpc>
            </a:pPr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ISE integrates with DNAC by using </a:t>
            </a:r>
            <a:r>
              <a:rPr lang="en-US" sz="1800" dirty="0" err="1">
                <a:solidFill>
                  <a:srgbClr val="002060"/>
                </a:solidFill>
                <a:latin typeface="Consolas" panose="020B0609020204030204" pitchFamily="49" charset="0"/>
              </a:rPr>
              <a:t>pxGrid</a:t>
            </a:r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 and REST APIs for exchange of client information and automation of fabric-related configurations on ISE. </a:t>
            </a:r>
          </a:p>
          <a:p>
            <a:pPr marL="403225" indent="-395288">
              <a:lnSpc>
                <a:spcPct val="110000"/>
              </a:lnSpc>
            </a:pPr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The SDA solution integrates Cisco </a:t>
            </a:r>
            <a:r>
              <a:rPr lang="en-US" sz="1800" dirty="0" err="1">
                <a:solidFill>
                  <a:srgbClr val="002060"/>
                </a:solidFill>
                <a:latin typeface="Consolas" panose="020B0609020204030204" pitchFamily="49" charset="0"/>
              </a:rPr>
              <a:t>TrustSec</a:t>
            </a:r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 by supporting group-based policy end-to-end, including SGT information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E2DAC-8C12-4515-AEC1-479570D4B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420" y="3151200"/>
            <a:ext cx="2039967" cy="14094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A4FCA3-2359-0348-9335-B1ECE9D536C2}"/>
                  </a:ext>
                </a:extLst>
              </p14:cNvPr>
              <p14:cNvContentPartPr/>
              <p14:nvPr/>
            </p14:nvContentPartPr>
            <p14:xfrm>
              <a:off x="11699738" y="3890585"/>
              <a:ext cx="7200" cy="5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A4FCA3-2359-0348-9335-B1ECE9D536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91098" y="3881585"/>
                <a:ext cx="24840" cy="2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654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912"/>
            <a:ext cx="10396882" cy="1151965"/>
          </a:xfrm>
        </p:spPr>
        <p:txBody>
          <a:bodyPr>
            <a:normAutofit/>
          </a:bodyPr>
          <a:lstStyle/>
          <a:p>
            <a:r>
              <a:rPr lang="en-US"/>
              <a:t>Workspace Slide </a:t>
            </a:r>
            <a:endParaRPr lang="en-US" dirty="0">
              <a:solidFill>
                <a:srgbClr val="9411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1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C38E665F-010A-4CF3-9B64-5888D0D74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US"/>
              <a:t>Software defined Access (SDA)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196122"/>
            <a:ext cx="10394707" cy="3821723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Overview of SDA and controller-based networking</a:t>
            </a:r>
          </a:p>
          <a:p>
            <a:r>
              <a:rPr lang="en-US" dirty="0">
                <a:latin typeface="Consolas" panose="020B0609020204030204" pitchFamily="49" charset="0"/>
              </a:rPr>
              <a:t>SDA Components &amp; Roles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DNAC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Fabric Edge Nodes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Fabric Border Nodes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Control Plane NODE(S)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Underlay Network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Fusion Router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5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73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76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8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0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2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4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6" name="Rectangle 185">
            <a:extLst>
              <a:ext uri="{FF2B5EF4-FFF2-40B4-BE49-F238E27FC236}">
                <a16:creationId xmlns:a16="http://schemas.microsoft.com/office/drawing/2014/main" id="{9EB9FA3F-CAB0-4533-9364-224CEC6F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itle 1">
            <a:extLst>
              <a:ext uri="{FF2B5EF4-FFF2-40B4-BE49-F238E27FC236}">
                <a16:creationId xmlns:a16="http://schemas.microsoft.com/office/drawing/2014/main" id="{91A5FE6A-4A9F-4ED8-8580-184ED996FB2E}"/>
              </a:ext>
            </a:extLst>
          </p:cNvPr>
          <p:cNvSpPr txBox="1">
            <a:spLocks/>
          </p:cNvSpPr>
          <p:nvPr/>
        </p:nvSpPr>
        <p:spPr>
          <a:xfrm>
            <a:off x="702198" y="285826"/>
            <a:ext cx="10805790" cy="747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dirty="0"/>
              <a:t>SDA-Based CAMPUS NETWORK</a:t>
            </a:r>
          </a:p>
        </p:txBody>
      </p:sp>
      <p:sp>
        <p:nvSpPr>
          <p:cNvPr id="188" name="5-Point Star 31">
            <a:extLst>
              <a:ext uri="{FF2B5EF4-FFF2-40B4-BE49-F238E27FC236}">
                <a16:creationId xmlns:a16="http://schemas.microsoft.com/office/drawing/2014/main" id="{42B0C1BF-5CB1-40DA-9A22-5452B5469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868256-59BC-3532-322E-F4808BBDC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133" y="1218124"/>
            <a:ext cx="9223023" cy="563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6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485900"/>
          </a:xfrm>
        </p:spPr>
        <p:txBody>
          <a:bodyPr>
            <a:normAutofit/>
          </a:bodyPr>
          <a:lstStyle/>
          <a:p>
            <a:r>
              <a:rPr lang="en-US" dirty="0"/>
              <a:t>SDA – Devices – DNAC 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286000"/>
            <a:ext cx="5326380" cy="3800693"/>
          </a:xfrm>
        </p:spPr>
        <p:txBody>
          <a:bodyPr anchor="t">
            <a:normAutofit/>
          </a:bodyPr>
          <a:lstStyle/>
          <a:p>
            <a:pPr marL="403225" indent="-395288"/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Cisco Digital Network Architecture (DNA) Controller – </a:t>
            </a:r>
            <a:r>
              <a:rPr lang="en-US" sz="1800" b="1" dirty="0">
                <a:solidFill>
                  <a:srgbClr val="002060"/>
                </a:solidFill>
                <a:latin typeface="Consolas" panose="020B0609020204030204" pitchFamily="49" charset="0"/>
              </a:rPr>
              <a:t>DNAC</a:t>
            </a:r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 is a physical appliance that controls the configuration of SDA based networks.</a:t>
            </a:r>
          </a:p>
          <a:p>
            <a:pPr marL="403225" indent="-395288"/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It is responsible for the Discovery &amp; configuration of the SDA Devices.</a:t>
            </a:r>
          </a:p>
          <a:p>
            <a:pPr marL="403225" indent="-395288"/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You control the configuration &amp; Maintenance of the all the switches in the </a:t>
            </a:r>
            <a:r>
              <a:rPr lang="en-US" sz="1800" dirty="0" err="1">
                <a:solidFill>
                  <a:srgbClr val="002060"/>
                </a:solidFill>
                <a:latin typeface="Consolas" panose="020B0609020204030204" pitchFamily="49" charset="0"/>
              </a:rPr>
              <a:t>CAMpus</a:t>
            </a:r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 fabric from the DNAC.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A38BFA-4A4B-4B2A-A297-112CE39CA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988" y="3191092"/>
            <a:ext cx="2433371" cy="16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485900"/>
          </a:xfrm>
        </p:spPr>
        <p:txBody>
          <a:bodyPr>
            <a:normAutofit/>
          </a:bodyPr>
          <a:lstStyle/>
          <a:p>
            <a:r>
              <a:rPr lang="en-US" dirty="0"/>
              <a:t>SDA – Devices – Fabric Edge </a:t>
            </a:r>
            <a:r>
              <a:rPr lang="en-US" dirty="0" err="1"/>
              <a:t>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286000"/>
            <a:ext cx="5326380" cy="3800693"/>
          </a:xfrm>
        </p:spPr>
        <p:txBody>
          <a:bodyPr anchor="t">
            <a:normAutofit/>
          </a:bodyPr>
          <a:lstStyle/>
          <a:p>
            <a:pPr marL="403225" indent="-395288"/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These are Access layer switches that connect the End-device to the SDA Fabric.</a:t>
            </a:r>
          </a:p>
          <a:p>
            <a:pPr marL="403225" indent="-395288"/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Fabric Edge Nodes are configured &amp; managed by the DNAC.</a:t>
            </a:r>
          </a:p>
          <a:p>
            <a:pPr marL="403225" indent="-395288"/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Fabric Edge nodes include the Cisco Catalyst 3850, 4500E, 9300 &amp; 9400 Series switches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95982-5B84-43B8-BA31-C2824C04A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157" y="2171700"/>
            <a:ext cx="3141406" cy="31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7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485900"/>
          </a:xfrm>
        </p:spPr>
        <p:txBody>
          <a:bodyPr>
            <a:normAutofit/>
          </a:bodyPr>
          <a:lstStyle/>
          <a:p>
            <a:r>
              <a:rPr lang="en-US"/>
              <a:t>SDA – Devices – Fabric border </a:t>
            </a:r>
            <a:r>
              <a:rPr lang="en-US" err="1"/>
              <a:t>NOdes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86000"/>
            <a:ext cx="5557683" cy="4163961"/>
          </a:xfrm>
        </p:spPr>
        <p:txBody>
          <a:bodyPr anchor="t">
            <a:normAutofit/>
          </a:bodyPr>
          <a:lstStyle/>
          <a:p>
            <a:pPr marL="403225" indent="-395288"/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The fabric border nodes serve as the gateway between the SD-Access fabric site and the networks external to the fabric. </a:t>
            </a:r>
          </a:p>
          <a:p>
            <a:pPr marL="403225" indent="-395288"/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The fabric border node is responsible for network virtualization interworking and SGT propagation from the fabric to the rest of the network.</a:t>
            </a:r>
          </a:p>
          <a:p>
            <a:pPr marL="403225" indent="-395288"/>
            <a:r>
              <a:rPr lang="en-US" sz="1800">
                <a:solidFill>
                  <a:srgbClr val="002060"/>
                </a:solidFill>
                <a:latin typeface="Consolas" panose="020B0609020204030204" pitchFamily="49" charset="0"/>
              </a:rPr>
              <a:t>Fabric Border </a:t>
            </a:r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nodes include the Cisco Catalyst 3850, 6500, 6800 &amp; 9500 Series switches &amp; Nexus 7700 Switch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3D555-E45D-4B1E-9670-C5BED54BE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322" y="2286000"/>
            <a:ext cx="2889571" cy="3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74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485900"/>
          </a:xfrm>
        </p:spPr>
        <p:txBody>
          <a:bodyPr>
            <a:normAutofit/>
          </a:bodyPr>
          <a:lstStyle/>
          <a:p>
            <a:r>
              <a:rPr lang="en-US"/>
              <a:t>SDA – Devices – Control Plane </a:t>
            </a:r>
            <a:r>
              <a:rPr lang="en-US" err="1"/>
              <a:t>NOde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286000"/>
            <a:ext cx="5326380" cy="3800693"/>
          </a:xfrm>
        </p:spPr>
        <p:txBody>
          <a:bodyPr anchor="t">
            <a:normAutofit/>
          </a:bodyPr>
          <a:lstStyle/>
          <a:p>
            <a:pPr marL="403225" indent="-395288"/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The SDA fabric control plane node is LISP Map-Server (MS) and Map-Resolver (MR)</a:t>
            </a:r>
          </a:p>
          <a:p>
            <a:pPr marL="403225" indent="-395288"/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The control plane database tracks all endpoints in the fabric site. It associates the endpoints to fabric nodes (Edge Node or Border)</a:t>
            </a:r>
          </a:p>
          <a:p>
            <a:pPr marL="403225" indent="-395288"/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Fabric Edge nodes include the Cisco Catalyst 3850, 6500, 6800 &amp; 9500 Series switches &amp; Nexus 7700 Switch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4A96D-2352-4267-8D90-6CCFD2679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773" y="2286000"/>
            <a:ext cx="2802188" cy="299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9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485900"/>
          </a:xfrm>
        </p:spPr>
        <p:txBody>
          <a:bodyPr>
            <a:normAutofit/>
          </a:bodyPr>
          <a:lstStyle/>
          <a:p>
            <a:r>
              <a:rPr lang="en-US" dirty="0"/>
              <a:t>SDA – Devices Underlay Switches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286000"/>
            <a:ext cx="5326380" cy="3800693"/>
          </a:xfrm>
        </p:spPr>
        <p:txBody>
          <a:bodyPr anchor="t">
            <a:normAutofit fontScale="92500"/>
          </a:bodyPr>
          <a:lstStyle/>
          <a:p>
            <a:pPr marL="403225" indent="-395288">
              <a:lnSpc>
                <a:spcPct val="110000"/>
              </a:lnSpc>
            </a:pPr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The underlay network is defined by the physical switches and routers that are used to deploy the SD-Access network. </a:t>
            </a:r>
          </a:p>
          <a:p>
            <a:pPr marL="403225" indent="-395288">
              <a:lnSpc>
                <a:spcPct val="110000"/>
              </a:lnSpc>
            </a:pPr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All network elements of the underlay must establish IP connectivity via the use of a routing protocol.</a:t>
            </a:r>
          </a:p>
          <a:p>
            <a:pPr marL="403225" indent="-395288">
              <a:lnSpc>
                <a:spcPct val="110000"/>
              </a:lnSpc>
            </a:pPr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Instead of using arbitrary network topologies and protocols, the underlay implementation for SD-Access uses a well-designed Layer 3 foundation inclusive of the campus edge switches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B3540-5F14-4B09-90EC-A4D11D62E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782" y="3106994"/>
            <a:ext cx="2279149" cy="227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485900"/>
          </a:xfrm>
        </p:spPr>
        <p:txBody>
          <a:bodyPr>
            <a:normAutofit/>
          </a:bodyPr>
          <a:lstStyle/>
          <a:p>
            <a:r>
              <a:rPr lang="en-US"/>
              <a:t>SDA – Devices – Fusion Router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286000"/>
            <a:ext cx="5839690" cy="3800693"/>
          </a:xfrm>
        </p:spPr>
        <p:txBody>
          <a:bodyPr anchor="t">
            <a:normAutofit/>
          </a:bodyPr>
          <a:lstStyle/>
          <a:p>
            <a:pPr marL="403225" indent="-395288"/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fusion router is used to perform VRF route leaking between user VRFs and Shared-Services, which may be in the Global routing table (GRT) or another VRF</a:t>
            </a:r>
          </a:p>
          <a:p>
            <a:pPr marL="403225" indent="-395288"/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Shared Services may consist of DHCP, DNS, NTP, WLC, ISE, DNAC components which must be made available to other virtual networks (VN’s) in the Campus</a:t>
            </a:r>
          </a:p>
          <a:p>
            <a:pPr marL="403225" indent="-395288"/>
            <a:r>
              <a:rPr lang="en-US" sz="1800" dirty="0">
                <a:solidFill>
                  <a:srgbClr val="002060"/>
                </a:solidFill>
                <a:latin typeface="Consolas" panose="020B0609020204030204" pitchFamily="49" charset="0"/>
              </a:rPr>
              <a:t>It could be any L3 Device with VRF&amp; BGP  functionality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3B7535-85A4-443D-A647-604A02080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531" y="2421828"/>
            <a:ext cx="4239105" cy="254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40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539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Consolas</vt:lpstr>
      <vt:lpstr>Impact</vt:lpstr>
      <vt:lpstr>Main Event</vt:lpstr>
      <vt:lpstr>Software Defined Access</vt:lpstr>
      <vt:lpstr>Software defined Access (SDA)</vt:lpstr>
      <vt:lpstr>PowerPoint Presentation</vt:lpstr>
      <vt:lpstr>SDA – Devices – DNAC Controller</vt:lpstr>
      <vt:lpstr>SDA – Devices – Fabric Edge NOdes</vt:lpstr>
      <vt:lpstr>SDA – Devices – Fabric border NOdes</vt:lpstr>
      <vt:lpstr>SDA – Devices – Control Plane NOde</vt:lpstr>
      <vt:lpstr>SDA – Devices Underlay Switches </vt:lpstr>
      <vt:lpstr>SDA – Devices – Fusion Router</vt:lpstr>
      <vt:lpstr>SDA – Devices – ISE</vt:lpstr>
      <vt:lpstr>Workspace Slide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Defined Access</dc:title>
  <dc:creator>Khawar Butt</dc:creator>
  <cp:lastModifiedBy>Khawar Butt</cp:lastModifiedBy>
  <cp:revision>7</cp:revision>
  <dcterms:created xsi:type="dcterms:W3CDTF">2020-06-22T19:05:10Z</dcterms:created>
  <dcterms:modified xsi:type="dcterms:W3CDTF">2023-09-08T09:51:20Z</dcterms:modified>
</cp:coreProperties>
</file>