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4.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5.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tags/tag6.xml" ContentType="application/vnd.openxmlformats-officedocument.presentationml.tags+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tags/tag7.xml" ContentType="application/vnd.openxmlformats-officedocument.presentationml.tags+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tags/tag8.xml" ContentType="application/vnd.openxmlformats-officedocument.presentationml.tags+xml"/>
  <Override PartName="/ppt/notesSlides/notesSlide5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00" r:id="rId1"/>
  </p:sldMasterIdLst>
  <p:notesMasterIdLst>
    <p:notesMasterId r:id="rId54"/>
  </p:notesMasterIdLst>
  <p:sldIdLst>
    <p:sldId id="513" r:id="rId2"/>
    <p:sldId id="1103" r:id="rId3"/>
    <p:sldId id="1144" r:id="rId4"/>
    <p:sldId id="1212" r:id="rId5"/>
    <p:sldId id="1349" r:id="rId6"/>
    <p:sldId id="1353" r:id="rId7"/>
    <p:sldId id="1354" r:id="rId8"/>
    <p:sldId id="1355" r:id="rId9"/>
    <p:sldId id="1356" r:id="rId10"/>
    <p:sldId id="1357" r:id="rId11"/>
    <p:sldId id="1358" r:id="rId12"/>
    <p:sldId id="1359" r:id="rId13"/>
    <p:sldId id="1360" r:id="rId14"/>
    <p:sldId id="1361" r:id="rId15"/>
    <p:sldId id="1362" r:id="rId16"/>
    <p:sldId id="1233" r:id="rId17"/>
    <p:sldId id="1228" r:id="rId18"/>
    <p:sldId id="1363" r:id="rId19"/>
    <p:sldId id="1364" r:id="rId20"/>
    <p:sldId id="1365" r:id="rId21"/>
    <p:sldId id="1366" r:id="rId22"/>
    <p:sldId id="1367" r:id="rId23"/>
    <p:sldId id="1368" r:id="rId24"/>
    <p:sldId id="1311" r:id="rId25"/>
    <p:sldId id="1290" r:id="rId26"/>
    <p:sldId id="1369" r:id="rId27"/>
    <p:sldId id="1370" r:id="rId28"/>
    <p:sldId id="1371" r:id="rId29"/>
    <p:sldId id="1372" r:id="rId30"/>
    <p:sldId id="1373" r:id="rId31"/>
    <p:sldId id="1374" r:id="rId32"/>
    <p:sldId id="1375" r:id="rId33"/>
    <p:sldId id="1376" r:id="rId34"/>
    <p:sldId id="1377" r:id="rId35"/>
    <p:sldId id="1378" r:id="rId36"/>
    <p:sldId id="1379" r:id="rId37"/>
    <p:sldId id="1380" r:id="rId38"/>
    <p:sldId id="1381" r:id="rId39"/>
    <p:sldId id="1313" r:id="rId40"/>
    <p:sldId id="1303" r:id="rId41"/>
    <p:sldId id="1382" r:id="rId42"/>
    <p:sldId id="1383" r:id="rId43"/>
    <p:sldId id="1384" r:id="rId44"/>
    <p:sldId id="1385" r:id="rId45"/>
    <p:sldId id="1386" r:id="rId46"/>
    <p:sldId id="1158" r:id="rId47"/>
    <p:sldId id="1159" r:id="rId48"/>
    <p:sldId id="1160" r:id="rId49"/>
    <p:sldId id="1350" r:id="rId50"/>
    <p:sldId id="1351" r:id="rId51"/>
    <p:sldId id="1352" r:id="rId52"/>
    <p:sldId id="291" r:id="rId53"/>
  </p:sldIdLst>
  <p:sldSz cx="9144000" cy="5143500" type="screen16x9"/>
  <p:notesSz cx="6858000" cy="9144000"/>
  <p:custDataLst>
    <p:tags r:id="rId55"/>
  </p:custDataLst>
  <p:defaultTextStyle>
    <a:defPPr>
      <a:defRPr lang="en-US"/>
    </a:defPPr>
    <a:lvl1pPr algn="l" defTabSz="457200" rtl="0" fontAlgn="base">
      <a:spcBef>
        <a:spcPct val="0"/>
      </a:spcBef>
      <a:spcAft>
        <a:spcPct val="0"/>
      </a:spcAft>
      <a:defRPr kern="1200">
        <a:solidFill>
          <a:schemeClr val="tx1"/>
        </a:solidFill>
        <a:latin typeface="Arial"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34" charset="-128"/>
        <a:cs typeface="+mn-cs"/>
      </a:defRPr>
    </a:lvl5pPr>
    <a:lvl6pPr marL="2286000" algn="l" defTabSz="914400" rtl="0" eaLnBrk="1" latinLnBrk="0" hangingPunct="1">
      <a:defRPr kern="1200">
        <a:solidFill>
          <a:schemeClr val="tx1"/>
        </a:solidFill>
        <a:latin typeface="Arial" charset="0"/>
        <a:ea typeface="ＭＳ Ｐゴシック" pitchFamily="34" charset="-128"/>
        <a:cs typeface="+mn-cs"/>
      </a:defRPr>
    </a:lvl6pPr>
    <a:lvl7pPr marL="2743200" algn="l" defTabSz="914400" rtl="0" eaLnBrk="1" latinLnBrk="0" hangingPunct="1">
      <a:defRPr kern="1200">
        <a:solidFill>
          <a:schemeClr val="tx1"/>
        </a:solidFill>
        <a:latin typeface="Arial" charset="0"/>
        <a:ea typeface="ＭＳ Ｐゴシック" pitchFamily="34" charset="-128"/>
        <a:cs typeface="+mn-cs"/>
      </a:defRPr>
    </a:lvl7pPr>
    <a:lvl8pPr marL="3200400" algn="l" defTabSz="914400" rtl="0" eaLnBrk="1" latinLnBrk="0" hangingPunct="1">
      <a:defRPr kern="1200">
        <a:solidFill>
          <a:schemeClr val="tx1"/>
        </a:solidFill>
        <a:latin typeface="Arial" charset="0"/>
        <a:ea typeface="ＭＳ Ｐゴシック" pitchFamily="34" charset="-128"/>
        <a:cs typeface="+mn-cs"/>
      </a:defRPr>
    </a:lvl8pPr>
    <a:lvl9pPr marL="3657600" algn="l" defTabSz="914400" rtl="0" eaLnBrk="1" latinLnBrk="0" hangingPunct="1">
      <a:defRPr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336">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arbara Reif" initials="BR" lastIdx="3" clrIdx="0"/>
  <p:cmAuthor id="1" name="Jane Gibbons -X (jagibbon - DEL ORO CONSULTING INC at Cisco)" initials="JG-(-DOCIaC" lastIdx="28" clrIdx="1">
    <p:extLst>
      <p:ext uri="{19B8F6BF-5375-455C-9EA6-DF929625EA0E}">
        <p15:presenceInfo xmlns:p15="http://schemas.microsoft.com/office/powerpoint/2012/main" userId="S-1-5-21-1708537768-1303643608-725345543-200204" providerId="AD"/>
      </p:ext>
    </p:extLst>
  </p:cmAuthor>
  <p:cmAuthor id="2" name="Bob Vachon" initials="BV" lastIdx="24" clrIdx="2">
    <p:extLst>
      <p:ext uri="{19B8F6BF-5375-455C-9EA6-DF929625EA0E}">
        <p15:presenceInfo xmlns:p15="http://schemas.microsoft.com/office/powerpoint/2012/main" userId="c7abe87968a0b633" providerId="Windows Live"/>
      </p:ext>
    </p:extLst>
  </p:cmAuthor>
  <p:cmAuthor id="3" name="Sue Livingston -X (suliving - UNICON INC at Cisco)" initials="SL-(-UIaC" lastIdx="31" clrIdx="3">
    <p:extLst>
      <p:ext uri="{19B8F6BF-5375-455C-9EA6-DF929625EA0E}">
        <p15:presenceInfo xmlns:p15="http://schemas.microsoft.com/office/powerpoint/2012/main" userId="S::suliving@cisco.com::dc701d48-dd51-411a-9041-b7f1328f1486" providerId="AD"/>
      </p:ext>
    </p:extLst>
  </p:cmAuthor>
  <p:cmAuthor id="4" name="jagibbon" initials="jmg" lastIdx="8" clrIdx="4">
    <p:extLst>
      <p:ext uri="{19B8F6BF-5375-455C-9EA6-DF929625EA0E}">
        <p15:presenceInfo xmlns:p15="http://schemas.microsoft.com/office/powerpoint/2012/main" userId="jagibbon" providerId="None"/>
      </p:ext>
    </p:extLst>
  </p:cmAuthor>
  <p:cmAuthor id="5" name="User" initials="U" lastIdx="2" clrIdx="5">
    <p:extLst>
      <p:ext uri="{19B8F6BF-5375-455C-9EA6-DF929625EA0E}">
        <p15:presenceInfo xmlns:p15="http://schemas.microsoft.com/office/powerpoint/2012/main" userId="ca4b5d97ed7ab9c9" providerId="Windows Live"/>
      </p:ext>
    </p:extLst>
  </p:cmAuthor>
  <p:cmAuthor id="6" name="DH" initials="MSOffice" lastIdx="1" clrIdx="6">
    <p:extLst>
      <p:ext uri="{19B8F6BF-5375-455C-9EA6-DF929625EA0E}">
        <p15:presenceInfo xmlns:p15="http://schemas.microsoft.com/office/powerpoint/2012/main" userId="DH"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00CC"/>
    <a:srgbClr val="000099"/>
    <a:srgbClr val="CC99FF"/>
    <a:srgbClr val="CC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565" autoAdjust="0"/>
    <p:restoredTop sz="91152" autoAdjust="0"/>
  </p:normalViewPr>
  <p:slideViewPr>
    <p:cSldViewPr snapToGrid="0" showGuides="1">
      <p:cViewPr varScale="1">
        <p:scale>
          <a:sx n="76" d="100"/>
          <a:sy n="76" d="100"/>
        </p:scale>
        <p:origin x="60" y="132"/>
      </p:cViewPr>
      <p:guideLst>
        <p:guide orient="horz" pos="1620"/>
        <p:guide pos="336"/>
      </p:guideLst>
    </p:cSldViewPr>
  </p:slideViewPr>
  <p:outlineViewPr>
    <p:cViewPr>
      <p:scale>
        <a:sx n="33" d="100"/>
        <a:sy n="33" d="100"/>
      </p:scale>
      <p:origin x="0" y="-226704"/>
    </p:cViewPr>
  </p:outlineViewPr>
  <p:notesTextViewPr>
    <p:cViewPr>
      <p:scale>
        <a:sx n="1" d="1"/>
        <a:sy n="1" d="1"/>
      </p:scale>
      <p:origin x="0" y="0"/>
    </p:cViewPr>
  </p:notesTextViewPr>
  <p:sorterViewPr>
    <p:cViewPr>
      <p:scale>
        <a:sx n="111" d="100"/>
        <a:sy n="111" d="100"/>
      </p:scale>
      <p:origin x="0" y="-512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gs" Target="tags/tag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36337D9-3022-3D41-8D8A-BDF2F3B0DD8E}" type="datetimeFigureOut">
              <a:rPr lang="en-US" smtClean="0"/>
              <a:t>3/2/2020</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641018C-6CAF-B84E-B92C-ECB119457FBA}" type="slidenum">
              <a:rPr lang="en-US" smtClean="0"/>
              <a:t>‹#›</a:t>
            </a:fld>
            <a:endParaRPr lang="en-US" dirty="0"/>
          </a:p>
        </p:txBody>
      </p:sp>
    </p:spTree>
    <p:extLst>
      <p:ext uri="{BB962C8B-B14F-4D97-AF65-F5344CB8AC3E}">
        <p14:creationId xmlns:p14="http://schemas.microsoft.com/office/powerpoint/2010/main" val="1937564879"/>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t>1</a:t>
            </a:fld>
            <a:endParaRPr lang="en-US" dirty="0"/>
          </a:p>
        </p:txBody>
      </p:sp>
    </p:spTree>
    <p:extLst>
      <p:ext uri="{BB962C8B-B14F-4D97-AF65-F5344CB8AC3E}">
        <p14:creationId xmlns:p14="http://schemas.microsoft.com/office/powerpoint/2010/main" val="30255421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10</a:t>
            </a:fld>
            <a:endParaRPr lang="en-US" dirty="0"/>
          </a:p>
        </p:txBody>
      </p:sp>
    </p:spTree>
    <p:extLst>
      <p:ext uri="{BB962C8B-B14F-4D97-AF65-F5344CB8AC3E}">
        <p14:creationId xmlns:p14="http://schemas.microsoft.com/office/powerpoint/2010/main" val="38169253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11</a:t>
            </a:fld>
            <a:endParaRPr lang="en-US" dirty="0"/>
          </a:p>
        </p:txBody>
      </p:sp>
    </p:spTree>
    <p:extLst>
      <p:ext uri="{BB962C8B-B14F-4D97-AF65-F5344CB8AC3E}">
        <p14:creationId xmlns:p14="http://schemas.microsoft.com/office/powerpoint/2010/main" val="6252522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12</a:t>
            </a:fld>
            <a:endParaRPr lang="en-US" dirty="0"/>
          </a:p>
        </p:txBody>
      </p:sp>
    </p:spTree>
    <p:extLst>
      <p:ext uri="{BB962C8B-B14F-4D97-AF65-F5344CB8AC3E}">
        <p14:creationId xmlns:p14="http://schemas.microsoft.com/office/powerpoint/2010/main" val="38954528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13</a:t>
            </a:fld>
            <a:endParaRPr lang="en-US" dirty="0"/>
          </a:p>
        </p:txBody>
      </p:sp>
    </p:spTree>
    <p:extLst>
      <p:ext uri="{BB962C8B-B14F-4D97-AF65-F5344CB8AC3E}">
        <p14:creationId xmlns:p14="http://schemas.microsoft.com/office/powerpoint/2010/main" val="27187530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14</a:t>
            </a:fld>
            <a:endParaRPr lang="en-US" dirty="0"/>
          </a:p>
        </p:txBody>
      </p:sp>
    </p:spTree>
    <p:extLst>
      <p:ext uri="{BB962C8B-B14F-4D97-AF65-F5344CB8AC3E}">
        <p14:creationId xmlns:p14="http://schemas.microsoft.com/office/powerpoint/2010/main" val="41169847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15</a:t>
            </a:fld>
            <a:endParaRPr lang="en-US" dirty="0"/>
          </a:p>
        </p:txBody>
      </p:sp>
    </p:spTree>
    <p:extLst>
      <p:ext uri="{BB962C8B-B14F-4D97-AF65-F5344CB8AC3E}">
        <p14:creationId xmlns:p14="http://schemas.microsoft.com/office/powerpoint/2010/main" val="26515464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t>16</a:t>
            </a:fld>
            <a:endParaRPr lang="en-US" dirty="0"/>
          </a:p>
        </p:txBody>
      </p:sp>
    </p:spTree>
    <p:extLst>
      <p:ext uri="{BB962C8B-B14F-4D97-AF65-F5344CB8AC3E}">
        <p14:creationId xmlns:p14="http://schemas.microsoft.com/office/powerpoint/2010/main" val="22030259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17</a:t>
            </a:fld>
            <a:endParaRPr lang="en-US" dirty="0"/>
          </a:p>
        </p:txBody>
      </p:sp>
    </p:spTree>
    <p:extLst>
      <p:ext uri="{BB962C8B-B14F-4D97-AF65-F5344CB8AC3E}">
        <p14:creationId xmlns:p14="http://schemas.microsoft.com/office/powerpoint/2010/main" val="12750078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18</a:t>
            </a:fld>
            <a:endParaRPr lang="en-US" dirty="0"/>
          </a:p>
        </p:txBody>
      </p:sp>
    </p:spTree>
    <p:extLst>
      <p:ext uri="{BB962C8B-B14F-4D97-AF65-F5344CB8AC3E}">
        <p14:creationId xmlns:p14="http://schemas.microsoft.com/office/powerpoint/2010/main" val="13650323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19</a:t>
            </a:fld>
            <a:endParaRPr lang="en-US" dirty="0"/>
          </a:p>
        </p:txBody>
      </p:sp>
    </p:spTree>
    <p:extLst>
      <p:ext uri="{BB962C8B-B14F-4D97-AF65-F5344CB8AC3E}">
        <p14:creationId xmlns:p14="http://schemas.microsoft.com/office/powerpoint/2010/main" val="36010154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2</a:t>
            </a:fld>
            <a:endParaRPr lang="en-US" dirty="0"/>
          </a:p>
        </p:txBody>
      </p:sp>
    </p:spTree>
    <p:extLst>
      <p:ext uri="{BB962C8B-B14F-4D97-AF65-F5344CB8AC3E}">
        <p14:creationId xmlns:p14="http://schemas.microsoft.com/office/powerpoint/2010/main" val="352130419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20</a:t>
            </a:fld>
            <a:endParaRPr lang="en-US" dirty="0"/>
          </a:p>
        </p:txBody>
      </p:sp>
    </p:spTree>
    <p:extLst>
      <p:ext uri="{BB962C8B-B14F-4D97-AF65-F5344CB8AC3E}">
        <p14:creationId xmlns:p14="http://schemas.microsoft.com/office/powerpoint/2010/main" val="239689293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21</a:t>
            </a:fld>
            <a:endParaRPr lang="en-US" dirty="0"/>
          </a:p>
        </p:txBody>
      </p:sp>
    </p:spTree>
    <p:extLst>
      <p:ext uri="{BB962C8B-B14F-4D97-AF65-F5344CB8AC3E}">
        <p14:creationId xmlns:p14="http://schemas.microsoft.com/office/powerpoint/2010/main" val="270392847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22</a:t>
            </a:fld>
            <a:endParaRPr lang="en-US" dirty="0"/>
          </a:p>
        </p:txBody>
      </p:sp>
    </p:spTree>
    <p:extLst>
      <p:ext uri="{BB962C8B-B14F-4D97-AF65-F5344CB8AC3E}">
        <p14:creationId xmlns:p14="http://schemas.microsoft.com/office/powerpoint/2010/main" val="301821791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23</a:t>
            </a:fld>
            <a:endParaRPr lang="en-US" dirty="0"/>
          </a:p>
        </p:txBody>
      </p:sp>
    </p:spTree>
    <p:extLst>
      <p:ext uri="{BB962C8B-B14F-4D97-AF65-F5344CB8AC3E}">
        <p14:creationId xmlns:p14="http://schemas.microsoft.com/office/powerpoint/2010/main" val="324436978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t>24</a:t>
            </a:fld>
            <a:endParaRPr lang="en-US" dirty="0"/>
          </a:p>
        </p:txBody>
      </p:sp>
    </p:spTree>
    <p:extLst>
      <p:ext uri="{BB962C8B-B14F-4D97-AF65-F5344CB8AC3E}">
        <p14:creationId xmlns:p14="http://schemas.microsoft.com/office/powerpoint/2010/main" val="38786170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25</a:t>
            </a:fld>
            <a:endParaRPr lang="en-US" dirty="0"/>
          </a:p>
        </p:txBody>
      </p:sp>
    </p:spTree>
    <p:extLst>
      <p:ext uri="{BB962C8B-B14F-4D97-AF65-F5344CB8AC3E}">
        <p14:creationId xmlns:p14="http://schemas.microsoft.com/office/powerpoint/2010/main" val="65513816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26</a:t>
            </a:fld>
            <a:endParaRPr lang="en-US" dirty="0"/>
          </a:p>
        </p:txBody>
      </p:sp>
    </p:spTree>
    <p:extLst>
      <p:ext uri="{BB962C8B-B14F-4D97-AF65-F5344CB8AC3E}">
        <p14:creationId xmlns:p14="http://schemas.microsoft.com/office/powerpoint/2010/main" val="195808073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27</a:t>
            </a:fld>
            <a:endParaRPr lang="en-US" dirty="0"/>
          </a:p>
        </p:txBody>
      </p:sp>
    </p:spTree>
    <p:extLst>
      <p:ext uri="{BB962C8B-B14F-4D97-AF65-F5344CB8AC3E}">
        <p14:creationId xmlns:p14="http://schemas.microsoft.com/office/powerpoint/2010/main" val="112727568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28</a:t>
            </a:fld>
            <a:endParaRPr lang="en-US" dirty="0"/>
          </a:p>
        </p:txBody>
      </p:sp>
    </p:spTree>
    <p:extLst>
      <p:ext uri="{BB962C8B-B14F-4D97-AF65-F5344CB8AC3E}">
        <p14:creationId xmlns:p14="http://schemas.microsoft.com/office/powerpoint/2010/main" val="373865634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29</a:t>
            </a:fld>
            <a:endParaRPr lang="en-US" dirty="0"/>
          </a:p>
        </p:txBody>
      </p:sp>
    </p:spTree>
    <p:extLst>
      <p:ext uri="{BB962C8B-B14F-4D97-AF65-F5344CB8AC3E}">
        <p14:creationId xmlns:p14="http://schemas.microsoft.com/office/powerpoint/2010/main" val="30396033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t>3</a:t>
            </a:fld>
            <a:endParaRPr lang="en-US" dirty="0"/>
          </a:p>
        </p:txBody>
      </p:sp>
    </p:spTree>
    <p:extLst>
      <p:ext uri="{BB962C8B-B14F-4D97-AF65-F5344CB8AC3E}">
        <p14:creationId xmlns:p14="http://schemas.microsoft.com/office/powerpoint/2010/main" val="409034628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30</a:t>
            </a:fld>
            <a:endParaRPr lang="en-US" dirty="0"/>
          </a:p>
        </p:txBody>
      </p:sp>
    </p:spTree>
    <p:extLst>
      <p:ext uri="{BB962C8B-B14F-4D97-AF65-F5344CB8AC3E}">
        <p14:creationId xmlns:p14="http://schemas.microsoft.com/office/powerpoint/2010/main" val="168942957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31</a:t>
            </a:fld>
            <a:endParaRPr lang="en-US" dirty="0"/>
          </a:p>
        </p:txBody>
      </p:sp>
    </p:spTree>
    <p:extLst>
      <p:ext uri="{BB962C8B-B14F-4D97-AF65-F5344CB8AC3E}">
        <p14:creationId xmlns:p14="http://schemas.microsoft.com/office/powerpoint/2010/main" val="426165050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32</a:t>
            </a:fld>
            <a:endParaRPr lang="en-US" dirty="0"/>
          </a:p>
        </p:txBody>
      </p:sp>
    </p:spTree>
    <p:extLst>
      <p:ext uri="{BB962C8B-B14F-4D97-AF65-F5344CB8AC3E}">
        <p14:creationId xmlns:p14="http://schemas.microsoft.com/office/powerpoint/2010/main" val="278558383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33</a:t>
            </a:fld>
            <a:endParaRPr lang="en-US" dirty="0"/>
          </a:p>
        </p:txBody>
      </p:sp>
    </p:spTree>
    <p:extLst>
      <p:ext uri="{BB962C8B-B14F-4D97-AF65-F5344CB8AC3E}">
        <p14:creationId xmlns:p14="http://schemas.microsoft.com/office/powerpoint/2010/main" val="245591802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34</a:t>
            </a:fld>
            <a:endParaRPr lang="en-US" dirty="0"/>
          </a:p>
        </p:txBody>
      </p:sp>
    </p:spTree>
    <p:extLst>
      <p:ext uri="{BB962C8B-B14F-4D97-AF65-F5344CB8AC3E}">
        <p14:creationId xmlns:p14="http://schemas.microsoft.com/office/powerpoint/2010/main" val="416205031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35</a:t>
            </a:fld>
            <a:endParaRPr lang="en-US" dirty="0"/>
          </a:p>
        </p:txBody>
      </p:sp>
    </p:spTree>
    <p:extLst>
      <p:ext uri="{BB962C8B-B14F-4D97-AF65-F5344CB8AC3E}">
        <p14:creationId xmlns:p14="http://schemas.microsoft.com/office/powerpoint/2010/main" val="199278210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36</a:t>
            </a:fld>
            <a:endParaRPr lang="en-US" dirty="0"/>
          </a:p>
        </p:txBody>
      </p:sp>
    </p:spTree>
    <p:extLst>
      <p:ext uri="{BB962C8B-B14F-4D97-AF65-F5344CB8AC3E}">
        <p14:creationId xmlns:p14="http://schemas.microsoft.com/office/powerpoint/2010/main" val="217609274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37</a:t>
            </a:fld>
            <a:endParaRPr lang="en-US" dirty="0"/>
          </a:p>
        </p:txBody>
      </p:sp>
    </p:spTree>
    <p:extLst>
      <p:ext uri="{BB962C8B-B14F-4D97-AF65-F5344CB8AC3E}">
        <p14:creationId xmlns:p14="http://schemas.microsoft.com/office/powerpoint/2010/main" val="303226791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38</a:t>
            </a:fld>
            <a:endParaRPr lang="en-US" dirty="0"/>
          </a:p>
        </p:txBody>
      </p:sp>
    </p:spTree>
    <p:extLst>
      <p:ext uri="{BB962C8B-B14F-4D97-AF65-F5344CB8AC3E}">
        <p14:creationId xmlns:p14="http://schemas.microsoft.com/office/powerpoint/2010/main" val="62332225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t>39</a:t>
            </a:fld>
            <a:endParaRPr lang="en-US" dirty="0"/>
          </a:p>
        </p:txBody>
      </p:sp>
    </p:spTree>
    <p:extLst>
      <p:ext uri="{BB962C8B-B14F-4D97-AF65-F5344CB8AC3E}">
        <p14:creationId xmlns:p14="http://schemas.microsoft.com/office/powerpoint/2010/main" val="42661490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4</a:t>
            </a:fld>
            <a:endParaRPr lang="en-US" dirty="0"/>
          </a:p>
        </p:txBody>
      </p:sp>
    </p:spTree>
    <p:extLst>
      <p:ext uri="{BB962C8B-B14F-4D97-AF65-F5344CB8AC3E}">
        <p14:creationId xmlns:p14="http://schemas.microsoft.com/office/powerpoint/2010/main" val="376533562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40</a:t>
            </a:fld>
            <a:endParaRPr lang="en-US" dirty="0"/>
          </a:p>
        </p:txBody>
      </p:sp>
    </p:spTree>
    <p:extLst>
      <p:ext uri="{BB962C8B-B14F-4D97-AF65-F5344CB8AC3E}">
        <p14:creationId xmlns:p14="http://schemas.microsoft.com/office/powerpoint/2010/main" val="44242942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41</a:t>
            </a:fld>
            <a:endParaRPr lang="en-US" dirty="0"/>
          </a:p>
        </p:txBody>
      </p:sp>
    </p:spTree>
    <p:extLst>
      <p:ext uri="{BB962C8B-B14F-4D97-AF65-F5344CB8AC3E}">
        <p14:creationId xmlns:p14="http://schemas.microsoft.com/office/powerpoint/2010/main" val="15704779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42</a:t>
            </a:fld>
            <a:endParaRPr lang="en-US" dirty="0"/>
          </a:p>
        </p:txBody>
      </p:sp>
    </p:spTree>
    <p:extLst>
      <p:ext uri="{BB962C8B-B14F-4D97-AF65-F5344CB8AC3E}">
        <p14:creationId xmlns:p14="http://schemas.microsoft.com/office/powerpoint/2010/main" val="333894860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43</a:t>
            </a:fld>
            <a:endParaRPr lang="en-US" dirty="0"/>
          </a:p>
        </p:txBody>
      </p:sp>
    </p:spTree>
    <p:extLst>
      <p:ext uri="{BB962C8B-B14F-4D97-AF65-F5344CB8AC3E}">
        <p14:creationId xmlns:p14="http://schemas.microsoft.com/office/powerpoint/2010/main" val="35756732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44</a:t>
            </a:fld>
            <a:endParaRPr lang="en-US" dirty="0"/>
          </a:p>
        </p:txBody>
      </p:sp>
    </p:spTree>
    <p:extLst>
      <p:ext uri="{BB962C8B-B14F-4D97-AF65-F5344CB8AC3E}">
        <p14:creationId xmlns:p14="http://schemas.microsoft.com/office/powerpoint/2010/main" val="232371083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45</a:t>
            </a:fld>
            <a:endParaRPr lang="en-US" dirty="0"/>
          </a:p>
        </p:txBody>
      </p:sp>
    </p:spTree>
    <p:extLst>
      <p:ext uri="{BB962C8B-B14F-4D97-AF65-F5344CB8AC3E}">
        <p14:creationId xmlns:p14="http://schemas.microsoft.com/office/powerpoint/2010/main" val="327918291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641018C-6CAF-B84E-B92C-ECB119457FBA}" type="slidenum">
              <a:rPr lang="en-US" smtClean="0"/>
              <a:t>46</a:t>
            </a:fld>
            <a:endParaRPr lang="en-US" dirty="0"/>
          </a:p>
        </p:txBody>
      </p:sp>
    </p:spTree>
    <p:extLst>
      <p:ext uri="{BB962C8B-B14F-4D97-AF65-F5344CB8AC3E}">
        <p14:creationId xmlns:p14="http://schemas.microsoft.com/office/powerpoint/2010/main" val="176420519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47</a:t>
            </a:fld>
            <a:endParaRPr lang="en-US" dirty="0"/>
          </a:p>
        </p:txBody>
      </p:sp>
    </p:spTree>
    <p:extLst>
      <p:ext uri="{BB962C8B-B14F-4D97-AF65-F5344CB8AC3E}">
        <p14:creationId xmlns:p14="http://schemas.microsoft.com/office/powerpoint/2010/main" val="229887506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48</a:t>
            </a:fld>
            <a:endParaRPr lang="en-US" dirty="0"/>
          </a:p>
        </p:txBody>
      </p:sp>
    </p:spTree>
    <p:extLst>
      <p:ext uri="{BB962C8B-B14F-4D97-AF65-F5344CB8AC3E}">
        <p14:creationId xmlns:p14="http://schemas.microsoft.com/office/powerpoint/2010/main" val="359832207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49</a:t>
            </a:fld>
            <a:endParaRPr lang="en-US" dirty="0"/>
          </a:p>
        </p:txBody>
      </p:sp>
    </p:spTree>
    <p:extLst>
      <p:ext uri="{BB962C8B-B14F-4D97-AF65-F5344CB8AC3E}">
        <p14:creationId xmlns:p14="http://schemas.microsoft.com/office/powerpoint/2010/main" val="13844399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5</a:t>
            </a:fld>
            <a:endParaRPr lang="en-US" dirty="0"/>
          </a:p>
        </p:txBody>
      </p:sp>
    </p:spTree>
    <p:extLst>
      <p:ext uri="{BB962C8B-B14F-4D97-AF65-F5344CB8AC3E}">
        <p14:creationId xmlns:p14="http://schemas.microsoft.com/office/powerpoint/2010/main" val="375924967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50</a:t>
            </a:fld>
            <a:endParaRPr lang="en-US" dirty="0"/>
          </a:p>
        </p:txBody>
      </p:sp>
    </p:spTree>
    <p:extLst>
      <p:ext uri="{BB962C8B-B14F-4D97-AF65-F5344CB8AC3E}">
        <p14:creationId xmlns:p14="http://schemas.microsoft.com/office/powerpoint/2010/main" val="354364389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51</a:t>
            </a:fld>
            <a:endParaRPr lang="en-US" dirty="0"/>
          </a:p>
        </p:txBody>
      </p:sp>
    </p:spTree>
    <p:extLst>
      <p:ext uri="{BB962C8B-B14F-4D97-AF65-F5344CB8AC3E}">
        <p14:creationId xmlns:p14="http://schemas.microsoft.com/office/powerpoint/2010/main" val="72694436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52</a:t>
            </a:fld>
            <a:endParaRPr lang="en-US" dirty="0"/>
          </a:p>
        </p:txBody>
      </p:sp>
    </p:spTree>
    <p:extLst>
      <p:ext uri="{BB962C8B-B14F-4D97-AF65-F5344CB8AC3E}">
        <p14:creationId xmlns:p14="http://schemas.microsoft.com/office/powerpoint/2010/main" val="15913942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6</a:t>
            </a:fld>
            <a:endParaRPr lang="en-US" dirty="0"/>
          </a:p>
        </p:txBody>
      </p:sp>
    </p:spTree>
    <p:extLst>
      <p:ext uri="{BB962C8B-B14F-4D97-AF65-F5344CB8AC3E}">
        <p14:creationId xmlns:p14="http://schemas.microsoft.com/office/powerpoint/2010/main" val="32035134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7</a:t>
            </a:fld>
            <a:endParaRPr lang="en-US" dirty="0"/>
          </a:p>
        </p:txBody>
      </p:sp>
    </p:spTree>
    <p:extLst>
      <p:ext uri="{BB962C8B-B14F-4D97-AF65-F5344CB8AC3E}">
        <p14:creationId xmlns:p14="http://schemas.microsoft.com/office/powerpoint/2010/main" val="778666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8</a:t>
            </a:fld>
            <a:endParaRPr lang="en-US" dirty="0"/>
          </a:p>
        </p:txBody>
      </p:sp>
    </p:spTree>
    <p:extLst>
      <p:ext uri="{BB962C8B-B14F-4D97-AF65-F5344CB8AC3E}">
        <p14:creationId xmlns:p14="http://schemas.microsoft.com/office/powerpoint/2010/main" val="41907711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41018C-6CAF-B84E-B92C-ECB119457FBA}" type="slidenum">
              <a:rPr lang="en-US" smtClean="0"/>
              <a:t>9</a:t>
            </a:fld>
            <a:endParaRPr lang="en-US" dirty="0"/>
          </a:p>
        </p:txBody>
      </p:sp>
    </p:spTree>
    <p:extLst>
      <p:ext uri="{BB962C8B-B14F-4D97-AF65-F5344CB8AC3E}">
        <p14:creationId xmlns:p14="http://schemas.microsoft.com/office/powerpoint/2010/main" val="285588447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3_Title Slide-animated gradient">
    <p:bg>
      <p:bgPr>
        <a:solidFill>
          <a:schemeClr val="accent5"/>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5"/>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a:t>Click to edit Master subtitle style</a:t>
            </a:r>
            <a:endParaRPr lang="en-US" dirty="0"/>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bg2"/>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a:t>Click to edit Master text styles</a:t>
            </a:r>
          </a:p>
        </p:txBody>
      </p:sp>
      <p:sp>
        <p:nvSpPr>
          <p:cNvPr id="2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rgbClr val="38C6F4"/>
                </a:solidFill>
                <a:latin typeface="+mj-lt"/>
                <a:cs typeface="CiscoSans Thin"/>
              </a:defRPr>
            </a:lvl1pPr>
          </a:lstStyle>
          <a:p>
            <a:r>
              <a:rPr lang="en-US"/>
              <a:t>Click to edit Master title style</a:t>
            </a:r>
            <a:endParaRPr lang="en-US" dirty="0"/>
          </a:p>
        </p:txBody>
      </p:sp>
      <p:grpSp>
        <p:nvGrpSpPr>
          <p:cNvPr id="6" name="Group 4"/>
          <p:cNvGrpSpPr>
            <a:grpSpLocks noChangeAspect="1"/>
          </p:cNvGrpSpPr>
          <p:nvPr userDrawn="1"/>
        </p:nvGrpSpPr>
        <p:grpSpPr bwMode="auto">
          <a:xfrm>
            <a:off x="492125" y="395288"/>
            <a:ext cx="796924" cy="423863"/>
            <a:chOff x="310" y="249"/>
            <a:chExt cx="502" cy="267"/>
          </a:xfrm>
          <a:solidFill>
            <a:schemeClr val="accent5"/>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3086725553"/>
      </p:ext>
    </p:extLst>
  </p:cSld>
  <p:clrMapOvr>
    <a:masterClrMapping/>
  </p:clrMapOvr>
  <p:transition spd="slow">
    <p:wipe/>
  </p:transition>
  <p:extLst>
    <p:ext uri="{DCECCB84-F9BA-43D5-87BE-67443E8EF086}">
      <p15:sldGuideLst xmlns:p15="http://schemas.microsoft.com/office/powerpoint/2012/main">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1_Closing Slide">
    <p:bg>
      <p:bgPr>
        <a:solidFill>
          <a:schemeClr val="accent5"/>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1"/>
            <a:ext cx="9143999" cy="5165874"/>
          </a:xfrm>
          <a:prstGeom prst="rect">
            <a:avLst/>
          </a:prstGeom>
        </p:spPr>
      </p:pic>
      <p:grpSp>
        <p:nvGrpSpPr>
          <p:cNvPr id="4" name="Group 4"/>
          <p:cNvGrpSpPr>
            <a:grpSpLocks noChangeAspect="1"/>
          </p:cNvGrpSpPr>
          <p:nvPr userDrawn="1"/>
        </p:nvGrpSpPr>
        <p:grpSpPr bwMode="auto">
          <a:xfrm>
            <a:off x="3746294" y="2129856"/>
            <a:ext cx="1617944" cy="860542"/>
            <a:chOff x="310" y="249"/>
            <a:chExt cx="502" cy="267"/>
          </a:xfrm>
          <a:solidFill>
            <a:schemeClr val="accent5"/>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198843304"/>
      </p:ext>
    </p:extLst>
  </p:cSld>
  <p:clrMapOvr>
    <a:masterClrMapping/>
  </p:clrMapOvr>
  <p:transition spd="slow">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Closing Slide">
    <p:bg>
      <p:bgPr>
        <a:solidFill>
          <a:schemeClr val="accent5"/>
        </a:solidFill>
        <a:effectLst/>
      </p:bgPr>
    </p:bg>
    <p:spTree>
      <p:nvGrpSpPr>
        <p:cNvPr id="1" name=""/>
        <p:cNvGrpSpPr/>
        <p:nvPr/>
      </p:nvGrpSpPr>
      <p:grpSpPr>
        <a:xfrm>
          <a:off x="0" y="0"/>
          <a:ext cx="0" cy="0"/>
          <a:chOff x="0" y="0"/>
          <a:chExt cx="0" cy="0"/>
        </a:xfrm>
      </p:grpSpPr>
      <p:sp>
        <p:nvSpPr>
          <p:cNvPr id="3" name="Rectangle 2"/>
          <p:cNvSpPr/>
          <p:nvPr userDrawn="1"/>
        </p:nvSpPr>
        <p:spPr>
          <a:xfrm>
            <a:off x="0" y="0"/>
            <a:ext cx="9144000" cy="5143500"/>
          </a:xfrm>
          <a:prstGeom prst="rect">
            <a:avLst/>
          </a:prstGeom>
          <a:solidFill>
            <a:srgbClr val="0039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4"/>
          <p:cNvGrpSpPr>
            <a:grpSpLocks noChangeAspect="1"/>
          </p:cNvGrpSpPr>
          <p:nvPr userDrawn="1"/>
        </p:nvGrpSpPr>
        <p:grpSpPr bwMode="auto">
          <a:xfrm>
            <a:off x="3746294" y="2129856"/>
            <a:ext cx="1617944" cy="860542"/>
            <a:chOff x="310" y="249"/>
            <a:chExt cx="502" cy="267"/>
          </a:xfrm>
          <a:solidFill>
            <a:schemeClr val="accent5"/>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47974899"/>
      </p:ext>
    </p:extLst>
  </p:cSld>
  <p:clrMapOvr>
    <a:masterClrMapping/>
  </p:clrMapOvr>
  <p:transition spd="slow">
    <p:wip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3_Closing Slide">
    <p:bg>
      <p:bgPr>
        <a:solidFill>
          <a:schemeClr val="accent5"/>
        </a:solidFill>
        <a:effectLst/>
      </p:bgPr>
    </p:bg>
    <p:spTree>
      <p:nvGrpSpPr>
        <p:cNvPr id="1" name=""/>
        <p:cNvGrpSpPr/>
        <p:nvPr/>
      </p:nvGrpSpPr>
      <p:grpSpPr>
        <a:xfrm>
          <a:off x="0" y="0"/>
          <a:ext cx="0" cy="0"/>
          <a:chOff x="0" y="0"/>
          <a:chExt cx="0" cy="0"/>
        </a:xfrm>
      </p:grpSpPr>
      <p:grpSp>
        <p:nvGrpSpPr>
          <p:cNvPr id="4" name="Group 4"/>
          <p:cNvGrpSpPr>
            <a:grpSpLocks noChangeAspect="1"/>
          </p:cNvGrpSpPr>
          <p:nvPr userDrawn="1"/>
        </p:nvGrpSpPr>
        <p:grpSpPr bwMode="auto">
          <a:xfrm>
            <a:off x="3746294" y="2129856"/>
            <a:ext cx="1617944" cy="860542"/>
            <a:chOff x="310" y="249"/>
            <a:chExt cx="502" cy="267"/>
          </a:xfrm>
          <a:solidFill>
            <a:schemeClr val="accent1">
              <a:lumMod val="75000"/>
            </a:schemeClr>
          </a:solidFill>
        </p:grpSpPr>
        <p:sp>
          <p:nvSpPr>
            <p:cNvPr id="5"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851544963"/>
      </p:ext>
    </p:extLst>
  </p:cSld>
  <p:clrMapOvr>
    <a:masterClrMapping/>
  </p:clrMapOvr>
  <p:transition spd="slow">
    <p:wip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6992501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5_Title Slide-animated gradient">
    <p:bg>
      <p:bgPr>
        <a:solidFill>
          <a:schemeClr val="accent5"/>
        </a:solidFill>
        <a:effectLst/>
      </p:bgPr>
    </p:bg>
    <p:spTree>
      <p:nvGrpSpPr>
        <p:cNvPr id="1" name=""/>
        <p:cNvGrpSpPr/>
        <p:nvPr/>
      </p:nvGrpSpPr>
      <p:grpSpPr>
        <a:xfrm>
          <a:off x="0" y="0"/>
          <a:ext cx="0" cy="0"/>
          <a:chOff x="0" y="0"/>
          <a:chExt cx="0" cy="0"/>
        </a:xfrm>
      </p:grpSpPr>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1"/>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a:t>Click to edit Master subtitle style</a:t>
            </a:r>
            <a:endParaRPr lang="en-US" dirty="0"/>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grpSp>
        <p:nvGrpSpPr>
          <p:cNvPr id="6" name="Group 4"/>
          <p:cNvGrpSpPr>
            <a:grpSpLocks noChangeAspect="1"/>
          </p:cNvGrpSpPr>
          <p:nvPr userDrawn="1"/>
        </p:nvGrpSpPr>
        <p:grpSpPr bwMode="auto">
          <a:xfrm>
            <a:off x="492125" y="395288"/>
            <a:ext cx="796924" cy="423863"/>
            <a:chOff x="310" y="249"/>
            <a:chExt cx="502" cy="267"/>
          </a:xfrm>
          <a:solidFill>
            <a:srgbClr val="004C69"/>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accent1"/>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a:t>Click to edit Master text styles</a:t>
            </a:r>
          </a:p>
        </p:txBody>
      </p:sp>
      <p:sp>
        <p:nvSpPr>
          <p:cNvPr id="3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chemeClr val="accent1"/>
                </a:solidFill>
                <a:latin typeface="+mj-lt"/>
                <a:cs typeface="CiscoSans Thin"/>
              </a:defRPr>
            </a:lvl1pPr>
          </a:lstStyle>
          <a:p>
            <a:r>
              <a:rPr lang="en-US"/>
              <a:t>Click to edit Master title style</a:t>
            </a:r>
            <a:endParaRPr lang="en-US" dirty="0"/>
          </a:p>
        </p:txBody>
      </p:sp>
    </p:spTree>
    <p:extLst>
      <p:ext uri="{BB962C8B-B14F-4D97-AF65-F5344CB8AC3E}">
        <p14:creationId xmlns:p14="http://schemas.microsoft.com/office/powerpoint/2010/main" val="3653042546"/>
      </p:ext>
    </p:extLst>
  </p:cSld>
  <p:clrMapOvr>
    <a:masterClrMapping/>
  </p:clrMapOvr>
  <p:transition spd="slow">
    <p:wipe/>
  </p:transition>
  <p:extLst>
    <p:ext uri="{DCECCB84-F9BA-43D5-87BE-67443E8EF086}">
      <p15:sldGuideLst xmlns:p15="http://schemas.microsoft.com/office/powerpoint/2012/main">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6_Title Slide-animated gradient">
    <p:bg>
      <p:bgPr>
        <a:solidFill>
          <a:schemeClr val="accent5"/>
        </a:solidFill>
        <a:effectLst/>
      </p:bgPr>
    </p:bg>
    <p:spTree>
      <p:nvGrpSpPr>
        <p:cNvPr id="1" name=""/>
        <p:cNvGrpSpPr/>
        <p:nvPr/>
      </p:nvGrpSpPr>
      <p:grpSpPr>
        <a:xfrm>
          <a:off x="0" y="0"/>
          <a:ext cx="0" cy="0"/>
          <a:chOff x="0" y="0"/>
          <a:chExt cx="0" cy="0"/>
        </a:xfrm>
      </p:grpSpPr>
      <p:sp>
        <p:nvSpPr>
          <p:cNvPr id="2" name="Rectangle 1"/>
          <p:cNvSpPr/>
          <p:nvPr userDrawn="1"/>
        </p:nvSpPr>
        <p:spPr>
          <a:xfrm>
            <a:off x="0" y="0"/>
            <a:ext cx="9144000" cy="51435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Subtitle 2"/>
          <p:cNvSpPr>
            <a:spLocks noGrp="1"/>
          </p:cNvSpPr>
          <p:nvPr>
            <p:ph type="subTitle" idx="1"/>
          </p:nvPr>
        </p:nvSpPr>
        <p:spPr>
          <a:xfrm>
            <a:off x="469496" y="3809526"/>
            <a:ext cx="4319105" cy="288131"/>
          </a:xfrm>
          <a:prstGeom prst="rect">
            <a:avLst/>
          </a:prstGeom>
        </p:spPr>
        <p:txBody>
          <a:bodyPr lIns="91420" tIns="45710" rIns="91420" bIns="45710" anchor="b" anchorCtr="0">
            <a:noAutofit/>
          </a:bodyPr>
          <a:lstStyle>
            <a:lvl1pPr marL="0" indent="0" algn="l">
              <a:buNone/>
              <a:defRPr sz="1200" b="0" i="0">
                <a:solidFill>
                  <a:schemeClr val="accent5"/>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US"/>
              <a:t>Click to edit Master subtitle style</a:t>
            </a:r>
            <a:endParaRPr lang="en-US" dirty="0"/>
          </a:p>
        </p:txBody>
      </p:sp>
      <p:sp>
        <p:nvSpPr>
          <p:cNvPr id="17" name="Text Placeholder 38"/>
          <p:cNvSpPr>
            <a:spLocks noGrp="1"/>
          </p:cNvSpPr>
          <p:nvPr>
            <p:ph type="body" sz="quarter" idx="11"/>
          </p:nvPr>
        </p:nvSpPr>
        <p:spPr>
          <a:xfrm>
            <a:off x="469496" y="4049523"/>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sp>
        <p:nvSpPr>
          <p:cNvPr id="18" name="Text Placeholder 40"/>
          <p:cNvSpPr>
            <a:spLocks noGrp="1"/>
          </p:cNvSpPr>
          <p:nvPr>
            <p:ph type="body" sz="quarter" idx="12"/>
          </p:nvPr>
        </p:nvSpPr>
        <p:spPr>
          <a:xfrm>
            <a:off x="469496" y="4289520"/>
            <a:ext cx="4319105" cy="288131"/>
          </a:xfrm>
          <a:prstGeom prst="rect">
            <a:avLst/>
          </a:prstGeom>
        </p:spPr>
        <p:txBody>
          <a:bodyPr lIns="91420" tIns="45710" rIns="91420" bIns="45710"/>
          <a:lstStyle>
            <a:lvl1pPr marL="0" indent="0" algn="l">
              <a:buFontTx/>
              <a:buNone/>
              <a:defRPr lang="en-US" sz="1200" b="0" i="0" kern="1200" dirty="0" smtClean="0">
                <a:solidFill>
                  <a:schemeClr val="accent5"/>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a:t>Click to edit Master text styles</a:t>
            </a:r>
          </a:p>
        </p:txBody>
      </p:sp>
      <p:grpSp>
        <p:nvGrpSpPr>
          <p:cNvPr id="6" name="Group 4"/>
          <p:cNvGrpSpPr>
            <a:grpSpLocks noChangeAspect="1"/>
          </p:cNvGrpSpPr>
          <p:nvPr userDrawn="1"/>
        </p:nvGrpSpPr>
        <p:grpSpPr bwMode="auto">
          <a:xfrm>
            <a:off x="492125" y="395288"/>
            <a:ext cx="796924" cy="423863"/>
            <a:chOff x="310" y="249"/>
            <a:chExt cx="502" cy="267"/>
          </a:xfrm>
          <a:solidFill>
            <a:schemeClr val="accent5"/>
          </a:solidFill>
        </p:grpSpPr>
        <p:sp>
          <p:nvSpPr>
            <p:cNvPr id="9"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9" name="Text Placeholder 2"/>
          <p:cNvSpPr>
            <a:spLocks noGrp="1"/>
          </p:cNvSpPr>
          <p:nvPr>
            <p:ph type="body" sz="quarter" idx="13"/>
          </p:nvPr>
        </p:nvSpPr>
        <p:spPr>
          <a:xfrm>
            <a:off x="463292" y="2872236"/>
            <a:ext cx="5925246" cy="299001"/>
          </a:xfrm>
          <a:prstGeom prst="rect">
            <a:avLst/>
          </a:prstGeom>
        </p:spPr>
        <p:txBody>
          <a:bodyPr lIns="91420" tIns="45710" rIns="91420" bIns="45710"/>
          <a:lstStyle>
            <a:lvl1pPr marL="0" indent="0">
              <a:buFont typeface="Arial" panose="020B0604020202020204" pitchFamily="34" charset="0"/>
              <a:buNone/>
              <a:defRPr sz="2000" baseline="0">
                <a:solidFill>
                  <a:schemeClr val="bg2"/>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US"/>
              <a:t>Click to edit Master text styles</a:t>
            </a:r>
          </a:p>
        </p:txBody>
      </p:sp>
      <p:sp>
        <p:nvSpPr>
          <p:cNvPr id="30" name="Title 1"/>
          <p:cNvSpPr>
            <a:spLocks noGrp="1"/>
          </p:cNvSpPr>
          <p:nvPr>
            <p:ph type="ctrTitle"/>
          </p:nvPr>
        </p:nvSpPr>
        <p:spPr>
          <a:xfrm>
            <a:off x="425765" y="2300750"/>
            <a:ext cx="5955513" cy="644730"/>
          </a:xfrm>
          <a:prstGeom prst="rect">
            <a:avLst/>
          </a:prstGeom>
        </p:spPr>
        <p:txBody>
          <a:bodyPr anchor="b"/>
          <a:lstStyle>
            <a:lvl1pPr marL="0" indent="0" algn="l">
              <a:lnSpc>
                <a:spcPct val="90000"/>
              </a:lnSpc>
              <a:buFont typeface="Arial" panose="020B0604020202020204" pitchFamily="34" charset="0"/>
              <a:buNone/>
              <a:defRPr sz="3600" b="0" i="0" spc="0" baseline="0">
                <a:solidFill>
                  <a:srgbClr val="38C6F4"/>
                </a:solidFill>
                <a:latin typeface="+mj-lt"/>
                <a:cs typeface="CiscoSans Thin"/>
              </a:defRPr>
            </a:lvl1pPr>
          </a:lstStyle>
          <a:p>
            <a:r>
              <a:rPr lang="en-US"/>
              <a:t>Click to edit Master title style</a:t>
            </a:r>
            <a:endParaRPr lang="en-US" dirty="0"/>
          </a:p>
        </p:txBody>
      </p:sp>
    </p:spTree>
    <p:extLst>
      <p:ext uri="{BB962C8B-B14F-4D97-AF65-F5344CB8AC3E}">
        <p14:creationId xmlns:p14="http://schemas.microsoft.com/office/powerpoint/2010/main" val="1974617842"/>
      </p:ext>
    </p:extLst>
  </p:cSld>
  <p:clrMapOvr>
    <a:masterClrMapping/>
  </p:clrMapOvr>
  <p:transition spd="slow">
    <p:wipe/>
  </p:transition>
  <p:extLst>
    <p:ext uri="{DCECCB84-F9BA-43D5-87BE-67443E8EF086}">
      <p15:sldGuideLst xmlns:p15="http://schemas.microsoft.com/office/powerpoint/2012/main">
        <p15:guide id="1" orient="horz" pos="228" userDrawn="1">
          <p15:clr>
            <a:srgbClr val="FBAE40"/>
          </p15:clr>
        </p15:guide>
        <p15:guide id="2" pos="360" userDrawn="1">
          <p15:clr>
            <a:srgbClr val="FBAE40"/>
          </p15:clr>
        </p15:guide>
        <p15:guide id="3" orient="horz" pos="518" userDrawn="1">
          <p15:clr>
            <a:srgbClr val="FBAE40"/>
          </p15:clr>
        </p15:guide>
        <p15:guide id="4" pos="812" userDrawn="1">
          <p15:clr>
            <a:srgbClr val="FBAE40"/>
          </p15:clr>
        </p15:guide>
        <p15:guide id="5" pos="311"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3_Segue">
    <p:bg>
      <p:bgPr>
        <a:solidFill>
          <a:schemeClr val="bg1"/>
        </a:solidFill>
        <a:effectLst/>
      </p:bgPr>
    </p:bg>
    <p:spTree>
      <p:nvGrpSpPr>
        <p:cNvPr id="1" name=""/>
        <p:cNvGrpSpPr/>
        <p:nvPr/>
      </p:nvGrpSpPr>
      <p:grpSpPr>
        <a:xfrm>
          <a:off x="0" y="0"/>
          <a:ext cx="0" cy="0"/>
          <a:chOff x="0" y="0"/>
          <a:chExt cx="0" cy="0"/>
        </a:xfrm>
      </p:grpSpPr>
      <p:sp>
        <p:nvSpPr>
          <p:cNvPr id="7" name="Rectangle 6"/>
          <p:cNvSpPr/>
          <p:nvPr userDrawn="1"/>
        </p:nvSpPr>
        <p:spPr>
          <a:xfrm>
            <a:off x="0" y="0"/>
            <a:ext cx="9144000" cy="5143499"/>
          </a:xfrm>
          <a:prstGeom prst="rect">
            <a:avLst/>
          </a:prstGeom>
          <a:solidFill>
            <a:srgbClr val="00394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itle 1"/>
          <p:cNvSpPr>
            <a:spLocks noGrp="1"/>
          </p:cNvSpPr>
          <p:nvPr>
            <p:ph type="ctrTitle"/>
          </p:nvPr>
        </p:nvSpPr>
        <p:spPr>
          <a:xfrm>
            <a:off x="416425" y="915409"/>
            <a:ext cx="7598042" cy="2569946"/>
          </a:xfrm>
          <a:prstGeom prst="rect">
            <a:avLst/>
          </a:prstGeom>
        </p:spPr>
        <p:txBody>
          <a:bodyPr anchor="b">
            <a:noAutofit/>
          </a:bodyPr>
          <a:lstStyle>
            <a:lvl1pPr marL="0" indent="0" algn="l">
              <a:lnSpc>
                <a:spcPct val="90000"/>
              </a:lnSpc>
              <a:buFont typeface="Arial" panose="020B0604020202020204" pitchFamily="34" charset="0"/>
              <a:buNone/>
              <a:defRPr sz="4600" b="0" i="0" spc="0" baseline="0">
                <a:solidFill>
                  <a:schemeClr val="accent5"/>
                </a:solidFill>
                <a:latin typeface="+mj-lt"/>
                <a:cs typeface="CiscoSans Thin"/>
              </a:defRPr>
            </a:lvl1pPr>
          </a:lstStyle>
          <a:p>
            <a:r>
              <a:rPr lang="en-US"/>
              <a:t>Click to edit Master title style</a:t>
            </a:r>
            <a:endParaRPr lang="en-US" dirty="0"/>
          </a:p>
        </p:txBody>
      </p:sp>
      <p:sp>
        <p:nvSpPr>
          <p:cNvPr id="8" name="Rectangle 7"/>
          <p:cNvSpPr>
            <a:spLocks noChangeArrowheads="1"/>
          </p:cNvSpPr>
          <p:nvPr userDrawn="1"/>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fontAlgn="auto">
              <a:spcBef>
                <a:spcPts val="0"/>
              </a:spcBef>
              <a:spcAft>
                <a:spcPts val="0"/>
              </a:spcAft>
              <a:defRPr/>
            </a:pPr>
            <a:fld id="{6A1E46DC-7EF6-4EA2-B285-14272867D133}" type="slidenum">
              <a:rPr lang="en-US" sz="600">
                <a:solidFill>
                  <a:schemeClr val="accent5">
                    <a:lumMod val="50000"/>
                  </a:schemeClr>
                </a:solidFill>
                <a:latin typeface="+mn-lt"/>
                <a:ea typeface="+mn-ea"/>
                <a:cs typeface="CiscoSans Thin"/>
              </a:rPr>
              <a:pPr algn="r" defTabSz="610744" fontAlgn="auto">
                <a:spcBef>
                  <a:spcPts val="0"/>
                </a:spcBef>
                <a:spcAft>
                  <a:spcPts val="0"/>
                </a:spcAft>
                <a:defRPr/>
              </a:pPr>
              <a:t>‹#›</a:t>
            </a:fld>
            <a:endParaRPr lang="en-US" sz="600" dirty="0">
              <a:solidFill>
                <a:schemeClr val="accent5">
                  <a:lumMod val="50000"/>
                </a:schemeClr>
              </a:solidFill>
              <a:latin typeface="+mn-lt"/>
              <a:ea typeface="+mn-ea"/>
              <a:cs typeface="CiscoSans Thin"/>
            </a:endParaRPr>
          </a:p>
        </p:txBody>
      </p:sp>
      <p:sp>
        <p:nvSpPr>
          <p:cNvPr id="9" name="Rectangle 4"/>
          <p:cNvSpPr>
            <a:spLocks noChangeArrowheads="1"/>
          </p:cNvSpPr>
          <p:nvPr userDrawn="1"/>
        </p:nvSpPr>
        <p:spPr bwMode="ltGray">
          <a:xfrm>
            <a:off x="5867508" y="4741653"/>
            <a:ext cx="2658018" cy="154518"/>
          </a:xfrm>
          <a:prstGeom prst="rect">
            <a:avLst/>
          </a:prstGeom>
          <a:noFill/>
          <a:ln w="9525">
            <a:noFill/>
            <a:miter lim="800000"/>
            <a:headEnd/>
            <a:tailEnd/>
          </a:ln>
          <a:effectLst/>
        </p:spPr>
        <p:txBody>
          <a:bodyPr lIns="61586" tIns="30792" rIns="61586" bIns="30792" anchor="b">
            <a:spAutoFit/>
          </a:bodyPr>
          <a:lstStyle/>
          <a:p>
            <a:pPr defTabSz="610744" fontAlgn="auto">
              <a:spcBef>
                <a:spcPts val="0"/>
              </a:spcBef>
              <a:spcAft>
                <a:spcPts val="0"/>
              </a:spcAft>
              <a:defRPr/>
            </a:pPr>
            <a:r>
              <a:rPr lang="en-US" sz="600" dirty="0">
                <a:solidFill>
                  <a:schemeClr val="accent5">
                    <a:lumMod val="50000"/>
                  </a:schemeClr>
                </a:solidFill>
                <a:latin typeface="+mn-lt"/>
                <a:ea typeface="+mn-ea"/>
                <a:cs typeface="CiscoSans Thin"/>
              </a:rPr>
              <a:t>© 2016  Cisco and/or its affiliates. All rights reserved.   Cisco Confidential</a:t>
            </a:r>
          </a:p>
        </p:txBody>
      </p:sp>
      <p:grpSp>
        <p:nvGrpSpPr>
          <p:cNvPr id="11" name="Group 4"/>
          <p:cNvGrpSpPr>
            <a:grpSpLocks noChangeAspect="1"/>
          </p:cNvGrpSpPr>
          <p:nvPr userDrawn="1"/>
        </p:nvGrpSpPr>
        <p:grpSpPr bwMode="auto">
          <a:xfrm>
            <a:off x="508039" y="4715197"/>
            <a:ext cx="340257" cy="180974"/>
            <a:chOff x="310" y="249"/>
            <a:chExt cx="502" cy="267"/>
          </a:xfrm>
          <a:solidFill>
            <a:srgbClr val="086D8E"/>
          </a:solidFill>
        </p:grpSpPr>
        <p:sp>
          <p:nvSpPr>
            <p:cNvPr id="12"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890854121"/>
      </p:ext>
    </p:extLst>
  </p:cSld>
  <p:clrMapOvr>
    <a:masterClrMapping/>
  </p:clrMapOvr>
  <p:transition spd="slow">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Multi_Slide">
    <p:spTree>
      <p:nvGrpSpPr>
        <p:cNvPr id="1" name=""/>
        <p:cNvGrpSpPr/>
        <p:nvPr/>
      </p:nvGrpSpPr>
      <p:grpSpPr>
        <a:xfrm>
          <a:off x="0" y="0"/>
          <a:ext cx="0" cy="0"/>
          <a:chOff x="0" y="0"/>
          <a:chExt cx="0" cy="0"/>
        </a:xfrm>
      </p:grpSpPr>
      <p:sp>
        <p:nvSpPr>
          <p:cNvPr id="5" name="Content Placeholder 2"/>
          <p:cNvSpPr>
            <a:spLocks noGrp="1"/>
          </p:cNvSpPr>
          <p:nvPr>
            <p:ph idx="1"/>
          </p:nvPr>
        </p:nvSpPr>
        <p:spPr>
          <a:xfrm>
            <a:off x="474662" y="1347788"/>
            <a:ext cx="8280057" cy="3073946"/>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sz="2000" b="0" i="0" baseline="0">
                <a:solidFill>
                  <a:schemeClr val="bg1"/>
                </a:solidFill>
                <a:latin typeface="+mn-lt"/>
                <a:cs typeface="CiscoSans ExtraLight"/>
              </a:defRPr>
            </a:lvl1pPr>
          </a:lstStyle>
          <a:p>
            <a:pPr lvl="0"/>
            <a:r>
              <a:rPr lang="en-US"/>
              <a:t>Click to edit Master text styles</a:t>
            </a:r>
          </a:p>
        </p:txBody>
      </p:sp>
      <p:sp>
        <p:nvSpPr>
          <p:cNvPr id="4" name="Title Placeholder 5"/>
          <p:cNvSpPr>
            <a:spLocks noGrp="1"/>
          </p:cNvSpPr>
          <p:nvPr>
            <p:ph type="title"/>
          </p:nvPr>
        </p:nvSpPr>
        <p:spPr bwMode="auto">
          <a:xfrm>
            <a:off x="437766" y="341313"/>
            <a:ext cx="8345488"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rgbClr val="004C69"/>
                </a:solidFill>
              </a:defRPr>
            </a:lvl1pPr>
          </a:lstStyle>
          <a:p>
            <a:pPr lvl="0"/>
            <a:r>
              <a:rPr lang="en-US"/>
              <a:t>Click to edit Master title style</a:t>
            </a:r>
            <a:endParaRPr lang="en-GB" dirty="0"/>
          </a:p>
        </p:txBody>
      </p:sp>
    </p:spTree>
    <p:extLst>
      <p:ext uri="{BB962C8B-B14F-4D97-AF65-F5344CB8AC3E}">
        <p14:creationId xmlns:p14="http://schemas.microsoft.com/office/powerpoint/2010/main" val="542967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2912136"/>
      </p:ext>
    </p:extLst>
  </p:cSld>
  <p:clrMapOvr>
    <a:overrideClrMapping bg1="lt1" tx1="dk1" bg2="lt2" tx2="dk2" accent1="accent1" accent2="accent2" accent3="accent3" accent4="accent4" accent5="accent5" accent6="accent6" hlink="hlink" folHlink="folHlink"/>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2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a:t>Click to edit Master title style</a:t>
            </a:r>
            <a:endParaRPr lang="en-US" dirty="0"/>
          </a:p>
        </p:txBody>
      </p:sp>
      <p:sp>
        <p:nvSpPr>
          <p:cNvPr id="12" name="Oval 11"/>
          <p:cNvSpPr/>
          <p:nvPr/>
        </p:nvSpPr>
        <p:spPr>
          <a:xfrm>
            <a:off x="575610" y="2552550"/>
            <a:ext cx="698624" cy="698624"/>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solidFill>
                <a:srgbClr val="FFFFFF"/>
              </a:solidFill>
              <a:cs typeface="Arial"/>
            </a:endParaRPr>
          </a:p>
        </p:txBody>
      </p:sp>
      <p:sp>
        <p:nvSpPr>
          <p:cNvPr id="15" name="Oval 14"/>
          <p:cNvSpPr/>
          <p:nvPr/>
        </p:nvSpPr>
        <p:spPr>
          <a:xfrm>
            <a:off x="575610" y="1426607"/>
            <a:ext cx="698624" cy="698624"/>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bg1"/>
              </a:solidFill>
              <a:cs typeface="Arial"/>
            </a:endParaRPr>
          </a:p>
        </p:txBody>
      </p:sp>
      <p:sp>
        <p:nvSpPr>
          <p:cNvPr id="22" name="Oval 21"/>
          <p:cNvSpPr/>
          <p:nvPr/>
        </p:nvSpPr>
        <p:spPr>
          <a:xfrm>
            <a:off x="575610" y="3653093"/>
            <a:ext cx="698624" cy="698624"/>
          </a:xfrm>
          <a:prstGeom prst="ellipse">
            <a:avLst/>
          </a:prstGeom>
          <a:solidFill>
            <a:schemeClr val="accent5"/>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solidFill>
                <a:srgbClr val="049FD9"/>
              </a:solidFill>
              <a:cs typeface="Arial"/>
            </a:endParaRPr>
          </a:p>
        </p:txBody>
      </p:sp>
      <p:sp>
        <p:nvSpPr>
          <p:cNvPr id="24" name="Text Placeholder 17"/>
          <p:cNvSpPr>
            <a:spLocks noGrp="1"/>
          </p:cNvSpPr>
          <p:nvPr>
            <p:ph type="body" sz="quarter" idx="13"/>
          </p:nvPr>
        </p:nvSpPr>
        <p:spPr>
          <a:xfrm>
            <a:off x="1365250" y="1432522"/>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5" name="Text Placeholder 17"/>
          <p:cNvSpPr>
            <a:spLocks noGrp="1"/>
          </p:cNvSpPr>
          <p:nvPr>
            <p:ph type="body" sz="quarter" idx="14"/>
          </p:nvPr>
        </p:nvSpPr>
        <p:spPr>
          <a:xfrm>
            <a:off x="1365250" y="2557793"/>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6" name="Text Placeholder 17"/>
          <p:cNvSpPr>
            <a:spLocks noGrp="1"/>
          </p:cNvSpPr>
          <p:nvPr>
            <p:ph type="body" sz="quarter" idx="15"/>
          </p:nvPr>
        </p:nvSpPr>
        <p:spPr>
          <a:xfrm>
            <a:off x="1365250" y="3653093"/>
            <a:ext cx="5473700" cy="693381"/>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8" name="Text Placeholder 17"/>
          <p:cNvSpPr>
            <a:spLocks noGrp="1"/>
          </p:cNvSpPr>
          <p:nvPr>
            <p:ph type="body" sz="quarter" idx="17" hasCustomPrompt="1"/>
          </p:nvPr>
        </p:nvSpPr>
        <p:spPr>
          <a:xfrm>
            <a:off x="575610" y="2552550"/>
            <a:ext cx="698624" cy="693381"/>
          </a:xfrm>
          <a:prstGeom prst="rect">
            <a:avLst/>
          </a:prstGeom>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29" name="Text Placeholder 17"/>
          <p:cNvSpPr>
            <a:spLocks noGrp="1"/>
          </p:cNvSpPr>
          <p:nvPr>
            <p:ph type="body" sz="quarter" idx="18" hasCustomPrompt="1"/>
          </p:nvPr>
        </p:nvSpPr>
        <p:spPr>
          <a:xfrm>
            <a:off x="575611" y="3651140"/>
            <a:ext cx="698624" cy="693381"/>
          </a:xfrm>
          <a:prstGeom prst="rect">
            <a:avLst/>
          </a:prstGeom>
          <a:ln>
            <a:noFill/>
          </a:ln>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13" name="Text Placeholder 17"/>
          <p:cNvSpPr>
            <a:spLocks noGrp="1"/>
          </p:cNvSpPr>
          <p:nvPr>
            <p:ph type="body" sz="quarter" idx="19" hasCustomPrompt="1"/>
          </p:nvPr>
        </p:nvSpPr>
        <p:spPr>
          <a:xfrm>
            <a:off x="575610" y="1427248"/>
            <a:ext cx="698624" cy="693381"/>
          </a:xfrm>
          <a:prstGeom prst="rect">
            <a:avLst/>
          </a:prstGeom>
        </p:spPr>
        <p:txBody>
          <a:bodyPr lIns="91420" tIns="45710" rIns="91420" bIns="45710" anchor="ctr" anchorCtr="0">
            <a:noAutofit/>
          </a:bodyPr>
          <a:lstStyle>
            <a:lvl1pPr marL="0" indent="0" algn="ctr">
              <a:buNone/>
              <a:defRPr sz="4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Tree>
    <p:extLst>
      <p:ext uri="{BB962C8B-B14F-4D97-AF65-F5344CB8AC3E}">
        <p14:creationId xmlns:p14="http://schemas.microsoft.com/office/powerpoint/2010/main" val="3053872667"/>
      </p:ext>
    </p:extLst>
  </p:cSld>
  <p:clrMapOvr>
    <a:masterClrMapping/>
  </p:clrMapOvr>
  <p:transition spd="slow">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5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a:t>Click to edit Master title style</a:t>
            </a:r>
            <a:endParaRPr lang="en-US" dirty="0"/>
          </a:p>
        </p:txBody>
      </p:sp>
      <p:sp>
        <p:nvSpPr>
          <p:cNvPr id="12" name="Oval 11"/>
          <p:cNvSpPr/>
          <p:nvPr/>
        </p:nvSpPr>
        <p:spPr>
          <a:xfrm>
            <a:off x="575611" y="1979318"/>
            <a:ext cx="464815" cy="464815"/>
          </a:xfrm>
          <a:prstGeom prst="ellipse">
            <a:avLst/>
          </a:prstGeom>
          <a:solidFill>
            <a:srgbClr val="38C6F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5" name="Oval 14"/>
          <p:cNvSpPr/>
          <p:nvPr/>
        </p:nvSpPr>
        <p:spPr>
          <a:xfrm>
            <a:off x="575610" y="1328927"/>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22" name="Oval 21"/>
          <p:cNvSpPr/>
          <p:nvPr/>
        </p:nvSpPr>
        <p:spPr>
          <a:xfrm>
            <a:off x="575611" y="2627446"/>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24" name="Text Placeholder 17"/>
          <p:cNvSpPr>
            <a:spLocks noGrp="1"/>
          </p:cNvSpPr>
          <p:nvPr>
            <p:ph type="body" sz="quarter" idx="13"/>
          </p:nvPr>
        </p:nvSpPr>
        <p:spPr>
          <a:xfrm>
            <a:off x="1172384" y="1334842"/>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5" name="Text Placeholder 17"/>
          <p:cNvSpPr>
            <a:spLocks noGrp="1"/>
          </p:cNvSpPr>
          <p:nvPr>
            <p:ph type="body" sz="quarter" idx="14"/>
          </p:nvPr>
        </p:nvSpPr>
        <p:spPr>
          <a:xfrm>
            <a:off x="1172385" y="1984561"/>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6" name="Text Placeholder 17"/>
          <p:cNvSpPr>
            <a:spLocks noGrp="1"/>
          </p:cNvSpPr>
          <p:nvPr>
            <p:ph type="body" sz="quarter" idx="15"/>
          </p:nvPr>
        </p:nvSpPr>
        <p:spPr>
          <a:xfrm>
            <a:off x="1172385" y="2627446"/>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27" name="Text Placeholder 17"/>
          <p:cNvSpPr>
            <a:spLocks noGrp="1"/>
          </p:cNvSpPr>
          <p:nvPr>
            <p:ph type="body" sz="quarter" idx="16" hasCustomPrompt="1"/>
          </p:nvPr>
        </p:nvSpPr>
        <p:spPr>
          <a:xfrm>
            <a:off x="575611" y="1327521"/>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
        <p:nvSpPr>
          <p:cNvPr id="28" name="Text Placeholder 17"/>
          <p:cNvSpPr>
            <a:spLocks noGrp="1"/>
          </p:cNvSpPr>
          <p:nvPr>
            <p:ph type="body" sz="quarter" idx="17" hasCustomPrompt="1"/>
          </p:nvPr>
        </p:nvSpPr>
        <p:spPr>
          <a:xfrm>
            <a:off x="575611" y="1979318"/>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29" name="Text Placeholder 17"/>
          <p:cNvSpPr>
            <a:spLocks noGrp="1"/>
          </p:cNvSpPr>
          <p:nvPr>
            <p:ph type="body" sz="quarter" idx="18" hasCustomPrompt="1"/>
          </p:nvPr>
        </p:nvSpPr>
        <p:spPr>
          <a:xfrm>
            <a:off x="575612" y="2625493"/>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13" name="Oval 12"/>
          <p:cNvSpPr/>
          <p:nvPr/>
        </p:nvSpPr>
        <p:spPr>
          <a:xfrm>
            <a:off x="575612" y="3274581"/>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4" name="Text Placeholder 17"/>
          <p:cNvSpPr>
            <a:spLocks noGrp="1"/>
          </p:cNvSpPr>
          <p:nvPr>
            <p:ph type="body" sz="quarter" idx="19"/>
          </p:nvPr>
        </p:nvSpPr>
        <p:spPr>
          <a:xfrm>
            <a:off x="1172386" y="3274581"/>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16" name="Text Placeholder 17"/>
          <p:cNvSpPr>
            <a:spLocks noGrp="1"/>
          </p:cNvSpPr>
          <p:nvPr>
            <p:ph type="body" sz="quarter" idx="20" hasCustomPrompt="1"/>
          </p:nvPr>
        </p:nvSpPr>
        <p:spPr>
          <a:xfrm>
            <a:off x="575613" y="3272628"/>
            <a:ext cx="464815" cy="461327"/>
          </a:xfrm>
          <a:prstGeom prst="rect">
            <a:avLst/>
          </a:prstGeom>
          <a:noFill/>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4</a:t>
            </a:r>
          </a:p>
        </p:txBody>
      </p:sp>
      <p:sp>
        <p:nvSpPr>
          <p:cNvPr id="17" name="Oval 16"/>
          <p:cNvSpPr/>
          <p:nvPr/>
        </p:nvSpPr>
        <p:spPr>
          <a:xfrm>
            <a:off x="575613" y="3921716"/>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4000" dirty="0">
              <a:ln>
                <a:solidFill>
                  <a:schemeClr val="bg2"/>
                </a:solidFill>
              </a:ln>
              <a:solidFill>
                <a:schemeClr val="accent5"/>
              </a:solidFill>
              <a:cs typeface="Arial"/>
            </a:endParaRPr>
          </a:p>
        </p:txBody>
      </p:sp>
      <p:sp>
        <p:nvSpPr>
          <p:cNvPr id="18" name="Text Placeholder 17"/>
          <p:cNvSpPr>
            <a:spLocks noGrp="1"/>
          </p:cNvSpPr>
          <p:nvPr>
            <p:ph type="body" sz="quarter" idx="21"/>
          </p:nvPr>
        </p:nvSpPr>
        <p:spPr>
          <a:xfrm>
            <a:off x="1172387" y="3921716"/>
            <a:ext cx="5678748" cy="461327"/>
          </a:xfrm>
          <a:prstGeom prst="rect">
            <a:avLst/>
          </a:prstGeom>
        </p:spPr>
        <p:txBody>
          <a:bodyPr lIns="91420" tIns="45710" rIns="91420" bIns="45710" anchor="ctr" anchorCtr="0">
            <a:noAutofit/>
          </a:bodyPr>
          <a:lstStyle>
            <a:lvl1pPr marL="0" indent="0" algn="l">
              <a:buNone/>
              <a:defRPr sz="2000" b="0" i="0" baseline="0">
                <a:solidFill>
                  <a:schemeClr val="accent1"/>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19" name="Text Placeholder 17"/>
          <p:cNvSpPr>
            <a:spLocks noGrp="1"/>
          </p:cNvSpPr>
          <p:nvPr>
            <p:ph type="body" sz="quarter" idx="22" hasCustomPrompt="1"/>
          </p:nvPr>
        </p:nvSpPr>
        <p:spPr>
          <a:xfrm>
            <a:off x="575614" y="3919763"/>
            <a:ext cx="464815" cy="461327"/>
          </a:xfrm>
          <a:prstGeom prst="rect">
            <a:avLst/>
          </a:prstGeom>
          <a:ln>
            <a:noFill/>
          </a:ln>
        </p:spPr>
        <p:txBody>
          <a:bodyPr lIns="91420" tIns="45710" rIns="91420" bIns="45710" anchor="ctr" anchorCtr="0">
            <a:noAutofit/>
          </a:bodyPr>
          <a:lstStyle>
            <a:lvl1pPr marL="0" indent="0" algn="ctr">
              <a:buNone/>
              <a:defRPr sz="20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5</a:t>
            </a:r>
          </a:p>
        </p:txBody>
      </p:sp>
    </p:spTree>
    <p:extLst>
      <p:ext uri="{BB962C8B-B14F-4D97-AF65-F5344CB8AC3E}">
        <p14:creationId xmlns:p14="http://schemas.microsoft.com/office/powerpoint/2010/main" val="2962125011"/>
      </p:ext>
    </p:extLst>
  </p:cSld>
  <p:clrMapOvr>
    <a:masterClrMapping/>
  </p:clrMapOvr>
  <p:transition spd="slow">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6_Circled_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04C69"/>
                </a:solidFill>
              </a:defRPr>
            </a:lvl1pPr>
          </a:lstStyle>
          <a:p>
            <a:r>
              <a:rPr lang="en-US"/>
              <a:t>Click to edit Master title style</a:t>
            </a:r>
            <a:endParaRPr lang="en-US" dirty="0"/>
          </a:p>
        </p:txBody>
      </p:sp>
      <p:sp>
        <p:nvSpPr>
          <p:cNvPr id="42" name="Oval 41"/>
          <p:cNvSpPr/>
          <p:nvPr/>
        </p:nvSpPr>
        <p:spPr>
          <a:xfrm>
            <a:off x="575611" y="1979318"/>
            <a:ext cx="464815" cy="464815"/>
          </a:xfrm>
          <a:prstGeom prst="ellipse">
            <a:avLst/>
          </a:prstGeom>
          <a:solidFill>
            <a:srgbClr val="38C6F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43" name="Oval 42"/>
          <p:cNvSpPr/>
          <p:nvPr/>
        </p:nvSpPr>
        <p:spPr>
          <a:xfrm>
            <a:off x="575610" y="1328927"/>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rgbClr val="FFFFFF"/>
              </a:solidFill>
              <a:cs typeface="Arial"/>
            </a:endParaRPr>
          </a:p>
        </p:txBody>
      </p:sp>
      <p:sp>
        <p:nvSpPr>
          <p:cNvPr id="44" name="Oval 43"/>
          <p:cNvSpPr/>
          <p:nvPr/>
        </p:nvSpPr>
        <p:spPr>
          <a:xfrm>
            <a:off x="575611" y="2627446"/>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45" name="Text Placeholder 17"/>
          <p:cNvSpPr>
            <a:spLocks noGrp="1"/>
          </p:cNvSpPr>
          <p:nvPr>
            <p:ph type="body" sz="quarter" idx="13"/>
          </p:nvPr>
        </p:nvSpPr>
        <p:spPr>
          <a:xfrm>
            <a:off x="1172384" y="133484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46" name="Text Placeholder 17"/>
          <p:cNvSpPr>
            <a:spLocks noGrp="1"/>
          </p:cNvSpPr>
          <p:nvPr>
            <p:ph type="body" sz="quarter" idx="14"/>
          </p:nvPr>
        </p:nvSpPr>
        <p:spPr>
          <a:xfrm>
            <a:off x="1172385" y="1984561"/>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47" name="Text Placeholder 17"/>
          <p:cNvSpPr>
            <a:spLocks noGrp="1"/>
          </p:cNvSpPr>
          <p:nvPr>
            <p:ph type="body" sz="quarter" idx="15"/>
          </p:nvPr>
        </p:nvSpPr>
        <p:spPr>
          <a:xfrm>
            <a:off x="1172385" y="2627446"/>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48" name="Text Placeholder 17"/>
          <p:cNvSpPr>
            <a:spLocks noGrp="1"/>
          </p:cNvSpPr>
          <p:nvPr>
            <p:ph type="body" sz="quarter" idx="16" hasCustomPrompt="1"/>
          </p:nvPr>
        </p:nvSpPr>
        <p:spPr>
          <a:xfrm>
            <a:off x="575611" y="1327521"/>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a:t>
            </a:r>
          </a:p>
        </p:txBody>
      </p:sp>
      <p:sp>
        <p:nvSpPr>
          <p:cNvPr id="49" name="Text Placeholder 17"/>
          <p:cNvSpPr>
            <a:spLocks noGrp="1"/>
          </p:cNvSpPr>
          <p:nvPr>
            <p:ph type="body" sz="quarter" idx="17" hasCustomPrompt="1"/>
          </p:nvPr>
        </p:nvSpPr>
        <p:spPr>
          <a:xfrm>
            <a:off x="575611" y="1979318"/>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2</a:t>
            </a:r>
          </a:p>
        </p:txBody>
      </p:sp>
      <p:sp>
        <p:nvSpPr>
          <p:cNvPr id="50" name="Text Placeholder 17"/>
          <p:cNvSpPr>
            <a:spLocks noGrp="1"/>
          </p:cNvSpPr>
          <p:nvPr>
            <p:ph type="body" sz="quarter" idx="18" hasCustomPrompt="1"/>
          </p:nvPr>
        </p:nvSpPr>
        <p:spPr>
          <a:xfrm>
            <a:off x="575612" y="2625493"/>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3</a:t>
            </a:r>
          </a:p>
        </p:txBody>
      </p:sp>
      <p:sp>
        <p:nvSpPr>
          <p:cNvPr id="51" name="Oval 50"/>
          <p:cNvSpPr/>
          <p:nvPr/>
        </p:nvSpPr>
        <p:spPr>
          <a:xfrm>
            <a:off x="575612" y="3274581"/>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2" name="Text Placeholder 17"/>
          <p:cNvSpPr>
            <a:spLocks noGrp="1"/>
          </p:cNvSpPr>
          <p:nvPr>
            <p:ph type="body" sz="quarter" idx="19"/>
          </p:nvPr>
        </p:nvSpPr>
        <p:spPr>
          <a:xfrm>
            <a:off x="1172386" y="3274581"/>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53" name="Text Placeholder 17"/>
          <p:cNvSpPr>
            <a:spLocks noGrp="1"/>
          </p:cNvSpPr>
          <p:nvPr>
            <p:ph type="body" sz="quarter" idx="20" hasCustomPrompt="1"/>
          </p:nvPr>
        </p:nvSpPr>
        <p:spPr>
          <a:xfrm>
            <a:off x="575613" y="3272628"/>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4</a:t>
            </a:r>
          </a:p>
        </p:txBody>
      </p:sp>
      <p:sp>
        <p:nvSpPr>
          <p:cNvPr id="54" name="Oval 53"/>
          <p:cNvSpPr/>
          <p:nvPr/>
        </p:nvSpPr>
        <p:spPr>
          <a:xfrm>
            <a:off x="575613" y="3921716"/>
            <a:ext cx="464815" cy="464815"/>
          </a:xfrm>
          <a:prstGeom prst="ellipse">
            <a:avLst/>
          </a:prstGeom>
          <a:solidFill>
            <a:schemeClr val="accent1">
              <a:lumMod val="7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5" name="Text Placeholder 17"/>
          <p:cNvSpPr>
            <a:spLocks noGrp="1"/>
          </p:cNvSpPr>
          <p:nvPr>
            <p:ph type="body" sz="quarter" idx="21"/>
          </p:nvPr>
        </p:nvSpPr>
        <p:spPr>
          <a:xfrm>
            <a:off x="1172387" y="3921716"/>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56" name="Text Placeholder 17"/>
          <p:cNvSpPr>
            <a:spLocks noGrp="1"/>
          </p:cNvSpPr>
          <p:nvPr>
            <p:ph type="body" sz="quarter" idx="22" hasCustomPrompt="1"/>
          </p:nvPr>
        </p:nvSpPr>
        <p:spPr>
          <a:xfrm>
            <a:off x="575614" y="3919763"/>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5</a:t>
            </a:r>
          </a:p>
        </p:txBody>
      </p:sp>
      <p:sp>
        <p:nvSpPr>
          <p:cNvPr id="57" name="Oval 56"/>
          <p:cNvSpPr/>
          <p:nvPr/>
        </p:nvSpPr>
        <p:spPr>
          <a:xfrm>
            <a:off x="4414576" y="1983084"/>
            <a:ext cx="464815" cy="464815"/>
          </a:xfrm>
          <a:prstGeom prst="ellipse">
            <a:avLst/>
          </a:prstGeom>
          <a:solidFill>
            <a:schemeClr val="accent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8" name="Oval 57"/>
          <p:cNvSpPr/>
          <p:nvPr/>
        </p:nvSpPr>
        <p:spPr>
          <a:xfrm>
            <a:off x="4414575" y="1332693"/>
            <a:ext cx="464815" cy="464815"/>
          </a:xfrm>
          <a:prstGeom prst="ellipse">
            <a:avLst/>
          </a:prstGeom>
          <a:solidFill>
            <a:srgbClr val="00394F"/>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59" name="Oval 58"/>
          <p:cNvSpPr/>
          <p:nvPr/>
        </p:nvSpPr>
        <p:spPr>
          <a:xfrm>
            <a:off x="4414576" y="2631212"/>
            <a:ext cx="464815" cy="464815"/>
          </a:xfrm>
          <a:prstGeom prst="ellipse">
            <a:avLst/>
          </a:prstGeom>
          <a:solidFill>
            <a:schemeClr val="accent5"/>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60" name="Text Placeholder 17"/>
          <p:cNvSpPr>
            <a:spLocks noGrp="1"/>
          </p:cNvSpPr>
          <p:nvPr>
            <p:ph type="body" sz="quarter" idx="23"/>
          </p:nvPr>
        </p:nvSpPr>
        <p:spPr>
          <a:xfrm>
            <a:off x="5011349" y="1338608"/>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1" name="Text Placeholder 17"/>
          <p:cNvSpPr>
            <a:spLocks noGrp="1"/>
          </p:cNvSpPr>
          <p:nvPr>
            <p:ph type="body" sz="quarter" idx="24"/>
          </p:nvPr>
        </p:nvSpPr>
        <p:spPr>
          <a:xfrm>
            <a:off x="5011350" y="1988327"/>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2" name="Text Placeholder 17"/>
          <p:cNvSpPr>
            <a:spLocks noGrp="1"/>
          </p:cNvSpPr>
          <p:nvPr>
            <p:ph type="body" sz="quarter" idx="25"/>
          </p:nvPr>
        </p:nvSpPr>
        <p:spPr>
          <a:xfrm>
            <a:off x="5011350" y="263121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3" name="Text Placeholder 17"/>
          <p:cNvSpPr>
            <a:spLocks noGrp="1"/>
          </p:cNvSpPr>
          <p:nvPr>
            <p:ph type="body" sz="quarter" idx="26" hasCustomPrompt="1"/>
          </p:nvPr>
        </p:nvSpPr>
        <p:spPr>
          <a:xfrm>
            <a:off x="4414576" y="1331287"/>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6</a:t>
            </a:r>
          </a:p>
        </p:txBody>
      </p:sp>
      <p:sp>
        <p:nvSpPr>
          <p:cNvPr id="64" name="Text Placeholder 17"/>
          <p:cNvSpPr>
            <a:spLocks noGrp="1"/>
          </p:cNvSpPr>
          <p:nvPr>
            <p:ph type="body" sz="quarter" idx="27" hasCustomPrompt="1"/>
          </p:nvPr>
        </p:nvSpPr>
        <p:spPr>
          <a:xfrm>
            <a:off x="4414576" y="1983084"/>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7</a:t>
            </a:r>
          </a:p>
        </p:txBody>
      </p:sp>
      <p:sp>
        <p:nvSpPr>
          <p:cNvPr id="65" name="Text Placeholder 17"/>
          <p:cNvSpPr>
            <a:spLocks noGrp="1"/>
          </p:cNvSpPr>
          <p:nvPr>
            <p:ph type="body" sz="quarter" idx="28" hasCustomPrompt="1"/>
          </p:nvPr>
        </p:nvSpPr>
        <p:spPr>
          <a:xfrm>
            <a:off x="4414577" y="2629259"/>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8</a:t>
            </a:r>
          </a:p>
        </p:txBody>
      </p:sp>
      <p:sp>
        <p:nvSpPr>
          <p:cNvPr id="66" name="Oval 65"/>
          <p:cNvSpPr/>
          <p:nvPr/>
        </p:nvSpPr>
        <p:spPr>
          <a:xfrm>
            <a:off x="4414577" y="3278347"/>
            <a:ext cx="464815" cy="464815"/>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67" name="Text Placeholder 17"/>
          <p:cNvSpPr>
            <a:spLocks noGrp="1"/>
          </p:cNvSpPr>
          <p:nvPr>
            <p:ph type="body" sz="quarter" idx="29"/>
          </p:nvPr>
        </p:nvSpPr>
        <p:spPr>
          <a:xfrm>
            <a:off x="5011351" y="3278347"/>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68" name="Text Placeholder 17"/>
          <p:cNvSpPr>
            <a:spLocks noGrp="1"/>
          </p:cNvSpPr>
          <p:nvPr>
            <p:ph type="body" sz="quarter" idx="30" hasCustomPrompt="1"/>
          </p:nvPr>
        </p:nvSpPr>
        <p:spPr>
          <a:xfrm>
            <a:off x="4414578" y="3276394"/>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9</a:t>
            </a:r>
          </a:p>
        </p:txBody>
      </p:sp>
      <p:sp>
        <p:nvSpPr>
          <p:cNvPr id="69" name="Oval 68"/>
          <p:cNvSpPr/>
          <p:nvPr/>
        </p:nvSpPr>
        <p:spPr>
          <a:xfrm>
            <a:off x="4414578" y="3925482"/>
            <a:ext cx="464815" cy="464815"/>
          </a:xfrm>
          <a:prstGeom prst="ellipse">
            <a:avLst/>
          </a:prstGeom>
          <a:solidFill>
            <a:schemeClr val="accent1">
              <a:lumMod val="7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nchorCtr="0"/>
          <a:lstStyle/>
          <a:p>
            <a:pPr algn="ctr"/>
            <a:endParaRPr lang="en-US" sz="1800" dirty="0">
              <a:ln>
                <a:solidFill>
                  <a:schemeClr val="bg2"/>
                </a:solidFill>
              </a:ln>
              <a:solidFill>
                <a:schemeClr val="bg2"/>
              </a:solidFill>
              <a:cs typeface="Arial"/>
            </a:endParaRPr>
          </a:p>
        </p:txBody>
      </p:sp>
      <p:sp>
        <p:nvSpPr>
          <p:cNvPr id="70" name="Text Placeholder 17"/>
          <p:cNvSpPr>
            <a:spLocks noGrp="1"/>
          </p:cNvSpPr>
          <p:nvPr>
            <p:ph type="body" sz="quarter" idx="31"/>
          </p:nvPr>
        </p:nvSpPr>
        <p:spPr>
          <a:xfrm>
            <a:off x="5011352" y="3925482"/>
            <a:ext cx="2175886" cy="461327"/>
          </a:xfrm>
          <a:prstGeom prst="rect">
            <a:avLst/>
          </a:prstGeom>
        </p:spPr>
        <p:txBody>
          <a:bodyPr lIns="91420" tIns="45710" rIns="91420" bIns="45710" anchor="ctr" anchorCtr="0">
            <a:noAutofit/>
          </a:bodyPr>
          <a:lstStyle>
            <a:lvl1pPr marL="0" indent="0" algn="l">
              <a:buNone/>
              <a:defRPr sz="1800" b="0" i="0" baseline="0">
                <a:solidFill>
                  <a:srgbClr val="004C69"/>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a:t>Click to edit Master text styles</a:t>
            </a:r>
          </a:p>
        </p:txBody>
      </p:sp>
      <p:sp>
        <p:nvSpPr>
          <p:cNvPr id="71" name="Text Placeholder 17"/>
          <p:cNvSpPr>
            <a:spLocks noGrp="1"/>
          </p:cNvSpPr>
          <p:nvPr>
            <p:ph type="body" sz="quarter" idx="32" hasCustomPrompt="1"/>
          </p:nvPr>
        </p:nvSpPr>
        <p:spPr>
          <a:xfrm>
            <a:off x="4414579" y="3923529"/>
            <a:ext cx="464815" cy="461327"/>
          </a:xfrm>
          <a:prstGeom prst="rect">
            <a:avLst/>
          </a:prstGeom>
          <a:noFill/>
          <a:ln>
            <a:noFill/>
          </a:ln>
        </p:spPr>
        <p:txBody>
          <a:bodyPr lIns="91420" tIns="45710" rIns="91420" bIns="45710" anchor="ctr" anchorCtr="0">
            <a:noAutofit/>
          </a:bodyPr>
          <a:lstStyle>
            <a:lvl1pPr marL="0" indent="0" algn="ctr">
              <a:buNone/>
              <a:defRPr sz="1800" b="0" i="0" baseline="0">
                <a:ln>
                  <a:solidFill>
                    <a:srgbClr val="FFFFFF"/>
                  </a:solidFill>
                </a:ln>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US" dirty="0"/>
              <a:t>10</a:t>
            </a:r>
          </a:p>
        </p:txBody>
      </p:sp>
    </p:spTree>
    <p:extLst>
      <p:ext uri="{BB962C8B-B14F-4D97-AF65-F5344CB8AC3E}">
        <p14:creationId xmlns:p14="http://schemas.microsoft.com/office/powerpoint/2010/main" val="3643099958"/>
      </p:ext>
    </p:extLst>
  </p:cSld>
  <p:clrMapOvr>
    <a:masterClrMapping/>
  </p:clrMapOvr>
  <p:transition spd="slow">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5"/>
          <p:cNvSpPr>
            <a:spLocks noGrp="1"/>
          </p:cNvSpPr>
          <p:nvPr>
            <p:ph type="title"/>
          </p:nvPr>
        </p:nvSpPr>
        <p:spPr bwMode="auto">
          <a:xfrm>
            <a:off x="438150" y="341313"/>
            <a:ext cx="8345488"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4" tIns="45712" rIns="91424" bIns="45712" numCol="1" anchor="ctr" anchorCtr="0" compatLnSpc="1">
            <a:prstTxWarp prst="textNoShape">
              <a:avLst/>
            </a:prstTxWarp>
          </a:bodyPr>
          <a:lstStyle/>
          <a:p>
            <a:pPr lvl="0"/>
            <a:r>
              <a:rPr lang="en-GB" altLang="en-US" dirty="0"/>
              <a:t>Title Goes Here</a:t>
            </a:r>
          </a:p>
        </p:txBody>
      </p:sp>
      <p:sp>
        <p:nvSpPr>
          <p:cNvPr id="12" name="Rectangle 7"/>
          <p:cNvSpPr>
            <a:spLocks noChangeArrowheads="1"/>
          </p:cNvSpPr>
          <p:nvPr/>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fontAlgn="auto">
              <a:spcBef>
                <a:spcPts val="0"/>
              </a:spcBef>
              <a:spcAft>
                <a:spcPts val="0"/>
              </a:spcAft>
              <a:defRPr/>
            </a:pPr>
            <a:fld id="{6A1E46DC-7EF6-4EA2-B285-14272867D133}" type="slidenum">
              <a:rPr lang="en-US" sz="600">
                <a:solidFill>
                  <a:schemeClr val="accent3">
                    <a:lumMod val="85000"/>
                  </a:schemeClr>
                </a:solidFill>
                <a:latin typeface="+mn-lt"/>
                <a:ea typeface="+mn-ea"/>
                <a:cs typeface="CiscoSans Thin"/>
              </a:rPr>
              <a:pPr algn="r" defTabSz="610744" fontAlgn="auto">
                <a:spcBef>
                  <a:spcPts val="0"/>
                </a:spcBef>
                <a:spcAft>
                  <a:spcPts val="0"/>
                </a:spcAft>
                <a:defRPr/>
              </a:pPr>
              <a:t>‹#›</a:t>
            </a:fld>
            <a:endParaRPr lang="en-US" sz="600" dirty="0">
              <a:solidFill>
                <a:schemeClr val="accent3">
                  <a:lumMod val="85000"/>
                </a:schemeClr>
              </a:solidFill>
              <a:latin typeface="+mn-lt"/>
              <a:ea typeface="+mn-ea"/>
              <a:cs typeface="CiscoSans Thin"/>
            </a:endParaRPr>
          </a:p>
        </p:txBody>
      </p:sp>
      <p:sp>
        <p:nvSpPr>
          <p:cNvPr id="13" name="Rectangle 4"/>
          <p:cNvSpPr>
            <a:spLocks noChangeArrowheads="1"/>
          </p:cNvSpPr>
          <p:nvPr/>
        </p:nvSpPr>
        <p:spPr bwMode="ltGray">
          <a:xfrm>
            <a:off x="5867508" y="4741653"/>
            <a:ext cx="2658018" cy="154518"/>
          </a:xfrm>
          <a:prstGeom prst="rect">
            <a:avLst/>
          </a:prstGeom>
          <a:noFill/>
          <a:ln w="9525">
            <a:noFill/>
            <a:miter lim="800000"/>
            <a:headEnd/>
            <a:tailEnd/>
          </a:ln>
          <a:effectLst/>
        </p:spPr>
        <p:txBody>
          <a:bodyPr lIns="61586" tIns="30792" rIns="61586" bIns="30792" anchor="b">
            <a:spAutoFit/>
          </a:bodyPr>
          <a:lstStyle/>
          <a:p>
            <a:pPr defTabSz="610744" fontAlgn="auto">
              <a:spcBef>
                <a:spcPts val="0"/>
              </a:spcBef>
              <a:spcAft>
                <a:spcPts val="0"/>
              </a:spcAft>
              <a:defRPr/>
            </a:pPr>
            <a:r>
              <a:rPr lang="en-US" sz="600" dirty="0">
                <a:solidFill>
                  <a:schemeClr val="accent3">
                    <a:lumMod val="85000"/>
                  </a:schemeClr>
                </a:solidFill>
                <a:latin typeface="+mn-lt"/>
                <a:ea typeface="+mn-ea"/>
                <a:cs typeface="CiscoSans Thin"/>
              </a:rPr>
              <a:t>© 2016  Cisco and/or its affiliates. All rights reserved.   Cisco Confidential</a:t>
            </a:r>
          </a:p>
        </p:txBody>
      </p:sp>
      <p:grpSp>
        <p:nvGrpSpPr>
          <p:cNvPr id="6" name="Group 4"/>
          <p:cNvGrpSpPr>
            <a:grpSpLocks noChangeAspect="1"/>
          </p:cNvGrpSpPr>
          <p:nvPr userDrawn="1"/>
        </p:nvGrpSpPr>
        <p:grpSpPr bwMode="auto">
          <a:xfrm>
            <a:off x="508039" y="4715197"/>
            <a:ext cx="340257" cy="180974"/>
            <a:chOff x="310" y="249"/>
            <a:chExt cx="502" cy="267"/>
          </a:xfrm>
          <a:solidFill>
            <a:schemeClr val="accent5"/>
          </a:solidFill>
        </p:grpSpPr>
        <p:sp>
          <p:nvSpPr>
            <p:cNvPr id="7" name="Rectangle 5"/>
            <p:cNvSpPr>
              <a:spLocks noChangeArrowheads="1"/>
            </p:cNvSpPr>
            <p:nvPr userDrawn="1"/>
          </p:nvSpPr>
          <p:spPr bwMode="auto">
            <a:xfrm>
              <a:off x="452" y="426"/>
              <a:ext cx="22" cy="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6"/>
            <p:cNvSpPr>
              <a:spLocks/>
            </p:cNvSpPr>
            <p:nvPr userDrawn="1"/>
          </p:nvSpPr>
          <p:spPr bwMode="auto">
            <a:xfrm>
              <a:off x="585" y="425"/>
              <a:ext cx="66" cy="91"/>
            </a:xfrm>
            <a:custGeom>
              <a:avLst/>
              <a:gdLst>
                <a:gd name="T0" fmla="*/ 51 w 51"/>
                <a:gd name="T1" fmla="*/ 20 h 69"/>
                <a:gd name="T2" fmla="*/ 37 w 51"/>
                <a:gd name="T3" fmla="*/ 16 h 69"/>
                <a:gd name="T4" fmla="*/ 18 w 51"/>
                <a:gd name="T5" fmla="*/ 34 h 69"/>
                <a:gd name="T6" fmla="*/ 37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7" y="16"/>
                  </a:cubicBezTo>
                  <a:cubicBezTo>
                    <a:pt x="26" y="16"/>
                    <a:pt x="18" y="24"/>
                    <a:pt x="18" y="34"/>
                  </a:cubicBezTo>
                  <a:cubicBezTo>
                    <a:pt x="18" y="44"/>
                    <a:pt x="25" y="52"/>
                    <a:pt x="37" y="52"/>
                  </a:cubicBezTo>
                  <a:cubicBezTo>
                    <a:pt x="45"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7"/>
            <p:cNvSpPr>
              <a:spLocks/>
            </p:cNvSpPr>
            <p:nvPr userDrawn="1"/>
          </p:nvSpPr>
          <p:spPr bwMode="auto">
            <a:xfrm>
              <a:off x="355" y="425"/>
              <a:ext cx="67" cy="91"/>
            </a:xfrm>
            <a:custGeom>
              <a:avLst/>
              <a:gdLst>
                <a:gd name="T0" fmla="*/ 51 w 51"/>
                <a:gd name="T1" fmla="*/ 20 h 69"/>
                <a:gd name="T2" fmla="*/ 36 w 51"/>
                <a:gd name="T3" fmla="*/ 16 h 69"/>
                <a:gd name="T4" fmla="*/ 18 w 51"/>
                <a:gd name="T5" fmla="*/ 34 h 69"/>
                <a:gd name="T6" fmla="*/ 36 w 51"/>
                <a:gd name="T7" fmla="*/ 52 h 69"/>
                <a:gd name="T8" fmla="*/ 51 w 51"/>
                <a:gd name="T9" fmla="*/ 49 h 69"/>
                <a:gd name="T10" fmla="*/ 51 w 51"/>
                <a:gd name="T11" fmla="*/ 67 h 69"/>
                <a:gd name="T12" fmla="*/ 35 w 51"/>
                <a:gd name="T13" fmla="*/ 69 h 69"/>
                <a:gd name="T14" fmla="*/ 0 w 51"/>
                <a:gd name="T15" fmla="*/ 34 h 69"/>
                <a:gd name="T16" fmla="*/ 35 w 51"/>
                <a:gd name="T17" fmla="*/ 0 h 69"/>
                <a:gd name="T18" fmla="*/ 51 w 51"/>
                <a:gd name="T19" fmla="*/ 2 h 69"/>
                <a:gd name="T20" fmla="*/ 51 w 51"/>
                <a:gd name="T21" fmla="*/ 2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69">
                  <a:moveTo>
                    <a:pt x="51" y="20"/>
                  </a:moveTo>
                  <a:cubicBezTo>
                    <a:pt x="50" y="20"/>
                    <a:pt x="45" y="16"/>
                    <a:pt x="36" y="16"/>
                  </a:cubicBezTo>
                  <a:cubicBezTo>
                    <a:pt x="25" y="16"/>
                    <a:pt x="18" y="24"/>
                    <a:pt x="18" y="34"/>
                  </a:cubicBezTo>
                  <a:cubicBezTo>
                    <a:pt x="18" y="44"/>
                    <a:pt x="25" y="52"/>
                    <a:pt x="36" y="52"/>
                  </a:cubicBezTo>
                  <a:cubicBezTo>
                    <a:pt x="44" y="52"/>
                    <a:pt x="50" y="49"/>
                    <a:pt x="51" y="49"/>
                  </a:cubicBezTo>
                  <a:cubicBezTo>
                    <a:pt x="51" y="67"/>
                    <a:pt x="51" y="67"/>
                    <a:pt x="51" y="67"/>
                  </a:cubicBezTo>
                  <a:cubicBezTo>
                    <a:pt x="49" y="67"/>
                    <a:pt x="43" y="69"/>
                    <a:pt x="35" y="69"/>
                  </a:cubicBezTo>
                  <a:cubicBezTo>
                    <a:pt x="16" y="69"/>
                    <a:pt x="0" y="56"/>
                    <a:pt x="0" y="34"/>
                  </a:cubicBezTo>
                  <a:cubicBezTo>
                    <a:pt x="0" y="14"/>
                    <a:pt x="15" y="0"/>
                    <a:pt x="35" y="0"/>
                  </a:cubicBezTo>
                  <a:cubicBezTo>
                    <a:pt x="43" y="0"/>
                    <a:pt x="49" y="2"/>
                    <a:pt x="51" y="2"/>
                  </a:cubicBezTo>
                  <a:lnTo>
                    <a:pt x="51"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8"/>
            <p:cNvSpPr>
              <a:spLocks noEditPoints="1"/>
            </p:cNvSpPr>
            <p:nvPr userDrawn="1"/>
          </p:nvSpPr>
          <p:spPr bwMode="auto">
            <a:xfrm>
              <a:off x="675" y="425"/>
              <a:ext cx="91" cy="91"/>
            </a:xfrm>
            <a:custGeom>
              <a:avLst/>
              <a:gdLst>
                <a:gd name="T0" fmla="*/ 70 w 70"/>
                <a:gd name="T1" fmla="*/ 34 h 69"/>
                <a:gd name="T2" fmla="*/ 35 w 70"/>
                <a:gd name="T3" fmla="*/ 69 h 69"/>
                <a:gd name="T4" fmla="*/ 0 w 70"/>
                <a:gd name="T5" fmla="*/ 34 h 69"/>
                <a:gd name="T6" fmla="*/ 35 w 70"/>
                <a:gd name="T7" fmla="*/ 0 h 69"/>
                <a:gd name="T8" fmla="*/ 70 w 70"/>
                <a:gd name="T9" fmla="*/ 34 h 69"/>
                <a:gd name="T10" fmla="*/ 35 w 70"/>
                <a:gd name="T11" fmla="*/ 17 h 69"/>
                <a:gd name="T12" fmla="*/ 18 w 70"/>
                <a:gd name="T13" fmla="*/ 34 h 69"/>
                <a:gd name="T14" fmla="*/ 35 w 70"/>
                <a:gd name="T15" fmla="*/ 52 h 69"/>
                <a:gd name="T16" fmla="*/ 52 w 70"/>
                <a:gd name="T17" fmla="*/ 34 h 69"/>
                <a:gd name="T18" fmla="*/ 35 w 70"/>
                <a:gd name="T19"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70" y="34"/>
                  </a:moveTo>
                  <a:cubicBezTo>
                    <a:pt x="70" y="53"/>
                    <a:pt x="56" y="69"/>
                    <a:pt x="35" y="69"/>
                  </a:cubicBezTo>
                  <a:cubicBezTo>
                    <a:pt x="14" y="69"/>
                    <a:pt x="0" y="53"/>
                    <a:pt x="0" y="34"/>
                  </a:cubicBezTo>
                  <a:cubicBezTo>
                    <a:pt x="0" y="15"/>
                    <a:pt x="14" y="0"/>
                    <a:pt x="35" y="0"/>
                  </a:cubicBezTo>
                  <a:cubicBezTo>
                    <a:pt x="56" y="0"/>
                    <a:pt x="70" y="15"/>
                    <a:pt x="70" y="34"/>
                  </a:cubicBezTo>
                  <a:close/>
                  <a:moveTo>
                    <a:pt x="35" y="17"/>
                  </a:moveTo>
                  <a:cubicBezTo>
                    <a:pt x="25" y="17"/>
                    <a:pt x="18" y="25"/>
                    <a:pt x="18" y="34"/>
                  </a:cubicBezTo>
                  <a:cubicBezTo>
                    <a:pt x="18" y="44"/>
                    <a:pt x="25" y="52"/>
                    <a:pt x="35" y="52"/>
                  </a:cubicBezTo>
                  <a:cubicBezTo>
                    <a:pt x="45" y="52"/>
                    <a:pt x="52" y="44"/>
                    <a:pt x="52" y="34"/>
                  </a:cubicBezTo>
                  <a:cubicBezTo>
                    <a:pt x="52" y="25"/>
                    <a:pt x="45" y="17"/>
                    <a:pt x="3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9"/>
            <p:cNvSpPr>
              <a:spLocks/>
            </p:cNvSpPr>
            <p:nvPr userDrawn="1"/>
          </p:nvSpPr>
          <p:spPr bwMode="auto">
            <a:xfrm>
              <a:off x="503" y="425"/>
              <a:ext cx="60" cy="91"/>
            </a:xfrm>
            <a:custGeom>
              <a:avLst/>
              <a:gdLst>
                <a:gd name="T0" fmla="*/ 42 w 46"/>
                <a:gd name="T1" fmla="*/ 16 h 69"/>
                <a:gd name="T2" fmla="*/ 29 w 46"/>
                <a:gd name="T3" fmla="*/ 14 h 69"/>
                <a:gd name="T4" fmla="*/ 18 w 46"/>
                <a:gd name="T5" fmla="*/ 20 h 69"/>
                <a:gd name="T6" fmla="*/ 26 w 46"/>
                <a:gd name="T7" fmla="*/ 26 h 69"/>
                <a:gd name="T8" fmla="*/ 30 w 46"/>
                <a:gd name="T9" fmla="*/ 27 h 69"/>
                <a:gd name="T10" fmla="*/ 46 w 46"/>
                <a:gd name="T11" fmla="*/ 47 h 69"/>
                <a:gd name="T12" fmla="*/ 19 w 46"/>
                <a:gd name="T13" fmla="*/ 69 h 69"/>
                <a:gd name="T14" fmla="*/ 1 w 46"/>
                <a:gd name="T15" fmla="*/ 67 h 69"/>
                <a:gd name="T16" fmla="*/ 1 w 46"/>
                <a:gd name="T17" fmla="*/ 52 h 69"/>
                <a:gd name="T18" fmla="*/ 16 w 46"/>
                <a:gd name="T19" fmla="*/ 54 h 69"/>
                <a:gd name="T20" fmla="*/ 29 w 46"/>
                <a:gd name="T21" fmla="*/ 48 h 69"/>
                <a:gd name="T22" fmla="*/ 21 w 46"/>
                <a:gd name="T23" fmla="*/ 41 h 69"/>
                <a:gd name="T24" fmla="*/ 18 w 46"/>
                <a:gd name="T25" fmla="*/ 40 h 69"/>
                <a:gd name="T26" fmla="*/ 0 w 46"/>
                <a:gd name="T27" fmla="*/ 21 h 69"/>
                <a:gd name="T28" fmla="*/ 25 w 46"/>
                <a:gd name="T29" fmla="*/ 0 h 69"/>
                <a:gd name="T30" fmla="*/ 42 w 46"/>
                <a:gd name="T31" fmla="*/ 2 h 69"/>
                <a:gd name="T32" fmla="*/ 42 w 46"/>
                <a:gd name="T33"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69">
                  <a:moveTo>
                    <a:pt x="42" y="16"/>
                  </a:moveTo>
                  <a:cubicBezTo>
                    <a:pt x="41" y="16"/>
                    <a:pt x="34" y="14"/>
                    <a:pt x="29" y="14"/>
                  </a:cubicBezTo>
                  <a:cubicBezTo>
                    <a:pt x="22" y="14"/>
                    <a:pt x="18" y="16"/>
                    <a:pt x="18" y="20"/>
                  </a:cubicBezTo>
                  <a:cubicBezTo>
                    <a:pt x="18" y="24"/>
                    <a:pt x="23" y="25"/>
                    <a:pt x="26" y="26"/>
                  </a:cubicBezTo>
                  <a:cubicBezTo>
                    <a:pt x="30" y="27"/>
                    <a:pt x="30" y="27"/>
                    <a:pt x="30" y="27"/>
                  </a:cubicBezTo>
                  <a:cubicBezTo>
                    <a:pt x="41" y="31"/>
                    <a:pt x="46" y="38"/>
                    <a:pt x="46" y="47"/>
                  </a:cubicBezTo>
                  <a:cubicBezTo>
                    <a:pt x="46" y="63"/>
                    <a:pt x="32" y="69"/>
                    <a:pt x="19" y="69"/>
                  </a:cubicBezTo>
                  <a:cubicBezTo>
                    <a:pt x="10" y="69"/>
                    <a:pt x="1" y="67"/>
                    <a:pt x="1" y="67"/>
                  </a:cubicBezTo>
                  <a:cubicBezTo>
                    <a:pt x="1" y="52"/>
                    <a:pt x="1" y="52"/>
                    <a:pt x="1" y="52"/>
                  </a:cubicBezTo>
                  <a:cubicBezTo>
                    <a:pt x="2" y="52"/>
                    <a:pt x="9" y="54"/>
                    <a:pt x="16" y="54"/>
                  </a:cubicBezTo>
                  <a:cubicBezTo>
                    <a:pt x="25" y="54"/>
                    <a:pt x="29" y="52"/>
                    <a:pt x="29" y="48"/>
                  </a:cubicBezTo>
                  <a:cubicBezTo>
                    <a:pt x="29" y="45"/>
                    <a:pt x="25" y="43"/>
                    <a:pt x="21" y="41"/>
                  </a:cubicBezTo>
                  <a:cubicBezTo>
                    <a:pt x="20" y="41"/>
                    <a:pt x="19" y="41"/>
                    <a:pt x="18" y="40"/>
                  </a:cubicBezTo>
                  <a:cubicBezTo>
                    <a:pt x="8" y="37"/>
                    <a:pt x="0" y="32"/>
                    <a:pt x="0" y="21"/>
                  </a:cubicBezTo>
                  <a:cubicBezTo>
                    <a:pt x="0" y="8"/>
                    <a:pt x="10" y="0"/>
                    <a:pt x="25" y="0"/>
                  </a:cubicBezTo>
                  <a:cubicBezTo>
                    <a:pt x="34" y="0"/>
                    <a:pt x="41" y="2"/>
                    <a:pt x="42" y="2"/>
                  </a:cubicBez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0"/>
            <p:cNvSpPr>
              <a:spLocks/>
            </p:cNvSpPr>
            <p:nvPr userDrawn="1"/>
          </p:nvSpPr>
          <p:spPr bwMode="auto">
            <a:xfrm>
              <a:off x="31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1"/>
            <p:cNvSpPr>
              <a:spLocks/>
            </p:cNvSpPr>
            <p:nvPr userDrawn="1"/>
          </p:nvSpPr>
          <p:spPr bwMode="auto">
            <a:xfrm>
              <a:off x="37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2"/>
            <p:cNvSpPr>
              <a:spLocks/>
            </p:cNvSpPr>
            <p:nvPr userDrawn="1"/>
          </p:nvSpPr>
          <p:spPr bwMode="auto">
            <a:xfrm>
              <a:off x="430" y="249"/>
              <a:ext cx="22" cy="139"/>
            </a:xfrm>
            <a:custGeom>
              <a:avLst/>
              <a:gdLst>
                <a:gd name="T0" fmla="*/ 17 w 17"/>
                <a:gd name="T1" fmla="*/ 8 h 106"/>
                <a:gd name="T2" fmla="*/ 8 w 17"/>
                <a:gd name="T3" fmla="*/ 0 h 106"/>
                <a:gd name="T4" fmla="*/ 0 w 17"/>
                <a:gd name="T5" fmla="*/ 8 h 106"/>
                <a:gd name="T6" fmla="*/ 0 w 17"/>
                <a:gd name="T7" fmla="*/ 97 h 106"/>
                <a:gd name="T8" fmla="*/ 8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8" y="0"/>
                  </a:cubicBezTo>
                  <a:cubicBezTo>
                    <a:pt x="4" y="0"/>
                    <a:pt x="0" y="4"/>
                    <a:pt x="0" y="8"/>
                  </a:cubicBezTo>
                  <a:cubicBezTo>
                    <a:pt x="0" y="97"/>
                    <a:pt x="0" y="97"/>
                    <a:pt x="0" y="97"/>
                  </a:cubicBezTo>
                  <a:cubicBezTo>
                    <a:pt x="0" y="102"/>
                    <a:pt x="4" y="106"/>
                    <a:pt x="8"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3"/>
            <p:cNvSpPr>
              <a:spLocks/>
            </p:cNvSpPr>
            <p:nvPr userDrawn="1"/>
          </p:nvSpPr>
          <p:spPr bwMode="auto">
            <a:xfrm>
              <a:off x="490" y="291"/>
              <a:ext cx="22" cy="75"/>
            </a:xfrm>
            <a:custGeom>
              <a:avLst/>
              <a:gdLst>
                <a:gd name="T0" fmla="*/ 17 w 17"/>
                <a:gd name="T1" fmla="*/ 8 h 57"/>
                <a:gd name="T2" fmla="*/ 8 w 17"/>
                <a:gd name="T3" fmla="*/ 0 h 57"/>
                <a:gd name="T4" fmla="*/ 0 w 17"/>
                <a:gd name="T5" fmla="*/ 8 h 57"/>
                <a:gd name="T6" fmla="*/ 0 w 17"/>
                <a:gd name="T7" fmla="*/ 49 h 57"/>
                <a:gd name="T8" fmla="*/ 8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8" y="0"/>
                  </a:cubicBezTo>
                  <a:cubicBezTo>
                    <a:pt x="4" y="0"/>
                    <a:pt x="0" y="3"/>
                    <a:pt x="0" y="8"/>
                  </a:cubicBezTo>
                  <a:cubicBezTo>
                    <a:pt x="0" y="49"/>
                    <a:pt x="0" y="49"/>
                    <a:pt x="0" y="49"/>
                  </a:cubicBezTo>
                  <a:cubicBezTo>
                    <a:pt x="0" y="53"/>
                    <a:pt x="4" y="57"/>
                    <a:pt x="8"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4"/>
            <p:cNvSpPr>
              <a:spLocks/>
            </p:cNvSpPr>
            <p:nvPr userDrawn="1"/>
          </p:nvSpPr>
          <p:spPr bwMode="auto">
            <a:xfrm>
              <a:off x="550" y="321"/>
              <a:ext cx="22" cy="45"/>
            </a:xfrm>
            <a:custGeom>
              <a:avLst/>
              <a:gdLst>
                <a:gd name="T0" fmla="*/ 17 w 17"/>
                <a:gd name="T1" fmla="*/ 8 h 34"/>
                <a:gd name="T2" fmla="*/ 8 w 17"/>
                <a:gd name="T3" fmla="*/ 0 h 34"/>
                <a:gd name="T4" fmla="*/ 0 w 17"/>
                <a:gd name="T5" fmla="*/ 8 h 34"/>
                <a:gd name="T6" fmla="*/ 0 w 17"/>
                <a:gd name="T7" fmla="*/ 26 h 34"/>
                <a:gd name="T8" fmla="*/ 8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8" y="0"/>
                  </a:cubicBezTo>
                  <a:cubicBezTo>
                    <a:pt x="4" y="0"/>
                    <a:pt x="0" y="3"/>
                    <a:pt x="0" y="8"/>
                  </a:cubicBezTo>
                  <a:cubicBezTo>
                    <a:pt x="0" y="26"/>
                    <a:pt x="0" y="26"/>
                    <a:pt x="0" y="26"/>
                  </a:cubicBezTo>
                  <a:cubicBezTo>
                    <a:pt x="0" y="30"/>
                    <a:pt x="4" y="34"/>
                    <a:pt x="8"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5"/>
            <p:cNvSpPr>
              <a:spLocks/>
            </p:cNvSpPr>
            <p:nvPr userDrawn="1"/>
          </p:nvSpPr>
          <p:spPr bwMode="auto">
            <a:xfrm>
              <a:off x="61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6"/>
            <p:cNvSpPr>
              <a:spLocks/>
            </p:cNvSpPr>
            <p:nvPr userDrawn="1"/>
          </p:nvSpPr>
          <p:spPr bwMode="auto">
            <a:xfrm>
              <a:off x="670" y="249"/>
              <a:ext cx="22" cy="139"/>
            </a:xfrm>
            <a:custGeom>
              <a:avLst/>
              <a:gdLst>
                <a:gd name="T0" fmla="*/ 17 w 17"/>
                <a:gd name="T1" fmla="*/ 8 h 106"/>
                <a:gd name="T2" fmla="*/ 9 w 17"/>
                <a:gd name="T3" fmla="*/ 0 h 106"/>
                <a:gd name="T4" fmla="*/ 0 w 17"/>
                <a:gd name="T5" fmla="*/ 8 h 106"/>
                <a:gd name="T6" fmla="*/ 0 w 17"/>
                <a:gd name="T7" fmla="*/ 97 h 106"/>
                <a:gd name="T8" fmla="*/ 9 w 17"/>
                <a:gd name="T9" fmla="*/ 106 h 106"/>
                <a:gd name="T10" fmla="*/ 17 w 17"/>
                <a:gd name="T11" fmla="*/ 97 h 106"/>
                <a:gd name="T12" fmla="*/ 17 w 17"/>
                <a:gd name="T13" fmla="*/ 8 h 106"/>
              </a:gdLst>
              <a:ahLst/>
              <a:cxnLst>
                <a:cxn ang="0">
                  <a:pos x="T0" y="T1"/>
                </a:cxn>
                <a:cxn ang="0">
                  <a:pos x="T2" y="T3"/>
                </a:cxn>
                <a:cxn ang="0">
                  <a:pos x="T4" y="T5"/>
                </a:cxn>
                <a:cxn ang="0">
                  <a:pos x="T6" y="T7"/>
                </a:cxn>
                <a:cxn ang="0">
                  <a:pos x="T8" y="T9"/>
                </a:cxn>
                <a:cxn ang="0">
                  <a:pos x="T10" y="T11"/>
                </a:cxn>
                <a:cxn ang="0">
                  <a:pos x="T12" y="T13"/>
                </a:cxn>
              </a:cxnLst>
              <a:rect l="0" t="0" r="r" b="b"/>
              <a:pathLst>
                <a:path w="17" h="106">
                  <a:moveTo>
                    <a:pt x="17" y="8"/>
                  </a:moveTo>
                  <a:cubicBezTo>
                    <a:pt x="17" y="4"/>
                    <a:pt x="13" y="0"/>
                    <a:pt x="9" y="0"/>
                  </a:cubicBezTo>
                  <a:cubicBezTo>
                    <a:pt x="4" y="0"/>
                    <a:pt x="0" y="4"/>
                    <a:pt x="0" y="8"/>
                  </a:cubicBezTo>
                  <a:cubicBezTo>
                    <a:pt x="0" y="97"/>
                    <a:pt x="0" y="97"/>
                    <a:pt x="0" y="97"/>
                  </a:cubicBezTo>
                  <a:cubicBezTo>
                    <a:pt x="0" y="102"/>
                    <a:pt x="4" y="106"/>
                    <a:pt x="9" y="106"/>
                  </a:cubicBezTo>
                  <a:cubicBezTo>
                    <a:pt x="13" y="106"/>
                    <a:pt x="17" y="102"/>
                    <a:pt x="17" y="97"/>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7"/>
            <p:cNvSpPr>
              <a:spLocks/>
            </p:cNvSpPr>
            <p:nvPr userDrawn="1"/>
          </p:nvSpPr>
          <p:spPr bwMode="auto">
            <a:xfrm>
              <a:off x="730" y="291"/>
              <a:ext cx="22" cy="75"/>
            </a:xfrm>
            <a:custGeom>
              <a:avLst/>
              <a:gdLst>
                <a:gd name="T0" fmla="*/ 17 w 17"/>
                <a:gd name="T1" fmla="*/ 8 h 57"/>
                <a:gd name="T2" fmla="*/ 9 w 17"/>
                <a:gd name="T3" fmla="*/ 0 h 57"/>
                <a:gd name="T4" fmla="*/ 0 w 17"/>
                <a:gd name="T5" fmla="*/ 8 h 57"/>
                <a:gd name="T6" fmla="*/ 0 w 17"/>
                <a:gd name="T7" fmla="*/ 49 h 57"/>
                <a:gd name="T8" fmla="*/ 9 w 17"/>
                <a:gd name="T9" fmla="*/ 57 h 57"/>
                <a:gd name="T10" fmla="*/ 17 w 17"/>
                <a:gd name="T11" fmla="*/ 49 h 57"/>
                <a:gd name="T12" fmla="*/ 17 w 17"/>
                <a:gd name="T13" fmla="*/ 8 h 57"/>
              </a:gdLst>
              <a:ahLst/>
              <a:cxnLst>
                <a:cxn ang="0">
                  <a:pos x="T0" y="T1"/>
                </a:cxn>
                <a:cxn ang="0">
                  <a:pos x="T2" y="T3"/>
                </a:cxn>
                <a:cxn ang="0">
                  <a:pos x="T4" y="T5"/>
                </a:cxn>
                <a:cxn ang="0">
                  <a:pos x="T6" y="T7"/>
                </a:cxn>
                <a:cxn ang="0">
                  <a:pos x="T8" y="T9"/>
                </a:cxn>
                <a:cxn ang="0">
                  <a:pos x="T10" y="T11"/>
                </a:cxn>
                <a:cxn ang="0">
                  <a:pos x="T12" y="T13"/>
                </a:cxn>
              </a:cxnLst>
              <a:rect l="0" t="0" r="r" b="b"/>
              <a:pathLst>
                <a:path w="17" h="57">
                  <a:moveTo>
                    <a:pt x="17" y="8"/>
                  </a:moveTo>
                  <a:cubicBezTo>
                    <a:pt x="17" y="3"/>
                    <a:pt x="13" y="0"/>
                    <a:pt x="9" y="0"/>
                  </a:cubicBezTo>
                  <a:cubicBezTo>
                    <a:pt x="4" y="0"/>
                    <a:pt x="0" y="3"/>
                    <a:pt x="0" y="8"/>
                  </a:cubicBezTo>
                  <a:cubicBezTo>
                    <a:pt x="0" y="49"/>
                    <a:pt x="0" y="49"/>
                    <a:pt x="0" y="49"/>
                  </a:cubicBezTo>
                  <a:cubicBezTo>
                    <a:pt x="0" y="53"/>
                    <a:pt x="4" y="57"/>
                    <a:pt x="9" y="57"/>
                  </a:cubicBezTo>
                  <a:cubicBezTo>
                    <a:pt x="13" y="57"/>
                    <a:pt x="17" y="53"/>
                    <a:pt x="17" y="49"/>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8"/>
            <p:cNvSpPr>
              <a:spLocks/>
            </p:cNvSpPr>
            <p:nvPr userDrawn="1"/>
          </p:nvSpPr>
          <p:spPr bwMode="auto">
            <a:xfrm>
              <a:off x="790" y="321"/>
              <a:ext cx="22" cy="45"/>
            </a:xfrm>
            <a:custGeom>
              <a:avLst/>
              <a:gdLst>
                <a:gd name="T0" fmla="*/ 17 w 17"/>
                <a:gd name="T1" fmla="*/ 8 h 34"/>
                <a:gd name="T2" fmla="*/ 9 w 17"/>
                <a:gd name="T3" fmla="*/ 0 h 34"/>
                <a:gd name="T4" fmla="*/ 0 w 17"/>
                <a:gd name="T5" fmla="*/ 8 h 34"/>
                <a:gd name="T6" fmla="*/ 0 w 17"/>
                <a:gd name="T7" fmla="*/ 26 h 34"/>
                <a:gd name="T8" fmla="*/ 9 w 17"/>
                <a:gd name="T9" fmla="*/ 34 h 34"/>
                <a:gd name="T10" fmla="*/ 17 w 17"/>
                <a:gd name="T11" fmla="*/ 26 h 34"/>
                <a:gd name="T12" fmla="*/ 17 w 17"/>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7" y="8"/>
                  </a:moveTo>
                  <a:cubicBezTo>
                    <a:pt x="17" y="3"/>
                    <a:pt x="13" y="0"/>
                    <a:pt x="9" y="0"/>
                  </a:cubicBezTo>
                  <a:cubicBezTo>
                    <a:pt x="4" y="0"/>
                    <a:pt x="0" y="3"/>
                    <a:pt x="0" y="8"/>
                  </a:cubicBezTo>
                  <a:cubicBezTo>
                    <a:pt x="0" y="26"/>
                    <a:pt x="0" y="26"/>
                    <a:pt x="0" y="26"/>
                  </a:cubicBezTo>
                  <a:cubicBezTo>
                    <a:pt x="0" y="30"/>
                    <a:pt x="4" y="34"/>
                    <a:pt x="9" y="34"/>
                  </a:cubicBezTo>
                  <a:cubicBezTo>
                    <a:pt x="13" y="34"/>
                    <a:pt x="17" y="30"/>
                    <a:pt x="17" y="26"/>
                  </a:cubicBezTo>
                  <a:lnTo>
                    <a:pt x="1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cSld>
  <p:clrMap bg1="lt1" tx1="dk1" bg2="lt2" tx2="dk2" accent1="accent1" accent2="accent2" accent3="accent3" accent4="accent4" accent5="accent5" accent6="accent6" hlink="hlink" folHlink="folHlink"/>
  <p:sldLayoutIdLst>
    <p:sldLayoutId id="2147483962" r:id="rId1"/>
    <p:sldLayoutId id="2147484013" r:id="rId2"/>
    <p:sldLayoutId id="2147484014" r:id="rId3"/>
    <p:sldLayoutId id="2147483965" r:id="rId4"/>
    <p:sldLayoutId id="2147483967" r:id="rId5"/>
    <p:sldLayoutId id="2147483995" r:id="rId6"/>
    <p:sldLayoutId id="2147484007" r:id="rId7"/>
    <p:sldLayoutId id="2147484010" r:id="rId8"/>
    <p:sldLayoutId id="2147484011" r:id="rId9"/>
    <p:sldLayoutId id="2147484015" r:id="rId10"/>
    <p:sldLayoutId id="2147483998" r:id="rId11"/>
    <p:sldLayoutId id="2147484027" r:id="rId12"/>
    <p:sldLayoutId id="2147484031" r:id="rId13"/>
  </p:sldLayoutIdLst>
  <p:transition spd="slow">
    <p:wipe/>
  </p:transition>
  <p:txStyles>
    <p:titleStyle>
      <a:lvl1pPr algn="l" defTabSz="684213" rtl="0" eaLnBrk="1" fontAlgn="base" hangingPunct="1">
        <a:lnSpc>
          <a:spcPct val="80000"/>
        </a:lnSpc>
        <a:spcBef>
          <a:spcPct val="0"/>
        </a:spcBef>
        <a:spcAft>
          <a:spcPct val="0"/>
        </a:spcAft>
        <a:defRPr lang="en-US" sz="3200" kern="1200" dirty="0">
          <a:solidFill>
            <a:schemeClr val="accent4"/>
          </a:solidFill>
          <a:latin typeface="+mj-lt"/>
          <a:ea typeface="ＭＳ Ｐゴシック" charset="0"/>
          <a:cs typeface="CiscoSans"/>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cs typeface="CiscoSans" pitchFamily="34"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p:titleStyle>
    <p:bodyStyle>
      <a:lvl1pPr marL="169863" indent="-169863" algn="l" defTabSz="684213" rtl="0" eaLnBrk="1" fontAlgn="base" hangingPunct="1">
        <a:lnSpc>
          <a:spcPct val="95000"/>
        </a:lnSpc>
        <a:spcBef>
          <a:spcPts val="1075"/>
        </a:spcBef>
        <a:spcAft>
          <a:spcPct val="0"/>
        </a:spcAft>
        <a:buClr>
          <a:schemeClr val="tx2"/>
        </a:buClr>
        <a:buSzPct val="90000"/>
        <a:buFont typeface="Arial" charset="0"/>
        <a:buChar char="•"/>
        <a:defRPr lang="en-US" sz="1500" kern="1200" dirty="0">
          <a:solidFill>
            <a:schemeClr val="tx1"/>
          </a:solidFill>
          <a:latin typeface="+mn-lt"/>
          <a:ea typeface="ＭＳ Ｐゴシック" charset="0"/>
          <a:cs typeface="CiscoSans"/>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777" rtl="0" eaLnBrk="1" latinLnBrk="0" hangingPunct="1">
        <a:defRPr sz="1400" kern="1200">
          <a:solidFill>
            <a:schemeClr val="tx1"/>
          </a:solidFill>
          <a:latin typeface="+mn-lt"/>
          <a:ea typeface="+mn-ea"/>
          <a:cs typeface="+mn-cs"/>
        </a:defRPr>
      </a:lvl1pPr>
      <a:lvl2pPr marL="342886" algn="l" defTabSz="685777" rtl="0" eaLnBrk="1" latinLnBrk="0" hangingPunct="1">
        <a:defRPr sz="1400" kern="1200">
          <a:solidFill>
            <a:schemeClr val="tx1"/>
          </a:solidFill>
          <a:latin typeface="+mn-lt"/>
          <a:ea typeface="+mn-ea"/>
          <a:cs typeface="+mn-cs"/>
        </a:defRPr>
      </a:lvl2pPr>
      <a:lvl3pPr marL="685777" algn="l" defTabSz="685777" rtl="0" eaLnBrk="1" latinLnBrk="0" hangingPunct="1">
        <a:defRPr sz="1400" kern="1200">
          <a:solidFill>
            <a:schemeClr val="tx1"/>
          </a:solidFill>
          <a:latin typeface="+mn-lt"/>
          <a:ea typeface="+mn-ea"/>
          <a:cs typeface="+mn-cs"/>
        </a:defRPr>
      </a:lvl3pPr>
      <a:lvl4pPr marL="1028665" algn="l" defTabSz="685777" rtl="0" eaLnBrk="1" latinLnBrk="0" hangingPunct="1">
        <a:defRPr sz="1400" kern="1200">
          <a:solidFill>
            <a:schemeClr val="tx1"/>
          </a:solidFill>
          <a:latin typeface="+mn-lt"/>
          <a:ea typeface="+mn-ea"/>
          <a:cs typeface="+mn-cs"/>
        </a:defRPr>
      </a:lvl4pPr>
      <a:lvl5pPr marL="1371555" algn="l" defTabSz="685777" rtl="0" eaLnBrk="1" latinLnBrk="0" hangingPunct="1">
        <a:defRPr sz="1400" kern="1200">
          <a:solidFill>
            <a:schemeClr val="tx1"/>
          </a:solidFill>
          <a:latin typeface="+mn-lt"/>
          <a:ea typeface="+mn-ea"/>
          <a:cs typeface="+mn-cs"/>
        </a:defRPr>
      </a:lvl5pPr>
      <a:lvl6pPr marL="1714441" algn="l" defTabSz="685777" rtl="0" eaLnBrk="1" latinLnBrk="0" hangingPunct="1">
        <a:defRPr sz="1400" kern="1200">
          <a:solidFill>
            <a:schemeClr val="tx1"/>
          </a:solidFill>
          <a:latin typeface="+mn-lt"/>
          <a:ea typeface="+mn-ea"/>
          <a:cs typeface="+mn-cs"/>
        </a:defRPr>
      </a:lvl6pPr>
      <a:lvl7pPr marL="2057332" algn="l" defTabSz="685777" rtl="0" eaLnBrk="1" latinLnBrk="0" hangingPunct="1">
        <a:defRPr sz="1400" kern="1200">
          <a:solidFill>
            <a:schemeClr val="tx1"/>
          </a:solidFill>
          <a:latin typeface="+mn-lt"/>
          <a:ea typeface="+mn-ea"/>
          <a:cs typeface="+mn-cs"/>
        </a:defRPr>
      </a:lvl7pPr>
      <a:lvl8pPr marL="2400220" algn="l" defTabSz="685777" rtl="0" eaLnBrk="1" latinLnBrk="0" hangingPunct="1">
        <a:defRPr sz="1400" kern="1200">
          <a:solidFill>
            <a:schemeClr val="tx1"/>
          </a:solidFill>
          <a:latin typeface="+mn-lt"/>
          <a:ea typeface="+mn-ea"/>
          <a:cs typeface="+mn-cs"/>
        </a:defRPr>
      </a:lvl8pPr>
      <a:lvl9pPr marL="2743110" algn="l" defTabSz="685777" rtl="0" eaLnBrk="1" latinLnBrk="0" hangingPunct="1">
        <a:defRPr sz="1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336"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8.tiff"/><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10.tiff"/><Relationship Id="rId2" Type="http://schemas.openxmlformats.org/officeDocument/2006/relationships/notesSlide" Target="../notesSlides/notesSlide15.xml"/><Relationship Id="rId1" Type="http://schemas.openxmlformats.org/officeDocument/2006/relationships/slideLayout" Target="../slideLayouts/slideLayout5.xml"/><Relationship Id="rId4" Type="http://schemas.openxmlformats.org/officeDocument/2006/relationships/image" Target="../media/image11.tiff"/></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tags" Target="../tags/tag4.xml"/></Relationships>
</file>

<file path=ppt/slides/_rels/slide17.xml.rels><?xml version="1.0" encoding="UTF-8" standalone="yes"?>
<Relationships xmlns="http://schemas.openxmlformats.org/package/2006/relationships"><Relationship Id="rId3" Type="http://schemas.openxmlformats.org/officeDocument/2006/relationships/image" Target="../media/image12.tiff"/><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14.tiff"/><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15.tiff"/><Relationship Id="rId2" Type="http://schemas.openxmlformats.org/officeDocument/2006/relationships/notesSlide" Target="../notesSlides/notesSlide20.xml"/><Relationship Id="rId1" Type="http://schemas.openxmlformats.org/officeDocument/2006/relationships/slideLayout" Target="../slideLayouts/slideLayout5.xml"/><Relationship Id="rId4" Type="http://schemas.openxmlformats.org/officeDocument/2006/relationships/image" Target="../media/image16.tiff"/></Relationships>
</file>

<file path=ppt/slides/_rels/slide21.xml.rels><?xml version="1.0" encoding="UTF-8" standalone="yes"?>
<Relationships xmlns="http://schemas.openxmlformats.org/package/2006/relationships"><Relationship Id="rId3" Type="http://schemas.openxmlformats.org/officeDocument/2006/relationships/image" Target="../media/image17.tiff"/><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18.tiff"/><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19.tiff"/><Relationship Id="rId2" Type="http://schemas.openxmlformats.org/officeDocument/2006/relationships/notesSlide" Target="../notesSlides/notesSlide23.xml"/><Relationship Id="rId1" Type="http://schemas.openxmlformats.org/officeDocument/2006/relationships/slideLayout" Target="../slideLayouts/slideLayout5.xml"/><Relationship Id="rId5" Type="http://schemas.openxmlformats.org/officeDocument/2006/relationships/image" Target="../media/image21.tiff"/><Relationship Id="rId4" Type="http://schemas.openxmlformats.org/officeDocument/2006/relationships/image" Target="../media/image20.tiff"/></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4.xml"/><Relationship Id="rId1" Type="http://schemas.openxmlformats.org/officeDocument/2006/relationships/tags" Target="../tags/tag5.xml"/></Relationships>
</file>

<file path=ppt/slides/_rels/slide25.xml.rels><?xml version="1.0" encoding="UTF-8" standalone="yes"?>
<Relationships xmlns="http://schemas.openxmlformats.org/package/2006/relationships"><Relationship Id="rId3" Type="http://schemas.openxmlformats.org/officeDocument/2006/relationships/image" Target="../media/image22.tiff"/><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23.tiff"/><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24.tiff"/><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25.tiff"/><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image" Target="../media/image26.tiff"/><Relationship Id="rId2" Type="http://schemas.openxmlformats.org/officeDocument/2006/relationships/notesSlide" Target="../notesSlides/notesSlide29.xml"/><Relationship Id="rId1" Type="http://schemas.openxmlformats.org/officeDocument/2006/relationships/slideLayout" Target="../slideLayouts/slideLayout5.xml"/><Relationship Id="rId5" Type="http://schemas.openxmlformats.org/officeDocument/2006/relationships/image" Target="../media/image28.tiff"/><Relationship Id="rId4" Type="http://schemas.openxmlformats.org/officeDocument/2006/relationships/image" Target="../media/image27.tiff"/></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tags" Target="../tags/tag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29.tiff"/><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image" Target="../media/image30.tiff"/><Relationship Id="rId2" Type="http://schemas.openxmlformats.org/officeDocument/2006/relationships/notesSlide" Target="../notesSlides/notesSlide32.xml"/><Relationship Id="rId1" Type="http://schemas.openxmlformats.org/officeDocument/2006/relationships/slideLayout" Target="../slideLayouts/slideLayout5.xml"/><Relationship Id="rId4" Type="http://schemas.openxmlformats.org/officeDocument/2006/relationships/image" Target="../media/image31.tiff"/></Relationships>
</file>

<file path=ppt/slides/_rels/slide33.xml.rels><?xml version="1.0" encoding="UTF-8" standalone="yes"?>
<Relationships xmlns="http://schemas.openxmlformats.org/package/2006/relationships"><Relationship Id="rId3" Type="http://schemas.openxmlformats.org/officeDocument/2006/relationships/image" Target="../media/image32.tiff"/><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image" Target="../media/image33.tiff"/><Relationship Id="rId2" Type="http://schemas.openxmlformats.org/officeDocument/2006/relationships/notesSlide" Target="../notesSlides/notesSlide34.xml"/><Relationship Id="rId1" Type="http://schemas.openxmlformats.org/officeDocument/2006/relationships/slideLayout" Target="../slideLayouts/slideLayout5.xml"/><Relationship Id="rId4" Type="http://schemas.openxmlformats.org/officeDocument/2006/relationships/image" Target="../media/image34.tiff"/></Relationships>
</file>

<file path=ppt/slides/_rels/slide35.xml.rels><?xml version="1.0" encoding="UTF-8" standalone="yes"?>
<Relationships xmlns="http://schemas.openxmlformats.org/package/2006/relationships"><Relationship Id="rId3" Type="http://schemas.openxmlformats.org/officeDocument/2006/relationships/image" Target="../media/image35.tiff"/><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image" Target="../media/image36.tiff"/><Relationship Id="rId2" Type="http://schemas.openxmlformats.org/officeDocument/2006/relationships/notesSlide" Target="../notesSlides/notesSlide36.xml"/><Relationship Id="rId1" Type="http://schemas.openxmlformats.org/officeDocument/2006/relationships/slideLayout" Target="../slideLayouts/slideLayout5.xml"/><Relationship Id="rId4" Type="http://schemas.openxmlformats.org/officeDocument/2006/relationships/image" Target="../media/image37.tiff"/></Relationships>
</file>

<file path=ppt/slides/_rels/slide37.xml.rels><?xml version="1.0" encoding="UTF-8" standalone="yes"?>
<Relationships xmlns="http://schemas.openxmlformats.org/package/2006/relationships"><Relationship Id="rId3" Type="http://schemas.openxmlformats.org/officeDocument/2006/relationships/image" Target="../media/image38.tiff"/><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image" Target="../media/image39.tiff"/><Relationship Id="rId2" Type="http://schemas.openxmlformats.org/officeDocument/2006/relationships/notesSlide" Target="../notesSlides/notesSlide38.xml"/><Relationship Id="rId1" Type="http://schemas.openxmlformats.org/officeDocument/2006/relationships/slideLayout" Target="../slideLayouts/slideLayout5.xml"/><Relationship Id="rId4" Type="http://schemas.openxmlformats.org/officeDocument/2006/relationships/image" Target="../media/image40.tiff"/></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4.xml"/><Relationship Id="rId1" Type="http://schemas.openxmlformats.org/officeDocument/2006/relationships/tags" Target="../tags/tag6.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5.xml"/><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3" Type="http://schemas.openxmlformats.org/officeDocument/2006/relationships/image" Target="../media/image41.tiff"/><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3" Type="http://schemas.openxmlformats.org/officeDocument/2006/relationships/image" Target="../media/image42.tiff"/><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3" Type="http://schemas.openxmlformats.org/officeDocument/2006/relationships/image" Target="../media/image43.tiff"/><Relationship Id="rId2" Type="http://schemas.openxmlformats.org/officeDocument/2006/relationships/notesSlide" Target="../notesSlides/notesSlide42.xml"/><Relationship Id="rId1" Type="http://schemas.openxmlformats.org/officeDocument/2006/relationships/slideLayout" Target="../slideLayouts/slideLayout5.xml"/><Relationship Id="rId6" Type="http://schemas.openxmlformats.org/officeDocument/2006/relationships/image" Target="../media/image46.tiff"/><Relationship Id="rId5" Type="http://schemas.openxmlformats.org/officeDocument/2006/relationships/image" Target="../media/image45.tiff"/><Relationship Id="rId4" Type="http://schemas.openxmlformats.org/officeDocument/2006/relationships/image" Target="../media/image44.tiff"/></Relationships>
</file>

<file path=ppt/slides/_rels/slide43.xml.rels><?xml version="1.0" encoding="UTF-8" standalone="yes"?>
<Relationships xmlns="http://schemas.openxmlformats.org/package/2006/relationships"><Relationship Id="rId3" Type="http://schemas.openxmlformats.org/officeDocument/2006/relationships/image" Target="../media/image47.tiff"/><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3" Type="http://schemas.openxmlformats.org/officeDocument/2006/relationships/image" Target="../media/image48.tiff"/><Relationship Id="rId2" Type="http://schemas.openxmlformats.org/officeDocument/2006/relationships/notesSlide" Target="../notesSlides/notesSlide44.xml"/><Relationship Id="rId1" Type="http://schemas.openxmlformats.org/officeDocument/2006/relationships/slideLayout" Target="../slideLayouts/slideLayout5.xml"/><Relationship Id="rId4" Type="http://schemas.openxmlformats.org/officeDocument/2006/relationships/image" Target="../media/image49.tiff"/></Relationships>
</file>

<file path=ppt/slides/_rels/slide45.xml.rels><?xml version="1.0" encoding="UTF-8" standalone="yes"?>
<Relationships xmlns="http://schemas.openxmlformats.org/package/2006/relationships"><Relationship Id="rId3" Type="http://schemas.openxmlformats.org/officeDocument/2006/relationships/image" Target="../media/image50.tiff"/><Relationship Id="rId2" Type="http://schemas.openxmlformats.org/officeDocument/2006/relationships/notesSlide" Target="../notesSlides/notesSlide45.xml"/><Relationship Id="rId1" Type="http://schemas.openxmlformats.org/officeDocument/2006/relationships/slideLayout" Target="../slideLayouts/slideLayout5.xml"/><Relationship Id="rId5" Type="http://schemas.openxmlformats.org/officeDocument/2006/relationships/image" Target="../media/image52.tiff"/><Relationship Id="rId4" Type="http://schemas.openxmlformats.org/officeDocument/2006/relationships/image" Target="../media/image51.tiff"/></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4.xml"/><Relationship Id="rId1" Type="http://schemas.openxmlformats.org/officeDocument/2006/relationships/tags" Target="../tags/tag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10.xml"/><Relationship Id="rId1" Type="http://schemas.openxmlformats.org/officeDocument/2006/relationships/tags" Target="../tags/tag8.xml"/></Relationships>
</file>

<file path=ppt/slides/_rels/slide6.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7.tiff"/><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469497" y="1219200"/>
            <a:ext cx="6671199" cy="1666626"/>
          </a:xfrm>
        </p:spPr>
        <p:txBody>
          <a:bodyPr/>
          <a:lstStyle/>
          <a:p>
            <a:r>
              <a:rPr lang="en-US" dirty="0">
                <a:solidFill>
                  <a:schemeClr val="accent5">
                    <a:lumMod val="40000"/>
                    <a:lumOff val="60000"/>
                  </a:schemeClr>
                </a:solidFill>
              </a:rPr>
              <a:t>Chapter 3: Advanced EIGRP</a:t>
            </a:r>
          </a:p>
        </p:txBody>
      </p:sp>
      <p:sp>
        <p:nvSpPr>
          <p:cNvPr id="5" name="Text Placeholder 4"/>
          <p:cNvSpPr>
            <a:spLocks noGrp="1"/>
          </p:cNvSpPr>
          <p:nvPr>
            <p:ph type="body" sz="quarter" idx="13"/>
          </p:nvPr>
        </p:nvSpPr>
        <p:spPr>
          <a:xfrm>
            <a:off x="469497" y="3127609"/>
            <a:ext cx="5925246" cy="299001"/>
          </a:xfrm>
        </p:spPr>
        <p:txBody>
          <a:bodyPr/>
          <a:lstStyle/>
          <a:p>
            <a:r>
              <a:rPr lang="en-US" dirty="0">
                <a:solidFill>
                  <a:schemeClr val="bg2">
                    <a:lumMod val="40000"/>
                    <a:lumOff val="60000"/>
                  </a:schemeClr>
                </a:solidFill>
              </a:rPr>
              <a:t>Instructor Materials  </a:t>
            </a:r>
          </a:p>
        </p:txBody>
      </p:sp>
      <p:sp>
        <p:nvSpPr>
          <p:cNvPr id="7" name="Subtitle 6"/>
          <p:cNvSpPr>
            <a:spLocks noGrp="1"/>
          </p:cNvSpPr>
          <p:nvPr>
            <p:ph type="subTitle" idx="1"/>
          </p:nvPr>
        </p:nvSpPr>
        <p:spPr>
          <a:xfrm>
            <a:off x="469497" y="3809526"/>
            <a:ext cx="2683606" cy="902174"/>
          </a:xfrm>
        </p:spPr>
        <p:txBody>
          <a:bodyPr/>
          <a:lstStyle/>
          <a:p>
            <a:r>
              <a:rPr lang="en-US" dirty="0">
                <a:solidFill>
                  <a:schemeClr val="accent5">
                    <a:lumMod val="40000"/>
                    <a:lumOff val="60000"/>
                  </a:schemeClr>
                </a:solidFill>
              </a:rPr>
              <a:t>CCNP Enterprise: Advanced Routing</a:t>
            </a:r>
            <a:endParaRPr lang="en-US" dirty="0"/>
          </a:p>
          <a:p>
            <a:endParaRPr lang="en-US" dirty="0"/>
          </a:p>
        </p:txBody>
      </p:sp>
    </p:spTree>
    <p:custDataLst>
      <p:tags r:id="rId1"/>
    </p:custDataLst>
    <p:extLst>
      <p:ext uri="{BB962C8B-B14F-4D97-AF65-F5344CB8AC3E}">
        <p14:creationId xmlns:p14="http://schemas.microsoft.com/office/powerpoint/2010/main" val="343650477"/>
      </p:ext>
    </p:extLst>
  </p:cSld>
  <p:clrMapOvr>
    <a:masterClrMapping/>
  </p:clrMapOvr>
  <p:transition spd="slow">
    <p:wip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r>
              <a:rPr lang="en-US" sz="1600" dirty="0"/>
              <a:t>Failure Detection and Timers</a:t>
            </a:r>
            <a:br>
              <a:rPr lang="en-US" dirty="0"/>
            </a:br>
            <a:r>
              <a:rPr lang="en-US" dirty="0"/>
              <a:t>EIGRP Calculating New Route</a:t>
            </a:r>
            <a:endParaRPr lang="en-US" sz="2400" dirty="0"/>
          </a:p>
        </p:txBody>
      </p:sp>
      <p:sp>
        <p:nvSpPr>
          <p:cNvPr id="2" name="Rectangle 1">
            <a:extLst>
              <a:ext uri="{FF2B5EF4-FFF2-40B4-BE49-F238E27FC236}">
                <a16:creationId xmlns:a16="http://schemas.microsoft.com/office/drawing/2014/main" id="{4A8E3C55-A50D-45D3-9CB7-617D04CA48B6}"/>
              </a:ext>
            </a:extLst>
          </p:cNvPr>
          <p:cNvSpPr/>
          <p:nvPr/>
        </p:nvSpPr>
        <p:spPr>
          <a:xfrm>
            <a:off x="362607" y="818548"/>
            <a:ext cx="8618422" cy="3293209"/>
          </a:xfrm>
          <a:prstGeom prst="rect">
            <a:avLst/>
          </a:prstGeom>
        </p:spPr>
        <p:txBody>
          <a:bodyPr wrap="square">
            <a:spAutoFit/>
          </a:bodyPr>
          <a:lstStyle/>
          <a:p>
            <a:r>
              <a:rPr lang="en-US" sz="1600" dirty="0">
                <a:solidFill>
                  <a:srgbClr val="000000"/>
                </a:solidFill>
              </a:rPr>
              <a:t>The following steps are processed in order from the perspective of R2 calculating a new</a:t>
            </a:r>
          </a:p>
          <a:p>
            <a:r>
              <a:rPr lang="en-US" sz="1600" dirty="0">
                <a:solidFill>
                  <a:srgbClr val="000000"/>
                </a:solidFill>
              </a:rPr>
              <a:t>route to the 10.1.1.0/24 network:</a:t>
            </a:r>
          </a:p>
          <a:p>
            <a:endParaRPr lang="en-US" sz="1600" dirty="0">
              <a:solidFill>
                <a:srgbClr val="000000"/>
              </a:solidFill>
            </a:endParaRPr>
          </a:p>
          <a:p>
            <a:r>
              <a:rPr lang="en-US" sz="1600" b="1" dirty="0">
                <a:solidFill>
                  <a:srgbClr val="000000"/>
                </a:solidFill>
              </a:rPr>
              <a:t>Step 1. </a:t>
            </a:r>
            <a:r>
              <a:rPr lang="en-US" sz="1600" dirty="0">
                <a:solidFill>
                  <a:srgbClr val="000000"/>
                </a:solidFill>
              </a:rPr>
              <a:t>R2 detects the link failure. R2 does not have a feasible successor for the route,</a:t>
            </a:r>
          </a:p>
          <a:p>
            <a:r>
              <a:rPr lang="en-US" sz="1600" dirty="0">
                <a:solidFill>
                  <a:srgbClr val="000000"/>
                </a:solidFill>
              </a:rPr>
              <a:t>sets the 10.1.1.0/24 prefix as active and sends queries to R3 and R4.</a:t>
            </a:r>
          </a:p>
          <a:p>
            <a:endParaRPr lang="en-US" sz="1600" dirty="0">
              <a:solidFill>
                <a:srgbClr val="000000"/>
              </a:solidFill>
            </a:endParaRPr>
          </a:p>
          <a:p>
            <a:r>
              <a:rPr lang="en-US" sz="1600" b="1" dirty="0">
                <a:solidFill>
                  <a:srgbClr val="000000"/>
                </a:solidFill>
              </a:rPr>
              <a:t>Step 2</a:t>
            </a:r>
            <a:r>
              <a:rPr lang="en-US" sz="1600" dirty="0">
                <a:solidFill>
                  <a:srgbClr val="000000"/>
                </a:solidFill>
              </a:rPr>
              <a:t>. R3 receives the query from R2 and processes the Delay field that is set to infinity.</a:t>
            </a:r>
          </a:p>
          <a:p>
            <a:r>
              <a:rPr lang="en-US" sz="1600" dirty="0">
                <a:solidFill>
                  <a:srgbClr val="000000"/>
                </a:solidFill>
              </a:rPr>
              <a:t>R3 does not have any other EIGRP neighbors and sends a reply to R2 that a route</a:t>
            </a:r>
          </a:p>
          <a:p>
            <a:r>
              <a:rPr lang="en-US" sz="1600" dirty="0">
                <a:solidFill>
                  <a:srgbClr val="000000"/>
                </a:solidFill>
              </a:rPr>
              <a:t>does not exist. R4 receives the query from R2 and processes the Delay field that</a:t>
            </a:r>
          </a:p>
          <a:p>
            <a:r>
              <a:rPr lang="en-US" sz="1600" dirty="0">
                <a:solidFill>
                  <a:srgbClr val="000000"/>
                </a:solidFill>
              </a:rPr>
              <a:t>is set to infinity. Because the query was received by the successor, and a feasible</a:t>
            </a:r>
          </a:p>
          <a:p>
            <a:r>
              <a:rPr lang="en-US" sz="1600" dirty="0">
                <a:solidFill>
                  <a:srgbClr val="000000"/>
                </a:solidFill>
              </a:rPr>
              <a:t>successor for the prefix does not exist, R4 marks the route as active and sends a</a:t>
            </a:r>
          </a:p>
          <a:p>
            <a:r>
              <a:rPr lang="en-US" sz="1600" dirty="0">
                <a:solidFill>
                  <a:srgbClr val="000000"/>
                </a:solidFill>
              </a:rPr>
              <a:t>query to R5.</a:t>
            </a:r>
          </a:p>
          <a:p>
            <a:endParaRPr lang="en-US" sz="1600" dirty="0">
              <a:solidFill>
                <a:srgbClr val="000000"/>
              </a:solidFill>
            </a:endParaRPr>
          </a:p>
        </p:txBody>
      </p:sp>
    </p:spTree>
    <p:extLst>
      <p:ext uri="{BB962C8B-B14F-4D97-AF65-F5344CB8AC3E}">
        <p14:creationId xmlns:p14="http://schemas.microsoft.com/office/powerpoint/2010/main" val="3986447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r>
              <a:rPr lang="en-US" sz="1600" dirty="0"/>
              <a:t>Failure Detection and Timers</a:t>
            </a:r>
            <a:br>
              <a:rPr lang="en-US" dirty="0"/>
            </a:br>
            <a:r>
              <a:rPr lang="en-US" dirty="0"/>
              <a:t>EIGRP Calculating New Route (Cont.)</a:t>
            </a:r>
            <a:endParaRPr lang="en-US" sz="2400" dirty="0"/>
          </a:p>
        </p:txBody>
      </p:sp>
      <p:sp>
        <p:nvSpPr>
          <p:cNvPr id="2" name="Rectangle 1">
            <a:extLst>
              <a:ext uri="{FF2B5EF4-FFF2-40B4-BE49-F238E27FC236}">
                <a16:creationId xmlns:a16="http://schemas.microsoft.com/office/drawing/2014/main" id="{4A8E3C55-A50D-45D3-9CB7-617D04CA48B6}"/>
              </a:ext>
            </a:extLst>
          </p:cNvPr>
          <p:cNvSpPr/>
          <p:nvPr/>
        </p:nvSpPr>
        <p:spPr>
          <a:xfrm>
            <a:off x="291662" y="731837"/>
            <a:ext cx="8618422" cy="3293209"/>
          </a:xfrm>
          <a:prstGeom prst="rect">
            <a:avLst/>
          </a:prstGeom>
        </p:spPr>
        <p:txBody>
          <a:bodyPr wrap="square">
            <a:spAutoFit/>
          </a:bodyPr>
          <a:lstStyle/>
          <a:p>
            <a:r>
              <a:rPr lang="en-US" sz="1600" b="1" dirty="0">
                <a:solidFill>
                  <a:srgbClr val="000000"/>
                </a:solidFill>
              </a:rPr>
              <a:t>Step 3. </a:t>
            </a:r>
            <a:r>
              <a:rPr lang="en-US" sz="1600" dirty="0">
                <a:solidFill>
                  <a:srgbClr val="000000"/>
                </a:solidFill>
              </a:rPr>
              <a:t>R5 receives the query from R4 and detects that the Delay field is set to infinity.</a:t>
            </a:r>
          </a:p>
          <a:p>
            <a:r>
              <a:rPr lang="en-US" sz="1600" dirty="0">
                <a:solidFill>
                  <a:srgbClr val="000000"/>
                </a:solidFill>
              </a:rPr>
              <a:t>Because the query was received by a non-successor, and a successor exists on a</a:t>
            </a:r>
          </a:p>
          <a:p>
            <a:r>
              <a:rPr lang="en-US" sz="1600" dirty="0">
                <a:solidFill>
                  <a:srgbClr val="000000"/>
                </a:solidFill>
              </a:rPr>
              <a:t>different interface, a reply for the 10.4.4.0/24 network is sent back to R2 with</a:t>
            </a:r>
          </a:p>
          <a:p>
            <a:r>
              <a:rPr lang="en-US" sz="1600" dirty="0">
                <a:solidFill>
                  <a:srgbClr val="000000"/>
                </a:solidFill>
              </a:rPr>
              <a:t>the appropriate EIGRP attributes.</a:t>
            </a:r>
          </a:p>
          <a:p>
            <a:endParaRPr lang="en-US" sz="1600" dirty="0">
              <a:solidFill>
                <a:srgbClr val="000000"/>
              </a:solidFill>
            </a:endParaRPr>
          </a:p>
          <a:p>
            <a:r>
              <a:rPr lang="en-US" sz="1600" b="1" dirty="0">
                <a:solidFill>
                  <a:srgbClr val="000000"/>
                </a:solidFill>
              </a:rPr>
              <a:t>Step 4. </a:t>
            </a:r>
            <a:r>
              <a:rPr lang="en-US" sz="1600" dirty="0">
                <a:solidFill>
                  <a:srgbClr val="000000"/>
                </a:solidFill>
              </a:rPr>
              <a:t>R4 receives R5’s reply, acknowledges the packet, and computes a new path.</a:t>
            </a:r>
          </a:p>
          <a:p>
            <a:r>
              <a:rPr lang="en-US" sz="1600" dirty="0">
                <a:solidFill>
                  <a:srgbClr val="000000"/>
                </a:solidFill>
              </a:rPr>
              <a:t>Because this is the last outstanding query packet on R4, R4 sets the prefix as</a:t>
            </a:r>
          </a:p>
          <a:p>
            <a:r>
              <a:rPr lang="en-US" sz="1600" dirty="0">
                <a:solidFill>
                  <a:srgbClr val="000000"/>
                </a:solidFill>
              </a:rPr>
              <a:t>passive. With all queries satisfied, R4 responds to R2’s query with the new</a:t>
            </a:r>
          </a:p>
          <a:p>
            <a:r>
              <a:rPr lang="en-US" sz="1600" dirty="0">
                <a:solidFill>
                  <a:srgbClr val="000000"/>
                </a:solidFill>
              </a:rPr>
              <a:t>EIGRP metrics.</a:t>
            </a:r>
          </a:p>
          <a:p>
            <a:endParaRPr lang="en-US" sz="1600" dirty="0">
              <a:solidFill>
                <a:srgbClr val="000000"/>
              </a:solidFill>
            </a:endParaRPr>
          </a:p>
          <a:p>
            <a:r>
              <a:rPr lang="en-US" sz="1600" b="1" dirty="0">
                <a:solidFill>
                  <a:srgbClr val="000000"/>
                </a:solidFill>
              </a:rPr>
              <a:t>Step 5. </a:t>
            </a:r>
            <a:r>
              <a:rPr lang="en-US" sz="1600" dirty="0">
                <a:solidFill>
                  <a:srgbClr val="000000"/>
                </a:solidFill>
              </a:rPr>
              <a:t>R2 receives R4’s reply, acknowledges the packet, and computes a new path.</a:t>
            </a:r>
          </a:p>
          <a:p>
            <a:r>
              <a:rPr lang="en-US" sz="1600" dirty="0">
                <a:solidFill>
                  <a:srgbClr val="000000"/>
                </a:solidFill>
              </a:rPr>
              <a:t>Because this is the last outstanding query packet on R4, R2 sets the prefix as</a:t>
            </a:r>
          </a:p>
          <a:p>
            <a:r>
              <a:rPr lang="en-US" sz="1600" dirty="0">
                <a:solidFill>
                  <a:srgbClr val="000000"/>
                </a:solidFill>
              </a:rPr>
              <a:t>passive.</a:t>
            </a:r>
          </a:p>
        </p:txBody>
      </p:sp>
    </p:spTree>
    <p:extLst>
      <p:ext uri="{BB962C8B-B14F-4D97-AF65-F5344CB8AC3E}">
        <p14:creationId xmlns:p14="http://schemas.microsoft.com/office/powerpoint/2010/main" val="7609727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r>
              <a:rPr lang="en-US" sz="1600" dirty="0"/>
              <a:t>Failure Detection and Timers</a:t>
            </a:r>
            <a:br>
              <a:rPr lang="en-US" dirty="0"/>
            </a:br>
            <a:r>
              <a:rPr lang="en-US" dirty="0"/>
              <a:t>Stuck in Active</a:t>
            </a:r>
            <a:endParaRPr lang="en-US" sz="2400" dirty="0"/>
          </a:p>
        </p:txBody>
      </p:sp>
      <p:sp>
        <p:nvSpPr>
          <p:cNvPr id="2" name="Rectangle 1">
            <a:extLst>
              <a:ext uri="{FF2B5EF4-FFF2-40B4-BE49-F238E27FC236}">
                <a16:creationId xmlns:a16="http://schemas.microsoft.com/office/drawing/2014/main" id="{4A8E3C55-A50D-45D3-9CB7-617D04CA48B6}"/>
              </a:ext>
            </a:extLst>
          </p:cNvPr>
          <p:cNvSpPr/>
          <p:nvPr/>
        </p:nvSpPr>
        <p:spPr>
          <a:xfrm>
            <a:off x="291662" y="731837"/>
            <a:ext cx="8618422" cy="3293209"/>
          </a:xfrm>
          <a:prstGeom prst="rect">
            <a:avLst/>
          </a:prstGeom>
        </p:spPr>
        <p:txBody>
          <a:bodyPr wrap="square">
            <a:spAutoFit/>
          </a:bodyPr>
          <a:lstStyle/>
          <a:p>
            <a:r>
              <a:rPr lang="en-US" sz="1600" dirty="0">
                <a:solidFill>
                  <a:srgbClr val="000000"/>
                </a:solidFill>
              </a:rPr>
              <a:t>EIGRP maintains a timer called “active timer” which has a default value of 3 minutes (180 seconds). EIGRP waits half of the active timer value (90 seconds) for a reply. If the router does not receive a response within 90 seconds, the originating router sends a stuck in active (SIA) query to EIGRP neighbors that did not respond.</a:t>
            </a:r>
          </a:p>
          <a:p>
            <a:endParaRPr lang="en-US" sz="1600" dirty="0">
              <a:solidFill>
                <a:srgbClr val="000000"/>
              </a:solidFill>
            </a:endParaRPr>
          </a:p>
          <a:p>
            <a:r>
              <a:rPr lang="en-US" sz="1600" dirty="0">
                <a:solidFill>
                  <a:srgbClr val="000000"/>
                </a:solidFill>
              </a:rPr>
              <a:t>Upon receipt of an SIA query, the router should respond within 90 seconds with an SIA</a:t>
            </a:r>
          </a:p>
          <a:p>
            <a:r>
              <a:rPr lang="en-US" sz="1600" dirty="0">
                <a:solidFill>
                  <a:srgbClr val="000000"/>
                </a:solidFill>
              </a:rPr>
              <a:t>reply. An SIA reply contains the route information or provides information on the query process itself. </a:t>
            </a:r>
          </a:p>
          <a:p>
            <a:endParaRPr lang="en-US" sz="1600" dirty="0">
              <a:solidFill>
                <a:srgbClr val="000000"/>
              </a:solidFill>
            </a:endParaRPr>
          </a:p>
          <a:p>
            <a:r>
              <a:rPr lang="en-US" sz="1600" dirty="0">
                <a:solidFill>
                  <a:srgbClr val="000000"/>
                </a:solidFill>
              </a:rPr>
              <a:t>If a router fails to respond to an SIA query by the time the active timer expires, EIGRP deems the router SIA. If the SIA state is declared for a neighbor, DUAL deletes all routes from that neighbor, treating the situation as if the neighbor responded with unreachable message for all routes.</a:t>
            </a:r>
          </a:p>
        </p:txBody>
      </p:sp>
    </p:spTree>
    <p:extLst>
      <p:ext uri="{BB962C8B-B14F-4D97-AF65-F5344CB8AC3E}">
        <p14:creationId xmlns:p14="http://schemas.microsoft.com/office/powerpoint/2010/main" val="13812133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r>
              <a:rPr lang="en-US" sz="1600" dirty="0"/>
              <a:t>Failure Detection and Timers</a:t>
            </a:r>
            <a:br>
              <a:rPr lang="en-US" dirty="0"/>
            </a:br>
            <a:r>
              <a:rPr lang="en-US" dirty="0"/>
              <a:t>EIGRP SIA Topology</a:t>
            </a:r>
            <a:endParaRPr lang="en-US" sz="2400" dirty="0"/>
          </a:p>
        </p:txBody>
      </p:sp>
      <p:sp>
        <p:nvSpPr>
          <p:cNvPr id="2" name="Rectangle 1">
            <a:extLst>
              <a:ext uri="{FF2B5EF4-FFF2-40B4-BE49-F238E27FC236}">
                <a16:creationId xmlns:a16="http://schemas.microsoft.com/office/drawing/2014/main" id="{4A8E3C55-A50D-45D3-9CB7-617D04CA48B6}"/>
              </a:ext>
            </a:extLst>
          </p:cNvPr>
          <p:cNvSpPr/>
          <p:nvPr/>
        </p:nvSpPr>
        <p:spPr>
          <a:xfrm>
            <a:off x="291662" y="731837"/>
            <a:ext cx="8618422" cy="1569660"/>
          </a:xfrm>
          <a:prstGeom prst="rect">
            <a:avLst/>
          </a:prstGeom>
        </p:spPr>
        <p:txBody>
          <a:bodyPr wrap="square">
            <a:spAutoFit/>
          </a:bodyPr>
          <a:lstStyle/>
          <a:p>
            <a:r>
              <a:rPr lang="en-US" sz="1600" dirty="0">
                <a:solidFill>
                  <a:srgbClr val="000000"/>
                </a:solidFill>
              </a:rPr>
              <a:t>You can only troubleshoot active EIGRP prefixes when the router is waiting for a reply. You</a:t>
            </a:r>
          </a:p>
          <a:p>
            <a:r>
              <a:rPr lang="en-US" sz="1600" dirty="0">
                <a:solidFill>
                  <a:srgbClr val="000000"/>
                </a:solidFill>
              </a:rPr>
              <a:t>show active queries with the command </a:t>
            </a:r>
            <a:r>
              <a:rPr lang="en-US" sz="1600" b="1" dirty="0">
                <a:solidFill>
                  <a:srgbClr val="000000"/>
                </a:solidFill>
              </a:rPr>
              <a:t>show ip eigrp topology</a:t>
            </a:r>
            <a:r>
              <a:rPr lang="en-US" sz="1600" dirty="0">
                <a:solidFill>
                  <a:srgbClr val="000000"/>
                </a:solidFill>
              </a:rPr>
              <a:t>.</a:t>
            </a:r>
          </a:p>
          <a:p>
            <a:endParaRPr lang="en-US" sz="1600" dirty="0">
              <a:solidFill>
                <a:srgbClr val="000000"/>
              </a:solidFill>
            </a:endParaRPr>
          </a:p>
          <a:p>
            <a:r>
              <a:rPr lang="en-US" sz="1600" dirty="0">
                <a:solidFill>
                  <a:srgbClr val="000000"/>
                </a:solidFill>
              </a:rPr>
              <a:t>To demonstrate the SIA process, Figure 3-3 illustrates a scenario in which the link between</a:t>
            </a:r>
          </a:p>
          <a:p>
            <a:r>
              <a:rPr lang="en-US" sz="1600" dirty="0">
                <a:solidFill>
                  <a:srgbClr val="000000"/>
                </a:solidFill>
              </a:rPr>
              <a:t>R1 and R2 failed. R2 sends out queries to R4 and R3. R4 sends a reply back to R2, and R3</a:t>
            </a:r>
          </a:p>
          <a:p>
            <a:r>
              <a:rPr lang="en-US" sz="1600" dirty="0">
                <a:solidFill>
                  <a:srgbClr val="000000"/>
                </a:solidFill>
              </a:rPr>
              <a:t>sends a query on to R5.</a:t>
            </a:r>
          </a:p>
        </p:txBody>
      </p:sp>
      <p:pic>
        <p:nvPicPr>
          <p:cNvPr id="5" name="Picture 4">
            <a:extLst>
              <a:ext uri="{FF2B5EF4-FFF2-40B4-BE49-F238E27FC236}">
                <a16:creationId xmlns:a16="http://schemas.microsoft.com/office/drawing/2014/main" id="{FF78A1D7-0C5E-5A41-8815-79F79B8F9F63}"/>
              </a:ext>
            </a:extLst>
          </p:cNvPr>
          <p:cNvPicPr>
            <a:picLocks noChangeAspect="1"/>
          </p:cNvPicPr>
          <p:nvPr/>
        </p:nvPicPr>
        <p:blipFill>
          <a:blip r:embed="rId3"/>
          <a:stretch>
            <a:fillRect/>
          </a:stretch>
        </p:blipFill>
        <p:spPr>
          <a:xfrm>
            <a:off x="1797050" y="2519363"/>
            <a:ext cx="5549900" cy="1892300"/>
          </a:xfrm>
          <a:prstGeom prst="rect">
            <a:avLst/>
          </a:prstGeom>
        </p:spPr>
      </p:pic>
    </p:spTree>
    <p:extLst>
      <p:ext uri="{BB962C8B-B14F-4D97-AF65-F5344CB8AC3E}">
        <p14:creationId xmlns:p14="http://schemas.microsoft.com/office/powerpoint/2010/main" val="38992227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r>
              <a:rPr lang="en-US" sz="1600" dirty="0"/>
              <a:t>Failure Detection and Timers</a:t>
            </a:r>
            <a:br>
              <a:rPr lang="en-US" dirty="0"/>
            </a:br>
            <a:r>
              <a:rPr lang="en-US" dirty="0"/>
              <a:t>Output for SIA Timers</a:t>
            </a:r>
            <a:endParaRPr lang="en-US" sz="2400" dirty="0"/>
          </a:p>
        </p:txBody>
      </p:sp>
      <p:sp>
        <p:nvSpPr>
          <p:cNvPr id="2" name="Rectangle 1">
            <a:extLst>
              <a:ext uri="{FF2B5EF4-FFF2-40B4-BE49-F238E27FC236}">
                <a16:creationId xmlns:a16="http://schemas.microsoft.com/office/drawing/2014/main" id="{4A8E3C55-A50D-45D3-9CB7-617D04CA48B6}"/>
              </a:ext>
            </a:extLst>
          </p:cNvPr>
          <p:cNvSpPr/>
          <p:nvPr/>
        </p:nvSpPr>
        <p:spPr>
          <a:xfrm>
            <a:off x="127000" y="731837"/>
            <a:ext cx="3888267" cy="4031873"/>
          </a:xfrm>
          <a:prstGeom prst="rect">
            <a:avLst/>
          </a:prstGeom>
        </p:spPr>
        <p:txBody>
          <a:bodyPr wrap="square">
            <a:spAutoFit/>
          </a:bodyPr>
          <a:lstStyle/>
          <a:p>
            <a:r>
              <a:rPr lang="en-US" sz="1600" dirty="0">
                <a:solidFill>
                  <a:srgbClr val="000000"/>
                </a:solidFill>
              </a:rPr>
              <a:t>Using the </a:t>
            </a:r>
            <a:r>
              <a:rPr lang="en-US" sz="1600" b="1" dirty="0">
                <a:solidFill>
                  <a:srgbClr val="000000"/>
                </a:solidFill>
              </a:rPr>
              <a:t>show ip eigrp topology active </a:t>
            </a:r>
            <a:r>
              <a:rPr lang="en-US" sz="1600" dirty="0">
                <a:solidFill>
                  <a:srgbClr val="000000"/>
                </a:solidFill>
              </a:rPr>
              <a:t>command on R2 gets the output shown in Example 3-3. </a:t>
            </a:r>
          </a:p>
          <a:p>
            <a:pPr marL="285750" indent="-285750">
              <a:buFont typeface="Arial" panose="020B0604020202020204" pitchFamily="34" charset="0"/>
              <a:buChar char="•"/>
            </a:pPr>
            <a:r>
              <a:rPr lang="en-US" sz="1600" dirty="0">
                <a:solidFill>
                  <a:srgbClr val="000000"/>
                </a:solidFill>
              </a:rPr>
              <a:t>The router next to the peer’s IP address (10.23.1.3) indicates that R2 is still waiting on the reply from R3 and that R4 responded. The command is then executed on R3, and R3 indicates that it is waiting on a response from R5. </a:t>
            </a:r>
          </a:p>
          <a:p>
            <a:pPr marL="285750" indent="-285750">
              <a:buFont typeface="Arial" panose="020B0604020202020204" pitchFamily="34" charset="0"/>
              <a:buChar char="•"/>
            </a:pPr>
            <a:r>
              <a:rPr lang="en-US" sz="1600" dirty="0">
                <a:solidFill>
                  <a:srgbClr val="000000"/>
                </a:solidFill>
              </a:rPr>
              <a:t>When you execute the command on R5, you do not see any active prefixes, which implies that R5 never received a query from R3. R3’s query could have been dropped on the radio tower connection.</a:t>
            </a:r>
          </a:p>
        </p:txBody>
      </p:sp>
      <p:pic>
        <p:nvPicPr>
          <p:cNvPr id="4" name="Picture 3">
            <a:extLst>
              <a:ext uri="{FF2B5EF4-FFF2-40B4-BE49-F238E27FC236}">
                <a16:creationId xmlns:a16="http://schemas.microsoft.com/office/drawing/2014/main" id="{A756EDCC-C09F-2B49-B016-231AC808D14C}"/>
              </a:ext>
            </a:extLst>
          </p:cNvPr>
          <p:cNvPicPr>
            <a:picLocks noChangeAspect="1"/>
          </p:cNvPicPr>
          <p:nvPr/>
        </p:nvPicPr>
        <p:blipFill>
          <a:blip r:embed="rId3"/>
          <a:stretch>
            <a:fillRect/>
          </a:stretch>
        </p:blipFill>
        <p:spPr>
          <a:xfrm>
            <a:off x="4015267" y="1666830"/>
            <a:ext cx="5128733" cy="2161887"/>
          </a:xfrm>
          <a:prstGeom prst="rect">
            <a:avLst/>
          </a:prstGeom>
        </p:spPr>
      </p:pic>
    </p:spTree>
    <p:extLst>
      <p:ext uri="{BB962C8B-B14F-4D97-AF65-F5344CB8AC3E}">
        <p14:creationId xmlns:p14="http://schemas.microsoft.com/office/powerpoint/2010/main" val="34944556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r>
              <a:rPr lang="en-US" sz="1600" dirty="0"/>
              <a:t>Failure Detection and Timers</a:t>
            </a:r>
            <a:br>
              <a:rPr lang="en-US" dirty="0"/>
            </a:br>
            <a:r>
              <a:rPr lang="en-US" dirty="0"/>
              <a:t>Configuration of SIA Timers</a:t>
            </a:r>
            <a:endParaRPr lang="en-US" sz="2400" dirty="0"/>
          </a:p>
        </p:txBody>
      </p:sp>
      <p:sp>
        <p:nvSpPr>
          <p:cNvPr id="2" name="Rectangle 1">
            <a:extLst>
              <a:ext uri="{FF2B5EF4-FFF2-40B4-BE49-F238E27FC236}">
                <a16:creationId xmlns:a16="http://schemas.microsoft.com/office/drawing/2014/main" id="{4A8E3C55-A50D-45D3-9CB7-617D04CA48B6}"/>
              </a:ext>
            </a:extLst>
          </p:cNvPr>
          <p:cNvSpPr/>
          <p:nvPr/>
        </p:nvSpPr>
        <p:spPr>
          <a:xfrm>
            <a:off x="291662" y="731837"/>
            <a:ext cx="8618422" cy="2308324"/>
          </a:xfrm>
          <a:prstGeom prst="rect">
            <a:avLst/>
          </a:prstGeom>
        </p:spPr>
        <p:txBody>
          <a:bodyPr wrap="square">
            <a:spAutoFit/>
          </a:bodyPr>
          <a:lstStyle/>
          <a:p>
            <a:r>
              <a:rPr lang="en-US" sz="1600" dirty="0">
                <a:solidFill>
                  <a:srgbClr val="000000"/>
                </a:solidFill>
              </a:rPr>
              <a:t>The active timer is set to 3 minutes by default. </a:t>
            </a:r>
          </a:p>
          <a:p>
            <a:pPr marL="285750" indent="-285750">
              <a:buFont typeface="Arial" panose="020B0604020202020204" pitchFamily="34" charset="0"/>
              <a:buChar char="•"/>
            </a:pPr>
            <a:r>
              <a:rPr lang="en-US" sz="1600" dirty="0">
                <a:solidFill>
                  <a:srgbClr val="000000"/>
                </a:solidFill>
              </a:rPr>
              <a:t>The active timer can be disabled or modified with the command </a:t>
            </a:r>
            <a:r>
              <a:rPr lang="en-US" sz="1600" b="1" dirty="0">
                <a:solidFill>
                  <a:srgbClr val="000000"/>
                </a:solidFill>
              </a:rPr>
              <a:t>timers active-time </a:t>
            </a:r>
            <a:r>
              <a:rPr lang="en-US" sz="1600" dirty="0">
                <a:solidFill>
                  <a:srgbClr val="000000"/>
                </a:solidFill>
              </a:rPr>
              <a:t>{</a:t>
            </a:r>
            <a:r>
              <a:rPr lang="en-US" sz="1600" b="1" dirty="0">
                <a:solidFill>
                  <a:srgbClr val="000000"/>
                </a:solidFill>
              </a:rPr>
              <a:t>disabled</a:t>
            </a:r>
            <a:r>
              <a:rPr lang="en-US" sz="1600" dirty="0">
                <a:solidFill>
                  <a:srgbClr val="000000"/>
                </a:solidFill>
              </a:rPr>
              <a:t> | </a:t>
            </a:r>
            <a:r>
              <a:rPr lang="en-US" sz="1600" i="1" dirty="0">
                <a:solidFill>
                  <a:srgbClr val="000000"/>
                </a:solidFill>
              </a:rPr>
              <a:t>1-65535-minutes</a:t>
            </a:r>
            <a:r>
              <a:rPr lang="en-US" sz="1600" dirty="0">
                <a:solidFill>
                  <a:srgbClr val="000000"/>
                </a:solidFill>
              </a:rPr>
              <a:t>} under the EIGRP process. </a:t>
            </a:r>
          </a:p>
          <a:p>
            <a:pPr marL="285750" indent="-285750">
              <a:buFont typeface="Arial" panose="020B0604020202020204" pitchFamily="34" charset="0"/>
              <a:buChar char="•"/>
            </a:pPr>
            <a:r>
              <a:rPr lang="en-US" sz="1600" dirty="0">
                <a:solidFill>
                  <a:srgbClr val="000000"/>
                </a:solidFill>
              </a:rPr>
              <a:t>With classic configuration mode, the command runs directly under the EIGRP process, and with named mode configuration, the command runs under the topology base.</a:t>
            </a:r>
          </a:p>
          <a:p>
            <a:endParaRPr lang="en-US" sz="1600" dirty="0">
              <a:solidFill>
                <a:srgbClr val="000000"/>
              </a:solidFill>
            </a:endParaRPr>
          </a:p>
          <a:p>
            <a:r>
              <a:rPr lang="en-US" sz="1600" dirty="0">
                <a:solidFill>
                  <a:srgbClr val="000000"/>
                </a:solidFill>
              </a:rPr>
              <a:t>Example 3-4 demonstrates the modification of SIA to 2 minutes for R1 in classic mode and R2 in named mode. You can see the active timer by examining the IP protocols on a router with the command </a:t>
            </a:r>
            <a:r>
              <a:rPr lang="en-US" sz="1600" b="1" dirty="0">
                <a:solidFill>
                  <a:srgbClr val="000000"/>
                </a:solidFill>
              </a:rPr>
              <a:t>show ip protocols</a:t>
            </a:r>
            <a:r>
              <a:rPr lang="en-US" sz="1600" dirty="0">
                <a:solidFill>
                  <a:srgbClr val="000000"/>
                </a:solidFill>
              </a:rPr>
              <a:t>. R2’s SIA timer is set to 2 minutes</a:t>
            </a:r>
          </a:p>
        </p:txBody>
      </p:sp>
      <p:pic>
        <p:nvPicPr>
          <p:cNvPr id="5" name="Picture 4">
            <a:extLst>
              <a:ext uri="{FF2B5EF4-FFF2-40B4-BE49-F238E27FC236}">
                <a16:creationId xmlns:a16="http://schemas.microsoft.com/office/drawing/2014/main" id="{73039574-E062-064B-A2EE-31C94AC67858}"/>
              </a:ext>
            </a:extLst>
          </p:cNvPr>
          <p:cNvPicPr>
            <a:picLocks noChangeAspect="1"/>
          </p:cNvPicPr>
          <p:nvPr/>
        </p:nvPicPr>
        <p:blipFill>
          <a:blip r:embed="rId3"/>
          <a:stretch>
            <a:fillRect/>
          </a:stretch>
        </p:blipFill>
        <p:spPr>
          <a:xfrm>
            <a:off x="208516" y="3040161"/>
            <a:ext cx="5104474" cy="1423260"/>
          </a:xfrm>
          <a:prstGeom prst="rect">
            <a:avLst/>
          </a:prstGeom>
        </p:spPr>
      </p:pic>
      <p:pic>
        <p:nvPicPr>
          <p:cNvPr id="6" name="Picture 5">
            <a:extLst>
              <a:ext uri="{FF2B5EF4-FFF2-40B4-BE49-F238E27FC236}">
                <a16:creationId xmlns:a16="http://schemas.microsoft.com/office/drawing/2014/main" id="{D2BB30A3-1BE3-4C47-9D0A-BD202D854724}"/>
              </a:ext>
            </a:extLst>
          </p:cNvPr>
          <p:cNvPicPr>
            <a:picLocks noChangeAspect="1"/>
          </p:cNvPicPr>
          <p:nvPr/>
        </p:nvPicPr>
        <p:blipFill>
          <a:blip r:embed="rId4"/>
          <a:stretch>
            <a:fillRect/>
          </a:stretch>
        </p:blipFill>
        <p:spPr>
          <a:xfrm>
            <a:off x="5312990" y="3499647"/>
            <a:ext cx="3530010" cy="504287"/>
          </a:xfrm>
          <a:prstGeom prst="rect">
            <a:avLst/>
          </a:prstGeom>
        </p:spPr>
      </p:pic>
    </p:spTree>
    <p:extLst>
      <p:ext uri="{BB962C8B-B14F-4D97-AF65-F5344CB8AC3E}">
        <p14:creationId xmlns:p14="http://schemas.microsoft.com/office/powerpoint/2010/main" val="20980963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FB89FE0-AFBF-4F30-AE65-3B18BCBE3A9A}"/>
              </a:ext>
            </a:extLst>
          </p:cNvPr>
          <p:cNvSpPr>
            <a:spLocks noGrp="1"/>
          </p:cNvSpPr>
          <p:nvPr>
            <p:ph type="ctrTitle"/>
          </p:nvPr>
        </p:nvSpPr>
        <p:spPr>
          <a:xfrm>
            <a:off x="310114" y="216309"/>
            <a:ext cx="7598042" cy="799885"/>
          </a:xfrm>
        </p:spPr>
        <p:txBody>
          <a:bodyPr/>
          <a:lstStyle/>
          <a:p>
            <a:r>
              <a:rPr lang="en-US" dirty="0">
                <a:solidFill>
                  <a:schemeClr val="accent5">
                    <a:lumMod val="40000"/>
                    <a:lumOff val="60000"/>
                  </a:schemeClr>
                </a:solidFill>
              </a:rPr>
              <a:t>Route Summarization</a:t>
            </a:r>
          </a:p>
        </p:txBody>
      </p:sp>
      <p:sp>
        <p:nvSpPr>
          <p:cNvPr id="4" name="TextBox 3">
            <a:extLst>
              <a:ext uri="{FF2B5EF4-FFF2-40B4-BE49-F238E27FC236}">
                <a16:creationId xmlns:a16="http://schemas.microsoft.com/office/drawing/2014/main" id="{E2BFA70F-DC0C-41D5-868E-C8FBC661D58F}"/>
              </a:ext>
            </a:extLst>
          </p:cNvPr>
          <p:cNvSpPr txBox="1"/>
          <p:nvPr/>
        </p:nvSpPr>
        <p:spPr>
          <a:xfrm>
            <a:off x="433084" y="1615962"/>
            <a:ext cx="8277832" cy="1323439"/>
          </a:xfrm>
          <a:prstGeom prst="rect">
            <a:avLst/>
          </a:prstGeom>
          <a:noFill/>
        </p:spPr>
        <p:txBody>
          <a:bodyPr wrap="square" rtlCol="0">
            <a:spAutoFit/>
          </a:bodyPr>
          <a:lstStyle/>
          <a:p>
            <a:pPr marL="285750" indent="-285750">
              <a:buFont typeface="Arial" panose="020B0604020202020204" pitchFamily="34" charset="0"/>
              <a:buChar char="•"/>
            </a:pPr>
            <a:r>
              <a:rPr lang="en-US" sz="1600" dirty="0">
                <a:solidFill>
                  <a:schemeClr val="accent5">
                    <a:lumMod val="40000"/>
                    <a:lumOff val="60000"/>
                  </a:schemeClr>
                </a:solidFill>
              </a:rPr>
              <a:t>Scalability of an EIGRP autonomous system depends on route summarization. As the size of an EIGRP autonomous system increases convergence may take longer.</a:t>
            </a:r>
          </a:p>
          <a:p>
            <a:endParaRPr lang="en-US" sz="1600" dirty="0">
              <a:solidFill>
                <a:schemeClr val="accent5">
                  <a:lumMod val="40000"/>
                  <a:lumOff val="60000"/>
                </a:schemeClr>
              </a:solidFill>
              <a:latin typeface="+mj-lt"/>
              <a:ea typeface="ＭＳ Ｐゴシック" charset="0"/>
            </a:endParaRPr>
          </a:p>
          <a:p>
            <a:pPr marL="285750" indent="-285750">
              <a:buFont typeface="Arial" panose="020B0604020202020204" pitchFamily="34" charset="0"/>
              <a:buChar char="•"/>
            </a:pPr>
            <a:r>
              <a:rPr lang="en-US" sz="1600" dirty="0">
                <a:solidFill>
                  <a:schemeClr val="accent5">
                    <a:lumMod val="40000"/>
                    <a:lumOff val="60000"/>
                  </a:schemeClr>
                </a:solidFill>
              </a:rPr>
              <a:t>Scaling an EIGRP topology depends on summarizing routes in a hierarchical fashion.</a:t>
            </a:r>
          </a:p>
          <a:p>
            <a:endParaRPr lang="en-US" sz="1600" dirty="0">
              <a:solidFill>
                <a:schemeClr val="accent5">
                  <a:lumMod val="40000"/>
                  <a:lumOff val="60000"/>
                </a:schemeClr>
              </a:solidFill>
              <a:latin typeface="+mj-lt"/>
              <a:ea typeface="ＭＳ Ｐゴシック" charset="0"/>
            </a:endParaRPr>
          </a:p>
        </p:txBody>
      </p:sp>
    </p:spTree>
    <p:custDataLst>
      <p:tags r:id="rId1"/>
    </p:custDataLst>
    <p:extLst>
      <p:ext uri="{BB962C8B-B14F-4D97-AF65-F5344CB8AC3E}">
        <p14:creationId xmlns:p14="http://schemas.microsoft.com/office/powerpoint/2010/main" val="1178000938"/>
      </p:ext>
    </p:extLst>
  </p:cSld>
  <p:clrMapOvr>
    <a:masterClrMapping/>
  </p:clrMapOvr>
  <p:transition spd="slow">
    <p:wip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r>
              <a:rPr lang="en-US" sz="1600" dirty="0"/>
              <a:t>Route Summarization</a:t>
            </a:r>
            <a:br>
              <a:rPr lang="en-US" dirty="0"/>
            </a:br>
            <a:r>
              <a:rPr lang="en-US" dirty="0"/>
              <a:t>EIGRP Hierarchical Summarization</a:t>
            </a:r>
            <a:endParaRPr lang="en-US" sz="2400" dirty="0"/>
          </a:p>
        </p:txBody>
      </p:sp>
      <p:sp>
        <p:nvSpPr>
          <p:cNvPr id="5" name="Content Placeholder 3">
            <a:extLst>
              <a:ext uri="{FF2B5EF4-FFF2-40B4-BE49-F238E27FC236}">
                <a16:creationId xmlns:a16="http://schemas.microsoft.com/office/drawing/2014/main" id="{D72634B3-4564-4571-803F-19780F581DB3}"/>
              </a:ext>
            </a:extLst>
          </p:cNvPr>
          <p:cNvSpPr txBox="1">
            <a:spLocks/>
          </p:cNvSpPr>
          <p:nvPr/>
        </p:nvSpPr>
        <p:spPr>
          <a:xfrm>
            <a:off x="336239" y="805543"/>
            <a:ext cx="8345487" cy="1438124"/>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lang="en-US" sz="2000" b="0" i="0" kern="1200" baseline="0">
                <a:solidFill>
                  <a:schemeClr val="bg1"/>
                </a:solidFill>
                <a:latin typeface="+mn-lt"/>
                <a:ea typeface="ＭＳ Ｐゴシック" charset="0"/>
                <a:cs typeface="CiscoSans ExtraLight"/>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lgn="l"/>
            <a:r>
              <a:rPr lang="en-US" sz="1600" dirty="0">
                <a:solidFill>
                  <a:srgbClr val="000000"/>
                </a:solidFill>
              </a:rPr>
              <a:t>Figure 3-4 shows summarization occurring at the access, distribution, and core layers of the network topology. </a:t>
            </a:r>
          </a:p>
          <a:p>
            <a:pPr marL="0" indent="0" algn="l"/>
            <a:r>
              <a:rPr lang="en-US" sz="1600" dirty="0">
                <a:solidFill>
                  <a:srgbClr val="000000"/>
                </a:solidFill>
              </a:rPr>
              <a:t>In addition to shrinking the routing table of all the routers, route summarization creates a query boundary and shrinks the query domain when a route goes active during convergence, thereby reducing SIA scenarios.</a:t>
            </a:r>
          </a:p>
          <a:p>
            <a:pPr marL="0" indent="0" algn="l" defTabSz="684213" fontAlgn="base">
              <a:spcBef>
                <a:spcPts val="600"/>
              </a:spcBef>
              <a:spcAft>
                <a:spcPts val="600"/>
              </a:spcAft>
              <a:buClr>
                <a:schemeClr val="tx2"/>
              </a:buClr>
              <a:buSzPct val="90000"/>
            </a:pPr>
            <a:endParaRPr lang="en-US" sz="1600" dirty="0">
              <a:solidFill>
                <a:srgbClr val="000000"/>
              </a:solidFill>
            </a:endParaRPr>
          </a:p>
        </p:txBody>
      </p:sp>
      <p:pic>
        <p:nvPicPr>
          <p:cNvPr id="4" name="Picture 3">
            <a:extLst>
              <a:ext uri="{FF2B5EF4-FFF2-40B4-BE49-F238E27FC236}">
                <a16:creationId xmlns:a16="http://schemas.microsoft.com/office/drawing/2014/main" id="{8B162391-CB23-B441-A22B-7A774965A6BA}"/>
              </a:ext>
            </a:extLst>
          </p:cNvPr>
          <p:cNvPicPr>
            <a:picLocks noChangeAspect="1"/>
          </p:cNvPicPr>
          <p:nvPr/>
        </p:nvPicPr>
        <p:blipFill>
          <a:blip r:embed="rId3"/>
          <a:stretch>
            <a:fillRect/>
          </a:stretch>
        </p:blipFill>
        <p:spPr>
          <a:xfrm>
            <a:off x="2088762" y="2352026"/>
            <a:ext cx="4167963" cy="2373423"/>
          </a:xfrm>
          <a:prstGeom prst="rect">
            <a:avLst/>
          </a:prstGeom>
        </p:spPr>
      </p:pic>
    </p:spTree>
    <p:extLst>
      <p:ext uri="{BB962C8B-B14F-4D97-AF65-F5344CB8AC3E}">
        <p14:creationId xmlns:p14="http://schemas.microsoft.com/office/powerpoint/2010/main" val="28898897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r>
              <a:rPr lang="en-US" sz="1600" dirty="0"/>
              <a:t>Route Summarization</a:t>
            </a:r>
            <a:br>
              <a:rPr lang="en-US" dirty="0"/>
            </a:br>
            <a:r>
              <a:rPr lang="en-US" dirty="0"/>
              <a:t>Interface-Specific Summarization</a:t>
            </a:r>
            <a:endParaRPr lang="en-US" sz="2400" dirty="0"/>
          </a:p>
        </p:txBody>
      </p:sp>
      <p:sp>
        <p:nvSpPr>
          <p:cNvPr id="5" name="Content Placeholder 3">
            <a:extLst>
              <a:ext uri="{FF2B5EF4-FFF2-40B4-BE49-F238E27FC236}">
                <a16:creationId xmlns:a16="http://schemas.microsoft.com/office/drawing/2014/main" id="{D72634B3-4564-4571-803F-19780F581DB3}"/>
              </a:ext>
            </a:extLst>
          </p:cNvPr>
          <p:cNvSpPr txBox="1">
            <a:spLocks/>
          </p:cNvSpPr>
          <p:nvPr/>
        </p:nvSpPr>
        <p:spPr>
          <a:xfrm>
            <a:off x="336239" y="805543"/>
            <a:ext cx="8345487" cy="1455257"/>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lang="en-US" sz="2000" b="0" i="0" kern="1200" baseline="0">
                <a:solidFill>
                  <a:schemeClr val="bg1"/>
                </a:solidFill>
                <a:latin typeface="+mn-lt"/>
                <a:ea typeface="ＭＳ Ｐゴシック" charset="0"/>
                <a:cs typeface="CiscoSans ExtraLight"/>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lgn="l"/>
            <a:r>
              <a:rPr lang="en-US" sz="1600" dirty="0">
                <a:solidFill>
                  <a:srgbClr val="000000"/>
                </a:solidFill>
              </a:rPr>
              <a:t>EIGRP summarizes network prefixes on an interface-by-interface basis.</a:t>
            </a:r>
          </a:p>
          <a:p>
            <a:pPr marL="285750" indent="-285750" algn="l">
              <a:buFont typeface="Arial" panose="020B0604020202020204" pitchFamily="34" charset="0"/>
              <a:buChar char="•"/>
            </a:pPr>
            <a:r>
              <a:rPr lang="en-US" sz="1600" dirty="0">
                <a:solidFill>
                  <a:srgbClr val="000000"/>
                </a:solidFill>
              </a:rPr>
              <a:t> A summary aggregate is configured for the EIGRP interface. </a:t>
            </a:r>
          </a:p>
          <a:p>
            <a:pPr marL="285750" indent="-285750" algn="l">
              <a:buFont typeface="Arial" panose="020B0604020202020204" pitchFamily="34" charset="0"/>
              <a:buChar char="•"/>
            </a:pPr>
            <a:r>
              <a:rPr lang="en-US" sz="1600" dirty="0">
                <a:solidFill>
                  <a:srgbClr val="000000"/>
                </a:solidFill>
              </a:rPr>
              <a:t>The summary aggregate prefix is not advertised until a prefix matches it. </a:t>
            </a:r>
          </a:p>
          <a:p>
            <a:pPr marL="285750" indent="-285750" algn="l">
              <a:buFont typeface="Arial" panose="020B0604020202020204" pitchFamily="34" charset="0"/>
              <a:buChar char="•"/>
            </a:pPr>
            <a:r>
              <a:rPr lang="en-US" sz="1600" dirty="0">
                <a:solidFill>
                  <a:srgbClr val="000000"/>
                </a:solidFill>
              </a:rPr>
              <a:t>Interface-specific summarization can be performed in any portion of the network topology. Figure 3-5 illustrates the concept of EIGRP summarization.</a:t>
            </a:r>
          </a:p>
          <a:p>
            <a:pPr marL="0" indent="0" algn="l"/>
            <a:endParaRPr lang="en-US" sz="1600" dirty="0">
              <a:solidFill>
                <a:srgbClr val="000000"/>
              </a:solidFill>
            </a:endParaRPr>
          </a:p>
          <a:p>
            <a:pPr algn="l"/>
            <a:endParaRPr lang="en-US" sz="1600" dirty="0">
              <a:solidFill>
                <a:srgbClr val="000000"/>
              </a:solidFill>
            </a:endParaRPr>
          </a:p>
          <a:p>
            <a:pPr marL="0" indent="0" algn="l" defTabSz="684213" fontAlgn="base">
              <a:spcBef>
                <a:spcPts val="600"/>
              </a:spcBef>
              <a:spcAft>
                <a:spcPts val="600"/>
              </a:spcAft>
              <a:buClr>
                <a:schemeClr val="tx2"/>
              </a:buClr>
              <a:buSzPct val="90000"/>
            </a:pPr>
            <a:endParaRPr lang="en-US" sz="1600" dirty="0">
              <a:solidFill>
                <a:srgbClr val="000000"/>
              </a:solidFill>
            </a:endParaRPr>
          </a:p>
        </p:txBody>
      </p:sp>
      <p:pic>
        <p:nvPicPr>
          <p:cNvPr id="2" name="Picture 1">
            <a:extLst>
              <a:ext uri="{FF2B5EF4-FFF2-40B4-BE49-F238E27FC236}">
                <a16:creationId xmlns:a16="http://schemas.microsoft.com/office/drawing/2014/main" id="{EA812575-F78D-E141-BAB5-4377B19D8D34}"/>
              </a:ext>
            </a:extLst>
          </p:cNvPr>
          <p:cNvPicPr>
            <a:picLocks noChangeAspect="1"/>
          </p:cNvPicPr>
          <p:nvPr/>
        </p:nvPicPr>
        <p:blipFill>
          <a:blip r:embed="rId3"/>
          <a:stretch>
            <a:fillRect/>
          </a:stretch>
        </p:blipFill>
        <p:spPr>
          <a:xfrm>
            <a:off x="1763520" y="2334506"/>
            <a:ext cx="4818448" cy="2384889"/>
          </a:xfrm>
          <a:prstGeom prst="rect">
            <a:avLst/>
          </a:prstGeom>
        </p:spPr>
      </p:pic>
    </p:spTree>
    <p:extLst>
      <p:ext uri="{BB962C8B-B14F-4D97-AF65-F5344CB8AC3E}">
        <p14:creationId xmlns:p14="http://schemas.microsoft.com/office/powerpoint/2010/main" val="471711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r>
              <a:rPr lang="en-US" sz="1600" dirty="0"/>
              <a:t>Route Summarization</a:t>
            </a:r>
            <a:br>
              <a:rPr lang="en-US" dirty="0"/>
            </a:br>
            <a:r>
              <a:rPr lang="en-US" dirty="0"/>
              <a:t>EIGRP Summarization</a:t>
            </a:r>
            <a:endParaRPr lang="en-US" sz="2400" dirty="0"/>
          </a:p>
        </p:txBody>
      </p:sp>
      <p:sp>
        <p:nvSpPr>
          <p:cNvPr id="5" name="Content Placeholder 3">
            <a:extLst>
              <a:ext uri="{FF2B5EF4-FFF2-40B4-BE49-F238E27FC236}">
                <a16:creationId xmlns:a16="http://schemas.microsoft.com/office/drawing/2014/main" id="{D72634B3-4564-4571-803F-19780F581DB3}"/>
              </a:ext>
            </a:extLst>
          </p:cNvPr>
          <p:cNvSpPr txBox="1">
            <a:spLocks/>
          </p:cNvSpPr>
          <p:nvPr/>
        </p:nvSpPr>
        <p:spPr>
          <a:xfrm>
            <a:off x="38528" y="816175"/>
            <a:ext cx="4533472" cy="3702662"/>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lang="en-US" sz="2000" b="0" i="0" kern="1200" baseline="0">
                <a:solidFill>
                  <a:schemeClr val="bg1"/>
                </a:solidFill>
                <a:latin typeface="+mn-lt"/>
                <a:ea typeface="ＭＳ Ｐゴシック" charset="0"/>
                <a:cs typeface="CiscoSans ExtraLight"/>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lgn="l"/>
            <a:r>
              <a:rPr lang="en-US" sz="1600" dirty="0">
                <a:solidFill>
                  <a:srgbClr val="000000"/>
                </a:solidFill>
              </a:rPr>
              <a:t>The advertisement of summary routes occurs on an interface-by-interface basis. Example 3-5 shows R4’s routing table before summarization is configured on R2.</a:t>
            </a:r>
          </a:p>
          <a:p>
            <a:pPr marL="285750" indent="-285750" algn="l">
              <a:buFont typeface="Arial" panose="020B0604020202020204" pitchFamily="34" charset="0"/>
              <a:buChar char="•"/>
            </a:pPr>
            <a:r>
              <a:rPr lang="en-US" sz="1600" dirty="0">
                <a:solidFill>
                  <a:srgbClr val="000000"/>
                </a:solidFill>
              </a:rPr>
              <a:t>For classic EIGRP configuration mode, you use the interface parameter command </a:t>
            </a:r>
            <a:r>
              <a:rPr lang="en-US" sz="1600" b="1" dirty="0">
                <a:solidFill>
                  <a:srgbClr val="000000"/>
                </a:solidFill>
              </a:rPr>
              <a:t>ip summary address eigrp</a:t>
            </a:r>
            <a:r>
              <a:rPr lang="en-US" sz="1600" dirty="0">
                <a:solidFill>
                  <a:srgbClr val="000000"/>
                </a:solidFill>
              </a:rPr>
              <a:t> </a:t>
            </a:r>
            <a:r>
              <a:rPr lang="en-US" sz="1600" i="1" dirty="0">
                <a:solidFill>
                  <a:srgbClr val="000000"/>
                </a:solidFill>
              </a:rPr>
              <a:t>as-number network subnet-mask</a:t>
            </a:r>
            <a:r>
              <a:rPr lang="en-US" sz="1600" dirty="0">
                <a:solidFill>
                  <a:srgbClr val="000000"/>
                </a:solidFill>
              </a:rPr>
              <a:t> [</a:t>
            </a:r>
            <a:r>
              <a:rPr lang="en-US" sz="1600" b="1" dirty="0">
                <a:solidFill>
                  <a:srgbClr val="000000"/>
                </a:solidFill>
              </a:rPr>
              <a:t>leak-map</a:t>
            </a:r>
            <a:r>
              <a:rPr lang="en-US" sz="1600" dirty="0">
                <a:solidFill>
                  <a:srgbClr val="000000"/>
                </a:solidFill>
              </a:rPr>
              <a:t> </a:t>
            </a:r>
            <a:r>
              <a:rPr lang="en-US" sz="1600" i="1" dirty="0">
                <a:solidFill>
                  <a:srgbClr val="000000"/>
                </a:solidFill>
              </a:rPr>
              <a:t>route-map-name</a:t>
            </a:r>
            <a:r>
              <a:rPr lang="en-US" sz="1600" dirty="0">
                <a:solidFill>
                  <a:srgbClr val="000000"/>
                </a:solidFill>
              </a:rPr>
              <a:t>] to place an EIGRP summary aggregate on an interface. </a:t>
            </a:r>
          </a:p>
          <a:p>
            <a:pPr marL="285750" indent="-285750" algn="l">
              <a:buFont typeface="Arial" panose="020B0604020202020204" pitchFamily="34" charset="0"/>
              <a:buChar char="•"/>
            </a:pPr>
            <a:r>
              <a:rPr lang="en-US" sz="1600" dirty="0">
                <a:solidFill>
                  <a:srgbClr val="000000"/>
                </a:solidFill>
              </a:rPr>
              <a:t>For named mode under the </a:t>
            </a:r>
            <a:r>
              <a:rPr lang="en-US" sz="1600" b="1" dirty="0">
                <a:solidFill>
                  <a:srgbClr val="000000"/>
                </a:solidFill>
              </a:rPr>
              <a:t>af-interface</a:t>
            </a:r>
            <a:r>
              <a:rPr lang="en-US" sz="1600" dirty="0">
                <a:solidFill>
                  <a:srgbClr val="000000"/>
                </a:solidFill>
              </a:rPr>
              <a:t> </a:t>
            </a:r>
            <a:r>
              <a:rPr lang="en-US" sz="1600" i="1" dirty="0">
                <a:solidFill>
                  <a:srgbClr val="000000"/>
                </a:solidFill>
              </a:rPr>
              <a:t>interface-id</a:t>
            </a:r>
            <a:r>
              <a:rPr lang="en-US" sz="1600" dirty="0">
                <a:solidFill>
                  <a:srgbClr val="000000"/>
                </a:solidFill>
              </a:rPr>
              <a:t>, use the command </a:t>
            </a:r>
            <a:r>
              <a:rPr lang="en-US" sz="1600" b="1" dirty="0">
                <a:solidFill>
                  <a:srgbClr val="000000"/>
                </a:solidFill>
              </a:rPr>
              <a:t>summary-address</a:t>
            </a:r>
            <a:r>
              <a:rPr lang="en-US" sz="1600" dirty="0">
                <a:solidFill>
                  <a:srgbClr val="000000"/>
                </a:solidFill>
              </a:rPr>
              <a:t> </a:t>
            </a:r>
            <a:r>
              <a:rPr lang="en-US" sz="1600" i="1" dirty="0">
                <a:solidFill>
                  <a:srgbClr val="000000"/>
                </a:solidFill>
              </a:rPr>
              <a:t>network subnet-mask</a:t>
            </a:r>
            <a:r>
              <a:rPr lang="en-US" sz="1600" dirty="0">
                <a:solidFill>
                  <a:srgbClr val="000000"/>
                </a:solidFill>
              </a:rPr>
              <a:t> [</a:t>
            </a:r>
            <a:r>
              <a:rPr lang="en-US" sz="1600" b="1" dirty="0">
                <a:solidFill>
                  <a:srgbClr val="000000"/>
                </a:solidFill>
              </a:rPr>
              <a:t>leak-map</a:t>
            </a:r>
            <a:r>
              <a:rPr lang="en-US" sz="1600" dirty="0">
                <a:solidFill>
                  <a:srgbClr val="000000"/>
                </a:solidFill>
              </a:rPr>
              <a:t> </a:t>
            </a:r>
            <a:r>
              <a:rPr lang="en-US" sz="1600" i="1" dirty="0">
                <a:solidFill>
                  <a:srgbClr val="000000"/>
                </a:solidFill>
              </a:rPr>
              <a:t>route-map-name</a:t>
            </a:r>
            <a:r>
              <a:rPr lang="en-US" sz="1600" dirty="0">
                <a:solidFill>
                  <a:srgbClr val="000000"/>
                </a:solidFill>
              </a:rPr>
              <a:t>].</a:t>
            </a:r>
          </a:p>
          <a:p>
            <a:pPr marL="0" indent="0" algn="l"/>
            <a:endParaRPr lang="en-US" sz="1600" dirty="0">
              <a:solidFill>
                <a:srgbClr val="000000"/>
              </a:solidFill>
            </a:endParaRPr>
          </a:p>
          <a:p>
            <a:pPr marL="0" indent="0" algn="l" defTabSz="684213" fontAlgn="base">
              <a:spcBef>
                <a:spcPts val="600"/>
              </a:spcBef>
              <a:spcAft>
                <a:spcPts val="600"/>
              </a:spcAft>
              <a:buClr>
                <a:schemeClr val="tx2"/>
              </a:buClr>
              <a:buSzPct val="90000"/>
            </a:pPr>
            <a:endParaRPr lang="en-US" sz="1600" dirty="0">
              <a:solidFill>
                <a:srgbClr val="000000"/>
              </a:solidFill>
            </a:endParaRPr>
          </a:p>
        </p:txBody>
      </p:sp>
      <p:sp>
        <p:nvSpPr>
          <p:cNvPr id="6" name="TextBox 5">
            <a:extLst>
              <a:ext uri="{FF2B5EF4-FFF2-40B4-BE49-F238E27FC236}">
                <a16:creationId xmlns:a16="http://schemas.microsoft.com/office/drawing/2014/main" id="{080F9160-12D9-0940-891D-BBA14BA7A614}"/>
              </a:ext>
            </a:extLst>
          </p:cNvPr>
          <p:cNvSpPr txBox="1"/>
          <p:nvPr/>
        </p:nvSpPr>
        <p:spPr>
          <a:xfrm>
            <a:off x="4572000" y="3687840"/>
            <a:ext cx="4413398" cy="584775"/>
          </a:xfrm>
          <a:prstGeom prst="rect">
            <a:avLst/>
          </a:prstGeom>
          <a:noFill/>
        </p:spPr>
        <p:txBody>
          <a:bodyPr wrap="square" rtlCol="0">
            <a:spAutoFit/>
          </a:bodyPr>
          <a:lstStyle/>
          <a:p>
            <a:r>
              <a:rPr lang="en-US" sz="1600" dirty="0">
                <a:solidFill>
                  <a:srgbClr val="000000"/>
                </a:solidFill>
              </a:rPr>
              <a:t>The </a:t>
            </a:r>
            <a:r>
              <a:rPr lang="en-US" sz="1600" b="1" dirty="0">
                <a:solidFill>
                  <a:srgbClr val="000000"/>
                </a:solidFill>
              </a:rPr>
              <a:t>leak-map</a:t>
            </a:r>
            <a:r>
              <a:rPr lang="en-US" sz="1600" dirty="0">
                <a:solidFill>
                  <a:srgbClr val="000000"/>
                </a:solidFill>
              </a:rPr>
              <a:t> option allows the advertisement of the routes identified in the route map.</a:t>
            </a:r>
          </a:p>
        </p:txBody>
      </p:sp>
      <p:pic>
        <p:nvPicPr>
          <p:cNvPr id="4" name="Picture 3">
            <a:extLst>
              <a:ext uri="{FF2B5EF4-FFF2-40B4-BE49-F238E27FC236}">
                <a16:creationId xmlns:a16="http://schemas.microsoft.com/office/drawing/2014/main" id="{C2351632-AC73-0648-A1F8-A925262A7DFF}"/>
              </a:ext>
            </a:extLst>
          </p:cNvPr>
          <p:cNvPicPr>
            <a:picLocks noChangeAspect="1"/>
          </p:cNvPicPr>
          <p:nvPr/>
        </p:nvPicPr>
        <p:blipFill>
          <a:blip r:embed="rId3"/>
          <a:stretch>
            <a:fillRect/>
          </a:stretch>
        </p:blipFill>
        <p:spPr>
          <a:xfrm>
            <a:off x="4692074" y="1641385"/>
            <a:ext cx="4413398" cy="1415267"/>
          </a:xfrm>
          <a:prstGeom prst="rect">
            <a:avLst/>
          </a:prstGeom>
        </p:spPr>
      </p:pic>
    </p:spTree>
    <p:extLst>
      <p:ext uri="{BB962C8B-B14F-4D97-AF65-F5344CB8AC3E}">
        <p14:creationId xmlns:p14="http://schemas.microsoft.com/office/powerpoint/2010/main" val="17405499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r>
              <a:rPr lang="en-US" sz="2400" dirty="0"/>
              <a:t>Chapter 3 Content</a:t>
            </a:r>
          </a:p>
        </p:txBody>
      </p:sp>
      <p:sp>
        <p:nvSpPr>
          <p:cNvPr id="4" name="Content Placeholder 3">
            <a:extLst>
              <a:ext uri="{FF2B5EF4-FFF2-40B4-BE49-F238E27FC236}">
                <a16:creationId xmlns:a16="http://schemas.microsoft.com/office/drawing/2014/main" id="{50693879-5816-3444-9D50-A12F1F37F5DE}"/>
              </a:ext>
            </a:extLst>
          </p:cNvPr>
          <p:cNvSpPr>
            <a:spLocks noGrp="1"/>
          </p:cNvSpPr>
          <p:nvPr>
            <p:ph idx="1"/>
          </p:nvPr>
        </p:nvSpPr>
        <p:spPr>
          <a:xfrm>
            <a:off x="281246" y="855418"/>
            <a:ext cx="7815004" cy="2718362"/>
          </a:xfrm>
        </p:spPr>
        <p:txBody>
          <a:bodyPr/>
          <a:lstStyle/>
          <a:p>
            <a:pPr marL="0" indent="0" algn="l" defTabSz="684213" fontAlgn="base">
              <a:spcBef>
                <a:spcPts val="600"/>
              </a:spcBef>
              <a:spcAft>
                <a:spcPts val="600"/>
              </a:spcAft>
              <a:buClr>
                <a:schemeClr val="tx2"/>
              </a:buClr>
              <a:buSzPct val="90000"/>
            </a:pPr>
            <a:r>
              <a:rPr lang="en-US" sz="1800" b="1" dirty="0">
                <a:solidFill>
                  <a:srgbClr val="000000"/>
                </a:solidFill>
              </a:rPr>
              <a:t>This chapter covers the following content:</a:t>
            </a:r>
          </a:p>
          <a:p>
            <a:pPr marL="285750" indent="-285750" algn="l" defTabSz="684213" fontAlgn="base">
              <a:spcBef>
                <a:spcPts val="600"/>
              </a:spcBef>
              <a:spcAft>
                <a:spcPts val="600"/>
              </a:spcAft>
              <a:buClr>
                <a:schemeClr val="tx2"/>
              </a:buClr>
              <a:buSzPct val="90000"/>
              <a:buFont typeface="Arial" panose="020B0604020202020204" pitchFamily="34" charset="0"/>
              <a:buChar char="•"/>
            </a:pPr>
            <a:r>
              <a:rPr lang="en-US" sz="1800" b="1" dirty="0">
                <a:solidFill>
                  <a:srgbClr val="000000"/>
                </a:solidFill>
              </a:rPr>
              <a:t>Failure Detection and Timers -</a:t>
            </a:r>
            <a:r>
              <a:rPr lang="en-US" sz="1800" dirty="0">
                <a:solidFill>
                  <a:srgbClr val="000000"/>
                </a:solidFill>
              </a:rPr>
              <a:t> This section explains how EIGRP detects the absence of a neighbor and the convergence process.</a:t>
            </a:r>
          </a:p>
          <a:p>
            <a:pPr marL="285750" indent="-285750" algn="l" defTabSz="684213" fontAlgn="base">
              <a:spcBef>
                <a:spcPts val="600"/>
              </a:spcBef>
              <a:spcAft>
                <a:spcPts val="600"/>
              </a:spcAft>
              <a:buClr>
                <a:schemeClr val="tx2"/>
              </a:buClr>
              <a:buSzPct val="90000"/>
              <a:buFont typeface="Arial" panose="020B0604020202020204" pitchFamily="34" charset="0"/>
              <a:buChar char="•"/>
            </a:pPr>
            <a:r>
              <a:rPr lang="en-US" sz="1800" b="1" dirty="0">
                <a:solidFill>
                  <a:srgbClr val="000000"/>
                </a:solidFill>
              </a:rPr>
              <a:t>Route Summarization -</a:t>
            </a:r>
            <a:r>
              <a:rPr lang="en-US" sz="1800" dirty="0">
                <a:solidFill>
                  <a:srgbClr val="000000"/>
                </a:solidFill>
              </a:rPr>
              <a:t> This section explains the logic and configuration of summarizing routes on a router.</a:t>
            </a:r>
          </a:p>
          <a:p>
            <a:pPr marL="285750" indent="-285750" algn="l" defTabSz="684213" fontAlgn="base">
              <a:spcBef>
                <a:spcPts val="600"/>
              </a:spcBef>
              <a:spcAft>
                <a:spcPts val="600"/>
              </a:spcAft>
              <a:buClr>
                <a:schemeClr val="tx2"/>
              </a:buClr>
              <a:buSzPct val="90000"/>
              <a:buFont typeface="Arial" panose="020B0604020202020204" pitchFamily="34" charset="0"/>
              <a:buChar char="•"/>
            </a:pPr>
            <a:r>
              <a:rPr lang="en-US" sz="1800" b="1" dirty="0">
                <a:solidFill>
                  <a:srgbClr val="000000"/>
                </a:solidFill>
              </a:rPr>
              <a:t>WAN Considerations -</a:t>
            </a:r>
            <a:r>
              <a:rPr lang="en-US" sz="1800" dirty="0">
                <a:solidFill>
                  <a:srgbClr val="000000"/>
                </a:solidFill>
              </a:rPr>
              <a:t> This section reviews common design considerations with using EIGRP in a WAN.</a:t>
            </a:r>
          </a:p>
          <a:p>
            <a:pPr marL="285750" indent="-285750" algn="l" defTabSz="684213" fontAlgn="base">
              <a:spcBef>
                <a:spcPts val="600"/>
              </a:spcBef>
              <a:spcAft>
                <a:spcPts val="600"/>
              </a:spcAft>
              <a:buClr>
                <a:schemeClr val="tx2"/>
              </a:buClr>
              <a:buSzPct val="90000"/>
              <a:buFont typeface="Arial" panose="020B0604020202020204" pitchFamily="34" charset="0"/>
              <a:buChar char="•"/>
            </a:pPr>
            <a:r>
              <a:rPr lang="en-US" sz="1800" b="1" dirty="0">
                <a:solidFill>
                  <a:srgbClr val="000000"/>
                </a:solidFill>
              </a:rPr>
              <a:t>Route Manipulation -</a:t>
            </a:r>
            <a:r>
              <a:rPr lang="en-US" sz="1800" dirty="0">
                <a:solidFill>
                  <a:srgbClr val="000000"/>
                </a:solidFill>
              </a:rPr>
              <a:t> This section explains techniques for filtering or manipulating route metrics.</a:t>
            </a:r>
          </a:p>
        </p:txBody>
      </p:sp>
    </p:spTree>
    <p:extLst>
      <p:ext uri="{BB962C8B-B14F-4D97-AF65-F5344CB8AC3E}">
        <p14:creationId xmlns:p14="http://schemas.microsoft.com/office/powerpoint/2010/main" val="10901958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r>
              <a:rPr lang="en-US" sz="1600" dirty="0"/>
              <a:t>Route Summarization</a:t>
            </a:r>
            <a:br>
              <a:rPr lang="en-US" dirty="0"/>
            </a:br>
            <a:r>
              <a:rPr lang="en-US" dirty="0"/>
              <a:t>Configuration for EIGRP Summarization</a:t>
            </a:r>
            <a:endParaRPr lang="en-US" sz="2400" dirty="0"/>
          </a:p>
        </p:txBody>
      </p:sp>
      <p:sp>
        <p:nvSpPr>
          <p:cNvPr id="5" name="Content Placeholder 3">
            <a:extLst>
              <a:ext uri="{FF2B5EF4-FFF2-40B4-BE49-F238E27FC236}">
                <a16:creationId xmlns:a16="http://schemas.microsoft.com/office/drawing/2014/main" id="{D72634B3-4564-4571-803F-19780F581DB3}"/>
              </a:ext>
            </a:extLst>
          </p:cNvPr>
          <p:cNvSpPr txBox="1">
            <a:spLocks/>
          </p:cNvSpPr>
          <p:nvPr/>
        </p:nvSpPr>
        <p:spPr>
          <a:xfrm>
            <a:off x="38528" y="816175"/>
            <a:ext cx="4533472" cy="3702662"/>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lang="en-US" sz="2000" b="0" i="0" kern="1200" baseline="0">
                <a:solidFill>
                  <a:schemeClr val="bg1"/>
                </a:solidFill>
                <a:latin typeface="+mn-lt"/>
                <a:ea typeface="ＭＳ Ｐゴシック" charset="0"/>
                <a:cs typeface="CiscoSans ExtraLight"/>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lgn="l"/>
            <a:r>
              <a:rPr lang="en-US" sz="1600" dirty="0">
                <a:solidFill>
                  <a:srgbClr val="000000"/>
                </a:solidFill>
              </a:rPr>
              <a:t>Example 3-6 shows the configuration for the 172.16.0.0/16 summary route that is advertised toward R4 out the Gi0/4 interface. </a:t>
            </a:r>
          </a:p>
          <a:p>
            <a:pPr marL="0" indent="0" algn="l"/>
            <a:endParaRPr lang="en-US" sz="1600" dirty="0">
              <a:solidFill>
                <a:srgbClr val="000000"/>
              </a:solidFill>
            </a:endParaRPr>
          </a:p>
          <a:p>
            <a:pPr marL="0" indent="0" algn="l"/>
            <a:r>
              <a:rPr lang="en-US" sz="1600" dirty="0">
                <a:solidFill>
                  <a:srgbClr val="000000"/>
                </a:solidFill>
              </a:rPr>
              <a:t>Summary routes are always advertised based on the outgoing interface. The </a:t>
            </a:r>
            <a:r>
              <a:rPr lang="en-US" sz="1600" b="1" dirty="0">
                <a:solidFill>
                  <a:srgbClr val="000000"/>
                </a:solidFill>
              </a:rPr>
              <a:t>af-interface</a:t>
            </a:r>
            <a:r>
              <a:rPr lang="en-US" sz="1600" dirty="0">
                <a:solidFill>
                  <a:srgbClr val="000000"/>
                </a:solidFill>
              </a:rPr>
              <a:t> </a:t>
            </a:r>
            <a:r>
              <a:rPr lang="en-US" sz="1600" b="1" dirty="0">
                <a:solidFill>
                  <a:srgbClr val="000000"/>
                </a:solidFill>
              </a:rPr>
              <a:t>default</a:t>
            </a:r>
            <a:r>
              <a:rPr lang="en-US" sz="1600" dirty="0">
                <a:solidFill>
                  <a:srgbClr val="000000"/>
                </a:solidFill>
              </a:rPr>
              <a:t> option cannot be used with the </a:t>
            </a:r>
            <a:r>
              <a:rPr lang="en-US" sz="1600" b="1" dirty="0">
                <a:solidFill>
                  <a:srgbClr val="000000"/>
                </a:solidFill>
              </a:rPr>
              <a:t>summary-address</a:t>
            </a:r>
            <a:r>
              <a:rPr lang="en-US" sz="1600" dirty="0">
                <a:solidFill>
                  <a:srgbClr val="000000"/>
                </a:solidFill>
              </a:rPr>
              <a:t> command. It requires the use of a specific interface.</a:t>
            </a:r>
          </a:p>
          <a:p>
            <a:pPr marL="0" indent="0" algn="l"/>
            <a:endParaRPr lang="en-US" sz="1600" dirty="0">
              <a:solidFill>
                <a:srgbClr val="000000"/>
              </a:solidFill>
            </a:endParaRPr>
          </a:p>
          <a:p>
            <a:pPr marL="0" indent="0" algn="l" defTabSz="684213" fontAlgn="base">
              <a:spcBef>
                <a:spcPts val="600"/>
              </a:spcBef>
              <a:spcAft>
                <a:spcPts val="600"/>
              </a:spcAft>
              <a:buClr>
                <a:schemeClr val="tx2"/>
              </a:buClr>
              <a:buSzPct val="90000"/>
            </a:pPr>
            <a:r>
              <a:rPr lang="en-US" sz="1600" dirty="0">
                <a:solidFill>
                  <a:srgbClr val="000000"/>
                </a:solidFill>
              </a:rPr>
              <a:t>Example 3-7 shows R4’s routing table after summarization is enabled on R2.</a:t>
            </a:r>
          </a:p>
        </p:txBody>
      </p:sp>
      <p:pic>
        <p:nvPicPr>
          <p:cNvPr id="2" name="Picture 1">
            <a:extLst>
              <a:ext uri="{FF2B5EF4-FFF2-40B4-BE49-F238E27FC236}">
                <a16:creationId xmlns:a16="http://schemas.microsoft.com/office/drawing/2014/main" id="{2C7E62CD-275F-314B-884D-5C8C8D5358AB}"/>
              </a:ext>
            </a:extLst>
          </p:cNvPr>
          <p:cNvPicPr>
            <a:picLocks noChangeAspect="1"/>
          </p:cNvPicPr>
          <p:nvPr/>
        </p:nvPicPr>
        <p:blipFill>
          <a:blip r:embed="rId3"/>
          <a:stretch>
            <a:fillRect/>
          </a:stretch>
        </p:blipFill>
        <p:spPr>
          <a:xfrm>
            <a:off x="4572000" y="1351398"/>
            <a:ext cx="4282155" cy="1454660"/>
          </a:xfrm>
          <a:prstGeom prst="rect">
            <a:avLst/>
          </a:prstGeom>
        </p:spPr>
      </p:pic>
      <p:pic>
        <p:nvPicPr>
          <p:cNvPr id="7" name="Picture 6">
            <a:extLst>
              <a:ext uri="{FF2B5EF4-FFF2-40B4-BE49-F238E27FC236}">
                <a16:creationId xmlns:a16="http://schemas.microsoft.com/office/drawing/2014/main" id="{8079A1B1-C3E6-EE40-98FE-03874B38E058}"/>
              </a:ext>
            </a:extLst>
          </p:cNvPr>
          <p:cNvPicPr>
            <a:picLocks noChangeAspect="1"/>
          </p:cNvPicPr>
          <p:nvPr/>
        </p:nvPicPr>
        <p:blipFill>
          <a:blip r:embed="rId4"/>
          <a:stretch>
            <a:fillRect/>
          </a:stretch>
        </p:blipFill>
        <p:spPr>
          <a:xfrm>
            <a:off x="4572000" y="3341281"/>
            <a:ext cx="4282155" cy="984715"/>
          </a:xfrm>
          <a:prstGeom prst="rect">
            <a:avLst/>
          </a:prstGeom>
        </p:spPr>
      </p:pic>
    </p:spTree>
    <p:extLst>
      <p:ext uri="{BB962C8B-B14F-4D97-AF65-F5344CB8AC3E}">
        <p14:creationId xmlns:p14="http://schemas.microsoft.com/office/powerpoint/2010/main" val="18587003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r>
              <a:rPr lang="en-US" sz="1600" dirty="0"/>
              <a:t>Route Summarization</a:t>
            </a:r>
            <a:br>
              <a:rPr lang="en-US" dirty="0"/>
            </a:br>
            <a:r>
              <a:rPr lang="en-US" dirty="0"/>
              <a:t>Summary Discard Routes</a:t>
            </a:r>
            <a:endParaRPr lang="en-US" sz="2400" dirty="0"/>
          </a:p>
        </p:txBody>
      </p:sp>
      <p:sp>
        <p:nvSpPr>
          <p:cNvPr id="5" name="Content Placeholder 3">
            <a:extLst>
              <a:ext uri="{FF2B5EF4-FFF2-40B4-BE49-F238E27FC236}">
                <a16:creationId xmlns:a16="http://schemas.microsoft.com/office/drawing/2014/main" id="{D72634B3-4564-4571-803F-19780F581DB3}"/>
              </a:ext>
            </a:extLst>
          </p:cNvPr>
          <p:cNvSpPr txBox="1">
            <a:spLocks/>
          </p:cNvSpPr>
          <p:nvPr/>
        </p:nvSpPr>
        <p:spPr>
          <a:xfrm>
            <a:off x="216815" y="816175"/>
            <a:ext cx="8653807" cy="2157425"/>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lang="en-US" sz="2000" b="0" i="0" kern="1200" baseline="0">
                <a:solidFill>
                  <a:schemeClr val="bg1"/>
                </a:solidFill>
                <a:latin typeface="+mn-lt"/>
                <a:ea typeface="ＭＳ Ｐゴシック" charset="0"/>
                <a:cs typeface="CiscoSans ExtraLight"/>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lgn="l"/>
            <a:r>
              <a:rPr lang="en-US" sz="1600" dirty="0">
                <a:solidFill>
                  <a:srgbClr val="000000"/>
                </a:solidFill>
              </a:rPr>
              <a:t>EIGRP installs a discard route on the summarizing routers as a routing loop prevention mechanism. </a:t>
            </a:r>
          </a:p>
          <a:p>
            <a:pPr marL="285750" indent="-285750" algn="l">
              <a:buFont typeface="Arial" panose="020B0604020202020204" pitchFamily="34" charset="0"/>
              <a:buChar char="•"/>
            </a:pPr>
            <a:r>
              <a:rPr lang="en-US" sz="1600" dirty="0">
                <a:solidFill>
                  <a:srgbClr val="000000"/>
                </a:solidFill>
              </a:rPr>
              <a:t>A discard route is a route that matches the summary aggregate prefix with the destination Null0. This prevents routing loops where portions of the summarized network range do not have a more specific entry in the Routing Information Base (RIB) on the summarizing router. </a:t>
            </a:r>
          </a:p>
          <a:p>
            <a:pPr marL="285750" indent="-285750" algn="l">
              <a:buFont typeface="Arial" panose="020B0604020202020204" pitchFamily="34" charset="0"/>
              <a:buChar char="•"/>
            </a:pPr>
            <a:r>
              <a:rPr lang="en-US" sz="1600" dirty="0">
                <a:solidFill>
                  <a:srgbClr val="000000"/>
                </a:solidFill>
              </a:rPr>
              <a:t>The AD for the Null0 route is 5 by default. You view the discard route by using the show ip route network subnet-mask command, as shown in Example 3-8. </a:t>
            </a:r>
          </a:p>
        </p:txBody>
      </p:sp>
      <p:pic>
        <p:nvPicPr>
          <p:cNvPr id="4" name="Picture 3">
            <a:extLst>
              <a:ext uri="{FF2B5EF4-FFF2-40B4-BE49-F238E27FC236}">
                <a16:creationId xmlns:a16="http://schemas.microsoft.com/office/drawing/2014/main" id="{65026E88-27ED-D54E-B575-1BF0978CA949}"/>
              </a:ext>
            </a:extLst>
          </p:cNvPr>
          <p:cNvPicPr>
            <a:picLocks noChangeAspect="1"/>
          </p:cNvPicPr>
          <p:nvPr/>
        </p:nvPicPr>
        <p:blipFill>
          <a:blip r:embed="rId3"/>
          <a:stretch>
            <a:fillRect/>
          </a:stretch>
        </p:blipFill>
        <p:spPr>
          <a:xfrm>
            <a:off x="1756989" y="3425017"/>
            <a:ext cx="5573458" cy="1267229"/>
          </a:xfrm>
          <a:prstGeom prst="rect">
            <a:avLst/>
          </a:prstGeom>
        </p:spPr>
      </p:pic>
    </p:spTree>
    <p:extLst>
      <p:ext uri="{BB962C8B-B14F-4D97-AF65-F5344CB8AC3E}">
        <p14:creationId xmlns:p14="http://schemas.microsoft.com/office/powerpoint/2010/main" val="12781963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r>
              <a:rPr lang="en-US" sz="1600" dirty="0"/>
              <a:t>Route Summarization</a:t>
            </a:r>
            <a:br>
              <a:rPr lang="en-US" dirty="0"/>
            </a:br>
            <a:r>
              <a:rPr lang="en-US" dirty="0"/>
              <a:t>EIGRP Summarization Metrics</a:t>
            </a:r>
            <a:endParaRPr lang="en-US" sz="2400" dirty="0"/>
          </a:p>
        </p:txBody>
      </p:sp>
      <p:sp>
        <p:nvSpPr>
          <p:cNvPr id="5" name="Content Placeholder 3">
            <a:extLst>
              <a:ext uri="{FF2B5EF4-FFF2-40B4-BE49-F238E27FC236}">
                <a16:creationId xmlns:a16="http://schemas.microsoft.com/office/drawing/2014/main" id="{D72634B3-4564-4571-803F-19780F581DB3}"/>
              </a:ext>
            </a:extLst>
          </p:cNvPr>
          <p:cNvSpPr txBox="1">
            <a:spLocks/>
          </p:cNvSpPr>
          <p:nvPr/>
        </p:nvSpPr>
        <p:spPr>
          <a:xfrm>
            <a:off x="87607" y="825057"/>
            <a:ext cx="8795210" cy="731837"/>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lang="en-US" sz="2000" b="0" i="0" kern="1200" baseline="0">
                <a:solidFill>
                  <a:schemeClr val="bg1"/>
                </a:solidFill>
                <a:latin typeface="+mn-lt"/>
                <a:ea typeface="ＭＳ Ｐゴシック" charset="0"/>
                <a:cs typeface="CiscoSans ExtraLight"/>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285750" indent="-285750" algn="l">
              <a:buFont typeface="Arial" panose="020B0604020202020204" pitchFamily="34" charset="0"/>
              <a:buChar char="•"/>
            </a:pPr>
            <a:r>
              <a:rPr lang="en-US" sz="1600" dirty="0">
                <a:solidFill>
                  <a:srgbClr val="000000"/>
                </a:solidFill>
              </a:rPr>
              <a:t>The summarizing router uses the lowest metric of the component routes in the summary aggregate prefix. The path metric for the summary aggregate is based on the path attributes of the path with the lowest metric. </a:t>
            </a:r>
          </a:p>
        </p:txBody>
      </p:sp>
      <p:sp>
        <p:nvSpPr>
          <p:cNvPr id="6" name="TextBox 5">
            <a:extLst>
              <a:ext uri="{FF2B5EF4-FFF2-40B4-BE49-F238E27FC236}">
                <a16:creationId xmlns:a16="http://schemas.microsoft.com/office/drawing/2014/main" id="{DD417847-D5EA-9F4D-828D-1F1BFF174707}"/>
              </a:ext>
            </a:extLst>
          </p:cNvPr>
          <p:cNvSpPr txBox="1"/>
          <p:nvPr/>
        </p:nvSpPr>
        <p:spPr>
          <a:xfrm>
            <a:off x="87607" y="1650114"/>
            <a:ext cx="5068855" cy="3046988"/>
          </a:xfrm>
          <a:prstGeom prst="rect">
            <a:avLst/>
          </a:prstGeom>
          <a:noFill/>
        </p:spPr>
        <p:txBody>
          <a:bodyPr wrap="square" rtlCol="0">
            <a:spAutoFit/>
          </a:bodyPr>
          <a:lstStyle/>
          <a:p>
            <a:pPr marL="285750" indent="-285750">
              <a:buFont typeface="Arial" panose="020B0604020202020204" pitchFamily="34" charset="0"/>
              <a:buChar char="•"/>
            </a:pPr>
            <a:r>
              <a:rPr lang="en-US" sz="1600" dirty="0">
                <a:solidFill>
                  <a:srgbClr val="000000"/>
                </a:solidFill>
              </a:rPr>
              <a:t>In Figure 3-6, R2 has a path metric of 3072 for 172.16.1.0/24 prefix and a path metric of 3328 for the 172.16.3.0/24 prefix.</a:t>
            </a:r>
          </a:p>
          <a:p>
            <a:pPr marL="285750" indent="-285750">
              <a:buFont typeface="Arial" panose="020B0604020202020204" pitchFamily="34" charset="0"/>
              <a:buChar char="•"/>
            </a:pPr>
            <a:r>
              <a:rPr lang="en-US" sz="1600" dirty="0">
                <a:solidFill>
                  <a:srgbClr val="000000"/>
                </a:solidFill>
              </a:rPr>
              <a:t>Every time a matching component route for the summary aggregate is added or removed, EIGRP must verify that the summary route is still using the attributes from the path with the lowest metric.</a:t>
            </a:r>
          </a:p>
          <a:p>
            <a:pPr marL="285750" indent="-285750">
              <a:buFont typeface="Arial" panose="020B0604020202020204" pitchFamily="34" charset="0"/>
              <a:buChar char="•"/>
            </a:pPr>
            <a:r>
              <a:rPr lang="en-US" sz="1600" dirty="0">
                <a:solidFill>
                  <a:srgbClr val="000000"/>
                </a:solidFill>
              </a:rPr>
              <a:t>The fluctuation in the path metric is resolved by statically setting the metric on the summary aggregate with the command </a:t>
            </a:r>
            <a:r>
              <a:rPr lang="en-US" sz="1600" b="1" dirty="0">
                <a:solidFill>
                  <a:srgbClr val="000000"/>
                </a:solidFill>
              </a:rPr>
              <a:t>summary-metric</a:t>
            </a:r>
            <a:r>
              <a:rPr lang="en-US" sz="1600" dirty="0">
                <a:solidFill>
                  <a:srgbClr val="000000"/>
                </a:solidFill>
              </a:rPr>
              <a:t> </a:t>
            </a:r>
            <a:r>
              <a:rPr lang="en-US" sz="1600" i="1" dirty="0">
                <a:solidFill>
                  <a:srgbClr val="000000"/>
                </a:solidFill>
              </a:rPr>
              <a:t>network</a:t>
            </a:r>
            <a:r>
              <a:rPr lang="en-US" sz="1600" dirty="0">
                <a:solidFill>
                  <a:srgbClr val="000000"/>
                </a:solidFill>
              </a:rPr>
              <a:t> </a:t>
            </a:r>
            <a:r>
              <a:rPr lang="en-US" sz="1600" i="1" dirty="0">
                <a:solidFill>
                  <a:srgbClr val="000000"/>
                </a:solidFill>
              </a:rPr>
              <a:t>{/prefix-length </a:t>
            </a:r>
            <a:r>
              <a:rPr lang="en-US" sz="1600" dirty="0">
                <a:solidFill>
                  <a:srgbClr val="000000"/>
                </a:solidFill>
              </a:rPr>
              <a:t>| </a:t>
            </a:r>
            <a:r>
              <a:rPr lang="en-US" sz="1600" i="1" dirty="0">
                <a:solidFill>
                  <a:srgbClr val="000000"/>
                </a:solidFill>
              </a:rPr>
              <a:t>subnet-mask</a:t>
            </a:r>
            <a:r>
              <a:rPr lang="en-US" sz="1600" dirty="0">
                <a:solidFill>
                  <a:srgbClr val="000000"/>
                </a:solidFill>
              </a:rPr>
              <a:t>} </a:t>
            </a:r>
            <a:r>
              <a:rPr lang="en-US" sz="1600" i="1" dirty="0">
                <a:solidFill>
                  <a:srgbClr val="000000"/>
                </a:solidFill>
              </a:rPr>
              <a:t>bandwidth delay reliability load MTU</a:t>
            </a:r>
          </a:p>
        </p:txBody>
      </p:sp>
      <p:pic>
        <p:nvPicPr>
          <p:cNvPr id="2" name="Picture 1">
            <a:extLst>
              <a:ext uri="{FF2B5EF4-FFF2-40B4-BE49-F238E27FC236}">
                <a16:creationId xmlns:a16="http://schemas.microsoft.com/office/drawing/2014/main" id="{DC6B5E86-0B92-2C49-9D13-5D54F410C097}"/>
              </a:ext>
            </a:extLst>
          </p:cNvPr>
          <p:cNvPicPr>
            <a:picLocks noChangeAspect="1"/>
          </p:cNvPicPr>
          <p:nvPr/>
        </p:nvPicPr>
        <p:blipFill>
          <a:blip r:embed="rId3"/>
          <a:stretch>
            <a:fillRect/>
          </a:stretch>
        </p:blipFill>
        <p:spPr>
          <a:xfrm>
            <a:off x="5361104" y="1903711"/>
            <a:ext cx="3424679" cy="2056550"/>
          </a:xfrm>
          <a:prstGeom prst="rect">
            <a:avLst/>
          </a:prstGeom>
        </p:spPr>
      </p:pic>
    </p:spTree>
    <p:extLst>
      <p:ext uri="{BB962C8B-B14F-4D97-AF65-F5344CB8AC3E}">
        <p14:creationId xmlns:p14="http://schemas.microsoft.com/office/powerpoint/2010/main" val="29337699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r>
              <a:rPr lang="en-US" sz="1600" dirty="0"/>
              <a:t>Route Summarization</a:t>
            </a:r>
            <a:br>
              <a:rPr lang="en-US" dirty="0"/>
            </a:br>
            <a:r>
              <a:rPr lang="en-US" dirty="0"/>
              <a:t>Automatic Summarization</a:t>
            </a:r>
            <a:endParaRPr lang="en-US" sz="2400" dirty="0"/>
          </a:p>
        </p:txBody>
      </p:sp>
      <p:sp>
        <p:nvSpPr>
          <p:cNvPr id="5" name="Content Placeholder 3">
            <a:extLst>
              <a:ext uri="{FF2B5EF4-FFF2-40B4-BE49-F238E27FC236}">
                <a16:creationId xmlns:a16="http://schemas.microsoft.com/office/drawing/2014/main" id="{D72634B3-4564-4571-803F-19780F581DB3}"/>
              </a:ext>
            </a:extLst>
          </p:cNvPr>
          <p:cNvSpPr txBox="1">
            <a:spLocks/>
          </p:cNvSpPr>
          <p:nvPr/>
        </p:nvSpPr>
        <p:spPr>
          <a:xfrm>
            <a:off x="87607" y="747277"/>
            <a:ext cx="8795210" cy="607817"/>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lang="en-US" sz="2000" b="0" i="0" kern="1200" baseline="0">
                <a:solidFill>
                  <a:schemeClr val="bg1"/>
                </a:solidFill>
                <a:latin typeface="+mn-lt"/>
                <a:ea typeface="ＭＳ Ｐゴシック" charset="0"/>
                <a:cs typeface="CiscoSans ExtraLight"/>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lgn="l"/>
            <a:r>
              <a:rPr lang="en-US" sz="1500" dirty="0">
                <a:solidFill>
                  <a:srgbClr val="000000"/>
                </a:solidFill>
              </a:rPr>
              <a:t>EIGRP supports automatic summarization, automatically summarizing network advertisements when they cross a classful network boundary.</a:t>
            </a:r>
          </a:p>
        </p:txBody>
      </p:sp>
      <p:sp>
        <p:nvSpPr>
          <p:cNvPr id="7" name="TextBox 6">
            <a:extLst>
              <a:ext uri="{FF2B5EF4-FFF2-40B4-BE49-F238E27FC236}">
                <a16:creationId xmlns:a16="http://schemas.microsoft.com/office/drawing/2014/main" id="{BA93BC04-75BE-4E46-AE0C-4E1351961BF3}"/>
              </a:ext>
            </a:extLst>
          </p:cNvPr>
          <p:cNvSpPr txBox="1"/>
          <p:nvPr/>
        </p:nvSpPr>
        <p:spPr>
          <a:xfrm>
            <a:off x="87607" y="1312057"/>
            <a:ext cx="4965160" cy="3323987"/>
          </a:xfrm>
          <a:prstGeom prst="rect">
            <a:avLst/>
          </a:prstGeom>
          <a:noFill/>
        </p:spPr>
        <p:txBody>
          <a:bodyPr wrap="square" rtlCol="0">
            <a:spAutoFit/>
          </a:bodyPr>
          <a:lstStyle/>
          <a:p>
            <a:r>
              <a:rPr lang="en-US" sz="1500" dirty="0">
                <a:solidFill>
                  <a:srgbClr val="000000"/>
                </a:solidFill>
              </a:rPr>
              <a:t>Figure 3-7 shows automatic summarization for the 10.1.1.0/24 route on R2 and the 10.5.5.0/24 network on R4. R2 and R4 only advertise the classful network 10.0.0/8 toward R3.</a:t>
            </a:r>
          </a:p>
          <a:p>
            <a:endParaRPr lang="en-US" sz="1500" dirty="0">
              <a:solidFill>
                <a:srgbClr val="000000"/>
              </a:solidFill>
            </a:endParaRPr>
          </a:p>
          <a:p>
            <a:r>
              <a:rPr lang="en-US" sz="1500" dirty="0">
                <a:solidFill>
                  <a:srgbClr val="000000"/>
                </a:solidFill>
              </a:rPr>
              <a:t>Example 3-9 shows the routing table for R3. Notice that there are no routes for the 10.1.1.0/24 or 10.5.5.0/24 networks; there is only a route for 10.0.0.0/8 with next hops of R2 and R4.</a:t>
            </a:r>
          </a:p>
          <a:p>
            <a:endParaRPr lang="en-US" sz="1500" dirty="0">
              <a:solidFill>
                <a:srgbClr val="000000"/>
              </a:solidFill>
            </a:endParaRPr>
          </a:p>
          <a:p>
            <a:r>
              <a:rPr lang="en-US" sz="1500" dirty="0">
                <a:solidFill>
                  <a:srgbClr val="000000"/>
                </a:solidFill>
              </a:rPr>
              <a:t>Example 3-10 displays a similar behavior for the 172.16.23.0/24 and 172.16.34.0/24 networks as they are advertised as 172.16.0.0/16 networks from R2 to R1. The identical advertisement occurs from R4 to R5, too.</a:t>
            </a:r>
          </a:p>
        </p:txBody>
      </p:sp>
      <p:pic>
        <p:nvPicPr>
          <p:cNvPr id="11" name="Picture 10">
            <a:extLst>
              <a:ext uri="{FF2B5EF4-FFF2-40B4-BE49-F238E27FC236}">
                <a16:creationId xmlns:a16="http://schemas.microsoft.com/office/drawing/2014/main" id="{4D38D219-AD51-0040-888E-F6415C9F5870}"/>
              </a:ext>
            </a:extLst>
          </p:cNvPr>
          <p:cNvPicPr>
            <a:picLocks noChangeAspect="1"/>
          </p:cNvPicPr>
          <p:nvPr/>
        </p:nvPicPr>
        <p:blipFill>
          <a:blip r:embed="rId3"/>
          <a:stretch>
            <a:fillRect/>
          </a:stretch>
        </p:blipFill>
        <p:spPr>
          <a:xfrm>
            <a:off x="5142736" y="1312057"/>
            <a:ext cx="3531494" cy="607817"/>
          </a:xfrm>
          <a:prstGeom prst="rect">
            <a:avLst/>
          </a:prstGeom>
        </p:spPr>
      </p:pic>
      <p:pic>
        <p:nvPicPr>
          <p:cNvPr id="10" name="Picture 9">
            <a:extLst>
              <a:ext uri="{FF2B5EF4-FFF2-40B4-BE49-F238E27FC236}">
                <a16:creationId xmlns:a16="http://schemas.microsoft.com/office/drawing/2014/main" id="{03C0943D-7B9C-6A40-AA12-EC8FBF2251BC}"/>
              </a:ext>
            </a:extLst>
          </p:cNvPr>
          <p:cNvPicPr>
            <a:picLocks noChangeAspect="1"/>
          </p:cNvPicPr>
          <p:nvPr/>
        </p:nvPicPr>
        <p:blipFill>
          <a:blip r:embed="rId4"/>
          <a:stretch>
            <a:fillRect/>
          </a:stretch>
        </p:blipFill>
        <p:spPr>
          <a:xfrm>
            <a:off x="5142736" y="2214975"/>
            <a:ext cx="3740081" cy="846065"/>
          </a:xfrm>
          <a:prstGeom prst="rect">
            <a:avLst/>
          </a:prstGeom>
        </p:spPr>
      </p:pic>
      <p:pic>
        <p:nvPicPr>
          <p:cNvPr id="8" name="Picture 7">
            <a:extLst>
              <a:ext uri="{FF2B5EF4-FFF2-40B4-BE49-F238E27FC236}">
                <a16:creationId xmlns:a16="http://schemas.microsoft.com/office/drawing/2014/main" id="{81F84DFC-AE4C-7E42-B8D5-3E8FAC433521}"/>
              </a:ext>
            </a:extLst>
          </p:cNvPr>
          <p:cNvPicPr>
            <a:picLocks noChangeAspect="1"/>
          </p:cNvPicPr>
          <p:nvPr/>
        </p:nvPicPr>
        <p:blipFill>
          <a:blip r:embed="rId5"/>
          <a:stretch>
            <a:fillRect/>
          </a:stretch>
        </p:blipFill>
        <p:spPr>
          <a:xfrm>
            <a:off x="5142737" y="3356141"/>
            <a:ext cx="3740080" cy="1275564"/>
          </a:xfrm>
          <a:prstGeom prst="rect">
            <a:avLst/>
          </a:prstGeom>
        </p:spPr>
      </p:pic>
    </p:spTree>
    <p:extLst>
      <p:ext uri="{BB962C8B-B14F-4D97-AF65-F5344CB8AC3E}">
        <p14:creationId xmlns:p14="http://schemas.microsoft.com/office/powerpoint/2010/main" val="30486662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FB89FE0-AFBF-4F30-AE65-3B18BCBE3A9A}"/>
              </a:ext>
            </a:extLst>
          </p:cNvPr>
          <p:cNvSpPr>
            <a:spLocks noGrp="1"/>
          </p:cNvSpPr>
          <p:nvPr>
            <p:ph type="ctrTitle"/>
          </p:nvPr>
        </p:nvSpPr>
        <p:spPr>
          <a:xfrm>
            <a:off x="359275" y="264207"/>
            <a:ext cx="7598042" cy="1351755"/>
          </a:xfrm>
        </p:spPr>
        <p:txBody>
          <a:bodyPr anchor="ctr"/>
          <a:lstStyle/>
          <a:p>
            <a:r>
              <a:rPr lang="en-US" dirty="0">
                <a:solidFill>
                  <a:schemeClr val="accent5">
                    <a:lumMod val="40000"/>
                    <a:lumOff val="60000"/>
                  </a:schemeClr>
                </a:solidFill>
              </a:rPr>
              <a:t>WAN Considerations</a:t>
            </a:r>
          </a:p>
        </p:txBody>
      </p:sp>
      <p:sp>
        <p:nvSpPr>
          <p:cNvPr id="4" name="TextBox 3">
            <a:extLst>
              <a:ext uri="{FF2B5EF4-FFF2-40B4-BE49-F238E27FC236}">
                <a16:creationId xmlns:a16="http://schemas.microsoft.com/office/drawing/2014/main" id="{E2BFA70F-DC0C-41D5-868E-C8FBC661D58F}"/>
              </a:ext>
            </a:extLst>
          </p:cNvPr>
          <p:cNvSpPr txBox="1"/>
          <p:nvPr/>
        </p:nvSpPr>
        <p:spPr>
          <a:xfrm>
            <a:off x="433084" y="1860511"/>
            <a:ext cx="8277832" cy="1815882"/>
          </a:xfrm>
          <a:prstGeom prst="rect">
            <a:avLst/>
          </a:prstGeom>
          <a:noFill/>
        </p:spPr>
        <p:txBody>
          <a:bodyPr wrap="square" rtlCol="0">
            <a:spAutoFit/>
          </a:bodyPr>
          <a:lstStyle/>
          <a:p>
            <a:pPr marL="285750" indent="-285750">
              <a:buFont typeface="Arial" panose="020B0604020202020204" pitchFamily="34" charset="0"/>
              <a:buChar char="•"/>
            </a:pPr>
            <a:r>
              <a:rPr lang="en-US" sz="1600" dirty="0">
                <a:solidFill>
                  <a:schemeClr val="accent5">
                    <a:lumMod val="40000"/>
                    <a:lumOff val="60000"/>
                  </a:schemeClr>
                </a:solidFill>
              </a:rPr>
              <a:t>EIGRP does not change behavior based on the media type of an interface. Serial and Ethernet interfaces are treated the same.</a:t>
            </a:r>
          </a:p>
          <a:p>
            <a:pPr marL="285750" indent="-285750">
              <a:buFont typeface="Arial" panose="020B0604020202020204" pitchFamily="34" charset="0"/>
              <a:buChar char="•"/>
            </a:pPr>
            <a:endParaRPr lang="en-US" sz="1600" dirty="0">
              <a:solidFill>
                <a:schemeClr val="accent5">
                  <a:lumMod val="40000"/>
                  <a:lumOff val="60000"/>
                </a:schemeClr>
              </a:solidFill>
            </a:endParaRPr>
          </a:p>
          <a:p>
            <a:pPr marL="285750" indent="-285750">
              <a:buFont typeface="Arial" panose="020B0604020202020204" pitchFamily="34" charset="0"/>
              <a:buChar char="•"/>
            </a:pPr>
            <a:r>
              <a:rPr lang="en-US" sz="1600" dirty="0">
                <a:solidFill>
                  <a:schemeClr val="accent5">
                    <a:lumMod val="40000"/>
                    <a:lumOff val="60000"/>
                  </a:schemeClr>
                </a:solidFill>
              </a:rPr>
              <a:t>Some WAN topologies may require special consideration for bandwidth utilization, split horizon, or next-hop self.</a:t>
            </a:r>
          </a:p>
          <a:p>
            <a:pPr marL="285750" indent="-285750">
              <a:buFont typeface="Arial" panose="020B0604020202020204" pitchFamily="34" charset="0"/>
              <a:buChar char="•"/>
            </a:pPr>
            <a:endParaRPr lang="en-US" sz="1600" dirty="0">
              <a:solidFill>
                <a:schemeClr val="accent5">
                  <a:lumMod val="40000"/>
                  <a:lumOff val="60000"/>
                </a:schemeClr>
              </a:solidFill>
            </a:endParaRPr>
          </a:p>
          <a:p>
            <a:endParaRPr lang="en-US" sz="1600" dirty="0">
              <a:solidFill>
                <a:schemeClr val="accent5">
                  <a:lumMod val="40000"/>
                  <a:lumOff val="60000"/>
                </a:schemeClr>
              </a:solidFill>
              <a:latin typeface="+mj-lt"/>
              <a:ea typeface="ＭＳ Ｐゴシック" charset="0"/>
            </a:endParaRPr>
          </a:p>
        </p:txBody>
      </p:sp>
    </p:spTree>
    <p:custDataLst>
      <p:tags r:id="rId1"/>
    </p:custDataLst>
    <p:extLst>
      <p:ext uri="{BB962C8B-B14F-4D97-AF65-F5344CB8AC3E}">
        <p14:creationId xmlns:p14="http://schemas.microsoft.com/office/powerpoint/2010/main" val="250788624"/>
      </p:ext>
    </p:extLst>
  </p:cSld>
  <p:clrMapOvr>
    <a:masterClrMapping/>
  </p:clrMapOvr>
  <p:transition spd="slow">
    <p:wip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1" y="150830"/>
            <a:ext cx="9059159" cy="731837"/>
          </a:xfrm>
        </p:spPr>
        <p:txBody>
          <a:bodyPr/>
          <a:lstStyle/>
          <a:p>
            <a:r>
              <a:rPr lang="en-US" sz="1600" dirty="0"/>
              <a:t>WAN Considerations</a:t>
            </a:r>
            <a:br>
              <a:rPr lang="en-US" dirty="0"/>
            </a:br>
            <a:r>
              <a:rPr lang="en-US" dirty="0"/>
              <a:t>WAN Connectivity Between Two Data Centers</a:t>
            </a:r>
            <a:endParaRPr lang="en-US" sz="2400" dirty="0"/>
          </a:p>
        </p:txBody>
      </p:sp>
      <p:sp>
        <p:nvSpPr>
          <p:cNvPr id="5" name="Content Placeholder 3">
            <a:extLst>
              <a:ext uri="{FF2B5EF4-FFF2-40B4-BE49-F238E27FC236}">
                <a16:creationId xmlns:a16="http://schemas.microsoft.com/office/drawing/2014/main" id="{D72634B3-4564-4571-803F-19780F581DB3}"/>
              </a:ext>
            </a:extLst>
          </p:cNvPr>
          <p:cNvSpPr txBox="1">
            <a:spLocks/>
          </p:cNvSpPr>
          <p:nvPr/>
        </p:nvSpPr>
        <p:spPr>
          <a:xfrm>
            <a:off x="168119" y="882667"/>
            <a:ext cx="3932541" cy="2839734"/>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lang="en-US" sz="2000" b="0" i="0" kern="1200" baseline="0">
                <a:solidFill>
                  <a:schemeClr val="bg1"/>
                </a:solidFill>
                <a:latin typeface="+mn-lt"/>
                <a:ea typeface="ＭＳ Ｐゴシック" charset="0"/>
                <a:cs typeface="CiscoSans ExtraLight"/>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lgn="l"/>
            <a:r>
              <a:rPr lang="en-US" sz="1600" dirty="0">
                <a:solidFill>
                  <a:srgbClr val="000000"/>
                </a:solidFill>
              </a:rPr>
              <a:t>To overcome single point of failure, you can add additional routers at each site, add redundant circuits (possibly with different service providers), use different routing protocols, or use virtual private network (VPN) tunnels across the internet for backup transport.</a:t>
            </a:r>
          </a:p>
          <a:p>
            <a:pPr marL="0" indent="0" algn="l"/>
            <a:endParaRPr lang="en-US" sz="1600" dirty="0">
              <a:solidFill>
                <a:srgbClr val="000000"/>
              </a:solidFill>
            </a:endParaRPr>
          </a:p>
          <a:p>
            <a:pPr marL="0" indent="0" algn="l"/>
            <a:r>
              <a:rPr lang="en-US" sz="1600" dirty="0">
                <a:solidFill>
                  <a:srgbClr val="000000"/>
                </a:solidFill>
              </a:rPr>
              <a:t>Figure 3-8 shows a topology with R1 and R2 providing connectivity at two key data center locations.</a:t>
            </a:r>
          </a:p>
          <a:p>
            <a:pPr marL="0" indent="0" algn="l" defTabSz="684213" fontAlgn="base">
              <a:spcBef>
                <a:spcPts val="600"/>
              </a:spcBef>
              <a:spcAft>
                <a:spcPts val="600"/>
              </a:spcAft>
              <a:buClr>
                <a:schemeClr val="tx2"/>
              </a:buClr>
              <a:buSzPct val="90000"/>
            </a:pPr>
            <a:endParaRPr lang="en-US" sz="1600" dirty="0">
              <a:solidFill>
                <a:srgbClr val="000000"/>
              </a:solidFill>
            </a:endParaRPr>
          </a:p>
        </p:txBody>
      </p:sp>
      <p:sp>
        <p:nvSpPr>
          <p:cNvPr id="4" name="TextBox 3">
            <a:extLst>
              <a:ext uri="{FF2B5EF4-FFF2-40B4-BE49-F238E27FC236}">
                <a16:creationId xmlns:a16="http://schemas.microsoft.com/office/drawing/2014/main" id="{092C6155-26E3-EC47-96E6-3589EB010D70}"/>
              </a:ext>
            </a:extLst>
          </p:cNvPr>
          <p:cNvSpPr txBox="1"/>
          <p:nvPr/>
        </p:nvSpPr>
        <p:spPr>
          <a:xfrm>
            <a:off x="4686130" y="3823119"/>
            <a:ext cx="4184493" cy="954107"/>
          </a:xfrm>
          <a:prstGeom prst="rect">
            <a:avLst/>
          </a:prstGeom>
          <a:noFill/>
        </p:spPr>
        <p:txBody>
          <a:bodyPr wrap="square" rtlCol="0">
            <a:spAutoFit/>
          </a:bodyPr>
          <a:lstStyle/>
          <a:p>
            <a:r>
              <a:rPr lang="en-US" sz="1400" dirty="0">
                <a:solidFill>
                  <a:srgbClr val="000000"/>
                </a:solidFill>
              </a:rPr>
              <a:t>The serial WAN link network advertisements are not illustrated in Figures 3-8 to 3-12, which instead focus on advertisement of routes that are multiple hops away.</a:t>
            </a:r>
          </a:p>
        </p:txBody>
      </p:sp>
      <p:pic>
        <p:nvPicPr>
          <p:cNvPr id="6" name="Picture 5">
            <a:extLst>
              <a:ext uri="{FF2B5EF4-FFF2-40B4-BE49-F238E27FC236}">
                <a16:creationId xmlns:a16="http://schemas.microsoft.com/office/drawing/2014/main" id="{B2A05E0F-EC1C-0E4B-87AE-3A5FD728FF6F}"/>
              </a:ext>
            </a:extLst>
          </p:cNvPr>
          <p:cNvPicPr>
            <a:picLocks noChangeAspect="1"/>
          </p:cNvPicPr>
          <p:nvPr/>
        </p:nvPicPr>
        <p:blipFill>
          <a:blip r:embed="rId3"/>
          <a:stretch>
            <a:fillRect/>
          </a:stretch>
        </p:blipFill>
        <p:spPr>
          <a:xfrm>
            <a:off x="4686130" y="852618"/>
            <a:ext cx="4008009" cy="2869783"/>
          </a:xfrm>
          <a:prstGeom prst="rect">
            <a:avLst/>
          </a:prstGeom>
        </p:spPr>
      </p:pic>
    </p:spTree>
    <p:extLst>
      <p:ext uri="{BB962C8B-B14F-4D97-AF65-F5344CB8AC3E}">
        <p14:creationId xmlns:p14="http://schemas.microsoft.com/office/powerpoint/2010/main" val="2570981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1" y="150830"/>
            <a:ext cx="9059159" cy="731837"/>
          </a:xfrm>
        </p:spPr>
        <p:txBody>
          <a:bodyPr/>
          <a:lstStyle/>
          <a:p>
            <a:r>
              <a:rPr lang="en-US" sz="1600" dirty="0"/>
              <a:t>WAN Considerations</a:t>
            </a:r>
            <a:br>
              <a:rPr lang="en-US" dirty="0"/>
            </a:br>
            <a:r>
              <a:rPr lang="en-US" dirty="0"/>
              <a:t>Unintentional Transit Branch Routing</a:t>
            </a:r>
            <a:endParaRPr lang="en-US" sz="2400" dirty="0"/>
          </a:p>
        </p:txBody>
      </p:sp>
      <p:sp>
        <p:nvSpPr>
          <p:cNvPr id="5" name="Content Placeholder 3">
            <a:extLst>
              <a:ext uri="{FF2B5EF4-FFF2-40B4-BE49-F238E27FC236}">
                <a16:creationId xmlns:a16="http://schemas.microsoft.com/office/drawing/2014/main" id="{D72634B3-4564-4571-803F-19780F581DB3}"/>
              </a:ext>
            </a:extLst>
          </p:cNvPr>
          <p:cNvSpPr txBox="1">
            <a:spLocks/>
          </p:cNvSpPr>
          <p:nvPr/>
        </p:nvSpPr>
        <p:spPr>
          <a:xfrm>
            <a:off x="168118" y="882666"/>
            <a:ext cx="4403882" cy="3868443"/>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lang="en-US" sz="2000" b="0" i="0" kern="1200" baseline="0">
                <a:solidFill>
                  <a:schemeClr val="bg1"/>
                </a:solidFill>
                <a:latin typeface="+mn-lt"/>
                <a:ea typeface="ＭＳ Ｐゴシック" charset="0"/>
                <a:cs typeface="CiscoSans ExtraLight"/>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lgn="l"/>
            <a:r>
              <a:rPr lang="en-US" sz="1600" dirty="0">
                <a:solidFill>
                  <a:srgbClr val="000000"/>
                </a:solidFill>
              </a:rPr>
              <a:t>Figure 3-9 demonstrates the failure of the 10 Gbps network link between R1 and R2. </a:t>
            </a:r>
          </a:p>
          <a:p>
            <a:pPr marL="0" indent="0" algn="l"/>
            <a:endParaRPr lang="en-US" sz="1600" dirty="0">
              <a:solidFill>
                <a:srgbClr val="000000"/>
              </a:solidFill>
            </a:endParaRPr>
          </a:p>
          <a:p>
            <a:pPr marL="0" indent="0" algn="l"/>
            <a:r>
              <a:rPr lang="en-US" sz="1600" dirty="0">
                <a:solidFill>
                  <a:srgbClr val="000000"/>
                </a:solidFill>
              </a:rPr>
              <a:t>R3 continues to advertise the 10.1.1.0/24 prefix to R2 even though R1’s traffic should be taking the VPN tunnel to reach R2. </a:t>
            </a:r>
          </a:p>
          <a:p>
            <a:pPr marL="0" indent="0" algn="l"/>
            <a:endParaRPr lang="en-US" sz="1600" dirty="0">
              <a:solidFill>
                <a:srgbClr val="000000"/>
              </a:solidFill>
            </a:endParaRPr>
          </a:p>
          <a:p>
            <a:pPr marL="0" indent="0" algn="l"/>
            <a:r>
              <a:rPr lang="en-US" sz="1600" dirty="0">
                <a:solidFill>
                  <a:srgbClr val="000000"/>
                </a:solidFill>
              </a:rPr>
              <a:t>The scenario happens in the same fashion with 10.2.2.0/24 traffic transiting R3 instead of going across the VPN tunnel.</a:t>
            </a:r>
          </a:p>
          <a:p>
            <a:pPr marL="0" indent="0" algn="l"/>
            <a:endParaRPr lang="en-US" sz="1600" dirty="0">
              <a:solidFill>
                <a:srgbClr val="000000"/>
              </a:solidFill>
            </a:endParaRPr>
          </a:p>
          <a:p>
            <a:pPr marL="0" indent="0" algn="l"/>
            <a:r>
              <a:rPr lang="en-US" sz="1600" dirty="0">
                <a:solidFill>
                  <a:srgbClr val="000000"/>
                </a:solidFill>
              </a:rPr>
              <a:t>The EIGRP stub functionality prevents scenarios like this from happening and allows an EIGRP router to conserve router resources.</a:t>
            </a:r>
          </a:p>
          <a:p>
            <a:pPr marL="0" indent="0" algn="l" defTabSz="684213" fontAlgn="base">
              <a:spcBef>
                <a:spcPts val="600"/>
              </a:spcBef>
              <a:spcAft>
                <a:spcPts val="600"/>
              </a:spcAft>
              <a:buClr>
                <a:schemeClr val="tx2"/>
              </a:buClr>
              <a:buSzPct val="90000"/>
            </a:pPr>
            <a:endParaRPr lang="en-US" sz="1600" dirty="0">
              <a:solidFill>
                <a:srgbClr val="000000"/>
              </a:solidFill>
            </a:endParaRPr>
          </a:p>
        </p:txBody>
      </p:sp>
      <p:pic>
        <p:nvPicPr>
          <p:cNvPr id="2" name="Picture 1">
            <a:extLst>
              <a:ext uri="{FF2B5EF4-FFF2-40B4-BE49-F238E27FC236}">
                <a16:creationId xmlns:a16="http://schemas.microsoft.com/office/drawing/2014/main" id="{DB8C7A62-F201-6047-B03C-1B4C7EEC5072}"/>
              </a:ext>
            </a:extLst>
          </p:cNvPr>
          <p:cNvPicPr>
            <a:picLocks noChangeAspect="1"/>
          </p:cNvPicPr>
          <p:nvPr/>
        </p:nvPicPr>
        <p:blipFill>
          <a:blip r:embed="rId3"/>
          <a:stretch>
            <a:fillRect/>
          </a:stretch>
        </p:blipFill>
        <p:spPr>
          <a:xfrm>
            <a:off x="4819347" y="882666"/>
            <a:ext cx="3992463" cy="3149334"/>
          </a:xfrm>
          <a:prstGeom prst="rect">
            <a:avLst/>
          </a:prstGeom>
        </p:spPr>
      </p:pic>
    </p:spTree>
    <p:extLst>
      <p:ext uri="{BB962C8B-B14F-4D97-AF65-F5344CB8AC3E}">
        <p14:creationId xmlns:p14="http://schemas.microsoft.com/office/powerpoint/2010/main" val="1051979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9059159" cy="731837"/>
          </a:xfrm>
        </p:spPr>
        <p:txBody>
          <a:bodyPr/>
          <a:lstStyle/>
          <a:p>
            <a:r>
              <a:rPr lang="en-US" sz="1600" dirty="0"/>
              <a:t>WAN Considerations</a:t>
            </a:r>
            <a:br>
              <a:rPr lang="en-US" dirty="0"/>
            </a:br>
            <a:r>
              <a:rPr lang="en-US" dirty="0"/>
              <a:t>EIGRP Stub Router</a:t>
            </a:r>
            <a:endParaRPr lang="en-US" sz="2400" dirty="0"/>
          </a:p>
        </p:txBody>
      </p:sp>
      <p:sp>
        <p:nvSpPr>
          <p:cNvPr id="5" name="Content Placeholder 3">
            <a:extLst>
              <a:ext uri="{FF2B5EF4-FFF2-40B4-BE49-F238E27FC236}">
                <a16:creationId xmlns:a16="http://schemas.microsoft.com/office/drawing/2014/main" id="{D72634B3-4564-4571-803F-19780F581DB3}"/>
              </a:ext>
            </a:extLst>
          </p:cNvPr>
          <p:cNvSpPr txBox="1">
            <a:spLocks/>
          </p:cNvSpPr>
          <p:nvPr/>
        </p:nvSpPr>
        <p:spPr>
          <a:xfrm>
            <a:off x="125697" y="731837"/>
            <a:ext cx="4403882" cy="3868443"/>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lang="en-US" sz="2000" b="0" i="0" kern="1200" baseline="0">
                <a:solidFill>
                  <a:schemeClr val="bg1"/>
                </a:solidFill>
                <a:latin typeface="+mn-lt"/>
                <a:ea typeface="ＭＳ Ｐゴシック" charset="0"/>
                <a:cs typeface="CiscoSans ExtraLight"/>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lgn="l"/>
            <a:r>
              <a:rPr lang="en-US" sz="1600" dirty="0">
                <a:solidFill>
                  <a:srgbClr val="000000"/>
                </a:solidFill>
              </a:rPr>
              <a:t>An EIGRP stub router does not advertise routes that it learns from other EIGRP peers. </a:t>
            </a:r>
          </a:p>
          <a:p>
            <a:pPr marL="285750" indent="-285750" algn="l">
              <a:buFont typeface="Arial" panose="020B0604020202020204" pitchFamily="34" charset="0"/>
              <a:buChar char="•"/>
            </a:pPr>
            <a:r>
              <a:rPr lang="en-US" sz="1600" dirty="0">
                <a:solidFill>
                  <a:srgbClr val="000000"/>
                </a:solidFill>
              </a:rPr>
              <a:t>By default, EIGRP stubs advertise only connected and summary routes, but they can be configured so that they only receive routes or advertise any combination of redistributed routes, connected routes, or summary routes.</a:t>
            </a:r>
          </a:p>
          <a:p>
            <a:pPr marL="285750" indent="-285750" algn="l">
              <a:buFont typeface="Arial" panose="020B0604020202020204" pitchFamily="34" charset="0"/>
              <a:buChar char="•"/>
            </a:pPr>
            <a:r>
              <a:rPr lang="en-US" sz="1600" dirty="0">
                <a:solidFill>
                  <a:srgbClr val="000000"/>
                </a:solidFill>
              </a:rPr>
              <a:t>In Figure 3-10, R3 was configured as a stub router, and the 10 Gbps link between R1 and R2 fails. Traffic between R1 and R2 uses the backup VPN tunnel and does not traverse R3’s T1 circuits because R3 is only advertising its connected networks (10.34.1.0/24).</a:t>
            </a:r>
          </a:p>
          <a:p>
            <a:pPr marL="0" indent="0" algn="l"/>
            <a:endParaRPr lang="en-US" sz="1600" dirty="0">
              <a:solidFill>
                <a:srgbClr val="000000"/>
              </a:solidFill>
            </a:endParaRPr>
          </a:p>
        </p:txBody>
      </p:sp>
      <p:pic>
        <p:nvPicPr>
          <p:cNvPr id="4" name="Picture 3">
            <a:extLst>
              <a:ext uri="{FF2B5EF4-FFF2-40B4-BE49-F238E27FC236}">
                <a16:creationId xmlns:a16="http://schemas.microsoft.com/office/drawing/2014/main" id="{CCE380EB-1F16-E24B-B79A-373AE4A9C68E}"/>
              </a:ext>
            </a:extLst>
          </p:cNvPr>
          <p:cNvPicPr>
            <a:picLocks noChangeAspect="1"/>
          </p:cNvPicPr>
          <p:nvPr/>
        </p:nvPicPr>
        <p:blipFill>
          <a:blip r:embed="rId3"/>
          <a:stretch>
            <a:fillRect/>
          </a:stretch>
        </p:blipFill>
        <p:spPr>
          <a:xfrm>
            <a:off x="4529579" y="1369355"/>
            <a:ext cx="4372980" cy="2593405"/>
          </a:xfrm>
          <a:prstGeom prst="rect">
            <a:avLst/>
          </a:prstGeom>
        </p:spPr>
      </p:pic>
    </p:spTree>
    <p:extLst>
      <p:ext uri="{BB962C8B-B14F-4D97-AF65-F5344CB8AC3E}">
        <p14:creationId xmlns:p14="http://schemas.microsoft.com/office/powerpoint/2010/main" val="28097018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1" y="150830"/>
            <a:ext cx="9059159" cy="731837"/>
          </a:xfrm>
        </p:spPr>
        <p:txBody>
          <a:bodyPr/>
          <a:lstStyle/>
          <a:p>
            <a:r>
              <a:rPr lang="en-US" sz="1600" dirty="0"/>
              <a:t>WAN Considerations</a:t>
            </a:r>
            <a:br>
              <a:rPr lang="en-US" dirty="0"/>
            </a:br>
            <a:r>
              <a:rPr lang="en-US" dirty="0"/>
              <a:t>EIGRP Stub Configuration</a:t>
            </a:r>
            <a:endParaRPr lang="en-US" sz="2400" dirty="0"/>
          </a:p>
        </p:txBody>
      </p:sp>
      <p:sp>
        <p:nvSpPr>
          <p:cNvPr id="5" name="Content Placeholder 3">
            <a:extLst>
              <a:ext uri="{FF2B5EF4-FFF2-40B4-BE49-F238E27FC236}">
                <a16:creationId xmlns:a16="http://schemas.microsoft.com/office/drawing/2014/main" id="{D72634B3-4564-4571-803F-19780F581DB3}"/>
              </a:ext>
            </a:extLst>
          </p:cNvPr>
          <p:cNvSpPr txBox="1">
            <a:spLocks/>
          </p:cNvSpPr>
          <p:nvPr/>
        </p:nvSpPr>
        <p:spPr>
          <a:xfrm>
            <a:off x="168117" y="882667"/>
            <a:ext cx="8730785" cy="1183733"/>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lang="en-US" sz="2000" b="0" i="0" kern="1200" baseline="0">
                <a:solidFill>
                  <a:schemeClr val="bg1"/>
                </a:solidFill>
                <a:latin typeface="+mn-lt"/>
                <a:ea typeface="ＭＳ Ｐゴシック" charset="0"/>
                <a:cs typeface="CiscoSans ExtraLight"/>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lgn="l"/>
            <a:r>
              <a:rPr lang="en-US" sz="1600" dirty="0">
                <a:solidFill>
                  <a:srgbClr val="000000"/>
                </a:solidFill>
              </a:rPr>
              <a:t>The EIGRP stub router announces itself as a stub within the EIGRP hello packet. </a:t>
            </a:r>
          </a:p>
          <a:p>
            <a:pPr marL="285750" indent="-285750" algn="l">
              <a:buFont typeface="Arial" panose="020B0604020202020204" pitchFamily="34" charset="0"/>
              <a:buChar char="•"/>
            </a:pPr>
            <a:r>
              <a:rPr lang="en-US" sz="1600" dirty="0">
                <a:solidFill>
                  <a:srgbClr val="000000"/>
                </a:solidFill>
              </a:rPr>
              <a:t>Neighboring routers detect the stub field and update the EIGRP neighbor table to reflect the router’s stub status. </a:t>
            </a:r>
          </a:p>
          <a:p>
            <a:pPr marL="285750" indent="-285750" algn="l">
              <a:buFont typeface="Arial" panose="020B0604020202020204" pitchFamily="34" charset="0"/>
              <a:buChar char="•"/>
            </a:pPr>
            <a:r>
              <a:rPr lang="en-US" sz="1600" dirty="0">
                <a:solidFill>
                  <a:srgbClr val="000000"/>
                </a:solidFill>
              </a:rPr>
              <a:t>If a route goes active, EIGRP does not send EIGRP queries to an EIGRP stub router.</a:t>
            </a:r>
          </a:p>
        </p:txBody>
      </p:sp>
      <p:sp>
        <p:nvSpPr>
          <p:cNvPr id="6" name="TextBox 5">
            <a:extLst>
              <a:ext uri="{FF2B5EF4-FFF2-40B4-BE49-F238E27FC236}">
                <a16:creationId xmlns:a16="http://schemas.microsoft.com/office/drawing/2014/main" id="{C7B7E51A-1768-1843-906C-1CD86675A80B}"/>
              </a:ext>
            </a:extLst>
          </p:cNvPr>
          <p:cNvSpPr txBox="1"/>
          <p:nvPr/>
        </p:nvSpPr>
        <p:spPr>
          <a:xfrm>
            <a:off x="168116" y="2066400"/>
            <a:ext cx="4309873" cy="2554545"/>
          </a:xfrm>
          <a:prstGeom prst="rect">
            <a:avLst/>
          </a:prstGeom>
          <a:noFill/>
        </p:spPr>
        <p:txBody>
          <a:bodyPr wrap="square" rtlCol="0">
            <a:spAutoFit/>
          </a:bodyPr>
          <a:lstStyle/>
          <a:p>
            <a:r>
              <a:rPr lang="en-US" sz="1600" dirty="0">
                <a:solidFill>
                  <a:srgbClr val="000000"/>
                </a:solidFill>
              </a:rPr>
              <a:t>You configure a stub router by placing the command </a:t>
            </a:r>
            <a:r>
              <a:rPr lang="en-US" sz="1600" b="1" dirty="0">
                <a:solidFill>
                  <a:srgbClr val="000000"/>
                </a:solidFill>
              </a:rPr>
              <a:t>eigrp stub </a:t>
            </a:r>
            <a:r>
              <a:rPr lang="en-US" sz="1600" dirty="0">
                <a:solidFill>
                  <a:srgbClr val="000000"/>
                </a:solidFill>
              </a:rPr>
              <a:t>{</a:t>
            </a:r>
            <a:r>
              <a:rPr lang="en-US" sz="1600" b="1" dirty="0">
                <a:solidFill>
                  <a:srgbClr val="000000"/>
                </a:solidFill>
              </a:rPr>
              <a:t>connected</a:t>
            </a:r>
            <a:r>
              <a:rPr lang="en-US" sz="1600" dirty="0">
                <a:solidFill>
                  <a:srgbClr val="000000"/>
                </a:solidFill>
              </a:rPr>
              <a:t> |  </a:t>
            </a:r>
            <a:r>
              <a:rPr lang="en-US" sz="1600" b="1" dirty="0">
                <a:solidFill>
                  <a:srgbClr val="000000"/>
                </a:solidFill>
              </a:rPr>
              <a:t>receive-only</a:t>
            </a:r>
            <a:r>
              <a:rPr lang="en-US" sz="1600" dirty="0">
                <a:solidFill>
                  <a:srgbClr val="000000"/>
                </a:solidFill>
              </a:rPr>
              <a:t> | </a:t>
            </a:r>
            <a:r>
              <a:rPr lang="en-US" sz="1600" b="1" dirty="0">
                <a:solidFill>
                  <a:srgbClr val="000000"/>
                </a:solidFill>
              </a:rPr>
              <a:t>redistributed</a:t>
            </a:r>
            <a:r>
              <a:rPr lang="en-US" sz="1600" dirty="0">
                <a:solidFill>
                  <a:srgbClr val="000000"/>
                </a:solidFill>
              </a:rPr>
              <a:t> | </a:t>
            </a:r>
            <a:r>
              <a:rPr lang="en-US" sz="1600" b="1" dirty="0">
                <a:solidFill>
                  <a:srgbClr val="000000"/>
                </a:solidFill>
              </a:rPr>
              <a:t>static</a:t>
            </a:r>
            <a:r>
              <a:rPr lang="en-US" sz="1600" dirty="0">
                <a:solidFill>
                  <a:srgbClr val="000000"/>
                </a:solidFill>
              </a:rPr>
              <a:t> | </a:t>
            </a:r>
            <a:r>
              <a:rPr lang="en-US" sz="1600" b="1" dirty="0">
                <a:solidFill>
                  <a:srgbClr val="000000"/>
                </a:solidFill>
              </a:rPr>
              <a:t>summary</a:t>
            </a:r>
            <a:r>
              <a:rPr lang="en-US" sz="1600" dirty="0">
                <a:solidFill>
                  <a:srgbClr val="000000"/>
                </a:solidFill>
              </a:rPr>
              <a:t>} under the EIGRP process for classic configuration and under the address family for named mode configuration. </a:t>
            </a:r>
          </a:p>
          <a:p>
            <a:endParaRPr lang="en-US" sz="1600" dirty="0">
              <a:solidFill>
                <a:srgbClr val="000000"/>
              </a:solidFill>
            </a:endParaRPr>
          </a:p>
          <a:p>
            <a:r>
              <a:rPr lang="en-US" sz="1600" dirty="0">
                <a:solidFill>
                  <a:srgbClr val="000000"/>
                </a:solidFill>
              </a:rPr>
              <a:t>Example 3-11 demonstrates the stub configuration for EIGRP classic mode and named mode.</a:t>
            </a:r>
          </a:p>
        </p:txBody>
      </p:sp>
      <p:pic>
        <p:nvPicPr>
          <p:cNvPr id="2" name="Picture 1">
            <a:extLst>
              <a:ext uri="{FF2B5EF4-FFF2-40B4-BE49-F238E27FC236}">
                <a16:creationId xmlns:a16="http://schemas.microsoft.com/office/drawing/2014/main" id="{BAC177EB-4AA8-A44C-B7C3-590D6E16CEFC}"/>
              </a:ext>
            </a:extLst>
          </p:cNvPr>
          <p:cNvPicPr>
            <a:picLocks noChangeAspect="1"/>
          </p:cNvPicPr>
          <p:nvPr/>
        </p:nvPicPr>
        <p:blipFill>
          <a:blip r:embed="rId3"/>
          <a:stretch>
            <a:fillRect/>
          </a:stretch>
        </p:blipFill>
        <p:spPr>
          <a:xfrm>
            <a:off x="4477989" y="2384452"/>
            <a:ext cx="4309873" cy="1457751"/>
          </a:xfrm>
          <a:prstGeom prst="rect">
            <a:avLst/>
          </a:prstGeom>
        </p:spPr>
      </p:pic>
    </p:spTree>
    <p:extLst>
      <p:ext uri="{BB962C8B-B14F-4D97-AF65-F5344CB8AC3E}">
        <p14:creationId xmlns:p14="http://schemas.microsoft.com/office/powerpoint/2010/main" val="13847497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18771" y="0"/>
            <a:ext cx="9059159" cy="731837"/>
          </a:xfrm>
        </p:spPr>
        <p:txBody>
          <a:bodyPr/>
          <a:lstStyle/>
          <a:p>
            <a:r>
              <a:rPr lang="en-US" sz="1600" dirty="0"/>
              <a:t>WAN Considerations</a:t>
            </a:r>
            <a:br>
              <a:rPr lang="en-US" dirty="0"/>
            </a:br>
            <a:r>
              <a:rPr lang="en-US" dirty="0"/>
              <a:t>Common Problem with EIGRP Stub Routers</a:t>
            </a:r>
            <a:endParaRPr lang="en-US" sz="2400" dirty="0"/>
          </a:p>
        </p:txBody>
      </p:sp>
      <p:sp>
        <p:nvSpPr>
          <p:cNvPr id="5" name="Content Placeholder 3">
            <a:extLst>
              <a:ext uri="{FF2B5EF4-FFF2-40B4-BE49-F238E27FC236}">
                <a16:creationId xmlns:a16="http://schemas.microsoft.com/office/drawing/2014/main" id="{D72634B3-4564-4571-803F-19780F581DB3}"/>
              </a:ext>
            </a:extLst>
          </p:cNvPr>
          <p:cNvSpPr txBox="1">
            <a:spLocks/>
          </p:cNvSpPr>
          <p:nvPr/>
        </p:nvSpPr>
        <p:spPr>
          <a:xfrm>
            <a:off x="210621" y="731837"/>
            <a:ext cx="4300187" cy="3830958"/>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lang="en-US" sz="2000" b="0" i="0" kern="1200" baseline="0">
                <a:solidFill>
                  <a:schemeClr val="bg1"/>
                </a:solidFill>
                <a:latin typeface="+mn-lt"/>
                <a:ea typeface="ＭＳ Ｐゴシック" charset="0"/>
                <a:cs typeface="CiscoSans ExtraLight"/>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lgn="l"/>
            <a:r>
              <a:rPr lang="en-US" sz="1600" dirty="0">
                <a:solidFill>
                  <a:srgbClr val="000000"/>
                </a:solidFill>
              </a:rPr>
              <a:t>A common problem with EIGRP stub routers is forgetting that they do not advertise EIGRP routes that they learn from another peer. </a:t>
            </a:r>
          </a:p>
          <a:p>
            <a:pPr marL="0" indent="0" algn="l"/>
            <a:endParaRPr lang="en-US" sz="1600" dirty="0">
              <a:solidFill>
                <a:srgbClr val="000000"/>
              </a:solidFill>
            </a:endParaRPr>
          </a:p>
          <a:p>
            <a:pPr marL="0" indent="0" algn="l"/>
            <a:r>
              <a:rPr lang="en-US" sz="1600" dirty="0">
                <a:solidFill>
                  <a:srgbClr val="000000"/>
                </a:solidFill>
              </a:rPr>
              <a:t>Figure 3-11 expands on the previous topology and adds the R4 router to the branch network; R4 is attached to R3.</a:t>
            </a:r>
          </a:p>
          <a:p>
            <a:pPr marL="0" indent="0" algn="l"/>
            <a:endParaRPr lang="en-US" sz="1600" dirty="0">
              <a:solidFill>
                <a:srgbClr val="000000"/>
              </a:solidFill>
            </a:endParaRPr>
          </a:p>
          <a:p>
            <a:pPr marL="0" indent="0" algn="l"/>
            <a:r>
              <a:rPr lang="en-US" sz="1600" dirty="0">
                <a:solidFill>
                  <a:srgbClr val="000000"/>
                </a:solidFill>
              </a:rPr>
              <a:t>Example 3-12 demonstrates the EIGRP learned routes on R1 and R4. </a:t>
            </a:r>
          </a:p>
          <a:p>
            <a:pPr marL="285750" indent="-285750" algn="l">
              <a:buFont typeface="Arial" panose="020B0604020202020204" pitchFamily="34" charset="0"/>
              <a:buChar char="•"/>
            </a:pPr>
            <a:r>
              <a:rPr lang="en-US" sz="1600" dirty="0">
                <a:solidFill>
                  <a:srgbClr val="000000"/>
                </a:solidFill>
              </a:rPr>
              <a:t>R1 is missing the 10.4.4.0/24 prefix, and R4 is missing the 10.1.1.0/24 prefix. </a:t>
            </a:r>
          </a:p>
          <a:p>
            <a:pPr marL="285750" indent="-285750" algn="l">
              <a:buFont typeface="Arial" panose="020B0604020202020204" pitchFamily="34" charset="0"/>
              <a:buChar char="•"/>
            </a:pPr>
            <a:r>
              <a:rPr lang="en-US" sz="1600" dirty="0">
                <a:solidFill>
                  <a:srgbClr val="000000"/>
                </a:solidFill>
              </a:rPr>
              <a:t>Both prefixes are missing because R3 is an EIGRP stub router.</a:t>
            </a:r>
          </a:p>
        </p:txBody>
      </p:sp>
      <p:pic>
        <p:nvPicPr>
          <p:cNvPr id="7" name="Picture 6">
            <a:extLst>
              <a:ext uri="{FF2B5EF4-FFF2-40B4-BE49-F238E27FC236}">
                <a16:creationId xmlns:a16="http://schemas.microsoft.com/office/drawing/2014/main" id="{ECCFA7A8-C905-0F40-B3B6-882E07BDAF22}"/>
              </a:ext>
            </a:extLst>
          </p:cNvPr>
          <p:cNvPicPr>
            <a:picLocks noChangeAspect="1"/>
          </p:cNvPicPr>
          <p:nvPr/>
        </p:nvPicPr>
        <p:blipFill>
          <a:blip r:embed="rId3"/>
          <a:stretch>
            <a:fillRect/>
          </a:stretch>
        </p:blipFill>
        <p:spPr>
          <a:xfrm>
            <a:off x="4562502" y="731837"/>
            <a:ext cx="4245040" cy="2018983"/>
          </a:xfrm>
          <a:prstGeom prst="rect">
            <a:avLst/>
          </a:prstGeom>
        </p:spPr>
      </p:pic>
      <p:pic>
        <p:nvPicPr>
          <p:cNvPr id="8" name="Picture 7">
            <a:extLst>
              <a:ext uri="{FF2B5EF4-FFF2-40B4-BE49-F238E27FC236}">
                <a16:creationId xmlns:a16="http://schemas.microsoft.com/office/drawing/2014/main" id="{8E282D3C-D36D-BB44-98A5-86DCD8230279}"/>
              </a:ext>
            </a:extLst>
          </p:cNvPr>
          <p:cNvPicPr>
            <a:picLocks noChangeAspect="1"/>
          </p:cNvPicPr>
          <p:nvPr/>
        </p:nvPicPr>
        <p:blipFill>
          <a:blip r:embed="rId4"/>
          <a:stretch>
            <a:fillRect/>
          </a:stretch>
        </p:blipFill>
        <p:spPr>
          <a:xfrm>
            <a:off x="4811685" y="2974776"/>
            <a:ext cx="3995856" cy="1267185"/>
          </a:xfrm>
          <a:prstGeom prst="rect">
            <a:avLst/>
          </a:prstGeom>
        </p:spPr>
      </p:pic>
      <p:pic>
        <p:nvPicPr>
          <p:cNvPr id="9" name="Picture 8">
            <a:extLst>
              <a:ext uri="{FF2B5EF4-FFF2-40B4-BE49-F238E27FC236}">
                <a16:creationId xmlns:a16="http://schemas.microsoft.com/office/drawing/2014/main" id="{F5AE68AE-CB2D-644F-9AD1-2655FFB84A92}"/>
              </a:ext>
            </a:extLst>
          </p:cNvPr>
          <p:cNvPicPr>
            <a:picLocks noChangeAspect="1"/>
          </p:cNvPicPr>
          <p:nvPr/>
        </p:nvPicPr>
        <p:blipFill>
          <a:blip r:embed="rId5"/>
          <a:stretch>
            <a:fillRect/>
          </a:stretch>
        </p:blipFill>
        <p:spPr>
          <a:xfrm>
            <a:off x="4811685" y="4119413"/>
            <a:ext cx="3995856" cy="665976"/>
          </a:xfrm>
          <a:prstGeom prst="rect">
            <a:avLst/>
          </a:prstGeom>
        </p:spPr>
      </p:pic>
    </p:spTree>
    <p:extLst>
      <p:ext uri="{BB962C8B-B14F-4D97-AF65-F5344CB8AC3E}">
        <p14:creationId xmlns:p14="http://schemas.microsoft.com/office/powerpoint/2010/main" val="1384989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FB89FE0-AFBF-4F30-AE65-3B18BCBE3A9A}"/>
              </a:ext>
            </a:extLst>
          </p:cNvPr>
          <p:cNvSpPr>
            <a:spLocks noGrp="1"/>
          </p:cNvSpPr>
          <p:nvPr>
            <p:ph type="ctrTitle"/>
          </p:nvPr>
        </p:nvSpPr>
        <p:spPr>
          <a:xfrm>
            <a:off x="359275" y="466724"/>
            <a:ext cx="8701598" cy="1351755"/>
          </a:xfrm>
        </p:spPr>
        <p:txBody>
          <a:bodyPr anchor="t"/>
          <a:lstStyle/>
          <a:p>
            <a:r>
              <a:rPr lang="en-US" dirty="0">
                <a:solidFill>
                  <a:schemeClr val="accent5">
                    <a:lumMod val="40000"/>
                    <a:lumOff val="60000"/>
                  </a:schemeClr>
                </a:solidFill>
              </a:rPr>
              <a:t>Failure Detection and Timers</a:t>
            </a:r>
          </a:p>
        </p:txBody>
      </p:sp>
      <p:sp>
        <p:nvSpPr>
          <p:cNvPr id="4" name="TextBox 3">
            <a:extLst>
              <a:ext uri="{FF2B5EF4-FFF2-40B4-BE49-F238E27FC236}">
                <a16:creationId xmlns:a16="http://schemas.microsoft.com/office/drawing/2014/main" id="{E2BFA70F-DC0C-41D5-868E-C8FBC661D58F}"/>
              </a:ext>
            </a:extLst>
          </p:cNvPr>
          <p:cNvSpPr txBox="1"/>
          <p:nvPr/>
        </p:nvSpPr>
        <p:spPr>
          <a:xfrm>
            <a:off x="359275" y="1697093"/>
            <a:ext cx="8277832" cy="2708434"/>
          </a:xfrm>
          <a:prstGeom prst="rect">
            <a:avLst/>
          </a:prstGeom>
          <a:noFill/>
        </p:spPr>
        <p:txBody>
          <a:bodyPr wrap="square" rtlCol="0">
            <a:spAutoFit/>
          </a:bodyPr>
          <a:lstStyle/>
          <a:p>
            <a:pPr marL="285750" indent="-285750">
              <a:spcAft>
                <a:spcPts val="300"/>
              </a:spcAft>
              <a:buFont typeface="Arial" panose="020B0604020202020204" pitchFamily="34" charset="0"/>
              <a:buChar char="•"/>
            </a:pPr>
            <a:r>
              <a:rPr lang="en-US" sz="1600" dirty="0">
                <a:solidFill>
                  <a:schemeClr val="accent5">
                    <a:lumMod val="40000"/>
                    <a:lumOff val="60000"/>
                  </a:schemeClr>
                </a:solidFill>
                <a:latin typeface="+mj-lt"/>
                <a:ea typeface="ＭＳ Ｐゴシック" charset="0"/>
              </a:rPr>
              <a:t>A secondary function of the EIGRP hello packets is to ensure that EIGRP neighbors are still healthy and available. EIGRP hello packets are sent out in intervals according to the hello timer. </a:t>
            </a:r>
          </a:p>
          <a:p>
            <a:pPr marL="285750" indent="-285750">
              <a:spcAft>
                <a:spcPts val="300"/>
              </a:spcAft>
              <a:buFont typeface="Arial" panose="020B0604020202020204" pitchFamily="34" charset="0"/>
              <a:buChar char="•"/>
            </a:pPr>
            <a:r>
              <a:rPr lang="en-US" sz="1600" dirty="0">
                <a:solidFill>
                  <a:schemeClr val="accent5">
                    <a:lumMod val="40000"/>
                    <a:lumOff val="60000"/>
                  </a:schemeClr>
                </a:solidFill>
                <a:latin typeface="+mj-lt"/>
                <a:ea typeface="ＭＳ Ｐゴシック" charset="0"/>
              </a:rPr>
              <a:t>The hold timer is the amount of time EIGRP deems the router reachable and functioning. The hold time value defaults to three times the hello interval. </a:t>
            </a:r>
          </a:p>
          <a:p>
            <a:pPr marL="285750" indent="-285750">
              <a:spcAft>
                <a:spcPts val="300"/>
              </a:spcAft>
              <a:buFont typeface="Arial" panose="020B0604020202020204" pitchFamily="34" charset="0"/>
              <a:buChar char="•"/>
            </a:pPr>
            <a:r>
              <a:rPr lang="en-US" sz="1600" dirty="0">
                <a:solidFill>
                  <a:schemeClr val="accent5">
                    <a:lumMod val="40000"/>
                    <a:lumOff val="60000"/>
                  </a:schemeClr>
                </a:solidFill>
                <a:latin typeface="+mj-lt"/>
                <a:ea typeface="ＭＳ Ｐゴシック" charset="0"/>
              </a:rPr>
              <a:t>The hold time decrements, and upon receipt of a hello packet, the hold time resets and restarts the countdown.</a:t>
            </a:r>
          </a:p>
          <a:p>
            <a:pPr marL="285750" indent="-285750">
              <a:spcAft>
                <a:spcPts val="300"/>
              </a:spcAft>
              <a:buFont typeface="Arial" panose="020B0604020202020204" pitchFamily="34" charset="0"/>
              <a:buChar char="•"/>
            </a:pPr>
            <a:r>
              <a:rPr lang="en-US" sz="1600" dirty="0">
                <a:solidFill>
                  <a:schemeClr val="accent5">
                    <a:lumMod val="40000"/>
                    <a:lumOff val="60000"/>
                  </a:schemeClr>
                </a:solidFill>
                <a:latin typeface="+mj-lt"/>
                <a:ea typeface="ＭＳ Ｐゴシック" charset="0"/>
              </a:rPr>
              <a:t>If the hold time reaches 0, EIGRP declares the neighbor unreachable and notifies the diffusing update algorithm (DUAL) of a topology change.</a:t>
            </a:r>
          </a:p>
          <a:p>
            <a:endParaRPr lang="en-US" sz="1600" b="1" dirty="0">
              <a:solidFill>
                <a:schemeClr val="accent5">
                  <a:lumMod val="40000"/>
                  <a:lumOff val="60000"/>
                </a:schemeClr>
              </a:solidFill>
              <a:latin typeface="+mj-lt"/>
              <a:ea typeface="ＭＳ Ｐゴシック" charset="0"/>
            </a:endParaRPr>
          </a:p>
        </p:txBody>
      </p:sp>
    </p:spTree>
    <p:custDataLst>
      <p:tags r:id="rId1"/>
    </p:custDataLst>
    <p:extLst>
      <p:ext uri="{BB962C8B-B14F-4D97-AF65-F5344CB8AC3E}">
        <p14:creationId xmlns:p14="http://schemas.microsoft.com/office/powerpoint/2010/main" val="727403309"/>
      </p:ext>
    </p:extLst>
  </p:cSld>
  <p:clrMapOvr>
    <a:masterClrMapping/>
  </p:clrMapOvr>
  <p:transition spd="slow">
    <p:wip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1" y="150830"/>
            <a:ext cx="9059159" cy="731837"/>
          </a:xfrm>
        </p:spPr>
        <p:txBody>
          <a:bodyPr/>
          <a:lstStyle/>
          <a:p>
            <a:r>
              <a:rPr lang="en-US" sz="1600" dirty="0"/>
              <a:t>WAN Considerations</a:t>
            </a:r>
            <a:br>
              <a:rPr lang="en-US" dirty="0"/>
            </a:br>
            <a:r>
              <a:rPr lang="en-US" dirty="0"/>
              <a:t>EIGRP Stub Site Benefits</a:t>
            </a:r>
            <a:endParaRPr lang="en-US" sz="2400" dirty="0"/>
          </a:p>
        </p:txBody>
      </p:sp>
      <p:sp>
        <p:nvSpPr>
          <p:cNvPr id="5" name="Content Placeholder 3">
            <a:extLst>
              <a:ext uri="{FF2B5EF4-FFF2-40B4-BE49-F238E27FC236}">
                <a16:creationId xmlns:a16="http://schemas.microsoft.com/office/drawing/2014/main" id="{D72634B3-4564-4571-803F-19780F581DB3}"/>
              </a:ext>
            </a:extLst>
          </p:cNvPr>
          <p:cNvSpPr txBox="1">
            <a:spLocks/>
          </p:cNvSpPr>
          <p:nvPr/>
        </p:nvSpPr>
        <p:spPr>
          <a:xfrm>
            <a:off x="210622" y="1014641"/>
            <a:ext cx="8537452" cy="3519651"/>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lang="en-US" sz="2000" b="0" i="0" kern="1200" baseline="0">
                <a:solidFill>
                  <a:schemeClr val="bg1"/>
                </a:solidFill>
                <a:latin typeface="+mn-lt"/>
                <a:ea typeface="ＭＳ Ｐゴシック" charset="0"/>
                <a:cs typeface="CiscoSans ExtraLight"/>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lgn="l"/>
            <a:r>
              <a:rPr lang="en-US" sz="1600" dirty="0">
                <a:solidFill>
                  <a:srgbClr val="000000"/>
                </a:solidFill>
              </a:rPr>
              <a:t>The EIGRP stub site feature builds on EIGRP stub capabilities that allow a router to advertise itself as a stub to peers only on the specified WAN interfaces but allow it to exchange routes learned on LAN interfaces. EIGRP stub sites provide the following key benefits:</a:t>
            </a:r>
          </a:p>
          <a:p>
            <a:pPr marL="285750" indent="-285750" algn="l">
              <a:buFont typeface="Arial" panose="020B0604020202020204" pitchFamily="34" charset="0"/>
              <a:buChar char="•"/>
            </a:pPr>
            <a:r>
              <a:rPr lang="en-US" sz="1600" dirty="0">
                <a:solidFill>
                  <a:srgbClr val="000000"/>
                </a:solidFill>
              </a:rPr>
              <a:t>EIGRP neighbors on WAN links do not send EIGRP queries to the remote site when a route becomes active.</a:t>
            </a:r>
          </a:p>
          <a:p>
            <a:pPr marL="285750" indent="-285750" algn="l">
              <a:buFont typeface="Arial" panose="020B0604020202020204" pitchFamily="34" charset="0"/>
              <a:buChar char="•"/>
            </a:pPr>
            <a:endParaRPr lang="en-US" sz="1600" dirty="0">
              <a:solidFill>
                <a:srgbClr val="000000"/>
              </a:solidFill>
            </a:endParaRPr>
          </a:p>
          <a:p>
            <a:pPr marL="285750" indent="-285750" algn="l">
              <a:buFont typeface="Arial" panose="020B0604020202020204" pitchFamily="34" charset="0"/>
              <a:buChar char="•"/>
            </a:pPr>
            <a:r>
              <a:rPr lang="en-US" sz="1600" dirty="0">
                <a:solidFill>
                  <a:srgbClr val="000000"/>
                </a:solidFill>
              </a:rPr>
              <a:t>The EIGRP stub site feature allows downstream routers to receive and advertise network prefixes across the WAN.</a:t>
            </a:r>
          </a:p>
          <a:p>
            <a:pPr marL="285750" indent="-285750" algn="l">
              <a:buFont typeface="Arial" panose="020B0604020202020204" pitchFamily="34" charset="0"/>
              <a:buChar char="•"/>
            </a:pPr>
            <a:endParaRPr lang="en-US" sz="1600" dirty="0">
              <a:solidFill>
                <a:srgbClr val="000000"/>
              </a:solidFill>
            </a:endParaRPr>
          </a:p>
          <a:p>
            <a:pPr marL="285750" indent="-285750" algn="l">
              <a:buFont typeface="Arial" panose="020B0604020202020204" pitchFamily="34" charset="0"/>
              <a:buChar char="•"/>
            </a:pPr>
            <a:r>
              <a:rPr lang="en-US" sz="1600" dirty="0">
                <a:solidFill>
                  <a:srgbClr val="000000"/>
                </a:solidFill>
              </a:rPr>
              <a:t>The EIGRP stub site feature prevents the EIGRP stub site route from being a transit site.</a:t>
            </a:r>
          </a:p>
        </p:txBody>
      </p:sp>
    </p:spTree>
    <p:extLst>
      <p:ext uri="{BB962C8B-B14F-4D97-AF65-F5344CB8AC3E}">
        <p14:creationId xmlns:p14="http://schemas.microsoft.com/office/powerpoint/2010/main" val="3894406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1"/>
            <a:ext cx="9059159" cy="647700"/>
          </a:xfrm>
        </p:spPr>
        <p:txBody>
          <a:bodyPr/>
          <a:lstStyle/>
          <a:p>
            <a:r>
              <a:rPr lang="en-US" sz="1600" dirty="0"/>
              <a:t>WAN Considerations</a:t>
            </a:r>
            <a:br>
              <a:rPr lang="en-US" dirty="0"/>
            </a:br>
            <a:r>
              <a:rPr lang="en-US" dirty="0"/>
              <a:t>EIGRP Stub Site Feature</a:t>
            </a:r>
            <a:endParaRPr lang="en-US" sz="2400" dirty="0"/>
          </a:p>
        </p:txBody>
      </p:sp>
      <p:sp>
        <p:nvSpPr>
          <p:cNvPr id="5" name="Content Placeholder 3">
            <a:extLst>
              <a:ext uri="{FF2B5EF4-FFF2-40B4-BE49-F238E27FC236}">
                <a16:creationId xmlns:a16="http://schemas.microsoft.com/office/drawing/2014/main" id="{D72634B3-4564-4571-803F-19780F581DB3}"/>
              </a:ext>
            </a:extLst>
          </p:cNvPr>
          <p:cNvSpPr txBox="1">
            <a:spLocks/>
          </p:cNvSpPr>
          <p:nvPr/>
        </p:nvSpPr>
        <p:spPr>
          <a:xfrm>
            <a:off x="134421" y="647701"/>
            <a:ext cx="8924738" cy="2465290"/>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lang="en-US" sz="2000" b="0" i="0" kern="1200" baseline="0">
                <a:solidFill>
                  <a:schemeClr val="bg1"/>
                </a:solidFill>
                <a:latin typeface="+mn-lt"/>
                <a:ea typeface="ＭＳ Ｐゴシック" charset="0"/>
                <a:cs typeface="CiscoSans ExtraLight"/>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lgn="l"/>
            <a:r>
              <a:rPr lang="en-US" sz="1500" dirty="0">
                <a:solidFill>
                  <a:srgbClr val="000000"/>
                </a:solidFill>
              </a:rPr>
              <a:t>The EIGRP stub site feature works by identifying the WAN interfaces and then setting an EIGRP stub site identifier. Figure 3-12 illustrates R3 being configured as a stub site router and the serial links configured as EIGRP WAN interfaces: </a:t>
            </a:r>
          </a:p>
          <a:p>
            <a:pPr marL="0" indent="0" algn="l"/>
            <a:r>
              <a:rPr lang="en-US" sz="1500" b="1" dirty="0">
                <a:solidFill>
                  <a:srgbClr val="000000"/>
                </a:solidFill>
              </a:rPr>
              <a:t>Step 1. </a:t>
            </a:r>
            <a:r>
              <a:rPr lang="en-US" sz="1500" dirty="0">
                <a:solidFill>
                  <a:srgbClr val="000000"/>
                </a:solidFill>
              </a:rPr>
              <a:t>R1 advertises the 10.1.1.0/24 route to R3, and the 10.1.1.0/24 route is received on R3’s WAN interface. R3 is then able to advertise that prefix to the downstream router R4. </a:t>
            </a:r>
          </a:p>
          <a:p>
            <a:pPr marL="0" indent="0" algn="l"/>
            <a:r>
              <a:rPr lang="en-US" sz="1500" b="1" dirty="0">
                <a:solidFill>
                  <a:srgbClr val="000000"/>
                </a:solidFill>
              </a:rPr>
              <a:t>Step 2. </a:t>
            </a:r>
            <a:r>
              <a:rPr lang="en-US" sz="1500" dirty="0">
                <a:solidFill>
                  <a:srgbClr val="000000"/>
                </a:solidFill>
              </a:rPr>
              <a:t>R2 advertises the 10.2.2.0/24 route to R3, and the 10.2.2.0/24 route is received on R3’s other WAN interface. R3 is then able to advertise that prefix to the downstream router R4. </a:t>
            </a:r>
          </a:p>
          <a:p>
            <a:pPr marL="0" indent="0" algn="l"/>
            <a:r>
              <a:rPr lang="en-US" sz="1500" b="1" dirty="0">
                <a:solidFill>
                  <a:srgbClr val="000000"/>
                </a:solidFill>
              </a:rPr>
              <a:t>Step 3. </a:t>
            </a:r>
            <a:r>
              <a:rPr lang="en-US" sz="1500" dirty="0">
                <a:solidFill>
                  <a:srgbClr val="000000"/>
                </a:solidFill>
              </a:rPr>
              <a:t>R4 advertises the 10.4.4.0/24 network to R3. R3 checks the 10.4.4.0/24 route for the EIGRP stub site attribute before advertising that prefix out either WAN interface. R3 is able to advertise the prefix to R1 and R2 because it does not contain an EIGRP stub site identifier attribute.</a:t>
            </a:r>
          </a:p>
          <a:p>
            <a:pPr marL="0" indent="0" algn="l"/>
            <a:endParaRPr lang="en-US" sz="1600" dirty="0">
              <a:solidFill>
                <a:srgbClr val="000000"/>
              </a:solidFill>
            </a:endParaRPr>
          </a:p>
        </p:txBody>
      </p:sp>
      <p:pic>
        <p:nvPicPr>
          <p:cNvPr id="2" name="Picture 1">
            <a:extLst>
              <a:ext uri="{FF2B5EF4-FFF2-40B4-BE49-F238E27FC236}">
                <a16:creationId xmlns:a16="http://schemas.microsoft.com/office/drawing/2014/main" id="{E82F51A2-EDCC-0F4B-8030-AE35E56D9FA9}"/>
              </a:ext>
            </a:extLst>
          </p:cNvPr>
          <p:cNvPicPr>
            <a:picLocks noChangeAspect="1"/>
          </p:cNvPicPr>
          <p:nvPr/>
        </p:nvPicPr>
        <p:blipFill>
          <a:blip r:embed="rId3"/>
          <a:stretch>
            <a:fillRect/>
          </a:stretch>
        </p:blipFill>
        <p:spPr>
          <a:xfrm>
            <a:off x="2259580" y="3112991"/>
            <a:ext cx="3610464" cy="1916209"/>
          </a:xfrm>
          <a:prstGeom prst="rect">
            <a:avLst/>
          </a:prstGeom>
        </p:spPr>
      </p:pic>
    </p:spTree>
    <p:extLst>
      <p:ext uri="{BB962C8B-B14F-4D97-AF65-F5344CB8AC3E}">
        <p14:creationId xmlns:p14="http://schemas.microsoft.com/office/powerpoint/2010/main" val="25122061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1" y="1"/>
            <a:ext cx="4807670" cy="632460"/>
          </a:xfrm>
        </p:spPr>
        <p:txBody>
          <a:bodyPr/>
          <a:lstStyle/>
          <a:p>
            <a:r>
              <a:rPr lang="en-US" sz="1600" dirty="0"/>
              <a:t>WAN Considerations</a:t>
            </a:r>
            <a:br>
              <a:rPr lang="en-US" dirty="0"/>
            </a:br>
            <a:r>
              <a:rPr lang="en-US" dirty="0"/>
              <a:t>EIGRP Stub Site Config</a:t>
            </a:r>
            <a:endParaRPr lang="en-US" sz="2400" dirty="0"/>
          </a:p>
        </p:txBody>
      </p:sp>
      <p:sp>
        <p:nvSpPr>
          <p:cNvPr id="5" name="Content Placeholder 3">
            <a:extLst>
              <a:ext uri="{FF2B5EF4-FFF2-40B4-BE49-F238E27FC236}">
                <a16:creationId xmlns:a16="http://schemas.microsoft.com/office/drawing/2014/main" id="{D72634B3-4564-4571-803F-19780F581DB3}"/>
              </a:ext>
            </a:extLst>
          </p:cNvPr>
          <p:cNvSpPr txBox="1">
            <a:spLocks/>
          </p:cNvSpPr>
          <p:nvPr/>
        </p:nvSpPr>
        <p:spPr>
          <a:xfrm>
            <a:off x="210622" y="632461"/>
            <a:ext cx="4597049" cy="4013224"/>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lang="en-US" sz="2000" b="0" i="0" kern="1200" baseline="0">
                <a:solidFill>
                  <a:schemeClr val="bg1"/>
                </a:solidFill>
                <a:latin typeface="+mn-lt"/>
                <a:ea typeface="ＭＳ Ｐゴシック" charset="0"/>
                <a:cs typeface="CiscoSans ExtraLight"/>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lgn="l"/>
            <a:r>
              <a:rPr lang="en-US" sz="1500" dirty="0">
                <a:solidFill>
                  <a:srgbClr val="000000"/>
                </a:solidFill>
              </a:rPr>
              <a:t>The EIGRP stub site function is available only in EIGRP named mode configuration. </a:t>
            </a:r>
          </a:p>
          <a:p>
            <a:pPr marL="285750" indent="-285750" algn="l">
              <a:buFont typeface="Arial" panose="020B0604020202020204" pitchFamily="34" charset="0"/>
              <a:buChar char="•"/>
            </a:pPr>
            <a:r>
              <a:rPr lang="en-US" sz="1500" dirty="0">
                <a:solidFill>
                  <a:srgbClr val="000000"/>
                </a:solidFill>
              </a:rPr>
              <a:t>The WAN interfaces are identified underneath the </a:t>
            </a:r>
            <a:r>
              <a:rPr lang="en-US" sz="1500" b="1" dirty="0">
                <a:solidFill>
                  <a:srgbClr val="000000"/>
                </a:solidFill>
              </a:rPr>
              <a:t>af-interface</a:t>
            </a:r>
            <a:r>
              <a:rPr lang="en-US" sz="1500" dirty="0">
                <a:solidFill>
                  <a:srgbClr val="000000"/>
                </a:solidFill>
              </a:rPr>
              <a:t> </a:t>
            </a:r>
            <a:r>
              <a:rPr lang="en-US" sz="1500" i="1" dirty="0">
                <a:solidFill>
                  <a:srgbClr val="000000"/>
                </a:solidFill>
              </a:rPr>
              <a:t>interface-id </a:t>
            </a:r>
            <a:r>
              <a:rPr lang="en-US" sz="1500" dirty="0">
                <a:solidFill>
                  <a:srgbClr val="000000"/>
                </a:solidFill>
              </a:rPr>
              <a:t>hierarchy and use the </a:t>
            </a:r>
            <a:r>
              <a:rPr lang="en-US" sz="1500" b="1" dirty="0">
                <a:solidFill>
                  <a:srgbClr val="000000"/>
                </a:solidFill>
              </a:rPr>
              <a:t>stub-site wan-interface </a:t>
            </a:r>
            <a:r>
              <a:rPr lang="en-US" sz="1500" dirty="0">
                <a:solidFill>
                  <a:srgbClr val="000000"/>
                </a:solidFill>
              </a:rPr>
              <a:t>command. </a:t>
            </a:r>
          </a:p>
          <a:p>
            <a:pPr marL="285750" indent="-285750" algn="l">
              <a:buFont typeface="Arial" panose="020B0604020202020204" pitchFamily="34" charset="0"/>
              <a:buChar char="•"/>
            </a:pPr>
            <a:r>
              <a:rPr lang="en-US" sz="1500" dirty="0">
                <a:solidFill>
                  <a:srgbClr val="000000"/>
                </a:solidFill>
              </a:rPr>
              <a:t>The stub site function and identifier are enabled with the command </a:t>
            </a:r>
            <a:r>
              <a:rPr lang="en-US" sz="1500" b="1" dirty="0">
                <a:solidFill>
                  <a:srgbClr val="000000"/>
                </a:solidFill>
              </a:rPr>
              <a:t>eigrp stub-site </a:t>
            </a:r>
            <a:r>
              <a:rPr lang="en-US" sz="1500" i="1" dirty="0">
                <a:solidFill>
                  <a:srgbClr val="000000"/>
                </a:solidFill>
              </a:rPr>
              <a:t>as-number:identifier</a:t>
            </a:r>
            <a:r>
              <a:rPr lang="en-US" sz="1500" dirty="0">
                <a:solidFill>
                  <a:srgbClr val="000000"/>
                </a:solidFill>
              </a:rPr>
              <a:t>. </a:t>
            </a:r>
          </a:p>
          <a:p>
            <a:pPr marL="285750" indent="-285750" algn="l">
              <a:buFont typeface="Arial" panose="020B0604020202020204" pitchFamily="34" charset="0"/>
              <a:buChar char="•"/>
            </a:pPr>
            <a:r>
              <a:rPr lang="en-US" sz="1500" dirty="0">
                <a:solidFill>
                  <a:srgbClr val="000000"/>
                </a:solidFill>
              </a:rPr>
              <a:t>The </a:t>
            </a:r>
            <a:r>
              <a:rPr lang="en-US" sz="1500" i="1" dirty="0">
                <a:solidFill>
                  <a:srgbClr val="000000"/>
                </a:solidFill>
              </a:rPr>
              <a:t>as-number:identifier </a:t>
            </a:r>
            <a:r>
              <a:rPr lang="en-US" sz="1500" dirty="0">
                <a:solidFill>
                  <a:srgbClr val="000000"/>
                </a:solidFill>
              </a:rPr>
              <a:t>must remain the same for all devices in a site. </a:t>
            </a:r>
          </a:p>
          <a:p>
            <a:pPr marL="0" indent="0" algn="l"/>
            <a:endParaRPr lang="en-US" sz="800" dirty="0">
              <a:solidFill>
                <a:srgbClr val="000000"/>
              </a:solidFill>
            </a:endParaRPr>
          </a:p>
          <a:p>
            <a:pPr marL="0" indent="0" algn="l"/>
            <a:r>
              <a:rPr lang="en-US" sz="1500" dirty="0">
                <a:solidFill>
                  <a:srgbClr val="000000"/>
                </a:solidFill>
              </a:rPr>
              <a:t>Example 3-13 provides the EIGRP stub site configuration for R3 for both serial interfaces.</a:t>
            </a:r>
          </a:p>
          <a:p>
            <a:pPr marL="0" indent="0" algn="l"/>
            <a:endParaRPr lang="en-US" sz="800" dirty="0">
              <a:solidFill>
                <a:srgbClr val="000000"/>
              </a:solidFill>
            </a:endParaRPr>
          </a:p>
          <a:p>
            <a:pPr marL="0" indent="0" algn="l"/>
            <a:r>
              <a:rPr lang="en-US" sz="1500" dirty="0">
                <a:solidFill>
                  <a:srgbClr val="000000"/>
                </a:solidFill>
              </a:rPr>
              <a:t>Example 3-14 verifies that the 10.1.1.0/24 route learned from R3’s serial interfaces are tagged with the EIGRP stub site attribute.</a:t>
            </a:r>
          </a:p>
          <a:p>
            <a:pPr marL="0" indent="0" algn="l"/>
            <a:endParaRPr lang="en-US" sz="1400" dirty="0">
              <a:solidFill>
                <a:srgbClr val="000000"/>
              </a:solidFill>
            </a:endParaRPr>
          </a:p>
        </p:txBody>
      </p:sp>
      <p:pic>
        <p:nvPicPr>
          <p:cNvPr id="4" name="Picture 3">
            <a:extLst>
              <a:ext uri="{FF2B5EF4-FFF2-40B4-BE49-F238E27FC236}">
                <a16:creationId xmlns:a16="http://schemas.microsoft.com/office/drawing/2014/main" id="{E71AE075-8E61-3C4F-A606-045C4AF23A42}"/>
              </a:ext>
            </a:extLst>
          </p:cNvPr>
          <p:cNvPicPr>
            <a:picLocks noChangeAspect="1"/>
          </p:cNvPicPr>
          <p:nvPr/>
        </p:nvPicPr>
        <p:blipFill>
          <a:blip r:embed="rId3"/>
          <a:stretch>
            <a:fillRect/>
          </a:stretch>
        </p:blipFill>
        <p:spPr>
          <a:xfrm>
            <a:off x="4983546" y="632461"/>
            <a:ext cx="3949831" cy="1762872"/>
          </a:xfrm>
          <a:prstGeom prst="rect">
            <a:avLst/>
          </a:prstGeom>
        </p:spPr>
      </p:pic>
      <p:pic>
        <p:nvPicPr>
          <p:cNvPr id="6" name="Picture 5">
            <a:extLst>
              <a:ext uri="{FF2B5EF4-FFF2-40B4-BE49-F238E27FC236}">
                <a16:creationId xmlns:a16="http://schemas.microsoft.com/office/drawing/2014/main" id="{FA18D742-2184-3F45-8573-280326772E88}"/>
              </a:ext>
            </a:extLst>
          </p:cNvPr>
          <p:cNvPicPr>
            <a:picLocks noChangeAspect="1"/>
          </p:cNvPicPr>
          <p:nvPr/>
        </p:nvPicPr>
        <p:blipFill>
          <a:blip r:embed="rId4"/>
          <a:stretch>
            <a:fillRect/>
          </a:stretch>
        </p:blipFill>
        <p:spPr>
          <a:xfrm>
            <a:off x="4938506" y="2395333"/>
            <a:ext cx="4039909" cy="2272449"/>
          </a:xfrm>
          <a:prstGeom prst="rect">
            <a:avLst/>
          </a:prstGeom>
        </p:spPr>
      </p:pic>
    </p:spTree>
    <p:extLst>
      <p:ext uri="{BB962C8B-B14F-4D97-AF65-F5344CB8AC3E}">
        <p14:creationId xmlns:p14="http://schemas.microsoft.com/office/powerpoint/2010/main" val="27968727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9059159" cy="731837"/>
          </a:xfrm>
        </p:spPr>
        <p:txBody>
          <a:bodyPr/>
          <a:lstStyle/>
          <a:p>
            <a:r>
              <a:rPr lang="en-US" sz="1600" dirty="0"/>
              <a:t>WAN Considerations</a:t>
            </a:r>
            <a:br>
              <a:rPr lang="en-US" dirty="0"/>
            </a:br>
            <a:r>
              <a:rPr lang="en-US" dirty="0"/>
              <a:t>EIGRP Stub Router Flags</a:t>
            </a:r>
            <a:endParaRPr lang="en-US" sz="2400" dirty="0"/>
          </a:p>
        </p:txBody>
      </p:sp>
      <p:sp>
        <p:nvSpPr>
          <p:cNvPr id="5" name="Content Placeholder 3">
            <a:extLst>
              <a:ext uri="{FF2B5EF4-FFF2-40B4-BE49-F238E27FC236}">
                <a16:creationId xmlns:a16="http://schemas.microsoft.com/office/drawing/2014/main" id="{D72634B3-4564-4571-803F-19780F581DB3}"/>
              </a:ext>
            </a:extLst>
          </p:cNvPr>
          <p:cNvSpPr txBox="1">
            <a:spLocks/>
          </p:cNvSpPr>
          <p:nvPr/>
        </p:nvSpPr>
        <p:spPr>
          <a:xfrm>
            <a:off x="210621" y="882667"/>
            <a:ext cx="4597049" cy="3689333"/>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lang="en-US" sz="2000" b="0" i="0" kern="1200" baseline="0">
                <a:solidFill>
                  <a:schemeClr val="bg1"/>
                </a:solidFill>
                <a:latin typeface="+mn-lt"/>
                <a:ea typeface="ＭＳ Ｐゴシック" charset="0"/>
                <a:cs typeface="CiscoSans ExtraLight"/>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lgn="l"/>
            <a:r>
              <a:rPr lang="en-US" sz="1600" dirty="0">
                <a:solidFill>
                  <a:srgbClr val="000000"/>
                </a:solidFill>
              </a:rPr>
              <a:t>A major benefit to the EIGRP stub site feature is that the stub functionality can be passed to a branch site that has multiple edge routers. </a:t>
            </a:r>
          </a:p>
          <a:p>
            <a:pPr marL="0" indent="0" algn="l"/>
            <a:endParaRPr lang="en-US" sz="1600" dirty="0">
              <a:solidFill>
                <a:srgbClr val="000000"/>
              </a:solidFill>
            </a:endParaRPr>
          </a:p>
          <a:p>
            <a:pPr marL="0" indent="0" algn="l"/>
            <a:r>
              <a:rPr lang="en-US" sz="1600" dirty="0">
                <a:solidFill>
                  <a:srgbClr val="000000"/>
                </a:solidFill>
              </a:rPr>
              <a:t>As long as each router is configured with the EIGRP stub site feature and maintains the same stub site identifier, the site does not become a transit routing site; however, it still allows for all the networks to be easily advertised to other routers in the EIGRP autonomous system.</a:t>
            </a:r>
          </a:p>
          <a:p>
            <a:pPr marL="0" indent="0" algn="l"/>
            <a:endParaRPr lang="en-US" sz="1600" dirty="0">
              <a:solidFill>
                <a:srgbClr val="000000"/>
              </a:solidFill>
            </a:endParaRPr>
          </a:p>
          <a:p>
            <a:pPr marL="0" indent="0" algn="l"/>
            <a:r>
              <a:rPr lang="en-US" sz="1600" dirty="0">
                <a:solidFill>
                  <a:srgbClr val="000000"/>
                </a:solidFill>
              </a:rPr>
              <a:t>Example 3-15 verifies that R1 recognizes R3 as an EIGRP stub router and does not send it any queries when a route becomes active.</a:t>
            </a:r>
          </a:p>
          <a:p>
            <a:pPr marL="0" indent="0" algn="l"/>
            <a:endParaRPr lang="en-US" sz="1600" dirty="0">
              <a:solidFill>
                <a:srgbClr val="000000"/>
              </a:solidFill>
            </a:endParaRPr>
          </a:p>
        </p:txBody>
      </p:sp>
      <p:pic>
        <p:nvPicPr>
          <p:cNvPr id="2" name="Picture 1">
            <a:extLst>
              <a:ext uri="{FF2B5EF4-FFF2-40B4-BE49-F238E27FC236}">
                <a16:creationId xmlns:a16="http://schemas.microsoft.com/office/drawing/2014/main" id="{881FD827-DF9F-8743-A2E2-4F9195A6EAAD}"/>
              </a:ext>
            </a:extLst>
          </p:cNvPr>
          <p:cNvPicPr>
            <a:picLocks noChangeAspect="1"/>
          </p:cNvPicPr>
          <p:nvPr/>
        </p:nvPicPr>
        <p:blipFill>
          <a:blip r:embed="rId3"/>
          <a:stretch>
            <a:fillRect/>
          </a:stretch>
        </p:blipFill>
        <p:spPr>
          <a:xfrm>
            <a:off x="4972425" y="1504099"/>
            <a:ext cx="4086733" cy="1974392"/>
          </a:xfrm>
          <a:prstGeom prst="rect">
            <a:avLst/>
          </a:prstGeom>
        </p:spPr>
      </p:pic>
    </p:spTree>
    <p:extLst>
      <p:ext uri="{BB962C8B-B14F-4D97-AF65-F5344CB8AC3E}">
        <p14:creationId xmlns:p14="http://schemas.microsoft.com/office/powerpoint/2010/main" val="9473549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9059159" cy="731837"/>
          </a:xfrm>
        </p:spPr>
        <p:txBody>
          <a:bodyPr/>
          <a:lstStyle/>
          <a:p>
            <a:r>
              <a:rPr lang="en-US" sz="1600" dirty="0"/>
              <a:t>WAN Considerations</a:t>
            </a:r>
            <a:br>
              <a:rPr lang="en-US" dirty="0"/>
            </a:br>
            <a:r>
              <a:rPr lang="en-US" dirty="0"/>
              <a:t>IP Bandwidth Percentage</a:t>
            </a:r>
            <a:endParaRPr lang="en-US" sz="2400" dirty="0"/>
          </a:p>
        </p:txBody>
      </p:sp>
      <p:sp>
        <p:nvSpPr>
          <p:cNvPr id="5" name="Content Placeholder 3">
            <a:extLst>
              <a:ext uri="{FF2B5EF4-FFF2-40B4-BE49-F238E27FC236}">
                <a16:creationId xmlns:a16="http://schemas.microsoft.com/office/drawing/2014/main" id="{D72634B3-4564-4571-803F-19780F581DB3}"/>
              </a:ext>
            </a:extLst>
          </p:cNvPr>
          <p:cNvSpPr txBox="1">
            <a:spLocks/>
          </p:cNvSpPr>
          <p:nvPr/>
        </p:nvSpPr>
        <p:spPr>
          <a:xfrm>
            <a:off x="129541" y="731837"/>
            <a:ext cx="4678130" cy="3840163"/>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lang="en-US" sz="2000" b="0" i="0" kern="1200" baseline="0">
                <a:solidFill>
                  <a:schemeClr val="bg1"/>
                </a:solidFill>
                <a:latin typeface="+mn-lt"/>
                <a:ea typeface="ＭＳ Ｐゴシック" charset="0"/>
                <a:cs typeface="CiscoSans ExtraLight"/>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lgn="l"/>
            <a:r>
              <a:rPr lang="en-US" sz="1600" dirty="0">
                <a:solidFill>
                  <a:srgbClr val="000000"/>
                </a:solidFill>
              </a:rPr>
              <a:t>The interface parameter command </a:t>
            </a:r>
            <a:r>
              <a:rPr lang="en-US" sz="1600" b="1" dirty="0">
                <a:solidFill>
                  <a:srgbClr val="000000"/>
                </a:solidFill>
              </a:rPr>
              <a:t>ip bandwidth percent eigrp</a:t>
            </a:r>
            <a:r>
              <a:rPr lang="en-US" sz="1600" dirty="0">
                <a:solidFill>
                  <a:srgbClr val="000000"/>
                </a:solidFill>
              </a:rPr>
              <a:t> </a:t>
            </a:r>
            <a:r>
              <a:rPr lang="en-US" sz="1600" i="1" dirty="0">
                <a:solidFill>
                  <a:srgbClr val="000000"/>
                </a:solidFill>
              </a:rPr>
              <a:t>as-number</a:t>
            </a:r>
            <a:r>
              <a:rPr lang="en-US" sz="1600" dirty="0">
                <a:solidFill>
                  <a:srgbClr val="000000"/>
                </a:solidFill>
              </a:rPr>
              <a:t> </a:t>
            </a:r>
            <a:r>
              <a:rPr lang="en-US" sz="1600" i="1" dirty="0">
                <a:solidFill>
                  <a:srgbClr val="000000"/>
                </a:solidFill>
              </a:rPr>
              <a:t>percentage</a:t>
            </a:r>
            <a:r>
              <a:rPr lang="en-US" sz="1600" dirty="0">
                <a:solidFill>
                  <a:srgbClr val="000000"/>
                </a:solidFill>
              </a:rPr>
              <a:t> changes the EIGRP available bandwidth for a link on EIGRP classic configuration. </a:t>
            </a:r>
          </a:p>
          <a:p>
            <a:pPr marL="0" indent="0" algn="l"/>
            <a:endParaRPr lang="en-US" sz="800" dirty="0">
              <a:solidFill>
                <a:srgbClr val="000000"/>
              </a:solidFill>
            </a:endParaRPr>
          </a:p>
          <a:p>
            <a:pPr marL="0" indent="0" algn="l"/>
            <a:r>
              <a:rPr lang="en-US" sz="1600" dirty="0">
                <a:solidFill>
                  <a:srgbClr val="000000"/>
                </a:solidFill>
              </a:rPr>
              <a:t>The available bandwidth for EIGRP is modified under the </a:t>
            </a:r>
            <a:r>
              <a:rPr lang="en-US" sz="1600" b="1" dirty="0">
                <a:solidFill>
                  <a:srgbClr val="000000"/>
                </a:solidFill>
              </a:rPr>
              <a:t>af-interface default </a:t>
            </a:r>
            <a:r>
              <a:rPr lang="en-US" sz="1600" dirty="0">
                <a:solidFill>
                  <a:srgbClr val="000000"/>
                </a:solidFill>
              </a:rPr>
              <a:t>submode</a:t>
            </a:r>
            <a:r>
              <a:rPr lang="en-US" sz="1600" b="1" dirty="0">
                <a:solidFill>
                  <a:srgbClr val="000000"/>
                </a:solidFill>
              </a:rPr>
              <a:t> </a:t>
            </a:r>
            <a:r>
              <a:rPr lang="en-US" sz="1600" dirty="0">
                <a:solidFill>
                  <a:srgbClr val="000000"/>
                </a:solidFill>
              </a:rPr>
              <a:t>or the </a:t>
            </a:r>
            <a:r>
              <a:rPr lang="en-US" sz="1600" b="1" dirty="0">
                <a:solidFill>
                  <a:srgbClr val="000000"/>
                </a:solidFill>
              </a:rPr>
              <a:t>af-interface</a:t>
            </a:r>
            <a:r>
              <a:rPr lang="en-US" sz="1600" dirty="0">
                <a:solidFill>
                  <a:srgbClr val="000000"/>
                </a:solidFill>
              </a:rPr>
              <a:t> </a:t>
            </a:r>
            <a:r>
              <a:rPr lang="en-US" sz="1600" i="1" dirty="0">
                <a:solidFill>
                  <a:srgbClr val="000000"/>
                </a:solidFill>
              </a:rPr>
              <a:t>interface-id</a:t>
            </a:r>
            <a:r>
              <a:rPr lang="en-US" sz="1600" dirty="0">
                <a:solidFill>
                  <a:srgbClr val="000000"/>
                </a:solidFill>
              </a:rPr>
              <a:t> submode with the command </a:t>
            </a:r>
            <a:r>
              <a:rPr lang="en-US" sz="1600" b="1" dirty="0">
                <a:solidFill>
                  <a:srgbClr val="000000"/>
                </a:solidFill>
              </a:rPr>
              <a:t>bandwidth-percent</a:t>
            </a:r>
            <a:r>
              <a:rPr lang="en-US" sz="1600" dirty="0">
                <a:solidFill>
                  <a:srgbClr val="000000"/>
                </a:solidFill>
              </a:rPr>
              <a:t> </a:t>
            </a:r>
            <a:r>
              <a:rPr lang="en-US" sz="1600" i="1" dirty="0">
                <a:solidFill>
                  <a:srgbClr val="000000"/>
                </a:solidFill>
              </a:rPr>
              <a:t>percentage</a:t>
            </a:r>
            <a:r>
              <a:rPr lang="en-US" sz="1600" dirty="0">
                <a:solidFill>
                  <a:srgbClr val="000000"/>
                </a:solidFill>
              </a:rPr>
              <a:t> in a named mode configuration.</a:t>
            </a:r>
          </a:p>
          <a:p>
            <a:pPr marL="0" indent="0" algn="l"/>
            <a:endParaRPr lang="en-US" sz="800" dirty="0">
              <a:solidFill>
                <a:srgbClr val="000000"/>
              </a:solidFill>
            </a:endParaRPr>
          </a:p>
          <a:p>
            <a:pPr marL="0" indent="0" algn="l"/>
            <a:r>
              <a:rPr lang="en-US" sz="1600" dirty="0">
                <a:solidFill>
                  <a:srgbClr val="000000"/>
                </a:solidFill>
              </a:rPr>
              <a:t>Example 3-16 provides the configuration for setting the bandwidth available for EIGRP on R1.</a:t>
            </a:r>
          </a:p>
          <a:p>
            <a:pPr marL="0" indent="0" algn="l"/>
            <a:endParaRPr lang="en-US" sz="800" dirty="0">
              <a:solidFill>
                <a:srgbClr val="000000"/>
              </a:solidFill>
            </a:endParaRPr>
          </a:p>
          <a:p>
            <a:pPr marL="0" indent="0" algn="l"/>
            <a:r>
              <a:rPr lang="en-US" sz="1600" dirty="0">
                <a:solidFill>
                  <a:srgbClr val="000000"/>
                </a:solidFill>
              </a:rPr>
              <a:t>Example 3-17 shows the EIGRP bandwidth settings.</a:t>
            </a:r>
          </a:p>
          <a:p>
            <a:pPr marL="0" indent="0" algn="l"/>
            <a:endParaRPr lang="en-US" sz="1500" b="1" dirty="0">
              <a:solidFill>
                <a:srgbClr val="000000"/>
              </a:solidFill>
            </a:endParaRPr>
          </a:p>
        </p:txBody>
      </p:sp>
      <p:pic>
        <p:nvPicPr>
          <p:cNvPr id="6" name="Picture 5">
            <a:extLst>
              <a:ext uri="{FF2B5EF4-FFF2-40B4-BE49-F238E27FC236}">
                <a16:creationId xmlns:a16="http://schemas.microsoft.com/office/drawing/2014/main" id="{D07E57B8-5E3B-224E-A08B-8000A0AE3C2B}"/>
              </a:ext>
            </a:extLst>
          </p:cNvPr>
          <p:cNvPicPr>
            <a:picLocks noChangeAspect="1"/>
          </p:cNvPicPr>
          <p:nvPr/>
        </p:nvPicPr>
        <p:blipFill>
          <a:blip r:embed="rId3"/>
          <a:stretch>
            <a:fillRect/>
          </a:stretch>
        </p:blipFill>
        <p:spPr>
          <a:xfrm>
            <a:off x="4770289" y="912634"/>
            <a:ext cx="4279442" cy="1576637"/>
          </a:xfrm>
          <a:prstGeom prst="rect">
            <a:avLst/>
          </a:prstGeom>
        </p:spPr>
      </p:pic>
      <p:pic>
        <p:nvPicPr>
          <p:cNvPr id="7" name="Picture 6">
            <a:extLst>
              <a:ext uri="{FF2B5EF4-FFF2-40B4-BE49-F238E27FC236}">
                <a16:creationId xmlns:a16="http://schemas.microsoft.com/office/drawing/2014/main" id="{90290E58-2492-2448-B982-DD9154309C88}"/>
              </a:ext>
            </a:extLst>
          </p:cNvPr>
          <p:cNvPicPr>
            <a:picLocks noChangeAspect="1"/>
          </p:cNvPicPr>
          <p:nvPr/>
        </p:nvPicPr>
        <p:blipFill>
          <a:blip r:embed="rId4"/>
          <a:stretch>
            <a:fillRect/>
          </a:stretch>
        </p:blipFill>
        <p:spPr>
          <a:xfrm>
            <a:off x="4807670" y="2889700"/>
            <a:ext cx="4256515" cy="1496501"/>
          </a:xfrm>
          <a:prstGeom prst="rect">
            <a:avLst/>
          </a:prstGeom>
        </p:spPr>
      </p:pic>
    </p:spTree>
    <p:extLst>
      <p:ext uri="{BB962C8B-B14F-4D97-AF65-F5344CB8AC3E}">
        <p14:creationId xmlns:p14="http://schemas.microsoft.com/office/powerpoint/2010/main" val="11342083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9059159" cy="639207"/>
          </a:xfrm>
        </p:spPr>
        <p:txBody>
          <a:bodyPr/>
          <a:lstStyle/>
          <a:p>
            <a:r>
              <a:rPr lang="en-US" sz="1600" dirty="0"/>
              <a:t>WAN Considerations</a:t>
            </a:r>
            <a:br>
              <a:rPr lang="en-US" dirty="0"/>
            </a:br>
            <a:r>
              <a:rPr lang="en-US" dirty="0"/>
              <a:t>Split Horizon</a:t>
            </a:r>
            <a:endParaRPr lang="en-US" sz="2400" dirty="0"/>
          </a:p>
        </p:txBody>
      </p:sp>
      <p:sp>
        <p:nvSpPr>
          <p:cNvPr id="5" name="Content Placeholder 3">
            <a:extLst>
              <a:ext uri="{FF2B5EF4-FFF2-40B4-BE49-F238E27FC236}">
                <a16:creationId xmlns:a16="http://schemas.microsoft.com/office/drawing/2014/main" id="{D72634B3-4564-4571-803F-19780F581DB3}"/>
              </a:ext>
            </a:extLst>
          </p:cNvPr>
          <p:cNvSpPr txBox="1">
            <a:spLocks/>
          </p:cNvSpPr>
          <p:nvPr/>
        </p:nvSpPr>
        <p:spPr>
          <a:xfrm>
            <a:off x="147730" y="639207"/>
            <a:ext cx="8763697" cy="2279253"/>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lang="en-US" sz="2000" b="0" i="0" kern="1200" baseline="0">
                <a:solidFill>
                  <a:schemeClr val="bg1"/>
                </a:solidFill>
                <a:latin typeface="+mn-lt"/>
                <a:ea typeface="ＭＳ Ｐゴシック" charset="0"/>
                <a:cs typeface="CiscoSans ExtraLight"/>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lgn="l"/>
            <a:r>
              <a:rPr lang="en-US" sz="1500" dirty="0">
                <a:solidFill>
                  <a:srgbClr val="000000"/>
                </a:solidFill>
              </a:rPr>
              <a:t>The first distance vector routing protocols advertised network prefixes out all interfaces for all known routes. Figure 3-13 demonstrates this behavior, with three routers processing the advertisements:</a:t>
            </a:r>
          </a:p>
          <a:p>
            <a:pPr marL="0" indent="0" algn="l"/>
            <a:r>
              <a:rPr lang="en-US" sz="1500" b="1" dirty="0">
                <a:solidFill>
                  <a:srgbClr val="000000"/>
                </a:solidFill>
              </a:rPr>
              <a:t>Step 1. </a:t>
            </a:r>
            <a:r>
              <a:rPr lang="en-US" sz="1500" dirty="0">
                <a:solidFill>
                  <a:srgbClr val="000000"/>
                </a:solidFill>
              </a:rPr>
              <a:t>R1 advertises the 10.1.1.0/24 network out all of its interfaces.</a:t>
            </a:r>
          </a:p>
          <a:p>
            <a:pPr marL="0" indent="0" algn="l"/>
            <a:r>
              <a:rPr lang="en-US" sz="1500" b="1" dirty="0">
                <a:solidFill>
                  <a:srgbClr val="000000"/>
                </a:solidFill>
              </a:rPr>
              <a:t>Step 2. </a:t>
            </a:r>
            <a:r>
              <a:rPr lang="en-US" sz="1500" dirty="0">
                <a:solidFill>
                  <a:srgbClr val="000000"/>
                </a:solidFill>
              </a:rPr>
              <a:t>R2 adds to the metric and re-advertises the network to R1 and R3. Advertising a route (10.1.1.0/24) back to the originating router (R1) is known as a reverse route. Reverse routes waste network resources because R1 discards the route from R2 because 10.1.1.0/24 is the connected network and has a higher AD.</a:t>
            </a:r>
          </a:p>
          <a:p>
            <a:pPr marL="0" indent="0" algn="l"/>
            <a:r>
              <a:rPr lang="en-US" sz="1500" b="1" dirty="0">
                <a:solidFill>
                  <a:srgbClr val="000000"/>
                </a:solidFill>
              </a:rPr>
              <a:t>Step 3. </a:t>
            </a:r>
            <a:r>
              <a:rPr lang="en-US" sz="1500" dirty="0">
                <a:solidFill>
                  <a:srgbClr val="000000"/>
                </a:solidFill>
              </a:rPr>
              <a:t>R3 adds to the metric and advertises the reverse route to R2. R2 discards the route from R3 because it has a higher metric than the route from R1.</a:t>
            </a:r>
          </a:p>
          <a:p>
            <a:pPr marL="0" indent="0" algn="l"/>
            <a:endParaRPr lang="en-US" sz="1400" b="1" dirty="0">
              <a:solidFill>
                <a:srgbClr val="000000"/>
              </a:solidFill>
            </a:endParaRPr>
          </a:p>
        </p:txBody>
      </p:sp>
      <p:pic>
        <p:nvPicPr>
          <p:cNvPr id="8" name="Picture 7">
            <a:extLst>
              <a:ext uri="{FF2B5EF4-FFF2-40B4-BE49-F238E27FC236}">
                <a16:creationId xmlns:a16="http://schemas.microsoft.com/office/drawing/2014/main" id="{F831B1F5-8136-4144-8088-C8E0A8837FD6}"/>
              </a:ext>
            </a:extLst>
          </p:cNvPr>
          <p:cNvPicPr>
            <a:picLocks noChangeAspect="1"/>
          </p:cNvPicPr>
          <p:nvPr/>
        </p:nvPicPr>
        <p:blipFill>
          <a:blip r:embed="rId3"/>
          <a:stretch>
            <a:fillRect/>
          </a:stretch>
        </p:blipFill>
        <p:spPr>
          <a:xfrm>
            <a:off x="1808585" y="3017520"/>
            <a:ext cx="5441985" cy="1623048"/>
          </a:xfrm>
          <a:prstGeom prst="rect">
            <a:avLst/>
          </a:prstGeom>
        </p:spPr>
      </p:pic>
    </p:spTree>
    <p:extLst>
      <p:ext uri="{BB962C8B-B14F-4D97-AF65-F5344CB8AC3E}">
        <p14:creationId xmlns:p14="http://schemas.microsoft.com/office/powerpoint/2010/main" val="10628713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1"/>
            <a:ext cx="9059159" cy="670560"/>
          </a:xfrm>
        </p:spPr>
        <p:txBody>
          <a:bodyPr/>
          <a:lstStyle/>
          <a:p>
            <a:r>
              <a:rPr lang="en-US" sz="1600" dirty="0"/>
              <a:t>WAN Considerations</a:t>
            </a:r>
            <a:br>
              <a:rPr lang="en-US" dirty="0"/>
            </a:br>
            <a:r>
              <a:rPr lang="en-US" dirty="0"/>
              <a:t>Split Horizon (Cont.)</a:t>
            </a:r>
            <a:endParaRPr lang="en-US" sz="2400" dirty="0"/>
          </a:p>
        </p:txBody>
      </p:sp>
      <p:sp>
        <p:nvSpPr>
          <p:cNvPr id="5" name="Content Placeholder 3">
            <a:extLst>
              <a:ext uri="{FF2B5EF4-FFF2-40B4-BE49-F238E27FC236}">
                <a16:creationId xmlns:a16="http://schemas.microsoft.com/office/drawing/2014/main" id="{D72634B3-4564-4571-803F-19780F581DB3}"/>
              </a:ext>
            </a:extLst>
          </p:cNvPr>
          <p:cNvSpPr txBox="1">
            <a:spLocks/>
          </p:cNvSpPr>
          <p:nvPr/>
        </p:nvSpPr>
        <p:spPr>
          <a:xfrm>
            <a:off x="137160" y="670560"/>
            <a:ext cx="4780045" cy="3962399"/>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lang="en-US" sz="2000" b="0" i="0" kern="1200" baseline="0">
                <a:solidFill>
                  <a:schemeClr val="bg1"/>
                </a:solidFill>
                <a:latin typeface="+mn-lt"/>
                <a:ea typeface="ＭＳ Ｐゴシック" charset="0"/>
                <a:cs typeface="CiscoSans ExtraLight"/>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lgn="l"/>
            <a:r>
              <a:rPr lang="en-US" sz="1500" dirty="0">
                <a:solidFill>
                  <a:srgbClr val="000000"/>
                </a:solidFill>
              </a:rPr>
              <a:t>Figure 3-14 demonstrates a link failure between R1 and R2. </a:t>
            </a:r>
          </a:p>
          <a:p>
            <a:pPr marL="285750" indent="-285750" algn="l">
              <a:buFont typeface="Arial" panose="020B0604020202020204" pitchFamily="34" charset="0"/>
              <a:buChar char="•"/>
            </a:pPr>
            <a:r>
              <a:rPr lang="en-US" sz="1500" dirty="0">
                <a:solidFill>
                  <a:srgbClr val="000000"/>
                </a:solidFill>
              </a:rPr>
              <a:t>Split horizon prevents the advertisement of reverse routes and prevents scenarios like the one shown in Figure 3-14 from happening. </a:t>
            </a:r>
          </a:p>
          <a:p>
            <a:pPr marL="285750" indent="-285750" algn="l">
              <a:buFont typeface="Arial" panose="020B0604020202020204" pitchFamily="34" charset="0"/>
              <a:buChar char="•"/>
            </a:pPr>
            <a:r>
              <a:rPr lang="en-US" sz="1500" dirty="0">
                <a:solidFill>
                  <a:srgbClr val="000000"/>
                </a:solidFill>
              </a:rPr>
              <a:t>Figure 3-15 shows the same scenario with split horizon. The following steps occur as R1 advertises the 10.1.10/24 prefix with split horizon enabled:</a:t>
            </a:r>
          </a:p>
          <a:p>
            <a:pPr marL="288985" lvl="4" indent="0">
              <a:buNone/>
            </a:pPr>
            <a:r>
              <a:rPr lang="en-US" sz="1500" b="1" dirty="0">
                <a:solidFill>
                  <a:srgbClr val="000000"/>
                </a:solidFill>
              </a:rPr>
              <a:t>Step 1. </a:t>
            </a:r>
            <a:r>
              <a:rPr lang="en-US" sz="1500" dirty="0">
                <a:solidFill>
                  <a:srgbClr val="000000"/>
                </a:solidFill>
              </a:rPr>
              <a:t>R1 advertises the 10.1.1.0/24 network out all of its interfaces.</a:t>
            </a:r>
          </a:p>
          <a:p>
            <a:pPr marL="288985" lvl="4" indent="0">
              <a:buNone/>
            </a:pPr>
            <a:r>
              <a:rPr lang="en-US" sz="1500" b="1" dirty="0">
                <a:solidFill>
                  <a:srgbClr val="000000"/>
                </a:solidFill>
              </a:rPr>
              <a:t>Step 2. </a:t>
            </a:r>
            <a:r>
              <a:rPr lang="en-US" sz="1500" dirty="0">
                <a:solidFill>
                  <a:srgbClr val="000000"/>
                </a:solidFill>
              </a:rPr>
              <a:t>R2 adds to the metric and re-advertises the network to R3 but does not advertise the route back to R1 because of split horizon.</a:t>
            </a:r>
          </a:p>
          <a:p>
            <a:pPr marL="288985" lvl="4" indent="0">
              <a:buNone/>
            </a:pPr>
            <a:r>
              <a:rPr lang="en-US" sz="1500" b="1" dirty="0">
                <a:solidFill>
                  <a:srgbClr val="000000"/>
                </a:solidFill>
              </a:rPr>
              <a:t>Step 3</a:t>
            </a:r>
            <a:r>
              <a:rPr lang="en-US" sz="1500" dirty="0">
                <a:solidFill>
                  <a:srgbClr val="000000"/>
                </a:solidFill>
              </a:rPr>
              <a:t>. R3 receives the route from R2 but does not advertise the route back to R2 because of split horizon.</a:t>
            </a:r>
          </a:p>
          <a:p>
            <a:pPr marL="0" indent="0" algn="l"/>
            <a:endParaRPr lang="en-US" sz="1500" dirty="0">
              <a:solidFill>
                <a:srgbClr val="000000"/>
              </a:solidFill>
            </a:endParaRPr>
          </a:p>
          <a:p>
            <a:pPr marL="0" indent="0" algn="l"/>
            <a:endParaRPr lang="en-US" sz="1500" dirty="0">
              <a:solidFill>
                <a:srgbClr val="000000"/>
              </a:solidFill>
            </a:endParaRPr>
          </a:p>
        </p:txBody>
      </p:sp>
      <p:pic>
        <p:nvPicPr>
          <p:cNvPr id="2" name="Picture 1">
            <a:extLst>
              <a:ext uri="{FF2B5EF4-FFF2-40B4-BE49-F238E27FC236}">
                <a16:creationId xmlns:a16="http://schemas.microsoft.com/office/drawing/2014/main" id="{FEF4ABC0-3609-D845-A839-4B9B350A34A9}"/>
              </a:ext>
            </a:extLst>
          </p:cNvPr>
          <p:cNvPicPr>
            <a:picLocks noChangeAspect="1"/>
          </p:cNvPicPr>
          <p:nvPr/>
        </p:nvPicPr>
        <p:blipFill>
          <a:blip r:embed="rId3"/>
          <a:stretch>
            <a:fillRect/>
          </a:stretch>
        </p:blipFill>
        <p:spPr>
          <a:xfrm>
            <a:off x="4962729" y="670560"/>
            <a:ext cx="4096430" cy="1470513"/>
          </a:xfrm>
          <a:prstGeom prst="rect">
            <a:avLst/>
          </a:prstGeom>
        </p:spPr>
      </p:pic>
      <p:pic>
        <p:nvPicPr>
          <p:cNvPr id="4" name="Picture 3">
            <a:extLst>
              <a:ext uri="{FF2B5EF4-FFF2-40B4-BE49-F238E27FC236}">
                <a16:creationId xmlns:a16="http://schemas.microsoft.com/office/drawing/2014/main" id="{FE80639B-00A7-5141-BA2D-FA23A3572B24}"/>
              </a:ext>
            </a:extLst>
          </p:cNvPr>
          <p:cNvPicPr>
            <a:picLocks noChangeAspect="1"/>
          </p:cNvPicPr>
          <p:nvPr/>
        </p:nvPicPr>
        <p:blipFill>
          <a:blip r:embed="rId4"/>
          <a:stretch>
            <a:fillRect/>
          </a:stretch>
        </p:blipFill>
        <p:spPr>
          <a:xfrm>
            <a:off x="4962729" y="2564444"/>
            <a:ext cx="4057180" cy="1382716"/>
          </a:xfrm>
          <a:prstGeom prst="rect">
            <a:avLst/>
          </a:prstGeom>
        </p:spPr>
      </p:pic>
    </p:spTree>
    <p:extLst>
      <p:ext uri="{BB962C8B-B14F-4D97-AF65-F5344CB8AC3E}">
        <p14:creationId xmlns:p14="http://schemas.microsoft.com/office/powerpoint/2010/main" val="16449559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1" y="150830"/>
            <a:ext cx="9059159" cy="731837"/>
          </a:xfrm>
        </p:spPr>
        <p:txBody>
          <a:bodyPr/>
          <a:lstStyle/>
          <a:p>
            <a:r>
              <a:rPr lang="en-US" sz="1600" dirty="0"/>
              <a:t>WAN Considerations</a:t>
            </a:r>
            <a:br>
              <a:rPr lang="en-US" dirty="0"/>
            </a:br>
            <a:r>
              <a:rPr lang="en-US" dirty="0"/>
              <a:t>Hub-and-Spoke Topology with Split Horizon</a:t>
            </a:r>
            <a:endParaRPr lang="en-US" sz="2400" dirty="0"/>
          </a:p>
        </p:txBody>
      </p:sp>
      <p:sp>
        <p:nvSpPr>
          <p:cNvPr id="5" name="Content Placeholder 3">
            <a:extLst>
              <a:ext uri="{FF2B5EF4-FFF2-40B4-BE49-F238E27FC236}">
                <a16:creationId xmlns:a16="http://schemas.microsoft.com/office/drawing/2014/main" id="{D72634B3-4564-4571-803F-19780F581DB3}"/>
              </a:ext>
            </a:extLst>
          </p:cNvPr>
          <p:cNvSpPr txBox="1">
            <a:spLocks/>
          </p:cNvSpPr>
          <p:nvPr/>
        </p:nvSpPr>
        <p:spPr>
          <a:xfrm>
            <a:off x="210620" y="882667"/>
            <a:ext cx="8763698" cy="1153523"/>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lang="en-US" sz="2000" b="0" i="0" kern="1200" baseline="0">
                <a:solidFill>
                  <a:schemeClr val="bg1"/>
                </a:solidFill>
                <a:latin typeface="+mn-lt"/>
                <a:ea typeface="ＭＳ Ｐゴシック" charset="0"/>
                <a:cs typeface="CiscoSans ExtraLight"/>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lgn="l"/>
            <a:r>
              <a:rPr lang="en-US" sz="1600" dirty="0">
                <a:solidFill>
                  <a:srgbClr val="000000"/>
                </a:solidFill>
              </a:rPr>
              <a:t>EIGRP enables split horizon on all interfaces by default. </a:t>
            </a:r>
          </a:p>
          <a:p>
            <a:pPr marL="285750" indent="-285750" algn="l">
              <a:buFont typeface="Arial" panose="020B0604020202020204" pitchFamily="34" charset="0"/>
              <a:buChar char="•"/>
            </a:pPr>
            <a:r>
              <a:rPr lang="en-US" sz="1600" dirty="0">
                <a:solidFill>
                  <a:srgbClr val="000000"/>
                </a:solidFill>
              </a:rPr>
              <a:t>Figure 3-16 shows a hub-and-spoke topology where R1 is the hub, and R2 and R3 are spoke routers that can only communicate with the hub router. </a:t>
            </a:r>
          </a:p>
          <a:p>
            <a:pPr marL="285750" indent="-285750" algn="l">
              <a:buFont typeface="Arial" panose="020B0604020202020204" pitchFamily="34" charset="0"/>
              <a:buChar char="•"/>
            </a:pPr>
            <a:r>
              <a:rPr lang="en-US" sz="1600" dirty="0">
                <a:solidFill>
                  <a:srgbClr val="000000"/>
                </a:solidFill>
              </a:rPr>
              <a:t>Notice that the EIGRP routing table is not complete for all the routers.</a:t>
            </a:r>
          </a:p>
          <a:p>
            <a:pPr marL="0" indent="0" algn="l"/>
            <a:endParaRPr lang="en-US" sz="1600" dirty="0">
              <a:solidFill>
                <a:srgbClr val="000000"/>
              </a:solidFill>
            </a:endParaRPr>
          </a:p>
        </p:txBody>
      </p:sp>
      <p:pic>
        <p:nvPicPr>
          <p:cNvPr id="6" name="Picture 5">
            <a:extLst>
              <a:ext uri="{FF2B5EF4-FFF2-40B4-BE49-F238E27FC236}">
                <a16:creationId xmlns:a16="http://schemas.microsoft.com/office/drawing/2014/main" id="{5BC85DCB-0DD4-474D-A1DB-D637F6A53BC2}"/>
              </a:ext>
            </a:extLst>
          </p:cNvPr>
          <p:cNvPicPr>
            <a:picLocks noChangeAspect="1"/>
          </p:cNvPicPr>
          <p:nvPr/>
        </p:nvPicPr>
        <p:blipFill>
          <a:blip r:embed="rId3"/>
          <a:stretch>
            <a:fillRect/>
          </a:stretch>
        </p:blipFill>
        <p:spPr>
          <a:xfrm>
            <a:off x="2363619" y="2036190"/>
            <a:ext cx="4416762" cy="2429759"/>
          </a:xfrm>
          <a:prstGeom prst="rect">
            <a:avLst/>
          </a:prstGeom>
        </p:spPr>
      </p:pic>
    </p:spTree>
    <p:extLst>
      <p:ext uri="{BB962C8B-B14F-4D97-AF65-F5344CB8AC3E}">
        <p14:creationId xmlns:p14="http://schemas.microsoft.com/office/powerpoint/2010/main" val="28317105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10717"/>
            <a:ext cx="9059159" cy="731837"/>
          </a:xfrm>
        </p:spPr>
        <p:txBody>
          <a:bodyPr/>
          <a:lstStyle/>
          <a:p>
            <a:r>
              <a:rPr lang="en-US" sz="1600" dirty="0"/>
              <a:t>WAN Considerations</a:t>
            </a:r>
            <a:br>
              <a:rPr lang="en-US" dirty="0"/>
            </a:br>
            <a:r>
              <a:rPr lang="en-US" sz="2800" dirty="0"/>
              <a:t>Hub-and-Spoke Topology with Split Horizon (Cont.)</a:t>
            </a:r>
          </a:p>
        </p:txBody>
      </p:sp>
      <p:sp>
        <p:nvSpPr>
          <p:cNvPr id="5" name="Content Placeholder 3">
            <a:extLst>
              <a:ext uri="{FF2B5EF4-FFF2-40B4-BE49-F238E27FC236}">
                <a16:creationId xmlns:a16="http://schemas.microsoft.com/office/drawing/2014/main" id="{D72634B3-4564-4571-803F-19780F581DB3}"/>
              </a:ext>
            </a:extLst>
          </p:cNvPr>
          <p:cNvSpPr txBox="1">
            <a:spLocks/>
          </p:cNvSpPr>
          <p:nvPr/>
        </p:nvSpPr>
        <p:spPr>
          <a:xfrm>
            <a:off x="203000" y="742554"/>
            <a:ext cx="4429960" cy="3943746"/>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lang="en-US" sz="2000" b="0" i="0" kern="1200" baseline="0">
                <a:solidFill>
                  <a:schemeClr val="bg1"/>
                </a:solidFill>
                <a:latin typeface="+mn-lt"/>
                <a:ea typeface="ＭＳ Ｐゴシック" charset="0"/>
                <a:cs typeface="CiscoSans ExtraLight"/>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lgn="l"/>
            <a:r>
              <a:rPr lang="en-US" sz="1500" dirty="0">
                <a:solidFill>
                  <a:srgbClr val="000000"/>
                </a:solidFill>
              </a:rPr>
              <a:t>Disable split horizon on a specific interface by using the interface parameter command </a:t>
            </a:r>
            <a:r>
              <a:rPr lang="en-US" sz="1500" b="1" dirty="0">
                <a:solidFill>
                  <a:srgbClr val="000000"/>
                </a:solidFill>
              </a:rPr>
              <a:t>no ip split-horizon eigrp </a:t>
            </a:r>
            <a:r>
              <a:rPr lang="en-US" sz="1500" i="1" dirty="0">
                <a:solidFill>
                  <a:srgbClr val="000000"/>
                </a:solidFill>
              </a:rPr>
              <a:t>as-number</a:t>
            </a:r>
            <a:r>
              <a:rPr lang="en-US" sz="1500" dirty="0">
                <a:solidFill>
                  <a:srgbClr val="000000"/>
                </a:solidFill>
              </a:rPr>
              <a:t> with EIGRP classic configuration. </a:t>
            </a:r>
          </a:p>
          <a:p>
            <a:pPr marL="0" indent="0" algn="l"/>
            <a:r>
              <a:rPr lang="en-US" sz="1500" dirty="0">
                <a:solidFill>
                  <a:srgbClr val="000000"/>
                </a:solidFill>
              </a:rPr>
              <a:t>Disable split horizon on EIGRP named mode configuration under the </a:t>
            </a:r>
            <a:r>
              <a:rPr lang="en-US" sz="1500" b="1" dirty="0">
                <a:solidFill>
                  <a:srgbClr val="000000"/>
                </a:solidFill>
              </a:rPr>
              <a:t>af-interface</a:t>
            </a:r>
            <a:r>
              <a:rPr lang="en-US" sz="1500" dirty="0">
                <a:solidFill>
                  <a:srgbClr val="000000"/>
                </a:solidFill>
              </a:rPr>
              <a:t> </a:t>
            </a:r>
            <a:r>
              <a:rPr lang="en-US" sz="1500" b="1" dirty="0">
                <a:solidFill>
                  <a:srgbClr val="000000"/>
                </a:solidFill>
              </a:rPr>
              <a:t>default</a:t>
            </a:r>
            <a:r>
              <a:rPr lang="en-US" sz="1500" dirty="0">
                <a:solidFill>
                  <a:srgbClr val="000000"/>
                </a:solidFill>
              </a:rPr>
              <a:t> or </a:t>
            </a:r>
            <a:r>
              <a:rPr lang="en-US" sz="1500" b="1" dirty="0">
                <a:solidFill>
                  <a:srgbClr val="000000"/>
                </a:solidFill>
              </a:rPr>
              <a:t>af-interface</a:t>
            </a:r>
            <a:r>
              <a:rPr lang="en-US" sz="1500" dirty="0">
                <a:solidFill>
                  <a:srgbClr val="000000"/>
                </a:solidFill>
              </a:rPr>
              <a:t> </a:t>
            </a:r>
            <a:r>
              <a:rPr lang="en-US" sz="1500" i="1" dirty="0">
                <a:solidFill>
                  <a:srgbClr val="000000"/>
                </a:solidFill>
              </a:rPr>
              <a:t>interface-id</a:t>
            </a:r>
            <a:r>
              <a:rPr lang="en-US" sz="1500" dirty="0">
                <a:solidFill>
                  <a:srgbClr val="000000"/>
                </a:solidFill>
              </a:rPr>
              <a:t>, using the command no split-horizon. </a:t>
            </a:r>
          </a:p>
          <a:p>
            <a:pPr marL="0" indent="0" algn="l"/>
            <a:endParaRPr lang="en-US" sz="1500" dirty="0">
              <a:solidFill>
                <a:srgbClr val="000000"/>
              </a:solidFill>
            </a:endParaRPr>
          </a:p>
          <a:p>
            <a:pPr marL="0" indent="0" algn="l"/>
            <a:r>
              <a:rPr lang="en-US" sz="1500" dirty="0">
                <a:solidFill>
                  <a:srgbClr val="000000"/>
                </a:solidFill>
              </a:rPr>
              <a:t>Example 3-18 shows a configuration to disable split horizon on the tunnel 100 interface.</a:t>
            </a:r>
          </a:p>
          <a:p>
            <a:pPr marL="0" indent="0" algn="l"/>
            <a:endParaRPr lang="en-US" sz="1500" dirty="0">
              <a:solidFill>
                <a:srgbClr val="000000"/>
              </a:solidFill>
            </a:endParaRPr>
          </a:p>
          <a:p>
            <a:pPr marL="0" indent="0" algn="l"/>
            <a:r>
              <a:rPr lang="en-US" sz="1500" dirty="0">
                <a:solidFill>
                  <a:srgbClr val="000000"/>
                </a:solidFill>
              </a:rPr>
              <a:t>Figure 3-17 shows the routing table of all the routers after split horizon is disabled on R1. Notice that all routers have complete EIGRP routes.</a:t>
            </a:r>
          </a:p>
          <a:p>
            <a:pPr marL="0" indent="0" algn="l"/>
            <a:endParaRPr lang="en-US" sz="1500" dirty="0">
              <a:solidFill>
                <a:srgbClr val="000000"/>
              </a:solidFill>
            </a:endParaRPr>
          </a:p>
        </p:txBody>
      </p:sp>
      <p:pic>
        <p:nvPicPr>
          <p:cNvPr id="2" name="Picture 1">
            <a:extLst>
              <a:ext uri="{FF2B5EF4-FFF2-40B4-BE49-F238E27FC236}">
                <a16:creationId xmlns:a16="http://schemas.microsoft.com/office/drawing/2014/main" id="{258A7BCF-B497-0D4A-9455-D74472A78734}"/>
              </a:ext>
            </a:extLst>
          </p:cNvPr>
          <p:cNvPicPr>
            <a:picLocks noChangeAspect="1"/>
          </p:cNvPicPr>
          <p:nvPr/>
        </p:nvPicPr>
        <p:blipFill>
          <a:blip r:embed="rId3"/>
          <a:stretch>
            <a:fillRect/>
          </a:stretch>
        </p:blipFill>
        <p:spPr>
          <a:xfrm>
            <a:off x="4795330" y="876614"/>
            <a:ext cx="4071771" cy="1523686"/>
          </a:xfrm>
          <a:prstGeom prst="rect">
            <a:avLst/>
          </a:prstGeom>
        </p:spPr>
      </p:pic>
      <p:pic>
        <p:nvPicPr>
          <p:cNvPr id="7" name="Picture 6">
            <a:extLst>
              <a:ext uri="{FF2B5EF4-FFF2-40B4-BE49-F238E27FC236}">
                <a16:creationId xmlns:a16="http://schemas.microsoft.com/office/drawing/2014/main" id="{B6DBF2BB-ED56-0246-8971-E18395C698FD}"/>
              </a:ext>
            </a:extLst>
          </p:cNvPr>
          <p:cNvPicPr>
            <a:picLocks noChangeAspect="1"/>
          </p:cNvPicPr>
          <p:nvPr/>
        </p:nvPicPr>
        <p:blipFill>
          <a:blip r:embed="rId4"/>
          <a:stretch>
            <a:fillRect/>
          </a:stretch>
        </p:blipFill>
        <p:spPr>
          <a:xfrm>
            <a:off x="4795329" y="2534360"/>
            <a:ext cx="4071771" cy="2204715"/>
          </a:xfrm>
          <a:prstGeom prst="rect">
            <a:avLst/>
          </a:prstGeom>
        </p:spPr>
      </p:pic>
    </p:spTree>
    <p:extLst>
      <p:ext uri="{BB962C8B-B14F-4D97-AF65-F5344CB8AC3E}">
        <p14:creationId xmlns:p14="http://schemas.microsoft.com/office/powerpoint/2010/main" val="3836896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FB89FE0-AFBF-4F30-AE65-3B18BCBE3A9A}"/>
              </a:ext>
            </a:extLst>
          </p:cNvPr>
          <p:cNvSpPr>
            <a:spLocks noGrp="1"/>
          </p:cNvSpPr>
          <p:nvPr>
            <p:ph type="ctrTitle"/>
          </p:nvPr>
        </p:nvSpPr>
        <p:spPr>
          <a:xfrm>
            <a:off x="359275" y="264208"/>
            <a:ext cx="7598042" cy="1203086"/>
          </a:xfrm>
        </p:spPr>
        <p:txBody>
          <a:bodyPr anchor="ctr"/>
          <a:lstStyle/>
          <a:p>
            <a:r>
              <a:rPr lang="en-US" dirty="0">
                <a:solidFill>
                  <a:schemeClr val="accent5">
                    <a:lumMod val="40000"/>
                    <a:lumOff val="60000"/>
                  </a:schemeClr>
                </a:solidFill>
              </a:rPr>
              <a:t>Route Manipulation</a:t>
            </a:r>
          </a:p>
        </p:txBody>
      </p:sp>
      <p:sp>
        <p:nvSpPr>
          <p:cNvPr id="4" name="TextBox 3">
            <a:extLst>
              <a:ext uri="{FF2B5EF4-FFF2-40B4-BE49-F238E27FC236}">
                <a16:creationId xmlns:a16="http://schemas.microsoft.com/office/drawing/2014/main" id="{E2BFA70F-DC0C-41D5-868E-C8FBC661D58F}"/>
              </a:ext>
            </a:extLst>
          </p:cNvPr>
          <p:cNvSpPr txBox="1"/>
          <p:nvPr/>
        </p:nvSpPr>
        <p:spPr>
          <a:xfrm>
            <a:off x="433084" y="1720662"/>
            <a:ext cx="8277832" cy="2523768"/>
          </a:xfrm>
          <a:prstGeom prst="rect">
            <a:avLst/>
          </a:prstGeom>
          <a:noFill/>
        </p:spPr>
        <p:txBody>
          <a:bodyPr wrap="square" rtlCol="0">
            <a:spAutoFit/>
          </a:bodyPr>
          <a:lstStyle/>
          <a:p>
            <a:pPr marL="285750" indent="-285750">
              <a:buFont typeface="Arial" panose="020B0604020202020204" pitchFamily="34" charset="0"/>
              <a:buChar char="•"/>
            </a:pPr>
            <a:r>
              <a:rPr lang="en-US" sz="1600" dirty="0">
                <a:solidFill>
                  <a:schemeClr val="accent5">
                    <a:lumMod val="40000"/>
                    <a:lumOff val="60000"/>
                  </a:schemeClr>
                </a:solidFill>
              </a:rPr>
              <a:t>Route manipulation involves selectively identifying routes that are advertised or received from neighbor routers.</a:t>
            </a:r>
          </a:p>
          <a:p>
            <a:pPr marL="285750" indent="-285750">
              <a:buFont typeface="Arial" panose="020B0604020202020204" pitchFamily="34" charset="0"/>
              <a:buChar char="•"/>
            </a:pPr>
            <a:endParaRPr lang="en-US" sz="1600" dirty="0">
              <a:solidFill>
                <a:schemeClr val="accent5">
                  <a:lumMod val="40000"/>
                  <a:lumOff val="60000"/>
                </a:schemeClr>
              </a:solidFill>
            </a:endParaRPr>
          </a:p>
          <a:p>
            <a:pPr marL="285750" indent="-285750">
              <a:buFont typeface="Arial" panose="020B0604020202020204" pitchFamily="34" charset="0"/>
              <a:buChar char="•"/>
            </a:pPr>
            <a:r>
              <a:rPr lang="en-US" sz="1600" dirty="0">
                <a:solidFill>
                  <a:schemeClr val="accent5">
                    <a:lumMod val="40000"/>
                    <a:lumOff val="60000"/>
                  </a:schemeClr>
                </a:solidFill>
              </a:rPr>
              <a:t>The routes can be modified to alter traffic patterns or removed to reduce memory utilization or to improve security. </a:t>
            </a:r>
          </a:p>
          <a:p>
            <a:pPr marL="285750" indent="-285750">
              <a:buFont typeface="Arial" panose="020B0604020202020204" pitchFamily="34" charset="0"/>
              <a:buChar char="•"/>
            </a:pPr>
            <a:endParaRPr lang="en-US" sz="1600" dirty="0">
              <a:solidFill>
                <a:schemeClr val="accent5">
                  <a:lumMod val="40000"/>
                  <a:lumOff val="60000"/>
                </a:schemeClr>
              </a:solidFill>
            </a:endParaRPr>
          </a:p>
          <a:p>
            <a:pPr marL="285750" indent="-285750">
              <a:buFont typeface="Arial" panose="020B0604020202020204" pitchFamily="34" charset="0"/>
              <a:buChar char="•"/>
            </a:pPr>
            <a:r>
              <a:rPr lang="en-US" sz="1600" dirty="0">
                <a:solidFill>
                  <a:schemeClr val="accent5">
                    <a:lumMod val="40000"/>
                    <a:lumOff val="60000"/>
                  </a:schemeClr>
                </a:solidFill>
              </a:rPr>
              <a:t>The following sections explain how routes are removed with filtering or modified with an EIGRP offset list.</a:t>
            </a:r>
          </a:p>
          <a:p>
            <a:pPr marL="285750" indent="-285750">
              <a:buFont typeface="Arial" panose="020B0604020202020204" pitchFamily="34" charset="0"/>
              <a:buChar char="•"/>
            </a:pPr>
            <a:endParaRPr lang="en-US" sz="1600" dirty="0">
              <a:solidFill>
                <a:schemeClr val="accent5">
                  <a:lumMod val="40000"/>
                  <a:lumOff val="60000"/>
                </a:schemeClr>
              </a:solidFill>
            </a:endParaRPr>
          </a:p>
          <a:p>
            <a:endParaRPr lang="en-US" sz="1400" b="1" dirty="0">
              <a:solidFill>
                <a:schemeClr val="accent5">
                  <a:lumMod val="40000"/>
                  <a:lumOff val="60000"/>
                </a:schemeClr>
              </a:solidFill>
              <a:latin typeface="+mj-lt"/>
              <a:ea typeface="ＭＳ Ｐゴシック" charset="0"/>
            </a:endParaRPr>
          </a:p>
        </p:txBody>
      </p:sp>
    </p:spTree>
    <p:custDataLst>
      <p:tags r:id="rId1"/>
    </p:custDataLst>
    <p:extLst>
      <p:ext uri="{BB962C8B-B14F-4D97-AF65-F5344CB8AC3E}">
        <p14:creationId xmlns:p14="http://schemas.microsoft.com/office/powerpoint/2010/main" val="3669328011"/>
      </p:ext>
    </p:extLst>
  </p:cSld>
  <p:clrMapOvr>
    <a:masterClrMapping/>
  </p:clrMapOvr>
  <p:transition spd="slow">
    <p:wip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788012" cy="731837"/>
          </a:xfrm>
        </p:spPr>
        <p:txBody>
          <a:bodyPr/>
          <a:lstStyle/>
          <a:p>
            <a:r>
              <a:rPr lang="en-US" sz="1600" dirty="0"/>
              <a:t>Failure Detection and Timers</a:t>
            </a:r>
            <a:br>
              <a:rPr lang="en-US" dirty="0"/>
            </a:br>
            <a:r>
              <a:rPr lang="en-US" dirty="0"/>
              <a:t>EIGRP Hello and Hold Timer Value Verification</a:t>
            </a:r>
            <a:endParaRPr lang="en-US" sz="2400" dirty="0"/>
          </a:p>
        </p:txBody>
      </p:sp>
      <p:sp>
        <p:nvSpPr>
          <p:cNvPr id="2" name="Rectangle 1">
            <a:extLst>
              <a:ext uri="{FF2B5EF4-FFF2-40B4-BE49-F238E27FC236}">
                <a16:creationId xmlns:a16="http://schemas.microsoft.com/office/drawing/2014/main" id="{4A8E3C55-A50D-45D3-9CB7-617D04CA48B6}"/>
              </a:ext>
            </a:extLst>
          </p:cNvPr>
          <p:cNvSpPr/>
          <p:nvPr/>
        </p:nvSpPr>
        <p:spPr>
          <a:xfrm>
            <a:off x="126318" y="707286"/>
            <a:ext cx="3760294" cy="4108817"/>
          </a:xfrm>
          <a:prstGeom prst="rect">
            <a:avLst/>
          </a:prstGeom>
        </p:spPr>
        <p:txBody>
          <a:bodyPr wrap="square">
            <a:spAutoFit/>
          </a:bodyPr>
          <a:lstStyle/>
          <a:p>
            <a:pPr marL="285750" indent="-285750">
              <a:spcAft>
                <a:spcPts val="300"/>
              </a:spcAft>
              <a:buFont typeface="Arial" panose="020B0604020202020204" pitchFamily="34" charset="0"/>
              <a:buChar char="•"/>
            </a:pPr>
            <a:r>
              <a:rPr lang="en-US" sz="1600" dirty="0">
                <a:solidFill>
                  <a:srgbClr val="000000"/>
                </a:solidFill>
                <a:latin typeface="+mn-lt"/>
                <a:ea typeface="ＭＳ Ｐゴシック" charset="0"/>
              </a:rPr>
              <a:t>The hello timer is modified with the interface command</a:t>
            </a:r>
            <a:r>
              <a:rPr lang="en-US" sz="1600" b="1" dirty="0">
                <a:solidFill>
                  <a:srgbClr val="000000"/>
                </a:solidFill>
                <a:latin typeface="+mn-lt"/>
                <a:ea typeface="ＭＳ Ｐゴシック" charset="0"/>
              </a:rPr>
              <a:t> ip hello-interval eigrp </a:t>
            </a:r>
            <a:r>
              <a:rPr lang="en-US" sz="1600" i="1" dirty="0">
                <a:solidFill>
                  <a:srgbClr val="000000"/>
                </a:solidFill>
                <a:latin typeface="+mn-lt"/>
                <a:ea typeface="ＭＳ Ｐゴシック" charset="0"/>
              </a:rPr>
              <a:t>as-number</a:t>
            </a:r>
            <a:r>
              <a:rPr lang="en-US" sz="1600" dirty="0">
                <a:solidFill>
                  <a:srgbClr val="000000"/>
                </a:solidFill>
                <a:latin typeface="+mn-lt"/>
                <a:ea typeface="ＭＳ Ｐゴシック" charset="0"/>
              </a:rPr>
              <a:t> </a:t>
            </a:r>
            <a:r>
              <a:rPr lang="en-US" sz="1600" i="1" dirty="0">
                <a:solidFill>
                  <a:srgbClr val="000000"/>
                </a:solidFill>
                <a:latin typeface="+mn-lt"/>
                <a:ea typeface="ＭＳ Ｐゴシック" charset="0"/>
              </a:rPr>
              <a:t>seconds</a:t>
            </a:r>
            <a:r>
              <a:rPr lang="en-US" sz="1600" dirty="0">
                <a:solidFill>
                  <a:srgbClr val="000000"/>
                </a:solidFill>
                <a:latin typeface="+mn-lt"/>
                <a:ea typeface="ＭＳ Ｐゴシック" charset="0"/>
              </a:rPr>
              <a:t>, and the hold timer is modified with the command </a:t>
            </a:r>
            <a:r>
              <a:rPr lang="en-US" sz="1600" b="1" dirty="0">
                <a:solidFill>
                  <a:srgbClr val="000000"/>
                </a:solidFill>
                <a:latin typeface="+mn-lt"/>
                <a:ea typeface="ＭＳ Ｐゴシック" charset="0"/>
              </a:rPr>
              <a:t>ip hold-time eigrp</a:t>
            </a:r>
            <a:r>
              <a:rPr lang="en-US" sz="1600" dirty="0">
                <a:solidFill>
                  <a:srgbClr val="000000"/>
                </a:solidFill>
                <a:latin typeface="+mn-lt"/>
                <a:ea typeface="ＭＳ Ｐゴシック" charset="0"/>
              </a:rPr>
              <a:t> </a:t>
            </a:r>
            <a:r>
              <a:rPr lang="en-US" sz="1600" i="1" dirty="0">
                <a:solidFill>
                  <a:srgbClr val="000000"/>
                </a:solidFill>
                <a:latin typeface="+mn-lt"/>
                <a:ea typeface="ＭＳ Ｐゴシック" charset="0"/>
              </a:rPr>
              <a:t>as-number seconds </a:t>
            </a:r>
            <a:r>
              <a:rPr lang="en-US" sz="1600" dirty="0">
                <a:solidFill>
                  <a:srgbClr val="000000"/>
                </a:solidFill>
                <a:latin typeface="+mn-lt"/>
                <a:ea typeface="ＭＳ Ｐゴシック" charset="0"/>
              </a:rPr>
              <a:t>when using EIGRP classic configuration mode. </a:t>
            </a:r>
          </a:p>
          <a:p>
            <a:pPr marL="285750" indent="-285750">
              <a:spcAft>
                <a:spcPts val="300"/>
              </a:spcAft>
              <a:buFont typeface="Arial" panose="020B0604020202020204" pitchFamily="34" charset="0"/>
              <a:buChar char="•"/>
            </a:pPr>
            <a:r>
              <a:rPr lang="en-US" sz="1600" dirty="0">
                <a:solidFill>
                  <a:srgbClr val="000000"/>
                </a:solidFill>
                <a:latin typeface="+mn-lt"/>
                <a:ea typeface="ＭＳ Ｐゴシック" charset="0"/>
              </a:rPr>
              <a:t>The EIGRP hello and hold timers are verified by viewing the EIGRP interfaces with the command </a:t>
            </a:r>
            <a:r>
              <a:rPr lang="en-US" sz="1600" b="1" dirty="0">
                <a:solidFill>
                  <a:srgbClr val="000000"/>
                </a:solidFill>
                <a:latin typeface="+mn-lt"/>
                <a:ea typeface="ＭＳ Ｐゴシック" charset="0"/>
              </a:rPr>
              <a:t>show ip eigrp interfaces detail</a:t>
            </a:r>
            <a:r>
              <a:rPr lang="en-US" sz="1600" dirty="0">
                <a:solidFill>
                  <a:srgbClr val="000000"/>
                </a:solidFill>
                <a:latin typeface="+mn-lt"/>
                <a:ea typeface="ＭＳ Ｐゴシック" charset="0"/>
              </a:rPr>
              <a:t> [</a:t>
            </a:r>
            <a:r>
              <a:rPr lang="en-US" sz="1600" i="1" dirty="0">
                <a:solidFill>
                  <a:srgbClr val="000000"/>
                </a:solidFill>
                <a:latin typeface="+mn-lt"/>
                <a:ea typeface="ＭＳ Ｐゴシック" charset="0"/>
              </a:rPr>
              <a:t>interface-id</a:t>
            </a:r>
            <a:r>
              <a:rPr lang="en-US" sz="1600" dirty="0">
                <a:solidFill>
                  <a:srgbClr val="000000"/>
                </a:solidFill>
                <a:latin typeface="+mn-lt"/>
                <a:ea typeface="ＭＳ Ｐゴシック" charset="0"/>
              </a:rPr>
              <a:t>].</a:t>
            </a:r>
          </a:p>
          <a:p>
            <a:pPr marL="285750" indent="-285750">
              <a:spcAft>
                <a:spcPts val="300"/>
              </a:spcAft>
              <a:buFont typeface="Arial" panose="020B0604020202020204" pitchFamily="34" charset="0"/>
              <a:buChar char="•"/>
            </a:pPr>
            <a:r>
              <a:rPr lang="en-US" sz="1600" dirty="0">
                <a:solidFill>
                  <a:srgbClr val="000000"/>
                </a:solidFill>
                <a:ea typeface="ＭＳ Ｐゴシック" charset="0"/>
              </a:rPr>
              <a:t>Example 3-1 demonstrates changing the EIGRP hello interval to 3 seconds and the hold time to 15 seconds for R1.</a:t>
            </a:r>
            <a:endParaRPr lang="en-US" sz="1600" dirty="0">
              <a:solidFill>
                <a:srgbClr val="000000"/>
              </a:solidFill>
              <a:latin typeface="+mn-lt"/>
              <a:ea typeface="ＭＳ Ｐゴシック" charset="0"/>
            </a:endParaRPr>
          </a:p>
        </p:txBody>
      </p:sp>
      <p:grpSp>
        <p:nvGrpSpPr>
          <p:cNvPr id="6" name="Group 5">
            <a:extLst>
              <a:ext uri="{FF2B5EF4-FFF2-40B4-BE49-F238E27FC236}">
                <a16:creationId xmlns:a16="http://schemas.microsoft.com/office/drawing/2014/main" id="{FE9631F4-6479-47BD-AA2C-74B78A71B2A7}"/>
              </a:ext>
            </a:extLst>
          </p:cNvPr>
          <p:cNvGrpSpPr/>
          <p:nvPr/>
        </p:nvGrpSpPr>
        <p:grpSpPr>
          <a:xfrm>
            <a:off x="3912781" y="921380"/>
            <a:ext cx="5097393" cy="3618722"/>
            <a:chOff x="604613" y="575984"/>
            <a:chExt cx="7854129" cy="5224832"/>
          </a:xfrm>
        </p:grpSpPr>
        <p:pic>
          <p:nvPicPr>
            <p:cNvPr id="4" name="Picture 3">
              <a:extLst>
                <a:ext uri="{FF2B5EF4-FFF2-40B4-BE49-F238E27FC236}">
                  <a16:creationId xmlns:a16="http://schemas.microsoft.com/office/drawing/2014/main" id="{9FD18B68-2460-4282-9430-AAA08810C157}"/>
                </a:ext>
              </a:extLst>
            </p:cNvPr>
            <p:cNvPicPr>
              <a:picLocks noChangeAspect="1"/>
            </p:cNvPicPr>
            <p:nvPr/>
          </p:nvPicPr>
          <p:blipFill>
            <a:blip r:embed="rId3"/>
            <a:stretch>
              <a:fillRect/>
            </a:stretch>
          </p:blipFill>
          <p:spPr>
            <a:xfrm>
              <a:off x="685257" y="575984"/>
              <a:ext cx="7773485" cy="3991532"/>
            </a:xfrm>
            <a:prstGeom prst="rect">
              <a:avLst/>
            </a:prstGeom>
          </p:spPr>
        </p:pic>
        <p:pic>
          <p:nvPicPr>
            <p:cNvPr id="5" name="Picture 4">
              <a:extLst>
                <a:ext uri="{FF2B5EF4-FFF2-40B4-BE49-F238E27FC236}">
                  <a16:creationId xmlns:a16="http://schemas.microsoft.com/office/drawing/2014/main" id="{A89E9631-5877-4EBA-95F9-246D34D7C536}"/>
                </a:ext>
              </a:extLst>
            </p:cNvPr>
            <p:cNvPicPr>
              <a:picLocks noChangeAspect="1"/>
            </p:cNvPicPr>
            <p:nvPr/>
          </p:nvPicPr>
          <p:blipFill>
            <a:blip r:embed="rId4"/>
            <a:stretch>
              <a:fillRect/>
            </a:stretch>
          </p:blipFill>
          <p:spPr>
            <a:xfrm>
              <a:off x="604613" y="4486183"/>
              <a:ext cx="7840169" cy="1314633"/>
            </a:xfrm>
            <a:prstGeom prst="rect">
              <a:avLst/>
            </a:prstGeom>
          </p:spPr>
        </p:pic>
      </p:grpSp>
    </p:spTree>
    <p:extLst>
      <p:ext uri="{BB962C8B-B14F-4D97-AF65-F5344CB8AC3E}">
        <p14:creationId xmlns:p14="http://schemas.microsoft.com/office/powerpoint/2010/main" val="40651815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r>
              <a:rPr lang="en-US" sz="1600" dirty="0"/>
              <a:t>Route Manipulation</a:t>
            </a:r>
            <a:br>
              <a:rPr lang="en-US" dirty="0"/>
            </a:br>
            <a:r>
              <a:rPr lang="en-US" dirty="0"/>
              <a:t>Route Filtering</a:t>
            </a:r>
            <a:endParaRPr lang="en-US" sz="2400" dirty="0"/>
          </a:p>
        </p:txBody>
      </p:sp>
      <p:sp>
        <p:nvSpPr>
          <p:cNvPr id="5" name="Content Placeholder 3">
            <a:extLst>
              <a:ext uri="{FF2B5EF4-FFF2-40B4-BE49-F238E27FC236}">
                <a16:creationId xmlns:a16="http://schemas.microsoft.com/office/drawing/2014/main" id="{D72634B3-4564-4571-803F-19780F581DB3}"/>
              </a:ext>
            </a:extLst>
          </p:cNvPr>
          <p:cNvSpPr txBox="1">
            <a:spLocks/>
          </p:cNvSpPr>
          <p:nvPr/>
        </p:nvSpPr>
        <p:spPr>
          <a:xfrm>
            <a:off x="169681" y="731837"/>
            <a:ext cx="8612220" cy="1766207"/>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lang="en-US" sz="2000" b="0" i="0" kern="1200" baseline="0">
                <a:solidFill>
                  <a:schemeClr val="bg1"/>
                </a:solidFill>
                <a:latin typeface="+mn-lt"/>
                <a:ea typeface="ＭＳ Ｐゴシック" charset="0"/>
                <a:cs typeface="CiscoSans ExtraLight"/>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lgn="l"/>
            <a:r>
              <a:rPr lang="en-US" sz="1600" dirty="0">
                <a:solidFill>
                  <a:srgbClr val="000000"/>
                </a:solidFill>
              </a:rPr>
              <a:t>EIGRP supports filtering of routes as they are received or advertised from an interface.</a:t>
            </a:r>
          </a:p>
          <a:p>
            <a:pPr marL="0" indent="0" algn="l"/>
            <a:r>
              <a:rPr lang="en-US" sz="1600" dirty="0">
                <a:solidFill>
                  <a:srgbClr val="000000"/>
                </a:solidFill>
              </a:rPr>
              <a:t>Filtering of routes can be matched against:</a:t>
            </a:r>
          </a:p>
          <a:p>
            <a:pPr marL="285750" indent="-285750" algn="l">
              <a:buFont typeface="Arial" panose="020B0604020202020204" pitchFamily="34" charset="0"/>
              <a:buChar char="•"/>
            </a:pPr>
            <a:r>
              <a:rPr lang="en-US" sz="1600" dirty="0">
                <a:solidFill>
                  <a:srgbClr val="000000"/>
                </a:solidFill>
              </a:rPr>
              <a:t>Access control lists (ACLs) (named or numbered)</a:t>
            </a:r>
          </a:p>
          <a:p>
            <a:pPr marL="285750" indent="-285750" algn="l">
              <a:buFont typeface="Arial" panose="020B0604020202020204" pitchFamily="34" charset="0"/>
              <a:buChar char="•"/>
            </a:pPr>
            <a:r>
              <a:rPr lang="en-US" sz="1600" dirty="0">
                <a:solidFill>
                  <a:srgbClr val="000000"/>
                </a:solidFill>
              </a:rPr>
              <a:t>IP prefix lists</a:t>
            </a:r>
          </a:p>
          <a:p>
            <a:pPr marL="285750" indent="-285750" algn="l">
              <a:buFont typeface="Arial" panose="020B0604020202020204" pitchFamily="34" charset="0"/>
              <a:buChar char="•"/>
            </a:pPr>
            <a:r>
              <a:rPr lang="en-US" sz="1600" dirty="0">
                <a:solidFill>
                  <a:srgbClr val="000000"/>
                </a:solidFill>
              </a:rPr>
              <a:t>Route maps</a:t>
            </a:r>
          </a:p>
          <a:p>
            <a:pPr marL="285750" indent="-285750" algn="l">
              <a:buFont typeface="Arial" panose="020B0604020202020204" pitchFamily="34" charset="0"/>
              <a:buChar char="•"/>
            </a:pPr>
            <a:r>
              <a:rPr lang="en-US" sz="1600" dirty="0">
                <a:solidFill>
                  <a:srgbClr val="000000"/>
                </a:solidFill>
              </a:rPr>
              <a:t>Gateway IP addresses</a:t>
            </a:r>
          </a:p>
          <a:p>
            <a:pPr marL="285750" indent="-285750" algn="l">
              <a:buFont typeface="Arial" panose="020B0604020202020204" pitchFamily="34" charset="0"/>
              <a:buChar char="•"/>
            </a:pPr>
            <a:endParaRPr lang="en-US" sz="1600" dirty="0">
              <a:solidFill>
                <a:srgbClr val="000000"/>
              </a:solidFill>
            </a:endParaRPr>
          </a:p>
        </p:txBody>
      </p:sp>
      <p:sp>
        <p:nvSpPr>
          <p:cNvPr id="6" name="TextBox 5">
            <a:extLst>
              <a:ext uri="{FF2B5EF4-FFF2-40B4-BE49-F238E27FC236}">
                <a16:creationId xmlns:a16="http://schemas.microsoft.com/office/drawing/2014/main" id="{547502F7-A86B-2343-9FE1-14E7774717DE}"/>
              </a:ext>
            </a:extLst>
          </p:cNvPr>
          <p:cNvSpPr txBox="1"/>
          <p:nvPr/>
        </p:nvSpPr>
        <p:spPr>
          <a:xfrm>
            <a:off x="169681" y="2498044"/>
            <a:ext cx="4298623" cy="2185214"/>
          </a:xfrm>
          <a:prstGeom prst="rect">
            <a:avLst/>
          </a:prstGeom>
          <a:noFill/>
        </p:spPr>
        <p:txBody>
          <a:bodyPr wrap="square" rtlCol="0">
            <a:spAutoFit/>
          </a:bodyPr>
          <a:lstStyle/>
          <a:p>
            <a:r>
              <a:rPr lang="en-US" sz="1600" dirty="0">
                <a:solidFill>
                  <a:srgbClr val="000000"/>
                </a:solidFill>
              </a:rPr>
              <a:t>As shown in Figure 3-18, inbound filtering drops routes prior to the DUAL processing, which results in the routes not being installed into the RIB because they are not known. </a:t>
            </a:r>
          </a:p>
          <a:p>
            <a:endParaRPr lang="en-US" sz="800" dirty="0">
              <a:solidFill>
                <a:srgbClr val="000000"/>
              </a:solidFill>
            </a:endParaRPr>
          </a:p>
          <a:p>
            <a:r>
              <a:rPr lang="en-US" sz="1600" dirty="0">
                <a:solidFill>
                  <a:srgbClr val="000000"/>
                </a:solidFill>
              </a:rPr>
              <a:t>However, if the filtering occurs during outbound route advertisement, the routes are processed by DUAL and are installed into the local RIB of the advertising router.</a:t>
            </a:r>
          </a:p>
        </p:txBody>
      </p:sp>
      <p:pic>
        <p:nvPicPr>
          <p:cNvPr id="4" name="Picture 3">
            <a:extLst>
              <a:ext uri="{FF2B5EF4-FFF2-40B4-BE49-F238E27FC236}">
                <a16:creationId xmlns:a16="http://schemas.microsoft.com/office/drawing/2014/main" id="{4B76D3E8-F185-164F-B7C2-94B000CE4A55}"/>
              </a:ext>
            </a:extLst>
          </p:cNvPr>
          <p:cNvPicPr>
            <a:picLocks noChangeAspect="1"/>
          </p:cNvPicPr>
          <p:nvPr/>
        </p:nvPicPr>
        <p:blipFill>
          <a:blip r:embed="rId3"/>
          <a:stretch>
            <a:fillRect/>
          </a:stretch>
        </p:blipFill>
        <p:spPr>
          <a:xfrm>
            <a:off x="4468304" y="2978675"/>
            <a:ext cx="4626167" cy="1206826"/>
          </a:xfrm>
          <a:prstGeom prst="rect">
            <a:avLst/>
          </a:prstGeom>
        </p:spPr>
      </p:pic>
    </p:spTree>
    <p:extLst>
      <p:ext uri="{BB962C8B-B14F-4D97-AF65-F5344CB8AC3E}">
        <p14:creationId xmlns:p14="http://schemas.microsoft.com/office/powerpoint/2010/main" val="830778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r>
              <a:rPr lang="en-US" sz="1600" dirty="0"/>
              <a:t>Route Manipulation</a:t>
            </a:r>
            <a:br>
              <a:rPr lang="en-US" dirty="0"/>
            </a:br>
            <a:r>
              <a:rPr lang="en-US" dirty="0"/>
              <a:t>EIGRP Distribution List Filtering</a:t>
            </a:r>
            <a:endParaRPr lang="en-US" sz="2400" dirty="0"/>
          </a:p>
        </p:txBody>
      </p:sp>
      <p:sp>
        <p:nvSpPr>
          <p:cNvPr id="5" name="Content Placeholder 3">
            <a:extLst>
              <a:ext uri="{FF2B5EF4-FFF2-40B4-BE49-F238E27FC236}">
                <a16:creationId xmlns:a16="http://schemas.microsoft.com/office/drawing/2014/main" id="{D72634B3-4564-4571-803F-19780F581DB3}"/>
              </a:ext>
            </a:extLst>
          </p:cNvPr>
          <p:cNvSpPr txBox="1">
            <a:spLocks/>
          </p:cNvSpPr>
          <p:nvPr/>
        </p:nvSpPr>
        <p:spPr>
          <a:xfrm>
            <a:off x="131975" y="805543"/>
            <a:ext cx="8880050" cy="1649609"/>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lang="en-US" sz="2000" b="0" i="0" kern="1200" baseline="0">
                <a:solidFill>
                  <a:schemeClr val="bg1"/>
                </a:solidFill>
                <a:latin typeface="+mn-lt"/>
                <a:ea typeface="ＭＳ Ｐゴシック" charset="0"/>
                <a:cs typeface="CiscoSans ExtraLight"/>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lgn="l"/>
            <a:r>
              <a:rPr lang="en-US" sz="1600" dirty="0">
                <a:solidFill>
                  <a:srgbClr val="000000"/>
                </a:solidFill>
              </a:rPr>
              <a:t>Filtering is accomplished with the command </a:t>
            </a:r>
            <a:r>
              <a:rPr lang="en-US" sz="1600" b="1" dirty="0">
                <a:solidFill>
                  <a:srgbClr val="000000"/>
                </a:solidFill>
              </a:rPr>
              <a:t>distribute-list</a:t>
            </a:r>
            <a:r>
              <a:rPr lang="en-US" sz="1600" dirty="0">
                <a:solidFill>
                  <a:srgbClr val="000000"/>
                </a:solidFill>
              </a:rPr>
              <a:t> {</a:t>
            </a:r>
            <a:r>
              <a:rPr lang="en-US" sz="1600" i="1" dirty="0">
                <a:solidFill>
                  <a:srgbClr val="000000"/>
                </a:solidFill>
              </a:rPr>
              <a:t>acl-number</a:t>
            </a:r>
            <a:r>
              <a:rPr lang="en-US" sz="1600" dirty="0">
                <a:solidFill>
                  <a:srgbClr val="000000"/>
                </a:solidFill>
              </a:rPr>
              <a:t> | </a:t>
            </a:r>
            <a:r>
              <a:rPr lang="en-US" sz="1600" i="1" dirty="0">
                <a:solidFill>
                  <a:srgbClr val="000000"/>
                </a:solidFill>
              </a:rPr>
              <a:t>acl-name</a:t>
            </a:r>
            <a:r>
              <a:rPr lang="en-US" sz="1600" dirty="0">
                <a:solidFill>
                  <a:srgbClr val="000000"/>
                </a:solidFill>
              </a:rPr>
              <a:t> | </a:t>
            </a:r>
            <a:r>
              <a:rPr lang="en-US" sz="1600" b="1" dirty="0">
                <a:solidFill>
                  <a:srgbClr val="000000"/>
                </a:solidFill>
              </a:rPr>
              <a:t>prefix </a:t>
            </a:r>
            <a:r>
              <a:rPr lang="en-US" sz="1600" i="1" dirty="0">
                <a:solidFill>
                  <a:srgbClr val="000000"/>
                </a:solidFill>
              </a:rPr>
              <a:t>prefix-list-name</a:t>
            </a:r>
            <a:r>
              <a:rPr lang="en-US" sz="1600" dirty="0">
                <a:solidFill>
                  <a:srgbClr val="000000"/>
                </a:solidFill>
              </a:rPr>
              <a:t> | </a:t>
            </a:r>
            <a:r>
              <a:rPr lang="en-US" sz="1600" b="1" dirty="0">
                <a:solidFill>
                  <a:srgbClr val="000000"/>
                </a:solidFill>
              </a:rPr>
              <a:t>route-map</a:t>
            </a:r>
            <a:r>
              <a:rPr lang="en-US" sz="1600" dirty="0">
                <a:solidFill>
                  <a:srgbClr val="000000"/>
                </a:solidFill>
              </a:rPr>
              <a:t> </a:t>
            </a:r>
            <a:r>
              <a:rPr lang="en-US" sz="1600" i="1" dirty="0">
                <a:solidFill>
                  <a:srgbClr val="000000"/>
                </a:solidFill>
              </a:rPr>
              <a:t>route-map-name</a:t>
            </a:r>
            <a:r>
              <a:rPr lang="en-US" sz="1600" dirty="0">
                <a:solidFill>
                  <a:srgbClr val="000000"/>
                </a:solidFill>
              </a:rPr>
              <a:t> | </a:t>
            </a:r>
            <a:r>
              <a:rPr lang="en-US" sz="1600" b="1" dirty="0">
                <a:solidFill>
                  <a:srgbClr val="000000"/>
                </a:solidFill>
              </a:rPr>
              <a:t>gateway</a:t>
            </a:r>
            <a:r>
              <a:rPr lang="en-US" sz="1600" dirty="0">
                <a:solidFill>
                  <a:srgbClr val="000000"/>
                </a:solidFill>
              </a:rPr>
              <a:t> </a:t>
            </a:r>
            <a:r>
              <a:rPr lang="en-US" sz="1600" i="1" dirty="0">
                <a:solidFill>
                  <a:srgbClr val="000000"/>
                </a:solidFill>
              </a:rPr>
              <a:t>prefix-list-name</a:t>
            </a:r>
            <a:r>
              <a:rPr lang="en-US" sz="1600" dirty="0">
                <a:solidFill>
                  <a:srgbClr val="000000"/>
                </a:solidFill>
              </a:rPr>
              <a:t>} {</a:t>
            </a:r>
            <a:r>
              <a:rPr lang="en-US" sz="1600" b="1" dirty="0">
                <a:solidFill>
                  <a:srgbClr val="000000"/>
                </a:solidFill>
              </a:rPr>
              <a:t>in</a:t>
            </a:r>
            <a:r>
              <a:rPr lang="en-US" sz="1600" dirty="0">
                <a:solidFill>
                  <a:srgbClr val="000000"/>
                </a:solidFill>
              </a:rPr>
              <a:t> | </a:t>
            </a:r>
            <a:r>
              <a:rPr lang="en-US" sz="1600" b="1" dirty="0">
                <a:solidFill>
                  <a:srgbClr val="000000"/>
                </a:solidFill>
              </a:rPr>
              <a:t>out</a:t>
            </a:r>
            <a:r>
              <a:rPr lang="en-US" sz="1600" dirty="0">
                <a:solidFill>
                  <a:srgbClr val="000000"/>
                </a:solidFill>
              </a:rPr>
              <a:t>} [</a:t>
            </a:r>
            <a:r>
              <a:rPr lang="en-US" sz="1600" i="1" dirty="0">
                <a:solidFill>
                  <a:srgbClr val="000000"/>
                </a:solidFill>
              </a:rPr>
              <a:t>interface-id</a:t>
            </a:r>
            <a:r>
              <a:rPr lang="en-US" sz="1600" dirty="0">
                <a:solidFill>
                  <a:srgbClr val="000000"/>
                </a:solidFill>
              </a:rPr>
              <a:t>]. </a:t>
            </a:r>
          </a:p>
          <a:p>
            <a:pPr marL="285750" indent="-285750" algn="l">
              <a:buFont typeface="Arial" panose="020B0604020202020204" pitchFamily="34" charset="0"/>
              <a:buChar char="•"/>
            </a:pPr>
            <a:r>
              <a:rPr lang="en-US" sz="1600" dirty="0">
                <a:solidFill>
                  <a:srgbClr val="000000"/>
                </a:solidFill>
              </a:rPr>
              <a:t>EIGRP classic configuration places the command under the EIGRP process, while named mode configuration places the command under the topology base. </a:t>
            </a:r>
          </a:p>
          <a:p>
            <a:pPr marL="285750" indent="-285750" algn="l">
              <a:buFont typeface="Arial" panose="020B0604020202020204" pitchFamily="34" charset="0"/>
              <a:buChar char="•"/>
            </a:pPr>
            <a:r>
              <a:rPr lang="en-US" sz="1600" dirty="0">
                <a:solidFill>
                  <a:srgbClr val="000000"/>
                </a:solidFill>
              </a:rPr>
              <a:t>Prefixes that match against deny statements are filtered, and prefixes that match against a permit are passed.</a:t>
            </a:r>
          </a:p>
          <a:p>
            <a:pPr marL="0" indent="0" algn="l"/>
            <a:endParaRPr lang="en-US" sz="1600" dirty="0">
              <a:solidFill>
                <a:srgbClr val="000000"/>
              </a:solidFill>
            </a:endParaRPr>
          </a:p>
        </p:txBody>
      </p:sp>
      <p:pic>
        <p:nvPicPr>
          <p:cNvPr id="2" name="Picture 1">
            <a:extLst>
              <a:ext uri="{FF2B5EF4-FFF2-40B4-BE49-F238E27FC236}">
                <a16:creationId xmlns:a16="http://schemas.microsoft.com/office/drawing/2014/main" id="{E13F7BA8-2C9E-4E4E-AE48-A2BA8A5A268D}"/>
              </a:ext>
            </a:extLst>
          </p:cNvPr>
          <p:cNvPicPr>
            <a:picLocks noChangeAspect="1"/>
          </p:cNvPicPr>
          <p:nvPr/>
        </p:nvPicPr>
        <p:blipFill>
          <a:blip r:embed="rId3"/>
          <a:stretch>
            <a:fillRect/>
          </a:stretch>
        </p:blipFill>
        <p:spPr>
          <a:xfrm>
            <a:off x="2158737" y="2455152"/>
            <a:ext cx="4826525" cy="2110201"/>
          </a:xfrm>
          <a:prstGeom prst="rect">
            <a:avLst/>
          </a:prstGeom>
        </p:spPr>
      </p:pic>
    </p:spTree>
    <p:extLst>
      <p:ext uri="{BB962C8B-B14F-4D97-AF65-F5344CB8AC3E}">
        <p14:creationId xmlns:p14="http://schemas.microsoft.com/office/powerpoint/2010/main" val="7169109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r>
              <a:rPr lang="en-US" sz="1600" dirty="0"/>
              <a:t>Route Manipulation</a:t>
            </a:r>
            <a:br>
              <a:rPr lang="en-US" dirty="0"/>
            </a:br>
            <a:r>
              <a:rPr lang="en-US" dirty="0"/>
              <a:t>EIGRP Router Filter Config &amp; Verification</a:t>
            </a:r>
            <a:endParaRPr lang="en-US" sz="2400" dirty="0"/>
          </a:p>
        </p:txBody>
      </p:sp>
      <p:sp>
        <p:nvSpPr>
          <p:cNvPr id="5" name="Content Placeholder 3">
            <a:extLst>
              <a:ext uri="{FF2B5EF4-FFF2-40B4-BE49-F238E27FC236}">
                <a16:creationId xmlns:a16="http://schemas.microsoft.com/office/drawing/2014/main" id="{D72634B3-4564-4571-803F-19780F581DB3}"/>
              </a:ext>
            </a:extLst>
          </p:cNvPr>
          <p:cNvSpPr txBox="1">
            <a:spLocks/>
          </p:cNvSpPr>
          <p:nvPr/>
        </p:nvSpPr>
        <p:spPr>
          <a:xfrm>
            <a:off x="80207" y="3469274"/>
            <a:ext cx="2917745" cy="1002572"/>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lang="en-US" sz="2000" b="0" i="0" kern="1200" baseline="0">
                <a:solidFill>
                  <a:schemeClr val="bg1"/>
                </a:solidFill>
                <a:latin typeface="+mn-lt"/>
                <a:ea typeface="ＭＳ Ｐゴシック" charset="0"/>
                <a:cs typeface="CiscoSans ExtraLight"/>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lgn="l"/>
            <a:r>
              <a:rPr lang="en-US" sz="1600" dirty="0">
                <a:solidFill>
                  <a:srgbClr val="000000"/>
                </a:solidFill>
              </a:rPr>
              <a:t>Example 3-19 shows the routing tables of R2 and R4 before the route filtering is applied. </a:t>
            </a:r>
          </a:p>
          <a:p>
            <a:pPr marL="0" indent="0" algn="l"/>
            <a:endParaRPr lang="en-US" sz="1400" dirty="0">
              <a:solidFill>
                <a:srgbClr val="000000"/>
              </a:solidFill>
            </a:endParaRPr>
          </a:p>
          <a:p>
            <a:pPr marL="0" indent="0" algn="l"/>
            <a:endParaRPr lang="en-US" sz="1400" dirty="0">
              <a:solidFill>
                <a:srgbClr val="000000"/>
              </a:solidFill>
            </a:endParaRPr>
          </a:p>
        </p:txBody>
      </p:sp>
      <p:sp>
        <p:nvSpPr>
          <p:cNvPr id="10" name="TextBox 9">
            <a:extLst>
              <a:ext uri="{FF2B5EF4-FFF2-40B4-BE49-F238E27FC236}">
                <a16:creationId xmlns:a16="http://schemas.microsoft.com/office/drawing/2014/main" id="{8CEFBFF6-80B2-AC48-90D4-850C7B7B0EC6}"/>
              </a:ext>
            </a:extLst>
          </p:cNvPr>
          <p:cNvSpPr txBox="1"/>
          <p:nvPr/>
        </p:nvSpPr>
        <p:spPr>
          <a:xfrm>
            <a:off x="3027823" y="3464377"/>
            <a:ext cx="3162467" cy="1323439"/>
          </a:xfrm>
          <a:prstGeom prst="rect">
            <a:avLst/>
          </a:prstGeom>
          <a:noFill/>
        </p:spPr>
        <p:txBody>
          <a:bodyPr wrap="square" rtlCol="0">
            <a:spAutoFit/>
          </a:bodyPr>
          <a:lstStyle/>
          <a:p>
            <a:r>
              <a:rPr lang="en-US" sz="1600" dirty="0">
                <a:solidFill>
                  <a:srgbClr val="000000"/>
                </a:solidFill>
              </a:rPr>
              <a:t>Example 3-20 shows the configuration of R2 to demonstrate inbound filtering of 10.1.100.0/24 and outbound filtering of 10.3.100.0/24. </a:t>
            </a:r>
          </a:p>
        </p:txBody>
      </p:sp>
      <p:sp>
        <p:nvSpPr>
          <p:cNvPr id="11" name="TextBox 10">
            <a:extLst>
              <a:ext uri="{FF2B5EF4-FFF2-40B4-BE49-F238E27FC236}">
                <a16:creationId xmlns:a16="http://schemas.microsoft.com/office/drawing/2014/main" id="{795C6FE7-8E2E-4D4E-B2EB-DE373CFF4679}"/>
              </a:ext>
            </a:extLst>
          </p:cNvPr>
          <p:cNvSpPr txBox="1"/>
          <p:nvPr/>
        </p:nvSpPr>
        <p:spPr>
          <a:xfrm>
            <a:off x="6250242" y="3464377"/>
            <a:ext cx="2893758" cy="1077218"/>
          </a:xfrm>
          <a:prstGeom prst="rect">
            <a:avLst/>
          </a:prstGeom>
          <a:noFill/>
        </p:spPr>
        <p:txBody>
          <a:bodyPr wrap="square" rtlCol="0">
            <a:spAutoFit/>
          </a:bodyPr>
          <a:lstStyle/>
          <a:p>
            <a:r>
              <a:rPr lang="en-US" sz="1600" dirty="0">
                <a:solidFill>
                  <a:srgbClr val="000000"/>
                </a:solidFill>
              </a:rPr>
              <a:t>Example 3-21 shows the routing table on R2 and R4 after EIGRP filtering is enabled on the routers.</a:t>
            </a:r>
          </a:p>
        </p:txBody>
      </p:sp>
      <p:pic>
        <p:nvPicPr>
          <p:cNvPr id="6" name="Picture 5">
            <a:extLst>
              <a:ext uri="{FF2B5EF4-FFF2-40B4-BE49-F238E27FC236}">
                <a16:creationId xmlns:a16="http://schemas.microsoft.com/office/drawing/2014/main" id="{B24321CE-88E4-894D-BEA9-690112EE1C18}"/>
              </a:ext>
            </a:extLst>
          </p:cNvPr>
          <p:cNvPicPr>
            <a:picLocks noChangeAspect="1"/>
          </p:cNvPicPr>
          <p:nvPr/>
        </p:nvPicPr>
        <p:blipFill>
          <a:blip r:embed="rId3"/>
          <a:stretch>
            <a:fillRect/>
          </a:stretch>
        </p:blipFill>
        <p:spPr>
          <a:xfrm>
            <a:off x="8401" y="745691"/>
            <a:ext cx="2989552" cy="2233729"/>
          </a:xfrm>
          <a:prstGeom prst="rect">
            <a:avLst/>
          </a:prstGeom>
        </p:spPr>
      </p:pic>
      <p:pic>
        <p:nvPicPr>
          <p:cNvPr id="7" name="Picture 6">
            <a:extLst>
              <a:ext uri="{FF2B5EF4-FFF2-40B4-BE49-F238E27FC236}">
                <a16:creationId xmlns:a16="http://schemas.microsoft.com/office/drawing/2014/main" id="{12B02DF9-92F7-FD4B-98FE-021223D64D7A}"/>
              </a:ext>
            </a:extLst>
          </p:cNvPr>
          <p:cNvPicPr>
            <a:picLocks noChangeAspect="1"/>
          </p:cNvPicPr>
          <p:nvPr/>
        </p:nvPicPr>
        <p:blipFill>
          <a:blip r:embed="rId4"/>
          <a:stretch>
            <a:fillRect/>
          </a:stretch>
        </p:blipFill>
        <p:spPr>
          <a:xfrm>
            <a:off x="3021943" y="731837"/>
            <a:ext cx="3168347" cy="1292913"/>
          </a:xfrm>
          <a:prstGeom prst="rect">
            <a:avLst/>
          </a:prstGeom>
        </p:spPr>
      </p:pic>
      <p:pic>
        <p:nvPicPr>
          <p:cNvPr id="8" name="Picture 7">
            <a:extLst>
              <a:ext uri="{FF2B5EF4-FFF2-40B4-BE49-F238E27FC236}">
                <a16:creationId xmlns:a16="http://schemas.microsoft.com/office/drawing/2014/main" id="{36F95CF4-E74D-3D41-945A-B37310F138AA}"/>
              </a:ext>
            </a:extLst>
          </p:cNvPr>
          <p:cNvPicPr>
            <a:picLocks noChangeAspect="1"/>
          </p:cNvPicPr>
          <p:nvPr/>
        </p:nvPicPr>
        <p:blipFill>
          <a:blip r:embed="rId5"/>
          <a:stretch>
            <a:fillRect/>
          </a:stretch>
        </p:blipFill>
        <p:spPr>
          <a:xfrm>
            <a:off x="3051811" y="1968691"/>
            <a:ext cx="3108609" cy="1374873"/>
          </a:xfrm>
          <a:prstGeom prst="rect">
            <a:avLst/>
          </a:prstGeom>
        </p:spPr>
      </p:pic>
      <p:pic>
        <p:nvPicPr>
          <p:cNvPr id="9" name="Picture 8">
            <a:extLst>
              <a:ext uri="{FF2B5EF4-FFF2-40B4-BE49-F238E27FC236}">
                <a16:creationId xmlns:a16="http://schemas.microsoft.com/office/drawing/2014/main" id="{25ABA44A-3E95-4A4A-8793-F2065D460D9A}"/>
              </a:ext>
            </a:extLst>
          </p:cNvPr>
          <p:cNvPicPr>
            <a:picLocks noChangeAspect="1"/>
          </p:cNvPicPr>
          <p:nvPr/>
        </p:nvPicPr>
        <p:blipFill>
          <a:blip r:embed="rId6"/>
          <a:stretch>
            <a:fillRect/>
          </a:stretch>
        </p:blipFill>
        <p:spPr>
          <a:xfrm>
            <a:off x="6190290" y="731837"/>
            <a:ext cx="2917746" cy="1879890"/>
          </a:xfrm>
          <a:prstGeom prst="rect">
            <a:avLst/>
          </a:prstGeom>
        </p:spPr>
      </p:pic>
    </p:spTree>
    <p:extLst>
      <p:ext uri="{BB962C8B-B14F-4D97-AF65-F5344CB8AC3E}">
        <p14:creationId xmlns:p14="http://schemas.microsoft.com/office/powerpoint/2010/main" val="1792692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r>
              <a:rPr lang="en-US" sz="1600" dirty="0"/>
              <a:t>Route Manipulation</a:t>
            </a:r>
            <a:br>
              <a:rPr lang="en-US" dirty="0"/>
            </a:br>
            <a:r>
              <a:rPr lang="en-US" dirty="0"/>
              <a:t>Traffic Steering with EIGRP Offset Lists</a:t>
            </a:r>
            <a:endParaRPr lang="en-US" sz="2400" dirty="0"/>
          </a:p>
        </p:txBody>
      </p:sp>
      <p:sp>
        <p:nvSpPr>
          <p:cNvPr id="5" name="Content Placeholder 3">
            <a:extLst>
              <a:ext uri="{FF2B5EF4-FFF2-40B4-BE49-F238E27FC236}">
                <a16:creationId xmlns:a16="http://schemas.microsoft.com/office/drawing/2014/main" id="{D72634B3-4564-4571-803F-19780F581DB3}"/>
              </a:ext>
            </a:extLst>
          </p:cNvPr>
          <p:cNvSpPr txBox="1">
            <a:spLocks/>
          </p:cNvSpPr>
          <p:nvPr/>
        </p:nvSpPr>
        <p:spPr>
          <a:xfrm>
            <a:off x="175260" y="805543"/>
            <a:ext cx="8778239" cy="2498196"/>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lang="en-US" sz="2000" b="0" i="0" kern="1200" baseline="0">
                <a:solidFill>
                  <a:schemeClr val="bg1"/>
                </a:solidFill>
                <a:latin typeface="+mn-lt"/>
                <a:ea typeface="ＭＳ Ｐゴシック" charset="0"/>
                <a:cs typeface="CiscoSans ExtraLight"/>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lgn="l"/>
            <a:r>
              <a:rPr lang="en-US" sz="1600" dirty="0">
                <a:solidFill>
                  <a:srgbClr val="000000"/>
                </a:solidFill>
              </a:rPr>
              <a:t>Offset lists allow for the modification of route attributes based on the direction of the update, a specific prefix, or a combination of direction and prefix. </a:t>
            </a:r>
          </a:p>
          <a:p>
            <a:pPr marL="285750" indent="-285750" algn="l">
              <a:buFont typeface="Arial" panose="020B0604020202020204" pitchFamily="34" charset="0"/>
              <a:buChar char="•"/>
            </a:pPr>
            <a:r>
              <a:rPr lang="en-US" sz="1600" dirty="0">
                <a:solidFill>
                  <a:srgbClr val="000000"/>
                </a:solidFill>
              </a:rPr>
              <a:t>An offset list is configured with the command </a:t>
            </a:r>
            <a:r>
              <a:rPr lang="en-US" sz="1600" b="1" dirty="0">
                <a:solidFill>
                  <a:srgbClr val="000000"/>
                </a:solidFill>
              </a:rPr>
              <a:t>offset-list</a:t>
            </a:r>
            <a:r>
              <a:rPr lang="en-US" sz="1600" dirty="0">
                <a:solidFill>
                  <a:srgbClr val="000000"/>
                </a:solidFill>
              </a:rPr>
              <a:t> </a:t>
            </a:r>
            <a:r>
              <a:rPr lang="en-US" sz="1600" i="1" dirty="0">
                <a:solidFill>
                  <a:srgbClr val="000000"/>
                </a:solidFill>
              </a:rPr>
              <a:t>offset-value</a:t>
            </a:r>
            <a:r>
              <a:rPr lang="en-US" sz="1600" dirty="0">
                <a:solidFill>
                  <a:srgbClr val="000000"/>
                </a:solidFill>
              </a:rPr>
              <a:t> {</a:t>
            </a:r>
            <a:r>
              <a:rPr lang="en-US" sz="1600" i="1" dirty="0">
                <a:solidFill>
                  <a:srgbClr val="000000"/>
                </a:solidFill>
              </a:rPr>
              <a:t>acl-number</a:t>
            </a:r>
            <a:r>
              <a:rPr lang="en-US" sz="1600" dirty="0">
                <a:solidFill>
                  <a:srgbClr val="000000"/>
                </a:solidFill>
              </a:rPr>
              <a:t> | </a:t>
            </a:r>
            <a:r>
              <a:rPr lang="en-US" sz="1600" i="1" dirty="0">
                <a:solidFill>
                  <a:srgbClr val="000000"/>
                </a:solidFill>
              </a:rPr>
              <a:t>acl-name</a:t>
            </a:r>
            <a:r>
              <a:rPr lang="en-US" sz="1600" dirty="0">
                <a:solidFill>
                  <a:srgbClr val="000000"/>
                </a:solidFill>
              </a:rPr>
              <a:t>] {</a:t>
            </a:r>
            <a:r>
              <a:rPr lang="en-US" sz="1600" b="1" dirty="0">
                <a:solidFill>
                  <a:srgbClr val="000000"/>
                </a:solidFill>
              </a:rPr>
              <a:t>in</a:t>
            </a:r>
            <a:r>
              <a:rPr lang="en-US" sz="1600" dirty="0">
                <a:solidFill>
                  <a:srgbClr val="000000"/>
                </a:solidFill>
              </a:rPr>
              <a:t> | </a:t>
            </a:r>
            <a:r>
              <a:rPr lang="en-US" sz="1600" b="1" dirty="0">
                <a:solidFill>
                  <a:srgbClr val="000000"/>
                </a:solidFill>
              </a:rPr>
              <a:t>out</a:t>
            </a:r>
            <a:r>
              <a:rPr lang="en-US" sz="1600" dirty="0">
                <a:solidFill>
                  <a:srgbClr val="000000"/>
                </a:solidFill>
              </a:rPr>
              <a:t>} [</a:t>
            </a:r>
            <a:r>
              <a:rPr lang="en-US" sz="1600" i="1" dirty="0">
                <a:solidFill>
                  <a:srgbClr val="000000"/>
                </a:solidFill>
              </a:rPr>
              <a:t>interface-id</a:t>
            </a:r>
            <a:r>
              <a:rPr lang="en-US" sz="1600" dirty="0">
                <a:solidFill>
                  <a:srgbClr val="000000"/>
                </a:solidFill>
              </a:rPr>
              <a:t>] to modify the metric value of a route. </a:t>
            </a:r>
          </a:p>
          <a:p>
            <a:pPr marL="285750" indent="-285750" algn="l">
              <a:buFont typeface="Arial" panose="020B0604020202020204" pitchFamily="34" charset="0"/>
              <a:buChar char="•"/>
            </a:pPr>
            <a:r>
              <a:rPr lang="en-US" sz="1600" dirty="0">
                <a:solidFill>
                  <a:srgbClr val="000000"/>
                </a:solidFill>
              </a:rPr>
              <a:t>Specifying an interface restricts the conditional match for the offset list to the interface that the route is received or advertised out of. </a:t>
            </a:r>
          </a:p>
          <a:p>
            <a:pPr marL="285750" indent="-285750" algn="l">
              <a:buFont typeface="Arial" panose="020B0604020202020204" pitchFamily="34" charset="0"/>
              <a:buChar char="•"/>
            </a:pPr>
            <a:r>
              <a:rPr lang="en-US" sz="1600" dirty="0">
                <a:solidFill>
                  <a:srgbClr val="000000"/>
                </a:solidFill>
              </a:rPr>
              <a:t>EIGRP classic configuration places the command under the EIGRP process, while named mode configuration places the command under the topology base. </a:t>
            </a:r>
          </a:p>
          <a:p>
            <a:pPr marL="0" indent="0" algn="l"/>
            <a:r>
              <a:rPr lang="en-US" sz="1600" dirty="0">
                <a:solidFill>
                  <a:srgbClr val="000000"/>
                </a:solidFill>
              </a:rPr>
              <a:t>Figure 3-20 shows the modified path metric formula when an offset delay is included.</a:t>
            </a:r>
          </a:p>
          <a:p>
            <a:pPr marL="0" indent="0" algn="l"/>
            <a:endParaRPr lang="en-US" sz="1600" dirty="0">
              <a:solidFill>
                <a:srgbClr val="000000"/>
              </a:solidFill>
            </a:endParaRPr>
          </a:p>
        </p:txBody>
      </p:sp>
      <p:pic>
        <p:nvPicPr>
          <p:cNvPr id="7" name="Picture 6">
            <a:extLst>
              <a:ext uri="{FF2B5EF4-FFF2-40B4-BE49-F238E27FC236}">
                <a16:creationId xmlns:a16="http://schemas.microsoft.com/office/drawing/2014/main" id="{06316A81-36D4-004E-81C2-730044D3F983}"/>
              </a:ext>
            </a:extLst>
          </p:cNvPr>
          <p:cNvPicPr>
            <a:picLocks noChangeAspect="1"/>
          </p:cNvPicPr>
          <p:nvPr/>
        </p:nvPicPr>
        <p:blipFill>
          <a:blip r:embed="rId3"/>
          <a:stretch>
            <a:fillRect/>
          </a:stretch>
        </p:blipFill>
        <p:spPr>
          <a:xfrm>
            <a:off x="2418629" y="3303739"/>
            <a:ext cx="3835400" cy="1409700"/>
          </a:xfrm>
          <a:prstGeom prst="rect">
            <a:avLst/>
          </a:prstGeom>
        </p:spPr>
      </p:pic>
    </p:spTree>
    <p:extLst>
      <p:ext uri="{BB962C8B-B14F-4D97-AF65-F5344CB8AC3E}">
        <p14:creationId xmlns:p14="http://schemas.microsoft.com/office/powerpoint/2010/main" val="2877847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r>
              <a:rPr lang="en-US" sz="1600" dirty="0"/>
              <a:t>Route Manipulation</a:t>
            </a:r>
            <a:br>
              <a:rPr lang="en-US" dirty="0"/>
            </a:br>
            <a:r>
              <a:rPr lang="en-US" dirty="0"/>
              <a:t>EIGRP Offset List Topology</a:t>
            </a:r>
            <a:endParaRPr lang="en-US" sz="2400" dirty="0"/>
          </a:p>
        </p:txBody>
      </p:sp>
      <p:sp>
        <p:nvSpPr>
          <p:cNvPr id="5" name="Content Placeholder 3">
            <a:extLst>
              <a:ext uri="{FF2B5EF4-FFF2-40B4-BE49-F238E27FC236}">
                <a16:creationId xmlns:a16="http://schemas.microsoft.com/office/drawing/2014/main" id="{D72634B3-4564-4571-803F-19780F581DB3}"/>
              </a:ext>
            </a:extLst>
          </p:cNvPr>
          <p:cNvSpPr txBox="1">
            <a:spLocks/>
          </p:cNvSpPr>
          <p:nvPr/>
        </p:nvSpPr>
        <p:spPr>
          <a:xfrm>
            <a:off x="336239" y="805543"/>
            <a:ext cx="4235761" cy="1681397"/>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lang="en-US" sz="2000" b="0" i="0" kern="1200" baseline="0">
                <a:solidFill>
                  <a:schemeClr val="bg1"/>
                </a:solidFill>
                <a:latin typeface="+mn-lt"/>
                <a:ea typeface="ＭＳ Ｐゴシック" charset="0"/>
                <a:cs typeface="CiscoSans ExtraLight"/>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lgn="l"/>
            <a:r>
              <a:rPr lang="en-US" sz="1600" dirty="0">
                <a:solidFill>
                  <a:srgbClr val="000000"/>
                </a:solidFill>
              </a:rPr>
              <a:t>Figure 3-21 shows an EIGRP topology that helps demonstrate EIGRP offset lists.</a:t>
            </a:r>
          </a:p>
          <a:p>
            <a:pPr marL="0" indent="0" algn="l"/>
            <a:endParaRPr lang="en-US" sz="1600" dirty="0">
              <a:solidFill>
                <a:srgbClr val="000000"/>
              </a:solidFill>
            </a:endParaRPr>
          </a:p>
          <a:p>
            <a:pPr marL="0" indent="0" algn="l"/>
            <a:r>
              <a:rPr lang="en-US" sz="1600" dirty="0">
                <a:solidFill>
                  <a:srgbClr val="000000"/>
                </a:solidFill>
              </a:rPr>
              <a:t>Example 3-22 shows the EIGRP routing tables for R2 and R4 before any path metric manipulation is performed.</a:t>
            </a:r>
          </a:p>
          <a:p>
            <a:pPr marL="0" indent="0" algn="l"/>
            <a:endParaRPr lang="en-US" sz="1600" dirty="0">
              <a:solidFill>
                <a:srgbClr val="000000"/>
              </a:solidFill>
            </a:endParaRPr>
          </a:p>
        </p:txBody>
      </p:sp>
      <p:pic>
        <p:nvPicPr>
          <p:cNvPr id="6" name="Picture 5">
            <a:extLst>
              <a:ext uri="{FF2B5EF4-FFF2-40B4-BE49-F238E27FC236}">
                <a16:creationId xmlns:a16="http://schemas.microsoft.com/office/drawing/2014/main" id="{48261678-ACBD-484F-9525-BC247F808569}"/>
              </a:ext>
            </a:extLst>
          </p:cNvPr>
          <p:cNvPicPr>
            <a:picLocks noChangeAspect="1"/>
          </p:cNvPicPr>
          <p:nvPr/>
        </p:nvPicPr>
        <p:blipFill>
          <a:blip r:embed="rId3"/>
          <a:stretch>
            <a:fillRect/>
          </a:stretch>
        </p:blipFill>
        <p:spPr>
          <a:xfrm>
            <a:off x="529954" y="2656560"/>
            <a:ext cx="3848330" cy="1681397"/>
          </a:xfrm>
          <a:prstGeom prst="rect">
            <a:avLst/>
          </a:prstGeom>
        </p:spPr>
      </p:pic>
      <p:pic>
        <p:nvPicPr>
          <p:cNvPr id="9" name="Picture 8">
            <a:extLst>
              <a:ext uri="{FF2B5EF4-FFF2-40B4-BE49-F238E27FC236}">
                <a16:creationId xmlns:a16="http://schemas.microsoft.com/office/drawing/2014/main" id="{1462D451-5B58-B74F-A55C-E0650D0616FB}"/>
              </a:ext>
            </a:extLst>
          </p:cNvPr>
          <p:cNvPicPr>
            <a:picLocks noChangeAspect="1"/>
          </p:cNvPicPr>
          <p:nvPr/>
        </p:nvPicPr>
        <p:blipFill>
          <a:blip r:embed="rId4"/>
          <a:stretch>
            <a:fillRect/>
          </a:stretch>
        </p:blipFill>
        <p:spPr>
          <a:xfrm>
            <a:off x="4959431" y="1162316"/>
            <a:ext cx="3848330" cy="3417189"/>
          </a:xfrm>
          <a:prstGeom prst="rect">
            <a:avLst/>
          </a:prstGeom>
        </p:spPr>
      </p:pic>
    </p:spTree>
    <p:extLst>
      <p:ext uri="{BB962C8B-B14F-4D97-AF65-F5344CB8AC3E}">
        <p14:creationId xmlns:p14="http://schemas.microsoft.com/office/powerpoint/2010/main" val="3492747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r>
              <a:rPr lang="en-US" sz="1600" dirty="0"/>
              <a:t>Route Manipulation</a:t>
            </a:r>
            <a:br>
              <a:rPr lang="en-US" dirty="0"/>
            </a:br>
            <a:r>
              <a:rPr lang="en-US" dirty="0"/>
              <a:t>EIGRP Offset Configuration</a:t>
            </a:r>
            <a:endParaRPr lang="en-US" sz="2400" dirty="0"/>
          </a:p>
        </p:txBody>
      </p:sp>
      <p:sp>
        <p:nvSpPr>
          <p:cNvPr id="5" name="Content Placeholder 3">
            <a:extLst>
              <a:ext uri="{FF2B5EF4-FFF2-40B4-BE49-F238E27FC236}">
                <a16:creationId xmlns:a16="http://schemas.microsoft.com/office/drawing/2014/main" id="{D72634B3-4564-4571-803F-19780F581DB3}"/>
              </a:ext>
            </a:extLst>
          </p:cNvPr>
          <p:cNvSpPr txBox="1">
            <a:spLocks/>
          </p:cNvSpPr>
          <p:nvPr/>
        </p:nvSpPr>
        <p:spPr>
          <a:xfrm>
            <a:off x="117835" y="690675"/>
            <a:ext cx="8908330" cy="937785"/>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lang="en-US" sz="2000" b="0" i="0" kern="1200" baseline="0">
                <a:solidFill>
                  <a:schemeClr val="bg1"/>
                </a:solidFill>
                <a:latin typeface="+mn-lt"/>
                <a:ea typeface="ＭＳ Ｐゴシック" charset="0"/>
                <a:cs typeface="CiscoSans ExtraLight"/>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lgn="l"/>
            <a:r>
              <a:rPr lang="en-US" sz="1400" dirty="0">
                <a:solidFill>
                  <a:srgbClr val="000000"/>
                </a:solidFill>
              </a:rPr>
              <a:t>To demonstrate how an offset list is used to steer traffic, the path metric for the 10.1.100.0/24 network is incremented on R2’s Gi0/1 interface so that R2 forwards packets toward R3 for that network. In addition, the 10.3.100.0/24 network is incremented on R2’s Gi0/1 interface so that R2 forwards packets toward R1 for that network.</a:t>
            </a:r>
          </a:p>
          <a:p>
            <a:pPr marL="0" indent="0" algn="l"/>
            <a:endParaRPr lang="en-US" sz="1400" dirty="0">
              <a:solidFill>
                <a:srgbClr val="000000"/>
              </a:solidFill>
            </a:endParaRPr>
          </a:p>
        </p:txBody>
      </p:sp>
      <p:sp>
        <p:nvSpPr>
          <p:cNvPr id="4" name="TextBox 3">
            <a:extLst>
              <a:ext uri="{FF2B5EF4-FFF2-40B4-BE49-F238E27FC236}">
                <a16:creationId xmlns:a16="http://schemas.microsoft.com/office/drawing/2014/main" id="{5E6998D9-5ED8-544F-86F8-F8029E468769}"/>
              </a:ext>
            </a:extLst>
          </p:cNvPr>
          <p:cNvSpPr txBox="1"/>
          <p:nvPr/>
        </p:nvSpPr>
        <p:spPr>
          <a:xfrm>
            <a:off x="891540" y="4391864"/>
            <a:ext cx="3931920" cy="307777"/>
          </a:xfrm>
          <a:prstGeom prst="rect">
            <a:avLst/>
          </a:prstGeom>
          <a:noFill/>
        </p:spPr>
        <p:txBody>
          <a:bodyPr wrap="square" rtlCol="0">
            <a:spAutoFit/>
          </a:bodyPr>
          <a:lstStyle/>
          <a:p>
            <a:r>
              <a:rPr lang="en-US" sz="1400" dirty="0">
                <a:solidFill>
                  <a:srgbClr val="000000"/>
                </a:solidFill>
              </a:rPr>
              <a:t>Example 3-23 displays the configuration of R2.</a:t>
            </a:r>
          </a:p>
        </p:txBody>
      </p:sp>
      <p:sp>
        <p:nvSpPr>
          <p:cNvPr id="10" name="TextBox 9">
            <a:extLst>
              <a:ext uri="{FF2B5EF4-FFF2-40B4-BE49-F238E27FC236}">
                <a16:creationId xmlns:a16="http://schemas.microsoft.com/office/drawing/2014/main" id="{E636CBFC-B562-0447-9815-B0DCF152C8DD}"/>
              </a:ext>
            </a:extLst>
          </p:cNvPr>
          <p:cNvSpPr txBox="1"/>
          <p:nvPr/>
        </p:nvSpPr>
        <p:spPr>
          <a:xfrm>
            <a:off x="4974873" y="3603043"/>
            <a:ext cx="3855396" cy="523220"/>
          </a:xfrm>
          <a:prstGeom prst="rect">
            <a:avLst/>
          </a:prstGeom>
          <a:noFill/>
        </p:spPr>
        <p:txBody>
          <a:bodyPr wrap="square" rtlCol="0">
            <a:spAutoFit/>
          </a:bodyPr>
          <a:lstStyle/>
          <a:p>
            <a:r>
              <a:rPr lang="en-US" sz="1400" dirty="0">
                <a:solidFill>
                  <a:srgbClr val="000000"/>
                </a:solidFill>
              </a:rPr>
              <a:t>Example 3-24 shows R2’s routing table after the offset list is implemented.</a:t>
            </a:r>
          </a:p>
        </p:txBody>
      </p:sp>
      <p:pic>
        <p:nvPicPr>
          <p:cNvPr id="2" name="Picture 1">
            <a:extLst>
              <a:ext uri="{FF2B5EF4-FFF2-40B4-BE49-F238E27FC236}">
                <a16:creationId xmlns:a16="http://schemas.microsoft.com/office/drawing/2014/main" id="{ADF78932-AC52-3548-95E4-1EE90F1D278D}"/>
              </a:ext>
            </a:extLst>
          </p:cNvPr>
          <p:cNvPicPr>
            <a:picLocks noChangeAspect="1"/>
          </p:cNvPicPr>
          <p:nvPr/>
        </p:nvPicPr>
        <p:blipFill>
          <a:blip r:embed="rId3"/>
          <a:stretch>
            <a:fillRect/>
          </a:stretch>
        </p:blipFill>
        <p:spPr>
          <a:xfrm>
            <a:off x="961976" y="1628461"/>
            <a:ext cx="3713441" cy="1050825"/>
          </a:xfrm>
          <a:prstGeom prst="rect">
            <a:avLst/>
          </a:prstGeom>
        </p:spPr>
      </p:pic>
      <p:pic>
        <p:nvPicPr>
          <p:cNvPr id="7" name="Picture 6">
            <a:extLst>
              <a:ext uri="{FF2B5EF4-FFF2-40B4-BE49-F238E27FC236}">
                <a16:creationId xmlns:a16="http://schemas.microsoft.com/office/drawing/2014/main" id="{497DE3BE-700A-204C-98D1-4395A20F458E}"/>
              </a:ext>
            </a:extLst>
          </p:cNvPr>
          <p:cNvPicPr>
            <a:picLocks noChangeAspect="1"/>
          </p:cNvPicPr>
          <p:nvPr/>
        </p:nvPicPr>
        <p:blipFill>
          <a:blip r:embed="rId4"/>
          <a:stretch>
            <a:fillRect/>
          </a:stretch>
        </p:blipFill>
        <p:spPr>
          <a:xfrm>
            <a:off x="961976" y="2677286"/>
            <a:ext cx="3713441" cy="1654817"/>
          </a:xfrm>
          <a:prstGeom prst="rect">
            <a:avLst/>
          </a:prstGeom>
        </p:spPr>
      </p:pic>
      <p:pic>
        <p:nvPicPr>
          <p:cNvPr id="8" name="Picture 7">
            <a:extLst>
              <a:ext uri="{FF2B5EF4-FFF2-40B4-BE49-F238E27FC236}">
                <a16:creationId xmlns:a16="http://schemas.microsoft.com/office/drawing/2014/main" id="{8A197F4B-409F-F04F-98FD-73E27387778C}"/>
              </a:ext>
            </a:extLst>
          </p:cNvPr>
          <p:cNvPicPr>
            <a:picLocks noChangeAspect="1"/>
          </p:cNvPicPr>
          <p:nvPr/>
        </p:nvPicPr>
        <p:blipFill>
          <a:blip r:embed="rId5"/>
          <a:stretch>
            <a:fillRect/>
          </a:stretch>
        </p:blipFill>
        <p:spPr>
          <a:xfrm>
            <a:off x="4974873" y="1830817"/>
            <a:ext cx="3855396" cy="1708087"/>
          </a:xfrm>
          <a:prstGeom prst="rect">
            <a:avLst/>
          </a:prstGeom>
        </p:spPr>
      </p:pic>
    </p:spTree>
    <p:extLst>
      <p:ext uri="{BB962C8B-B14F-4D97-AF65-F5344CB8AC3E}">
        <p14:creationId xmlns:p14="http://schemas.microsoft.com/office/powerpoint/2010/main" val="37713208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FB89FE0-AFBF-4F30-AE65-3B18BCBE3A9A}"/>
              </a:ext>
            </a:extLst>
          </p:cNvPr>
          <p:cNvSpPr>
            <a:spLocks noGrp="1"/>
          </p:cNvSpPr>
          <p:nvPr>
            <p:ph type="ctrTitle"/>
          </p:nvPr>
        </p:nvSpPr>
        <p:spPr>
          <a:xfrm>
            <a:off x="359275" y="466724"/>
            <a:ext cx="7598042" cy="1351755"/>
          </a:xfrm>
        </p:spPr>
        <p:txBody>
          <a:bodyPr/>
          <a:lstStyle/>
          <a:p>
            <a:r>
              <a:rPr lang="en-US" dirty="0">
                <a:solidFill>
                  <a:schemeClr val="accent5">
                    <a:lumMod val="40000"/>
                    <a:lumOff val="60000"/>
                  </a:schemeClr>
                </a:solidFill>
              </a:rPr>
              <a:t>Prepare for the Exam</a:t>
            </a:r>
          </a:p>
        </p:txBody>
      </p:sp>
    </p:spTree>
    <p:custDataLst>
      <p:tags r:id="rId1"/>
    </p:custDataLst>
    <p:extLst>
      <p:ext uri="{BB962C8B-B14F-4D97-AF65-F5344CB8AC3E}">
        <p14:creationId xmlns:p14="http://schemas.microsoft.com/office/powerpoint/2010/main" val="454545097"/>
      </p:ext>
    </p:extLst>
  </p:cSld>
  <p:clrMapOvr>
    <a:masterClrMapping/>
  </p:clrMapOvr>
  <p:transition spd="slow">
    <p:wip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104774"/>
            <a:ext cx="8345488" cy="731837"/>
          </a:xfrm>
        </p:spPr>
        <p:txBody>
          <a:bodyPr/>
          <a:lstStyle/>
          <a:p>
            <a:r>
              <a:rPr lang="en-US" sz="1600" dirty="0"/>
              <a:t>Prepare for the Exam</a:t>
            </a:r>
            <a:br>
              <a:rPr lang="en-US" sz="2400" dirty="0"/>
            </a:br>
            <a:r>
              <a:rPr lang="en-US" sz="2400" dirty="0"/>
              <a:t>Key Topics for Chapter 3</a:t>
            </a:r>
          </a:p>
        </p:txBody>
      </p:sp>
      <p:graphicFrame>
        <p:nvGraphicFramePr>
          <p:cNvPr id="4" name="Table 3">
            <a:extLst>
              <a:ext uri="{FF2B5EF4-FFF2-40B4-BE49-F238E27FC236}">
                <a16:creationId xmlns:a16="http://schemas.microsoft.com/office/drawing/2014/main" id="{9EB819FD-417F-DF48-B9AC-8A701C4C03F9}"/>
              </a:ext>
            </a:extLst>
          </p:cNvPr>
          <p:cNvGraphicFramePr>
            <a:graphicFrameLocks noGrp="1"/>
          </p:cNvGraphicFramePr>
          <p:nvPr>
            <p:extLst>
              <p:ext uri="{D42A27DB-BD31-4B8C-83A1-F6EECF244321}">
                <p14:modId xmlns:p14="http://schemas.microsoft.com/office/powerpoint/2010/main" val="3128579878"/>
              </p:ext>
            </p:extLst>
          </p:nvPr>
        </p:nvGraphicFramePr>
        <p:xfrm>
          <a:off x="1403498" y="836612"/>
          <a:ext cx="6804836" cy="3163280"/>
        </p:xfrm>
        <a:graphic>
          <a:graphicData uri="http://schemas.openxmlformats.org/drawingml/2006/table">
            <a:tbl>
              <a:tblPr firstRow="1" bandRow="1">
                <a:tableStyleId>{5C22544A-7EE6-4342-B048-85BDC9FD1C3A}</a:tableStyleId>
              </a:tblPr>
              <a:tblGrid>
                <a:gridCol w="2913321">
                  <a:extLst>
                    <a:ext uri="{9D8B030D-6E8A-4147-A177-3AD203B41FA5}">
                      <a16:colId xmlns:a16="http://schemas.microsoft.com/office/drawing/2014/main" val="20000"/>
                    </a:ext>
                  </a:extLst>
                </a:gridCol>
                <a:gridCol w="3891515">
                  <a:extLst>
                    <a:ext uri="{9D8B030D-6E8A-4147-A177-3AD203B41FA5}">
                      <a16:colId xmlns:a16="http://schemas.microsoft.com/office/drawing/2014/main" val="20001"/>
                    </a:ext>
                  </a:extLst>
                </a:gridCol>
              </a:tblGrid>
              <a:tr h="222020">
                <a:tc gridSpan="2">
                  <a:txBody>
                    <a:bodyPr/>
                    <a:lstStyle/>
                    <a:p>
                      <a:r>
                        <a:rPr lang="en-US" dirty="0">
                          <a:solidFill>
                            <a:schemeClr val="bg1"/>
                          </a:solidFill>
                        </a:rPr>
                        <a:t>Description</a:t>
                      </a:r>
                    </a:p>
                  </a:txBody>
                  <a:tcPr/>
                </a:tc>
                <a:tc hMerge="1">
                  <a:txBody>
                    <a:bodyPr/>
                    <a:lstStyle/>
                    <a:p>
                      <a:endParaRPr lang="en-US" dirty="0"/>
                    </a:p>
                  </a:txBody>
                  <a:tcPr/>
                </a:tc>
                <a:extLst>
                  <a:ext uri="{0D108BD9-81ED-4DB2-BD59-A6C34878D82A}">
                    <a16:rowId xmlns:a16="http://schemas.microsoft.com/office/drawing/2014/main" val="10000"/>
                  </a:ext>
                </a:extLst>
              </a:tr>
              <a:tr h="411963">
                <a:tc>
                  <a:txBody>
                    <a:bodyPr/>
                    <a:lstStyle/>
                    <a:p>
                      <a:r>
                        <a:rPr lang="en-US" sz="1600" kern="1200" dirty="0">
                          <a:solidFill>
                            <a:srgbClr val="000000"/>
                          </a:solidFill>
                          <a:effectLst/>
                          <a:latin typeface="+mn-lt"/>
                          <a:ea typeface="+mn-ea"/>
                          <a:cs typeface="+mn-cs"/>
                        </a:rPr>
                        <a:t>Failure detection and timers</a:t>
                      </a:r>
                    </a:p>
                  </a:txBody>
                  <a:tcP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600" kern="1200" dirty="0">
                          <a:solidFill>
                            <a:srgbClr val="000000"/>
                          </a:solidFill>
                          <a:effectLst/>
                          <a:latin typeface="+mn-lt"/>
                          <a:ea typeface="+mn-ea"/>
                          <a:cs typeface="+mn-cs"/>
                        </a:rPr>
                        <a:t>EIGRP stub router configuration </a:t>
                      </a:r>
                      <a:endParaRPr lang="en-US" sz="1600" dirty="0">
                        <a:solidFill>
                          <a:srgbClr val="000000"/>
                        </a:solidFill>
                      </a:endParaRPr>
                    </a:p>
                  </a:txBody>
                  <a:tcPr/>
                </a:tc>
                <a:extLst>
                  <a:ext uri="{0D108BD9-81ED-4DB2-BD59-A6C34878D82A}">
                    <a16:rowId xmlns:a16="http://schemas.microsoft.com/office/drawing/2014/main" val="10001"/>
                  </a:ext>
                </a:extLst>
              </a:tr>
              <a:tr h="411963">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600" kern="1200" dirty="0">
                          <a:solidFill>
                            <a:srgbClr val="000000"/>
                          </a:solidFill>
                          <a:effectLst/>
                          <a:latin typeface="+mn-lt"/>
                          <a:ea typeface="+mn-ea"/>
                          <a:cs typeface="+mn-cs"/>
                        </a:rPr>
                        <a:t>Convergence </a:t>
                      </a:r>
                    </a:p>
                  </a:txBody>
                  <a:tcPr/>
                </a:tc>
                <a:tc>
                  <a:txBody>
                    <a:bodyPr/>
                    <a:lstStyle/>
                    <a:p>
                      <a:r>
                        <a:rPr lang="en-US" sz="1600" kern="1200" dirty="0">
                          <a:solidFill>
                            <a:srgbClr val="000000"/>
                          </a:solidFill>
                          <a:effectLst/>
                          <a:latin typeface="+mn-lt"/>
                          <a:ea typeface="+mn-ea"/>
                          <a:cs typeface="+mn-cs"/>
                        </a:rPr>
                        <a:t>EIGRP stub router constraints </a:t>
                      </a:r>
                      <a:endParaRPr lang="en-US" sz="1600" dirty="0">
                        <a:solidFill>
                          <a:srgbClr val="000000"/>
                        </a:solidFill>
                      </a:endParaRPr>
                    </a:p>
                  </a:txBody>
                  <a:tcPr/>
                </a:tc>
                <a:extLst>
                  <a:ext uri="{0D108BD9-81ED-4DB2-BD59-A6C34878D82A}">
                    <a16:rowId xmlns:a16="http://schemas.microsoft.com/office/drawing/2014/main" val="10002"/>
                  </a:ext>
                </a:extLst>
              </a:tr>
              <a:tr h="238505">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600" kern="1200" dirty="0">
                          <a:solidFill>
                            <a:srgbClr val="000000"/>
                          </a:solidFill>
                          <a:effectLst/>
                          <a:latin typeface="+mn-lt"/>
                          <a:ea typeface="+mn-ea"/>
                          <a:cs typeface="+mn-cs"/>
                        </a:rPr>
                        <a:t>Routes going active</a:t>
                      </a:r>
                    </a:p>
                  </a:txBody>
                  <a:tcPr/>
                </a:tc>
                <a:tc>
                  <a:txBody>
                    <a:bodyPr/>
                    <a:lstStyle/>
                    <a:p>
                      <a:r>
                        <a:rPr lang="en-US" sz="1600" kern="1200" dirty="0">
                          <a:solidFill>
                            <a:srgbClr val="000000"/>
                          </a:solidFill>
                          <a:effectLst/>
                          <a:latin typeface="+mn-lt"/>
                          <a:ea typeface="+mn-ea"/>
                          <a:cs typeface="+mn-cs"/>
                        </a:rPr>
                        <a:t>EIGRP stub site </a:t>
                      </a:r>
                      <a:endParaRPr lang="en-US" sz="1600" dirty="0">
                        <a:solidFill>
                          <a:srgbClr val="000000"/>
                        </a:solidFill>
                      </a:endParaRPr>
                    </a:p>
                  </a:txBody>
                  <a:tcPr/>
                </a:tc>
                <a:extLst>
                  <a:ext uri="{0D108BD9-81ED-4DB2-BD59-A6C34878D82A}">
                    <a16:rowId xmlns:a16="http://schemas.microsoft.com/office/drawing/2014/main" val="10003"/>
                  </a:ext>
                </a:extLst>
              </a:tr>
              <a:tr h="238505">
                <a:tc>
                  <a:txBody>
                    <a:bodyPr/>
                    <a:lstStyle/>
                    <a:p>
                      <a:r>
                        <a:rPr lang="en-US" sz="1600" dirty="0">
                          <a:solidFill>
                            <a:srgbClr val="000000"/>
                          </a:solidFill>
                        </a:rPr>
                        <a:t>Stuck in Active</a:t>
                      </a:r>
                    </a:p>
                  </a:txBody>
                  <a:tcPr/>
                </a:tc>
                <a:tc>
                  <a:txBody>
                    <a:bodyPr/>
                    <a:lstStyle/>
                    <a:p>
                      <a:r>
                        <a:rPr lang="en-US" sz="1600" kern="1200" dirty="0">
                          <a:solidFill>
                            <a:srgbClr val="000000"/>
                          </a:solidFill>
                          <a:effectLst/>
                          <a:latin typeface="+mn-lt"/>
                          <a:ea typeface="+mn-ea"/>
                          <a:cs typeface="+mn-cs"/>
                        </a:rPr>
                        <a:t>EIGRP stub site feature </a:t>
                      </a:r>
                      <a:endParaRPr lang="en-US" sz="1600" dirty="0">
                        <a:solidFill>
                          <a:srgbClr val="000000"/>
                        </a:solidFill>
                      </a:endParaRPr>
                    </a:p>
                  </a:txBody>
                  <a:tcPr/>
                </a:tc>
                <a:extLst>
                  <a:ext uri="{0D108BD9-81ED-4DB2-BD59-A6C34878D82A}">
                    <a16:rowId xmlns:a16="http://schemas.microsoft.com/office/drawing/2014/main" val="10004"/>
                  </a:ext>
                </a:extLst>
              </a:tr>
              <a:tr h="238505">
                <a:tc>
                  <a:txBody>
                    <a:bodyPr/>
                    <a:lstStyle/>
                    <a:p>
                      <a:r>
                        <a:rPr lang="en-US" sz="1600" kern="1200" dirty="0">
                          <a:solidFill>
                            <a:srgbClr val="000000"/>
                          </a:solidFill>
                          <a:effectLst/>
                          <a:latin typeface="+mn-lt"/>
                          <a:ea typeface="+mn-ea"/>
                          <a:cs typeface="+mn-cs"/>
                        </a:rPr>
                        <a:t>Summary routes </a:t>
                      </a:r>
                      <a:endParaRPr lang="en-US" sz="1600" dirty="0">
                        <a:solidFill>
                          <a:srgbClr val="000000"/>
                        </a:solidFill>
                      </a:endParaRPr>
                    </a:p>
                  </a:txBody>
                  <a:tcPr/>
                </a:tc>
                <a:tc>
                  <a:txBody>
                    <a:bodyPr/>
                    <a:lstStyle/>
                    <a:p>
                      <a:r>
                        <a:rPr lang="en-US" sz="1600" kern="1200" dirty="0">
                          <a:solidFill>
                            <a:srgbClr val="000000"/>
                          </a:solidFill>
                          <a:effectLst/>
                          <a:latin typeface="+mn-lt"/>
                          <a:ea typeface="+mn-ea"/>
                          <a:cs typeface="+mn-cs"/>
                        </a:rPr>
                        <a:t>IP bandwidth percentage </a:t>
                      </a:r>
                      <a:endParaRPr lang="en-US" sz="1600" dirty="0">
                        <a:solidFill>
                          <a:srgbClr val="000000"/>
                        </a:solidFill>
                      </a:endParaRPr>
                    </a:p>
                  </a:txBody>
                  <a:tcPr/>
                </a:tc>
                <a:extLst>
                  <a:ext uri="{0D108BD9-81ED-4DB2-BD59-A6C34878D82A}">
                    <a16:rowId xmlns:a16="http://schemas.microsoft.com/office/drawing/2014/main" val="10005"/>
                  </a:ext>
                </a:extLst>
              </a:tr>
              <a:tr h="346717">
                <a:tc>
                  <a:txBody>
                    <a:bodyPr/>
                    <a:lstStyle/>
                    <a:p>
                      <a:r>
                        <a:rPr lang="en-US" sz="1600" kern="1200" dirty="0">
                          <a:solidFill>
                            <a:srgbClr val="000000"/>
                          </a:solidFill>
                          <a:effectLst/>
                          <a:latin typeface="+mn-lt"/>
                          <a:ea typeface="+mn-ea"/>
                          <a:cs typeface="+mn-cs"/>
                        </a:rPr>
                        <a:t>Summary discard routes </a:t>
                      </a:r>
                      <a:endParaRPr lang="en-US" sz="1600" dirty="0">
                        <a:solidFill>
                          <a:srgbClr val="000000"/>
                        </a:solidFill>
                      </a:endParaRPr>
                    </a:p>
                  </a:txBody>
                  <a:tcP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600" kern="1200" dirty="0">
                          <a:solidFill>
                            <a:srgbClr val="000000"/>
                          </a:solidFill>
                          <a:effectLst/>
                          <a:latin typeface="+mn-lt"/>
                          <a:ea typeface="+mn-ea"/>
                          <a:cs typeface="+mn-cs"/>
                        </a:rPr>
                        <a:t>Split horizon </a:t>
                      </a:r>
                      <a:endParaRPr lang="en-US" sz="1600" dirty="0">
                        <a:solidFill>
                          <a:srgbClr val="000000"/>
                        </a:solidFill>
                      </a:endParaRPr>
                    </a:p>
                  </a:txBody>
                  <a:tcPr/>
                </a:tc>
                <a:extLst>
                  <a:ext uri="{0D108BD9-81ED-4DB2-BD59-A6C34878D82A}">
                    <a16:rowId xmlns:a16="http://schemas.microsoft.com/office/drawing/2014/main" val="226401875"/>
                  </a:ext>
                </a:extLst>
              </a:tr>
              <a:tr h="346717">
                <a:tc>
                  <a:txBody>
                    <a:bodyPr/>
                    <a:lstStyle/>
                    <a:p>
                      <a:r>
                        <a:rPr lang="en-US" sz="1600" kern="1200" dirty="0">
                          <a:solidFill>
                            <a:srgbClr val="000000"/>
                          </a:solidFill>
                          <a:effectLst/>
                          <a:latin typeface="+mn-lt"/>
                          <a:ea typeface="+mn-ea"/>
                          <a:cs typeface="+mn-cs"/>
                        </a:rPr>
                        <a:t>Summarization metrics </a:t>
                      </a:r>
                      <a:endParaRPr lang="en-US" sz="1600" dirty="0">
                        <a:solidFill>
                          <a:srgbClr val="000000"/>
                        </a:solidFill>
                      </a:endParaRPr>
                    </a:p>
                  </a:txBody>
                  <a:tcP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600" kern="1200" dirty="0">
                          <a:solidFill>
                            <a:srgbClr val="000000"/>
                          </a:solidFill>
                          <a:effectLst/>
                          <a:latin typeface="+mn-lt"/>
                          <a:ea typeface="+mn-ea"/>
                          <a:cs typeface="+mn-cs"/>
                        </a:rPr>
                        <a:t>EIGRP distribution list filtering logic </a:t>
                      </a:r>
                      <a:endParaRPr lang="en-US" sz="1600" dirty="0">
                        <a:solidFill>
                          <a:srgbClr val="000000"/>
                        </a:solidFill>
                      </a:endParaRPr>
                    </a:p>
                  </a:txBody>
                  <a:tcPr/>
                </a:tc>
                <a:extLst>
                  <a:ext uri="{0D108BD9-81ED-4DB2-BD59-A6C34878D82A}">
                    <a16:rowId xmlns:a16="http://schemas.microsoft.com/office/drawing/2014/main" val="2772132501"/>
                  </a:ext>
                </a:extLst>
              </a:tr>
              <a:tr h="238505">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600" kern="1200" dirty="0">
                          <a:solidFill>
                            <a:srgbClr val="000000"/>
                          </a:solidFill>
                          <a:effectLst/>
                          <a:latin typeface="+mn-lt"/>
                          <a:ea typeface="+mn-ea"/>
                          <a:cs typeface="+mn-cs"/>
                        </a:rPr>
                        <a:t>EIGRP stub router</a:t>
                      </a:r>
                      <a:endParaRPr lang="en-US" sz="1600" dirty="0">
                        <a:solidFill>
                          <a:srgbClr val="000000"/>
                        </a:solidFill>
                      </a:endParaRPr>
                    </a:p>
                  </a:txBody>
                  <a:tcP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600" kern="1200" dirty="0">
                          <a:solidFill>
                            <a:srgbClr val="000000"/>
                          </a:solidFill>
                          <a:effectLst/>
                          <a:latin typeface="+mn-lt"/>
                          <a:ea typeface="+mn-ea"/>
                          <a:cs typeface="+mn-cs"/>
                        </a:rPr>
                        <a:t>EIGRP offset lists </a:t>
                      </a:r>
                      <a:endParaRPr lang="en-US" sz="1600" dirty="0">
                        <a:solidFill>
                          <a:srgbClr val="000000"/>
                        </a:solidFill>
                      </a:endParaRPr>
                    </a:p>
                  </a:txBody>
                  <a:tcPr/>
                </a:tc>
                <a:extLst>
                  <a:ext uri="{0D108BD9-81ED-4DB2-BD59-A6C34878D82A}">
                    <a16:rowId xmlns:a16="http://schemas.microsoft.com/office/drawing/2014/main" val="58369687"/>
                  </a:ext>
                </a:extLst>
              </a:tr>
            </a:tbl>
          </a:graphicData>
        </a:graphic>
      </p:graphicFrame>
    </p:spTree>
    <p:extLst>
      <p:ext uri="{BB962C8B-B14F-4D97-AF65-F5344CB8AC3E}">
        <p14:creationId xmlns:p14="http://schemas.microsoft.com/office/powerpoint/2010/main" val="8909726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104774"/>
            <a:ext cx="8345488" cy="731837"/>
          </a:xfrm>
        </p:spPr>
        <p:txBody>
          <a:bodyPr/>
          <a:lstStyle/>
          <a:p>
            <a:r>
              <a:rPr lang="en-US" sz="1600" dirty="0"/>
              <a:t>Prepare for the Exam</a:t>
            </a:r>
            <a:br>
              <a:rPr lang="en-US" sz="2400" dirty="0"/>
            </a:br>
            <a:r>
              <a:rPr lang="en-US" sz="2400" dirty="0"/>
              <a:t>Key Terms for Chapter 3</a:t>
            </a:r>
          </a:p>
        </p:txBody>
      </p:sp>
      <p:graphicFrame>
        <p:nvGraphicFramePr>
          <p:cNvPr id="2" name="Table 1"/>
          <p:cNvGraphicFramePr>
            <a:graphicFrameLocks noGrp="1"/>
          </p:cNvGraphicFramePr>
          <p:nvPr>
            <p:extLst>
              <p:ext uri="{D42A27DB-BD31-4B8C-83A1-F6EECF244321}">
                <p14:modId xmlns:p14="http://schemas.microsoft.com/office/powerpoint/2010/main" val="1440273778"/>
              </p:ext>
            </p:extLst>
          </p:nvPr>
        </p:nvGraphicFramePr>
        <p:xfrm>
          <a:off x="2222206" y="999460"/>
          <a:ext cx="3476845" cy="3450061"/>
        </p:xfrm>
        <a:graphic>
          <a:graphicData uri="http://schemas.openxmlformats.org/drawingml/2006/table">
            <a:tbl>
              <a:tblPr firstRow="1" bandRow="1">
                <a:tableStyleId>{5C22544A-7EE6-4342-B048-85BDC9FD1C3A}</a:tableStyleId>
              </a:tblPr>
              <a:tblGrid>
                <a:gridCol w="3476845">
                  <a:extLst>
                    <a:ext uri="{9D8B030D-6E8A-4147-A177-3AD203B41FA5}">
                      <a16:colId xmlns:a16="http://schemas.microsoft.com/office/drawing/2014/main" val="3133942819"/>
                    </a:ext>
                  </a:extLst>
                </a:gridCol>
              </a:tblGrid>
              <a:tr h="397382">
                <a:tc>
                  <a:txBody>
                    <a:bodyPr/>
                    <a:lstStyle/>
                    <a:p>
                      <a:r>
                        <a:rPr lang="en-US" sz="1600" dirty="0"/>
                        <a:t>Key Terms</a:t>
                      </a:r>
                    </a:p>
                  </a:txBody>
                  <a:tcPr/>
                </a:tc>
                <a:extLst>
                  <a:ext uri="{0D108BD9-81ED-4DB2-BD59-A6C34878D82A}">
                    <a16:rowId xmlns:a16="http://schemas.microsoft.com/office/drawing/2014/main" val="2640803396"/>
                  </a:ext>
                </a:extLst>
              </a:tr>
              <a:tr h="300322">
                <a:tc>
                  <a:txBody>
                    <a:bodyPr/>
                    <a:lstStyle/>
                    <a:p>
                      <a:r>
                        <a:rPr lang="en-US" sz="1600" kern="1200" dirty="0">
                          <a:solidFill>
                            <a:srgbClr val="000000"/>
                          </a:solidFill>
                          <a:effectLst/>
                          <a:latin typeface="+mn-lt"/>
                          <a:ea typeface="+mn-ea"/>
                          <a:cs typeface="+mn-cs"/>
                        </a:rPr>
                        <a:t>hello packets</a:t>
                      </a:r>
                    </a:p>
                  </a:txBody>
                  <a:tcPr marL="68580" marR="68580" marT="0" marB="0"/>
                </a:tc>
                <a:extLst>
                  <a:ext uri="{0D108BD9-81ED-4DB2-BD59-A6C34878D82A}">
                    <a16:rowId xmlns:a16="http://schemas.microsoft.com/office/drawing/2014/main" val="3303805005"/>
                  </a:ext>
                </a:extLst>
              </a:tr>
              <a:tr h="303286">
                <a:tc>
                  <a:txBody>
                    <a:bodyPr/>
                    <a:lstStyle/>
                    <a:p>
                      <a:pPr marL="0" marR="0" lvl="0" indent="0" algn="l" defTabSz="685777" rtl="0" eaLnBrk="1" fontAlgn="auto" latinLnBrk="0" hangingPunct="1">
                        <a:lnSpc>
                          <a:spcPct val="107000"/>
                        </a:lnSpc>
                        <a:spcBef>
                          <a:spcPts val="0"/>
                        </a:spcBef>
                        <a:spcAft>
                          <a:spcPts val="0"/>
                        </a:spcAft>
                        <a:buClrTx/>
                        <a:buSzTx/>
                        <a:buFontTx/>
                        <a:buNone/>
                        <a:tabLst/>
                        <a:defRPr/>
                      </a:pPr>
                      <a:r>
                        <a:rPr lang="en-US" sz="1600" kern="1200" dirty="0">
                          <a:solidFill>
                            <a:srgbClr val="000000"/>
                          </a:solidFill>
                          <a:effectLst/>
                          <a:latin typeface="+mn-lt"/>
                          <a:ea typeface="+mn-ea"/>
                          <a:cs typeface="+mn-cs"/>
                        </a:rPr>
                        <a:t>hello timer</a:t>
                      </a:r>
                    </a:p>
                  </a:txBody>
                  <a:tcPr marL="68580" marR="68580" marT="0" marB="0"/>
                </a:tc>
                <a:extLst>
                  <a:ext uri="{0D108BD9-81ED-4DB2-BD59-A6C34878D82A}">
                    <a16:rowId xmlns:a16="http://schemas.microsoft.com/office/drawing/2014/main" val="1860627843"/>
                  </a:ext>
                </a:extLst>
              </a:tr>
              <a:tr h="328080">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600" kern="1200" dirty="0">
                          <a:solidFill>
                            <a:srgbClr val="000000"/>
                          </a:solidFill>
                          <a:effectLst/>
                          <a:latin typeface="+mn-lt"/>
                          <a:ea typeface="+mn-ea"/>
                          <a:cs typeface="+mn-cs"/>
                        </a:rPr>
                        <a:t>hold timer</a:t>
                      </a:r>
                    </a:p>
                  </a:txBody>
                  <a:tcPr marL="68580" marR="68580" marT="0" marB="0"/>
                </a:tc>
                <a:extLst>
                  <a:ext uri="{0D108BD9-81ED-4DB2-BD59-A6C34878D82A}">
                    <a16:rowId xmlns:a16="http://schemas.microsoft.com/office/drawing/2014/main" val="2206863053"/>
                  </a:ext>
                </a:extLst>
              </a:tr>
              <a:tr h="311063">
                <a:tc>
                  <a:txBody>
                    <a:bodyPr/>
                    <a:lstStyle/>
                    <a:p>
                      <a:pPr marL="0" marR="0">
                        <a:lnSpc>
                          <a:spcPct val="107000"/>
                        </a:lnSpc>
                        <a:spcBef>
                          <a:spcPts val="0"/>
                        </a:spcBef>
                        <a:spcAft>
                          <a:spcPts val="0"/>
                        </a:spcAft>
                      </a:pPr>
                      <a:r>
                        <a:rPr lang="en-US" sz="1600" kern="1200" dirty="0">
                          <a:solidFill>
                            <a:srgbClr val="000000"/>
                          </a:solidFill>
                          <a:effectLst/>
                          <a:latin typeface="+mn-lt"/>
                          <a:ea typeface="+mn-ea"/>
                          <a:cs typeface="+mn-cs"/>
                        </a:rPr>
                        <a:t>stuck in active (SIA)</a:t>
                      </a:r>
                      <a:endParaRPr lang="en-US" sz="16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924228875"/>
                  </a:ext>
                </a:extLst>
              </a:tr>
              <a:tr h="358788">
                <a:tc>
                  <a:txBody>
                    <a:bodyPr/>
                    <a:lstStyle/>
                    <a:p>
                      <a:pPr marL="0" marR="0">
                        <a:lnSpc>
                          <a:spcPct val="107000"/>
                        </a:lnSpc>
                        <a:spcBef>
                          <a:spcPts val="0"/>
                        </a:spcBef>
                        <a:spcAft>
                          <a:spcPts val="0"/>
                        </a:spcAft>
                      </a:pPr>
                      <a:r>
                        <a:rPr lang="en-US" sz="1600" kern="1200" dirty="0">
                          <a:solidFill>
                            <a:srgbClr val="000000"/>
                          </a:solidFill>
                          <a:effectLst/>
                          <a:latin typeface="+mn-lt"/>
                          <a:ea typeface="+mn-ea"/>
                          <a:cs typeface="+mn-cs"/>
                        </a:rPr>
                        <a:t>summarization</a:t>
                      </a:r>
                      <a:endParaRPr lang="en-US" sz="16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844532499"/>
                  </a:ext>
                </a:extLst>
              </a:tr>
              <a:tr h="331157">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600" kern="1200" dirty="0">
                          <a:solidFill>
                            <a:srgbClr val="000000"/>
                          </a:solidFill>
                          <a:effectLst/>
                          <a:latin typeface="+mn-lt"/>
                          <a:ea typeface="+mn-ea"/>
                          <a:cs typeface="+mn-cs"/>
                        </a:rPr>
                        <a:t>EIGRP stub  router</a:t>
                      </a:r>
                      <a:endParaRPr lang="en-US" sz="16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543536334"/>
                  </a:ext>
                </a:extLst>
              </a:tr>
              <a:tr h="349327">
                <a:tc>
                  <a:txBody>
                    <a:bodyPr/>
                    <a:lstStyle/>
                    <a:p>
                      <a:pPr marL="0" marR="0">
                        <a:lnSpc>
                          <a:spcPct val="107000"/>
                        </a:lnSpc>
                        <a:spcBef>
                          <a:spcPts val="0"/>
                        </a:spcBef>
                        <a:spcAft>
                          <a:spcPts val="0"/>
                        </a:spcAft>
                      </a:pPr>
                      <a:r>
                        <a:rPr lang="en-US" sz="1600" kern="1200" dirty="0">
                          <a:solidFill>
                            <a:srgbClr val="000000"/>
                          </a:solidFill>
                          <a:effectLst/>
                          <a:latin typeface="+mn-lt"/>
                          <a:ea typeface="+mn-ea"/>
                          <a:cs typeface="+mn-cs"/>
                        </a:rPr>
                        <a:t>EIGPR stub site router</a:t>
                      </a:r>
                      <a:endParaRPr lang="en-US" sz="16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936916576"/>
                  </a:ext>
                </a:extLst>
              </a:tr>
              <a:tr h="385328">
                <a:tc>
                  <a:txBody>
                    <a:bodyPr/>
                    <a:lstStyle/>
                    <a:p>
                      <a:pPr marL="0" marR="0">
                        <a:lnSpc>
                          <a:spcPct val="107000"/>
                        </a:lnSpc>
                        <a:spcBef>
                          <a:spcPts val="0"/>
                        </a:spcBef>
                        <a:spcAft>
                          <a:spcPts val="0"/>
                        </a:spcAft>
                      </a:pPr>
                      <a:r>
                        <a:rPr lang="en-US" sz="1600" kern="1200" dirty="0">
                          <a:solidFill>
                            <a:srgbClr val="000000"/>
                          </a:solidFill>
                          <a:effectLst/>
                          <a:latin typeface="+mn-lt"/>
                          <a:ea typeface="+mn-ea"/>
                          <a:cs typeface="+mn-cs"/>
                        </a:rPr>
                        <a:t>split horizon</a:t>
                      </a:r>
                      <a:endParaRPr lang="en-US" sz="16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061978575"/>
                  </a:ext>
                </a:extLst>
              </a:tr>
              <a:tr h="385328">
                <a:tc>
                  <a:txBody>
                    <a:bodyPr/>
                    <a:lstStyle/>
                    <a:p>
                      <a:pPr marL="0" marR="0" lvl="0" indent="0" algn="l" defTabSz="685777" rtl="0" eaLnBrk="1" fontAlgn="auto" latinLnBrk="0" hangingPunct="1">
                        <a:lnSpc>
                          <a:spcPct val="107000"/>
                        </a:lnSpc>
                        <a:spcBef>
                          <a:spcPts val="0"/>
                        </a:spcBef>
                        <a:spcAft>
                          <a:spcPts val="0"/>
                        </a:spcAft>
                        <a:buClrTx/>
                        <a:buSzTx/>
                        <a:buFontTx/>
                        <a:buNone/>
                        <a:tabLst/>
                        <a:defRPr/>
                      </a:pPr>
                      <a:r>
                        <a:rPr lang="en-US" sz="1600" kern="1200" dirty="0">
                          <a:solidFill>
                            <a:srgbClr val="000000"/>
                          </a:solidFill>
                          <a:effectLst/>
                          <a:latin typeface="+mn-lt"/>
                          <a:ea typeface="+mn-ea"/>
                          <a:cs typeface="+mn-cs"/>
                        </a:rPr>
                        <a:t>offset list</a:t>
                      </a:r>
                    </a:p>
                  </a:txBody>
                  <a:tcPr marL="68580" marR="68580" marT="0" marB="0"/>
                </a:tc>
                <a:extLst>
                  <a:ext uri="{0D108BD9-81ED-4DB2-BD59-A6C34878D82A}">
                    <a16:rowId xmlns:a16="http://schemas.microsoft.com/office/drawing/2014/main" val="2623788758"/>
                  </a:ext>
                </a:extLst>
              </a:tr>
            </a:tbl>
          </a:graphicData>
        </a:graphic>
      </p:graphicFrame>
    </p:spTree>
    <p:extLst>
      <p:ext uri="{BB962C8B-B14F-4D97-AF65-F5344CB8AC3E}">
        <p14:creationId xmlns:p14="http://schemas.microsoft.com/office/powerpoint/2010/main" val="29576816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1"/>
            <a:ext cx="8345488" cy="609600"/>
          </a:xfrm>
        </p:spPr>
        <p:txBody>
          <a:bodyPr/>
          <a:lstStyle/>
          <a:p>
            <a:r>
              <a:rPr lang="en-US" sz="1600" dirty="0"/>
              <a:t>Prepare for the Exam</a:t>
            </a:r>
            <a:br>
              <a:rPr lang="en-US" sz="2400" dirty="0"/>
            </a:br>
            <a:r>
              <a:rPr lang="en-US" sz="2400" dirty="0"/>
              <a:t>Command Reference for Chapter 3</a:t>
            </a:r>
          </a:p>
        </p:txBody>
      </p:sp>
      <p:graphicFrame>
        <p:nvGraphicFramePr>
          <p:cNvPr id="4" name="Table 3">
            <a:extLst>
              <a:ext uri="{FF2B5EF4-FFF2-40B4-BE49-F238E27FC236}">
                <a16:creationId xmlns:a16="http://schemas.microsoft.com/office/drawing/2014/main" id="{41F66D07-16F6-D246-A5C8-DF1E46E8523E}"/>
              </a:ext>
            </a:extLst>
          </p:cNvPr>
          <p:cNvGraphicFramePr>
            <a:graphicFrameLocks noGrp="1"/>
          </p:cNvGraphicFramePr>
          <p:nvPr>
            <p:extLst>
              <p:ext uri="{D42A27DB-BD31-4B8C-83A1-F6EECF244321}">
                <p14:modId xmlns:p14="http://schemas.microsoft.com/office/powerpoint/2010/main" val="2915607676"/>
              </p:ext>
            </p:extLst>
          </p:nvPr>
        </p:nvGraphicFramePr>
        <p:xfrm>
          <a:off x="271042" y="609601"/>
          <a:ext cx="8586675" cy="3916680"/>
        </p:xfrm>
        <a:graphic>
          <a:graphicData uri="http://schemas.openxmlformats.org/drawingml/2006/table">
            <a:tbl>
              <a:tblPr firstRow="1" bandRow="1">
                <a:tableStyleId>{5C22544A-7EE6-4342-B048-85BDC9FD1C3A}</a:tableStyleId>
              </a:tblPr>
              <a:tblGrid>
                <a:gridCol w="2373098">
                  <a:extLst>
                    <a:ext uri="{9D8B030D-6E8A-4147-A177-3AD203B41FA5}">
                      <a16:colId xmlns:a16="http://schemas.microsoft.com/office/drawing/2014/main" val="20000"/>
                    </a:ext>
                  </a:extLst>
                </a:gridCol>
                <a:gridCol w="6213577">
                  <a:extLst>
                    <a:ext uri="{9D8B030D-6E8A-4147-A177-3AD203B41FA5}">
                      <a16:colId xmlns:a16="http://schemas.microsoft.com/office/drawing/2014/main" val="20001"/>
                    </a:ext>
                  </a:extLst>
                </a:gridCol>
              </a:tblGrid>
              <a:tr h="303141">
                <a:tc>
                  <a:txBody>
                    <a:bodyPr/>
                    <a:lstStyle/>
                    <a:p>
                      <a:r>
                        <a:rPr lang="en-US" dirty="0">
                          <a:solidFill>
                            <a:schemeClr val="bg1"/>
                          </a:solidFill>
                        </a:rPr>
                        <a:t>Task</a:t>
                      </a:r>
                    </a:p>
                  </a:txBody>
                  <a:tcPr/>
                </a:tc>
                <a:tc>
                  <a:txBody>
                    <a:bodyPr/>
                    <a:lstStyle/>
                    <a:p>
                      <a:r>
                        <a:rPr lang="en-US" sz="1400" b="1" i="0" u="none" strike="noStrike" kern="1200" baseline="0" dirty="0">
                          <a:solidFill>
                            <a:schemeClr val="bg1"/>
                          </a:solidFill>
                          <a:latin typeface="+mn-lt"/>
                          <a:ea typeface="+mn-ea"/>
                          <a:cs typeface="+mn-cs"/>
                        </a:rPr>
                        <a:t>Command Syntax</a:t>
                      </a:r>
                      <a:endParaRPr lang="en-US" dirty="0">
                        <a:solidFill>
                          <a:schemeClr val="bg1"/>
                        </a:solidFill>
                      </a:endParaRPr>
                    </a:p>
                  </a:txBody>
                  <a:tcPr/>
                </a:tc>
                <a:extLst>
                  <a:ext uri="{0D108BD9-81ED-4DB2-BD59-A6C34878D82A}">
                    <a16:rowId xmlns:a16="http://schemas.microsoft.com/office/drawing/2014/main" val="10000"/>
                  </a:ext>
                </a:extLst>
              </a:tr>
              <a:tr h="0">
                <a:tc>
                  <a:txBody>
                    <a:bodyPr/>
                    <a:lstStyle/>
                    <a:p>
                      <a:r>
                        <a:rPr lang="en-US" sz="1500" kern="1200" dirty="0">
                          <a:solidFill>
                            <a:srgbClr val="000000"/>
                          </a:solidFill>
                          <a:effectLst/>
                          <a:latin typeface="+mn-lt"/>
                          <a:ea typeface="+mn-ea"/>
                          <a:cs typeface="+mn-cs"/>
                        </a:rPr>
                        <a:t>Modify the EIGRP hello interval and hold time per interface</a:t>
                      </a:r>
                    </a:p>
                  </a:txBody>
                  <a:tcPr anchor="ctr"/>
                </a:tc>
                <a:tc>
                  <a:txBody>
                    <a:bodyPr/>
                    <a:lstStyle/>
                    <a:p>
                      <a:r>
                        <a:rPr lang="en-US" sz="1500" kern="1200" dirty="0">
                          <a:solidFill>
                            <a:srgbClr val="000000"/>
                          </a:solidFill>
                          <a:effectLst/>
                          <a:latin typeface="+mn-lt"/>
                          <a:ea typeface="+mn-ea"/>
                          <a:cs typeface="+mn-cs"/>
                        </a:rPr>
                        <a:t>Classic: (EIGRP Process)</a:t>
                      </a:r>
                    </a:p>
                    <a:p>
                      <a:r>
                        <a:rPr lang="en-US" sz="1500" b="1" kern="1200" dirty="0">
                          <a:solidFill>
                            <a:srgbClr val="000000"/>
                          </a:solidFill>
                          <a:effectLst/>
                          <a:latin typeface="+mn-lt"/>
                          <a:ea typeface="+mn-ea"/>
                          <a:cs typeface="+mn-cs"/>
                        </a:rPr>
                        <a:t>ip hello-interval eigrp </a:t>
                      </a:r>
                      <a:r>
                        <a:rPr lang="en-US" sz="1500" i="1" kern="1200" dirty="0">
                          <a:solidFill>
                            <a:srgbClr val="000000"/>
                          </a:solidFill>
                          <a:effectLst/>
                          <a:latin typeface="+mn-lt"/>
                          <a:ea typeface="+mn-ea"/>
                          <a:cs typeface="+mn-cs"/>
                        </a:rPr>
                        <a:t>as-number seconds</a:t>
                      </a:r>
                    </a:p>
                    <a:p>
                      <a:r>
                        <a:rPr lang="en-US" sz="1500" b="1" kern="1200" dirty="0">
                          <a:solidFill>
                            <a:srgbClr val="000000"/>
                          </a:solidFill>
                          <a:effectLst/>
                          <a:latin typeface="+mn-lt"/>
                          <a:ea typeface="+mn-ea"/>
                          <a:cs typeface="+mn-cs"/>
                        </a:rPr>
                        <a:t>ip hold-time eigrp </a:t>
                      </a:r>
                      <a:r>
                        <a:rPr lang="en-US" sz="1500" i="1" kern="1200" dirty="0">
                          <a:solidFill>
                            <a:srgbClr val="000000"/>
                          </a:solidFill>
                          <a:effectLst/>
                          <a:latin typeface="+mn-lt"/>
                          <a:ea typeface="+mn-ea"/>
                          <a:cs typeface="+mn-cs"/>
                        </a:rPr>
                        <a:t>as-number seconds</a:t>
                      </a:r>
                    </a:p>
                    <a:p>
                      <a:endParaRPr lang="en-US" sz="1500" kern="1200" dirty="0">
                        <a:solidFill>
                          <a:srgbClr val="000000"/>
                        </a:solidFill>
                        <a:effectLst/>
                        <a:latin typeface="+mn-lt"/>
                        <a:ea typeface="+mn-ea"/>
                        <a:cs typeface="+mn-cs"/>
                      </a:endParaRPr>
                    </a:p>
                    <a:p>
                      <a:r>
                        <a:rPr lang="en-US" sz="1500" kern="1200" dirty="0">
                          <a:solidFill>
                            <a:srgbClr val="000000"/>
                          </a:solidFill>
                          <a:effectLst/>
                          <a:latin typeface="+mn-lt"/>
                          <a:ea typeface="+mn-ea"/>
                          <a:cs typeface="+mn-cs"/>
                        </a:rPr>
                        <a:t>Named Mode</a:t>
                      </a:r>
                      <a:r>
                        <a:rPr lang="en-US" sz="1500" b="1" kern="1200" dirty="0">
                          <a:solidFill>
                            <a:srgbClr val="000000"/>
                          </a:solidFill>
                          <a:effectLst/>
                          <a:latin typeface="+mn-lt"/>
                          <a:ea typeface="+mn-ea"/>
                          <a:cs typeface="+mn-cs"/>
                        </a:rPr>
                        <a:t>:</a:t>
                      </a:r>
                    </a:p>
                    <a:p>
                      <a:r>
                        <a:rPr lang="en-US" sz="1500" b="1" kern="1200" dirty="0">
                          <a:solidFill>
                            <a:srgbClr val="000000"/>
                          </a:solidFill>
                          <a:effectLst/>
                          <a:latin typeface="+mn-lt"/>
                          <a:ea typeface="+mn-ea"/>
                          <a:cs typeface="+mn-cs"/>
                        </a:rPr>
                        <a:t>af-interface </a:t>
                      </a:r>
                      <a:r>
                        <a:rPr lang="en-US" sz="1500" kern="1200" dirty="0">
                          <a:solidFill>
                            <a:srgbClr val="000000"/>
                          </a:solidFill>
                          <a:effectLst/>
                          <a:latin typeface="+mn-lt"/>
                          <a:ea typeface="+mn-ea"/>
                          <a:cs typeface="+mn-cs"/>
                        </a:rPr>
                        <a:t>{</a:t>
                      </a:r>
                      <a:r>
                        <a:rPr lang="en-US" sz="1500" b="1" kern="1200" dirty="0">
                          <a:solidFill>
                            <a:srgbClr val="000000"/>
                          </a:solidFill>
                          <a:effectLst/>
                          <a:latin typeface="+mn-lt"/>
                          <a:ea typeface="+mn-ea"/>
                          <a:cs typeface="+mn-cs"/>
                        </a:rPr>
                        <a:t>default</a:t>
                      </a:r>
                      <a:r>
                        <a:rPr lang="en-US" sz="1500" kern="1200" dirty="0">
                          <a:solidFill>
                            <a:srgbClr val="000000"/>
                          </a:solidFill>
                          <a:effectLst/>
                          <a:latin typeface="+mn-lt"/>
                          <a:ea typeface="+mn-ea"/>
                          <a:cs typeface="+mn-cs"/>
                        </a:rPr>
                        <a:t> | </a:t>
                      </a:r>
                      <a:r>
                        <a:rPr lang="en-US" sz="1500" i="1" kern="1200" dirty="0">
                          <a:solidFill>
                            <a:srgbClr val="000000"/>
                          </a:solidFill>
                          <a:effectLst/>
                          <a:latin typeface="+mn-lt"/>
                          <a:ea typeface="+mn-ea"/>
                          <a:cs typeface="+mn-cs"/>
                        </a:rPr>
                        <a:t>interface-id</a:t>
                      </a:r>
                      <a:r>
                        <a:rPr lang="en-US" sz="1500" kern="1200" dirty="0">
                          <a:solidFill>
                            <a:srgbClr val="000000"/>
                          </a:solidFill>
                          <a:effectLst/>
                          <a:latin typeface="+mn-lt"/>
                          <a:ea typeface="+mn-ea"/>
                          <a:cs typeface="+mn-cs"/>
                        </a:rPr>
                        <a:t>}</a:t>
                      </a:r>
                    </a:p>
                    <a:p>
                      <a:r>
                        <a:rPr lang="en-US" sz="1500" b="1" kern="1200" dirty="0">
                          <a:solidFill>
                            <a:srgbClr val="000000"/>
                          </a:solidFill>
                          <a:effectLst/>
                          <a:latin typeface="+mn-lt"/>
                          <a:ea typeface="+mn-ea"/>
                          <a:cs typeface="+mn-cs"/>
                        </a:rPr>
                        <a:t>hello-interval</a:t>
                      </a:r>
                      <a:r>
                        <a:rPr lang="en-US" sz="1500" kern="1200" dirty="0">
                          <a:solidFill>
                            <a:srgbClr val="000000"/>
                          </a:solidFill>
                          <a:effectLst/>
                          <a:latin typeface="+mn-lt"/>
                          <a:ea typeface="+mn-ea"/>
                          <a:cs typeface="+mn-cs"/>
                        </a:rPr>
                        <a:t> </a:t>
                      </a:r>
                      <a:r>
                        <a:rPr lang="en-US" sz="1500" i="1" kern="1200" dirty="0">
                          <a:solidFill>
                            <a:srgbClr val="000000"/>
                          </a:solidFill>
                          <a:effectLst/>
                          <a:latin typeface="+mn-lt"/>
                          <a:ea typeface="+mn-ea"/>
                          <a:cs typeface="+mn-cs"/>
                        </a:rPr>
                        <a:t>seconds</a:t>
                      </a:r>
                    </a:p>
                    <a:p>
                      <a:r>
                        <a:rPr lang="en-US" sz="1500" b="1" kern="1200" dirty="0">
                          <a:solidFill>
                            <a:srgbClr val="000000"/>
                          </a:solidFill>
                          <a:effectLst/>
                          <a:latin typeface="+mn-lt"/>
                          <a:ea typeface="+mn-ea"/>
                          <a:cs typeface="+mn-cs"/>
                        </a:rPr>
                        <a:t>hold-time</a:t>
                      </a:r>
                      <a:r>
                        <a:rPr lang="en-US" sz="1500" kern="1200" dirty="0">
                          <a:solidFill>
                            <a:srgbClr val="000000"/>
                          </a:solidFill>
                          <a:effectLst/>
                          <a:latin typeface="+mn-lt"/>
                          <a:ea typeface="+mn-ea"/>
                          <a:cs typeface="+mn-cs"/>
                        </a:rPr>
                        <a:t> </a:t>
                      </a:r>
                      <a:r>
                        <a:rPr lang="en-US" sz="1500" i="1" kern="1200" dirty="0">
                          <a:solidFill>
                            <a:srgbClr val="000000"/>
                          </a:solidFill>
                          <a:effectLst/>
                          <a:latin typeface="+mn-lt"/>
                          <a:ea typeface="+mn-ea"/>
                          <a:cs typeface="+mn-cs"/>
                        </a:rPr>
                        <a:t>seconds</a:t>
                      </a:r>
                    </a:p>
                    <a:p>
                      <a:endParaRPr lang="en-US" sz="1500" dirty="0">
                        <a:solidFill>
                          <a:srgbClr val="000000"/>
                        </a:solidFill>
                        <a:effectLst/>
                      </a:endParaRPr>
                    </a:p>
                  </a:txBody>
                  <a:tcPr anchor="ctr"/>
                </a:tc>
                <a:extLst>
                  <a:ext uri="{0D108BD9-81ED-4DB2-BD59-A6C34878D82A}">
                    <a16:rowId xmlns:a16="http://schemas.microsoft.com/office/drawing/2014/main" val="145018854"/>
                  </a:ext>
                </a:extLst>
              </a:tr>
              <a:tr h="296960">
                <a:tc>
                  <a:txBody>
                    <a:bodyPr/>
                    <a:lstStyle/>
                    <a:p>
                      <a:r>
                        <a:rPr lang="en-US" sz="1500" kern="1200" dirty="0">
                          <a:solidFill>
                            <a:srgbClr val="000000"/>
                          </a:solidFill>
                          <a:effectLst/>
                          <a:latin typeface="+mn-lt"/>
                          <a:ea typeface="+mn-ea"/>
                          <a:cs typeface="+mn-cs"/>
                        </a:rPr>
                        <a:t>Configure EIGRP network summarization</a:t>
                      </a:r>
                    </a:p>
                    <a:p>
                      <a:endParaRPr lang="en-US" sz="1500" dirty="0">
                        <a:solidFill>
                          <a:srgbClr val="000000"/>
                        </a:solidFill>
                        <a:effectLst/>
                      </a:endParaRPr>
                    </a:p>
                  </a:txBody>
                  <a:tcPr anchor="ctr"/>
                </a:tc>
                <a:tc>
                  <a:txBody>
                    <a:bodyPr/>
                    <a:lstStyle/>
                    <a:p>
                      <a:r>
                        <a:rPr lang="en-US" sz="1500" kern="1200" dirty="0">
                          <a:solidFill>
                            <a:srgbClr val="000000"/>
                          </a:solidFill>
                          <a:effectLst/>
                          <a:latin typeface="+mn-lt"/>
                          <a:ea typeface="+mn-ea"/>
                          <a:cs typeface="+mn-cs"/>
                        </a:rPr>
                        <a:t>Classic: (EIGRP Process)</a:t>
                      </a:r>
                    </a:p>
                    <a:p>
                      <a:r>
                        <a:rPr lang="en-US" sz="1500" b="1" kern="1200" dirty="0">
                          <a:solidFill>
                            <a:srgbClr val="000000"/>
                          </a:solidFill>
                          <a:effectLst/>
                          <a:latin typeface="+mn-lt"/>
                          <a:ea typeface="+mn-ea"/>
                          <a:cs typeface="+mn-cs"/>
                        </a:rPr>
                        <a:t>ip summary-address eigrp</a:t>
                      </a:r>
                      <a:r>
                        <a:rPr lang="en-US" sz="1500" b="1" i="1" kern="1200" dirty="0">
                          <a:solidFill>
                            <a:srgbClr val="000000"/>
                          </a:solidFill>
                          <a:effectLst/>
                          <a:latin typeface="+mn-lt"/>
                          <a:ea typeface="+mn-ea"/>
                          <a:cs typeface="+mn-cs"/>
                        </a:rPr>
                        <a:t> </a:t>
                      </a:r>
                      <a:r>
                        <a:rPr lang="en-US" sz="1500" i="1" kern="1200" dirty="0">
                          <a:solidFill>
                            <a:srgbClr val="000000"/>
                          </a:solidFill>
                          <a:effectLst/>
                          <a:latin typeface="+mn-lt"/>
                          <a:ea typeface="+mn-ea"/>
                          <a:cs typeface="+mn-cs"/>
                        </a:rPr>
                        <a:t>as-number network</a:t>
                      </a:r>
                    </a:p>
                    <a:p>
                      <a:r>
                        <a:rPr lang="en-US" sz="1500" i="1" kern="1200" dirty="0">
                          <a:solidFill>
                            <a:srgbClr val="000000"/>
                          </a:solidFill>
                          <a:effectLst/>
                          <a:latin typeface="+mn-lt"/>
                          <a:ea typeface="+mn-ea"/>
                          <a:cs typeface="+mn-cs"/>
                        </a:rPr>
                        <a:t>subnet-mask </a:t>
                      </a:r>
                      <a:r>
                        <a:rPr lang="en-US" sz="1500" kern="1200" dirty="0">
                          <a:solidFill>
                            <a:srgbClr val="000000"/>
                          </a:solidFill>
                          <a:effectLst/>
                          <a:latin typeface="+mn-lt"/>
                          <a:ea typeface="+mn-ea"/>
                          <a:cs typeface="+mn-cs"/>
                        </a:rPr>
                        <a:t>[</a:t>
                      </a:r>
                      <a:r>
                        <a:rPr lang="en-US" sz="1500" b="1" kern="1200" dirty="0">
                          <a:solidFill>
                            <a:srgbClr val="000000"/>
                          </a:solidFill>
                          <a:effectLst/>
                          <a:latin typeface="+mn-lt"/>
                          <a:ea typeface="+mn-ea"/>
                          <a:cs typeface="+mn-cs"/>
                        </a:rPr>
                        <a:t>leak-map</a:t>
                      </a:r>
                      <a:r>
                        <a:rPr lang="en-US" sz="1500" kern="1200" dirty="0">
                          <a:solidFill>
                            <a:srgbClr val="000000"/>
                          </a:solidFill>
                          <a:effectLst/>
                          <a:latin typeface="+mn-lt"/>
                          <a:ea typeface="+mn-ea"/>
                          <a:cs typeface="+mn-cs"/>
                        </a:rPr>
                        <a:t> </a:t>
                      </a:r>
                      <a:r>
                        <a:rPr lang="en-US" sz="1500" i="1" kern="1200" dirty="0">
                          <a:solidFill>
                            <a:srgbClr val="000000"/>
                          </a:solidFill>
                          <a:effectLst/>
                          <a:latin typeface="+mn-lt"/>
                          <a:ea typeface="+mn-ea"/>
                          <a:cs typeface="+mn-cs"/>
                        </a:rPr>
                        <a:t>route-map-name</a:t>
                      </a:r>
                      <a:r>
                        <a:rPr lang="en-US" sz="1500" kern="1200" dirty="0">
                          <a:solidFill>
                            <a:srgbClr val="000000"/>
                          </a:solidFill>
                          <a:effectLst/>
                          <a:latin typeface="+mn-lt"/>
                          <a:ea typeface="+mn-ea"/>
                          <a:cs typeface="+mn-cs"/>
                        </a:rPr>
                        <a:t>]</a:t>
                      </a:r>
                    </a:p>
                    <a:p>
                      <a:endParaRPr lang="en-US" sz="1500" kern="1200" dirty="0">
                        <a:solidFill>
                          <a:srgbClr val="000000"/>
                        </a:solidFill>
                        <a:effectLst/>
                        <a:latin typeface="+mn-lt"/>
                        <a:ea typeface="+mn-ea"/>
                        <a:cs typeface="+mn-cs"/>
                      </a:endParaRPr>
                    </a:p>
                    <a:p>
                      <a:r>
                        <a:rPr lang="en-US" sz="1500" kern="1200" dirty="0">
                          <a:solidFill>
                            <a:srgbClr val="000000"/>
                          </a:solidFill>
                          <a:effectLst/>
                          <a:latin typeface="+mn-lt"/>
                          <a:ea typeface="+mn-ea"/>
                          <a:cs typeface="+mn-cs"/>
                        </a:rPr>
                        <a:t>Named Mode: (</a:t>
                      </a:r>
                      <a:r>
                        <a:rPr lang="en-US" sz="1500" b="1" kern="1200" dirty="0">
                          <a:solidFill>
                            <a:srgbClr val="000000"/>
                          </a:solidFill>
                          <a:effectLst/>
                          <a:latin typeface="+mn-lt"/>
                          <a:ea typeface="+mn-ea"/>
                          <a:cs typeface="+mn-cs"/>
                        </a:rPr>
                        <a:t>af-interface</a:t>
                      </a:r>
                      <a:r>
                        <a:rPr lang="en-US" sz="1500" kern="1200" dirty="0">
                          <a:solidFill>
                            <a:srgbClr val="000000"/>
                          </a:solidFill>
                          <a:effectLst/>
                          <a:latin typeface="+mn-lt"/>
                          <a:ea typeface="+mn-ea"/>
                          <a:cs typeface="+mn-cs"/>
                        </a:rPr>
                        <a:t> </a:t>
                      </a:r>
                      <a:r>
                        <a:rPr lang="en-US" sz="1500" i="1" kern="1200" dirty="0">
                          <a:solidFill>
                            <a:srgbClr val="000000"/>
                          </a:solidFill>
                          <a:effectLst/>
                          <a:latin typeface="+mn-lt"/>
                          <a:ea typeface="+mn-ea"/>
                          <a:cs typeface="+mn-cs"/>
                        </a:rPr>
                        <a:t>interface-id</a:t>
                      </a:r>
                      <a:r>
                        <a:rPr lang="en-US" sz="1500" kern="1200" dirty="0">
                          <a:solidFill>
                            <a:srgbClr val="000000"/>
                          </a:solidFill>
                          <a:effectLst/>
                          <a:latin typeface="+mn-lt"/>
                          <a:ea typeface="+mn-ea"/>
                          <a:cs typeface="+mn-cs"/>
                        </a:rPr>
                        <a:t>)</a:t>
                      </a:r>
                    </a:p>
                    <a:p>
                      <a:r>
                        <a:rPr lang="en-US" sz="1500" b="1" kern="1200" dirty="0">
                          <a:solidFill>
                            <a:srgbClr val="000000"/>
                          </a:solidFill>
                          <a:effectLst/>
                          <a:latin typeface="+mn-lt"/>
                          <a:ea typeface="+mn-ea"/>
                          <a:cs typeface="+mn-cs"/>
                        </a:rPr>
                        <a:t>summary-address </a:t>
                      </a:r>
                      <a:r>
                        <a:rPr lang="en-US" sz="1500" i="1" kern="1200" dirty="0">
                          <a:solidFill>
                            <a:srgbClr val="000000"/>
                          </a:solidFill>
                          <a:effectLst/>
                          <a:latin typeface="+mn-lt"/>
                          <a:ea typeface="+mn-ea"/>
                          <a:cs typeface="+mn-cs"/>
                        </a:rPr>
                        <a:t>network subnet-mask </a:t>
                      </a:r>
                      <a:r>
                        <a:rPr lang="en-US" sz="1500" kern="1200" dirty="0">
                          <a:solidFill>
                            <a:srgbClr val="000000"/>
                          </a:solidFill>
                          <a:effectLst/>
                          <a:latin typeface="+mn-lt"/>
                          <a:ea typeface="+mn-ea"/>
                          <a:cs typeface="+mn-cs"/>
                        </a:rPr>
                        <a:t>[</a:t>
                      </a:r>
                      <a:r>
                        <a:rPr lang="en-US" sz="1500" b="1" kern="1200" dirty="0">
                          <a:solidFill>
                            <a:srgbClr val="000000"/>
                          </a:solidFill>
                          <a:effectLst/>
                          <a:latin typeface="+mn-lt"/>
                          <a:ea typeface="+mn-ea"/>
                          <a:cs typeface="+mn-cs"/>
                        </a:rPr>
                        <a:t>leak-map</a:t>
                      </a:r>
                      <a:r>
                        <a:rPr lang="en-US" sz="1500" b="1" kern="1200" baseline="0" dirty="0">
                          <a:solidFill>
                            <a:srgbClr val="000000"/>
                          </a:solidFill>
                          <a:effectLst/>
                          <a:latin typeface="+mn-lt"/>
                          <a:ea typeface="+mn-ea"/>
                          <a:cs typeface="+mn-cs"/>
                        </a:rPr>
                        <a:t> </a:t>
                      </a:r>
                      <a:r>
                        <a:rPr lang="en-US" sz="1500" i="1" kern="1200" dirty="0">
                          <a:solidFill>
                            <a:srgbClr val="000000"/>
                          </a:solidFill>
                          <a:effectLst/>
                          <a:latin typeface="+mn-lt"/>
                          <a:ea typeface="+mn-ea"/>
                          <a:cs typeface="+mn-cs"/>
                        </a:rPr>
                        <a:t>route-map-name</a:t>
                      </a:r>
                      <a:r>
                        <a:rPr lang="en-US" sz="1500" kern="1200" dirty="0">
                          <a:solidFill>
                            <a:srgbClr val="000000"/>
                          </a:solidFill>
                          <a:effectLst/>
                          <a:latin typeface="+mn-lt"/>
                          <a:ea typeface="+mn-ea"/>
                          <a:cs typeface="+mn-cs"/>
                        </a:rPr>
                        <a:t>]</a:t>
                      </a:r>
                    </a:p>
                  </a:txBody>
                  <a:tcPr anchor="ctr"/>
                </a:tc>
                <a:extLst>
                  <a:ext uri="{0D108BD9-81ED-4DB2-BD59-A6C34878D82A}">
                    <a16:rowId xmlns:a16="http://schemas.microsoft.com/office/drawing/2014/main" val="3835337507"/>
                  </a:ext>
                </a:extLst>
              </a:tr>
            </a:tbl>
          </a:graphicData>
        </a:graphic>
      </p:graphicFrame>
    </p:spTree>
    <p:extLst>
      <p:ext uri="{BB962C8B-B14F-4D97-AF65-F5344CB8AC3E}">
        <p14:creationId xmlns:p14="http://schemas.microsoft.com/office/powerpoint/2010/main" val="40059128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1"/>
            <a:ext cx="8345488" cy="554400"/>
          </a:xfrm>
        </p:spPr>
        <p:txBody>
          <a:bodyPr/>
          <a:lstStyle/>
          <a:p>
            <a:r>
              <a:rPr lang="en-US" sz="1600" dirty="0"/>
              <a:t>Failure Detection and Timers</a:t>
            </a:r>
            <a:br>
              <a:rPr lang="en-US" dirty="0"/>
            </a:br>
            <a:r>
              <a:rPr lang="en-US" dirty="0"/>
              <a:t>Convergence</a:t>
            </a:r>
            <a:endParaRPr lang="en-US" sz="2400" dirty="0"/>
          </a:p>
        </p:txBody>
      </p:sp>
      <p:sp>
        <p:nvSpPr>
          <p:cNvPr id="2" name="Rectangle 1">
            <a:extLst>
              <a:ext uri="{FF2B5EF4-FFF2-40B4-BE49-F238E27FC236}">
                <a16:creationId xmlns:a16="http://schemas.microsoft.com/office/drawing/2014/main" id="{4A8E3C55-A50D-45D3-9CB7-617D04CA48B6}"/>
              </a:ext>
            </a:extLst>
          </p:cNvPr>
          <p:cNvSpPr/>
          <p:nvPr/>
        </p:nvSpPr>
        <p:spPr>
          <a:xfrm>
            <a:off x="291662" y="554401"/>
            <a:ext cx="8560676" cy="1685077"/>
          </a:xfrm>
          <a:prstGeom prst="rect">
            <a:avLst/>
          </a:prstGeom>
        </p:spPr>
        <p:txBody>
          <a:bodyPr wrap="square">
            <a:spAutoFit/>
          </a:bodyPr>
          <a:lstStyle/>
          <a:p>
            <a:pPr>
              <a:spcAft>
                <a:spcPts val="300"/>
              </a:spcAft>
            </a:pPr>
            <a:r>
              <a:rPr lang="en-US" sz="1600" dirty="0">
                <a:solidFill>
                  <a:srgbClr val="000000"/>
                </a:solidFill>
                <a:latin typeface="+mn-lt"/>
                <a:ea typeface="ＭＳ Ｐゴシック" charset="0"/>
              </a:rPr>
              <a:t>When EIGRP detects that it has lost its successor for a path, the feasible successor instantly becomes the successor route, providing a backup route. </a:t>
            </a:r>
          </a:p>
          <a:p>
            <a:pPr>
              <a:spcAft>
                <a:spcPts val="300"/>
              </a:spcAft>
            </a:pPr>
            <a:r>
              <a:rPr lang="en-US" sz="1600" dirty="0">
                <a:solidFill>
                  <a:srgbClr val="000000"/>
                </a:solidFill>
                <a:latin typeface="+mn-lt"/>
                <a:ea typeface="ＭＳ Ｐゴシック" charset="0"/>
              </a:rPr>
              <a:t>The router sends out an update packet for that path because of the new EIGRP path metrics. </a:t>
            </a:r>
          </a:p>
          <a:p>
            <a:pPr>
              <a:spcAft>
                <a:spcPts val="300"/>
              </a:spcAft>
            </a:pPr>
            <a:r>
              <a:rPr lang="en-US" sz="1600" dirty="0">
                <a:solidFill>
                  <a:srgbClr val="000000"/>
                </a:solidFill>
                <a:latin typeface="+mn-lt"/>
                <a:ea typeface="ＭＳ Ｐゴシック" charset="0"/>
              </a:rPr>
              <a:t>Downstream routers run their own DUAL algorithm for any affected prefixes to account for the new EIGRP metrics. </a:t>
            </a:r>
          </a:p>
          <a:p>
            <a:pPr>
              <a:spcAft>
                <a:spcPts val="300"/>
              </a:spcAft>
            </a:pPr>
            <a:r>
              <a:rPr lang="en-US" sz="1600" dirty="0">
                <a:solidFill>
                  <a:srgbClr val="000000"/>
                </a:solidFill>
                <a:latin typeface="+mn-lt"/>
                <a:ea typeface="ＭＳ Ｐゴシック" charset="0"/>
              </a:rPr>
              <a:t>Figure 3-1 demonstrates such a scenario when the link between R1 and R3 fails.</a:t>
            </a:r>
          </a:p>
        </p:txBody>
      </p:sp>
      <p:pic>
        <p:nvPicPr>
          <p:cNvPr id="4" name="Picture 3">
            <a:extLst>
              <a:ext uri="{FF2B5EF4-FFF2-40B4-BE49-F238E27FC236}">
                <a16:creationId xmlns:a16="http://schemas.microsoft.com/office/drawing/2014/main" id="{6C33095D-C244-4BB7-B1B3-D9C77EF43CDD}"/>
              </a:ext>
            </a:extLst>
          </p:cNvPr>
          <p:cNvPicPr>
            <a:picLocks noChangeAspect="1"/>
          </p:cNvPicPr>
          <p:nvPr/>
        </p:nvPicPr>
        <p:blipFill>
          <a:blip r:embed="rId3"/>
          <a:stretch>
            <a:fillRect/>
          </a:stretch>
        </p:blipFill>
        <p:spPr>
          <a:xfrm>
            <a:off x="2553470" y="2238916"/>
            <a:ext cx="4037060" cy="2472844"/>
          </a:xfrm>
          <a:prstGeom prst="rect">
            <a:avLst/>
          </a:prstGeom>
        </p:spPr>
      </p:pic>
    </p:spTree>
    <p:extLst>
      <p:ext uri="{BB962C8B-B14F-4D97-AF65-F5344CB8AC3E}">
        <p14:creationId xmlns:p14="http://schemas.microsoft.com/office/powerpoint/2010/main" val="3483728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r>
              <a:rPr lang="en-US" sz="1600" dirty="0"/>
              <a:t>Prepare for the Exam</a:t>
            </a:r>
            <a:br>
              <a:rPr lang="en-US" sz="2400" dirty="0"/>
            </a:br>
            <a:r>
              <a:rPr lang="en-US" sz="2400" dirty="0"/>
              <a:t>Command Reference for Chapter 3 (Cont.)</a:t>
            </a:r>
          </a:p>
        </p:txBody>
      </p:sp>
      <p:graphicFrame>
        <p:nvGraphicFramePr>
          <p:cNvPr id="4" name="Table 3">
            <a:extLst>
              <a:ext uri="{FF2B5EF4-FFF2-40B4-BE49-F238E27FC236}">
                <a16:creationId xmlns:a16="http://schemas.microsoft.com/office/drawing/2014/main" id="{41F66D07-16F6-D246-A5C8-DF1E46E8523E}"/>
              </a:ext>
            </a:extLst>
          </p:cNvPr>
          <p:cNvGraphicFramePr>
            <a:graphicFrameLocks noGrp="1"/>
          </p:cNvGraphicFramePr>
          <p:nvPr>
            <p:extLst>
              <p:ext uri="{D42A27DB-BD31-4B8C-83A1-F6EECF244321}">
                <p14:modId xmlns:p14="http://schemas.microsoft.com/office/powerpoint/2010/main" val="858179494"/>
              </p:ext>
            </p:extLst>
          </p:nvPr>
        </p:nvGraphicFramePr>
        <p:xfrm>
          <a:off x="330318" y="731837"/>
          <a:ext cx="8452883" cy="3874370"/>
        </p:xfrm>
        <a:graphic>
          <a:graphicData uri="http://schemas.openxmlformats.org/drawingml/2006/table">
            <a:tbl>
              <a:tblPr firstRow="1" bandRow="1">
                <a:tableStyleId>{5C22544A-7EE6-4342-B048-85BDC9FD1C3A}</a:tableStyleId>
              </a:tblPr>
              <a:tblGrid>
                <a:gridCol w="3761622">
                  <a:extLst>
                    <a:ext uri="{9D8B030D-6E8A-4147-A177-3AD203B41FA5}">
                      <a16:colId xmlns:a16="http://schemas.microsoft.com/office/drawing/2014/main" val="20000"/>
                    </a:ext>
                  </a:extLst>
                </a:gridCol>
                <a:gridCol w="4691261">
                  <a:extLst>
                    <a:ext uri="{9D8B030D-6E8A-4147-A177-3AD203B41FA5}">
                      <a16:colId xmlns:a16="http://schemas.microsoft.com/office/drawing/2014/main" val="20001"/>
                    </a:ext>
                  </a:extLst>
                </a:gridCol>
              </a:tblGrid>
              <a:tr h="292042">
                <a:tc>
                  <a:txBody>
                    <a:bodyPr/>
                    <a:lstStyle/>
                    <a:p>
                      <a:r>
                        <a:rPr lang="en-US" dirty="0">
                          <a:solidFill>
                            <a:schemeClr val="bg1"/>
                          </a:solidFill>
                        </a:rPr>
                        <a:t>Task</a:t>
                      </a:r>
                    </a:p>
                  </a:txBody>
                  <a:tcPr/>
                </a:tc>
                <a:tc>
                  <a:txBody>
                    <a:bodyPr/>
                    <a:lstStyle/>
                    <a:p>
                      <a:r>
                        <a:rPr lang="en-US" sz="1400" b="1" i="0" u="none" strike="noStrike" kern="1200" baseline="0" dirty="0">
                          <a:solidFill>
                            <a:schemeClr val="bg1"/>
                          </a:solidFill>
                          <a:latin typeface="+mn-lt"/>
                          <a:ea typeface="+mn-ea"/>
                          <a:cs typeface="+mn-cs"/>
                        </a:rPr>
                        <a:t>Command Syntax</a:t>
                      </a:r>
                      <a:endParaRPr lang="en-US" dirty="0">
                        <a:solidFill>
                          <a:schemeClr val="bg1"/>
                        </a:solidFill>
                      </a:endParaRPr>
                    </a:p>
                  </a:txBody>
                  <a:tcPr/>
                </a:tc>
                <a:extLst>
                  <a:ext uri="{0D108BD9-81ED-4DB2-BD59-A6C34878D82A}">
                    <a16:rowId xmlns:a16="http://schemas.microsoft.com/office/drawing/2014/main" val="10000"/>
                  </a:ext>
                </a:extLst>
              </a:tr>
              <a:tr h="700901">
                <a:tc>
                  <a:txBody>
                    <a:bodyPr/>
                    <a:lstStyle/>
                    <a:p>
                      <a:r>
                        <a:rPr lang="en-US" sz="1500" kern="1200" dirty="0">
                          <a:solidFill>
                            <a:srgbClr val="000000"/>
                          </a:solidFill>
                          <a:effectLst/>
                          <a:latin typeface="+mn-lt"/>
                          <a:ea typeface="+mn-ea"/>
                          <a:cs typeface="+mn-cs"/>
                        </a:rPr>
                        <a:t>Statically set the EIGRP metrics for a specific network summary aggregate</a:t>
                      </a:r>
                    </a:p>
                  </a:txBody>
                  <a:tcPr anchor="ctr"/>
                </a:tc>
                <a:tc>
                  <a:txBody>
                    <a:bodyPr/>
                    <a:lstStyle/>
                    <a:p>
                      <a:r>
                        <a:rPr lang="en-US" sz="1500" b="1" kern="1200" dirty="0">
                          <a:solidFill>
                            <a:srgbClr val="000000"/>
                          </a:solidFill>
                          <a:effectLst/>
                          <a:latin typeface="+mn-lt"/>
                          <a:ea typeface="+mn-ea"/>
                          <a:cs typeface="+mn-cs"/>
                        </a:rPr>
                        <a:t>summary-metric</a:t>
                      </a:r>
                      <a:r>
                        <a:rPr lang="en-US" sz="1500" kern="1200" dirty="0">
                          <a:solidFill>
                            <a:srgbClr val="000000"/>
                          </a:solidFill>
                          <a:effectLst/>
                          <a:latin typeface="+mn-lt"/>
                          <a:ea typeface="+mn-ea"/>
                          <a:cs typeface="+mn-cs"/>
                        </a:rPr>
                        <a:t> </a:t>
                      </a:r>
                      <a:r>
                        <a:rPr lang="en-US" sz="1500" i="1" kern="1200" dirty="0">
                          <a:solidFill>
                            <a:srgbClr val="000000"/>
                          </a:solidFill>
                          <a:effectLst/>
                          <a:latin typeface="+mn-lt"/>
                          <a:ea typeface="+mn-ea"/>
                          <a:cs typeface="+mn-cs"/>
                        </a:rPr>
                        <a:t>network</a:t>
                      </a:r>
                      <a:r>
                        <a:rPr lang="en-US" sz="1500" kern="1200" dirty="0">
                          <a:solidFill>
                            <a:srgbClr val="000000"/>
                          </a:solidFill>
                          <a:effectLst/>
                          <a:latin typeface="+mn-lt"/>
                          <a:ea typeface="+mn-ea"/>
                          <a:cs typeface="+mn-cs"/>
                        </a:rPr>
                        <a:t> {/</a:t>
                      </a:r>
                      <a:r>
                        <a:rPr lang="en-US" sz="1500" i="1" kern="1200" dirty="0">
                          <a:solidFill>
                            <a:srgbClr val="000000"/>
                          </a:solidFill>
                          <a:effectLst/>
                          <a:latin typeface="+mn-lt"/>
                          <a:ea typeface="+mn-ea"/>
                          <a:cs typeface="+mn-cs"/>
                        </a:rPr>
                        <a:t>prefix-length | subnet-mask</a:t>
                      </a:r>
                      <a:r>
                        <a:rPr lang="en-US" sz="1500" kern="1200" dirty="0">
                          <a:solidFill>
                            <a:srgbClr val="000000"/>
                          </a:solidFill>
                          <a:effectLst/>
                          <a:latin typeface="+mn-lt"/>
                          <a:ea typeface="+mn-ea"/>
                          <a:cs typeface="+mn-cs"/>
                        </a:rPr>
                        <a:t>} </a:t>
                      </a:r>
                      <a:r>
                        <a:rPr lang="en-US" sz="1500" i="1" kern="1200" dirty="0">
                          <a:solidFill>
                            <a:srgbClr val="000000"/>
                          </a:solidFill>
                          <a:effectLst/>
                          <a:latin typeface="+mn-lt"/>
                          <a:ea typeface="+mn-ea"/>
                          <a:cs typeface="+mn-cs"/>
                        </a:rPr>
                        <a:t>bandwidth delay reliability load MTU</a:t>
                      </a:r>
                    </a:p>
                  </a:txBody>
                  <a:tcPr anchor="ctr"/>
                </a:tc>
                <a:extLst>
                  <a:ext uri="{0D108BD9-81ED-4DB2-BD59-A6C34878D82A}">
                    <a16:rowId xmlns:a16="http://schemas.microsoft.com/office/drawing/2014/main" val="145018854"/>
                  </a:ext>
                </a:extLst>
              </a:tr>
              <a:tr h="496471">
                <a:tc>
                  <a:txBody>
                    <a:bodyPr/>
                    <a:lstStyle/>
                    <a:p>
                      <a:r>
                        <a:rPr lang="en-US" sz="1500" kern="1200" dirty="0">
                          <a:solidFill>
                            <a:srgbClr val="000000"/>
                          </a:solidFill>
                          <a:effectLst/>
                          <a:latin typeface="+mn-lt"/>
                          <a:ea typeface="+mn-ea"/>
                          <a:cs typeface="+mn-cs"/>
                        </a:rPr>
                        <a:t>Configure an EIGRP router as a stub router</a:t>
                      </a:r>
                    </a:p>
                  </a:txBody>
                  <a:tcPr anchor="ctr"/>
                </a:tc>
                <a:tc>
                  <a:txBody>
                    <a:bodyPr/>
                    <a:lstStyle/>
                    <a:p>
                      <a:r>
                        <a:rPr lang="en-US" sz="1500" b="1" kern="1200" dirty="0">
                          <a:solidFill>
                            <a:srgbClr val="000000"/>
                          </a:solidFill>
                          <a:effectLst/>
                          <a:latin typeface="+mn-lt"/>
                          <a:ea typeface="+mn-ea"/>
                          <a:cs typeface="+mn-cs"/>
                        </a:rPr>
                        <a:t>eigrp stub </a:t>
                      </a:r>
                      <a:r>
                        <a:rPr lang="en-US" sz="1500" kern="1200" dirty="0">
                          <a:solidFill>
                            <a:srgbClr val="000000"/>
                          </a:solidFill>
                          <a:effectLst/>
                          <a:latin typeface="+mn-lt"/>
                          <a:ea typeface="+mn-ea"/>
                          <a:cs typeface="+mn-cs"/>
                        </a:rPr>
                        <a:t>{</a:t>
                      </a:r>
                      <a:r>
                        <a:rPr lang="en-US" sz="1500" b="1" kern="1200" dirty="0">
                          <a:solidFill>
                            <a:srgbClr val="000000"/>
                          </a:solidFill>
                          <a:effectLst/>
                          <a:latin typeface="+mn-lt"/>
                          <a:ea typeface="+mn-ea"/>
                          <a:cs typeface="+mn-cs"/>
                        </a:rPr>
                        <a:t>connected</a:t>
                      </a:r>
                      <a:r>
                        <a:rPr lang="en-US" sz="1500" kern="1200" dirty="0">
                          <a:solidFill>
                            <a:srgbClr val="000000"/>
                          </a:solidFill>
                          <a:effectLst/>
                          <a:latin typeface="+mn-lt"/>
                          <a:ea typeface="+mn-ea"/>
                          <a:cs typeface="+mn-cs"/>
                        </a:rPr>
                        <a:t> | </a:t>
                      </a:r>
                      <a:r>
                        <a:rPr lang="en-US" sz="1500" b="1" kern="1200" dirty="0">
                          <a:solidFill>
                            <a:srgbClr val="000000"/>
                          </a:solidFill>
                          <a:effectLst/>
                          <a:latin typeface="+mn-lt"/>
                          <a:ea typeface="+mn-ea"/>
                          <a:cs typeface="+mn-cs"/>
                        </a:rPr>
                        <a:t>receive-only</a:t>
                      </a:r>
                      <a:r>
                        <a:rPr lang="en-US" sz="1500" kern="1200" dirty="0">
                          <a:solidFill>
                            <a:srgbClr val="000000"/>
                          </a:solidFill>
                          <a:effectLst/>
                          <a:latin typeface="+mn-lt"/>
                          <a:ea typeface="+mn-ea"/>
                          <a:cs typeface="+mn-cs"/>
                        </a:rPr>
                        <a:t> | </a:t>
                      </a:r>
                      <a:r>
                        <a:rPr lang="en-US" sz="1500" b="1" kern="1200" dirty="0">
                          <a:solidFill>
                            <a:srgbClr val="000000"/>
                          </a:solidFill>
                          <a:effectLst/>
                          <a:latin typeface="+mn-lt"/>
                          <a:ea typeface="+mn-ea"/>
                          <a:cs typeface="+mn-cs"/>
                        </a:rPr>
                        <a:t>redistributed</a:t>
                      </a:r>
                      <a:r>
                        <a:rPr lang="en-US" sz="1500" kern="1200" dirty="0">
                          <a:solidFill>
                            <a:srgbClr val="000000"/>
                          </a:solidFill>
                          <a:effectLst/>
                          <a:latin typeface="+mn-lt"/>
                          <a:ea typeface="+mn-ea"/>
                          <a:cs typeface="+mn-cs"/>
                        </a:rPr>
                        <a:t> | </a:t>
                      </a:r>
                      <a:r>
                        <a:rPr lang="en-US" sz="1500" b="1" kern="1200" dirty="0">
                          <a:solidFill>
                            <a:srgbClr val="000000"/>
                          </a:solidFill>
                          <a:effectLst/>
                          <a:latin typeface="+mn-lt"/>
                          <a:ea typeface="+mn-ea"/>
                          <a:cs typeface="+mn-cs"/>
                        </a:rPr>
                        <a:t>static</a:t>
                      </a:r>
                      <a:r>
                        <a:rPr lang="en-US" sz="1500" kern="1200" dirty="0">
                          <a:solidFill>
                            <a:srgbClr val="000000"/>
                          </a:solidFill>
                          <a:effectLst/>
                          <a:latin typeface="+mn-lt"/>
                          <a:ea typeface="+mn-ea"/>
                          <a:cs typeface="+mn-cs"/>
                        </a:rPr>
                        <a:t> | </a:t>
                      </a:r>
                      <a:r>
                        <a:rPr lang="en-US" sz="1500" b="1" kern="1200" dirty="0">
                          <a:solidFill>
                            <a:srgbClr val="000000"/>
                          </a:solidFill>
                          <a:effectLst/>
                          <a:latin typeface="+mn-lt"/>
                          <a:ea typeface="+mn-ea"/>
                          <a:cs typeface="+mn-cs"/>
                        </a:rPr>
                        <a:t>summary</a:t>
                      </a:r>
                      <a:r>
                        <a:rPr lang="en-US" sz="1500" kern="1200" dirty="0">
                          <a:solidFill>
                            <a:srgbClr val="000000"/>
                          </a:solidFill>
                          <a:effectLst/>
                          <a:latin typeface="+mn-lt"/>
                          <a:ea typeface="+mn-ea"/>
                          <a:cs typeface="+mn-cs"/>
                        </a:rPr>
                        <a:t>}</a:t>
                      </a:r>
                    </a:p>
                  </a:txBody>
                  <a:tcPr anchor="ctr"/>
                </a:tc>
                <a:extLst>
                  <a:ext uri="{0D108BD9-81ED-4DB2-BD59-A6C34878D82A}">
                    <a16:rowId xmlns:a16="http://schemas.microsoft.com/office/drawing/2014/main" val="3835337507"/>
                  </a:ext>
                </a:extLst>
              </a:tr>
              <a:tr h="905330">
                <a:tc>
                  <a:txBody>
                    <a:bodyPr/>
                    <a:lstStyle/>
                    <a:p>
                      <a:r>
                        <a:rPr lang="en-US" sz="1500" kern="1200" dirty="0">
                          <a:solidFill>
                            <a:srgbClr val="000000"/>
                          </a:solidFill>
                          <a:effectLst/>
                          <a:latin typeface="+mn-lt"/>
                          <a:ea typeface="+mn-ea"/>
                          <a:cs typeface="+mn-cs"/>
                        </a:rPr>
                        <a:t>Configure an EIGRP router as a stub site router</a:t>
                      </a:r>
                    </a:p>
                  </a:txBody>
                  <a:tcPr anchor="ctr"/>
                </a:tc>
                <a:tc>
                  <a:txBody>
                    <a:bodyPr/>
                    <a:lstStyle/>
                    <a:p>
                      <a:r>
                        <a:rPr lang="en-US" sz="1500" kern="1200" dirty="0">
                          <a:solidFill>
                            <a:srgbClr val="000000"/>
                          </a:solidFill>
                          <a:effectLst/>
                          <a:latin typeface="+mn-lt"/>
                          <a:ea typeface="+mn-ea"/>
                          <a:cs typeface="+mn-cs"/>
                        </a:rPr>
                        <a:t>Named Mode: (</a:t>
                      </a:r>
                      <a:r>
                        <a:rPr lang="en-US" sz="1500" b="1" kern="1200" dirty="0">
                          <a:solidFill>
                            <a:srgbClr val="000000"/>
                          </a:solidFill>
                          <a:effectLst/>
                          <a:latin typeface="+mn-lt"/>
                          <a:ea typeface="+mn-ea"/>
                          <a:cs typeface="+mn-cs"/>
                        </a:rPr>
                        <a:t>af-interface</a:t>
                      </a:r>
                      <a:r>
                        <a:rPr lang="en-US" sz="1500" kern="1200" dirty="0">
                          <a:solidFill>
                            <a:srgbClr val="000000"/>
                          </a:solidFill>
                          <a:effectLst/>
                          <a:latin typeface="+mn-lt"/>
                          <a:ea typeface="+mn-ea"/>
                          <a:cs typeface="+mn-cs"/>
                        </a:rPr>
                        <a:t> </a:t>
                      </a:r>
                      <a:r>
                        <a:rPr lang="en-US" sz="1500" i="1" kern="1200" dirty="0">
                          <a:solidFill>
                            <a:srgbClr val="000000"/>
                          </a:solidFill>
                          <a:effectLst/>
                          <a:latin typeface="+mn-lt"/>
                          <a:ea typeface="+mn-ea"/>
                          <a:cs typeface="+mn-cs"/>
                        </a:rPr>
                        <a:t>interface-id</a:t>
                      </a:r>
                      <a:r>
                        <a:rPr lang="en-US" sz="1500" kern="1200" dirty="0">
                          <a:solidFill>
                            <a:srgbClr val="000000"/>
                          </a:solidFill>
                          <a:effectLst/>
                          <a:latin typeface="+mn-lt"/>
                          <a:ea typeface="+mn-ea"/>
                          <a:cs typeface="+mn-cs"/>
                        </a:rPr>
                        <a:t>)</a:t>
                      </a:r>
                    </a:p>
                    <a:p>
                      <a:r>
                        <a:rPr lang="en-US" sz="1500" b="1" kern="1200" dirty="0">
                          <a:solidFill>
                            <a:srgbClr val="000000"/>
                          </a:solidFill>
                          <a:effectLst/>
                          <a:latin typeface="+mn-lt"/>
                          <a:ea typeface="+mn-ea"/>
                          <a:cs typeface="+mn-cs"/>
                        </a:rPr>
                        <a:t>stub-site</a:t>
                      </a:r>
                      <a:r>
                        <a:rPr lang="en-US" sz="1500" kern="1200" dirty="0">
                          <a:solidFill>
                            <a:srgbClr val="000000"/>
                          </a:solidFill>
                          <a:effectLst/>
                          <a:latin typeface="+mn-lt"/>
                          <a:ea typeface="+mn-ea"/>
                          <a:cs typeface="+mn-cs"/>
                        </a:rPr>
                        <a:t> </a:t>
                      </a:r>
                      <a:r>
                        <a:rPr lang="en-US" sz="1500" i="1" kern="1200" dirty="0">
                          <a:solidFill>
                            <a:srgbClr val="000000"/>
                          </a:solidFill>
                          <a:effectLst/>
                          <a:latin typeface="+mn-lt"/>
                          <a:ea typeface="+mn-ea"/>
                          <a:cs typeface="+mn-cs"/>
                        </a:rPr>
                        <a:t>wan-interface</a:t>
                      </a:r>
                    </a:p>
                    <a:p>
                      <a:r>
                        <a:rPr lang="en-US" sz="1500" kern="1200" dirty="0">
                          <a:solidFill>
                            <a:srgbClr val="000000"/>
                          </a:solidFill>
                          <a:effectLst/>
                          <a:latin typeface="+mn-lt"/>
                          <a:ea typeface="+mn-ea"/>
                          <a:cs typeface="+mn-cs"/>
                        </a:rPr>
                        <a:t>And</a:t>
                      </a:r>
                    </a:p>
                    <a:p>
                      <a:r>
                        <a:rPr lang="en-US" sz="1500" b="1" kern="1200" dirty="0">
                          <a:solidFill>
                            <a:srgbClr val="000000"/>
                          </a:solidFill>
                          <a:effectLst/>
                          <a:latin typeface="+mn-lt"/>
                          <a:ea typeface="+mn-ea"/>
                          <a:cs typeface="+mn-cs"/>
                        </a:rPr>
                        <a:t>eigrp stub-site </a:t>
                      </a:r>
                      <a:r>
                        <a:rPr lang="en-US" sz="1500" i="1" kern="1200" dirty="0">
                          <a:solidFill>
                            <a:srgbClr val="000000"/>
                          </a:solidFill>
                          <a:effectLst/>
                          <a:latin typeface="+mn-lt"/>
                          <a:ea typeface="+mn-ea"/>
                          <a:cs typeface="+mn-cs"/>
                        </a:rPr>
                        <a:t>as-number:identifier</a:t>
                      </a:r>
                    </a:p>
                  </a:txBody>
                  <a:tcPr anchor="ctr"/>
                </a:tc>
                <a:extLst>
                  <a:ext uri="{0D108BD9-81ED-4DB2-BD59-A6C34878D82A}">
                    <a16:rowId xmlns:a16="http://schemas.microsoft.com/office/drawing/2014/main" val="2096644633"/>
                  </a:ext>
                </a:extLst>
              </a:tr>
              <a:tr h="1314189">
                <a:tc>
                  <a:txBody>
                    <a:bodyPr/>
                    <a:lstStyle/>
                    <a:p>
                      <a:r>
                        <a:rPr lang="en-US" sz="1500" kern="1200" dirty="0">
                          <a:solidFill>
                            <a:srgbClr val="000000"/>
                          </a:solidFill>
                          <a:effectLst/>
                          <a:latin typeface="+mn-lt"/>
                          <a:ea typeface="+mn-ea"/>
                          <a:cs typeface="+mn-cs"/>
                        </a:rPr>
                        <a:t>Disable EIGRP split horizon on an interface.</a:t>
                      </a:r>
                    </a:p>
                  </a:txBody>
                  <a:tcPr anchor="ctr"/>
                </a:tc>
                <a:tc>
                  <a:txBody>
                    <a:bodyPr/>
                    <a:lstStyle/>
                    <a:p>
                      <a:r>
                        <a:rPr lang="en-US" sz="1500" kern="1200" dirty="0">
                          <a:solidFill>
                            <a:srgbClr val="000000"/>
                          </a:solidFill>
                          <a:effectLst/>
                          <a:latin typeface="+mn-lt"/>
                          <a:ea typeface="+mn-ea"/>
                          <a:cs typeface="+mn-cs"/>
                        </a:rPr>
                        <a:t>Classic: (EIGRP Process)</a:t>
                      </a:r>
                    </a:p>
                    <a:p>
                      <a:r>
                        <a:rPr lang="en-US" sz="1500" b="1" kern="1200" dirty="0">
                          <a:solidFill>
                            <a:srgbClr val="000000"/>
                          </a:solidFill>
                          <a:effectLst/>
                          <a:latin typeface="+mn-lt"/>
                          <a:ea typeface="+mn-ea"/>
                          <a:cs typeface="+mn-cs"/>
                        </a:rPr>
                        <a:t>no ip split-horizon eigrp </a:t>
                      </a:r>
                      <a:r>
                        <a:rPr lang="en-US" sz="1500" i="1" kern="1200" dirty="0">
                          <a:solidFill>
                            <a:srgbClr val="000000"/>
                          </a:solidFill>
                          <a:effectLst/>
                          <a:latin typeface="+mn-lt"/>
                          <a:ea typeface="+mn-ea"/>
                          <a:cs typeface="+mn-cs"/>
                        </a:rPr>
                        <a:t>as-number</a:t>
                      </a:r>
                    </a:p>
                    <a:p>
                      <a:endParaRPr lang="en-US" sz="800" kern="1200" dirty="0">
                        <a:solidFill>
                          <a:srgbClr val="000000"/>
                        </a:solidFill>
                        <a:effectLst/>
                        <a:latin typeface="+mn-lt"/>
                        <a:ea typeface="+mn-ea"/>
                        <a:cs typeface="+mn-cs"/>
                      </a:endParaRPr>
                    </a:p>
                    <a:p>
                      <a:r>
                        <a:rPr lang="en-US" sz="1500" kern="1200" dirty="0">
                          <a:solidFill>
                            <a:srgbClr val="000000"/>
                          </a:solidFill>
                          <a:effectLst/>
                          <a:latin typeface="+mn-lt"/>
                          <a:ea typeface="+mn-ea"/>
                          <a:cs typeface="+mn-cs"/>
                        </a:rPr>
                        <a:t>Named Mode: </a:t>
                      </a:r>
                    </a:p>
                    <a:p>
                      <a:r>
                        <a:rPr lang="en-US" sz="1500" b="1" kern="1200" dirty="0">
                          <a:solidFill>
                            <a:srgbClr val="000000"/>
                          </a:solidFill>
                          <a:effectLst/>
                          <a:latin typeface="+mn-lt"/>
                          <a:ea typeface="+mn-ea"/>
                          <a:cs typeface="+mn-cs"/>
                        </a:rPr>
                        <a:t>af-interface</a:t>
                      </a:r>
                      <a:r>
                        <a:rPr lang="en-US" sz="1500" kern="1200" dirty="0">
                          <a:solidFill>
                            <a:srgbClr val="000000"/>
                          </a:solidFill>
                          <a:effectLst/>
                          <a:latin typeface="+mn-lt"/>
                          <a:ea typeface="+mn-ea"/>
                          <a:cs typeface="+mn-cs"/>
                        </a:rPr>
                        <a:t> {</a:t>
                      </a:r>
                      <a:r>
                        <a:rPr lang="en-US" sz="1500" b="1" kern="1200" dirty="0">
                          <a:solidFill>
                            <a:srgbClr val="000000"/>
                          </a:solidFill>
                          <a:effectLst/>
                          <a:latin typeface="+mn-lt"/>
                          <a:ea typeface="+mn-ea"/>
                          <a:cs typeface="+mn-cs"/>
                        </a:rPr>
                        <a:t>default</a:t>
                      </a:r>
                      <a:r>
                        <a:rPr lang="en-US" sz="1500" kern="1200" dirty="0">
                          <a:solidFill>
                            <a:srgbClr val="000000"/>
                          </a:solidFill>
                          <a:effectLst/>
                          <a:latin typeface="+mn-lt"/>
                          <a:ea typeface="+mn-ea"/>
                          <a:cs typeface="+mn-cs"/>
                        </a:rPr>
                        <a:t> | </a:t>
                      </a:r>
                      <a:r>
                        <a:rPr lang="en-US" sz="1500" i="1" kern="1200" dirty="0">
                          <a:solidFill>
                            <a:srgbClr val="000000"/>
                          </a:solidFill>
                          <a:effectLst/>
                          <a:latin typeface="+mn-lt"/>
                          <a:ea typeface="+mn-ea"/>
                          <a:cs typeface="+mn-cs"/>
                        </a:rPr>
                        <a:t>interface-id</a:t>
                      </a:r>
                      <a:r>
                        <a:rPr lang="en-US" sz="1500" kern="1200" dirty="0">
                          <a:solidFill>
                            <a:srgbClr val="000000"/>
                          </a:solidFill>
                          <a:effectLst/>
                          <a:latin typeface="+mn-lt"/>
                          <a:ea typeface="+mn-ea"/>
                          <a:cs typeface="+mn-cs"/>
                        </a:rPr>
                        <a:t>}</a:t>
                      </a:r>
                      <a:r>
                        <a:rPr lang="en-US" sz="1500" kern="1200" baseline="0" dirty="0">
                          <a:solidFill>
                            <a:srgbClr val="000000"/>
                          </a:solidFill>
                          <a:effectLst/>
                          <a:latin typeface="+mn-lt"/>
                          <a:ea typeface="+mn-ea"/>
                          <a:cs typeface="+mn-cs"/>
                        </a:rPr>
                        <a:t> </a:t>
                      </a:r>
                      <a:r>
                        <a:rPr lang="en-US" sz="1500" b="1" kern="1200" dirty="0">
                          <a:solidFill>
                            <a:srgbClr val="000000"/>
                          </a:solidFill>
                          <a:effectLst/>
                          <a:latin typeface="+mn-lt"/>
                          <a:ea typeface="+mn-ea"/>
                          <a:cs typeface="+mn-cs"/>
                        </a:rPr>
                        <a:t>no split-horizon</a:t>
                      </a:r>
                    </a:p>
                  </a:txBody>
                  <a:tcPr anchor="ctr"/>
                </a:tc>
                <a:extLst>
                  <a:ext uri="{0D108BD9-81ED-4DB2-BD59-A6C34878D82A}">
                    <a16:rowId xmlns:a16="http://schemas.microsoft.com/office/drawing/2014/main" val="178654664"/>
                  </a:ext>
                </a:extLst>
              </a:tr>
            </a:tbl>
          </a:graphicData>
        </a:graphic>
      </p:graphicFrame>
    </p:spTree>
    <p:extLst>
      <p:ext uri="{BB962C8B-B14F-4D97-AF65-F5344CB8AC3E}">
        <p14:creationId xmlns:p14="http://schemas.microsoft.com/office/powerpoint/2010/main" val="18668646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104774"/>
            <a:ext cx="8345488" cy="731837"/>
          </a:xfrm>
        </p:spPr>
        <p:txBody>
          <a:bodyPr/>
          <a:lstStyle/>
          <a:p>
            <a:r>
              <a:rPr lang="en-US" sz="1600" dirty="0"/>
              <a:t>Prepare for the Exam</a:t>
            </a:r>
            <a:br>
              <a:rPr lang="en-US" sz="2400" dirty="0"/>
            </a:br>
            <a:r>
              <a:rPr lang="en-US" sz="2400" dirty="0"/>
              <a:t>Command Reference for Chapter 3 (Cont.)</a:t>
            </a:r>
          </a:p>
        </p:txBody>
      </p:sp>
      <p:graphicFrame>
        <p:nvGraphicFramePr>
          <p:cNvPr id="4" name="Table 3">
            <a:extLst>
              <a:ext uri="{FF2B5EF4-FFF2-40B4-BE49-F238E27FC236}">
                <a16:creationId xmlns:a16="http://schemas.microsoft.com/office/drawing/2014/main" id="{41F66D07-16F6-D246-A5C8-DF1E46E8523E}"/>
              </a:ext>
            </a:extLst>
          </p:cNvPr>
          <p:cNvGraphicFramePr>
            <a:graphicFrameLocks noGrp="1"/>
          </p:cNvGraphicFramePr>
          <p:nvPr>
            <p:extLst>
              <p:ext uri="{D42A27DB-BD31-4B8C-83A1-F6EECF244321}">
                <p14:modId xmlns:p14="http://schemas.microsoft.com/office/powerpoint/2010/main" val="3748335672"/>
              </p:ext>
            </p:extLst>
          </p:nvPr>
        </p:nvGraphicFramePr>
        <p:xfrm>
          <a:off x="278662" y="1123950"/>
          <a:ext cx="8586675" cy="3048000"/>
        </p:xfrm>
        <a:graphic>
          <a:graphicData uri="http://schemas.openxmlformats.org/drawingml/2006/table">
            <a:tbl>
              <a:tblPr firstRow="1" bandRow="1">
                <a:tableStyleId>{5C22544A-7EE6-4342-B048-85BDC9FD1C3A}</a:tableStyleId>
              </a:tblPr>
              <a:tblGrid>
                <a:gridCol w="3797464">
                  <a:extLst>
                    <a:ext uri="{9D8B030D-6E8A-4147-A177-3AD203B41FA5}">
                      <a16:colId xmlns:a16="http://schemas.microsoft.com/office/drawing/2014/main" val="20000"/>
                    </a:ext>
                  </a:extLst>
                </a:gridCol>
                <a:gridCol w="4789211">
                  <a:extLst>
                    <a:ext uri="{9D8B030D-6E8A-4147-A177-3AD203B41FA5}">
                      <a16:colId xmlns:a16="http://schemas.microsoft.com/office/drawing/2014/main" val="20001"/>
                    </a:ext>
                  </a:extLst>
                </a:gridCol>
              </a:tblGrid>
              <a:tr h="303141">
                <a:tc>
                  <a:txBody>
                    <a:bodyPr/>
                    <a:lstStyle/>
                    <a:p>
                      <a:r>
                        <a:rPr lang="en-US" dirty="0">
                          <a:solidFill>
                            <a:schemeClr val="bg1"/>
                          </a:solidFill>
                        </a:rPr>
                        <a:t>Task</a:t>
                      </a:r>
                    </a:p>
                  </a:txBody>
                  <a:tcPr/>
                </a:tc>
                <a:tc>
                  <a:txBody>
                    <a:bodyPr/>
                    <a:lstStyle/>
                    <a:p>
                      <a:r>
                        <a:rPr lang="en-US" sz="1400" b="1" i="0" u="none" strike="noStrike" kern="1200" baseline="0" dirty="0">
                          <a:solidFill>
                            <a:schemeClr val="bg1"/>
                          </a:solidFill>
                          <a:latin typeface="+mn-lt"/>
                          <a:ea typeface="+mn-ea"/>
                          <a:cs typeface="+mn-cs"/>
                        </a:rPr>
                        <a:t>Command Syntax</a:t>
                      </a:r>
                      <a:endParaRPr lang="en-US" dirty="0">
                        <a:solidFill>
                          <a:schemeClr val="bg1"/>
                        </a:solidFill>
                      </a:endParaRPr>
                    </a:p>
                  </a:txBody>
                  <a:tcPr/>
                </a:tc>
                <a:extLst>
                  <a:ext uri="{0D108BD9-81ED-4DB2-BD59-A6C34878D82A}">
                    <a16:rowId xmlns:a16="http://schemas.microsoft.com/office/drawing/2014/main" val="10000"/>
                  </a:ext>
                </a:extLst>
              </a:tr>
              <a:tr h="0">
                <a:tc>
                  <a:txBody>
                    <a:bodyPr/>
                    <a:lstStyle/>
                    <a:p>
                      <a:r>
                        <a:rPr lang="en-US" sz="1500" kern="1200" dirty="0">
                          <a:solidFill>
                            <a:srgbClr val="000000"/>
                          </a:solidFill>
                          <a:effectLst/>
                          <a:latin typeface="+mn-lt"/>
                          <a:ea typeface="+mn-ea"/>
                          <a:cs typeface="+mn-cs"/>
                        </a:rPr>
                        <a:t>Filter routes for an EIGRP neighbor</a:t>
                      </a:r>
                    </a:p>
                  </a:txBody>
                  <a:tcPr anchor="ctr"/>
                </a:tc>
                <a:tc>
                  <a:txBody>
                    <a:bodyPr/>
                    <a:lstStyle/>
                    <a:p>
                      <a:r>
                        <a:rPr lang="en-US" sz="1500" b="1" kern="1200" dirty="0">
                          <a:solidFill>
                            <a:srgbClr val="000000"/>
                          </a:solidFill>
                          <a:effectLst/>
                          <a:latin typeface="+mn-lt"/>
                          <a:ea typeface="+mn-ea"/>
                          <a:cs typeface="+mn-cs"/>
                        </a:rPr>
                        <a:t>distribute-list</a:t>
                      </a:r>
                      <a:r>
                        <a:rPr lang="en-US" sz="1500" kern="1200" dirty="0">
                          <a:solidFill>
                            <a:srgbClr val="000000"/>
                          </a:solidFill>
                          <a:effectLst/>
                          <a:latin typeface="+mn-lt"/>
                          <a:ea typeface="+mn-ea"/>
                          <a:cs typeface="+mn-cs"/>
                        </a:rPr>
                        <a:t> {</a:t>
                      </a:r>
                      <a:r>
                        <a:rPr lang="en-US" sz="1500" i="1" kern="1200" dirty="0">
                          <a:solidFill>
                            <a:srgbClr val="000000"/>
                          </a:solidFill>
                          <a:effectLst/>
                          <a:latin typeface="+mn-lt"/>
                          <a:ea typeface="+mn-ea"/>
                          <a:cs typeface="+mn-cs"/>
                        </a:rPr>
                        <a:t>acl-number</a:t>
                      </a:r>
                      <a:r>
                        <a:rPr lang="en-US" sz="1500" kern="1200" dirty="0">
                          <a:solidFill>
                            <a:srgbClr val="000000"/>
                          </a:solidFill>
                          <a:effectLst/>
                          <a:latin typeface="+mn-lt"/>
                          <a:ea typeface="+mn-ea"/>
                          <a:cs typeface="+mn-cs"/>
                        </a:rPr>
                        <a:t> | </a:t>
                      </a:r>
                      <a:r>
                        <a:rPr lang="en-US" sz="1500" i="1" kern="1200" dirty="0">
                          <a:solidFill>
                            <a:srgbClr val="000000"/>
                          </a:solidFill>
                          <a:effectLst/>
                          <a:latin typeface="+mn-lt"/>
                          <a:ea typeface="+mn-ea"/>
                          <a:cs typeface="+mn-cs"/>
                        </a:rPr>
                        <a:t>acl-name</a:t>
                      </a:r>
                      <a:r>
                        <a:rPr lang="en-US" sz="1500" kern="1200" dirty="0">
                          <a:solidFill>
                            <a:srgbClr val="000000"/>
                          </a:solidFill>
                          <a:effectLst/>
                          <a:latin typeface="+mn-lt"/>
                          <a:ea typeface="+mn-ea"/>
                          <a:cs typeface="+mn-cs"/>
                        </a:rPr>
                        <a:t> | </a:t>
                      </a:r>
                      <a:r>
                        <a:rPr lang="en-US" sz="1500" b="0" i="1" kern="1200" dirty="0">
                          <a:solidFill>
                            <a:srgbClr val="000000"/>
                          </a:solidFill>
                          <a:effectLst/>
                          <a:latin typeface="+mn-lt"/>
                          <a:ea typeface="+mn-ea"/>
                          <a:cs typeface="+mn-cs"/>
                        </a:rPr>
                        <a:t>prefix</a:t>
                      </a:r>
                      <a:r>
                        <a:rPr lang="en-US" sz="1500" i="1" kern="1200" dirty="0">
                          <a:solidFill>
                            <a:srgbClr val="000000"/>
                          </a:solidFill>
                          <a:effectLst/>
                          <a:latin typeface="+mn-lt"/>
                          <a:ea typeface="+mn-ea"/>
                          <a:cs typeface="+mn-cs"/>
                        </a:rPr>
                        <a:t> prefix-list-name </a:t>
                      </a:r>
                      <a:r>
                        <a:rPr lang="en-US" sz="1500" kern="1200" dirty="0">
                          <a:solidFill>
                            <a:srgbClr val="000000"/>
                          </a:solidFill>
                          <a:effectLst/>
                          <a:latin typeface="+mn-lt"/>
                          <a:ea typeface="+mn-ea"/>
                          <a:cs typeface="+mn-cs"/>
                        </a:rPr>
                        <a:t>| </a:t>
                      </a:r>
                      <a:r>
                        <a:rPr lang="en-US" sz="1500" b="1" kern="1200" dirty="0">
                          <a:solidFill>
                            <a:srgbClr val="000000"/>
                          </a:solidFill>
                          <a:effectLst/>
                          <a:latin typeface="+mn-lt"/>
                          <a:ea typeface="+mn-ea"/>
                          <a:cs typeface="+mn-cs"/>
                        </a:rPr>
                        <a:t>route-map</a:t>
                      </a:r>
                      <a:r>
                        <a:rPr lang="en-US" sz="1500" kern="1200" dirty="0">
                          <a:solidFill>
                            <a:srgbClr val="000000"/>
                          </a:solidFill>
                          <a:effectLst/>
                          <a:latin typeface="+mn-lt"/>
                          <a:ea typeface="+mn-ea"/>
                          <a:cs typeface="+mn-cs"/>
                        </a:rPr>
                        <a:t> </a:t>
                      </a:r>
                      <a:r>
                        <a:rPr lang="en-US" sz="1500" i="1" kern="1200" dirty="0">
                          <a:solidFill>
                            <a:srgbClr val="000000"/>
                          </a:solidFill>
                          <a:effectLst/>
                          <a:latin typeface="+mn-lt"/>
                          <a:ea typeface="+mn-ea"/>
                          <a:cs typeface="+mn-cs"/>
                        </a:rPr>
                        <a:t>routemap- name </a:t>
                      </a:r>
                      <a:r>
                        <a:rPr lang="en-US" sz="1500" kern="1200" dirty="0">
                          <a:solidFill>
                            <a:srgbClr val="000000"/>
                          </a:solidFill>
                          <a:effectLst/>
                          <a:latin typeface="+mn-lt"/>
                          <a:ea typeface="+mn-ea"/>
                          <a:cs typeface="+mn-cs"/>
                        </a:rPr>
                        <a:t>| </a:t>
                      </a:r>
                      <a:r>
                        <a:rPr lang="en-US" sz="1500" b="1" kern="1200" dirty="0">
                          <a:solidFill>
                            <a:srgbClr val="000000"/>
                          </a:solidFill>
                          <a:effectLst/>
                          <a:latin typeface="+mn-lt"/>
                          <a:ea typeface="+mn-ea"/>
                          <a:cs typeface="+mn-cs"/>
                        </a:rPr>
                        <a:t>gateway</a:t>
                      </a:r>
                      <a:r>
                        <a:rPr lang="en-US" sz="1500" kern="1200" dirty="0">
                          <a:solidFill>
                            <a:srgbClr val="000000"/>
                          </a:solidFill>
                          <a:effectLst/>
                          <a:latin typeface="+mn-lt"/>
                          <a:ea typeface="+mn-ea"/>
                          <a:cs typeface="+mn-cs"/>
                        </a:rPr>
                        <a:t> </a:t>
                      </a:r>
                      <a:r>
                        <a:rPr lang="en-US" sz="1500" i="1" kern="1200" dirty="0">
                          <a:solidFill>
                            <a:srgbClr val="000000"/>
                          </a:solidFill>
                          <a:effectLst/>
                          <a:latin typeface="+mn-lt"/>
                          <a:ea typeface="+mn-ea"/>
                          <a:cs typeface="+mn-cs"/>
                        </a:rPr>
                        <a:t>prefix-list-name</a:t>
                      </a:r>
                      <a:r>
                        <a:rPr lang="en-US" sz="1500" kern="1200" dirty="0">
                          <a:solidFill>
                            <a:srgbClr val="000000"/>
                          </a:solidFill>
                          <a:effectLst/>
                          <a:latin typeface="+mn-lt"/>
                          <a:ea typeface="+mn-ea"/>
                          <a:cs typeface="+mn-cs"/>
                        </a:rPr>
                        <a:t>} {</a:t>
                      </a:r>
                      <a:r>
                        <a:rPr lang="en-US" sz="1500" b="1" kern="1200" dirty="0">
                          <a:solidFill>
                            <a:srgbClr val="000000"/>
                          </a:solidFill>
                          <a:effectLst/>
                          <a:latin typeface="+mn-lt"/>
                          <a:ea typeface="+mn-ea"/>
                          <a:cs typeface="+mn-cs"/>
                        </a:rPr>
                        <a:t>in</a:t>
                      </a:r>
                      <a:r>
                        <a:rPr lang="en-US" sz="1500" kern="1200" dirty="0">
                          <a:solidFill>
                            <a:srgbClr val="000000"/>
                          </a:solidFill>
                          <a:effectLst/>
                          <a:latin typeface="+mn-lt"/>
                          <a:ea typeface="+mn-ea"/>
                          <a:cs typeface="+mn-cs"/>
                        </a:rPr>
                        <a:t> | </a:t>
                      </a:r>
                      <a:r>
                        <a:rPr lang="en-US" sz="1500" b="1" kern="1200" dirty="0">
                          <a:solidFill>
                            <a:srgbClr val="000000"/>
                          </a:solidFill>
                          <a:effectLst/>
                          <a:latin typeface="+mn-lt"/>
                          <a:ea typeface="+mn-ea"/>
                          <a:cs typeface="+mn-cs"/>
                        </a:rPr>
                        <a:t>out</a:t>
                      </a:r>
                      <a:r>
                        <a:rPr lang="en-US" sz="1500" kern="1200" dirty="0">
                          <a:solidFill>
                            <a:srgbClr val="000000"/>
                          </a:solidFill>
                          <a:effectLst/>
                          <a:latin typeface="+mn-lt"/>
                          <a:ea typeface="+mn-ea"/>
                          <a:cs typeface="+mn-cs"/>
                        </a:rPr>
                        <a:t>} [</a:t>
                      </a:r>
                      <a:r>
                        <a:rPr lang="en-US" sz="1500" i="1" kern="1200" dirty="0">
                          <a:solidFill>
                            <a:srgbClr val="000000"/>
                          </a:solidFill>
                          <a:effectLst/>
                          <a:latin typeface="+mn-lt"/>
                          <a:ea typeface="+mn-ea"/>
                          <a:cs typeface="+mn-cs"/>
                        </a:rPr>
                        <a:t>interface-id</a:t>
                      </a:r>
                      <a:r>
                        <a:rPr lang="en-US" sz="1500" kern="1200" dirty="0">
                          <a:solidFill>
                            <a:srgbClr val="000000"/>
                          </a:solidFill>
                          <a:effectLst/>
                          <a:latin typeface="+mn-lt"/>
                          <a:ea typeface="+mn-ea"/>
                          <a:cs typeface="+mn-cs"/>
                        </a:rPr>
                        <a:t>]</a:t>
                      </a:r>
                    </a:p>
                  </a:txBody>
                  <a:tcPr anchor="ctr"/>
                </a:tc>
                <a:extLst>
                  <a:ext uri="{0D108BD9-81ED-4DB2-BD59-A6C34878D82A}">
                    <a16:rowId xmlns:a16="http://schemas.microsoft.com/office/drawing/2014/main" val="145018854"/>
                  </a:ext>
                </a:extLst>
              </a:tr>
              <a:tr h="296960">
                <a:tc>
                  <a:txBody>
                    <a:bodyPr/>
                    <a:lstStyle/>
                    <a:p>
                      <a:r>
                        <a:rPr lang="en-US" sz="1500" kern="1200" dirty="0">
                          <a:solidFill>
                            <a:srgbClr val="000000"/>
                          </a:solidFill>
                          <a:effectLst/>
                          <a:latin typeface="+mn-lt"/>
                          <a:ea typeface="+mn-ea"/>
                          <a:cs typeface="+mn-cs"/>
                        </a:rPr>
                        <a:t>Modify/increase path cost for routes</a:t>
                      </a:r>
                    </a:p>
                  </a:txBody>
                  <a:tcPr anchor="ctr"/>
                </a:tc>
                <a:tc>
                  <a:txBody>
                    <a:bodyPr/>
                    <a:lstStyle/>
                    <a:p>
                      <a:r>
                        <a:rPr lang="en-US" sz="1500" b="1" kern="1200" dirty="0">
                          <a:solidFill>
                            <a:srgbClr val="000000"/>
                          </a:solidFill>
                          <a:effectLst/>
                          <a:latin typeface="+mn-lt"/>
                          <a:ea typeface="+mn-ea"/>
                          <a:cs typeface="+mn-cs"/>
                        </a:rPr>
                        <a:t>offset-list</a:t>
                      </a:r>
                      <a:r>
                        <a:rPr lang="en-US" sz="1500" kern="1200" dirty="0">
                          <a:solidFill>
                            <a:srgbClr val="000000"/>
                          </a:solidFill>
                          <a:effectLst/>
                          <a:latin typeface="+mn-lt"/>
                          <a:ea typeface="+mn-ea"/>
                          <a:cs typeface="+mn-cs"/>
                        </a:rPr>
                        <a:t> </a:t>
                      </a:r>
                      <a:r>
                        <a:rPr lang="en-US" sz="1500" i="1" kern="1200" dirty="0">
                          <a:solidFill>
                            <a:srgbClr val="000000"/>
                          </a:solidFill>
                          <a:effectLst/>
                          <a:latin typeface="+mn-lt"/>
                          <a:ea typeface="+mn-ea"/>
                          <a:cs typeface="+mn-cs"/>
                        </a:rPr>
                        <a:t>off-set-value</a:t>
                      </a:r>
                      <a:r>
                        <a:rPr lang="en-US" sz="1500" kern="1200" dirty="0">
                          <a:solidFill>
                            <a:srgbClr val="000000"/>
                          </a:solidFill>
                          <a:effectLst/>
                          <a:latin typeface="+mn-lt"/>
                          <a:ea typeface="+mn-ea"/>
                          <a:cs typeface="+mn-cs"/>
                        </a:rPr>
                        <a:t> {</a:t>
                      </a:r>
                      <a:r>
                        <a:rPr lang="en-US" sz="1500" i="1" kern="1200" dirty="0">
                          <a:solidFill>
                            <a:srgbClr val="000000"/>
                          </a:solidFill>
                          <a:effectLst/>
                          <a:latin typeface="+mn-lt"/>
                          <a:ea typeface="+mn-ea"/>
                          <a:cs typeface="+mn-cs"/>
                        </a:rPr>
                        <a:t>acl-number</a:t>
                      </a:r>
                      <a:r>
                        <a:rPr lang="en-US" sz="1500" kern="1200" dirty="0">
                          <a:solidFill>
                            <a:srgbClr val="000000"/>
                          </a:solidFill>
                          <a:effectLst/>
                          <a:latin typeface="+mn-lt"/>
                          <a:ea typeface="+mn-ea"/>
                          <a:cs typeface="+mn-cs"/>
                        </a:rPr>
                        <a:t> | </a:t>
                      </a:r>
                      <a:r>
                        <a:rPr lang="en-US" sz="1500" i="1" kern="1200" dirty="0">
                          <a:solidFill>
                            <a:srgbClr val="000000"/>
                          </a:solidFill>
                          <a:effectLst/>
                          <a:latin typeface="+mn-lt"/>
                          <a:ea typeface="+mn-ea"/>
                          <a:cs typeface="+mn-cs"/>
                        </a:rPr>
                        <a:t>acl-name</a:t>
                      </a:r>
                      <a:r>
                        <a:rPr lang="en-US" sz="1500" kern="1200" dirty="0">
                          <a:solidFill>
                            <a:srgbClr val="000000"/>
                          </a:solidFill>
                          <a:effectLst/>
                          <a:latin typeface="+mn-lt"/>
                          <a:ea typeface="+mn-ea"/>
                          <a:cs typeface="+mn-cs"/>
                        </a:rPr>
                        <a:t>] {</a:t>
                      </a:r>
                      <a:r>
                        <a:rPr lang="en-US" sz="1500" b="1" kern="1200" dirty="0">
                          <a:solidFill>
                            <a:srgbClr val="000000"/>
                          </a:solidFill>
                          <a:effectLst/>
                          <a:latin typeface="+mn-lt"/>
                          <a:ea typeface="+mn-ea"/>
                          <a:cs typeface="+mn-cs"/>
                        </a:rPr>
                        <a:t>in</a:t>
                      </a:r>
                      <a:r>
                        <a:rPr lang="en-US" sz="1500" kern="1200" dirty="0">
                          <a:solidFill>
                            <a:srgbClr val="000000"/>
                          </a:solidFill>
                          <a:effectLst/>
                          <a:latin typeface="+mn-lt"/>
                          <a:ea typeface="+mn-ea"/>
                          <a:cs typeface="+mn-cs"/>
                        </a:rPr>
                        <a:t> | </a:t>
                      </a:r>
                      <a:r>
                        <a:rPr lang="en-US" sz="1500" b="1" kern="1200" dirty="0">
                          <a:solidFill>
                            <a:srgbClr val="000000"/>
                          </a:solidFill>
                          <a:effectLst/>
                          <a:latin typeface="+mn-lt"/>
                          <a:ea typeface="+mn-ea"/>
                          <a:cs typeface="+mn-cs"/>
                        </a:rPr>
                        <a:t>out</a:t>
                      </a:r>
                      <a:r>
                        <a:rPr lang="en-US" sz="1500" kern="1200" dirty="0">
                          <a:solidFill>
                            <a:srgbClr val="000000"/>
                          </a:solidFill>
                          <a:effectLst/>
                          <a:latin typeface="+mn-lt"/>
                          <a:ea typeface="+mn-ea"/>
                          <a:cs typeface="+mn-cs"/>
                        </a:rPr>
                        <a:t>} [</a:t>
                      </a:r>
                      <a:r>
                        <a:rPr lang="en-US" sz="1500" i="1" kern="1200" dirty="0">
                          <a:solidFill>
                            <a:srgbClr val="000000"/>
                          </a:solidFill>
                          <a:effectLst/>
                          <a:latin typeface="+mn-lt"/>
                          <a:ea typeface="+mn-ea"/>
                          <a:cs typeface="+mn-cs"/>
                        </a:rPr>
                        <a:t>interface-id</a:t>
                      </a:r>
                      <a:r>
                        <a:rPr lang="en-US" sz="1500" kern="1200" dirty="0">
                          <a:solidFill>
                            <a:srgbClr val="000000"/>
                          </a:solidFill>
                          <a:effectLst/>
                          <a:latin typeface="+mn-lt"/>
                          <a:ea typeface="+mn-ea"/>
                          <a:cs typeface="+mn-cs"/>
                        </a:rPr>
                        <a:t>]</a:t>
                      </a:r>
                    </a:p>
                  </a:txBody>
                  <a:tcPr anchor="ctr"/>
                </a:tc>
                <a:extLst>
                  <a:ext uri="{0D108BD9-81ED-4DB2-BD59-A6C34878D82A}">
                    <a16:rowId xmlns:a16="http://schemas.microsoft.com/office/drawing/2014/main" val="3835337507"/>
                  </a:ext>
                </a:extLst>
              </a:tr>
              <a:tr h="296960">
                <a:tc>
                  <a:txBody>
                    <a:bodyPr/>
                    <a:lstStyle/>
                    <a:p>
                      <a:r>
                        <a:rPr lang="en-US" sz="1500" kern="1200" dirty="0">
                          <a:solidFill>
                            <a:srgbClr val="000000"/>
                          </a:solidFill>
                          <a:effectLst/>
                          <a:latin typeface="+mn-lt"/>
                          <a:ea typeface="+mn-ea"/>
                          <a:cs typeface="+mn-cs"/>
                        </a:rPr>
                        <a:t>Display the EIGRP enabled interfaces</a:t>
                      </a:r>
                    </a:p>
                    <a:p>
                      <a:endParaRPr lang="en-US" sz="1500" kern="1200" dirty="0">
                        <a:solidFill>
                          <a:srgbClr val="000000"/>
                        </a:solidFill>
                        <a:effectLst/>
                        <a:latin typeface="+mn-lt"/>
                        <a:ea typeface="+mn-ea"/>
                        <a:cs typeface="+mn-cs"/>
                      </a:endParaRPr>
                    </a:p>
                  </a:txBody>
                  <a:tcPr anchor="ctr"/>
                </a:tc>
                <a:tc>
                  <a:txBody>
                    <a:bodyPr/>
                    <a:lstStyle/>
                    <a:p>
                      <a:r>
                        <a:rPr lang="en-US" sz="1500" b="1" kern="1200" dirty="0">
                          <a:solidFill>
                            <a:srgbClr val="000000"/>
                          </a:solidFill>
                          <a:effectLst/>
                          <a:latin typeface="+mn-lt"/>
                          <a:ea typeface="+mn-ea"/>
                          <a:cs typeface="+mn-cs"/>
                        </a:rPr>
                        <a:t>show ip eigrp interface </a:t>
                      </a:r>
                      <a:r>
                        <a:rPr lang="en-US" sz="1500" kern="1200" dirty="0">
                          <a:solidFill>
                            <a:srgbClr val="000000"/>
                          </a:solidFill>
                          <a:effectLst/>
                          <a:latin typeface="+mn-lt"/>
                          <a:ea typeface="+mn-ea"/>
                          <a:cs typeface="+mn-cs"/>
                        </a:rPr>
                        <a:t>[{</a:t>
                      </a:r>
                      <a:r>
                        <a:rPr lang="en-US" sz="1500" i="1" kern="1200" dirty="0">
                          <a:solidFill>
                            <a:srgbClr val="000000"/>
                          </a:solidFill>
                          <a:effectLst/>
                          <a:latin typeface="+mn-lt"/>
                          <a:ea typeface="+mn-ea"/>
                          <a:cs typeface="+mn-cs"/>
                        </a:rPr>
                        <a:t>interface-id</a:t>
                      </a:r>
                      <a:r>
                        <a:rPr lang="en-US" sz="1500" kern="1200" dirty="0">
                          <a:solidFill>
                            <a:srgbClr val="000000"/>
                          </a:solidFill>
                          <a:effectLst/>
                          <a:latin typeface="+mn-lt"/>
                          <a:ea typeface="+mn-ea"/>
                          <a:cs typeface="+mn-cs"/>
                        </a:rPr>
                        <a:t> [</a:t>
                      </a:r>
                      <a:r>
                        <a:rPr lang="en-US" sz="1500" b="1" kern="1200" dirty="0">
                          <a:solidFill>
                            <a:srgbClr val="000000"/>
                          </a:solidFill>
                          <a:effectLst/>
                          <a:latin typeface="+mn-lt"/>
                          <a:ea typeface="+mn-ea"/>
                          <a:cs typeface="+mn-cs"/>
                        </a:rPr>
                        <a:t>detail</a:t>
                      </a:r>
                      <a:r>
                        <a:rPr lang="en-US" sz="1500" kern="1200" dirty="0">
                          <a:solidFill>
                            <a:srgbClr val="000000"/>
                          </a:solidFill>
                          <a:effectLst/>
                          <a:latin typeface="+mn-lt"/>
                          <a:ea typeface="+mn-ea"/>
                          <a:cs typeface="+mn-cs"/>
                        </a:rPr>
                        <a:t>] | </a:t>
                      </a:r>
                      <a:r>
                        <a:rPr lang="en-US" sz="1500" b="1" kern="1200" dirty="0">
                          <a:solidFill>
                            <a:srgbClr val="000000"/>
                          </a:solidFill>
                          <a:effectLst/>
                          <a:latin typeface="+mn-lt"/>
                          <a:ea typeface="+mn-ea"/>
                          <a:cs typeface="+mn-cs"/>
                        </a:rPr>
                        <a:t>detail</a:t>
                      </a:r>
                      <a:r>
                        <a:rPr lang="en-US" sz="1500" kern="1200" dirty="0">
                          <a:solidFill>
                            <a:srgbClr val="000000"/>
                          </a:solidFill>
                          <a:effectLst/>
                          <a:latin typeface="+mn-lt"/>
                          <a:ea typeface="+mn-ea"/>
                          <a:cs typeface="+mn-cs"/>
                        </a:rPr>
                        <a:t>}]</a:t>
                      </a:r>
                    </a:p>
                  </a:txBody>
                  <a:tcPr anchor="ctr"/>
                </a:tc>
                <a:extLst>
                  <a:ext uri="{0D108BD9-81ED-4DB2-BD59-A6C34878D82A}">
                    <a16:rowId xmlns:a16="http://schemas.microsoft.com/office/drawing/2014/main" val="2096644633"/>
                  </a:ext>
                </a:extLst>
              </a:tr>
              <a:tr h="296960">
                <a:tc>
                  <a:txBody>
                    <a:bodyPr/>
                    <a:lstStyle/>
                    <a:p>
                      <a:r>
                        <a:rPr lang="en-US" sz="1500" kern="1200" dirty="0">
                          <a:solidFill>
                            <a:srgbClr val="000000"/>
                          </a:solidFill>
                          <a:effectLst/>
                          <a:latin typeface="+mn-lt"/>
                          <a:ea typeface="+mn-ea"/>
                          <a:cs typeface="+mn-cs"/>
                        </a:rPr>
                        <a:t>Display the EIGRP topology table</a:t>
                      </a:r>
                    </a:p>
                  </a:txBody>
                  <a:tcPr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500" b="1" kern="1200" dirty="0">
                          <a:solidFill>
                            <a:srgbClr val="000000"/>
                          </a:solidFill>
                          <a:effectLst/>
                          <a:latin typeface="+mn-lt"/>
                          <a:ea typeface="+mn-ea"/>
                          <a:cs typeface="+mn-cs"/>
                        </a:rPr>
                        <a:t>show ip eigrp topology </a:t>
                      </a:r>
                      <a:r>
                        <a:rPr lang="en-US" sz="1500" kern="1200" dirty="0">
                          <a:solidFill>
                            <a:srgbClr val="000000"/>
                          </a:solidFill>
                          <a:effectLst/>
                          <a:latin typeface="+mn-lt"/>
                          <a:ea typeface="+mn-ea"/>
                          <a:cs typeface="+mn-cs"/>
                        </a:rPr>
                        <a:t>[</a:t>
                      </a:r>
                      <a:r>
                        <a:rPr lang="en-US" sz="1500" b="1" kern="1200" dirty="0">
                          <a:solidFill>
                            <a:srgbClr val="000000"/>
                          </a:solidFill>
                          <a:effectLst/>
                          <a:latin typeface="+mn-lt"/>
                          <a:ea typeface="+mn-ea"/>
                          <a:cs typeface="+mn-cs"/>
                        </a:rPr>
                        <a:t>all-links</a:t>
                      </a:r>
                      <a:r>
                        <a:rPr lang="en-US" sz="1500" kern="1200" dirty="0">
                          <a:solidFill>
                            <a:srgbClr val="000000"/>
                          </a:solidFill>
                          <a:effectLst/>
                          <a:latin typeface="+mn-lt"/>
                          <a:ea typeface="+mn-ea"/>
                          <a:cs typeface="+mn-cs"/>
                        </a:rPr>
                        <a:t>]</a:t>
                      </a:r>
                    </a:p>
                  </a:txBody>
                  <a:tcPr anchor="ctr"/>
                </a:tc>
                <a:extLst>
                  <a:ext uri="{0D108BD9-81ED-4DB2-BD59-A6C34878D82A}">
                    <a16:rowId xmlns:a16="http://schemas.microsoft.com/office/drawing/2014/main" val="1785248473"/>
                  </a:ext>
                </a:extLst>
              </a:tr>
              <a:tr h="296960">
                <a:tc>
                  <a:txBody>
                    <a:bodyPr/>
                    <a:lstStyle/>
                    <a:p>
                      <a:r>
                        <a:rPr lang="en-US" sz="1500" kern="1200" dirty="0">
                          <a:solidFill>
                            <a:srgbClr val="000000"/>
                          </a:solidFill>
                          <a:effectLst/>
                          <a:latin typeface="+mn-lt"/>
                          <a:ea typeface="+mn-ea"/>
                          <a:cs typeface="+mn-cs"/>
                        </a:rPr>
                        <a:t>Display the IP routing protocol information configured on the router</a:t>
                      </a:r>
                    </a:p>
                  </a:txBody>
                  <a:tcPr anchor="ctr"/>
                </a:tc>
                <a:tc>
                  <a:txBody>
                    <a:bodyPr/>
                    <a:lstStyle/>
                    <a:p>
                      <a:pPr marL="0" marR="0" lvl="0" indent="0" algn="l" defTabSz="685777" rtl="0" eaLnBrk="1" fontAlgn="auto" latinLnBrk="0" hangingPunct="1">
                        <a:lnSpc>
                          <a:spcPct val="100000"/>
                        </a:lnSpc>
                        <a:spcBef>
                          <a:spcPts val="0"/>
                        </a:spcBef>
                        <a:spcAft>
                          <a:spcPts val="0"/>
                        </a:spcAft>
                        <a:buClrTx/>
                        <a:buSzTx/>
                        <a:buFontTx/>
                        <a:buNone/>
                        <a:tabLst/>
                        <a:defRPr/>
                      </a:pPr>
                      <a:r>
                        <a:rPr lang="en-US" sz="1500" b="1" kern="1200" dirty="0">
                          <a:solidFill>
                            <a:srgbClr val="000000"/>
                          </a:solidFill>
                          <a:effectLst/>
                          <a:latin typeface="+mn-lt"/>
                          <a:ea typeface="+mn-ea"/>
                          <a:cs typeface="+mn-cs"/>
                        </a:rPr>
                        <a:t>show ip protocols</a:t>
                      </a:r>
                    </a:p>
                  </a:txBody>
                  <a:tcPr anchor="ctr"/>
                </a:tc>
                <a:extLst>
                  <a:ext uri="{0D108BD9-81ED-4DB2-BD59-A6C34878D82A}">
                    <a16:rowId xmlns:a16="http://schemas.microsoft.com/office/drawing/2014/main" val="178654664"/>
                  </a:ext>
                </a:extLst>
              </a:tr>
            </a:tbl>
          </a:graphicData>
        </a:graphic>
      </p:graphicFrame>
    </p:spTree>
    <p:extLst>
      <p:ext uri="{BB962C8B-B14F-4D97-AF65-F5344CB8AC3E}">
        <p14:creationId xmlns:p14="http://schemas.microsoft.com/office/powerpoint/2010/main" val="2225607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4190828277"/>
      </p:ext>
    </p:extLst>
  </p:cSld>
  <p:clrMapOvr>
    <a:masterClrMapping/>
  </p:clrMapOvr>
  <p:transition spd="slow">
    <p:wip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r>
              <a:rPr lang="en-US" sz="1600" dirty="0"/>
              <a:t>Failure Detection and Timers</a:t>
            </a:r>
            <a:br>
              <a:rPr lang="en-US" dirty="0"/>
            </a:br>
            <a:r>
              <a:rPr lang="en-US" dirty="0"/>
              <a:t>EIGRP Topology </a:t>
            </a:r>
            <a:endParaRPr lang="en-US" sz="2400" dirty="0"/>
          </a:p>
        </p:txBody>
      </p:sp>
      <p:sp>
        <p:nvSpPr>
          <p:cNvPr id="2" name="Rectangle 1">
            <a:extLst>
              <a:ext uri="{FF2B5EF4-FFF2-40B4-BE49-F238E27FC236}">
                <a16:creationId xmlns:a16="http://schemas.microsoft.com/office/drawing/2014/main" id="{4A8E3C55-A50D-45D3-9CB7-617D04CA48B6}"/>
              </a:ext>
            </a:extLst>
          </p:cNvPr>
          <p:cNvSpPr/>
          <p:nvPr/>
        </p:nvSpPr>
        <p:spPr>
          <a:xfrm>
            <a:off x="291662" y="823657"/>
            <a:ext cx="8560676" cy="584775"/>
          </a:xfrm>
          <a:prstGeom prst="rect">
            <a:avLst/>
          </a:prstGeom>
        </p:spPr>
        <p:txBody>
          <a:bodyPr wrap="square">
            <a:spAutoFit/>
          </a:bodyPr>
          <a:lstStyle/>
          <a:p>
            <a:r>
              <a:rPr lang="en-US" sz="1600" dirty="0">
                <a:solidFill>
                  <a:srgbClr val="000000"/>
                </a:solidFill>
              </a:rPr>
              <a:t>Example 3-2 provides simulated output of R5’s EIGRP topology for the 10.1.1.0/24 prefix</a:t>
            </a:r>
          </a:p>
          <a:p>
            <a:r>
              <a:rPr lang="en-US" sz="1600" dirty="0">
                <a:solidFill>
                  <a:srgbClr val="000000"/>
                </a:solidFill>
              </a:rPr>
              <a:t>after the R1–R3 link fails.</a:t>
            </a:r>
          </a:p>
        </p:txBody>
      </p:sp>
      <p:pic>
        <p:nvPicPr>
          <p:cNvPr id="5" name="Picture 4">
            <a:extLst>
              <a:ext uri="{FF2B5EF4-FFF2-40B4-BE49-F238E27FC236}">
                <a16:creationId xmlns:a16="http://schemas.microsoft.com/office/drawing/2014/main" id="{0F2900A2-8717-5A49-9953-75EAF582C279}"/>
              </a:ext>
            </a:extLst>
          </p:cNvPr>
          <p:cNvPicPr>
            <a:picLocks noChangeAspect="1"/>
          </p:cNvPicPr>
          <p:nvPr/>
        </p:nvPicPr>
        <p:blipFill>
          <a:blip r:embed="rId3"/>
          <a:stretch>
            <a:fillRect/>
          </a:stretch>
        </p:blipFill>
        <p:spPr>
          <a:xfrm>
            <a:off x="1582627" y="1623680"/>
            <a:ext cx="5702300" cy="2895600"/>
          </a:xfrm>
          <a:prstGeom prst="rect">
            <a:avLst/>
          </a:prstGeom>
        </p:spPr>
      </p:pic>
    </p:spTree>
    <p:extLst>
      <p:ext uri="{BB962C8B-B14F-4D97-AF65-F5344CB8AC3E}">
        <p14:creationId xmlns:p14="http://schemas.microsoft.com/office/powerpoint/2010/main" val="2420665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r>
              <a:rPr lang="en-US" sz="1600" dirty="0"/>
              <a:t>Failure Detection and Timers</a:t>
            </a:r>
            <a:br>
              <a:rPr lang="en-US" dirty="0"/>
            </a:br>
            <a:r>
              <a:rPr lang="en-US" dirty="0"/>
              <a:t>EIGRP Query Packets</a:t>
            </a:r>
            <a:endParaRPr lang="en-US" sz="2400" dirty="0"/>
          </a:p>
        </p:txBody>
      </p:sp>
      <p:sp>
        <p:nvSpPr>
          <p:cNvPr id="2" name="Rectangle 1">
            <a:extLst>
              <a:ext uri="{FF2B5EF4-FFF2-40B4-BE49-F238E27FC236}">
                <a16:creationId xmlns:a16="http://schemas.microsoft.com/office/drawing/2014/main" id="{4A8E3C55-A50D-45D3-9CB7-617D04CA48B6}"/>
              </a:ext>
            </a:extLst>
          </p:cNvPr>
          <p:cNvSpPr/>
          <p:nvPr/>
        </p:nvSpPr>
        <p:spPr>
          <a:xfrm>
            <a:off x="291662" y="731837"/>
            <a:ext cx="8746012" cy="3539430"/>
          </a:xfrm>
          <a:prstGeom prst="rect">
            <a:avLst/>
          </a:prstGeom>
        </p:spPr>
        <p:txBody>
          <a:bodyPr wrap="square">
            <a:spAutoFit/>
          </a:bodyPr>
          <a:lstStyle/>
          <a:p>
            <a:r>
              <a:rPr lang="en-US" sz="1600" dirty="0">
                <a:solidFill>
                  <a:srgbClr val="000000"/>
                </a:solidFill>
              </a:rPr>
              <a:t>If a feasible successor is not available for the prefix, DUAL must perform a new route</a:t>
            </a:r>
          </a:p>
          <a:p>
            <a:r>
              <a:rPr lang="en-US" sz="1600" dirty="0">
                <a:solidFill>
                  <a:srgbClr val="000000"/>
                </a:solidFill>
              </a:rPr>
              <a:t>calculation. The route state changes from passive (P) to active (A) in the EIGRP topology table. The router detecting the topology change sends out query packets to EIGRP neighbors for the route. Upon receipt of a query packet, an EIGRP router does one of the following:</a:t>
            </a:r>
          </a:p>
          <a:p>
            <a:endParaRPr lang="en-US" sz="1600" dirty="0">
              <a:solidFill>
                <a:srgbClr val="000000"/>
              </a:solidFill>
            </a:endParaRPr>
          </a:p>
          <a:p>
            <a:pPr marL="285750" indent="-285750">
              <a:buFont typeface="Arial" panose="020B0604020202020204" pitchFamily="34" charset="0"/>
              <a:buChar char="•"/>
            </a:pPr>
            <a:r>
              <a:rPr lang="en-US" sz="1600" dirty="0">
                <a:solidFill>
                  <a:srgbClr val="000000"/>
                </a:solidFill>
              </a:rPr>
              <a:t>It replies to the query that the router does not have a route to the prefix.</a:t>
            </a:r>
          </a:p>
          <a:p>
            <a:pPr marL="285750" indent="-285750">
              <a:buFont typeface="Arial" panose="020B0604020202020204" pitchFamily="34" charset="0"/>
              <a:buChar char="•"/>
            </a:pPr>
            <a:endParaRPr lang="en-US" sz="1600" dirty="0">
              <a:solidFill>
                <a:srgbClr val="000000"/>
              </a:solidFill>
            </a:endParaRPr>
          </a:p>
          <a:p>
            <a:pPr marL="285750" indent="-285750">
              <a:buFont typeface="Arial" panose="020B0604020202020204" pitchFamily="34" charset="0"/>
              <a:buChar char="•"/>
            </a:pPr>
            <a:r>
              <a:rPr lang="en-US" sz="1600" dirty="0">
                <a:solidFill>
                  <a:srgbClr val="000000"/>
                </a:solidFill>
              </a:rPr>
              <a:t>If the query came from the successor for the route, the receiving router detects the delay set for infinity, sets the prefix as active in the EIGRP topology, and sends out a query packet to all downstream EIGRP neighbors for that route.</a:t>
            </a:r>
          </a:p>
          <a:p>
            <a:pPr marL="285750" indent="-285750">
              <a:buFont typeface="Arial" panose="020B0604020202020204" pitchFamily="34" charset="0"/>
              <a:buChar char="•"/>
            </a:pPr>
            <a:endParaRPr lang="en-US" sz="1600" dirty="0">
              <a:solidFill>
                <a:srgbClr val="000000"/>
              </a:solidFill>
            </a:endParaRPr>
          </a:p>
          <a:p>
            <a:pPr marL="285750" indent="-285750">
              <a:buFont typeface="Arial" panose="020B0604020202020204" pitchFamily="34" charset="0"/>
              <a:buChar char="•"/>
            </a:pPr>
            <a:r>
              <a:rPr lang="en-US" sz="1600" dirty="0">
                <a:solidFill>
                  <a:srgbClr val="000000"/>
                </a:solidFill>
              </a:rPr>
              <a:t>If the query did not come from the successor for that route, it detects that the delay is set for infinity but ignores it because it did not come from the successor. The receiving router replies with the EIGRP attributes for that route.</a:t>
            </a:r>
          </a:p>
        </p:txBody>
      </p:sp>
    </p:spTree>
    <p:extLst>
      <p:ext uri="{BB962C8B-B14F-4D97-AF65-F5344CB8AC3E}">
        <p14:creationId xmlns:p14="http://schemas.microsoft.com/office/powerpoint/2010/main" val="23317729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r>
              <a:rPr lang="en-US" sz="1600" dirty="0"/>
              <a:t>Failure Detection and Timers</a:t>
            </a:r>
            <a:br>
              <a:rPr lang="en-US" dirty="0"/>
            </a:br>
            <a:r>
              <a:rPr lang="en-US" dirty="0"/>
              <a:t>EIGRP Query Packets (Cont.)</a:t>
            </a:r>
            <a:endParaRPr lang="en-US" sz="2400" dirty="0"/>
          </a:p>
        </p:txBody>
      </p:sp>
      <p:sp>
        <p:nvSpPr>
          <p:cNvPr id="2" name="Rectangle 1">
            <a:extLst>
              <a:ext uri="{FF2B5EF4-FFF2-40B4-BE49-F238E27FC236}">
                <a16:creationId xmlns:a16="http://schemas.microsoft.com/office/drawing/2014/main" id="{4A8E3C55-A50D-45D3-9CB7-617D04CA48B6}"/>
              </a:ext>
            </a:extLst>
          </p:cNvPr>
          <p:cNvSpPr/>
          <p:nvPr/>
        </p:nvSpPr>
        <p:spPr>
          <a:xfrm>
            <a:off x="291662" y="731837"/>
            <a:ext cx="8618422" cy="2800767"/>
          </a:xfrm>
          <a:prstGeom prst="rect">
            <a:avLst/>
          </a:prstGeom>
        </p:spPr>
        <p:txBody>
          <a:bodyPr wrap="square">
            <a:spAutoFit/>
          </a:bodyPr>
          <a:lstStyle/>
          <a:p>
            <a:r>
              <a:rPr lang="en-US" sz="1600" dirty="0">
                <a:solidFill>
                  <a:srgbClr val="000000"/>
                </a:solidFill>
              </a:rPr>
              <a:t>The query process continues from router to router until a router establishes the query boundary.  </a:t>
            </a:r>
          </a:p>
          <a:p>
            <a:endParaRPr lang="en-US" sz="1600" dirty="0">
              <a:solidFill>
                <a:srgbClr val="000000"/>
              </a:solidFill>
            </a:endParaRPr>
          </a:p>
          <a:p>
            <a:r>
              <a:rPr lang="en-US" sz="1600" dirty="0">
                <a:solidFill>
                  <a:srgbClr val="000000"/>
                </a:solidFill>
              </a:rPr>
              <a:t>A query boundary is established when a router does not mark the prefix as active, meaning that it responds to a query as follows:</a:t>
            </a:r>
          </a:p>
          <a:p>
            <a:endParaRPr lang="en-US" sz="1600" dirty="0">
              <a:solidFill>
                <a:srgbClr val="000000"/>
              </a:solidFill>
            </a:endParaRPr>
          </a:p>
          <a:p>
            <a:pPr marL="285750" indent="-285750">
              <a:buFont typeface="Arial" panose="020B0604020202020204" pitchFamily="34" charset="0"/>
              <a:buChar char="•"/>
            </a:pPr>
            <a:r>
              <a:rPr lang="en-US" sz="1600" dirty="0">
                <a:solidFill>
                  <a:srgbClr val="000000"/>
                </a:solidFill>
              </a:rPr>
              <a:t>It says it does not have a route to the prefix.</a:t>
            </a:r>
          </a:p>
          <a:p>
            <a:pPr marL="285750" indent="-285750">
              <a:buFont typeface="Arial" panose="020B0604020202020204" pitchFamily="34" charset="0"/>
              <a:buChar char="•"/>
            </a:pPr>
            <a:endParaRPr lang="en-US" sz="1600" dirty="0">
              <a:solidFill>
                <a:srgbClr val="000000"/>
              </a:solidFill>
            </a:endParaRPr>
          </a:p>
          <a:p>
            <a:pPr marL="285750" indent="-285750">
              <a:buFont typeface="Arial" panose="020B0604020202020204" pitchFamily="34" charset="0"/>
              <a:buChar char="•"/>
            </a:pPr>
            <a:r>
              <a:rPr lang="en-US" sz="1600" dirty="0">
                <a:solidFill>
                  <a:srgbClr val="000000"/>
                </a:solidFill>
              </a:rPr>
              <a:t>It replies with EIGRP attributes because the query did not come from the successor.</a:t>
            </a:r>
          </a:p>
          <a:p>
            <a:endParaRPr lang="en-US" sz="1600" dirty="0">
              <a:solidFill>
                <a:srgbClr val="000000"/>
              </a:solidFill>
            </a:endParaRPr>
          </a:p>
          <a:p>
            <a:endParaRPr lang="en-US" sz="1600" dirty="0">
              <a:solidFill>
                <a:srgbClr val="000000"/>
              </a:solidFill>
            </a:endParaRPr>
          </a:p>
        </p:txBody>
      </p:sp>
    </p:spTree>
    <p:extLst>
      <p:ext uri="{BB962C8B-B14F-4D97-AF65-F5344CB8AC3E}">
        <p14:creationId xmlns:p14="http://schemas.microsoft.com/office/powerpoint/2010/main" val="29529341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2AA8F8-1E43-384B-8982-C0BB94049B5C}"/>
              </a:ext>
            </a:extLst>
          </p:cNvPr>
          <p:cNvSpPr>
            <a:spLocks noGrp="1"/>
          </p:cNvSpPr>
          <p:nvPr>
            <p:ph type="title"/>
          </p:nvPr>
        </p:nvSpPr>
        <p:spPr>
          <a:xfrm>
            <a:off x="0" y="0"/>
            <a:ext cx="8345488" cy="731837"/>
          </a:xfrm>
        </p:spPr>
        <p:txBody>
          <a:bodyPr/>
          <a:lstStyle/>
          <a:p>
            <a:r>
              <a:rPr lang="en-US" sz="1600" dirty="0"/>
              <a:t>Failure Detection and Timers</a:t>
            </a:r>
            <a:br>
              <a:rPr lang="en-US" dirty="0"/>
            </a:br>
            <a:r>
              <a:rPr lang="en-US" dirty="0"/>
              <a:t>EIGRP Convergence Topology</a:t>
            </a:r>
            <a:endParaRPr lang="en-US" sz="2400" dirty="0"/>
          </a:p>
        </p:txBody>
      </p:sp>
      <p:sp>
        <p:nvSpPr>
          <p:cNvPr id="2" name="Rectangle 1">
            <a:extLst>
              <a:ext uri="{FF2B5EF4-FFF2-40B4-BE49-F238E27FC236}">
                <a16:creationId xmlns:a16="http://schemas.microsoft.com/office/drawing/2014/main" id="{4A8E3C55-A50D-45D3-9CB7-617D04CA48B6}"/>
              </a:ext>
            </a:extLst>
          </p:cNvPr>
          <p:cNvSpPr/>
          <p:nvPr/>
        </p:nvSpPr>
        <p:spPr>
          <a:xfrm>
            <a:off x="118533" y="731837"/>
            <a:ext cx="8822267" cy="2062103"/>
          </a:xfrm>
          <a:prstGeom prst="rect">
            <a:avLst/>
          </a:prstGeom>
        </p:spPr>
        <p:txBody>
          <a:bodyPr wrap="square">
            <a:spAutoFit/>
          </a:bodyPr>
          <a:lstStyle/>
          <a:p>
            <a:r>
              <a:rPr lang="en-US" sz="1600" dirty="0">
                <a:solidFill>
                  <a:srgbClr val="000000"/>
                </a:solidFill>
              </a:rPr>
              <a:t>When a router receives a reply for every downstream query that was sent out, it completes the DUAL, changes the route to passive, and sends a reply packet to any upstream routers that sent a query packet to it. </a:t>
            </a:r>
          </a:p>
          <a:p>
            <a:pPr marL="285750" indent="-285750">
              <a:buFont typeface="Arial" panose="020B0604020202020204" pitchFamily="34" charset="0"/>
              <a:buChar char="•"/>
            </a:pPr>
            <a:r>
              <a:rPr lang="en-US" sz="1600" dirty="0">
                <a:solidFill>
                  <a:srgbClr val="000000"/>
                </a:solidFill>
              </a:rPr>
              <a:t>Upon receiving the reply packet for a prefix, the reply packet is notated for that neighbor and prefix. </a:t>
            </a:r>
          </a:p>
          <a:p>
            <a:pPr marL="285750" indent="-285750">
              <a:buFont typeface="Arial" panose="020B0604020202020204" pitchFamily="34" charset="0"/>
              <a:buChar char="•"/>
            </a:pPr>
            <a:r>
              <a:rPr lang="en-US" sz="1600" dirty="0">
                <a:solidFill>
                  <a:srgbClr val="000000"/>
                </a:solidFill>
              </a:rPr>
              <a:t>The reply process continues upstream for the queries until the first router’s queries are received.</a:t>
            </a:r>
          </a:p>
          <a:p>
            <a:r>
              <a:rPr lang="en-US" sz="1600" dirty="0">
                <a:solidFill>
                  <a:srgbClr val="000000"/>
                </a:solidFill>
              </a:rPr>
              <a:t>Figure 3-2 shows a topology where the link between R1 and R2 failed.</a:t>
            </a:r>
          </a:p>
        </p:txBody>
      </p:sp>
      <p:pic>
        <p:nvPicPr>
          <p:cNvPr id="4" name="Picture 3">
            <a:extLst>
              <a:ext uri="{FF2B5EF4-FFF2-40B4-BE49-F238E27FC236}">
                <a16:creationId xmlns:a16="http://schemas.microsoft.com/office/drawing/2014/main" id="{AA6B7CC8-83F7-DA44-AAF1-B17C4AC4F9BD}"/>
              </a:ext>
            </a:extLst>
          </p:cNvPr>
          <p:cNvPicPr>
            <a:picLocks noChangeAspect="1"/>
          </p:cNvPicPr>
          <p:nvPr/>
        </p:nvPicPr>
        <p:blipFill>
          <a:blip r:embed="rId3"/>
          <a:stretch>
            <a:fillRect/>
          </a:stretch>
        </p:blipFill>
        <p:spPr>
          <a:xfrm>
            <a:off x="2365430" y="2793940"/>
            <a:ext cx="3614627" cy="1975996"/>
          </a:xfrm>
          <a:prstGeom prst="rect">
            <a:avLst/>
          </a:prstGeom>
        </p:spPr>
      </p:pic>
    </p:spTree>
    <p:extLst>
      <p:ext uri="{BB962C8B-B14F-4D97-AF65-F5344CB8AC3E}">
        <p14:creationId xmlns:p14="http://schemas.microsoft.com/office/powerpoint/2010/main" val="1075023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ARTICULATE_SLIDE_COUNT" val="65"/>
  <p:tag name="ARTICULATE_PROJECT_OPEN" val="0"/>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Default Theme">
  <a:themeElements>
    <a:clrScheme name="Custom 6">
      <a:dk1>
        <a:srgbClr val="58585B"/>
      </a:dk1>
      <a:lt1>
        <a:srgbClr val="FFFFFF"/>
      </a:lt1>
      <a:dk2>
        <a:srgbClr val="58585B"/>
      </a:dk2>
      <a:lt2>
        <a:srgbClr val="81C569"/>
      </a:lt2>
      <a:accent1>
        <a:srgbClr val="004C69"/>
      </a:accent1>
      <a:accent2>
        <a:srgbClr val="9E0B0F"/>
      </a:accent2>
      <a:accent3>
        <a:srgbClr val="FFFFFF"/>
      </a:accent3>
      <a:accent4>
        <a:srgbClr val="367187"/>
      </a:accent4>
      <a:accent5>
        <a:srgbClr val="38C6F4"/>
      </a:accent5>
      <a:accent6>
        <a:srgbClr val="FBAB18"/>
      </a:accent6>
      <a:hlink>
        <a:srgbClr val="38C6F4"/>
      </a:hlink>
      <a:folHlink>
        <a:srgbClr val="81C569"/>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36A4D7"/>
        </a:solidFill>
        <a:ln>
          <a:noFill/>
        </a:ln>
        <a:effectLst/>
      </a:spPr>
      <a:bodyPr rtlCol="0" anchor="ctr"/>
      <a:lstStyle>
        <a:defPPr algn="ctr">
          <a:defRPr dirty="0" smtClean="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ITE7_Chp1_Example-1" id="{4A20ED44-3835-F149-9AE4-C332C230E09E}" vid="{AFB5BC48-58F8-AD45-912F-AE2AD65EB69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Default Theme</Template>
  <TotalTime>40185</TotalTime>
  <Words>4628</Words>
  <Application>Microsoft Office PowerPoint</Application>
  <PresentationFormat>On-screen Show (16:9)</PresentationFormat>
  <Paragraphs>403</Paragraphs>
  <Slides>52</Slides>
  <Notes>52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52</vt:i4>
      </vt:variant>
    </vt:vector>
  </HeadingPairs>
  <TitlesOfParts>
    <vt:vector size="56" baseType="lpstr">
      <vt:lpstr>Arial</vt:lpstr>
      <vt:lpstr>Calibri</vt:lpstr>
      <vt:lpstr>CiscoSans ExtraLight</vt:lpstr>
      <vt:lpstr>Default Theme</vt:lpstr>
      <vt:lpstr>Chapter 3: Advanced EIGRP</vt:lpstr>
      <vt:lpstr>Chapter 3 Content</vt:lpstr>
      <vt:lpstr>Failure Detection and Timers</vt:lpstr>
      <vt:lpstr>Failure Detection and Timers EIGRP Hello and Hold Timer Value Verification</vt:lpstr>
      <vt:lpstr>Failure Detection and Timers Convergence</vt:lpstr>
      <vt:lpstr>Failure Detection and Timers EIGRP Topology </vt:lpstr>
      <vt:lpstr>Failure Detection and Timers EIGRP Query Packets</vt:lpstr>
      <vt:lpstr>Failure Detection and Timers EIGRP Query Packets (Cont.)</vt:lpstr>
      <vt:lpstr>Failure Detection and Timers EIGRP Convergence Topology</vt:lpstr>
      <vt:lpstr>Failure Detection and Timers EIGRP Calculating New Route</vt:lpstr>
      <vt:lpstr>Failure Detection and Timers EIGRP Calculating New Route (Cont.)</vt:lpstr>
      <vt:lpstr>Failure Detection and Timers Stuck in Active</vt:lpstr>
      <vt:lpstr>Failure Detection and Timers EIGRP SIA Topology</vt:lpstr>
      <vt:lpstr>Failure Detection and Timers Output for SIA Timers</vt:lpstr>
      <vt:lpstr>Failure Detection and Timers Configuration of SIA Timers</vt:lpstr>
      <vt:lpstr>Route Summarization</vt:lpstr>
      <vt:lpstr>Route Summarization EIGRP Hierarchical Summarization</vt:lpstr>
      <vt:lpstr>Route Summarization Interface-Specific Summarization</vt:lpstr>
      <vt:lpstr>Route Summarization EIGRP Summarization</vt:lpstr>
      <vt:lpstr>Route Summarization Configuration for EIGRP Summarization</vt:lpstr>
      <vt:lpstr>Route Summarization Summary Discard Routes</vt:lpstr>
      <vt:lpstr>Route Summarization EIGRP Summarization Metrics</vt:lpstr>
      <vt:lpstr>Route Summarization Automatic Summarization</vt:lpstr>
      <vt:lpstr>WAN Considerations</vt:lpstr>
      <vt:lpstr>WAN Considerations WAN Connectivity Between Two Data Centers</vt:lpstr>
      <vt:lpstr>WAN Considerations Unintentional Transit Branch Routing</vt:lpstr>
      <vt:lpstr>WAN Considerations EIGRP Stub Router</vt:lpstr>
      <vt:lpstr>WAN Considerations EIGRP Stub Configuration</vt:lpstr>
      <vt:lpstr>WAN Considerations Common Problem with EIGRP Stub Routers</vt:lpstr>
      <vt:lpstr>WAN Considerations EIGRP Stub Site Benefits</vt:lpstr>
      <vt:lpstr>WAN Considerations EIGRP Stub Site Feature</vt:lpstr>
      <vt:lpstr>WAN Considerations EIGRP Stub Site Config</vt:lpstr>
      <vt:lpstr>WAN Considerations EIGRP Stub Router Flags</vt:lpstr>
      <vt:lpstr>WAN Considerations IP Bandwidth Percentage</vt:lpstr>
      <vt:lpstr>WAN Considerations Split Horizon</vt:lpstr>
      <vt:lpstr>WAN Considerations Split Horizon (Cont.)</vt:lpstr>
      <vt:lpstr>WAN Considerations Hub-and-Spoke Topology with Split Horizon</vt:lpstr>
      <vt:lpstr>WAN Considerations Hub-and-Spoke Topology with Split Horizon (Cont.)</vt:lpstr>
      <vt:lpstr>Route Manipulation</vt:lpstr>
      <vt:lpstr>Route Manipulation Route Filtering</vt:lpstr>
      <vt:lpstr>Route Manipulation EIGRP Distribution List Filtering</vt:lpstr>
      <vt:lpstr>Route Manipulation EIGRP Router Filter Config &amp; Verification</vt:lpstr>
      <vt:lpstr>Route Manipulation Traffic Steering with EIGRP Offset Lists</vt:lpstr>
      <vt:lpstr>Route Manipulation EIGRP Offset List Topology</vt:lpstr>
      <vt:lpstr>Route Manipulation EIGRP Offset Configuration</vt:lpstr>
      <vt:lpstr>Prepare for the Exam</vt:lpstr>
      <vt:lpstr>Prepare for the Exam Key Topics for Chapter 3</vt:lpstr>
      <vt:lpstr>Prepare for the Exam Key Terms for Chapter 3</vt:lpstr>
      <vt:lpstr>Prepare for the Exam Command Reference for Chapter 3</vt:lpstr>
      <vt:lpstr>Prepare for the Exam Command Reference for Chapter 3 (Cont.)</vt:lpstr>
      <vt:lpstr>Prepare for the Exam Command Reference for Chapter 3 (Cont.)</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2: Basic Switch and End Device Configuration</dc:title>
  <dc:creator>Stephanie Harvey</dc:creator>
  <cp:lastModifiedBy>Sue Livingston -X (suliving - UNICON INC at Cisco)</cp:lastModifiedBy>
  <cp:revision>569</cp:revision>
  <dcterms:created xsi:type="dcterms:W3CDTF">2019-10-18T06:21:22Z</dcterms:created>
  <dcterms:modified xsi:type="dcterms:W3CDTF">2020-03-02T18:14:06Z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ffisync_ProviderInitializationData">
    <vt:lpwstr>https://cisco.jiveon.com</vt:lpwstr>
  </property>
  <property fmtid="{D5CDD505-2E9C-101B-9397-08002B2CF9AE}" pid="3" name="Offisync_UpdateToken">
    <vt:lpwstr>1</vt:lpwstr>
  </property>
  <property fmtid="{D5CDD505-2E9C-101B-9397-08002B2CF9AE}" pid="4" name="Offisync_ServerID">
    <vt:lpwstr>07841bbc-cd3c-4a76-827f-75a2226890f4</vt:lpwstr>
  </property>
  <property fmtid="{D5CDD505-2E9C-101B-9397-08002B2CF9AE}" pid="5" name="Offisync_UniqueId">
    <vt:lpwstr>1702406</vt:lpwstr>
  </property>
  <property fmtid="{D5CDD505-2E9C-101B-9397-08002B2CF9AE}" pid="6" name="Jive_VersionGuid">
    <vt:lpwstr>fd96a0b3-f68d-4727-8e4f-2128d37ed30a</vt:lpwstr>
  </property>
  <property fmtid="{D5CDD505-2E9C-101B-9397-08002B2CF9AE}" pid="7" name="Jive_LatestUserAccountName">
    <vt:lpwstr>alljohns</vt:lpwstr>
  </property>
  <property fmtid="{D5CDD505-2E9C-101B-9397-08002B2CF9AE}" pid="8" name="ArticulateGUID">
    <vt:lpwstr>F9A496F7-57D7-4028-9572-D40DFDF3715A</vt:lpwstr>
  </property>
  <property fmtid="{D5CDD505-2E9C-101B-9397-08002B2CF9AE}" pid="9" name="ArticulatePath">
    <vt:lpwstr>ITE7_Chp9_by_jg</vt:lpwstr>
  </property>
</Properties>
</file>