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5.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6.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7.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8.xml" ContentType="application/vnd.openxmlformats-officedocument.presentationml.tags+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40"/>
  </p:notesMasterIdLst>
  <p:sldIdLst>
    <p:sldId id="513" r:id="rId2"/>
    <p:sldId id="1387" r:id="rId3"/>
    <p:sldId id="1144" r:id="rId4"/>
    <p:sldId id="1408" r:id="rId5"/>
    <p:sldId id="1410" r:id="rId6"/>
    <p:sldId id="1212" r:id="rId7"/>
    <p:sldId id="1411" r:id="rId8"/>
    <p:sldId id="1429" r:id="rId9"/>
    <p:sldId id="1412" r:id="rId10"/>
    <p:sldId id="1413" r:id="rId11"/>
    <p:sldId id="1414" r:id="rId12"/>
    <p:sldId id="1415" r:id="rId13"/>
    <p:sldId id="1416" r:id="rId14"/>
    <p:sldId id="1233" r:id="rId15"/>
    <p:sldId id="1399" r:id="rId16"/>
    <p:sldId id="1417" r:id="rId17"/>
    <p:sldId id="1418" r:id="rId18"/>
    <p:sldId id="1419" r:id="rId19"/>
    <p:sldId id="1420" r:id="rId20"/>
    <p:sldId id="1421" r:id="rId21"/>
    <p:sldId id="1390" r:id="rId22"/>
    <p:sldId id="1391" r:id="rId23"/>
    <p:sldId id="1422" r:id="rId24"/>
    <p:sldId id="1424" r:id="rId25"/>
    <p:sldId id="1423" r:id="rId26"/>
    <p:sldId id="1425" r:id="rId27"/>
    <p:sldId id="1427" r:id="rId28"/>
    <p:sldId id="1428" r:id="rId29"/>
    <p:sldId id="1400" r:id="rId30"/>
    <p:sldId id="1401" r:id="rId31"/>
    <p:sldId id="1406" r:id="rId32"/>
    <p:sldId id="1407" r:id="rId33"/>
    <p:sldId id="1158" r:id="rId34"/>
    <p:sldId id="1159" r:id="rId35"/>
    <p:sldId id="1404" r:id="rId36"/>
    <p:sldId id="1350" r:id="rId37"/>
    <p:sldId id="1405" r:id="rId38"/>
    <p:sldId id="291" r:id="rId39"/>
  </p:sldIdLst>
  <p:sldSz cx="9144000" cy="5143500" type="screen16x9"/>
  <p:notesSz cx="6858000" cy="9144000"/>
  <p:custDataLst>
    <p:tags r:id="rId41"/>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31"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 id="5" name="User" initials="U" lastIdx="2" clrIdx="5">
    <p:extLst>
      <p:ext uri="{19B8F6BF-5375-455C-9EA6-DF929625EA0E}">
        <p15:presenceInfo xmlns:p15="http://schemas.microsoft.com/office/powerpoint/2012/main" userId="ca4b5d97ed7ab9c9" providerId="Windows Live"/>
      </p:ext>
    </p:extLst>
  </p:cmAuthor>
  <p:cmAuthor id="6" name="DH" initials="MSOffice" lastIdx="1" clrIdx="6">
    <p:extLst>
      <p:ext uri="{19B8F6BF-5375-455C-9EA6-DF929625EA0E}">
        <p15:presenceInfo xmlns:p15="http://schemas.microsoft.com/office/powerpoint/2012/main" userId="D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33" autoAdjust="0"/>
    <p:restoredTop sz="91181" autoAdjust="0"/>
  </p:normalViewPr>
  <p:slideViewPr>
    <p:cSldViewPr snapToGrid="0" showGuides="1">
      <p:cViewPr varScale="1">
        <p:scale>
          <a:sx n="81" d="100"/>
          <a:sy n="81" d="100"/>
        </p:scale>
        <p:origin x="580" y="60"/>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3/18/2020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a:t>
            </a:fld>
            <a:endParaRPr lang="en-US" dirty="0"/>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10</a:t>
            </a:fld>
            <a:endParaRPr lang="en-US" dirty="0"/>
          </a:p>
        </p:txBody>
      </p:sp>
    </p:spTree>
    <p:extLst>
      <p:ext uri="{BB962C8B-B14F-4D97-AF65-F5344CB8AC3E}">
        <p14:creationId xmlns:p14="http://schemas.microsoft.com/office/powerpoint/2010/main" val="36119904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11</a:t>
            </a:fld>
            <a:endParaRPr lang="en-US" dirty="0"/>
          </a:p>
        </p:txBody>
      </p:sp>
    </p:spTree>
    <p:extLst>
      <p:ext uri="{BB962C8B-B14F-4D97-AF65-F5344CB8AC3E}">
        <p14:creationId xmlns:p14="http://schemas.microsoft.com/office/powerpoint/2010/main" val="1579012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12</a:t>
            </a:fld>
            <a:endParaRPr lang="en-US" dirty="0"/>
          </a:p>
        </p:txBody>
      </p:sp>
    </p:spTree>
    <p:extLst>
      <p:ext uri="{BB962C8B-B14F-4D97-AF65-F5344CB8AC3E}">
        <p14:creationId xmlns:p14="http://schemas.microsoft.com/office/powerpoint/2010/main" val="331635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13</a:t>
            </a:fld>
            <a:endParaRPr lang="en-US" dirty="0"/>
          </a:p>
        </p:txBody>
      </p:sp>
    </p:spTree>
    <p:extLst>
      <p:ext uri="{BB962C8B-B14F-4D97-AF65-F5344CB8AC3E}">
        <p14:creationId xmlns:p14="http://schemas.microsoft.com/office/powerpoint/2010/main" val="17196091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14</a:t>
            </a:fld>
            <a:endParaRPr lang="en-US" dirty="0"/>
          </a:p>
        </p:txBody>
      </p:sp>
    </p:spTree>
    <p:extLst>
      <p:ext uri="{BB962C8B-B14F-4D97-AF65-F5344CB8AC3E}">
        <p14:creationId xmlns:p14="http://schemas.microsoft.com/office/powerpoint/2010/main" val="2203025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15</a:t>
            </a:fld>
            <a:endParaRPr lang="en-US" dirty="0"/>
          </a:p>
        </p:txBody>
      </p:sp>
    </p:spTree>
    <p:extLst>
      <p:ext uri="{BB962C8B-B14F-4D97-AF65-F5344CB8AC3E}">
        <p14:creationId xmlns:p14="http://schemas.microsoft.com/office/powerpoint/2010/main" val="22662519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16</a:t>
            </a:fld>
            <a:endParaRPr lang="en-US" dirty="0"/>
          </a:p>
        </p:txBody>
      </p:sp>
    </p:spTree>
    <p:extLst>
      <p:ext uri="{BB962C8B-B14F-4D97-AF65-F5344CB8AC3E}">
        <p14:creationId xmlns:p14="http://schemas.microsoft.com/office/powerpoint/2010/main" val="42307023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17</a:t>
            </a:fld>
            <a:endParaRPr lang="en-US" dirty="0"/>
          </a:p>
        </p:txBody>
      </p:sp>
    </p:spTree>
    <p:extLst>
      <p:ext uri="{BB962C8B-B14F-4D97-AF65-F5344CB8AC3E}">
        <p14:creationId xmlns:p14="http://schemas.microsoft.com/office/powerpoint/2010/main" val="21528423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18</a:t>
            </a:fld>
            <a:endParaRPr lang="en-US" dirty="0"/>
          </a:p>
        </p:txBody>
      </p:sp>
    </p:spTree>
    <p:extLst>
      <p:ext uri="{BB962C8B-B14F-4D97-AF65-F5344CB8AC3E}">
        <p14:creationId xmlns:p14="http://schemas.microsoft.com/office/powerpoint/2010/main" val="2392385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19</a:t>
            </a:fld>
            <a:endParaRPr lang="en-US" dirty="0"/>
          </a:p>
        </p:txBody>
      </p:sp>
    </p:spTree>
    <p:extLst>
      <p:ext uri="{BB962C8B-B14F-4D97-AF65-F5344CB8AC3E}">
        <p14:creationId xmlns:p14="http://schemas.microsoft.com/office/powerpoint/2010/main" val="4309765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a:t>
            </a:fld>
            <a:endParaRPr lang="en-US" dirty="0"/>
          </a:p>
        </p:txBody>
      </p:sp>
    </p:spTree>
    <p:extLst>
      <p:ext uri="{BB962C8B-B14F-4D97-AF65-F5344CB8AC3E}">
        <p14:creationId xmlns:p14="http://schemas.microsoft.com/office/powerpoint/2010/main" val="540384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20</a:t>
            </a:fld>
            <a:endParaRPr lang="en-US" dirty="0"/>
          </a:p>
        </p:txBody>
      </p:sp>
    </p:spTree>
    <p:extLst>
      <p:ext uri="{BB962C8B-B14F-4D97-AF65-F5344CB8AC3E}">
        <p14:creationId xmlns:p14="http://schemas.microsoft.com/office/powerpoint/2010/main" val="1432053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21</a:t>
            </a:fld>
            <a:endParaRPr lang="en-US" dirty="0"/>
          </a:p>
        </p:txBody>
      </p:sp>
    </p:spTree>
    <p:extLst>
      <p:ext uri="{BB962C8B-B14F-4D97-AF65-F5344CB8AC3E}">
        <p14:creationId xmlns:p14="http://schemas.microsoft.com/office/powerpoint/2010/main" val="29795984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22</a:t>
            </a:fld>
            <a:endParaRPr lang="en-US" dirty="0"/>
          </a:p>
        </p:txBody>
      </p:sp>
    </p:spTree>
    <p:extLst>
      <p:ext uri="{BB962C8B-B14F-4D97-AF65-F5344CB8AC3E}">
        <p14:creationId xmlns:p14="http://schemas.microsoft.com/office/powerpoint/2010/main" val="26612843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23</a:t>
            </a:fld>
            <a:endParaRPr lang="en-US" dirty="0"/>
          </a:p>
        </p:txBody>
      </p:sp>
    </p:spTree>
    <p:extLst>
      <p:ext uri="{BB962C8B-B14F-4D97-AF65-F5344CB8AC3E}">
        <p14:creationId xmlns:p14="http://schemas.microsoft.com/office/powerpoint/2010/main" val="11571200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24</a:t>
            </a:fld>
            <a:endParaRPr lang="en-US" dirty="0"/>
          </a:p>
        </p:txBody>
      </p:sp>
    </p:spTree>
    <p:extLst>
      <p:ext uri="{BB962C8B-B14F-4D97-AF65-F5344CB8AC3E}">
        <p14:creationId xmlns:p14="http://schemas.microsoft.com/office/powerpoint/2010/main" val="8647591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25</a:t>
            </a:fld>
            <a:endParaRPr lang="en-US" dirty="0"/>
          </a:p>
        </p:txBody>
      </p:sp>
    </p:spTree>
    <p:extLst>
      <p:ext uri="{BB962C8B-B14F-4D97-AF65-F5344CB8AC3E}">
        <p14:creationId xmlns:p14="http://schemas.microsoft.com/office/powerpoint/2010/main" val="6661473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26</a:t>
            </a:fld>
            <a:endParaRPr lang="en-US" dirty="0"/>
          </a:p>
        </p:txBody>
      </p:sp>
    </p:spTree>
    <p:extLst>
      <p:ext uri="{BB962C8B-B14F-4D97-AF65-F5344CB8AC3E}">
        <p14:creationId xmlns:p14="http://schemas.microsoft.com/office/powerpoint/2010/main" val="16143879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27</a:t>
            </a:fld>
            <a:endParaRPr lang="en-US" dirty="0"/>
          </a:p>
        </p:txBody>
      </p:sp>
    </p:spTree>
    <p:extLst>
      <p:ext uri="{BB962C8B-B14F-4D97-AF65-F5344CB8AC3E}">
        <p14:creationId xmlns:p14="http://schemas.microsoft.com/office/powerpoint/2010/main" val="4934948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28</a:t>
            </a:fld>
            <a:endParaRPr lang="en-US" dirty="0"/>
          </a:p>
        </p:txBody>
      </p:sp>
    </p:spTree>
    <p:extLst>
      <p:ext uri="{BB962C8B-B14F-4D97-AF65-F5344CB8AC3E}">
        <p14:creationId xmlns:p14="http://schemas.microsoft.com/office/powerpoint/2010/main" val="8275374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29</a:t>
            </a:fld>
            <a:endParaRPr lang="en-US" dirty="0"/>
          </a:p>
        </p:txBody>
      </p:sp>
    </p:spTree>
    <p:extLst>
      <p:ext uri="{BB962C8B-B14F-4D97-AF65-F5344CB8AC3E}">
        <p14:creationId xmlns:p14="http://schemas.microsoft.com/office/powerpoint/2010/main" val="3450793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a:t>
            </a:fld>
            <a:endParaRPr lang="en-US" dirty="0"/>
          </a:p>
        </p:txBody>
      </p:sp>
    </p:spTree>
    <p:extLst>
      <p:ext uri="{BB962C8B-B14F-4D97-AF65-F5344CB8AC3E}">
        <p14:creationId xmlns:p14="http://schemas.microsoft.com/office/powerpoint/2010/main" val="40903462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30</a:t>
            </a:fld>
            <a:endParaRPr lang="en-US" dirty="0"/>
          </a:p>
        </p:txBody>
      </p:sp>
    </p:spTree>
    <p:extLst>
      <p:ext uri="{BB962C8B-B14F-4D97-AF65-F5344CB8AC3E}">
        <p14:creationId xmlns:p14="http://schemas.microsoft.com/office/powerpoint/2010/main" val="3474167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31</a:t>
            </a:fld>
            <a:endParaRPr lang="en-US" dirty="0"/>
          </a:p>
        </p:txBody>
      </p:sp>
    </p:spTree>
    <p:extLst>
      <p:ext uri="{BB962C8B-B14F-4D97-AF65-F5344CB8AC3E}">
        <p14:creationId xmlns:p14="http://schemas.microsoft.com/office/powerpoint/2010/main" val="30054395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32</a:t>
            </a:fld>
            <a:endParaRPr lang="en-US" dirty="0"/>
          </a:p>
        </p:txBody>
      </p:sp>
    </p:spTree>
    <p:extLst>
      <p:ext uri="{BB962C8B-B14F-4D97-AF65-F5344CB8AC3E}">
        <p14:creationId xmlns:p14="http://schemas.microsoft.com/office/powerpoint/2010/main" val="17301676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33</a:t>
            </a:fld>
            <a:endParaRPr lang="en-US" dirty="0"/>
          </a:p>
        </p:txBody>
      </p:sp>
    </p:spTree>
    <p:extLst>
      <p:ext uri="{BB962C8B-B14F-4D97-AF65-F5344CB8AC3E}">
        <p14:creationId xmlns:p14="http://schemas.microsoft.com/office/powerpoint/2010/main" val="17642051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34</a:t>
            </a:fld>
            <a:endParaRPr lang="en-US" dirty="0"/>
          </a:p>
        </p:txBody>
      </p:sp>
    </p:spTree>
    <p:extLst>
      <p:ext uri="{BB962C8B-B14F-4D97-AF65-F5344CB8AC3E}">
        <p14:creationId xmlns:p14="http://schemas.microsoft.com/office/powerpoint/2010/main" val="22988750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35</a:t>
            </a:fld>
            <a:endParaRPr lang="en-US" dirty="0"/>
          </a:p>
        </p:txBody>
      </p:sp>
    </p:spTree>
    <p:extLst>
      <p:ext uri="{BB962C8B-B14F-4D97-AF65-F5344CB8AC3E}">
        <p14:creationId xmlns:p14="http://schemas.microsoft.com/office/powerpoint/2010/main" val="15285136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36</a:t>
            </a:fld>
            <a:endParaRPr lang="en-US" dirty="0"/>
          </a:p>
        </p:txBody>
      </p:sp>
    </p:spTree>
    <p:extLst>
      <p:ext uri="{BB962C8B-B14F-4D97-AF65-F5344CB8AC3E}">
        <p14:creationId xmlns:p14="http://schemas.microsoft.com/office/powerpoint/2010/main" val="13844399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37</a:t>
            </a:fld>
            <a:endParaRPr lang="en-US" dirty="0"/>
          </a:p>
        </p:txBody>
      </p:sp>
    </p:spTree>
    <p:extLst>
      <p:ext uri="{BB962C8B-B14F-4D97-AF65-F5344CB8AC3E}">
        <p14:creationId xmlns:p14="http://schemas.microsoft.com/office/powerpoint/2010/main" val="42914456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38</a:t>
            </a:fld>
            <a:endParaRPr lang="en-US" dirty="0"/>
          </a:p>
        </p:txBody>
      </p:sp>
    </p:spTree>
    <p:extLst>
      <p:ext uri="{BB962C8B-B14F-4D97-AF65-F5344CB8AC3E}">
        <p14:creationId xmlns:p14="http://schemas.microsoft.com/office/powerpoint/2010/main" val="1591394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a:t>
            </a:fld>
            <a:endParaRPr lang="en-US" dirty="0"/>
          </a:p>
        </p:txBody>
      </p:sp>
    </p:spTree>
    <p:extLst>
      <p:ext uri="{BB962C8B-B14F-4D97-AF65-F5344CB8AC3E}">
        <p14:creationId xmlns:p14="http://schemas.microsoft.com/office/powerpoint/2010/main" val="1868360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5</a:t>
            </a:fld>
            <a:endParaRPr lang="en-US" dirty="0"/>
          </a:p>
        </p:txBody>
      </p:sp>
    </p:spTree>
    <p:extLst>
      <p:ext uri="{BB962C8B-B14F-4D97-AF65-F5344CB8AC3E}">
        <p14:creationId xmlns:p14="http://schemas.microsoft.com/office/powerpoint/2010/main" val="1858996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6</a:t>
            </a:fld>
            <a:endParaRPr lang="en-US" dirty="0"/>
          </a:p>
        </p:txBody>
      </p:sp>
    </p:spTree>
    <p:extLst>
      <p:ext uri="{BB962C8B-B14F-4D97-AF65-F5344CB8AC3E}">
        <p14:creationId xmlns:p14="http://schemas.microsoft.com/office/powerpoint/2010/main" val="3765335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7</a:t>
            </a:fld>
            <a:endParaRPr lang="en-US" dirty="0"/>
          </a:p>
        </p:txBody>
      </p:sp>
    </p:spTree>
    <p:extLst>
      <p:ext uri="{BB962C8B-B14F-4D97-AF65-F5344CB8AC3E}">
        <p14:creationId xmlns:p14="http://schemas.microsoft.com/office/powerpoint/2010/main" val="4091004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8</a:t>
            </a:fld>
            <a:endParaRPr lang="en-US" dirty="0"/>
          </a:p>
        </p:txBody>
      </p:sp>
    </p:spTree>
    <p:extLst>
      <p:ext uri="{BB962C8B-B14F-4D97-AF65-F5344CB8AC3E}">
        <p14:creationId xmlns:p14="http://schemas.microsoft.com/office/powerpoint/2010/main" val="1038889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9</a:t>
            </a:fld>
            <a:endParaRPr lang="en-US" dirty="0"/>
          </a:p>
        </p:txBody>
      </p:sp>
    </p:spTree>
    <p:extLst>
      <p:ext uri="{BB962C8B-B14F-4D97-AF65-F5344CB8AC3E}">
        <p14:creationId xmlns:p14="http://schemas.microsoft.com/office/powerpoint/2010/main" val="32534181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5">
                    <a:lumMod val="50000"/>
                  </a:schemeClr>
                </a:solidFill>
                <a:latin typeface="+mn-lt"/>
                <a:ea typeface="+mn-ea"/>
                <a:cs typeface="CiscoSans Thin"/>
              </a:rPr>
              <a:t>© 2016  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3">
                    <a:lumMod val="85000"/>
                  </a:schemeClr>
                </a:solidFill>
                <a:latin typeface="+mn-lt"/>
                <a:ea typeface="+mn-ea"/>
                <a:cs typeface="CiscoSans Thin"/>
              </a:rPr>
              <a:t>© 2016  Cisco and/or its affiliates. All rights reserved.   Cisco Confidential</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31" r:id="rId13"/>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0.tiff"/></Relationships>
</file>

<file path=ppt/slides/_rels/slide12.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15.tiff"/></Relationships>
</file>

<file path=ppt/slides/_rels/slide18.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image" Target="../media/image20.tiff"/><Relationship Id="rId4" Type="http://schemas.openxmlformats.org/officeDocument/2006/relationships/image" Target="../media/image19.tif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23.tiff"/><Relationship Id="rId4" Type="http://schemas.openxmlformats.org/officeDocument/2006/relationships/image" Target="../media/image22.tiff"/></Relationships>
</file>

<file path=ppt/slides/_rels/slide25.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image" Target="../media/image25.tiff"/><Relationship Id="rId4" Type="http://schemas.openxmlformats.org/officeDocument/2006/relationships/image" Target="../media/image24.tiff"/></Relationships>
</file>

<file path=ppt/slides/_rels/slide26.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28.tiff"/></Relationships>
</file>

<file path=ppt/slides/_rels/slide28.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30.tif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7.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671199" cy="1666626"/>
          </a:xfrm>
        </p:spPr>
        <p:txBody>
          <a:bodyPr/>
          <a:lstStyle/>
          <a:p>
            <a:r>
              <a:rPr lang="en-US" dirty="0">
                <a:solidFill>
                  <a:schemeClr val="accent5">
                    <a:lumMod val="40000"/>
                    <a:lumOff val="60000"/>
                  </a:schemeClr>
                </a:solidFill>
              </a:rPr>
              <a:t>Chapter 15: Route Maps and Conditional Forwarding</a:t>
            </a:r>
          </a:p>
        </p:txBody>
      </p:sp>
      <p:sp>
        <p:nvSpPr>
          <p:cNvPr id="5" name="Text Placeholder 4"/>
          <p:cNvSpPr>
            <a:spLocks noGrp="1"/>
          </p:cNvSpPr>
          <p:nvPr>
            <p:ph type="body" sz="quarter" idx="13"/>
          </p:nvPr>
        </p:nvSpPr>
        <p:spPr>
          <a:xfrm>
            <a:off x="469497" y="3127609"/>
            <a:ext cx="5925246" cy="299001"/>
          </a:xfrm>
        </p:spPr>
        <p:txBody>
          <a:bodyPr/>
          <a:lstStyle/>
          <a:p>
            <a:r>
              <a:rPr lang="en-US" dirty="0">
                <a:solidFill>
                  <a:schemeClr val="bg2">
                    <a:lumMod val="40000"/>
                    <a:lumOff val="60000"/>
                  </a:schemeClr>
                </a:solidFill>
              </a:rPr>
              <a:t>Instructor Materials  </a:t>
            </a:r>
          </a:p>
        </p:txBody>
      </p:sp>
      <p:sp>
        <p:nvSpPr>
          <p:cNvPr id="7" name="Subtitle 6"/>
          <p:cNvSpPr>
            <a:spLocks noGrp="1"/>
          </p:cNvSpPr>
          <p:nvPr>
            <p:ph type="subTitle" idx="1"/>
          </p:nvPr>
        </p:nvSpPr>
        <p:spPr>
          <a:xfrm>
            <a:off x="469497" y="3809526"/>
            <a:ext cx="2368954" cy="902174"/>
          </a:xfrm>
        </p:spPr>
        <p:txBody>
          <a:bodyPr/>
          <a:lstStyle/>
          <a:p>
            <a:r>
              <a:rPr lang="en-US" dirty="0">
                <a:solidFill>
                  <a:schemeClr val="accent5">
                    <a:lumMod val="40000"/>
                    <a:lumOff val="60000"/>
                  </a:schemeClr>
                </a:solidFill>
              </a:rPr>
              <a:t>CCNP Enterprise: Advanced Routing</a:t>
            </a:r>
            <a:endParaRPr lang="en-US" dirty="0"/>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Conditional Matching</a:t>
            </a:r>
            <a:br>
              <a:rPr lang="en-US" dirty="0"/>
            </a:br>
            <a:r>
              <a:rPr lang="en-US" dirty="0"/>
              <a:t>Prefix Matching</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731837"/>
            <a:ext cx="5045165" cy="3539430"/>
          </a:xfrm>
          <a:prstGeom prst="rect">
            <a:avLst/>
          </a:prstGeom>
        </p:spPr>
        <p:txBody>
          <a:bodyPr wrap="square">
            <a:spAutoFit/>
          </a:bodyPr>
          <a:lstStyle/>
          <a:p>
            <a:r>
              <a:rPr lang="en-US" sz="1600" dirty="0">
                <a:solidFill>
                  <a:srgbClr val="000000"/>
                </a:solidFill>
              </a:rPr>
              <a:t>Prefix lists provide another method of identifying networks in a routing protocol. A prefix list identifies a specific IP address, network, or network range and allows for the selection of multiple networks with a variety of prefix lengths, using a prefix match specification.</a:t>
            </a:r>
          </a:p>
          <a:p>
            <a:endParaRPr lang="en-US" sz="1600" dirty="0">
              <a:solidFill>
                <a:srgbClr val="000000"/>
              </a:solidFill>
            </a:endParaRPr>
          </a:p>
          <a:p>
            <a:r>
              <a:rPr lang="en-US" sz="1600" dirty="0">
                <a:solidFill>
                  <a:srgbClr val="000000"/>
                </a:solidFill>
              </a:rPr>
              <a:t>A prefix match specification contains two parts: a high-order bit pattern and a high-order bit count, which determines the high-order bits in the bit pattern that are to be matched. Some documentation refers to the high-order bit pattern as the address or network and the high-order bit count as the length or mask length.</a:t>
            </a:r>
          </a:p>
        </p:txBody>
      </p:sp>
      <p:sp>
        <p:nvSpPr>
          <p:cNvPr id="8" name="TextBox 7">
            <a:extLst>
              <a:ext uri="{FF2B5EF4-FFF2-40B4-BE49-F238E27FC236}">
                <a16:creationId xmlns:a16="http://schemas.microsoft.com/office/drawing/2014/main" id="{3C99A35F-6D1F-0C48-8672-8E4E15FFC3B7}"/>
              </a:ext>
            </a:extLst>
          </p:cNvPr>
          <p:cNvSpPr txBox="1"/>
          <p:nvPr/>
        </p:nvSpPr>
        <p:spPr>
          <a:xfrm>
            <a:off x="5228899" y="3732658"/>
            <a:ext cx="3915101" cy="1077218"/>
          </a:xfrm>
          <a:prstGeom prst="rect">
            <a:avLst/>
          </a:prstGeom>
          <a:noFill/>
        </p:spPr>
        <p:txBody>
          <a:bodyPr wrap="square" rtlCol="0">
            <a:spAutoFit/>
          </a:bodyPr>
          <a:lstStyle/>
          <a:p>
            <a:r>
              <a:rPr lang="en-US" sz="1600" dirty="0">
                <a:solidFill>
                  <a:srgbClr val="000000"/>
                </a:solidFill>
              </a:rPr>
              <a:t>In Figure 15-2, the prefix match specification has the high-order bit pattern 192.168.0.0 and the high-order bit count 16.</a:t>
            </a:r>
          </a:p>
        </p:txBody>
      </p:sp>
      <p:pic>
        <p:nvPicPr>
          <p:cNvPr id="6" name="Picture 5">
            <a:extLst>
              <a:ext uri="{FF2B5EF4-FFF2-40B4-BE49-F238E27FC236}">
                <a16:creationId xmlns:a16="http://schemas.microsoft.com/office/drawing/2014/main" id="{93E4FA8B-6D18-6F41-B5EF-A1BA99A1C029}"/>
              </a:ext>
            </a:extLst>
          </p:cNvPr>
          <p:cNvPicPr>
            <a:picLocks noChangeAspect="1"/>
          </p:cNvPicPr>
          <p:nvPr/>
        </p:nvPicPr>
        <p:blipFill>
          <a:blip r:embed="rId3"/>
          <a:stretch>
            <a:fillRect/>
          </a:stretch>
        </p:blipFill>
        <p:spPr>
          <a:xfrm>
            <a:off x="5228899" y="1080770"/>
            <a:ext cx="3849786" cy="2048510"/>
          </a:xfrm>
          <a:prstGeom prst="rect">
            <a:avLst/>
          </a:prstGeom>
        </p:spPr>
      </p:pic>
    </p:spTree>
    <p:extLst>
      <p:ext uri="{BB962C8B-B14F-4D97-AF65-F5344CB8AC3E}">
        <p14:creationId xmlns:p14="http://schemas.microsoft.com/office/powerpoint/2010/main" val="3883776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Conditional Matching</a:t>
            </a:r>
            <a:br>
              <a:rPr lang="en-US" dirty="0"/>
            </a:br>
            <a:r>
              <a:rPr lang="en-US" dirty="0"/>
              <a:t>Prefix Matching (Cont.)</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731837"/>
            <a:ext cx="9007565" cy="1569660"/>
          </a:xfrm>
          <a:prstGeom prst="rect">
            <a:avLst/>
          </a:prstGeom>
        </p:spPr>
        <p:txBody>
          <a:bodyPr wrap="square">
            <a:spAutoFit/>
          </a:bodyPr>
          <a:lstStyle/>
          <a:p>
            <a:r>
              <a:rPr lang="en-US" sz="1600" dirty="0">
                <a:solidFill>
                  <a:srgbClr val="000000"/>
                </a:solidFill>
              </a:rPr>
              <a:t>Figure 15-3 demonstrates the prefix match specification with a high-order bit pattern of 10.168.0.0 and high-order bit count of 13, where the matching length of the prefix must be greater than or equal to 24. </a:t>
            </a:r>
          </a:p>
          <a:p>
            <a:endParaRPr lang="en-US" sz="1600" dirty="0">
              <a:solidFill>
                <a:srgbClr val="000000"/>
              </a:solidFill>
            </a:endParaRPr>
          </a:p>
          <a:p>
            <a:r>
              <a:rPr lang="en-US" sz="1600" dirty="0">
                <a:solidFill>
                  <a:srgbClr val="000000"/>
                </a:solidFill>
              </a:rPr>
              <a:t>Figure 15-4 demonstrates a prefix match specification with a high order bit pattern of 10.0.0.0 and high-order bit count of 8, where the matching length must be between 22 and 26.</a:t>
            </a:r>
          </a:p>
        </p:txBody>
      </p:sp>
      <p:pic>
        <p:nvPicPr>
          <p:cNvPr id="5" name="Picture 4">
            <a:extLst>
              <a:ext uri="{FF2B5EF4-FFF2-40B4-BE49-F238E27FC236}">
                <a16:creationId xmlns:a16="http://schemas.microsoft.com/office/drawing/2014/main" id="{ADA78C3D-6508-9A4F-97D2-5EBA7A28A66E}"/>
              </a:ext>
            </a:extLst>
          </p:cNvPr>
          <p:cNvPicPr>
            <a:picLocks noChangeAspect="1"/>
          </p:cNvPicPr>
          <p:nvPr/>
        </p:nvPicPr>
        <p:blipFill>
          <a:blip r:embed="rId3"/>
          <a:stretch>
            <a:fillRect/>
          </a:stretch>
        </p:blipFill>
        <p:spPr>
          <a:xfrm>
            <a:off x="975360" y="2301497"/>
            <a:ext cx="3788410" cy="2588914"/>
          </a:xfrm>
          <a:prstGeom prst="rect">
            <a:avLst/>
          </a:prstGeom>
        </p:spPr>
      </p:pic>
      <p:pic>
        <p:nvPicPr>
          <p:cNvPr id="7" name="Picture 6">
            <a:extLst>
              <a:ext uri="{FF2B5EF4-FFF2-40B4-BE49-F238E27FC236}">
                <a16:creationId xmlns:a16="http://schemas.microsoft.com/office/drawing/2014/main" id="{09F40B48-D298-B146-8FE7-726558374173}"/>
              </a:ext>
            </a:extLst>
          </p:cNvPr>
          <p:cNvPicPr>
            <a:picLocks noChangeAspect="1"/>
          </p:cNvPicPr>
          <p:nvPr/>
        </p:nvPicPr>
        <p:blipFill>
          <a:blip r:embed="rId4"/>
          <a:stretch>
            <a:fillRect/>
          </a:stretch>
        </p:blipFill>
        <p:spPr>
          <a:xfrm>
            <a:off x="5308893" y="2301497"/>
            <a:ext cx="3519759" cy="2588914"/>
          </a:xfrm>
          <a:prstGeom prst="rect">
            <a:avLst/>
          </a:prstGeom>
        </p:spPr>
      </p:pic>
    </p:spTree>
    <p:extLst>
      <p:ext uri="{BB962C8B-B14F-4D97-AF65-F5344CB8AC3E}">
        <p14:creationId xmlns:p14="http://schemas.microsoft.com/office/powerpoint/2010/main" val="3749456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Conditional Matching</a:t>
            </a:r>
            <a:br>
              <a:rPr lang="en-US" dirty="0"/>
            </a:br>
            <a:r>
              <a:rPr lang="en-US" dirty="0"/>
              <a:t>Prefix Lists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731837"/>
            <a:ext cx="9007565" cy="1677382"/>
          </a:xfrm>
          <a:prstGeom prst="rect">
            <a:avLst/>
          </a:prstGeom>
        </p:spPr>
        <p:txBody>
          <a:bodyPr wrap="square">
            <a:spAutoFit/>
          </a:bodyPr>
          <a:lstStyle/>
          <a:p>
            <a:r>
              <a:rPr lang="en-US" sz="1500" dirty="0">
                <a:solidFill>
                  <a:srgbClr val="000000"/>
                </a:solidFill>
              </a:rPr>
              <a:t>A prefix list can have multiple prefix matching specification entries that contain permit or deny actions. Prefix lists process in sequential order in a top-down fashion, and the first prefix match processes with the appropriate permit or deny action. Prefix lists are configured with the following global configuration command syntax:</a:t>
            </a:r>
          </a:p>
          <a:p>
            <a:endParaRPr lang="en-US" sz="1300" dirty="0">
              <a:solidFill>
                <a:srgbClr val="000000"/>
              </a:solidFill>
            </a:endParaRPr>
          </a:p>
          <a:p>
            <a:r>
              <a:rPr lang="en-US" sz="1400" b="1" dirty="0">
                <a:solidFill>
                  <a:srgbClr val="000000"/>
                </a:solidFill>
                <a:latin typeface="+mn-lt"/>
                <a:cs typeface="Courier New" panose="02070309020205020404" pitchFamily="49" charset="0"/>
              </a:rPr>
              <a:t>ip prefix-list </a:t>
            </a:r>
            <a:r>
              <a:rPr lang="en-US" sz="1400" i="1" dirty="0">
                <a:solidFill>
                  <a:srgbClr val="000000"/>
                </a:solidFill>
                <a:latin typeface="+mn-lt"/>
                <a:cs typeface="Courier New" panose="02070309020205020404" pitchFamily="49" charset="0"/>
              </a:rPr>
              <a:t>prefix-list-name</a:t>
            </a:r>
            <a:r>
              <a:rPr lang="en-US" sz="1400" dirty="0">
                <a:solidFill>
                  <a:srgbClr val="000000"/>
                </a:solidFill>
                <a:latin typeface="+mn-lt"/>
                <a:cs typeface="Courier New" panose="02070309020205020404" pitchFamily="49" charset="0"/>
              </a:rPr>
              <a:t> [</a:t>
            </a:r>
            <a:r>
              <a:rPr lang="en-US" sz="1400" b="1" dirty="0">
                <a:solidFill>
                  <a:srgbClr val="000000"/>
                </a:solidFill>
                <a:latin typeface="+mn-lt"/>
                <a:cs typeface="Courier New" panose="02070309020205020404" pitchFamily="49" charset="0"/>
              </a:rPr>
              <a:t>seq</a:t>
            </a:r>
            <a:r>
              <a:rPr lang="en-US" sz="1400" dirty="0">
                <a:solidFill>
                  <a:srgbClr val="000000"/>
                </a:solidFill>
                <a:latin typeface="+mn-lt"/>
                <a:cs typeface="Courier New" panose="02070309020205020404" pitchFamily="49" charset="0"/>
              </a:rPr>
              <a:t> </a:t>
            </a:r>
            <a:r>
              <a:rPr lang="en-US" sz="1400" i="1" dirty="0">
                <a:solidFill>
                  <a:srgbClr val="000000"/>
                </a:solidFill>
                <a:latin typeface="+mn-lt"/>
                <a:cs typeface="Courier New" panose="02070309020205020404" pitchFamily="49" charset="0"/>
              </a:rPr>
              <a:t>sequence-number</a:t>
            </a:r>
            <a:r>
              <a:rPr lang="en-US" sz="1400" dirty="0">
                <a:solidFill>
                  <a:srgbClr val="000000"/>
                </a:solidFill>
                <a:latin typeface="+mn-lt"/>
                <a:cs typeface="Courier New" panose="02070309020205020404" pitchFamily="49" charset="0"/>
              </a:rPr>
              <a:t>] {</a:t>
            </a:r>
            <a:r>
              <a:rPr lang="en-US" sz="1400" b="1" dirty="0">
                <a:solidFill>
                  <a:srgbClr val="000000"/>
                </a:solidFill>
                <a:latin typeface="+mn-lt"/>
                <a:cs typeface="Courier New" panose="02070309020205020404" pitchFamily="49" charset="0"/>
              </a:rPr>
              <a:t>permit</a:t>
            </a:r>
            <a:r>
              <a:rPr lang="en-US" sz="1400" dirty="0">
                <a:solidFill>
                  <a:srgbClr val="000000"/>
                </a:solidFill>
                <a:latin typeface="+mn-lt"/>
                <a:cs typeface="Courier New" panose="02070309020205020404" pitchFamily="49" charset="0"/>
              </a:rPr>
              <a:t> | </a:t>
            </a:r>
            <a:r>
              <a:rPr lang="en-US" sz="1400" b="1" dirty="0">
                <a:solidFill>
                  <a:srgbClr val="000000"/>
                </a:solidFill>
                <a:latin typeface="+mn-lt"/>
                <a:cs typeface="Courier New" panose="02070309020205020404" pitchFamily="49" charset="0"/>
              </a:rPr>
              <a:t>deny</a:t>
            </a:r>
            <a:r>
              <a:rPr lang="en-US" sz="1400" dirty="0">
                <a:solidFill>
                  <a:srgbClr val="000000"/>
                </a:solidFill>
                <a:latin typeface="+mn-lt"/>
                <a:cs typeface="Courier New" panose="02070309020205020404" pitchFamily="49" charset="0"/>
              </a:rPr>
              <a:t>} </a:t>
            </a:r>
            <a:r>
              <a:rPr lang="en-US" sz="1400" i="1" dirty="0">
                <a:solidFill>
                  <a:srgbClr val="000000"/>
                </a:solidFill>
                <a:latin typeface="+mn-lt"/>
                <a:cs typeface="Courier New" panose="02070309020205020404" pitchFamily="49" charset="0"/>
              </a:rPr>
              <a:t>high-order-bit-pattern</a:t>
            </a:r>
            <a:r>
              <a:rPr lang="en-US" sz="1400" dirty="0">
                <a:solidFill>
                  <a:srgbClr val="000000"/>
                </a:solidFill>
                <a:latin typeface="+mn-lt"/>
                <a:cs typeface="Courier New" panose="02070309020205020404" pitchFamily="49" charset="0"/>
              </a:rPr>
              <a:t>/</a:t>
            </a:r>
            <a:r>
              <a:rPr lang="en-US" sz="1400" i="1" dirty="0">
                <a:solidFill>
                  <a:srgbClr val="000000"/>
                </a:solidFill>
                <a:latin typeface="+mn-lt"/>
                <a:cs typeface="Courier New" panose="02070309020205020404" pitchFamily="49" charset="0"/>
              </a:rPr>
              <a:t>high-order-bit-count</a:t>
            </a:r>
            <a:r>
              <a:rPr lang="en-US" sz="1400" dirty="0">
                <a:solidFill>
                  <a:srgbClr val="000000"/>
                </a:solidFill>
                <a:latin typeface="+mn-lt"/>
                <a:cs typeface="Courier New" panose="02070309020205020404" pitchFamily="49" charset="0"/>
              </a:rPr>
              <a:t> [</a:t>
            </a:r>
            <a:r>
              <a:rPr lang="en-US" sz="1400" b="1" dirty="0">
                <a:solidFill>
                  <a:srgbClr val="000000"/>
                </a:solidFill>
                <a:latin typeface="+mn-lt"/>
                <a:cs typeface="Courier New" panose="02070309020205020404" pitchFamily="49" charset="0"/>
              </a:rPr>
              <a:t>ge</a:t>
            </a:r>
            <a:r>
              <a:rPr lang="en-US" sz="1400" dirty="0">
                <a:solidFill>
                  <a:srgbClr val="000000"/>
                </a:solidFill>
                <a:latin typeface="+mn-lt"/>
                <a:cs typeface="Courier New" panose="02070309020205020404" pitchFamily="49" charset="0"/>
              </a:rPr>
              <a:t> </a:t>
            </a:r>
            <a:r>
              <a:rPr lang="en-US" sz="1400" i="1" dirty="0">
                <a:solidFill>
                  <a:srgbClr val="000000"/>
                </a:solidFill>
                <a:latin typeface="+mn-lt"/>
                <a:cs typeface="Courier New" panose="02070309020205020404" pitchFamily="49" charset="0"/>
              </a:rPr>
              <a:t>ge-value</a:t>
            </a:r>
            <a:r>
              <a:rPr lang="en-US" sz="1400" dirty="0">
                <a:solidFill>
                  <a:srgbClr val="000000"/>
                </a:solidFill>
                <a:latin typeface="+mn-lt"/>
                <a:cs typeface="Courier New" panose="02070309020205020404" pitchFamily="49" charset="0"/>
              </a:rPr>
              <a:t>] [</a:t>
            </a:r>
            <a:r>
              <a:rPr lang="en-US" sz="1400" b="1" dirty="0">
                <a:solidFill>
                  <a:srgbClr val="000000"/>
                </a:solidFill>
                <a:latin typeface="+mn-lt"/>
                <a:cs typeface="Courier New" panose="02070309020205020404" pitchFamily="49" charset="0"/>
              </a:rPr>
              <a:t>le</a:t>
            </a:r>
            <a:r>
              <a:rPr lang="en-US" sz="1400" dirty="0">
                <a:solidFill>
                  <a:srgbClr val="000000"/>
                </a:solidFill>
                <a:latin typeface="+mn-lt"/>
                <a:cs typeface="Courier New" panose="02070309020205020404" pitchFamily="49" charset="0"/>
              </a:rPr>
              <a:t> </a:t>
            </a:r>
            <a:r>
              <a:rPr lang="en-US" sz="1400" i="1" dirty="0">
                <a:solidFill>
                  <a:srgbClr val="000000"/>
                </a:solidFill>
                <a:latin typeface="+mn-lt"/>
                <a:cs typeface="Courier New" panose="02070309020205020404" pitchFamily="49" charset="0"/>
              </a:rPr>
              <a:t>le-value</a:t>
            </a:r>
            <a:r>
              <a:rPr lang="en-US" sz="1400" dirty="0">
                <a:solidFill>
                  <a:srgbClr val="000000"/>
                </a:solidFill>
                <a:latin typeface="+mn-lt"/>
                <a:cs typeface="Courier New" panose="02070309020205020404" pitchFamily="49" charset="0"/>
              </a:rPr>
              <a:t>]</a:t>
            </a:r>
            <a:endParaRPr lang="en-US" sz="1400" dirty="0">
              <a:solidFill>
                <a:srgbClr val="000000"/>
              </a:solidFill>
              <a:latin typeface="+mn-lt"/>
            </a:endParaRPr>
          </a:p>
        </p:txBody>
      </p:sp>
      <p:sp>
        <p:nvSpPr>
          <p:cNvPr id="8" name="Rectangle 7">
            <a:extLst>
              <a:ext uri="{FF2B5EF4-FFF2-40B4-BE49-F238E27FC236}">
                <a16:creationId xmlns:a16="http://schemas.microsoft.com/office/drawing/2014/main" id="{578B6FB8-5F26-6E40-A4AB-9C9983DC5DC8}"/>
              </a:ext>
            </a:extLst>
          </p:cNvPr>
          <p:cNvSpPr/>
          <p:nvPr/>
        </p:nvSpPr>
        <p:spPr>
          <a:xfrm>
            <a:off x="65315" y="3872893"/>
            <a:ext cx="9007565" cy="784830"/>
          </a:xfrm>
          <a:prstGeom prst="rect">
            <a:avLst/>
          </a:prstGeom>
        </p:spPr>
        <p:txBody>
          <a:bodyPr wrap="square">
            <a:spAutoFit/>
          </a:bodyPr>
          <a:lstStyle/>
          <a:p>
            <a:r>
              <a:rPr lang="en-US" sz="1500" dirty="0">
                <a:solidFill>
                  <a:srgbClr val="000000"/>
                </a:solidFill>
              </a:rPr>
              <a:t>If a sequence is not provided, the sequence number auto-increments by 5, based on the highest</a:t>
            </a:r>
          </a:p>
          <a:p>
            <a:r>
              <a:rPr lang="en-US" sz="1500" dirty="0">
                <a:solidFill>
                  <a:srgbClr val="000000"/>
                </a:solidFill>
              </a:rPr>
              <a:t>sequence number. The first entry is 5.</a:t>
            </a:r>
            <a:r>
              <a:rPr lang="en-US" sz="1500" dirty="0">
                <a:solidFill>
                  <a:srgbClr val="000000"/>
                </a:solidFill>
                <a:latin typeface="Courier New" panose="02070309020205020404" pitchFamily="49" charset="0"/>
                <a:cs typeface="Courier New" panose="02070309020205020404" pitchFamily="49" charset="0"/>
              </a:rPr>
              <a:t> </a:t>
            </a:r>
            <a:r>
              <a:rPr lang="en-US" sz="1500" dirty="0">
                <a:solidFill>
                  <a:srgbClr val="000000"/>
                </a:solidFill>
              </a:rPr>
              <a:t>Example 15-1 provides a sample prefix list named RFC1918 for all the networks in the RFC 1918 address range.</a:t>
            </a:r>
          </a:p>
        </p:txBody>
      </p:sp>
      <p:pic>
        <p:nvPicPr>
          <p:cNvPr id="4" name="Picture 3">
            <a:extLst>
              <a:ext uri="{FF2B5EF4-FFF2-40B4-BE49-F238E27FC236}">
                <a16:creationId xmlns:a16="http://schemas.microsoft.com/office/drawing/2014/main" id="{B1F3438D-1663-F148-B558-C5996E99A733}"/>
              </a:ext>
            </a:extLst>
          </p:cNvPr>
          <p:cNvPicPr>
            <a:picLocks noChangeAspect="1"/>
          </p:cNvPicPr>
          <p:nvPr/>
        </p:nvPicPr>
        <p:blipFill>
          <a:blip r:embed="rId3"/>
          <a:stretch>
            <a:fillRect/>
          </a:stretch>
        </p:blipFill>
        <p:spPr>
          <a:xfrm>
            <a:off x="1736997" y="2493356"/>
            <a:ext cx="5664200" cy="1295400"/>
          </a:xfrm>
          <a:prstGeom prst="rect">
            <a:avLst/>
          </a:prstGeom>
        </p:spPr>
      </p:pic>
    </p:spTree>
    <p:extLst>
      <p:ext uri="{BB962C8B-B14F-4D97-AF65-F5344CB8AC3E}">
        <p14:creationId xmlns:p14="http://schemas.microsoft.com/office/powerpoint/2010/main" val="721864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Conditional Matching</a:t>
            </a:r>
            <a:br>
              <a:rPr lang="en-US" dirty="0"/>
            </a:br>
            <a:r>
              <a:rPr lang="en-US" dirty="0"/>
              <a:t>IPv6 Prefix Lists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731837"/>
            <a:ext cx="9007565" cy="1708160"/>
          </a:xfrm>
          <a:prstGeom prst="rect">
            <a:avLst/>
          </a:prstGeom>
        </p:spPr>
        <p:txBody>
          <a:bodyPr wrap="square">
            <a:spAutoFit/>
          </a:bodyPr>
          <a:lstStyle/>
          <a:p>
            <a:r>
              <a:rPr lang="en-US" sz="1500" dirty="0">
                <a:solidFill>
                  <a:srgbClr val="000000"/>
                </a:solidFill>
              </a:rPr>
              <a:t>The prefix matching logic works exactly the same for IPv6 networks as for IPv4 networks.</a:t>
            </a:r>
          </a:p>
          <a:p>
            <a:r>
              <a:rPr lang="en-US" sz="1500" dirty="0">
                <a:solidFill>
                  <a:srgbClr val="000000"/>
                </a:solidFill>
              </a:rPr>
              <a:t>The most important thing to remember is that IPv6 networks are notated in hex and not in binary when identifying ranges. IPv6 prefix lists are configured with the following global configuration command syntax:</a:t>
            </a:r>
          </a:p>
          <a:p>
            <a:endParaRPr lang="en-US" sz="1500" dirty="0">
              <a:solidFill>
                <a:srgbClr val="000000"/>
              </a:solidFill>
            </a:endParaRPr>
          </a:p>
          <a:p>
            <a:r>
              <a:rPr lang="en-US" sz="1400" b="1" dirty="0">
                <a:solidFill>
                  <a:srgbClr val="000000"/>
                </a:solidFill>
                <a:latin typeface="Arial" panose="020B0604020202020204" pitchFamily="34" charset="0"/>
                <a:cs typeface="Arial" panose="020B0604020202020204" pitchFamily="34" charset="0"/>
              </a:rPr>
              <a:t>ipv6 prefix-list </a:t>
            </a:r>
            <a:r>
              <a:rPr lang="en-US" sz="1400" i="1" dirty="0">
                <a:solidFill>
                  <a:srgbClr val="000000"/>
                </a:solidFill>
                <a:latin typeface="Arial" panose="020B0604020202020204" pitchFamily="34" charset="0"/>
                <a:cs typeface="Arial" panose="020B0604020202020204" pitchFamily="34" charset="0"/>
              </a:rPr>
              <a:t>prefix-list-name</a:t>
            </a:r>
            <a:r>
              <a:rPr lang="en-US" sz="1400" dirty="0">
                <a:solidFill>
                  <a:srgbClr val="000000"/>
                </a:solidFill>
                <a:latin typeface="Arial" panose="020B0604020202020204" pitchFamily="34" charset="0"/>
                <a:cs typeface="Arial" panose="020B0604020202020204" pitchFamily="34" charset="0"/>
              </a:rPr>
              <a:t> [</a:t>
            </a:r>
            <a:r>
              <a:rPr lang="en-US" sz="1400" b="1" dirty="0">
                <a:solidFill>
                  <a:srgbClr val="000000"/>
                </a:solidFill>
                <a:latin typeface="Arial" panose="020B0604020202020204" pitchFamily="34" charset="0"/>
                <a:cs typeface="Arial" panose="020B0604020202020204" pitchFamily="34" charset="0"/>
              </a:rPr>
              <a:t>seq</a:t>
            </a:r>
            <a:r>
              <a:rPr lang="en-US" sz="1400" dirty="0">
                <a:solidFill>
                  <a:srgbClr val="000000"/>
                </a:solidFill>
                <a:latin typeface="Arial" panose="020B0604020202020204" pitchFamily="34" charset="0"/>
                <a:cs typeface="Arial" panose="020B0604020202020204" pitchFamily="34" charset="0"/>
              </a:rPr>
              <a:t> </a:t>
            </a:r>
            <a:r>
              <a:rPr lang="en-US" sz="1400" i="1" dirty="0">
                <a:solidFill>
                  <a:srgbClr val="000000"/>
                </a:solidFill>
                <a:latin typeface="Arial" panose="020B0604020202020204" pitchFamily="34" charset="0"/>
                <a:cs typeface="Arial" panose="020B0604020202020204" pitchFamily="34" charset="0"/>
              </a:rPr>
              <a:t>sequence-number</a:t>
            </a:r>
            <a:r>
              <a:rPr lang="en-US" sz="1400" dirty="0">
                <a:solidFill>
                  <a:srgbClr val="000000"/>
                </a:solidFill>
                <a:latin typeface="Arial" panose="020B0604020202020204" pitchFamily="34" charset="0"/>
                <a:cs typeface="Arial" panose="020B0604020202020204" pitchFamily="34" charset="0"/>
              </a:rPr>
              <a:t>] {</a:t>
            </a:r>
            <a:r>
              <a:rPr lang="en-US" sz="1400" b="1" dirty="0">
                <a:solidFill>
                  <a:srgbClr val="000000"/>
                </a:solidFill>
                <a:latin typeface="Arial" panose="020B0604020202020204" pitchFamily="34" charset="0"/>
                <a:cs typeface="Arial" panose="020B0604020202020204" pitchFamily="34" charset="0"/>
              </a:rPr>
              <a:t>permit</a:t>
            </a:r>
            <a:r>
              <a:rPr lang="en-US" sz="1400" dirty="0">
                <a:solidFill>
                  <a:srgbClr val="000000"/>
                </a:solidFill>
                <a:latin typeface="Arial" panose="020B0604020202020204" pitchFamily="34" charset="0"/>
                <a:cs typeface="Arial" panose="020B0604020202020204" pitchFamily="34" charset="0"/>
              </a:rPr>
              <a:t> | </a:t>
            </a:r>
            <a:r>
              <a:rPr lang="en-US" sz="1400" b="1" dirty="0">
                <a:solidFill>
                  <a:srgbClr val="000000"/>
                </a:solidFill>
                <a:latin typeface="Arial" panose="020B0604020202020204" pitchFamily="34" charset="0"/>
                <a:cs typeface="Arial" panose="020B0604020202020204" pitchFamily="34" charset="0"/>
              </a:rPr>
              <a:t>deny</a:t>
            </a:r>
            <a:r>
              <a:rPr lang="en-US" sz="1400" dirty="0">
                <a:solidFill>
                  <a:srgbClr val="000000"/>
                </a:solidFill>
                <a:latin typeface="Arial" panose="020B0604020202020204" pitchFamily="34" charset="0"/>
                <a:cs typeface="Arial" panose="020B0604020202020204" pitchFamily="34" charset="0"/>
              </a:rPr>
              <a:t>} </a:t>
            </a:r>
            <a:r>
              <a:rPr lang="en-US" sz="1400" i="1" dirty="0">
                <a:solidFill>
                  <a:srgbClr val="000000"/>
                </a:solidFill>
                <a:latin typeface="Arial" panose="020B0604020202020204" pitchFamily="34" charset="0"/>
                <a:cs typeface="Arial" panose="020B0604020202020204" pitchFamily="34" charset="0"/>
              </a:rPr>
              <a:t>high-order-bit-pattern</a:t>
            </a:r>
            <a:r>
              <a:rPr lang="en-US" sz="1400" dirty="0">
                <a:solidFill>
                  <a:srgbClr val="000000"/>
                </a:solidFill>
                <a:latin typeface="Arial" panose="020B0604020202020204" pitchFamily="34" charset="0"/>
                <a:cs typeface="Arial" panose="020B0604020202020204" pitchFamily="34" charset="0"/>
              </a:rPr>
              <a:t>/</a:t>
            </a:r>
            <a:r>
              <a:rPr lang="en-US" sz="1400" i="1" dirty="0">
                <a:solidFill>
                  <a:srgbClr val="000000"/>
                </a:solidFill>
                <a:latin typeface="Arial" panose="020B0604020202020204" pitchFamily="34" charset="0"/>
                <a:cs typeface="Arial" panose="020B0604020202020204" pitchFamily="34" charset="0"/>
              </a:rPr>
              <a:t>high-order-bit-count</a:t>
            </a:r>
            <a:r>
              <a:rPr lang="en-US" sz="1400" dirty="0">
                <a:solidFill>
                  <a:srgbClr val="000000"/>
                </a:solidFill>
                <a:latin typeface="Arial" panose="020B0604020202020204" pitchFamily="34" charset="0"/>
                <a:cs typeface="Arial" panose="020B0604020202020204" pitchFamily="34" charset="0"/>
              </a:rPr>
              <a:t> [</a:t>
            </a:r>
            <a:r>
              <a:rPr lang="en-US" sz="1400" b="1" dirty="0">
                <a:solidFill>
                  <a:srgbClr val="000000"/>
                </a:solidFill>
                <a:latin typeface="Arial" panose="020B0604020202020204" pitchFamily="34" charset="0"/>
                <a:cs typeface="Arial" panose="020B0604020202020204" pitchFamily="34" charset="0"/>
              </a:rPr>
              <a:t>ge</a:t>
            </a:r>
            <a:r>
              <a:rPr lang="en-US" sz="1400" dirty="0">
                <a:solidFill>
                  <a:srgbClr val="000000"/>
                </a:solidFill>
                <a:latin typeface="Arial" panose="020B0604020202020204" pitchFamily="34" charset="0"/>
                <a:cs typeface="Arial" panose="020B0604020202020204" pitchFamily="34" charset="0"/>
              </a:rPr>
              <a:t> </a:t>
            </a:r>
            <a:r>
              <a:rPr lang="en-US" sz="1400" i="1" dirty="0">
                <a:solidFill>
                  <a:srgbClr val="000000"/>
                </a:solidFill>
                <a:latin typeface="Arial" panose="020B0604020202020204" pitchFamily="34" charset="0"/>
                <a:cs typeface="Arial" panose="020B0604020202020204" pitchFamily="34" charset="0"/>
              </a:rPr>
              <a:t>ge-value</a:t>
            </a:r>
            <a:r>
              <a:rPr lang="en-US" sz="1400" dirty="0">
                <a:solidFill>
                  <a:srgbClr val="000000"/>
                </a:solidFill>
                <a:latin typeface="Arial" panose="020B0604020202020204" pitchFamily="34" charset="0"/>
                <a:cs typeface="Arial" panose="020B0604020202020204" pitchFamily="34" charset="0"/>
              </a:rPr>
              <a:t>] [</a:t>
            </a:r>
            <a:r>
              <a:rPr lang="en-US" sz="1400" b="1" dirty="0">
                <a:solidFill>
                  <a:srgbClr val="000000"/>
                </a:solidFill>
                <a:latin typeface="Arial" panose="020B0604020202020204" pitchFamily="34" charset="0"/>
                <a:cs typeface="Arial" panose="020B0604020202020204" pitchFamily="34" charset="0"/>
              </a:rPr>
              <a:t>le</a:t>
            </a:r>
            <a:r>
              <a:rPr lang="en-US" sz="1400" dirty="0">
                <a:solidFill>
                  <a:srgbClr val="000000"/>
                </a:solidFill>
                <a:latin typeface="Arial" panose="020B0604020202020204" pitchFamily="34" charset="0"/>
                <a:cs typeface="Arial" panose="020B0604020202020204" pitchFamily="34" charset="0"/>
              </a:rPr>
              <a:t> </a:t>
            </a:r>
            <a:r>
              <a:rPr lang="en-US" sz="1400" i="1" dirty="0">
                <a:solidFill>
                  <a:srgbClr val="000000"/>
                </a:solidFill>
                <a:latin typeface="Arial" panose="020B0604020202020204" pitchFamily="34" charset="0"/>
                <a:cs typeface="Arial" panose="020B0604020202020204" pitchFamily="34" charset="0"/>
              </a:rPr>
              <a:t>le-value</a:t>
            </a:r>
            <a:r>
              <a:rPr lang="en-US" sz="1400" dirty="0">
                <a:solidFill>
                  <a:srgbClr val="000000"/>
                </a:solidFill>
                <a:latin typeface="Arial" panose="020B0604020202020204" pitchFamily="34" charset="0"/>
                <a:cs typeface="Arial" panose="020B0604020202020204" pitchFamily="34" charset="0"/>
              </a:rPr>
              <a:t>]</a:t>
            </a:r>
          </a:p>
        </p:txBody>
      </p:sp>
      <p:sp>
        <p:nvSpPr>
          <p:cNvPr id="8" name="Rectangle 7">
            <a:extLst>
              <a:ext uri="{FF2B5EF4-FFF2-40B4-BE49-F238E27FC236}">
                <a16:creationId xmlns:a16="http://schemas.microsoft.com/office/drawing/2014/main" id="{578B6FB8-5F26-6E40-A4AB-9C9983DC5DC8}"/>
              </a:ext>
            </a:extLst>
          </p:cNvPr>
          <p:cNvSpPr/>
          <p:nvPr/>
        </p:nvSpPr>
        <p:spPr>
          <a:xfrm>
            <a:off x="65315" y="3730653"/>
            <a:ext cx="9007565" cy="553998"/>
          </a:xfrm>
          <a:prstGeom prst="rect">
            <a:avLst/>
          </a:prstGeom>
        </p:spPr>
        <p:txBody>
          <a:bodyPr wrap="square">
            <a:spAutoFit/>
          </a:bodyPr>
          <a:lstStyle/>
          <a:p>
            <a:r>
              <a:rPr lang="en-US" sz="1470" dirty="0">
                <a:solidFill>
                  <a:srgbClr val="000000"/>
                </a:solidFill>
              </a:rPr>
              <a:t>Example 15-2 provides a sample prefix list named PRIVATE-IPV6 for all the networks in the documentation and benchmarking IPv6 space.</a:t>
            </a:r>
          </a:p>
        </p:txBody>
      </p:sp>
      <p:pic>
        <p:nvPicPr>
          <p:cNvPr id="5" name="Picture 4">
            <a:extLst>
              <a:ext uri="{FF2B5EF4-FFF2-40B4-BE49-F238E27FC236}">
                <a16:creationId xmlns:a16="http://schemas.microsoft.com/office/drawing/2014/main" id="{5BADDEA2-0C4C-2441-8099-A8FD410DD11D}"/>
              </a:ext>
            </a:extLst>
          </p:cNvPr>
          <p:cNvPicPr>
            <a:picLocks noChangeAspect="1"/>
          </p:cNvPicPr>
          <p:nvPr/>
        </p:nvPicPr>
        <p:blipFill>
          <a:blip r:embed="rId3"/>
          <a:stretch>
            <a:fillRect/>
          </a:stretch>
        </p:blipFill>
        <p:spPr>
          <a:xfrm>
            <a:off x="1768747" y="2768320"/>
            <a:ext cx="5600700" cy="749300"/>
          </a:xfrm>
          <a:prstGeom prst="rect">
            <a:avLst/>
          </a:prstGeom>
        </p:spPr>
      </p:pic>
    </p:spTree>
    <p:extLst>
      <p:ext uri="{BB962C8B-B14F-4D97-AF65-F5344CB8AC3E}">
        <p14:creationId xmlns:p14="http://schemas.microsoft.com/office/powerpoint/2010/main" val="924254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433084" y="100240"/>
            <a:ext cx="8646908" cy="1327090"/>
          </a:xfrm>
        </p:spPr>
        <p:txBody>
          <a:bodyPr numCol="2" anchor="ctr"/>
          <a:lstStyle/>
          <a:p>
            <a:r>
              <a:rPr lang="en-US" dirty="0">
                <a:solidFill>
                  <a:schemeClr val="accent5">
                    <a:lumMod val="40000"/>
                    <a:lumOff val="60000"/>
                  </a:schemeClr>
                </a:solidFill>
              </a:rPr>
              <a:t>Route Maps</a:t>
            </a:r>
          </a:p>
        </p:txBody>
      </p:sp>
      <p:sp>
        <p:nvSpPr>
          <p:cNvPr id="4" name="TextBox 3">
            <a:extLst>
              <a:ext uri="{FF2B5EF4-FFF2-40B4-BE49-F238E27FC236}">
                <a16:creationId xmlns:a16="http://schemas.microsoft.com/office/drawing/2014/main" id="{E2BFA70F-DC0C-41D5-868E-C8FBC661D58F}"/>
              </a:ext>
            </a:extLst>
          </p:cNvPr>
          <p:cNvSpPr txBox="1"/>
          <p:nvPr/>
        </p:nvSpPr>
        <p:spPr>
          <a:xfrm>
            <a:off x="433084" y="1654068"/>
            <a:ext cx="8277832" cy="1569660"/>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5">
                    <a:lumMod val="40000"/>
                    <a:lumOff val="60000"/>
                  </a:schemeClr>
                </a:solidFill>
              </a:rPr>
              <a:t>Route maps provide many different features to a variety of routing protocols. </a:t>
            </a:r>
          </a:p>
          <a:p>
            <a:pPr marL="285750" indent="-285750">
              <a:buFont typeface="Arial" panose="020B0604020202020204" pitchFamily="34" charset="0"/>
              <a:buChar char="•"/>
            </a:pPr>
            <a:r>
              <a:rPr lang="en-US" sz="1600" dirty="0">
                <a:solidFill>
                  <a:schemeClr val="accent5">
                    <a:lumMod val="40000"/>
                    <a:lumOff val="60000"/>
                  </a:schemeClr>
                </a:solidFill>
              </a:rPr>
              <a:t>At the simplest level, route maps can filter networks much the same way as ACLs, but they also provide additional capability through the addition or modification of network attributes. </a:t>
            </a:r>
          </a:p>
          <a:p>
            <a:pPr marL="285750" indent="-285750">
              <a:buFont typeface="Arial" panose="020B0604020202020204" pitchFamily="34" charset="0"/>
              <a:buChar char="•"/>
            </a:pPr>
            <a:r>
              <a:rPr lang="en-US" sz="1600" dirty="0">
                <a:solidFill>
                  <a:schemeClr val="accent5">
                    <a:lumMod val="40000"/>
                    <a:lumOff val="60000"/>
                  </a:schemeClr>
                </a:solidFill>
              </a:rPr>
              <a:t>To influence a routing protocol, a route map must be referenced from the routing protocol.</a:t>
            </a:r>
          </a:p>
        </p:txBody>
      </p:sp>
    </p:spTree>
    <p:custDataLst>
      <p:tags r:id="rId1"/>
    </p:custDataLst>
    <p:extLst>
      <p:ext uri="{BB962C8B-B14F-4D97-AF65-F5344CB8AC3E}">
        <p14:creationId xmlns:p14="http://schemas.microsoft.com/office/powerpoint/2010/main" val="1178000938"/>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Route Maps</a:t>
            </a:r>
            <a:br>
              <a:rPr lang="en-US" dirty="0"/>
            </a:br>
            <a:r>
              <a:rPr lang="en-US" dirty="0"/>
              <a:t>Route Maps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4" y="731837"/>
            <a:ext cx="8987246" cy="2954655"/>
          </a:xfrm>
          <a:prstGeom prst="rect">
            <a:avLst/>
          </a:prstGeom>
        </p:spPr>
        <p:txBody>
          <a:bodyPr wrap="square">
            <a:spAutoFit/>
          </a:bodyPr>
          <a:lstStyle/>
          <a:p>
            <a:r>
              <a:rPr lang="en-US" sz="1550" dirty="0">
                <a:solidFill>
                  <a:srgbClr val="000000"/>
                </a:solidFill>
              </a:rPr>
              <a:t>Route maps are critical to BGP because they are the main component in modifying a unique routing policy on a neighbor-by-neighbor basis. Route maps have four components: </a:t>
            </a:r>
          </a:p>
          <a:p>
            <a:endParaRPr lang="en-US" sz="1550" dirty="0">
              <a:solidFill>
                <a:srgbClr val="000000"/>
              </a:solidFill>
            </a:endParaRPr>
          </a:p>
          <a:p>
            <a:pPr marL="285750" indent="-285750">
              <a:buFont typeface="Arial" panose="020B0604020202020204" pitchFamily="34" charset="0"/>
              <a:buChar char="•"/>
            </a:pPr>
            <a:r>
              <a:rPr lang="en-US" sz="1550" b="1" dirty="0">
                <a:solidFill>
                  <a:srgbClr val="000000"/>
                </a:solidFill>
              </a:rPr>
              <a:t>Sequence number </a:t>
            </a:r>
            <a:r>
              <a:rPr lang="en-US" sz="1550" dirty="0">
                <a:solidFill>
                  <a:srgbClr val="000000"/>
                </a:solidFill>
              </a:rPr>
              <a:t>- Dictates the processing order of the route map.</a:t>
            </a:r>
          </a:p>
          <a:p>
            <a:pPr marL="285750" indent="-285750">
              <a:buFont typeface="Arial" panose="020B0604020202020204" pitchFamily="34" charset="0"/>
              <a:buChar char="•"/>
            </a:pPr>
            <a:endParaRPr lang="en-US" sz="1550" dirty="0">
              <a:solidFill>
                <a:srgbClr val="000000"/>
              </a:solidFill>
            </a:endParaRPr>
          </a:p>
          <a:p>
            <a:pPr marL="285750" indent="-285750">
              <a:buFont typeface="Arial" panose="020B0604020202020204" pitchFamily="34" charset="0"/>
              <a:buChar char="•"/>
            </a:pPr>
            <a:r>
              <a:rPr lang="en-US" sz="1550" b="1" dirty="0">
                <a:solidFill>
                  <a:srgbClr val="000000"/>
                </a:solidFill>
              </a:rPr>
              <a:t>Conditional matching criterion </a:t>
            </a:r>
            <a:r>
              <a:rPr lang="en-US" sz="1550" dirty="0">
                <a:solidFill>
                  <a:srgbClr val="000000"/>
                </a:solidFill>
              </a:rPr>
              <a:t>- Identifies prefix characteristics (network, BGP path attribute, next hop, and so on) for a specific sequence.</a:t>
            </a:r>
          </a:p>
          <a:p>
            <a:pPr marL="285750" indent="-285750">
              <a:buFont typeface="Arial" panose="020B0604020202020204" pitchFamily="34" charset="0"/>
              <a:buChar char="•"/>
            </a:pPr>
            <a:endParaRPr lang="en-US" sz="1550" dirty="0">
              <a:solidFill>
                <a:srgbClr val="000000"/>
              </a:solidFill>
            </a:endParaRPr>
          </a:p>
          <a:p>
            <a:pPr marL="285750" indent="-285750">
              <a:buFont typeface="Arial" panose="020B0604020202020204" pitchFamily="34" charset="0"/>
              <a:buChar char="•"/>
            </a:pPr>
            <a:r>
              <a:rPr lang="en-US" sz="1550" b="1" dirty="0">
                <a:solidFill>
                  <a:srgbClr val="000000"/>
                </a:solidFill>
              </a:rPr>
              <a:t>Processing action </a:t>
            </a:r>
            <a:r>
              <a:rPr lang="en-US" sz="1550" dirty="0">
                <a:solidFill>
                  <a:srgbClr val="000000"/>
                </a:solidFill>
              </a:rPr>
              <a:t>- Permits or denies the prefix.</a:t>
            </a:r>
          </a:p>
          <a:p>
            <a:pPr marL="285750" indent="-285750">
              <a:buFont typeface="Arial" panose="020B0604020202020204" pitchFamily="34" charset="0"/>
              <a:buChar char="•"/>
            </a:pPr>
            <a:endParaRPr lang="en-US" sz="1550" dirty="0">
              <a:solidFill>
                <a:srgbClr val="000000"/>
              </a:solidFill>
            </a:endParaRPr>
          </a:p>
          <a:p>
            <a:pPr marL="285750" indent="-285750">
              <a:buFont typeface="Arial" panose="020B0604020202020204" pitchFamily="34" charset="0"/>
              <a:buChar char="•"/>
            </a:pPr>
            <a:r>
              <a:rPr lang="en-US" sz="1550" b="1" dirty="0">
                <a:solidFill>
                  <a:srgbClr val="000000"/>
                </a:solidFill>
              </a:rPr>
              <a:t>Optional action </a:t>
            </a:r>
            <a:r>
              <a:rPr lang="en-US" sz="1550" dirty="0">
                <a:solidFill>
                  <a:srgbClr val="000000"/>
                </a:solidFill>
              </a:rPr>
              <a:t>- Allows for manipulations dependent on how the route map is referenced on the router. Actions can include modification, addition, or removal of route characteristics.</a:t>
            </a:r>
          </a:p>
        </p:txBody>
      </p:sp>
    </p:spTree>
    <p:extLst>
      <p:ext uri="{BB962C8B-B14F-4D97-AF65-F5344CB8AC3E}">
        <p14:creationId xmlns:p14="http://schemas.microsoft.com/office/powerpoint/2010/main" val="3607630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Route Maps</a:t>
            </a:r>
            <a:br>
              <a:rPr lang="en-US" dirty="0"/>
            </a:br>
            <a:r>
              <a:rPr lang="en-US" dirty="0"/>
              <a:t>Route Map Configuration</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4" y="731837"/>
            <a:ext cx="4506686" cy="3785652"/>
          </a:xfrm>
          <a:prstGeom prst="rect">
            <a:avLst/>
          </a:prstGeom>
        </p:spPr>
        <p:txBody>
          <a:bodyPr wrap="square">
            <a:spAutoFit/>
          </a:bodyPr>
          <a:lstStyle/>
          <a:p>
            <a:r>
              <a:rPr lang="en-US" sz="1500" dirty="0">
                <a:solidFill>
                  <a:srgbClr val="000000"/>
                </a:solidFill>
              </a:rPr>
              <a:t>A route map use the following command syntax: </a:t>
            </a:r>
            <a:r>
              <a:rPr lang="en-US" sz="1500" b="1" dirty="0">
                <a:solidFill>
                  <a:srgbClr val="000000"/>
                </a:solidFill>
              </a:rPr>
              <a:t>route-map</a:t>
            </a:r>
            <a:r>
              <a:rPr lang="en-US" sz="1500" dirty="0">
                <a:solidFill>
                  <a:srgbClr val="000000"/>
                </a:solidFill>
              </a:rPr>
              <a:t> </a:t>
            </a:r>
            <a:r>
              <a:rPr lang="en-US" sz="1500" i="1" dirty="0">
                <a:solidFill>
                  <a:srgbClr val="000000"/>
                </a:solidFill>
              </a:rPr>
              <a:t>route-map-name</a:t>
            </a:r>
            <a:r>
              <a:rPr lang="en-US" sz="1500" dirty="0">
                <a:solidFill>
                  <a:srgbClr val="000000"/>
                </a:solidFill>
              </a:rPr>
              <a:t> [</a:t>
            </a:r>
            <a:r>
              <a:rPr lang="en-US" sz="1500" b="1" dirty="0">
                <a:solidFill>
                  <a:srgbClr val="000000"/>
                </a:solidFill>
              </a:rPr>
              <a:t>permit</a:t>
            </a:r>
            <a:r>
              <a:rPr lang="en-US" sz="1500" dirty="0">
                <a:solidFill>
                  <a:srgbClr val="000000"/>
                </a:solidFill>
              </a:rPr>
              <a:t> | </a:t>
            </a:r>
            <a:r>
              <a:rPr lang="en-US" sz="1500" b="1" dirty="0">
                <a:solidFill>
                  <a:srgbClr val="000000"/>
                </a:solidFill>
              </a:rPr>
              <a:t>deny</a:t>
            </a:r>
            <a:r>
              <a:rPr lang="en-US" sz="1500" dirty="0">
                <a:solidFill>
                  <a:srgbClr val="000000"/>
                </a:solidFill>
              </a:rPr>
              <a:t>] [</a:t>
            </a:r>
            <a:r>
              <a:rPr lang="en-US" sz="1500" i="1" dirty="0">
                <a:solidFill>
                  <a:srgbClr val="000000"/>
                </a:solidFill>
              </a:rPr>
              <a:t>sequence-number</a:t>
            </a:r>
            <a:r>
              <a:rPr lang="en-US" sz="1500" dirty="0">
                <a:solidFill>
                  <a:srgbClr val="000000"/>
                </a:solidFill>
              </a:rPr>
              <a:t>] </a:t>
            </a:r>
          </a:p>
          <a:p>
            <a:endParaRPr lang="en-US" sz="1500" dirty="0">
              <a:solidFill>
                <a:srgbClr val="000000"/>
              </a:solidFill>
            </a:endParaRPr>
          </a:p>
          <a:p>
            <a:r>
              <a:rPr lang="en-US" sz="1500" dirty="0">
                <a:solidFill>
                  <a:srgbClr val="000000"/>
                </a:solidFill>
              </a:rPr>
              <a:t>The following rules apply to route-map statements:</a:t>
            </a:r>
          </a:p>
          <a:p>
            <a:pPr marL="285750" indent="-285750">
              <a:buFont typeface="Arial" panose="020B0604020202020204" pitchFamily="34" charset="0"/>
              <a:buChar char="•"/>
            </a:pPr>
            <a:r>
              <a:rPr lang="en-US" sz="1500" dirty="0">
                <a:solidFill>
                  <a:srgbClr val="000000"/>
                </a:solidFill>
              </a:rPr>
              <a:t>If a processing action is not provided, the default value of permit is used.</a:t>
            </a:r>
          </a:p>
          <a:p>
            <a:pPr marL="285750" indent="-285750">
              <a:buFont typeface="Arial" panose="020B0604020202020204" pitchFamily="34" charset="0"/>
              <a:buChar char="•"/>
            </a:pPr>
            <a:r>
              <a:rPr lang="en-US" sz="1500" dirty="0">
                <a:solidFill>
                  <a:srgbClr val="000000"/>
                </a:solidFill>
              </a:rPr>
              <a:t>If a sequence number is not provided, the sequence number increments by 10 automatically.</a:t>
            </a:r>
          </a:p>
          <a:p>
            <a:pPr marL="285750" indent="-285750">
              <a:buFont typeface="Arial" panose="020B0604020202020204" pitchFamily="34" charset="0"/>
              <a:buChar char="•"/>
            </a:pPr>
            <a:r>
              <a:rPr lang="en-US" sz="1500" dirty="0">
                <a:solidFill>
                  <a:srgbClr val="000000"/>
                </a:solidFill>
              </a:rPr>
              <a:t>If a matching statement is not included, an implied all prefixes is associated with the statement.</a:t>
            </a:r>
          </a:p>
          <a:p>
            <a:pPr marL="285750" indent="-285750">
              <a:buFont typeface="Arial" panose="020B0604020202020204" pitchFamily="34" charset="0"/>
              <a:buChar char="•"/>
            </a:pPr>
            <a:r>
              <a:rPr lang="en-US" sz="1500" dirty="0">
                <a:solidFill>
                  <a:srgbClr val="000000"/>
                </a:solidFill>
              </a:rPr>
              <a:t>Processing within a route map stops after all optional actions have been processed (if configured) after matching a matching criterion. </a:t>
            </a:r>
          </a:p>
        </p:txBody>
      </p:sp>
      <p:sp>
        <p:nvSpPr>
          <p:cNvPr id="4" name="TextBox 3">
            <a:extLst>
              <a:ext uri="{FF2B5EF4-FFF2-40B4-BE49-F238E27FC236}">
                <a16:creationId xmlns:a16="http://schemas.microsoft.com/office/drawing/2014/main" id="{C9EA31A0-E525-A445-92FE-4478C6DC9873}"/>
              </a:ext>
            </a:extLst>
          </p:cNvPr>
          <p:cNvSpPr txBox="1"/>
          <p:nvPr/>
        </p:nvSpPr>
        <p:spPr>
          <a:xfrm>
            <a:off x="4933406" y="3967434"/>
            <a:ext cx="3962400" cy="784830"/>
          </a:xfrm>
          <a:prstGeom prst="rect">
            <a:avLst/>
          </a:prstGeom>
          <a:noFill/>
        </p:spPr>
        <p:txBody>
          <a:bodyPr wrap="square" rtlCol="0">
            <a:spAutoFit/>
          </a:bodyPr>
          <a:lstStyle/>
          <a:p>
            <a:r>
              <a:rPr lang="en-US" sz="1500" dirty="0">
                <a:solidFill>
                  <a:srgbClr val="000000"/>
                </a:solidFill>
              </a:rPr>
              <a:t>Example 15-3 provides a sample route map to demonstrate the four components of a route map.</a:t>
            </a:r>
          </a:p>
        </p:txBody>
      </p:sp>
      <p:pic>
        <p:nvPicPr>
          <p:cNvPr id="5" name="Picture 4">
            <a:extLst>
              <a:ext uri="{FF2B5EF4-FFF2-40B4-BE49-F238E27FC236}">
                <a16:creationId xmlns:a16="http://schemas.microsoft.com/office/drawing/2014/main" id="{89BC92FA-1731-8D4E-9E70-EC560C9AD68D}"/>
              </a:ext>
            </a:extLst>
          </p:cNvPr>
          <p:cNvPicPr>
            <a:picLocks noChangeAspect="1"/>
          </p:cNvPicPr>
          <p:nvPr/>
        </p:nvPicPr>
        <p:blipFill>
          <a:blip r:embed="rId3"/>
          <a:stretch>
            <a:fillRect/>
          </a:stretch>
        </p:blipFill>
        <p:spPr>
          <a:xfrm>
            <a:off x="4750526" y="1079500"/>
            <a:ext cx="4328160" cy="2783794"/>
          </a:xfrm>
          <a:prstGeom prst="rect">
            <a:avLst/>
          </a:prstGeom>
        </p:spPr>
      </p:pic>
    </p:spTree>
    <p:extLst>
      <p:ext uri="{BB962C8B-B14F-4D97-AF65-F5344CB8AC3E}">
        <p14:creationId xmlns:p14="http://schemas.microsoft.com/office/powerpoint/2010/main" val="3308191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Route Maps</a:t>
            </a:r>
            <a:br>
              <a:rPr lang="en-US" dirty="0"/>
            </a:br>
            <a:r>
              <a:rPr lang="en-US" dirty="0"/>
              <a:t>Conditional Matching Commands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381372" y="831524"/>
            <a:ext cx="3131262" cy="1300356"/>
          </a:xfrm>
          <a:prstGeom prst="rect">
            <a:avLst/>
          </a:prstGeom>
        </p:spPr>
        <p:txBody>
          <a:bodyPr wrap="square">
            <a:spAutoFit/>
          </a:bodyPr>
          <a:lstStyle/>
          <a:p>
            <a:r>
              <a:rPr lang="en-US" sz="1570" dirty="0">
                <a:solidFill>
                  <a:srgbClr val="000000"/>
                </a:solidFill>
              </a:rPr>
              <a:t>Table 15-5 provides the command syntax for the most common methods for conditionally matching prefixes and describes their usage</a:t>
            </a:r>
          </a:p>
        </p:txBody>
      </p:sp>
      <p:pic>
        <p:nvPicPr>
          <p:cNvPr id="9" name="Picture 8">
            <a:extLst>
              <a:ext uri="{FF2B5EF4-FFF2-40B4-BE49-F238E27FC236}">
                <a16:creationId xmlns:a16="http://schemas.microsoft.com/office/drawing/2014/main" id="{9E8CB14C-7E7B-1F4A-A63A-E8D69B9A00FE}"/>
              </a:ext>
            </a:extLst>
          </p:cNvPr>
          <p:cNvPicPr>
            <a:picLocks noChangeAspect="1"/>
          </p:cNvPicPr>
          <p:nvPr/>
        </p:nvPicPr>
        <p:blipFill>
          <a:blip r:embed="rId3"/>
          <a:stretch>
            <a:fillRect/>
          </a:stretch>
        </p:blipFill>
        <p:spPr>
          <a:xfrm>
            <a:off x="3714429" y="887800"/>
            <a:ext cx="4413742" cy="1408430"/>
          </a:xfrm>
          <a:prstGeom prst="rect">
            <a:avLst/>
          </a:prstGeom>
        </p:spPr>
      </p:pic>
      <p:pic>
        <p:nvPicPr>
          <p:cNvPr id="8" name="Picture 7">
            <a:extLst>
              <a:ext uri="{FF2B5EF4-FFF2-40B4-BE49-F238E27FC236}">
                <a16:creationId xmlns:a16="http://schemas.microsoft.com/office/drawing/2014/main" id="{E1E70D83-CC87-E74B-AAF3-4D24B9188974}"/>
              </a:ext>
            </a:extLst>
          </p:cNvPr>
          <p:cNvPicPr>
            <a:picLocks noChangeAspect="1"/>
          </p:cNvPicPr>
          <p:nvPr/>
        </p:nvPicPr>
        <p:blipFill>
          <a:blip r:embed="rId4"/>
          <a:stretch>
            <a:fillRect/>
          </a:stretch>
        </p:blipFill>
        <p:spPr>
          <a:xfrm>
            <a:off x="3747942" y="2131880"/>
            <a:ext cx="4380229" cy="2293063"/>
          </a:xfrm>
          <a:prstGeom prst="rect">
            <a:avLst/>
          </a:prstGeom>
        </p:spPr>
      </p:pic>
    </p:spTree>
    <p:extLst>
      <p:ext uri="{BB962C8B-B14F-4D97-AF65-F5344CB8AC3E}">
        <p14:creationId xmlns:p14="http://schemas.microsoft.com/office/powerpoint/2010/main" val="2729950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Route Maps</a:t>
            </a:r>
            <a:br>
              <a:rPr lang="en-US" dirty="0"/>
            </a:br>
            <a:r>
              <a:rPr lang="en-US" dirty="0"/>
              <a:t>Multiple Conditional Match Conditions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91440" y="742314"/>
            <a:ext cx="8788012" cy="1284967"/>
          </a:xfrm>
          <a:prstGeom prst="rect">
            <a:avLst/>
          </a:prstGeom>
        </p:spPr>
        <p:txBody>
          <a:bodyPr wrap="square">
            <a:spAutoFit/>
          </a:bodyPr>
          <a:lstStyle/>
          <a:p>
            <a:r>
              <a:rPr lang="en-US" sz="1550" dirty="0">
                <a:solidFill>
                  <a:srgbClr val="000000"/>
                </a:solidFill>
              </a:rPr>
              <a:t>If multiple variables (ACLs, prefix lists, tags, and so on) are configured for a specific route map sequence, only one variable must match for the prefix to qualify. The Boolean logic uses an </a:t>
            </a:r>
            <a:r>
              <a:rPr lang="en-US" sz="1550" i="1" dirty="0">
                <a:solidFill>
                  <a:srgbClr val="000000"/>
                </a:solidFill>
              </a:rPr>
              <a:t>or</a:t>
            </a:r>
            <a:r>
              <a:rPr lang="en-US" sz="1550" dirty="0">
                <a:solidFill>
                  <a:srgbClr val="000000"/>
                </a:solidFill>
              </a:rPr>
              <a:t> operator for this configuration. If multiple match options are configured for a specific route map sequence, both match options must be met for the prefix to qualify for that sequence. The Boolean logic uses an </a:t>
            </a:r>
            <a:r>
              <a:rPr lang="en-US" sz="1550" i="1" dirty="0">
                <a:solidFill>
                  <a:srgbClr val="000000"/>
                </a:solidFill>
              </a:rPr>
              <a:t>and</a:t>
            </a:r>
            <a:r>
              <a:rPr lang="en-US" sz="1550" dirty="0">
                <a:solidFill>
                  <a:srgbClr val="000000"/>
                </a:solidFill>
              </a:rPr>
              <a:t> operator for this configuration.</a:t>
            </a:r>
          </a:p>
        </p:txBody>
      </p:sp>
      <p:sp>
        <p:nvSpPr>
          <p:cNvPr id="7" name="Rectangle 6">
            <a:extLst>
              <a:ext uri="{FF2B5EF4-FFF2-40B4-BE49-F238E27FC236}">
                <a16:creationId xmlns:a16="http://schemas.microsoft.com/office/drawing/2014/main" id="{9E2C5D1F-42CB-3349-91F5-528FDBF30342}"/>
              </a:ext>
            </a:extLst>
          </p:cNvPr>
          <p:cNvSpPr/>
          <p:nvPr/>
        </p:nvSpPr>
        <p:spPr>
          <a:xfrm>
            <a:off x="91440" y="3204366"/>
            <a:ext cx="4581772" cy="1246495"/>
          </a:xfrm>
          <a:prstGeom prst="rect">
            <a:avLst/>
          </a:prstGeom>
        </p:spPr>
        <p:txBody>
          <a:bodyPr wrap="square">
            <a:spAutoFit/>
          </a:bodyPr>
          <a:lstStyle/>
          <a:p>
            <a:r>
              <a:rPr lang="en-US" sz="1500" dirty="0">
                <a:solidFill>
                  <a:srgbClr val="000000"/>
                </a:solidFill>
              </a:rPr>
              <a:t>In Example 15-4, sequence 10 requires that a prefix pass ACL-ONE or ACL-TWO. Notice that sequence 20 does not have a match statement, so all prefixes that are not passed in sequence 10 qualify and are denied.</a:t>
            </a:r>
          </a:p>
        </p:txBody>
      </p:sp>
      <p:sp>
        <p:nvSpPr>
          <p:cNvPr id="10" name="Rectangle 9">
            <a:extLst>
              <a:ext uri="{FF2B5EF4-FFF2-40B4-BE49-F238E27FC236}">
                <a16:creationId xmlns:a16="http://schemas.microsoft.com/office/drawing/2014/main" id="{6D67DD97-F9D3-4744-8994-5D0319D25D4D}"/>
              </a:ext>
            </a:extLst>
          </p:cNvPr>
          <p:cNvSpPr/>
          <p:nvPr/>
        </p:nvSpPr>
        <p:spPr>
          <a:xfrm>
            <a:off x="4846320" y="2219481"/>
            <a:ext cx="4206240" cy="1969770"/>
          </a:xfrm>
          <a:prstGeom prst="rect">
            <a:avLst/>
          </a:prstGeom>
        </p:spPr>
        <p:txBody>
          <a:bodyPr wrap="square">
            <a:spAutoFit/>
          </a:bodyPr>
          <a:lstStyle/>
          <a:p>
            <a:pPr lvl="1"/>
            <a:r>
              <a:rPr lang="en-US" sz="1400" dirty="0">
                <a:latin typeface="Courier New" panose="02070309020205020404" pitchFamily="49" charset="0"/>
                <a:cs typeface="Courier New" panose="02070309020205020404" pitchFamily="49" charset="0"/>
              </a:rPr>
              <a:t>route-map EXAMPLE permit 10</a:t>
            </a:r>
          </a:p>
          <a:p>
            <a:pPr lvl="1"/>
            <a:r>
              <a:rPr lang="en-US" sz="1400" dirty="0">
                <a:latin typeface="Courier New" panose="02070309020205020404" pitchFamily="49" charset="0"/>
                <a:cs typeface="Courier New" panose="02070309020205020404" pitchFamily="49" charset="0"/>
              </a:rPr>
              <a:t>match ip address ACL-ONE</a:t>
            </a:r>
          </a:p>
          <a:p>
            <a:pPr lvl="1"/>
            <a:r>
              <a:rPr lang="en-US" sz="1400" dirty="0">
                <a:latin typeface="Courier New" panose="02070309020205020404" pitchFamily="49" charset="0"/>
                <a:cs typeface="Courier New" panose="02070309020205020404" pitchFamily="49" charset="0"/>
              </a:rPr>
              <a:t>match metric 550 +- 50</a:t>
            </a:r>
          </a:p>
          <a:p>
            <a:endParaRPr lang="en-US" sz="1600" dirty="0">
              <a:solidFill>
                <a:srgbClr val="000000"/>
              </a:solidFill>
            </a:endParaRPr>
          </a:p>
          <a:p>
            <a:endParaRPr lang="en-US" sz="1600" dirty="0">
              <a:solidFill>
                <a:srgbClr val="000000"/>
              </a:solidFill>
            </a:endParaRPr>
          </a:p>
          <a:p>
            <a:r>
              <a:rPr lang="en-US" sz="1600" dirty="0">
                <a:solidFill>
                  <a:srgbClr val="000000"/>
                </a:solidFill>
              </a:rPr>
              <a:t>In the above snippet, sequence 10 requires that the prefix match ACL ACL-ONE and that the metric be a value between 500 and 600.</a:t>
            </a:r>
          </a:p>
        </p:txBody>
      </p:sp>
      <p:pic>
        <p:nvPicPr>
          <p:cNvPr id="4" name="Picture 3">
            <a:extLst>
              <a:ext uri="{FF2B5EF4-FFF2-40B4-BE49-F238E27FC236}">
                <a16:creationId xmlns:a16="http://schemas.microsoft.com/office/drawing/2014/main" id="{F52DF99D-B208-E348-BD5B-B1CDAC9B9808}"/>
              </a:ext>
            </a:extLst>
          </p:cNvPr>
          <p:cNvPicPr>
            <a:picLocks noChangeAspect="1"/>
          </p:cNvPicPr>
          <p:nvPr/>
        </p:nvPicPr>
        <p:blipFill>
          <a:blip r:embed="rId3"/>
          <a:stretch>
            <a:fillRect/>
          </a:stretch>
        </p:blipFill>
        <p:spPr>
          <a:xfrm>
            <a:off x="91440" y="2125633"/>
            <a:ext cx="4673600" cy="892233"/>
          </a:xfrm>
          <a:prstGeom prst="rect">
            <a:avLst/>
          </a:prstGeom>
        </p:spPr>
      </p:pic>
    </p:spTree>
    <p:extLst>
      <p:ext uri="{BB962C8B-B14F-4D97-AF65-F5344CB8AC3E}">
        <p14:creationId xmlns:p14="http://schemas.microsoft.com/office/powerpoint/2010/main" val="1799499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Route Maps</a:t>
            </a:r>
            <a:br>
              <a:rPr lang="en-US" dirty="0"/>
            </a:br>
            <a:r>
              <a:rPr lang="en-US" dirty="0"/>
              <a:t>Complex Matching</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91440" y="742314"/>
            <a:ext cx="8788012" cy="1077218"/>
          </a:xfrm>
          <a:prstGeom prst="rect">
            <a:avLst/>
          </a:prstGeom>
        </p:spPr>
        <p:txBody>
          <a:bodyPr wrap="square">
            <a:spAutoFit/>
          </a:bodyPr>
          <a:lstStyle/>
          <a:p>
            <a:r>
              <a:rPr lang="en-US" sz="1600" dirty="0">
                <a:solidFill>
                  <a:srgbClr val="000000"/>
                </a:solidFill>
              </a:rPr>
              <a:t>Some network engineers find route maps too complex if the conditional matching criteria</a:t>
            </a:r>
          </a:p>
          <a:p>
            <a:r>
              <a:rPr lang="en-US" sz="1600" dirty="0">
                <a:solidFill>
                  <a:srgbClr val="000000"/>
                </a:solidFill>
              </a:rPr>
              <a:t>use an ACL, an AS_Path ACL, or a prefix list that contains a </a:t>
            </a:r>
            <a:r>
              <a:rPr lang="en-US" sz="1600" b="1" dirty="0">
                <a:solidFill>
                  <a:srgbClr val="000000"/>
                </a:solidFill>
              </a:rPr>
              <a:t>deny</a:t>
            </a:r>
            <a:r>
              <a:rPr lang="en-US" sz="1600" dirty="0">
                <a:solidFill>
                  <a:srgbClr val="000000"/>
                </a:solidFill>
              </a:rPr>
              <a:t> statement. Example 15-5</a:t>
            </a:r>
          </a:p>
          <a:p>
            <a:r>
              <a:rPr lang="en-US" sz="1600" dirty="0">
                <a:solidFill>
                  <a:srgbClr val="000000"/>
                </a:solidFill>
              </a:rPr>
              <a:t>shows a configuration in which the ACL uses a </a:t>
            </a:r>
            <a:r>
              <a:rPr lang="en-US" sz="1600" b="1" dirty="0">
                <a:solidFill>
                  <a:srgbClr val="000000"/>
                </a:solidFill>
              </a:rPr>
              <a:t>deny</a:t>
            </a:r>
            <a:r>
              <a:rPr lang="en-US" sz="1600" dirty="0">
                <a:solidFill>
                  <a:srgbClr val="000000"/>
                </a:solidFill>
              </a:rPr>
              <a:t> statement for the 172.16.1.0/24 network</a:t>
            </a:r>
          </a:p>
          <a:p>
            <a:r>
              <a:rPr lang="en-US" sz="1600" dirty="0">
                <a:solidFill>
                  <a:srgbClr val="000000"/>
                </a:solidFill>
              </a:rPr>
              <a:t>range.</a:t>
            </a:r>
          </a:p>
        </p:txBody>
      </p:sp>
      <p:sp>
        <p:nvSpPr>
          <p:cNvPr id="7" name="Rectangle 6">
            <a:extLst>
              <a:ext uri="{FF2B5EF4-FFF2-40B4-BE49-F238E27FC236}">
                <a16:creationId xmlns:a16="http://schemas.microsoft.com/office/drawing/2014/main" id="{9E2C5D1F-42CB-3349-91F5-528FDBF30342}"/>
              </a:ext>
            </a:extLst>
          </p:cNvPr>
          <p:cNvSpPr/>
          <p:nvPr/>
        </p:nvSpPr>
        <p:spPr>
          <a:xfrm>
            <a:off x="91440" y="1846641"/>
            <a:ext cx="3769360" cy="2554545"/>
          </a:xfrm>
          <a:prstGeom prst="rect">
            <a:avLst/>
          </a:prstGeom>
        </p:spPr>
        <p:txBody>
          <a:bodyPr wrap="square">
            <a:spAutoFit/>
          </a:bodyPr>
          <a:lstStyle/>
          <a:p>
            <a:r>
              <a:rPr lang="en-US" sz="1600" dirty="0">
                <a:solidFill>
                  <a:srgbClr val="000000"/>
                </a:solidFill>
              </a:rPr>
              <a:t>Configurations should follow the sequence order first and conditional matching criteria second, and only after a match occurs should the processing action and optional action be used.</a:t>
            </a:r>
          </a:p>
          <a:p>
            <a:endParaRPr lang="en-US" sz="1600" dirty="0">
              <a:solidFill>
                <a:srgbClr val="000000"/>
              </a:solidFill>
            </a:endParaRPr>
          </a:p>
          <a:p>
            <a:r>
              <a:rPr lang="en-US" sz="1600" dirty="0">
                <a:solidFill>
                  <a:srgbClr val="000000"/>
                </a:solidFill>
              </a:rPr>
              <a:t>Matching a </a:t>
            </a:r>
            <a:r>
              <a:rPr lang="en-US" sz="1600" b="1" dirty="0">
                <a:solidFill>
                  <a:srgbClr val="000000"/>
                </a:solidFill>
              </a:rPr>
              <a:t>deny</a:t>
            </a:r>
            <a:r>
              <a:rPr lang="en-US" sz="1600" dirty="0">
                <a:solidFill>
                  <a:srgbClr val="000000"/>
                </a:solidFill>
              </a:rPr>
              <a:t> statement in the conditional match criteria excludes the route from that sequence in the route map.</a:t>
            </a:r>
          </a:p>
        </p:txBody>
      </p:sp>
      <p:pic>
        <p:nvPicPr>
          <p:cNvPr id="5" name="Picture 4">
            <a:extLst>
              <a:ext uri="{FF2B5EF4-FFF2-40B4-BE49-F238E27FC236}">
                <a16:creationId xmlns:a16="http://schemas.microsoft.com/office/drawing/2014/main" id="{874312FF-D937-CD48-AD8D-30A4CD0701CF}"/>
              </a:ext>
            </a:extLst>
          </p:cNvPr>
          <p:cNvPicPr>
            <a:picLocks noChangeAspect="1"/>
          </p:cNvPicPr>
          <p:nvPr/>
        </p:nvPicPr>
        <p:blipFill>
          <a:blip r:embed="rId3"/>
          <a:stretch>
            <a:fillRect/>
          </a:stretch>
        </p:blipFill>
        <p:spPr>
          <a:xfrm>
            <a:off x="4023572" y="1846641"/>
            <a:ext cx="4947708" cy="2205200"/>
          </a:xfrm>
          <a:prstGeom prst="rect">
            <a:avLst/>
          </a:prstGeom>
        </p:spPr>
      </p:pic>
    </p:spTree>
    <p:extLst>
      <p:ext uri="{BB962C8B-B14F-4D97-AF65-F5344CB8AC3E}">
        <p14:creationId xmlns:p14="http://schemas.microsoft.com/office/powerpoint/2010/main" val="311249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2400" dirty="0"/>
              <a:t>Chapter 15 Content</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137160" y="731837"/>
            <a:ext cx="8860536" cy="3924139"/>
          </a:xfrm>
        </p:spPr>
        <p:txBody>
          <a:bodyPr/>
          <a:lstStyle/>
          <a:p>
            <a:pPr marL="0" indent="0" algn="l"/>
            <a:r>
              <a:rPr lang="en-US" sz="1600" b="1" dirty="0">
                <a:solidFill>
                  <a:srgbClr val="000000"/>
                </a:solidFill>
              </a:rPr>
              <a:t>This chapter covers the following content: </a:t>
            </a:r>
          </a:p>
          <a:p>
            <a:pPr marL="0" indent="0" algn="l"/>
            <a:endParaRPr lang="en-US" sz="1600" b="1" dirty="0">
              <a:solidFill>
                <a:srgbClr val="000000"/>
              </a:solidFill>
            </a:endParaRPr>
          </a:p>
          <a:p>
            <a:pPr marL="285750" indent="-285750" algn="l">
              <a:buFont typeface="Arial" panose="020B0604020202020204" pitchFamily="34" charset="0"/>
              <a:buChar char="•"/>
            </a:pPr>
            <a:r>
              <a:rPr lang="en-US" sz="1600" b="1" dirty="0">
                <a:solidFill>
                  <a:srgbClr val="000000"/>
                </a:solidFill>
              </a:rPr>
              <a:t>Conditional Matching - </a:t>
            </a:r>
            <a:r>
              <a:rPr lang="en-US" sz="1600" dirty="0">
                <a:solidFill>
                  <a:srgbClr val="000000"/>
                </a:solidFill>
              </a:rPr>
              <a:t>This section provides an overview of how network prefixes can be conditionally matched with ACLs or prefix lists.</a:t>
            </a:r>
          </a:p>
          <a:p>
            <a:pPr marL="285750" indent="-285750" algn="l">
              <a:buFont typeface="Arial" panose="020B0604020202020204" pitchFamily="34" charset="0"/>
              <a:buChar char="•"/>
            </a:pPr>
            <a:endParaRPr lang="en-US" sz="1600" dirty="0">
              <a:solidFill>
                <a:srgbClr val="000000"/>
              </a:solidFill>
            </a:endParaRPr>
          </a:p>
          <a:p>
            <a:pPr marL="285750" indent="-285750" algn="l">
              <a:buFont typeface="Arial" panose="020B0604020202020204" pitchFamily="34" charset="0"/>
              <a:buChar char="•"/>
            </a:pPr>
            <a:r>
              <a:rPr lang="en-US" sz="1600" b="1" dirty="0">
                <a:solidFill>
                  <a:srgbClr val="000000"/>
                </a:solidFill>
              </a:rPr>
              <a:t>Route Maps - </a:t>
            </a:r>
            <a:r>
              <a:rPr lang="en-US" sz="1600" dirty="0">
                <a:solidFill>
                  <a:srgbClr val="000000"/>
                </a:solidFill>
              </a:rPr>
              <a:t>This section explains the structure of a route map and how conditional matching and conditional actions can be combined to filter or manipulate routes.</a:t>
            </a:r>
          </a:p>
          <a:p>
            <a:pPr marL="285750" indent="-285750" algn="l">
              <a:buFont typeface="Arial" panose="020B0604020202020204" pitchFamily="34" charset="0"/>
              <a:buChar char="•"/>
            </a:pPr>
            <a:endParaRPr lang="en-US" sz="1600" dirty="0">
              <a:solidFill>
                <a:srgbClr val="000000"/>
              </a:solidFill>
            </a:endParaRPr>
          </a:p>
          <a:p>
            <a:pPr marL="285750" indent="-285750" algn="l">
              <a:buFont typeface="Arial" panose="020B0604020202020204" pitchFamily="34" charset="0"/>
              <a:buChar char="•"/>
            </a:pPr>
            <a:r>
              <a:rPr lang="en-US" sz="1600" b="1" dirty="0">
                <a:solidFill>
                  <a:srgbClr val="000000"/>
                </a:solidFill>
              </a:rPr>
              <a:t>Conditional Forwarding of Packets - </a:t>
            </a:r>
            <a:r>
              <a:rPr lang="en-US" sz="1600" dirty="0">
                <a:solidFill>
                  <a:srgbClr val="000000"/>
                </a:solidFill>
              </a:rPr>
              <a:t>This section explains how a router forwards packets down different paths based on the network traffic.</a:t>
            </a:r>
          </a:p>
          <a:p>
            <a:pPr marL="285750" indent="-285750" algn="l">
              <a:buFont typeface="Arial" panose="020B0604020202020204" pitchFamily="34" charset="0"/>
              <a:buChar char="•"/>
            </a:pPr>
            <a:endParaRPr lang="en-US" sz="1600" dirty="0">
              <a:solidFill>
                <a:srgbClr val="000000"/>
              </a:solidFill>
            </a:endParaRPr>
          </a:p>
          <a:p>
            <a:pPr marL="285750" indent="-285750" algn="l">
              <a:buFont typeface="Arial" panose="020B0604020202020204" pitchFamily="34" charset="0"/>
              <a:buChar char="•"/>
            </a:pPr>
            <a:r>
              <a:rPr lang="en-US" sz="1600" b="1" dirty="0">
                <a:solidFill>
                  <a:srgbClr val="000000"/>
                </a:solidFill>
              </a:rPr>
              <a:t>Trouble Tickets - </a:t>
            </a:r>
            <a:r>
              <a:rPr lang="en-US" sz="1600" dirty="0">
                <a:solidFill>
                  <a:srgbClr val="000000"/>
                </a:solidFill>
              </a:rPr>
              <a:t>This section provides three trouble tickets that demonstrate how a structured troubleshooting process can be used to solve a reported problem.</a:t>
            </a:r>
          </a:p>
          <a:p>
            <a:pPr marL="285750" indent="-285750" algn="l">
              <a:buFont typeface="Arial" panose="020B0604020202020204" pitchFamily="34" charset="0"/>
              <a:buChar char="•"/>
            </a:pPr>
            <a:endParaRPr lang="en-US" sz="1600" dirty="0">
              <a:solidFill>
                <a:srgbClr val="000000"/>
              </a:solidFill>
            </a:endParaRPr>
          </a:p>
          <a:p>
            <a:pPr marL="0" indent="0" algn="l" defTabSz="684213" fontAlgn="base">
              <a:spcBef>
                <a:spcPts val="600"/>
              </a:spcBef>
              <a:spcAft>
                <a:spcPts val="600"/>
              </a:spcAft>
              <a:buClr>
                <a:schemeClr val="tx2"/>
              </a:buClr>
              <a:buSzPct val="90000"/>
            </a:pPr>
            <a:endParaRPr lang="en-US" sz="1600" b="1" dirty="0">
              <a:solidFill>
                <a:srgbClr val="000000"/>
              </a:solidFill>
            </a:endParaRPr>
          </a:p>
        </p:txBody>
      </p:sp>
    </p:spTree>
    <p:extLst>
      <p:ext uri="{BB962C8B-B14F-4D97-AF65-F5344CB8AC3E}">
        <p14:creationId xmlns:p14="http://schemas.microsoft.com/office/powerpoint/2010/main" val="3108516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4039575" cy="731837"/>
          </a:xfrm>
        </p:spPr>
        <p:txBody>
          <a:bodyPr/>
          <a:lstStyle/>
          <a:p>
            <a:r>
              <a:rPr lang="en-US" sz="1600" dirty="0"/>
              <a:t>Route Maps</a:t>
            </a:r>
            <a:br>
              <a:rPr lang="en-US" dirty="0"/>
            </a:br>
            <a:r>
              <a:rPr lang="en-US" dirty="0"/>
              <a:t>Optional Actions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91440" y="851012"/>
            <a:ext cx="4039575" cy="1015663"/>
          </a:xfrm>
          <a:prstGeom prst="rect">
            <a:avLst/>
          </a:prstGeom>
        </p:spPr>
        <p:txBody>
          <a:bodyPr wrap="square">
            <a:spAutoFit/>
          </a:bodyPr>
          <a:lstStyle/>
          <a:p>
            <a:r>
              <a:rPr lang="en-US" sz="1500" dirty="0">
                <a:solidFill>
                  <a:srgbClr val="000000"/>
                </a:solidFill>
              </a:rPr>
              <a:t>In addition to permitting a prefix to pass, a route map can modify route attributes. Table 15-6 provides a brief overview of the most popular attribute modifications.</a:t>
            </a:r>
          </a:p>
        </p:txBody>
      </p:sp>
      <p:sp>
        <p:nvSpPr>
          <p:cNvPr id="9" name="Rectangle 8">
            <a:extLst>
              <a:ext uri="{FF2B5EF4-FFF2-40B4-BE49-F238E27FC236}">
                <a16:creationId xmlns:a16="http://schemas.microsoft.com/office/drawing/2014/main" id="{D3F2B100-0C04-4B45-98AD-7CB6BE8F74AF}"/>
              </a:ext>
            </a:extLst>
          </p:cNvPr>
          <p:cNvSpPr/>
          <p:nvPr/>
        </p:nvSpPr>
        <p:spPr>
          <a:xfrm>
            <a:off x="4334215" y="766503"/>
            <a:ext cx="4718345" cy="1015663"/>
          </a:xfrm>
          <a:prstGeom prst="rect">
            <a:avLst/>
          </a:prstGeom>
        </p:spPr>
        <p:txBody>
          <a:bodyPr wrap="square">
            <a:spAutoFit/>
          </a:bodyPr>
          <a:lstStyle/>
          <a:p>
            <a:r>
              <a:rPr lang="en-US" sz="1500" dirty="0">
                <a:solidFill>
                  <a:srgbClr val="000000"/>
                </a:solidFill>
              </a:rPr>
              <a:t>Adding the keyword </a:t>
            </a:r>
            <a:r>
              <a:rPr lang="en-US" sz="1500" b="1" dirty="0">
                <a:solidFill>
                  <a:srgbClr val="000000"/>
                </a:solidFill>
              </a:rPr>
              <a:t>continue</a:t>
            </a:r>
            <a:r>
              <a:rPr lang="en-US" sz="1500" dirty="0">
                <a:solidFill>
                  <a:srgbClr val="000000"/>
                </a:solidFill>
              </a:rPr>
              <a:t> to a route map allows the route map to continue processing other route map sequences. Example 15-6 provides a basic configuration.</a:t>
            </a:r>
          </a:p>
        </p:txBody>
      </p:sp>
      <p:pic>
        <p:nvPicPr>
          <p:cNvPr id="4" name="Picture 3">
            <a:extLst>
              <a:ext uri="{FF2B5EF4-FFF2-40B4-BE49-F238E27FC236}">
                <a16:creationId xmlns:a16="http://schemas.microsoft.com/office/drawing/2014/main" id="{66AC9791-FD93-1046-A869-531DF0607BB4}"/>
              </a:ext>
            </a:extLst>
          </p:cNvPr>
          <p:cNvPicPr>
            <a:picLocks noChangeAspect="1"/>
          </p:cNvPicPr>
          <p:nvPr/>
        </p:nvPicPr>
        <p:blipFill>
          <a:blip r:embed="rId3"/>
          <a:stretch>
            <a:fillRect/>
          </a:stretch>
        </p:blipFill>
        <p:spPr>
          <a:xfrm>
            <a:off x="248338" y="2166569"/>
            <a:ext cx="3948135" cy="2125919"/>
          </a:xfrm>
          <a:prstGeom prst="rect">
            <a:avLst/>
          </a:prstGeom>
        </p:spPr>
      </p:pic>
      <p:pic>
        <p:nvPicPr>
          <p:cNvPr id="6" name="Picture 5">
            <a:extLst>
              <a:ext uri="{FF2B5EF4-FFF2-40B4-BE49-F238E27FC236}">
                <a16:creationId xmlns:a16="http://schemas.microsoft.com/office/drawing/2014/main" id="{C840B2F0-C4F5-5148-BA50-F47CE53079E2}"/>
              </a:ext>
            </a:extLst>
          </p:cNvPr>
          <p:cNvPicPr>
            <a:picLocks noChangeAspect="1"/>
          </p:cNvPicPr>
          <p:nvPr/>
        </p:nvPicPr>
        <p:blipFill>
          <a:blip r:embed="rId4"/>
          <a:stretch>
            <a:fillRect/>
          </a:stretch>
        </p:blipFill>
        <p:spPr>
          <a:xfrm>
            <a:off x="4788387" y="1866675"/>
            <a:ext cx="3810000" cy="1930977"/>
          </a:xfrm>
          <a:prstGeom prst="rect">
            <a:avLst/>
          </a:prstGeom>
        </p:spPr>
      </p:pic>
      <p:pic>
        <p:nvPicPr>
          <p:cNvPr id="8" name="Picture 7">
            <a:extLst>
              <a:ext uri="{FF2B5EF4-FFF2-40B4-BE49-F238E27FC236}">
                <a16:creationId xmlns:a16="http://schemas.microsoft.com/office/drawing/2014/main" id="{147CA305-424D-1A42-9FF2-88962E009365}"/>
              </a:ext>
            </a:extLst>
          </p:cNvPr>
          <p:cNvPicPr>
            <a:picLocks noChangeAspect="1"/>
          </p:cNvPicPr>
          <p:nvPr/>
        </p:nvPicPr>
        <p:blipFill>
          <a:blip r:embed="rId5"/>
          <a:stretch>
            <a:fillRect/>
          </a:stretch>
        </p:blipFill>
        <p:spPr>
          <a:xfrm>
            <a:off x="4788387" y="3792508"/>
            <a:ext cx="3810000" cy="1168977"/>
          </a:xfrm>
          <a:prstGeom prst="rect">
            <a:avLst/>
          </a:prstGeom>
        </p:spPr>
      </p:pic>
    </p:spTree>
    <p:extLst>
      <p:ext uri="{BB962C8B-B14F-4D97-AF65-F5344CB8AC3E}">
        <p14:creationId xmlns:p14="http://schemas.microsoft.com/office/powerpoint/2010/main" val="3532336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59274" y="264208"/>
            <a:ext cx="8146371" cy="1203086"/>
          </a:xfrm>
        </p:spPr>
        <p:txBody>
          <a:bodyPr anchor="ctr"/>
          <a:lstStyle/>
          <a:p>
            <a:r>
              <a:rPr lang="en-US" dirty="0">
                <a:solidFill>
                  <a:schemeClr val="accent5">
                    <a:lumMod val="40000"/>
                    <a:lumOff val="60000"/>
                  </a:schemeClr>
                </a:solidFill>
              </a:rPr>
              <a:t>Conditional Forwarding of Packets</a:t>
            </a:r>
          </a:p>
        </p:txBody>
      </p:sp>
      <p:sp>
        <p:nvSpPr>
          <p:cNvPr id="4" name="TextBox 3">
            <a:extLst>
              <a:ext uri="{FF2B5EF4-FFF2-40B4-BE49-F238E27FC236}">
                <a16:creationId xmlns:a16="http://schemas.microsoft.com/office/drawing/2014/main" id="{E2BFA70F-DC0C-41D5-868E-C8FBC661D58F}"/>
              </a:ext>
            </a:extLst>
          </p:cNvPr>
          <p:cNvSpPr txBox="1"/>
          <p:nvPr/>
        </p:nvSpPr>
        <p:spPr>
          <a:xfrm>
            <a:off x="433084" y="1720662"/>
            <a:ext cx="8277832" cy="830997"/>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5">
                    <a:lumMod val="40000"/>
                    <a:lumOff val="60000"/>
                  </a:schemeClr>
                </a:solidFill>
              </a:rPr>
              <a:t>A router makes forwarding decisions based on the destination addresses IP packets. </a:t>
            </a:r>
          </a:p>
          <a:p>
            <a:pPr marL="285750" indent="-285750">
              <a:buFont typeface="Arial" panose="020B0604020202020204" pitchFamily="34" charset="0"/>
              <a:buChar char="•"/>
            </a:pPr>
            <a:r>
              <a:rPr lang="en-US" sz="1600" dirty="0">
                <a:solidFill>
                  <a:schemeClr val="accent5">
                    <a:lumMod val="40000"/>
                    <a:lumOff val="60000"/>
                  </a:schemeClr>
                </a:solidFill>
              </a:rPr>
              <a:t>Some scenarios accommodate other factors, such as packet length or source address, when deciding where the router should forward a packet.</a:t>
            </a:r>
          </a:p>
        </p:txBody>
      </p:sp>
    </p:spTree>
    <p:custDataLst>
      <p:tags r:id="rId1"/>
    </p:custDataLst>
    <p:extLst>
      <p:ext uri="{BB962C8B-B14F-4D97-AF65-F5344CB8AC3E}">
        <p14:creationId xmlns:p14="http://schemas.microsoft.com/office/powerpoint/2010/main" val="2431450681"/>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Conditional Forwarding of Packets</a:t>
            </a:r>
            <a:br>
              <a:rPr lang="en-US" dirty="0"/>
            </a:br>
            <a:r>
              <a:rPr lang="en-US" dirty="0"/>
              <a:t>Policy-Based Routing (PBR)</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82880" y="805543"/>
            <a:ext cx="8787384" cy="3821321"/>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Policy-based routing (PBR) allows for conditional forwarding of packets based on packet characteristics besides the destination IP address. PBR provides the following capabilities:</a:t>
            </a:r>
          </a:p>
          <a:p>
            <a:pPr marL="285750" indent="-285750" algn="l">
              <a:buFont typeface="Arial" panose="020B0604020202020204" pitchFamily="34" charset="0"/>
              <a:buChar char="•"/>
            </a:pPr>
            <a:r>
              <a:rPr lang="en-US" sz="1600" dirty="0">
                <a:solidFill>
                  <a:srgbClr val="000000"/>
                </a:solidFill>
              </a:rPr>
              <a:t>Routing by protocol type (ICMP, TCP, UDP, and so on)</a:t>
            </a:r>
          </a:p>
          <a:p>
            <a:pPr marL="285750" indent="-285750" algn="l">
              <a:buFont typeface="Arial" panose="020B0604020202020204" pitchFamily="34" charset="0"/>
              <a:buChar char="•"/>
            </a:pPr>
            <a:r>
              <a:rPr lang="en-US" sz="1600" dirty="0">
                <a:solidFill>
                  <a:srgbClr val="000000"/>
                </a:solidFill>
              </a:rPr>
              <a:t>Routing by source IP address, destination IP address, or both</a:t>
            </a:r>
          </a:p>
          <a:p>
            <a:pPr marL="285750" indent="-285750" algn="l">
              <a:buFont typeface="Arial" panose="020B0604020202020204" pitchFamily="34" charset="0"/>
              <a:buChar char="•"/>
            </a:pPr>
            <a:r>
              <a:rPr lang="en-US" sz="1600" dirty="0">
                <a:solidFill>
                  <a:srgbClr val="000000"/>
                </a:solidFill>
              </a:rPr>
              <a:t>Manual assignment of different network paths to the same destination, based on tolerance for latency, link speed, or utilization for specific transient traffic </a:t>
            </a:r>
          </a:p>
          <a:p>
            <a:pPr marL="0" indent="0" algn="l"/>
            <a:endParaRPr lang="en-US" sz="1600" dirty="0">
              <a:solidFill>
                <a:srgbClr val="000000"/>
              </a:solidFill>
            </a:endParaRPr>
          </a:p>
          <a:p>
            <a:pPr marL="0" indent="0" algn="l"/>
            <a:r>
              <a:rPr lang="en-US" sz="1600" dirty="0">
                <a:solidFill>
                  <a:srgbClr val="000000"/>
                </a:solidFill>
              </a:rPr>
              <a:t>Some of the drawbacks of conditional routing include the following:</a:t>
            </a:r>
          </a:p>
          <a:p>
            <a:pPr marL="285750" indent="-285750" algn="l">
              <a:buFont typeface="Arial" panose="020B0604020202020204" pitchFamily="34" charset="0"/>
              <a:buChar char="•"/>
            </a:pPr>
            <a:r>
              <a:rPr lang="en-US" sz="1600" dirty="0">
                <a:solidFill>
                  <a:srgbClr val="000000"/>
                </a:solidFill>
              </a:rPr>
              <a:t>Administrative burden in scalability</a:t>
            </a:r>
          </a:p>
          <a:p>
            <a:pPr marL="285750" indent="-285750" algn="l">
              <a:buFont typeface="Arial" panose="020B0604020202020204" pitchFamily="34" charset="0"/>
              <a:buChar char="•"/>
            </a:pPr>
            <a:r>
              <a:rPr lang="en-US" sz="1600" dirty="0">
                <a:solidFill>
                  <a:srgbClr val="000000"/>
                </a:solidFill>
              </a:rPr>
              <a:t>Lack of network intelligence</a:t>
            </a:r>
          </a:p>
          <a:p>
            <a:pPr marL="285750" indent="-285750" algn="l">
              <a:buFont typeface="Arial" panose="020B0604020202020204" pitchFamily="34" charset="0"/>
              <a:buChar char="•"/>
            </a:pPr>
            <a:r>
              <a:rPr lang="en-US" sz="1600" dirty="0">
                <a:solidFill>
                  <a:srgbClr val="000000"/>
                </a:solidFill>
              </a:rPr>
              <a:t>Troubleshooting complexity</a:t>
            </a:r>
          </a:p>
          <a:p>
            <a:pPr marL="0" indent="0" algn="l"/>
            <a:endParaRPr lang="en-US" sz="1600" dirty="0">
              <a:solidFill>
                <a:srgbClr val="000000"/>
              </a:solidFill>
            </a:endParaRPr>
          </a:p>
          <a:p>
            <a:pPr marL="0" indent="0" algn="l"/>
            <a:endParaRPr lang="en-US" sz="1600" dirty="0">
              <a:solidFill>
                <a:srgbClr val="000000"/>
              </a:solidFill>
            </a:endParaRPr>
          </a:p>
          <a:p>
            <a:pPr marL="0" indent="0" algn="l"/>
            <a:endParaRPr lang="en-US" sz="1600" dirty="0">
              <a:solidFill>
                <a:srgbClr val="000000"/>
              </a:solidFill>
            </a:endParaRPr>
          </a:p>
        </p:txBody>
      </p:sp>
    </p:spTree>
    <p:extLst>
      <p:ext uri="{BB962C8B-B14F-4D97-AF65-F5344CB8AC3E}">
        <p14:creationId xmlns:p14="http://schemas.microsoft.com/office/powerpoint/2010/main" val="333851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Conditional Forwarding of Packets</a:t>
            </a:r>
            <a:br>
              <a:rPr lang="en-US" dirty="0"/>
            </a:br>
            <a:r>
              <a:rPr lang="en-US" dirty="0"/>
              <a:t>PBR Configuration</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82880" y="731837"/>
            <a:ext cx="8787384" cy="3921443"/>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PBR configuration uses a route map with </a:t>
            </a:r>
            <a:r>
              <a:rPr lang="en-US" sz="1500" b="1" dirty="0">
                <a:solidFill>
                  <a:srgbClr val="000000"/>
                </a:solidFill>
              </a:rPr>
              <a:t>match</a:t>
            </a:r>
            <a:r>
              <a:rPr lang="en-US" sz="1500" dirty="0">
                <a:solidFill>
                  <a:srgbClr val="000000"/>
                </a:solidFill>
              </a:rPr>
              <a:t> and </a:t>
            </a:r>
            <a:r>
              <a:rPr lang="en-US" sz="1500" b="1" dirty="0">
                <a:solidFill>
                  <a:srgbClr val="000000"/>
                </a:solidFill>
              </a:rPr>
              <a:t>set</a:t>
            </a:r>
            <a:r>
              <a:rPr lang="en-US" sz="1500" dirty="0">
                <a:solidFill>
                  <a:srgbClr val="000000"/>
                </a:solidFill>
              </a:rPr>
              <a:t> statements that are attached to the inbound interface. It involves the following steps: </a:t>
            </a:r>
          </a:p>
          <a:p>
            <a:pPr marL="0" indent="0" algn="l"/>
            <a:r>
              <a:rPr lang="en-US" sz="1500" b="1" dirty="0">
                <a:solidFill>
                  <a:srgbClr val="000000"/>
                </a:solidFill>
              </a:rPr>
              <a:t>Step 1. </a:t>
            </a:r>
            <a:r>
              <a:rPr lang="en-US" sz="1500" dirty="0">
                <a:solidFill>
                  <a:srgbClr val="000000"/>
                </a:solidFill>
              </a:rPr>
              <a:t>Configure the route map by using the command </a:t>
            </a:r>
            <a:r>
              <a:rPr lang="en-US" sz="1500" b="1" dirty="0">
                <a:solidFill>
                  <a:srgbClr val="000000"/>
                </a:solidFill>
              </a:rPr>
              <a:t>route-map</a:t>
            </a:r>
            <a:r>
              <a:rPr lang="en-US" sz="1500" dirty="0">
                <a:solidFill>
                  <a:srgbClr val="000000"/>
                </a:solidFill>
              </a:rPr>
              <a:t> </a:t>
            </a:r>
            <a:r>
              <a:rPr lang="en-US" sz="1500" i="1" dirty="0">
                <a:solidFill>
                  <a:srgbClr val="000000"/>
                </a:solidFill>
              </a:rPr>
              <a:t>route-map-name</a:t>
            </a:r>
            <a:r>
              <a:rPr lang="en-US" sz="1500" dirty="0">
                <a:solidFill>
                  <a:srgbClr val="000000"/>
                </a:solidFill>
              </a:rPr>
              <a:t> [</a:t>
            </a:r>
            <a:r>
              <a:rPr lang="en-US" sz="1500" b="1" dirty="0">
                <a:solidFill>
                  <a:srgbClr val="000000"/>
                </a:solidFill>
              </a:rPr>
              <a:t>permit</a:t>
            </a:r>
            <a:r>
              <a:rPr lang="en-US" sz="1500" dirty="0">
                <a:solidFill>
                  <a:srgbClr val="000000"/>
                </a:solidFill>
              </a:rPr>
              <a:t> | </a:t>
            </a:r>
            <a:r>
              <a:rPr lang="en-US" sz="1500" b="1" dirty="0">
                <a:solidFill>
                  <a:srgbClr val="000000"/>
                </a:solidFill>
              </a:rPr>
              <a:t>deny</a:t>
            </a:r>
            <a:r>
              <a:rPr lang="en-US" sz="1500" dirty="0">
                <a:solidFill>
                  <a:srgbClr val="000000"/>
                </a:solidFill>
              </a:rPr>
              <a:t>] [</a:t>
            </a:r>
            <a:r>
              <a:rPr lang="en-US" sz="1500" i="1" dirty="0">
                <a:solidFill>
                  <a:srgbClr val="000000"/>
                </a:solidFill>
              </a:rPr>
              <a:t>sequence-number</a:t>
            </a:r>
            <a:r>
              <a:rPr lang="en-US" sz="1500" dirty="0">
                <a:solidFill>
                  <a:srgbClr val="000000"/>
                </a:solidFill>
              </a:rPr>
              <a:t>].</a:t>
            </a:r>
          </a:p>
          <a:p>
            <a:pPr marL="0" indent="0" algn="l"/>
            <a:r>
              <a:rPr lang="en-US" sz="1500" b="1" dirty="0">
                <a:solidFill>
                  <a:srgbClr val="000000"/>
                </a:solidFill>
              </a:rPr>
              <a:t>Step 2. </a:t>
            </a:r>
            <a:r>
              <a:rPr lang="en-US" sz="1500" dirty="0">
                <a:solidFill>
                  <a:srgbClr val="000000"/>
                </a:solidFill>
              </a:rPr>
              <a:t>Identify the conditional match criteria. The conditional match criteria can be based on packet length with the command </a:t>
            </a:r>
            <a:r>
              <a:rPr lang="en-US" sz="1500" b="1" dirty="0">
                <a:solidFill>
                  <a:srgbClr val="000000"/>
                </a:solidFill>
              </a:rPr>
              <a:t>match</a:t>
            </a:r>
            <a:r>
              <a:rPr lang="en-US" sz="1500" dirty="0">
                <a:solidFill>
                  <a:srgbClr val="000000"/>
                </a:solidFill>
              </a:rPr>
              <a:t> </a:t>
            </a:r>
            <a:r>
              <a:rPr lang="en-US" sz="1500" b="1" dirty="0">
                <a:solidFill>
                  <a:srgbClr val="000000"/>
                </a:solidFill>
              </a:rPr>
              <a:t>length</a:t>
            </a:r>
            <a:r>
              <a:rPr lang="en-US" sz="1500" dirty="0">
                <a:solidFill>
                  <a:srgbClr val="000000"/>
                </a:solidFill>
              </a:rPr>
              <a:t> </a:t>
            </a:r>
            <a:r>
              <a:rPr lang="en-US" sz="1500" i="1" dirty="0">
                <a:solidFill>
                  <a:srgbClr val="000000"/>
                </a:solidFill>
              </a:rPr>
              <a:t>minimum-length</a:t>
            </a:r>
            <a:r>
              <a:rPr lang="en-US" sz="1500" dirty="0">
                <a:solidFill>
                  <a:srgbClr val="000000"/>
                </a:solidFill>
              </a:rPr>
              <a:t> </a:t>
            </a:r>
            <a:r>
              <a:rPr lang="en-US" sz="1500" i="1" dirty="0">
                <a:solidFill>
                  <a:srgbClr val="000000"/>
                </a:solidFill>
              </a:rPr>
              <a:t>maximum-length</a:t>
            </a:r>
            <a:r>
              <a:rPr lang="en-US" sz="1500" dirty="0">
                <a:solidFill>
                  <a:srgbClr val="000000"/>
                </a:solidFill>
              </a:rPr>
              <a:t> or can be based on the packet IP address fields with an ACL using the command </a:t>
            </a:r>
            <a:r>
              <a:rPr lang="en-US" sz="1500" b="1" dirty="0">
                <a:solidFill>
                  <a:srgbClr val="000000"/>
                </a:solidFill>
              </a:rPr>
              <a:t>match</a:t>
            </a:r>
            <a:r>
              <a:rPr lang="en-US" sz="1500" dirty="0">
                <a:solidFill>
                  <a:srgbClr val="000000"/>
                </a:solidFill>
              </a:rPr>
              <a:t> </a:t>
            </a:r>
            <a:r>
              <a:rPr lang="en-US" sz="1500" b="1" dirty="0">
                <a:solidFill>
                  <a:srgbClr val="000000"/>
                </a:solidFill>
              </a:rPr>
              <a:t>ip</a:t>
            </a:r>
            <a:r>
              <a:rPr lang="en-US" sz="1500" dirty="0">
                <a:solidFill>
                  <a:srgbClr val="000000"/>
                </a:solidFill>
              </a:rPr>
              <a:t> </a:t>
            </a:r>
            <a:r>
              <a:rPr lang="en-US" sz="1500" b="1" dirty="0">
                <a:solidFill>
                  <a:srgbClr val="000000"/>
                </a:solidFill>
              </a:rPr>
              <a:t>address</a:t>
            </a:r>
            <a:r>
              <a:rPr lang="en-US" sz="1500" dirty="0">
                <a:solidFill>
                  <a:srgbClr val="000000"/>
                </a:solidFill>
              </a:rPr>
              <a:t> {</a:t>
            </a:r>
            <a:r>
              <a:rPr lang="en-US" sz="1500" i="1" dirty="0">
                <a:solidFill>
                  <a:srgbClr val="000000"/>
                </a:solidFill>
              </a:rPr>
              <a:t>access-list-number</a:t>
            </a:r>
            <a:r>
              <a:rPr lang="en-US" sz="1500" dirty="0">
                <a:solidFill>
                  <a:srgbClr val="000000"/>
                </a:solidFill>
              </a:rPr>
              <a:t> | </a:t>
            </a:r>
            <a:r>
              <a:rPr lang="en-US" sz="1500" i="1" dirty="0">
                <a:solidFill>
                  <a:srgbClr val="000000"/>
                </a:solidFill>
              </a:rPr>
              <a:t>acl-name</a:t>
            </a:r>
            <a:r>
              <a:rPr lang="en-US" sz="1500" dirty="0">
                <a:solidFill>
                  <a:srgbClr val="000000"/>
                </a:solidFill>
              </a:rPr>
              <a:t>}.</a:t>
            </a:r>
          </a:p>
          <a:p>
            <a:pPr marL="0" indent="0" algn="l"/>
            <a:r>
              <a:rPr lang="en-US" sz="1500" b="1" dirty="0">
                <a:solidFill>
                  <a:srgbClr val="000000"/>
                </a:solidFill>
              </a:rPr>
              <a:t>Step 3. </a:t>
            </a:r>
            <a:r>
              <a:rPr lang="en-US" sz="1500" dirty="0">
                <a:solidFill>
                  <a:srgbClr val="000000"/>
                </a:solidFill>
              </a:rPr>
              <a:t>Use the command </a:t>
            </a:r>
            <a:r>
              <a:rPr lang="en-US" sz="1500" b="1" dirty="0">
                <a:solidFill>
                  <a:srgbClr val="000000"/>
                </a:solidFill>
              </a:rPr>
              <a:t>set ip </a:t>
            </a:r>
            <a:r>
              <a:rPr lang="en-US" sz="1500" dirty="0">
                <a:solidFill>
                  <a:srgbClr val="000000"/>
                </a:solidFill>
              </a:rPr>
              <a:t>[</a:t>
            </a:r>
            <a:r>
              <a:rPr lang="en-US" sz="1500" b="1" dirty="0">
                <a:solidFill>
                  <a:srgbClr val="000000"/>
                </a:solidFill>
              </a:rPr>
              <a:t>default</a:t>
            </a:r>
            <a:r>
              <a:rPr lang="en-US" sz="1500" dirty="0">
                <a:solidFill>
                  <a:srgbClr val="000000"/>
                </a:solidFill>
              </a:rPr>
              <a:t>]</a:t>
            </a:r>
            <a:r>
              <a:rPr lang="en-US" sz="1500" b="1" dirty="0">
                <a:solidFill>
                  <a:srgbClr val="000000"/>
                </a:solidFill>
              </a:rPr>
              <a:t> next-hop </a:t>
            </a:r>
            <a:r>
              <a:rPr lang="en-US" sz="1500" i="1" dirty="0">
                <a:solidFill>
                  <a:srgbClr val="000000"/>
                </a:solidFill>
              </a:rPr>
              <a:t>ip-address</a:t>
            </a:r>
            <a:r>
              <a:rPr lang="en-US" sz="1500" dirty="0">
                <a:solidFill>
                  <a:srgbClr val="000000"/>
                </a:solidFill>
              </a:rPr>
              <a:t> [... </a:t>
            </a:r>
            <a:r>
              <a:rPr lang="en-US" sz="1500" i="1" dirty="0">
                <a:solidFill>
                  <a:srgbClr val="000000"/>
                </a:solidFill>
              </a:rPr>
              <a:t>ip-address</a:t>
            </a:r>
            <a:r>
              <a:rPr lang="en-US" sz="1500" dirty="0">
                <a:solidFill>
                  <a:srgbClr val="000000"/>
                </a:solidFill>
              </a:rPr>
              <a:t>] to specify one or more next hops for packets that match the criteria. The optional default keyword changes the behavior so that the next-hop address specified by the route map is used only if the destination address does not exist in the RIB. If a viable route exists in the RIB, then that is the next-hop address that is used for forwarding the packet.</a:t>
            </a:r>
          </a:p>
          <a:p>
            <a:pPr marL="0" indent="0" algn="l"/>
            <a:r>
              <a:rPr lang="en-US" sz="1500" b="1" dirty="0">
                <a:solidFill>
                  <a:srgbClr val="000000"/>
                </a:solidFill>
              </a:rPr>
              <a:t>Step 4. </a:t>
            </a:r>
            <a:r>
              <a:rPr lang="en-US" sz="1500" dirty="0">
                <a:solidFill>
                  <a:srgbClr val="000000"/>
                </a:solidFill>
              </a:rPr>
              <a:t>Apply the route map to the inbound interface by using the interface parameter command </a:t>
            </a:r>
            <a:r>
              <a:rPr lang="en-US" sz="1500" b="1" dirty="0">
                <a:solidFill>
                  <a:srgbClr val="000000"/>
                </a:solidFill>
              </a:rPr>
              <a:t>ip</a:t>
            </a:r>
            <a:r>
              <a:rPr lang="en-US" sz="1500" dirty="0">
                <a:solidFill>
                  <a:srgbClr val="000000"/>
                </a:solidFill>
              </a:rPr>
              <a:t> </a:t>
            </a:r>
            <a:r>
              <a:rPr lang="en-US" sz="1500" b="1" dirty="0">
                <a:solidFill>
                  <a:srgbClr val="000000"/>
                </a:solidFill>
              </a:rPr>
              <a:t>policy</a:t>
            </a:r>
            <a:r>
              <a:rPr lang="en-US" sz="1500" dirty="0">
                <a:solidFill>
                  <a:srgbClr val="000000"/>
                </a:solidFill>
              </a:rPr>
              <a:t> </a:t>
            </a:r>
            <a:r>
              <a:rPr lang="en-US" sz="1500" b="1" dirty="0">
                <a:solidFill>
                  <a:srgbClr val="000000"/>
                </a:solidFill>
              </a:rPr>
              <a:t>route-map</a:t>
            </a:r>
            <a:r>
              <a:rPr lang="en-US" sz="1500" dirty="0">
                <a:solidFill>
                  <a:srgbClr val="000000"/>
                </a:solidFill>
              </a:rPr>
              <a:t> </a:t>
            </a:r>
            <a:r>
              <a:rPr lang="en-US" sz="1500" i="1" dirty="0">
                <a:solidFill>
                  <a:srgbClr val="000000"/>
                </a:solidFill>
              </a:rPr>
              <a:t>route-map-name</a:t>
            </a:r>
            <a:r>
              <a:rPr lang="en-US" sz="1500" dirty="0">
                <a:solidFill>
                  <a:srgbClr val="000000"/>
                </a:solidFill>
              </a:rPr>
              <a:t>. </a:t>
            </a:r>
          </a:p>
        </p:txBody>
      </p:sp>
    </p:spTree>
    <p:extLst>
      <p:ext uri="{BB962C8B-B14F-4D97-AF65-F5344CB8AC3E}">
        <p14:creationId xmlns:p14="http://schemas.microsoft.com/office/powerpoint/2010/main" val="799069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961120" cy="731837"/>
          </a:xfrm>
        </p:spPr>
        <p:txBody>
          <a:bodyPr/>
          <a:lstStyle/>
          <a:p>
            <a:r>
              <a:rPr lang="en-US" sz="1600" dirty="0"/>
              <a:t>Conditional Forwarding of Packets</a:t>
            </a:r>
            <a:br>
              <a:rPr lang="en-US" dirty="0"/>
            </a:br>
            <a:r>
              <a:rPr lang="en-US" dirty="0"/>
              <a:t>PBR Configuration (Cont.)</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55880" y="3707899"/>
            <a:ext cx="4389120" cy="738628"/>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450" dirty="0">
                <a:solidFill>
                  <a:srgbClr val="000000"/>
                </a:solidFill>
              </a:rPr>
              <a:t>Example 15-7 shows the normal traffic path using </a:t>
            </a:r>
            <a:r>
              <a:rPr lang="en-US" sz="1450" b="1" dirty="0">
                <a:solidFill>
                  <a:srgbClr val="000000"/>
                </a:solidFill>
              </a:rPr>
              <a:t>traceroute</a:t>
            </a:r>
            <a:r>
              <a:rPr lang="en-US" sz="1450" dirty="0">
                <a:solidFill>
                  <a:srgbClr val="000000"/>
                </a:solidFill>
              </a:rPr>
              <a:t> between the 10.1.1.0/24 and 10.5.5.0/24 networks without PBR configured.</a:t>
            </a:r>
          </a:p>
          <a:p>
            <a:pPr marL="0" indent="0" algn="l"/>
            <a:endParaRPr lang="en-US" sz="1500" dirty="0">
              <a:solidFill>
                <a:srgbClr val="000000"/>
              </a:solidFill>
            </a:endParaRPr>
          </a:p>
        </p:txBody>
      </p:sp>
      <p:sp>
        <p:nvSpPr>
          <p:cNvPr id="7" name="Content Placeholder 3">
            <a:extLst>
              <a:ext uri="{FF2B5EF4-FFF2-40B4-BE49-F238E27FC236}">
                <a16:creationId xmlns:a16="http://schemas.microsoft.com/office/drawing/2014/main" id="{3A520F3E-77E7-0E40-A3C1-F1E60E70CFAD}"/>
              </a:ext>
            </a:extLst>
          </p:cNvPr>
          <p:cNvSpPr txBox="1">
            <a:spLocks/>
          </p:cNvSpPr>
          <p:nvPr/>
        </p:nvSpPr>
        <p:spPr>
          <a:xfrm>
            <a:off x="6205696" y="774978"/>
            <a:ext cx="2938304" cy="1054477"/>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450" dirty="0">
                <a:solidFill>
                  <a:srgbClr val="000000"/>
                </a:solidFill>
              </a:rPr>
              <a:t>Figure 15-5 provides a sample topology for illustrating PBR concepts. R1, R2, R3, R4, and R5 are all configured with OSPF.</a:t>
            </a:r>
          </a:p>
        </p:txBody>
      </p:sp>
      <p:sp>
        <p:nvSpPr>
          <p:cNvPr id="8" name="Content Placeholder 3">
            <a:extLst>
              <a:ext uri="{FF2B5EF4-FFF2-40B4-BE49-F238E27FC236}">
                <a16:creationId xmlns:a16="http://schemas.microsoft.com/office/drawing/2014/main" id="{1C782776-0DBC-6143-99F5-9FDD2E87B9FC}"/>
              </a:ext>
            </a:extLst>
          </p:cNvPr>
          <p:cNvSpPr txBox="1">
            <a:spLocks/>
          </p:cNvSpPr>
          <p:nvPr/>
        </p:nvSpPr>
        <p:spPr>
          <a:xfrm>
            <a:off x="4470400" y="4077213"/>
            <a:ext cx="4561840" cy="738628"/>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450" dirty="0">
                <a:solidFill>
                  <a:srgbClr val="000000"/>
                </a:solidFill>
              </a:rPr>
              <a:t>Example 15-8 shows the PBR configuration on R2 for network traffic from 10.1.1.0/24 destined for the 10.5.5.0/24 network to route traffic to 10.23.1.3 (R3).</a:t>
            </a:r>
          </a:p>
        </p:txBody>
      </p:sp>
      <p:pic>
        <p:nvPicPr>
          <p:cNvPr id="2" name="Picture 1">
            <a:extLst>
              <a:ext uri="{FF2B5EF4-FFF2-40B4-BE49-F238E27FC236}">
                <a16:creationId xmlns:a16="http://schemas.microsoft.com/office/drawing/2014/main" id="{D69057E7-3011-1445-8390-C578FB194DEF}"/>
              </a:ext>
            </a:extLst>
          </p:cNvPr>
          <p:cNvPicPr>
            <a:picLocks noChangeAspect="1"/>
          </p:cNvPicPr>
          <p:nvPr/>
        </p:nvPicPr>
        <p:blipFill>
          <a:blip r:embed="rId3"/>
          <a:stretch>
            <a:fillRect/>
          </a:stretch>
        </p:blipFill>
        <p:spPr>
          <a:xfrm>
            <a:off x="1625600" y="778220"/>
            <a:ext cx="4468336" cy="1296239"/>
          </a:xfrm>
          <a:prstGeom prst="rect">
            <a:avLst/>
          </a:prstGeom>
        </p:spPr>
      </p:pic>
      <p:pic>
        <p:nvPicPr>
          <p:cNvPr id="4" name="Picture 3">
            <a:extLst>
              <a:ext uri="{FF2B5EF4-FFF2-40B4-BE49-F238E27FC236}">
                <a16:creationId xmlns:a16="http://schemas.microsoft.com/office/drawing/2014/main" id="{0B1530AC-3299-FB4E-92C9-12195EC529EA}"/>
              </a:ext>
            </a:extLst>
          </p:cNvPr>
          <p:cNvPicPr>
            <a:picLocks noChangeAspect="1"/>
          </p:cNvPicPr>
          <p:nvPr/>
        </p:nvPicPr>
        <p:blipFill>
          <a:blip r:embed="rId4"/>
          <a:stretch>
            <a:fillRect/>
          </a:stretch>
        </p:blipFill>
        <p:spPr>
          <a:xfrm>
            <a:off x="101600" y="2429995"/>
            <a:ext cx="4297680" cy="1113490"/>
          </a:xfrm>
          <a:prstGeom prst="rect">
            <a:avLst/>
          </a:prstGeom>
        </p:spPr>
      </p:pic>
      <p:pic>
        <p:nvPicPr>
          <p:cNvPr id="6" name="Picture 5">
            <a:extLst>
              <a:ext uri="{FF2B5EF4-FFF2-40B4-BE49-F238E27FC236}">
                <a16:creationId xmlns:a16="http://schemas.microsoft.com/office/drawing/2014/main" id="{60991D77-1D6C-894C-A8BA-58D2BAC3108D}"/>
              </a:ext>
            </a:extLst>
          </p:cNvPr>
          <p:cNvPicPr>
            <a:picLocks noChangeAspect="1"/>
          </p:cNvPicPr>
          <p:nvPr/>
        </p:nvPicPr>
        <p:blipFill>
          <a:blip r:embed="rId5"/>
          <a:stretch>
            <a:fillRect/>
          </a:stretch>
        </p:blipFill>
        <p:spPr>
          <a:xfrm>
            <a:off x="4572000" y="2196065"/>
            <a:ext cx="4389120" cy="1838007"/>
          </a:xfrm>
          <a:prstGeom prst="rect">
            <a:avLst/>
          </a:prstGeom>
        </p:spPr>
      </p:pic>
    </p:spTree>
    <p:extLst>
      <p:ext uri="{BB962C8B-B14F-4D97-AF65-F5344CB8AC3E}">
        <p14:creationId xmlns:p14="http://schemas.microsoft.com/office/powerpoint/2010/main" val="3059810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9062720" cy="731837"/>
          </a:xfrm>
        </p:spPr>
        <p:txBody>
          <a:bodyPr/>
          <a:lstStyle/>
          <a:p>
            <a:r>
              <a:rPr lang="en-US" sz="1600" dirty="0"/>
              <a:t>Conditional Forwarding of Packets</a:t>
            </a:r>
            <a:br>
              <a:rPr lang="en-US" dirty="0"/>
            </a:br>
            <a:r>
              <a:rPr lang="en-US" dirty="0"/>
              <a:t>PBR Configuration (Cont.)</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82880" y="3668078"/>
            <a:ext cx="4389120" cy="731838"/>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Example 15-9 shows the traffic path between the 10.1.1.0/24 and 10.5.5.0/24 networks after the conditional route forwarding policies are applied.</a:t>
            </a:r>
          </a:p>
        </p:txBody>
      </p:sp>
      <p:sp>
        <p:nvSpPr>
          <p:cNvPr id="9" name="Content Placeholder 3">
            <a:extLst>
              <a:ext uri="{FF2B5EF4-FFF2-40B4-BE49-F238E27FC236}">
                <a16:creationId xmlns:a16="http://schemas.microsoft.com/office/drawing/2014/main" id="{FCEEC5A0-9283-4E46-8C0D-F4E5209B1887}"/>
              </a:ext>
            </a:extLst>
          </p:cNvPr>
          <p:cNvSpPr txBox="1">
            <a:spLocks/>
          </p:cNvSpPr>
          <p:nvPr/>
        </p:nvSpPr>
        <p:spPr>
          <a:xfrm>
            <a:off x="4815840" y="3720342"/>
            <a:ext cx="4246880" cy="627309"/>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Example 15-10 shows that applying a PBR configuration does not modify the routing table.</a:t>
            </a:r>
          </a:p>
          <a:p>
            <a:pPr marL="0" indent="0" algn="l"/>
            <a:endParaRPr lang="en-US" sz="1500" dirty="0">
              <a:solidFill>
                <a:srgbClr val="000000"/>
              </a:solidFill>
            </a:endParaRPr>
          </a:p>
          <a:p>
            <a:pPr marL="0" indent="0" algn="l"/>
            <a:endParaRPr lang="en-US" sz="1500" dirty="0">
              <a:solidFill>
                <a:srgbClr val="000000"/>
              </a:solidFill>
            </a:endParaRPr>
          </a:p>
        </p:txBody>
      </p:sp>
      <p:pic>
        <p:nvPicPr>
          <p:cNvPr id="2" name="Picture 1">
            <a:extLst>
              <a:ext uri="{FF2B5EF4-FFF2-40B4-BE49-F238E27FC236}">
                <a16:creationId xmlns:a16="http://schemas.microsoft.com/office/drawing/2014/main" id="{D69057E7-3011-1445-8390-C578FB194DEF}"/>
              </a:ext>
            </a:extLst>
          </p:cNvPr>
          <p:cNvPicPr>
            <a:picLocks noChangeAspect="1"/>
          </p:cNvPicPr>
          <p:nvPr/>
        </p:nvPicPr>
        <p:blipFill>
          <a:blip r:embed="rId3"/>
          <a:stretch>
            <a:fillRect/>
          </a:stretch>
        </p:blipFill>
        <p:spPr>
          <a:xfrm>
            <a:off x="2082800" y="743584"/>
            <a:ext cx="4297680" cy="1246733"/>
          </a:xfrm>
          <a:prstGeom prst="rect">
            <a:avLst/>
          </a:prstGeom>
        </p:spPr>
      </p:pic>
      <p:pic>
        <p:nvPicPr>
          <p:cNvPr id="7" name="Picture 6">
            <a:extLst>
              <a:ext uri="{FF2B5EF4-FFF2-40B4-BE49-F238E27FC236}">
                <a16:creationId xmlns:a16="http://schemas.microsoft.com/office/drawing/2014/main" id="{DF55DC40-CC0F-3D43-B61B-2C0CCD6907EB}"/>
              </a:ext>
            </a:extLst>
          </p:cNvPr>
          <p:cNvPicPr>
            <a:picLocks noChangeAspect="1"/>
          </p:cNvPicPr>
          <p:nvPr/>
        </p:nvPicPr>
        <p:blipFill>
          <a:blip r:embed="rId4"/>
          <a:stretch>
            <a:fillRect/>
          </a:stretch>
        </p:blipFill>
        <p:spPr>
          <a:xfrm>
            <a:off x="182880" y="2188002"/>
            <a:ext cx="4389120" cy="1262624"/>
          </a:xfrm>
          <a:prstGeom prst="rect">
            <a:avLst/>
          </a:prstGeom>
        </p:spPr>
      </p:pic>
      <p:pic>
        <p:nvPicPr>
          <p:cNvPr id="8" name="Picture 7">
            <a:extLst>
              <a:ext uri="{FF2B5EF4-FFF2-40B4-BE49-F238E27FC236}">
                <a16:creationId xmlns:a16="http://schemas.microsoft.com/office/drawing/2014/main" id="{6E559EB1-630A-0D43-BE3F-BEA13D0F67F1}"/>
              </a:ext>
            </a:extLst>
          </p:cNvPr>
          <p:cNvPicPr>
            <a:picLocks noChangeAspect="1"/>
          </p:cNvPicPr>
          <p:nvPr/>
        </p:nvPicPr>
        <p:blipFill>
          <a:blip r:embed="rId5"/>
          <a:stretch>
            <a:fillRect/>
          </a:stretch>
        </p:blipFill>
        <p:spPr>
          <a:xfrm>
            <a:off x="4673600" y="2188002"/>
            <a:ext cx="4389120" cy="1256884"/>
          </a:xfrm>
          <a:prstGeom prst="rect">
            <a:avLst/>
          </a:prstGeom>
        </p:spPr>
      </p:pic>
    </p:spTree>
    <p:extLst>
      <p:ext uri="{BB962C8B-B14F-4D97-AF65-F5344CB8AC3E}">
        <p14:creationId xmlns:p14="http://schemas.microsoft.com/office/powerpoint/2010/main" val="2321842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9062720" cy="731837"/>
          </a:xfrm>
        </p:spPr>
        <p:txBody>
          <a:bodyPr/>
          <a:lstStyle/>
          <a:p>
            <a:r>
              <a:rPr lang="en-US" sz="1600" dirty="0"/>
              <a:t>Conditional Forwarding of Packets</a:t>
            </a:r>
            <a:br>
              <a:rPr lang="en-US" dirty="0"/>
            </a:br>
            <a:r>
              <a:rPr lang="en-US" dirty="0"/>
              <a:t>Local PBR</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32080" y="732155"/>
            <a:ext cx="8930640" cy="731838"/>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Packets originated by the router are not policy routed. There is a feature for policy routing of locally generated traffic through local PBR. Local PBR policies are applied to the router with the global configuration command </a:t>
            </a:r>
            <a:r>
              <a:rPr lang="en-US" sz="1500" b="1" dirty="0">
                <a:solidFill>
                  <a:srgbClr val="000000"/>
                </a:solidFill>
              </a:rPr>
              <a:t>ip local policy</a:t>
            </a:r>
            <a:r>
              <a:rPr lang="en-US" sz="1500" dirty="0">
                <a:solidFill>
                  <a:srgbClr val="000000"/>
                </a:solidFill>
              </a:rPr>
              <a:t> </a:t>
            </a:r>
            <a:r>
              <a:rPr lang="en-US" sz="1500" i="1" dirty="0">
                <a:solidFill>
                  <a:srgbClr val="000000"/>
                </a:solidFill>
              </a:rPr>
              <a:t>route-map-name</a:t>
            </a:r>
            <a:r>
              <a:rPr lang="en-US" sz="1500" dirty="0">
                <a:solidFill>
                  <a:srgbClr val="000000"/>
                </a:solidFill>
              </a:rPr>
              <a:t>.</a:t>
            </a:r>
          </a:p>
        </p:txBody>
      </p:sp>
      <p:sp>
        <p:nvSpPr>
          <p:cNvPr id="6" name="TextBox 5">
            <a:extLst>
              <a:ext uri="{FF2B5EF4-FFF2-40B4-BE49-F238E27FC236}">
                <a16:creationId xmlns:a16="http://schemas.microsoft.com/office/drawing/2014/main" id="{E4E3032F-5CA7-8C45-94A4-0AAF245FF70F}"/>
              </a:ext>
            </a:extLst>
          </p:cNvPr>
          <p:cNvSpPr txBox="1"/>
          <p:nvPr/>
        </p:nvSpPr>
        <p:spPr>
          <a:xfrm>
            <a:off x="7010400" y="1790015"/>
            <a:ext cx="1950720" cy="2400657"/>
          </a:xfrm>
          <a:prstGeom prst="rect">
            <a:avLst/>
          </a:prstGeom>
          <a:noFill/>
        </p:spPr>
        <p:txBody>
          <a:bodyPr wrap="square" rtlCol="0">
            <a:spAutoFit/>
          </a:bodyPr>
          <a:lstStyle/>
          <a:p>
            <a:r>
              <a:rPr lang="en-US" sz="1500" dirty="0">
                <a:solidFill>
                  <a:srgbClr val="000000"/>
                </a:solidFill>
              </a:rPr>
              <a:t>Figure 15-6 demonstrates a scenario where R1 is managed by an interface specifically for out-of-band management on the 172.16.14.0/24 network.</a:t>
            </a:r>
          </a:p>
          <a:p>
            <a:endParaRPr lang="en-US" sz="1500" dirty="0">
              <a:solidFill>
                <a:srgbClr val="000000"/>
              </a:solidFill>
            </a:endParaRPr>
          </a:p>
        </p:txBody>
      </p:sp>
      <p:pic>
        <p:nvPicPr>
          <p:cNvPr id="4" name="Picture 3">
            <a:extLst>
              <a:ext uri="{FF2B5EF4-FFF2-40B4-BE49-F238E27FC236}">
                <a16:creationId xmlns:a16="http://schemas.microsoft.com/office/drawing/2014/main" id="{78FF410F-BE21-994B-BAC2-C392B2CDEFF0}"/>
              </a:ext>
            </a:extLst>
          </p:cNvPr>
          <p:cNvPicPr>
            <a:picLocks noChangeAspect="1"/>
          </p:cNvPicPr>
          <p:nvPr/>
        </p:nvPicPr>
        <p:blipFill>
          <a:blip r:embed="rId3"/>
          <a:stretch>
            <a:fillRect/>
          </a:stretch>
        </p:blipFill>
        <p:spPr>
          <a:xfrm>
            <a:off x="2381885" y="1687197"/>
            <a:ext cx="4298950" cy="3075319"/>
          </a:xfrm>
          <a:prstGeom prst="rect">
            <a:avLst/>
          </a:prstGeom>
        </p:spPr>
      </p:pic>
    </p:spTree>
    <p:extLst>
      <p:ext uri="{BB962C8B-B14F-4D97-AF65-F5344CB8AC3E}">
        <p14:creationId xmlns:p14="http://schemas.microsoft.com/office/powerpoint/2010/main" val="969877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9062720" cy="731837"/>
          </a:xfrm>
        </p:spPr>
        <p:txBody>
          <a:bodyPr/>
          <a:lstStyle/>
          <a:p>
            <a:r>
              <a:rPr lang="en-US" sz="1600" dirty="0"/>
              <a:t>Conditional Forwarding of Packets</a:t>
            </a:r>
            <a:br>
              <a:rPr lang="en-US" dirty="0"/>
            </a:br>
            <a:r>
              <a:rPr lang="en-US" dirty="0"/>
              <a:t>Local PBR Configuration</a:t>
            </a:r>
            <a:endParaRPr lang="en-US" sz="2400" dirty="0"/>
          </a:p>
        </p:txBody>
      </p:sp>
      <p:sp>
        <p:nvSpPr>
          <p:cNvPr id="6" name="TextBox 5">
            <a:extLst>
              <a:ext uri="{FF2B5EF4-FFF2-40B4-BE49-F238E27FC236}">
                <a16:creationId xmlns:a16="http://schemas.microsoft.com/office/drawing/2014/main" id="{E4E3032F-5CA7-8C45-94A4-0AAF245FF70F}"/>
              </a:ext>
            </a:extLst>
          </p:cNvPr>
          <p:cNvSpPr txBox="1"/>
          <p:nvPr/>
        </p:nvSpPr>
        <p:spPr>
          <a:xfrm>
            <a:off x="81280" y="731837"/>
            <a:ext cx="4094480" cy="1246495"/>
          </a:xfrm>
          <a:prstGeom prst="rect">
            <a:avLst/>
          </a:prstGeom>
          <a:noFill/>
        </p:spPr>
        <p:txBody>
          <a:bodyPr wrap="square" rtlCol="0">
            <a:spAutoFit/>
          </a:bodyPr>
          <a:lstStyle/>
          <a:p>
            <a:r>
              <a:rPr lang="en-US" sz="1500" dirty="0">
                <a:solidFill>
                  <a:srgbClr val="000000"/>
                </a:solidFill>
              </a:rPr>
              <a:t>Example 15-11 demonstrates that R1 forwards traffic from its GigabitEthernet 0/2 interface through 10.12.1.0/24 to the network management system on the 10.33.33.0/24 network. </a:t>
            </a:r>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81280" y="2550318"/>
            <a:ext cx="4202626" cy="1537969"/>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If you configure a local PBR on R1, it will only modify the next-hop IP address on traffic that is sourced locally from the 172.16.14.0/24 network by modifying the next-hop IP address to 172.16.14.4. Example 15-12 shows the local PBR configuration for R1.</a:t>
            </a:r>
          </a:p>
        </p:txBody>
      </p:sp>
      <p:pic>
        <p:nvPicPr>
          <p:cNvPr id="8" name="Picture 7">
            <a:extLst>
              <a:ext uri="{FF2B5EF4-FFF2-40B4-BE49-F238E27FC236}">
                <a16:creationId xmlns:a16="http://schemas.microsoft.com/office/drawing/2014/main" id="{56E5F72F-3CDA-7249-8EF9-1E84F01A0754}"/>
              </a:ext>
            </a:extLst>
          </p:cNvPr>
          <p:cNvPicPr>
            <a:picLocks noChangeAspect="1"/>
          </p:cNvPicPr>
          <p:nvPr/>
        </p:nvPicPr>
        <p:blipFill>
          <a:blip r:embed="rId3"/>
          <a:stretch>
            <a:fillRect/>
          </a:stretch>
        </p:blipFill>
        <p:spPr>
          <a:xfrm>
            <a:off x="4494061" y="887811"/>
            <a:ext cx="4513459" cy="1339611"/>
          </a:xfrm>
          <a:prstGeom prst="rect">
            <a:avLst/>
          </a:prstGeom>
        </p:spPr>
      </p:pic>
      <p:pic>
        <p:nvPicPr>
          <p:cNvPr id="2" name="Picture 1">
            <a:extLst>
              <a:ext uri="{FF2B5EF4-FFF2-40B4-BE49-F238E27FC236}">
                <a16:creationId xmlns:a16="http://schemas.microsoft.com/office/drawing/2014/main" id="{CA6213A5-63A5-214A-B115-0783BEF7DF1D}"/>
              </a:ext>
            </a:extLst>
          </p:cNvPr>
          <p:cNvPicPr>
            <a:picLocks noChangeAspect="1"/>
          </p:cNvPicPr>
          <p:nvPr/>
        </p:nvPicPr>
        <p:blipFill>
          <a:blip r:embed="rId4"/>
          <a:stretch>
            <a:fillRect/>
          </a:stretch>
        </p:blipFill>
        <p:spPr>
          <a:xfrm>
            <a:off x="4572000" y="2571750"/>
            <a:ext cx="4357582" cy="1537970"/>
          </a:xfrm>
          <a:prstGeom prst="rect">
            <a:avLst/>
          </a:prstGeom>
        </p:spPr>
      </p:pic>
    </p:spTree>
    <p:extLst>
      <p:ext uri="{BB962C8B-B14F-4D97-AF65-F5344CB8AC3E}">
        <p14:creationId xmlns:p14="http://schemas.microsoft.com/office/powerpoint/2010/main" val="612252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4283906" cy="731837"/>
          </a:xfrm>
        </p:spPr>
        <p:txBody>
          <a:bodyPr/>
          <a:lstStyle/>
          <a:p>
            <a:r>
              <a:rPr lang="en-US" sz="1600" dirty="0"/>
              <a:t>Conditional Forwarding of Packets</a:t>
            </a:r>
            <a:br>
              <a:rPr lang="en-US" dirty="0"/>
            </a:br>
            <a:r>
              <a:rPr lang="en-US" dirty="0"/>
              <a:t>Local PBR Verification</a:t>
            </a:r>
            <a:endParaRPr lang="en-US" sz="2400" dirty="0"/>
          </a:p>
        </p:txBody>
      </p:sp>
      <p:sp>
        <p:nvSpPr>
          <p:cNvPr id="6" name="TextBox 5">
            <a:extLst>
              <a:ext uri="{FF2B5EF4-FFF2-40B4-BE49-F238E27FC236}">
                <a16:creationId xmlns:a16="http://schemas.microsoft.com/office/drawing/2014/main" id="{E4E3032F-5CA7-8C45-94A4-0AAF245FF70F}"/>
              </a:ext>
            </a:extLst>
          </p:cNvPr>
          <p:cNvSpPr txBox="1"/>
          <p:nvPr/>
        </p:nvSpPr>
        <p:spPr>
          <a:xfrm>
            <a:off x="81280" y="863917"/>
            <a:ext cx="4094480" cy="1015663"/>
          </a:xfrm>
          <a:prstGeom prst="rect">
            <a:avLst/>
          </a:prstGeom>
          <a:noFill/>
        </p:spPr>
        <p:txBody>
          <a:bodyPr wrap="square" rtlCol="0">
            <a:spAutoFit/>
          </a:bodyPr>
          <a:lstStyle/>
          <a:p>
            <a:r>
              <a:rPr lang="en-US" sz="1500" dirty="0">
                <a:solidFill>
                  <a:srgbClr val="000000"/>
                </a:solidFill>
              </a:rPr>
              <a:t>With the local PBR policy placed on R1, Example 15-13 verifies that network traffic</a:t>
            </a:r>
          </a:p>
          <a:p>
            <a:r>
              <a:rPr lang="en-US" sz="1500" dirty="0">
                <a:solidFill>
                  <a:srgbClr val="000000"/>
                </a:solidFill>
              </a:rPr>
              <a:t>between 172.16.14.1 and 10.33.33.0/24 will use the out-of-band networks (172.16.0.0/16).</a:t>
            </a:r>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81280" y="2154832"/>
            <a:ext cx="4202626" cy="1949807"/>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You can view policy-based decisions by enabling debugging functionality on policy-based routing with the command </a:t>
            </a:r>
            <a:r>
              <a:rPr lang="en-US" sz="1500" b="1" dirty="0">
                <a:solidFill>
                  <a:srgbClr val="000000"/>
                </a:solidFill>
              </a:rPr>
              <a:t>debug</a:t>
            </a:r>
            <a:r>
              <a:rPr lang="en-US" sz="1500" dirty="0">
                <a:solidFill>
                  <a:srgbClr val="000000"/>
                </a:solidFill>
              </a:rPr>
              <a:t> </a:t>
            </a:r>
            <a:r>
              <a:rPr lang="en-US" sz="1500" b="1" dirty="0">
                <a:solidFill>
                  <a:srgbClr val="000000"/>
                </a:solidFill>
              </a:rPr>
              <a:t>ip</a:t>
            </a:r>
            <a:r>
              <a:rPr lang="en-US" sz="1500" dirty="0">
                <a:solidFill>
                  <a:srgbClr val="000000"/>
                </a:solidFill>
              </a:rPr>
              <a:t> </a:t>
            </a:r>
            <a:r>
              <a:rPr lang="en-US" sz="1500" b="1" dirty="0">
                <a:solidFill>
                  <a:srgbClr val="000000"/>
                </a:solidFill>
              </a:rPr>
              <a:t>policy</a:t>
            </a:r>
            <a:r>
              <a:rPr lang="en-US" sz="1500" dirty="0">
                <a:solidFill>
                  <a:srgbClr val="000000"/>
                </a:solidFill>
              </a:rPr>
              <a:t>. Example 15-14 shows the use of the debug command and the initiation of traffic that matches the PBR to display the output.</a:t>
            </a:r>
          </a:p>
        </p:txBody>
      </p:sp>
      <p:pic>
        <p:nvPicPr>
          <p:cNvPr id="7" name="Picture 6">
            <a:extLst>
              <a:ext uri="{FF2B5EF4-FFF2-40B4-BE49-F238E27FC236}">
                <a16:creationId xmlns:a16="http://schemas.microsoft.com/office/drawing/2014/main" id="{6E325947-9B68-6746-A7A8-0266DD076AB1}"/>
              </a:ext>
            </a:extLst>
          </p:cNvPr>
          <p:cNvPicPr>
            <a:picLocks noChangeAspect="1"/>
          </p:cNvPicPr>
          <p:nvPr/>
        </p:nvPicPr>
        <p:blipFill>
          <a:blip r:embed="rId3"/>
          <a:stretch>
            <a:fillRect/>
          </a:stretch>
        </p:blipFill>
        <p:spPr>
          <a:xfrm>
            <a:off x="4572000" y="269874"/>
            <a:ext cx="4186072" cy="1350960"/>
          </a:xfrm>
          <a:prstGeom prst="rect">
            <a:avLst/>
          </a:prstGeom>
        </p:spPr>
      </p:pic>
      <p:pic>
        <p:nvPicPr>
          <p:cNvPr id="4" name="Picture 3">
            <a:extLst>
              <a:ext uri="{FF2B5EF4-FFF2-40B4-BE49-F238E27FC236}">
                <a16:creationId xmlns:a16="http://schemas.microsoft.com/office/drawing/2014/main" id="{056AA2DA-4025-EF47-8193-E9B95F579382}"/>
              </a:ext>
            </a:extLst>
          </p:cNvPr>
          <p:cNvPicPr>
            <a:picLocks noChangeAspect="1"/>
          </p:cNvPicPr>
          <p:nvPr/>
        </p:nvPicPr>
        <p:blipFill>
          <a:blip r:embed="rId4"/>
          <a:stretch>
            <a:fillRect/>
          </a:stretch>
        </p:blipFill>
        <p:spPr>
          <a:xfrm>
            <a:off x="4572000" y="1750854"/>
            <a:ext cx="4186072" cy="2942590"/>
          </a:xfrm>
          <a:prstGeom prst="rect">
            <a:avLst/>
          </a:prstGeom>
        </p:spPr>
      </p:pic>
    </p:spTree>
    <p:extLst>
      <p:ext uri="{BB962C8B-B14F-4D97-AF65-F5344CB8AC3E}">
        <p14:creationId xmlns:p14="http://schemas.microsoft.com/office/powerpoint/2010/main" val="1335575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59274" y="264208"/>
            <a:ext cx="8159083" cy="1203086"/>
          </a:xfrm>
        </p:spPr>
        <p:txBody>
          <a:bodyPr anchor="ctr"/>
          <a:lstStyle/>
          <a:p>
            <a:r>
              <a:rPr lang="en-US" dirty="0">
                <a:solidFill>
                  <a:schemeClr val="accent5">
                    <a:lumMod val="40000"/>
                    <a:lumOff val="60000"/>
                  </a:schemeClr>
                </a:solidFill>
              </a:rPr>
              <a:t>Trouble Tickets</a:t>
            </a:r>
          </a:p>
        </p:txBody>
      </p:sp>
      <p:sp>
        <p:nvSpPr>
          <p:cNvPr id="4" name="TextBox 3">
            <a:extLst>
              <a:ext uri="{FF2B5EF4-FFF2-40B4-BE49-F238E27FC236}">
                <a16:creationId xmlns:a16="http://schemas.microsoft.com/office/drawing/2014/main" id="{E2BFA70F-DC0C-41D5-868E-C8FBC661D58F}"/>
              </a:ext>
            </a:extLst>
          </p:cNvPr>
          <p:cNvSpPr txBox="1"/>
          <p:nvPr/>
        </p:nvSpPr>
        <p:spPr>
          <a:xfrm>
            <a:off x="433084" y="1720662"/>
            <a:ext cx="8277832" cy="1077218"/>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5">
                    <a:lumMod val="40000"/>
                    <a:lumOff val="60000"/>
                  </a:schemeClr>
                </a:solidFill>
                <a:ea typeface="ＭＳ Ｐゴシック" charset="0"/>
              </a:rPr>
              <a:t>This section presents various trouble tickets relating to the topics discussed in this chapter. </a:t>
            </a:r>
          </a:p>
          <a:p>
            <a:pPr marL="285750" indent="-285750">
              <a:buFont typeface="Arial" panose="020B0604020202020204" pitchFamily="34" charset="0"/>
              <a:buChar char="•"/>
            </a:pPr>
            <a:r>
              <a:rPr lang="en-US" sz="1600" dirty="0">
                <a:solidFill>
                  <a:schemeClr val="accent5">
                    <a:lumMod val="40000"/>
                    <a:lumOff val="60000"/>
                  </a:schemeClr>
                </a:solidFill>
              </a:rPr>
              <a:t>The purpose of trouble tickets is to show a process that you can follow when troubleshooting in the real world or in an exam environment.</a:t>
            </a:r>
          </a:p>
        </p:txBody>
      </p:sp>
    </p:spTree>
    <p:custDataLst>
      <p:tags r:id="rId1"/>
    </p:custDataLst>
    <p:extLst>
      <p:ext uri="{BB962C8B-B14F-4D97-AF65-F5344CB8AC3E}">
        <p14:creationId xmlns:p14="http://schemas.microsoft.com/office/powerpoint/2010/main" val="801038836"/>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59275" y="466724"/>
            <a:ext cx="8701598" cy="1351755"/>
          </a:xfrm>
        </p:spPr>
        <p:txBody>
          <a:bodyPr anchor="t"/>
          <a:lstStyle/>
          <a:p>
            <a:r>
              <a:rPr lang="en-US" dirty="0">
                <a:solidFill>
                  <a:schemeClr val="accent5">
                    <a:lumMod val="40000"/>
                    <a:lumOff val="60000"/>
                  </a:schemeClr>
                </a:solidFill>
              </a:rPr>
              <a:t>Conditional Matching</a:t>
            </a:r>
          </a:p>
        </p:txBody>
      </p:sp>
      <p:sp>
        <p:nvSpPr>
          <p:cNvPr id="4" name="TextBox 3">
            <a:extLst>
              <a:ext uri="{FF2B5EF4-FFF2-40B4-BE49-F238E27FC236}">
                <a16:creationId xmlns:a16="http://schemas.microsoft.com/office/drawing/2014/main" id="{E2BFA70F-DC0C-41D5-868E-C8FBC661D58F}"/>
              </a:ext>
            </a:extLst>
          </p:cNvPr>
          <p:cNvSpPr txBox="1"/>
          <p:nvPr/>
        </p:nvSpPr>
        <p:spPr>
          <a:xfrm>
            <a:off x="359275" y="1545004"/>
            <a:ext cx="8277832" cy="1077218"/>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5">
                    <a:lumMod val="40000"/>
                    <a:lumOff val="60000"/>
                  </a:schemeClr>
                </a:solidFill>
              </a:rPr>
              <a:t>Applying bulk changes to routes does not allow for easy tuning of the network. </a:t>
            </a:r>
          </a:p>
          <a:p>
            <a:pPr marL="285750" indent="-285750">
              <a:buFont typeface="Arial" panose="020B0604020202020204" pitchFamily="34" charset="0"/>
              <a:buChar char="•"/>
            </a:pPr>
            <a:r>
              <a:rPr lang="en-US" sz="1600" dirty="0">
                <a:solidFill>
                  <a:schemeClr val="accent5">
                    <a:lumMod val="40000"/>
                    <a:lumOff val="60000"/>
                  </a:schemeClr>
                </a:solidFill>
              </a:rPr>
              <a:t>This section reviews some of the common techniques used to conditionally match a route—using access control lists (ACLs) and prefix lists.</a:t>
            </a:r>
          </a:p>
          <a:p>
            <a:pPr marL="285750" indent="-285750">
              <a:buFont typeface="Arial" panose="020B0604020202020204" pitchFamily="34" charset="0"/>
              <a:buChar char="•"/>
            </a:pPr>
            <a:endParaRPr lang="en-US" sz="1600" dirty="0">
              <a:solidFill>
                <a:schemeClr val="accent5">
                  <a:lumMod val="40000"/>
                  <a:lumOff val="60000"/>
                </a:schemeClr>
              </a:solidFill>
            </a:endParaRPr>
          </a:p>
        </p:txBody>
      </p:sp>
    </p:spTree>
    <p:custDataLst>
      <p:tags r:id="rId1"/>
    </p:custDataLst>
    <p:extLst>
      <p:ext uri="{BB962C8B-B14F-4D97-AF65-F5344CB8AC3E}">
        <p14:creationId xmlns:p14="http://schemas.microsoft.com/office/powerpoint/2010/main" val="727403309"/>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Trouble Tickets</a:t>
            </a:r>
            <a:br>
              <a:rPr lang="en-US" dirty="0"/>
            </a:br>
            <a:r>
              <a:rPr lang="en-US" dirty="0"/>
              <a:t>Trouble Ticket 15-1</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34776" y="805543"/>
            <a:ext cx="4040409" cy="3481785"/>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Problem: Traffic from 10.1.4.0/24 to 10.1.1.0/24 is routed through R2 using Gi3/0, but it should be routed directly to R1 using Fa1/0. You begin troubleshooting by verifying the problem with a trace from a PC in 10.1.4.0/24 with the destination 10.1.1.1.</a:t>
            </a:r>
          </a:p>
          <a:p>
            <a:pPr marL="0" indent="0" algn="l"/>
            <a:endParaRPr lang="en-US" sz="1600" dirty="0">
              <a:solidFill>
                <a:srgbClr val="000000"/>
              </a:solidFill>
            </a:endParaRPr>
          </a:p>
          <a:p>
            <a:pPr marL="0" indent="0" algn="l"/>
            <a:r>
              <a:rPr lang="en-US" sz="1600" dirty="0">
                <a:solidFill>
                  <a:srgbClr val="000000"/>
                </a:solidFill>
              </a:rPr>
              <a:t>Refer to your text for next steps and examples to troubleshoot and resolve this trouble ticket.</a:t>
            </a:r>
          </a:p>
          <a:p>
            <a:pPr marL="0" indent="0" algn="l"/>
            <a:endParaRPr lang="en-US" sz="1600" dirty="0">
              <a:solidFill>
                <a:srgbClr val="000000"/>
              </a:solidFill>
            </a:endParaRPr>
          </a:p>
        </p:txBody>
      </p:sp>
      <p:pic>
        <p:nvPicPr>
          <p:cNvPr id="4" name="Picture 3">
            <a:extLst>
              <a:ext uri="{FF2B5EF4-FFF2-40B4-BE49-F238E27FC236}">
                <a16:creationId xmlns:a16="http://schemas.microsoft.com/office/drawing/2014/main" id="{9F85C5BF-499B-DE4B-9C17-9485E45B3245}"/>
              </a:ext>
            </a:extLst>
          </p:cNvPr>
          <p:cNvPicPr>
            <a:picLocks noChangeAspect="1"/>
          </p:cNvPicPr>
          <p:nvPr/>
        </p:nvPicPr>
        <p:blipFill>
          <a:blip r:embed="rId3"/>
          <a:stretch>
            <a:fillRect/>
          </a:stretch>
        </p:blipFill>
        <p:spPr>
          <a:xfrm>
            <a:off x="4572000" y="1283299"/>
            <a:ext cx="4345557" cy="2372212"/>
          </a:xfrm>
          <a:prstGeom prst="rect">
            <a:avLst/>
          </a:prstGeom>
        </p:spPr>
      </p:pic>
    </p:spTree>
    <p:extLst>
      <p:ext uri="{BB962C8B-B14F-4D97-AF65-F5344CB8AC3E}">
        <p14:creationId xmlns:p14="http://schemas.microsoft.com/office/powerpoint/2010/main" val="3229414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Trouble Tickets</a:t>
            </a:r>
            <a:br>
              <a:rPr lang="en-US" dirty="0"/>
            </a:br>
            <a:r>
              <a:rPr lang="en-US" dirty="0"/>
              <a:t>Trouble Ticket 15-2</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34776" y="805543"/>
            <a:ext cx="4066288" cy="3568049"/>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Problem: Traffic from 10.1.4.0/24 to 10.1.1.0/24 is routed though R2 using Gi3/0, but it should be routed directly to R1 using Fa1/0. You begin troubleshooting by verifying the problem with a trace from a PC in 10.1.4.0/24 (Branch) with the destination 10.1.1.1.</a:t>
            </a:r>
          </a:p>
          <a:p>
            <a:pPr marL="0" indent="0" algn="l"/>
            <a:endParaRPr lang="en-US" sz="1600" dirty="0">
              <a:solidFill>
                <a:srgbClr val="000000"/>
              </a:solidFill>
            </a:endParaRPr>
          </a:p>
          <a:p>
            <a:pPr marL="0" indent="0" algn="l"/>
            <a:r>
              <a:rPr lang="en-US" sz="1600" dirty="0">
                <a:solidFill>
                  <a:srgbClr val="000000"/>
                </a:solidFill>
              </a:rPr>
              <a:t>Refer to your text for next steps and examples to troubleshoot and resolve this trouble ticket.</a:t>
            </a:r>
          </a:p>
          <a:p>
            <a:pPr marL="0" indent="0" algn="l"/>
            <a:endParaRPr lang="en-US" sz="1600" dirty="0">
              <a:solidFill>
                <a:srgbClr val="000000"/>
              </a:solidFill>
            </a:endParaRPr>
          </a:p>
        </p:txBody>
      </p:sp>
      <p:pic>
        <p:nvPicPr>
          <p:cNvPr id="4" name="Picture 3">
            <a:extLst>
              <a:ext uri="{FF2B5EF4-FFF2-40B4-BE49-F238E27FC236}">
                <a16:creationId xmlns:a16="http://schemas.microsoft.com/office/drawing/2014/main" id="{9F85C5BF-499B-DE4B-9C17-9485E45B3245}"/>
              </a:ext>
            </a:extLst>
          </p:cNvPr>
          <p:cNvPicPr>
            <a:picLocks noChangeAspect="1"/>
          </p:cNvPicPr>
          <p:nvPr/>
        </p:nvPicPr>
        <p:blipFill>
          <a:blip r:embed="rId3"/>
          <a:stretch>
            <a:fillRect/>
          </a:stretch>
        </p:blipFill>
        <p:spPr>
          <a:xfrm>
            <a:off x="4572000" y="1283299"/>
            <a:ext cx="4345557" cy="2372212"/>
          </a:xfrm>
          <a:prstGeom prst="rect">
            <a:avLst/>
          </a:prstGeom>
        </p:spPr>
      </p:pic>
    </p:spTree>
    <p:extLst>
      <p:ext uri="{BB962C8B-B14F-4D97-AF65-F5344CB8AC3E}">
        <p14:creationId xmlns:p14="http://schemas.microsoft.com/office/powerpoint/2010/main" val="182645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Trouble Tickets</a:t>
            </a:r>
            <a:br>
              <a:rPr lang="en-US" dirty="0"/>
            </a:br>
            <a:r>
              <a:rPr lang="en-US" dirty="0"/>
              <a:t>Trouble Ticket 15-3</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34776" y="805543"/>
            <a:ext cx="4281949" cy="3818215"/>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Problem: Traffic from 10.1.4.0/24 to 10.1.1.0/24 is routed though R2 using Gi3/0, but it should be routed directly to R1 using Fa1/0. You begin troubleshooting by verifying the problem with a trace from a PC in 10.1.4.0/24 with the destination 10.1.1.1.</a:t>
            </a:r>
          </a:p>
          <a:p>
            <a:pPr marL="0" indent="0" algn="l"/>
            <a:endParaRPr lang="en-US" sz="1600" dirty="0">
              <a:solidFill>
                <a:srgbClr val="000000"/>
              </a:solidFill>
            </a:endParaRPr>
          </a:p>
          <a:p>
            <a:pPr marL="0" indent="0" algn="l"/>
            <a:r>
              <a:rPr lang="en-US" sz="1600" dirty="0">
                <a:solidFill>
                  <a:srgbClr val="000000"/>
                </a:solidFill>
              </a:rPr>
              <a:t>Refer to your text for next steps and examples to troubleshoot and resolve this trouble ticket.</a:t>
            </a:r>
          </a:p>
          <a:p>
            <a:pPr marL="0" indent="0" algn="l"/>
            <a:endParaRPr lang="en-US" sz="1600" dirty="0">
              <a:solidFill>
                <a:srgbClr val="000000"/>
              </a:solidFill>
            </a:endParaRPr>
          </a:p>
        </p:txBody>
      </p:sp>
      <p:pic>
        <p:nvPicPr>
          <p:cNvPr id="4" name="Picture 3">
            <a:extLst>
              <a:ext uri="{FF2B5EF4-FFF2-40B4-BE49-F238E27FC236}">
                <a16:creationId xmlns:a16="http://schemas.microsoft.com/office/drawing/2014/main" id="{9F85C5BF-499B-DE4B-9C17-9485E45B3245}"/>
              </a:ext>
            </a:extLst>
          </p:cNvPr>
          <p:cNvPicPr>
            <a:picLocks noChangeAspect="1"/>
          </p:cNvPicPr>
          <p:nvPr/>
        </p:nvPicPr>
        <p:blipFill>
          <a:blip r:embed="rId3"/>
          <a:stretch>
            <a:fillRect/>
          </a:stretch>
        </p:blipFill>
        <p:spPr>
          <a:xfrm>
            <a:off x="4572000" y="1283299"/>
            <a:ext cx="4345557" cy="2372212"/>
          </a:xfrm>
          <a:prstGeom prst="rect">
            <a:avLst/>
          </a:prstGeom>
        </p:spPr>
      </p:pic>
    </p:spTree>
    <p:extLst>
      <p:ext uri="{BB962C8B-B14F-4D97-AF65-F5344CB8AC3E}">
        <p14:creationId xmlns:p14="http://schemas.microsoft.com/office/powerpoint/2010/main" val="883544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59275" y="466724"/>
            <a:ext cx="7598042" cy="1351755"/>
          </a:xfrm>
        </p:spPr>
        <p:txBody>
          <a:bodyPr/>
          <a:lstStyle/>
          <a:p>
            <a:r>
              <a:rPr lang="en-US" dirty="0">
                <a:solidFill>
                  <a:schemeClr val="accent5">
                    <a:lumMod val="40000"/>
                    <a:lumOff val="60000"/>
                  </a:schemeClr>
                </a:solidFill>
              </a:rPr>
              <a:t>Prepare for the Exam</a:t>
            </a:r>
          </a:p>
        </p:txBody>
      </p:sp>
    </p:spTree>
    <p:custDataLst>
      <p:tags r:id="rId1"/>
    </p:custDataLst>
    <p:extLst>
      <p:ext uri="{BB962C8B-B14F-4D97-AF65-F5344CB8AC3E}">
        <p14:creationId xmlns:p14="http://schemas.microsoft.com/office/powerpoint/2010/main" val="454545097"/>
      </p:ext>
    </p:extLst>
  </p:cSld>
  <p:clrMapOvr>
    <a:masterClrMapping/>
  </p:clrMapOvr>
  <p:transition spd="slow">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04774"/>
            <a:ext cx="8345488" cy="731837"/>
          </a:xfrm>
        </p:spPr>
        <p:txBody>
          <a:bodyPr/>
          <a:lstStyle/>
          <a:p>
            <a:r>
              <a:rPr lang="en-US" sz="1600" dirty="0"/>
              <a:t>Prepare for the Exam</a:t>
            </a:r>
            <a:br>
              <a:rPr lang="en-US" sz="2400" dirty="0"/>
            </a:br>
            <a:r>
              <a:rPr lang="en-US" sz="2400" dirty="0"/>
              <a:t>Key Topics for Chapter 15</a:t>
            </a:r>
          </a:p>
        </p:txBody>
      </p:sp>
      <p:graphicFrame>
        <p:nvGraphicFramePr>
          <p:cNvPr id="4" name="Table 3">
            <a:extLst>
              <a:ext uri="{FF2B5EF4-FFF2-40B4-BE49-F238E27FC236}">
                <a16:creationId xmlns:a16="http://schemas.microsoft.com/office/drawing/2014/main" id="{9EB819FD-417F-DF48-B9AC-8A701C4C03F9}"/>
              </a:ext>
            </a:extLst>
          </p:cNvPr>
          <p:cNvGraphicFramePr>
            <a:graphicFrameLocks noGrp="1"/>
          </p:cNvGraphicFramePr>
          <p:nvPr>
            <p:extLst>
              <p:ext uri="{D42A27DB-BD31-4B8C-83A1-F6EECF244321}">
                <p14:modId xmlns:p14="http://schemas.microsoft.com/office/powerpoint/2010/main" val="1657311355"/>
              </p:ext>
            </p:extLst>
          </p:nvPr>
        </p:nvGraphicFramePr>
        <p:xfrm>
          <a:off x="1630392" y="836611"/>
          <a:ext cx="6512943" cy="3849510"/>
        </p:xfrm>
        <a:graphic>
          <a:graphicData uri="http://schemas.openxmlformats.org/drawingml/2006/table">
            <a:tbl>
              <a:tblPr firstRow="1" bandRow="1">
                <a:tableStyleId>{5C22544A-7EE6-4342-B048-85BDC9FD1C3A}</a:tableStyleId>
              </a:tblPr>
              <a:tblGrid>
                <a:gridCol w="3355676">
                  <a:extLst>
                    <a:ext uri="{9D8B030D-6E8A-4147-A177-3AD203B41FA5}">
                      <a16:colId xmlns:a16="http://schemas.microsoft.com/office/drawing/2014/main" val="20000"/>
                    </a:ext>
                  </a:extLst>
                </a:gridCol>
                <a:gridCol w="3157267">
                  <a:extLst>
                    <a:ext uri="{9D8B030D-6E8A-4147-A177-3AD203B41FA5}">
                      <a16:colId xmlns:a16="http://schemas.microsoft.com/office/drawing/2014/main" val="2960088747"/>
                    </a:ext>
                  </a:extLst>
                </a:gridCol>
              </a:tblGrid>
              <a:tr h="231811">
                <a:tc gridSpan="2">
                  <a:txBody>
                    <a:bodyPr/>
                    <a:lstStyle/>
                    <a:p>
                      <a:r>
                        <a:rPr lang="en-US" dirty="0">
                          <a:solidFill>
                            <a:schemeClr val="bg1"/>
                          </a:solidFill>
                        </a:rPr>
                        <a:t>Description</a:t>
                      </a:r>
                    </a:p>
                  </a:txBody>
                  <a:tcPr/>
                </a:tc>
                <a:tc hMerge="1">
                  <a:txBody>
                    <a:bodyPr/>
                    <a:lstStyle/>
                    <a:p>
                      <a:endParaRPr lang="en-US" dirty="0">
                        <a:solidFill>
                          <a:schemeClr val="bg1"/>
                        </a:solidFill>
                      </a:endParaRPr>
                    </a:p>
                  </a:txBody>
                  <a:tcPr/>
                </a:tc>
                <a:extLst>
                  <a:ext uri="{0D108BD9-81ED-4DB2-BD59-A6C34878D82A}">
                    <a16:rowId xmlns:a16="http://schemas.microsoft.com/office/drawing/2014/main" val="10000"/>
                  </a:ext>
                </a:extLst>
              </a:tr>
              <a:tr h="313313">
                <a:tc>
                  <a:txBody>
                    <a:bodyPr/>
                    <a:lstStyle/>
                    <a:p>
                      <a:r>
                        <a:rPr lang="en-US" sz="1600" kern="1200" dirty="0">
                          <a:solidFill>
                            <a:srgbClr val="000000"/>
                          </a:solidFill>
                          <a:effectLst/>
                          <a:latin typeface="+mn-lt"/>
                          <a:ea typeface="+mn-ea"/>
                          <a:cs typeface="+mn-cs"/>
                        </a:rPr>
                        <a:t>Access control lists (ACLs)</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Route maps</a:t>
                      </a:r>
                    </a:p>
                  </a:txBody>
                  <a:tcPr/>
                </a:tc>
                <a:extLst>
                  <a:ext uri="{0D108BD9-81ED-4DB2-BD59-A6C34878D82A}">
                    <a16:rowId xmlns:a16="http://schemas.microsoft.com/office/drawing/2014/main" val="10001"/>
                  </a:ext>
                </a:extLst>
              </a:tr>
              <a:tr h="394079">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Extended ACLs for IGP route selection</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Conditional matching</a:t>
                      </a:r>
                    </a:p>
                  </a:txBody>
                  <a:tcPr/>
                </a:tc>
                <a:extLst>
                  <a:ext uri="{0D108BD9-81ED-4DB2-BD59-A6C34878D82A}">
                    <a16:rowId xmlns:a16="http://schemas.microsoft.com/office/drawing/2014/main" val="10002"/>
                  </a:ext>
                </a:extLst>
              </a:tr>
              <a:tr h="231811">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Extended ACLs for BGP route selection</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Multiple conditional match conditions</a:t>
                      </a:r>
                    </a:p>
                  </a:txBody>
                  <a:tcPr/>
                </a:tc>
                <a:extLst>
                  <a:ext uri="{0D108BD9-81ED-4DB2-BD59-A6C34878D82A}">
                    <a16:rowId xmlns:a16="http://schemas.microsoft.com/office/drawing/2014/main" val="10003"/>
                  </a:ext>
                </a:extLst>
              </a:tr>
              <a:tr h="394079">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Prefix matching specification</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Complex matching</a:t>
                      </a:r>
                    </a:p>
                  </a:txBody>
                  <a:tcPr/>
                </a:tc>
                <a:extLst>
                  <a:ext uri="{0D108BD9-81ED-4DB2-BD59-A6C34878D82A}">
                    <a16:rowId xmlns:a16="http://schemas.microsoft.com/office/drawing/2014/main" val="10004"/>
                  </a:ext>
                </a:extLst>
              </a:tr>
              <a:tr h="394079">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Prefix match high-order bit pattern</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Optional actions</a:t>
                      </a:r>
                    </a:p>
                  </a:txBody>
                  <a:tcPr/>
                </a:tc>
                <a:extLst>
                  <a:ext uri="{0D108BD9-81ED-4DB2-BD59-A6C34878D82A}">
                    <a16:rowId xmlns:a16="http://schemas.microsoft.com/office/drawing/2014/main" val="10005"/>
                  </a:ext>
                </a:extLst>
              </a:tr>
              <a:tr h="394079">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Prefix match with length parameters</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Policy-based routing (PBR)</a:t>
                      </a:r>
                    </a:p>
                  </a:txBody>
                  <a:tcPr/>
                </a:tc>
                <a:extLst>
                  <a:ext uri="{0D108BD9-81ED-4DB2-BD59-A6C34878D82A}">
                    <a16:rowId xmlns:a16="http://schemas.microsoft.com/office/drawing/2014/main" val="226401875"/>
                  </a:ext>
                </a:extLst>
              </a:tr>
              <a:tr h="348632">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Prefix lists</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Local PBR</a:t>
                      </a:r>
                    </a:p>
                  </a:txBody>
                  <a:tcPr/>
                </a:tc>
                <a:extLst>
                  <a:ext uri="{0D108BD9-81ED-4DB2-BD59-A6C34878D82A}">
                    <a16:rowId xmlns:a16="http://schemas.microsoft.com/office/drawing/2014/main" val="2772132501"/>
                  </a:ext>
                </a:extLst>
              </a:tr>
              <a:tr h="231811">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IPv6 prefix lists</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endParaRPr lang="en-US" sz="1600" kern="1200" dirty="0">
                        <a:solidFill>
                          <a:srgbClr val="000000"/>
                        </a:solidFill>
                        <a:effectLst/>
                        <a:latin typeface="+mn-lt"/>
                        <a:ea typeface="+mn-ea"/>
                        <a:cs typeface="+mn-cs"/>
                      </a:endParaRPr>
                    </a:p>
                  </a:txBody>
                  <a:tcPr/>
                </a:tc>
                <a:extLst>
                  <a:ext uri="{0D108BD9-81ED-4DB2-BD59-A6C34878D82A}">
                    <a16:rowId xmlns:a16="http://schemas.microsoft.com/office/drawing/2014/main" val="58369687"/>
                  </a:ext>
                </a:extLst>
              </a:tr>
            </a:tbl>
          </a:graphicData>
        </a:graphic>
      </p:graphicFrame>
    </p:spTree>
    <p:extLst>
      <p:ext uri="{BB962C8B-B14F-4D97-AF65-F5344CB8AC3E}">
        <p14:creationId xmlns:p14="http://schemas.microsoft.com/office/powerpoint/2010/main" val="890972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04774"/>
            <a:ext cx="8345488" cy="731837"/>
          </a:xfrm>
        </p:spPr>
        <p:txBody>
          <a:bodyPr/>
          <a:lstStyle/>
          <a:p>
            <a:r>
              <a:rPr lang="en-US" sz="1600" dirty="0"/>
              <a:t>Prepare for the Exam</a:t>
            </a:r>
            <a:br>
              <a:rPr lang="en-US" sz="2400" dirty="0"/>
            </a:br>
            <a:r>
              <a:rPr lang="en-US" sz="2400" dirty="0"/>
              <a:t>Key Terms for Chapter 15</a:t>
            </a:r>
          </a:p>
        </p:txBody>
      </p:sp>
      <p:graphicFrame>
        <p:nvGraphicFramePr>
          <p:cNvPr id="5" name="Table 4">
            <a:extLst>
              <a:ext uri="{FF2B5EF4-FFF2-40B4-BE49-F238E27FC236}">
                <a16:creationId xmlns:a16="http://schemas.microsoft.com/office/drawing/2014/main" id="{627546BE-3388-0645-B925-0261EF98D1E9}"/>
              </a:ext>
            </a:extLst>
          </p:cNvPr>
          <p:cNvGraphicFramePr>
            <a:graphicFrameLocks noGrp="1"/>
          </p:cNvGraphicFramePr>
          <p:nvPr>
            <p:extLst>
              <p:ext uri="{D42A27DB-BD31-4B8C-83A1-F6EECF244321}">
                <p14:modId xmlns:p14="http://schemas.microsoft.com/office/powerpoint/2010/main" val="191764580"/>
              </p:ext>
            </p:extLst>
          </p:nvPr>
        </p:nvGraphicFramePr>
        <p:xfrm>
          <a:off x="3115339" y="1656580"/>
          <a:ext cx="2913321" cy="1494486"/>
        </p:xfrm>
        <a:graphic>
          <a:graphicData uri="http://schemas.openxmlformats.org/drawingml/2006/table">
            <a:tbl>
              <a:tblPr firstRow="1" bandRow="1">
                <a:tableStyleId>{5C22544A-7EE6-4342-B048-85BDC9FD1C3A}</a:tableStyleId>
              </a:tblPr>
              <a:tblGrid>
                <a:gridCol w="2913321">
                  <a:extLst>
                    <a:ext uri="{9D8B030D-6E8A-4147-A177-3AD203B41FA5}">
                      <a16:colId xmlns:a16="http://schemas.microsoft.com/office/drawing/2014/main" val="20000"/>
                    </a:ext>
                  </a:extLst>
                </a:gridCol>
              </a:tblGrid>
              <a:tr h="222020">
                <a:tc>
                  <a:txBody>
                    <a:bodyPr/>
                    <a:lstStyle/>
                    <a:p>
                      <a:r>
                        <a:rPr lang="en-US" sz="1600" dirty="0">
                          <a:solidFill>
                            <a:schemeClr val="bg1"/>
                          </a:solidFill>
                        </a:rPr>
                        <a:t>Key Terms</a:t>
                      </a:r>
                    </a:p>
                  </a:txBody>
                  <a:tcPr/>
                </a:tc>
                <a:extLst>
                  <a:ext uri="{0D108BD9-81ED-4DB2-BD59-A6C34878D82A}">
                    <a16:rowId xmlns:a16="http://schemas.microsoft.com/office/drawing/2014/main" val="10000"/>
                  </a:ext>
                </a:extLst>
              </a:tr>
              <a:tr h="411963">
                <a:tc>
                  <a:txBody>
                    <a:bodyPr/>
                    <a:lstStyle/>
                    <a:p>
                      <a:r>
                        <a:rPr lang="en-US" sz="1600" kern="1200" dirty="0">
                          <a:solidFill>
                            <a:srgbClr val="000000"/>
                          </a:solidFill>
                          <a:effectLst/>
                          <a:latin typeface="+mn-lt"/>
                          <a:ea typeface="+mn-ea"/>
                          <a:cs typeface="+mn-cs"/>
                        </a:rPr>
                        <a:t>prefix list</a:t>
                      </a:r>
                    </a:p>
                  </a:txBody>
                  <a:tcPr/>
                </a:tc>
                <a:extLst>
                  <a:ext uri="{0D108BD9-81ED-4DB2-BD59-A6C34878D82A}">
                    <a16:rowId xmlns:a16="http://schemas.microsoft.com/office/drawing/2014/main" val="10001"/>
                  </a:ext>
                </a:extLst>
              </a:tr>
              <a:tr h="411963">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policy-based routing</a:t>
                      </a:r>
                    </a:p>
                  </a:txBody>
                  <a:tcPr/>
                </a:tc>
                <a:extLst>
                  <a:ext uri="{0D108BD9-81ED-4DB2-BD59-A6C34878D82A}">
                    <a16:rowId xmlns:a16="http://schemas.microsoft.com/office/drawing/2014/main" val="10002"/>
                  </a:ext>
                </a:extLst>
              </a:tr>
              <a:tr h="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route map</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12829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
            <a:ext cx="8345488" cy="626400"/>
          </a:xfrm>
        </p:spPr>
        <p:txBody>
          <a:bodyPr/>
          <a:lstStyle/>
          <a:p>
            <a:r>
              <a:rPr lang="en-US" sz="1600" dirty="0"/>
              <a:t>Prepare for the Exam</a:t>
            </a:r>
            <a:br>
              <a:rPr lang="en-US" sz="2400" dirty="0"/>
            </a:br>
            <a:r>
              <a:rPr lang="en-US" sz="2400" dirty="0"/>
              <a:t>Command Reference for Chapter 15</a:t>
            </a:r>
          </a:p>
        </p:txBody>
      </p:sp>
      <p:graphicFrame>
        <p:nvGraphicFramePr>
          <p:cNvPr id="4" name="Table 3">
            <a:extLst>
              <a:ext uri="{FF2B5EF4-FFF2-40B4-BE49-F238E27FC236}">
                <a16:creationId xmlns:a16="http://schemas.microsoft.com/office/drawing/2014/main" id="{41F66D07-16F6-D246-A5C8-DF1E46E8523E}"/>
              </a:ext>
            </a:extLst>
          </p:cNvPr>
          <p:cNvGraphicFramePr>
            <a:graphicFrameLocks noGrp="1"/>
          </p:cNvGraphicFramePr>
          <p:nvPr>
            <p:extLst>
              <p:ext uri="{D42A27DB-BD31-4B8C-83A1-F6EECF244321}">
                <p14:modId xmlns:p14="http://schemas.microsoft.com/office/powerpoint/2010/main" val="35751755"/>
              </p:ext>
            </p:extLst>
          </p:nvPr>
        </p:nvGraphicFramePr>
        <p:xfrm>
          <a:off x="278662" y="626401"/>
          <a:ext cx="8586675" cy="4053840"/>
        </p:xfrm>
        <a:graphic>
          <a:graphicData uri="http://schemas.openxmlformats.org/drawingml/2006/table">
            <a:tbl>
              <a:tblPr firstRow="1" bandRow="1">
                <a:tableStyleId>{5C22544A-7EE6-4342-B048-85BDC9FD1C3A}</a:tableStyleId>
              </a:tblPr>
              <a:tblGrid>
                <a:gridCol w="4073882">
                  <a:extLst>
                    <a:ext uri="{9D8B030D-6E8A-4147-A177-3AD203B41FA5}">
                      <a16:colId xmlns:a16="http://schemas.microsoft.com/office/drawing/2014/main" val="20000"/>
                    </a:ext>
                  </a:extLst>
                </a:gridCol>
                <a:gridCol w="4512793">
                  <a:extLst>
                    <a:ext uri="{9D8B030D-6E8A-4147-A177-3AD203B41FA5}">
                      <a16:colId xmlns:a16="http://schemas.microsoft.com/office/drawing/2014/main" val="20001"/>
                    </a:ext>
                  </a:extLst>
                </a:gridCol>
              </a:tblGrid>
              <a:tr h="303141">
                <a:tc>
                  <a:txBody>
                    <a:bodyPr/>
                    <a:lstStyle/>
                    <a:p>
                      <a:r>
                        <a:rPr lang="en-US" dirty="0">
                          <a:solidFill>
                            <a:schemeClr val="bg1"/>
                          </a:solidFill>
                        </a:rPr>
                        <a:t>Task</a:t>
                      </a:r>
                    </a:p>
                  </a:txBody>
                  <a:tcPr/>
                </a:tc>
                <a:tc>
                  <a:txBody>
                    <a:bodyPr/>
                    <a:lstStyle/>
                    <a:p>
                      <a:r>
                        <a:rPr lang="en-US" sz="1400" b="1" i="0" u="none" strike="noStrike" kern="1200" baseline="0" dirty="0">
                          <a:solidFill>
                            <a:schemeClr val="bg1"/>
                          </a:solidFill>
                          <a:latin typeface="+mn-lt"/>
                          <a:ea typeface="+mn-ea"/>
                          <a:cs typeface="+mn-cs"/>
                        </a:rPr>
                        <a:t>Command Syntax</a:t>
                      </a:r>
                      <a:endParaRPr lang="en-US" dirty="0">
                        <a:solidFill>
                          <a:schemeClr val="bg1"/>
                        </a:solidFill>
                      </a:endParaRPr>
                    </a:p>
                  </a:txBody>
                  <a:tcPr/>
                </a:tc>
                <a:extLst>
                  <a:ext uri="{0D108BD9-81ED-4DB2-BD59-A6C34878D82A}">
                    <a16:rowId xmlns:a16="http://schemas.microsoft.com/office/drawing/2014/main" val="10000"/>
                  </a:ext>
                </a:extLst>
              </a:tr>
              <a:tr h="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500" kern="1200" dirty="0">
                          <a:solidFill>
                            <a:srgbClr val="000000"/>
                          </a:solidFill>
                          <a:effectLst/>
                          <a:latin typeface="+mn-lt"/>
                          <a:ea typeface="+mn-ea"/>
                          <a:cs typeface="+mn-cs"/>
                        </a:rPr>
                        <a:t>Configure a prefix list</a:t>
                      </a:r>
                    </a:p>
                  </a:txBody>
                  <a:tcPr anchor="ctr"/>
                </a:tc>
                <a:tc>
                  <a:txBody>
                    <a:bodyPr/>
                    <a:lstStyle/>
                    <a:p>
                      <a:r>
                        <a:rPr lang="en-US" sz="1500" kern="1200" dirty="0">
                          <a:solidFill>
                            <a:srgbClr val="000000"/>
                          </a:solidFill>
                          <a:effectLst/>
                          <a:latin typeface="+mn-lt"/>
                          <a:ea typeface="+mn-ea"/>
                          <a:cs typeface="+mn-cs"/>
                        </a:rPr>
                        <a:t>{</a:t>
                      </a:r>
                      <a:r>
                        <a:rPr lang="en-US" sz="1500" b="1" kern="1200" dirty="0">
                          <a:solidFill>
                            <a:srgbClr val="000000"/>
                          </a:solidFill>
                          <a:effectLst/>
                          <a:latin typeface="+mn-lt"/>
                          <a:ea typeface="+mn-ea"/>
                          <a:cs typeface="+mn-cs"/>
                        </a:rPr>
                        <a:t>ip</a:t>
                      </a:r>
                      <a:r>
                        <a:rPr lang="en-US" sz="1500" kern="1200" dirty="0">
                          <a:solidFill>
                            <a:srgbClr val="000000"/>
                          </a:solidFill>
                          <a:effectLst/>
                          <a:latin typeface="+mn-lt"/>
                          <a:ea typeface="+mn-ea"/>
                          <a:cs typeface="+mn-cs"/>
                        </a:rPr>
                        <a:t> | </a:t>
                      </a:r>
                      <a:r>
                        <a:rPr lang="en-US" sz="1500" b="1" kern="1200" dirty="0">
                          <a:solidFill>
                            <a:srgbClr val="000000"/>
                          </a:solidFill>
                          <a:effectLst/>
                          <a:latin typeface="+mn-lt"/>
                          <a:ea typeface="+mn-ea"/>
                          <a:cs typeface="+mn-cs"/>
                        </a:rPr>
                        <a:t>ipv6</a:t>
                      </a:r>
                      <a:r>
                        <a:rPr lang="en-US" sz="1500" kern="1200" dirty="0">
                          <a:solidFill>
                            <a:srgbClr val="000000"/>
                          </a:solidFill>
                          <a:effectLst/>
                          <a:latin typeface="+mn-lt"/>
                          <a:ea typeface="+mn-ea"/>
                          <a:cs typeface="+mn-cs"/>
                        </a:rPr>
                        <a:t>} </a:t>
                      </a:r>
                      <a:r>
                        <a:rPr lang="en-US" sz="1500" b="1" kern="1200" dirty="0">
                          <a:solidFill>
                            <a:srgbClr val="000000"/>
                          </a:solidFill>
                          <a:effectLst/>
                          <a:latin typeface="+mn-lt"/>
                          <a:ea typeface="+mn-ea"/>
                          <a:cs typeface="+mn-cs"/>
                        </a:rPr>
                        <a:t>prefix-list</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prefix-list-name</a:t>
                      </a:r>
                      <a:r>
                        <a:rPr lang="en-US" sz="1500" kern="1200" dirty="0">
                          <a:solidFill>
                            <a:srgbClr val="000000"/>
                          </a:solidFill>
                          <a:effectLst/>
                          <a:latin typeface="+mn-lt"/>
                          <a:ea typeface="+mn-ea"/>
                          <a:cs typeface="+mn-cs"/>
                        </a:rPr>
                        <a:t> [</a:t>
                      </a:r>
                      <a:r>
                        <a:rPr lang="en-US" sz="1500" b="1" kern="1200" dirty="0">
                          <a:solidFill>
                            <a:srgbClr val="000000"/>
                          </a:solidFill>
                          <a:effectLst/>
                          <a:latin typeface="+mn-lt"/>
                          <a:ea typeface="+mn-ea"/>
                          <a:cs typeface="+mn-cs"/>
                        </a:rPr>
                        <a:t>seq</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sequence-number</a:t>
                      </a:r>
                      <a:r>
                        <a:rPr lang="en-US" sz="1500" kern="1200" dirty="0">
                          <a:solidFill>
                            <a:srgbClr val="000000"/>
                          </a:solidFill>
                          <a:effectLst/>
                          <a:latin typeface="+mn-lt"/>
                          <a:ea typeface="+mn-ea"/>
                          <a:cs typeface="+mn-cs"/>
                        </a:rPr>
                        <a:t>] {</a:t>
                      </a:r>
                      <a:r>
                        <a:rPr lang="en-US" sz="1500" b="1" kern="1200" dirty="0">
                          <a:solidFill>
                            <a:srgbClr val="000000"/>
                          </a:solidFill>
                          <a:effectLst/>
                          <a:latin typeface="+mn-lt"/>
                          <a:ea typeface="+mn-ea"/>
                          <a:cs typeface="+mn-cs"/>
                        </a:rPr>
                        <a:t>permit</a:t>
                      </a:r>
                      <a:r>
                        <a:rPr lang="en-US" sz="1500" kern="1200" dirty="0">
                          <a:solidFill>
                            <a:srgbClr val="000000"/>
                          </a:solidFill>
                          <a:effectLst/>
                          <a:latin typeface="+mn-lt"/>
                          <a:ea typeface="+mn-ea"/>
                          <a:cs typeface="+mn-cs"/>
                        </a:rPr>
                        <a:t> | </a:t>
                      </a:r>
                      <a:r>
                        <a:rPr lang="en-US" sz="1500" b="1" kern="1200" dirty="0">
                          <a:solidFill>
                            <a:srgbClr val="000000"/>
                          </a:solidFill>
                          <a:effectLst/>
                          <a:latin typeface="+mn-lt"/>
                          <a:ea typeface="+mn-ea"/>
                          <a:cs typeface="+mn-cs"/>
                        </a:rPr>
                        <a:t>deny</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high-order-bit-pattern</a:t>
                      </a:r>
                      <a:r>
                        <a:rPr lang="en-US" sz="1500" kern="1200" dirty="0">
                          <a:solidFill>
                            <a:srgbClr val="000000"/>
                          </a:solidFill>
                          <a:effectLst/>
                          <a:latin typeface="+mn-lt"/>
                          <a:ea typeface="+mn-ea"/>
                          <a:cs typeface="+mn-cs"/>
                        </a:rPr>
                        <a:t>/</a:t>
                      </a:r>
                      <a:r>
                        <a:rPr lang="en-US" sz="1500" i="1" kern="1200" dirty="0">
                          <a:solidFill>
                            <a:srgbClr val="000000"/>
                          </a:solidFill>
                          <a:effectLst/>
                          <a:latin typeface="+mn-lt"/>
                          <a:ea typeface="+mn-ea"/>
                          <a:cs typeface="+mn-cs"/>
                        </a:rPr>
                        <a:t>high-order-bit-count</a:t>
                      </a:r>
                      <a:r>
                        <a:rPr lang="en-US" sz="1500" kern="1200" dirty="0">
                          <a:solidFill>
                            <a:srgbClr val="000000"/>
                          </a:solidFill>
                          <a:effectLst/>
                          <a:latin typeface="+mn-lt"/>
                          <a:ea typeface="+mn-ea"/>
                          <a:cs typeface="+mn-cs"/>
                        </a:rPr>
                        <a:t> [</a:t>
                      </a:r>
                      <a:r>
                        <a:rPr lang="en-US" sz="1500" b="0" i="1" kern="1200" dirty="0">
                          <a:solidFill>
                            <a:srgbClr val="000000"/>
                          </a:solidFill>
                          <a:effectLst/>
                          <a:latin typeface="+mn-lt"/>
                          <a:ea typeface="+mn-ea"/>
                          <a:cs typeface="+mn-cs"/>
                        </a:rPr>
                        <a:t>ge</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ge-value</a:t>
                      </a:r>
                      <a:r>
                        <a:rPr lang="en-US" sz="1500" kern="1200" dirty="0">
                          <a:solidFill>
                            <a:srgbClr val="000000"/>
                          </a:solidFill>
                          <a:effectLst/>
                          <a:latin typeface="+mn-lt"/>
                          <a:ea typeface="+mn-ea"/>
                          <a:cs typeface="+mn-cs"/>
                        </a:rPr>
                        <a:t>] [</a:t>
                      </a:r>
                      <a:r>
                        <a:rPr lang="en-US" sz="1500" b="0" i="1" kern="1200" dirty="0">
                          <a:solidFill>
                            <a:srgbClr val="000000"/>
                          </a:solidFill>
                          <a:effectLst/>
                          <a:latin typeface="+mn-lt"/>
                          <a:ea typeface="+mn-ea"/>
                          <a:cs typeface="+mn-cs"/>
                        </a:rPr>
                        <a:t>le</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le-value</a:t>
                      </a:r>
                      <a:r>
                        <a:rPr lang="en-US" sz="15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145018854"/>
                  </a:ext>
                </a:extLst>
              </a:tr>
              <a:tr h="29696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500" kern="1200" dirty="0">
                          <a:solidFill>
                            <a:srgbClr val="000000"/>
                          </a:solidFill>
                          <a:effectLst/>
                          <a:latin typeface="+mn-lt"/>
                          <a:ea typeface="+mn-ea"/>
                          <a:cs typeface="+mn-cs"/>
                        </a:rPr>
                        <a:t>Create a route map entry</a:t>
                      </a:r>
                    </a:p>
                  </a:txBody>
                  <a:tcPr anchor="ctr"/>
                </a:tc>
                <a:tc>
                  <a:txBody>
                    <a:bodyPr/>
                    <a:lstStyle/>
                    <a:p>
                      <a:r>
                        <a:rPr lang="en-US" sz="1500" b="1" kern="1200" dirty="0">
                          <a:solidFill>
                            <a:srgbClr val="000000"/>
                          </a:solidFill>
                          <a:effectLst/>
                          <a:latin typeface="+mn-lt"/>
                          <a:ea typeface="+mn-ea"/>
                          <a:cs typeface="+mn-cs"/>
                        </a:rPr>
                        <a:t>route-map</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route-map-name</a:t>
                      </a:r>
                      <a:r>
                        <a:rPr lang="en-US" sz="1500" kern="1200" dirty="0">
                          <a:solidFill>
                            <a:srgbClr val="000000"/>
                          </a:solidFill>
                          <a:effectLst/>
                          <a:latin typeface="+mn-lt"/>
                          <a:ea typeface="+mn-ea"/>
                          <a:cs typeface="+mn-cs"/>
                        </a:rPr>
                        <a:t> [</a:t>
                      </a:r>
                      <a:r>
                        <a:rPr lang="en-US" sz="1500" b="1" kern="1200" dirty="0">
                          <a:solidFill>
                            <a:srgbClr val="000000"/>
                          </a:solidFill>
                          <a:effectLst/>
                          <a:latin typeface="+mn-lt"/>
                          <a:ea typeface="+mn-ea"/>
                          <a:cs typeface="+mn-cs"/>
                        </a:rPr>
                        <a:t>permit</a:t>
                      </a:r>
                      <a:r>
                        <a:rPr lang="en-US" sz="1500" kern="1200" dirty="0">
                          <a:solidFill>
                            <a:srgbClr val="000000"/>
                          </a:solidFill>
                          <a:effectLst/>
                          <a:latin typeface="+mn-lt"/>
                          <a:ea typeface="+mn-ea"/>
                          <a:cs typeface="+mn-cs"/>
                        </a:rPr>
                        <a:t> | </a:t>
                      </a:r>
                      <a:r>
                        <a:rPr lang="en-US" sz="1500" b="1" kern="1200" dirty="0">
                          <a:solidFill>
                            <a:srgbClr val="000000"/>
                          </a:solidFill>
                          <a:effectLst/>
                          <a:latin typeface="+mn-lt"/>
                          <a:ea typeface="+mn-ea"/>
                          <a:cs typeface="+mn-cs"/>
                        </a:rPr>
                        <a:t>deny</a:t>
                      </a:r>
                      <a:r>
                        <a:rPr lang="en-US" sz="1500" kern="1200" dirty="0">
                          <a:solidFill>
                            <a:srgbClr val="000000"/>
                          </a:solidFill>
                          <a:effectLst/>
                          <a:latin typeface="+mn-lt"/>
                          <a:ea typeface="+mn-ea"/>
                          <a:cs typeface="+mn-cs"/>
                        </a:rPr>
                        <a:t>]</a:t>
                      </a:r>
                    </a:p>
                    <a:p>
                      <a:r>
                        <a:rPr lang="en-US" sz="1500" kern="1200" dirty="0">
                          <a:solidFill>
                            <a:srgbClr val="000000"/>
                          </a:solidFill>
                          <a:effectLst/>
                          <a:latin typeface="+mn-lt"/>
                          <a:ea typeface="+mn-ea"/>
                          <a:cs typeface="+mn-cs"/>
                        </a:rPr>
                        <a:t>[</a:t>
                      </a:r>
                      <a:r>
                        <a:rPr lang="en-US" sz="1500" i="1" kern="1200" dirty="0">
                          <a:solidFill>
                            <a:srgbClr val="000000"/>
                          </a:solidFill>
                          <a:effectLst/>
                          <a:latin typeface="+mn-lt"/>
                          <a:ea typeface="+mn-ea"/>
                          <a:cs typeface="+mn-cs"/>
                        </a:rPr>
                        <a:t>sequence-number</a:t>
                      </a:r>
                      <a:r>
                        <a:rPr lang="en-US" sz="15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3835337507"/>
                  </a:ext>
                </a:extLst>
              </a:tr>
              <a:tr h="296960">
                <a:tc>
                  <a:txBody>
                    <a:bodyPr/>
                    <a:lstStyle/>
                    <a:p>
                      <a:r>
                        <a:rPr lang="en-US" sz="1500" kern="1200" dirty="0">
                          <a:solidFill>
                            <a:srgbClr val="000000"/>
                          </a:solidFill>
                          <a:effectLst/>
                          <a:latin typeface="+mn-lt"/>
                          <a:ea typeface="+mn-ea"/>
                          <a:cs typeface="+mn-cs"/>
                        </a:rPr>
                        <a:t>Conditionally match in a route map using AS_Path</a:t>
                      </a:r>
                    </a:p>
                  </a:txBody>
                  <a:tcPr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500" b="1" kern="1200" dirty="0">
                          <a:solidFill>
                            <a:srgbClr val="000000"/>
                          </a:solidFill>
                          <a:effectLst/>
                          <a:latin typeface="+mn-lt"/>
                          <a:ea typeface="+mn-ea"/>
                          <a:cs typeface="+mn-cs"/>
                        </a:rPr>
                        <a:t>match</a:t>
                      </a:r>
                      <a:r>
                        <a:rPr lang="en-US" sz="1500" kern="1200" dirty="0">
                          <a:solidFill>
                            <a:srgbClr val="000000"/>
                          </a:solidFill>
                          <a:effectLst/>
                          <a:latin typeface="+mn-lt"/>
                          <a:ea typeface="+mn-ea"/>
                          <a:cs typeface="+mn-cs"/>
                        </a:rPr>
                        <a:t> </a:t>
                      </a:r>
                      <a:r>
                        <a:rPr lang="en-US" sz="1500" b="1" kern="1200" dirty="0">
                          <a:solidFill>
                            <a:srgbClr val="000000"/>
                          </a:solidFill>
                          <a:effectLst/>
                          <a:latin typeface="+mn-lt"/>
                          <a:ea typeface="+mn-ea"/>
                          <a:cs typeface="+mn-cs"/>
                        </a:rPr>
                        <a:t>as-path</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acl-number</a:t>
                      </a:r>
                    </a:p>
                  </a:txBody>
                  <a:tcPr anchor="ctr"/>
                </a:tc>
                <a:extLst>
                  <a:ext uri="{0D108BD9-81ED-4DB2-BD59-A6C34878D82A}">
                    <a16:rowId xmlns:a16="http://schemas.microsoft.com/office/drawing/2014/main" val="28812027"/>
                  </a:ext>
                </a:extLst>
              </a:tr>
              <a:tr h="296960">
                <a:tc>
                  <a:txBody>
                    <a:bodyPr/>
                    <a:lstStyle/>
                    <a:p>
                      <a:r>
                        <a:rPr lang="en-US" sz="1500" kern="1200" dirty="0">
                          <a:solidFill>
                            <a:srgbClr val="000000"/>
                          </a:solidFill>
                          <a:effectLst/>
                          <a:latin typeface="+mn-lt"/>
                          <a:ea typeface="+mn-ea"/>
                          <a:cs typeface="+mn-cs"/>
                        </a:rPr>
                        <a:t>Conditionally match in a route map using an ACL</a:t>
                      </a:r>
                    </a:p>
                  </a:txBody>
                  <a:tcPr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500" b="1" kern="1200" dirty="0">
                          <a:solidFill>
                            <a:srgbClr val="000000"/>
                          </a:solidFill>
                          <a:effectLst/>
                          <a:latin typeface="+mn-lt"/>
                          <a:ea typeface="+mn-ea"/>
                          <a:cs typeface="+mn-cs"/>
                        </a:rPr>
                        <a:t>match</a:t>
                      </a:r>
                      <a:r>
                        <a:rPr lang="en-US" sz="1500" kern="1200" dirty="0">
                          <a:solidFill>
                            <a:srgbClr val="000000"/>
                          </a:solidFill>
                          <a:effectLst/>
                          <a:latin typeface="+mn-lt"/>
                          <a:ea typeface="+mn-ea"/>
                          <a:cs typeface="+mn-cs"/>
                        </a:rPr>
                        <a:t> </a:t>
                      </a:r>
                      <a:r>
                        <a:rPr lang="en-US" sz="1500" b="1" kern="1200" dirty="0">
                          <a:solidFill>
                            <a:srgbClr val="000000"/>
                          </a:solidFill>
                          <a:effectLst/>
                          <a:latin typeface="+mn-lt"/>
                          <a:ea typeface="+mn-ea"/>
                          <a:cs typeface="+mn-cs"/>
                        </a:rPr>
                        <a:t>ip</a:t>
                      </a:r>
                      <a:r>
                        <a:rPr lang="en-US" sz="1500" kern="1200" dirty="0">
                          <a:solidFill>
                            <a:srgbClr val="000000"/>
                          </a:solidFill>
                          <a:effectLst/>
                          <a:latin typeface="+mn-lt"/>
                          <a:ea typeface="+mn-ea"/>
                          <a:cs typeface="+mn-cs"/>
                        </a:rPr>
                        <a:t> </a:t>
                      </a:r>
                      <a:r>
                        <a:rPr lang="en-US" sz="1500" b="1" kern="1200" dirty="0">
                          <a:solidFill>
                            <a:srgbClr val="000000"/>
                          </a:solidFill>
                          <a:effectLst/>
                          <a:latin typeface="+mn-lt"/>
                          <a:ea typeface="+mn-ea"/>
                          <a:cs typeface="+mn-cs"/>
                        </a:rPr>
                        <a:t>address</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acl-number</a:t>
                      </a:r>
                      <a:r>
                        <a:rPr lang="en-US" sz="1500" kern="1200" dirty="0">
                          <a:solidFill>
                            <a:srgbClr val="000000"/>
                          </a:solidFill>
                          <a:effectLst/>
                          <a:latin typeface="+mn-lt"/>
                          <a:ea typeface="+mn-ea"/>
                          <a:cs typeface="+mn-cs"/>
                        </a:rPr>
                        <a:t> | </a:t>
                      </a:r>
                      <a:r>
                        <a:rPr lang="en-US" sz="1500" i="1" kern="1200" dirty="0">
                          <a:solidFill>
                            <a:srgbClr val="000000"/>
                          </a:solidFill>
                          <a:effectLst/>
                          <a:latin typeface="+mn-lt"/>
                          <a:ea typeface="+mn-ea"/>
                          <a:cs typeface="+mn-cs"/>
                        </a:rPr>
                        <a:t>acl-name</a:t>
                      </a:r>
                      <a:r>
                        <a:rPr lang="en-US" sz="15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2845165028"/>
                  </a:ext>
                </a:extLst>
              </a:tr>
              <a:tr h="296960">
                <a:tc>
                  <a:txBody>
                    <a:bodyPr/>
                    <a:lstStyle/>
                    <a:p>
                      <a:r>
                        <a:rPr lang="en-US" sz="1500" kern="1200" dirty="0">
                          <a:solidFill>
                            <a:srgbClr val="000000"/>
                          </a:solidFill>
                          <a:effectLst/>
                          <a:latin typeface="+mn-lt"/>
                          <a:ea typeface="+mn-ea"/>
                          <a:cs typeface="+mn-cs"/>
                        </a:rPr>
                        <a:t>Conditionally match in a route map using a prefix list</a:t>
                      </a:r>
                    </a:p>
                  </a:txBody>
                  <a:tcPr anchor="ctr"/>
                </a:tc>
                <a:tc>
                  <a:txBody>
                    <a:bodyPr/>
                    <a:lstStyle/>
                    <a:p>
                      <a:r>
                        <a:rPr lang="en-US" sz="1500" b="1" kern="1200" dirty="0">
                          <a:solidFill>
                            <a:srgbClr val="000000"/>
                          </a:solidFill>
                          <a:effectLst/>
                          <a:latin typeface="+mn-lt"/>
                          <a:ea typeface="+mn-ea"/>
                          <a:cs typeface="+mn-cs"/>
                        </a:rPr>
                        <a:t>match ip address prefix-list</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prefix-list-name</a:t>
                      </a:r>
                    </a:p>
                  </a:txBody>
                  <a:tcPr anchor="ctr"/>
                </a:tc>
                <a:extLst>
                  <a:ext uri="{0D108BD9-81ED-4DB2-BD59-A6C34878D82A}">
                    <a16:rowId xmlns:a16="http://schemas.microsoft.com/office/drawing/2014/main" val="4019214021"/>
                  </a:ext>
                </a:extLst>
              </a:tr>
              <a:tr h="296960">
                <a:tc>
                  <a:txBody>
                    <a:bodyPr/>
                    <a:lstStyle/>
                    <a:p>
                      <a:r>
                        <a:rPr lang="en-US" sz="1500" kern="1200" dirty="0">
                          <a:solidFill>
                            <a:srgbClr val="000000"/>
                          </a:solidFill>
                          <a:effectLst/>
                          <a:latin typeface="+mn-lt"/>
                          <a:ea typeface="+mn-ea"/>
                          <a:cs typeface="+mn-cs"/>
                        </a:rPr>
                        <a:t>Conditionally match in a route map using local preference</a:t>
                      </a:r>
                    </a:p>
                  </a:txBody>
                  <a:tcPr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500" b="1" kern="1200" dirty="0">
                          <a:solidFill>
                            <a:srgbClr val="000000"/>
                          </a:solidFill>
                          <a:effectLst/>
                          <a:latin typeface="+mn-lt"/>
                          <a:ea typeface="+mn-ea"/>
                          <a:cs typeface="+mn-cs"/>
                        </a:rPr>
                        <a:t>match local-preference </a:t>
                      </a:r>
                      <a:r>
                        <a:rPr lang="en-US" sz="1500" i="1" kern="1200" dirty="0">
                          <a:solidFill>
                            <a:srgbClr val="000000"/>
                          </a:solidFill>
                          <a:effectLst/>
                          <a:latin typeface="+mn-lt"/>
                          <a:ea typeface="+mn-ea"/>
                          <a:cs typeface="+mn-cs"/>
                        </a:rPr>
                        <a:t>local-preference</a:t>
                      </a:r>
                    </a:p>
                  </a:txBody>
                  <a:tcPr anchor="ctr"/>
                </a:tc>
                <a:extLst>
                  <a:ext uri="{0D108BD9-81ED-4DB2-BD59-A6C34878D82A}">
                    <a16:rowId xmlns:a16="http://schemas.microsoft.com/office/drawing/2014/main" val="2214523671"/>
                  </a:ext>
                </a:extLst>
              </a:tr>
            </a:tbl>
          </a:graphicData>
        </a:graphic>
      </p:graphicFrame>
    </p:spTree>
    <p:extLst>
      <p:ext uri="{BB962C8B-B14F-4D97-AF65-F5344CB8AC3E}">
        <p14:creationId xmlns:p14="http://schemas.microsoft.com/office/powerpoint/2010/main" val="4005912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Prepare for the Exam</a:t>
            </a:r>
            <a:br>
              <a:rPr lang="en-US" sz="2400" dirty="0"/>
            </a:br>
            <a:r>
              <a:rPr lang="en-US" sz="2400" dirty="0"/>
              <a:t>Command Reference for Chapter 15 (Cont.)</a:t>
            </a:r>
          </a:p>
        </p:txBody>
      </p:sp>
      <p:graphicFrame>
        <p:nvGraphicFramePr>
          <p:cNvPr id="4" name="Table 3">
            <a:extLst>
              <a:ext uri="{FF2B5EF4-FFF2-40B4-BE49-F238E27FC236}">
                <a16:creationId xmlns:a16="http://schemas.microsoft.com/office/drawing/2014/main" id="{41F66D07-16F6-D246-A5C8-DF1E46E8523E}"/>
              </a:ext>
            </a:extLst>
          </p:cNvPr>
          <p:cNvGraphicFramePr>
            <a:graphicFrameLocks noGrp="1"/>
          </p:cNvGraphicFramePr>
          <p:nvPr>
            <p:extLst>
              <p:ext uri="{D42A27DB-BD31-4B8C-83A1-F6EECF244321}">
                <p14:modId xmlns:p14="http://schemas.microsoft.com/office/powerpoint/2010/main" val="3145127141"/>
              </p:ext>
            </p:extLst>
          </p:nvPr>
        </p:nvGraphicFramePr>
        <p:xfrm>
          <a:off x="278662" y="1033761"/>
          <a:ext cx="8387055" cy="2499360"/>
        </p:xfrm>
        <a:graphic>
          <a:graphicData uri="http://schemas.openxmlformats.org/drawingml/2006/table">
            <a:tbl>
              <a:tblPr firstRow="1" bandRow="1">
                <a:tableStyleId>{5C22544A-7EE6-4342-B048-85BDC9FD1C3A}</a:tableStyleId>
              </a:tblPr>
              <a:tblGrid>
                <a:gridCol w="4267454">
                  <a:extLst>
                    <a:ext uri="{9D8B030D-6E8A-4147-A177-3AD203B41FA5}">
                      <a16:colId xmlns:a16="http://schemas.microsoft.com/office/drawing/2014/main" val="20000"/>
                    </a:ext>
                  </a:extLst>
                </a:gridCol>
                <a:gridCol w="4119601">
                  <a:extLst>
                    <a:ext uri="{9D8B030D-6E8A-4147-A177-3AD203B41FA5}">
                      <a16:colId xmlns:a16="http://schemas.microsoft.com/office/drawing/2014/main" val="20001"/>
                    </a:ext>
                  </a:extLst>
                </a:gridCol>
              </a:tblGrid>
              <a:tr h="303141">
                <a:tc>
                  <a:txBody>
                    <a:bodyPr/>
                    <a:lstStyle/>
                    <a:p>
                      <a:r>
                        <a:rPr lang="en-US" dirty="0">
                          <a:solidFill>
                            <a:schemeClr val="bg1"/>
                          </a:solidFill>
                        </a:rPr>
                        <a:t>Task</a:t>
                      </a:r>
                    </a:p>
                  </a:txBody>
                  <a:tcPr/>
                </a:tc>
                <a:tc>
                  <a:txBody>
                    <a:bodyPr/>
                    <a:lstStyle/>
                    <a:p>
                      <a:r>
                        <a:rPr lang="en-US" sz="1400" b="1" i="0" u="none" strike="noStrike" kern="1200" baseline="0" dirty="0">
                          <a:solidFill>
                            <a:schemeClr val="bg1"/>
                          </a:solidFill>
                          <a:latin typeface="+mn-lt"/>
                          <a:ea typeface="+mn-ea"/>
                          <a:cs typeface="+mn-cs"/>
                        </a:rPr>
                        <a:t>Command Syntax</a:t>
                      </a:r>
                      <a:endParaRPr lang="en-US" dirty="0">
                        <a:solidFill>
                          <a:schemeClr val="bg1"/>
                        </a:solidFill>
                      </a:endParaRPr>
                    </a:p>
                  </a:txBody>
                  <a:tcPr/>
                </a:tc>
                <a:extLst>
                  <a:ext uri="{0D108BD9-81ED-4DB2-BD59-A6C34878D82A}">
                    <a16:rowId xmlns:a16="http://schemas.microsoft.com/office/drawing/2014/main" val="10000"/>
                  </a:ext>
                </a:extLst>
              </a:tr>
              <a:tr h="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500" kern="1200" dirty="0">
                          <a:solidFill>
                            <a:srgbClr val="000000"/>
                          </a:solidFill>
                          <a:effectLst/>
                          <a:latin typeface="+mn-lt"/>
                          <a:ea typeface="+mn-ea"/>
                          <a:cs typeface="+mn-cs"/>
                        </a:rPr>
                        <a:t>Prepend the AS_Path for the network prefix with the pattern specified or from multiple iterations from neighboring autonomous systems</a:t>
                      </a:r>
                    </a:p>
                  </a:txBody>
                  <a:tcPr anchor="ctr"/>
                </a:tc>
                <a:tc>
                  <a:txBody>
                    <a:bodyPr/>
                    <a:lstStyle/>
                    <a:p>
                      <a:r>
                        <a:rPr lang="en-US" sz="1500" b="1" kern="1200" dirty="0">
                          <a:solidFill>
                            <a:srgbClr val="000000"/>
                          </a:solidFill>
                          <a:effectLst/>
                          <a:latin typeface="+mn-lt"/>
                          <a:ea typeface="+mn-ea"/>
                          <a:cs typeface="+mn-cs"/>
                        </a:rPr>
                        <a:t>set as-path prepend </a:t>
                      </a:r>
                      <a:r>
                        <a:rPr lang="en-US" sz="1500" kern="1200" dirty="0">
                          <a:solidFill>
                            <a:srgbClr val="000000"/>
                          </a:solidFill>
                          <a:effectLst/>
                          <a:latin typeface="+mn-lt"/>
                          <a:ea typeface="+mn-ea"/>
                          <a:cs typeface="+mn-cs"/>
                        </a:rPr>
                        <a:t>{</a:t>
                      </a:r>
                      <a:r>
                        <a:rPr lang="en-US" sz="1500" i="1" kern="1200" dirty="0">
                          <a:solidFill>
                            <a:srgbClr val="000000"/>
                          </a:solidFill>
                          <a:effectLst/>
                          <a:latin typeface="+mn-lt"/>
                          <a:ea typeface="+mn-ea"/>
                          <a:cs typeface="+mn-cs"/>
                        </a:rPr>
                        <a:t>as-number-pattern</a:t>
                      </a:r>
                      <a:r>
                        <a:rPr lang="en-US" sz="1500" kern="1200" dirty="0">
                          <a:solidFill>
                            <a:srgbClr val="000000"/>
                          </a:solidFill>
                          <a:effectLst/>
                          <a:latin typeface="+mn-lt"/>
                          <a:ea typeface="+mn-ea"/>
                          <a:cs typeface="+mn-cs"/>
                        </a:rPr>
                        <a:t> |</a:t>
                      </a:r>
                    </a:p>
                    <a:p>
                      <a:r>
                        <a:rPr lang="en-US" sz="1500" b="1" kern="1200" dirty="0">
                          <a:solidFill>
                            <a:srgbClr val="000000"/>
                          </a:solidFill>
                          <a:effectLst/>
                          <a:latin typeface="+mn-lt"/>
                          <a:ea typeface="+mn-ea"/>
                          <a:cs typeface="+mn-cs"/>
                        </a:rPr>
                        <a:t>last-as</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1-10</a:t>
                      </a:r>
                      <a:r>
                        <a:rPr lang="en-US" sz="15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582806653"/>
                  </a:ext>
                </a:extLst>
              </a:tr>
              <a:tr h="0">
                <a:tc>
                  <a:txBody>
                    <a:bodyPr/>
                    <a:lstStyle/>
                    <a:p>
                      <a:r>
                        <a:rPr lang="en-US" sz="1500" kern="1200" dirty="0">
                          <a:solidFill>
                            <a:srgbClr val="000000"/>
                          </a:solidFill>
                          <a:effectLst/>
                          <a:latin typeface="+mn-lt"/>
                          <a:ea typeface="+mn-ea"/>
                          <a:cs typeface="+mn-cs"/>
                        </a:rPr>
                        <a:t>Set the next-hop IP address for any matching prefix</a:t>
                      </a:r>
                    </a:p>
                  </a:txBody>
                  <a:tcPr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500" b="1" kern="1200" dirty="0">
                          <a:solidFill>
                            <a:srgbClr val="000000"/>
                          </a:solidFill>
                          <a:effectLst/>
                          <a:latin typeface="+mn-lt"/>
                          <a:ea typeface="+mn-ea"/>
                          <a:cs typeface="+mn-cs"/>
                        </a:rPr>
                        <a:t>set ip next-hop </a:t>
                      </a:r>
                      <a:r>
                        <a:rPr lang="en-US" sz="1500" i="1" kern="1200" dirty="0">
                          <a:solidFill>
                            <a:srgbClr val="000000"/>
                          </a:solidFill>
                          <a:effectLst/>
                          <a:latin typeface="+mn-lt"/>
                          <a:ea typeface="+mn-ea"/>
                          <a:cs typeface="+mn-cs"/>
                        </a:rPr>
                        <a:t>ip-address</a:t>
                      </a:r>
                    </a:p>
                  </a:txBody>
                  <a:tcPr anchor="ctr"/>
                </a:tc>
                <a:extLst>
                  <a:ext uri="{0D108BD9-81ED-4DB2-BD59-A6C34878D82A}">
                    <a16:rowId xmlns:a16="http://schemas.microsoft.com/office/drawing/2014/main" val="145018854"/>
                  </a:ext>
                </a:extLst>
              </a:tr>
              <a:tr h="29696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500" kern="1200" dirty="0">
                          <a:solidFill>
                            <a:srgbClr val="000000"/>
                          </a:solidFill>
                          <a:effectLst/>
                          <a:latin typeface="+mn-lt"/>
                          <a:ea typeface="+mn-ea"/>
                          <a:cs typeface="+mn-cs"/>
                        </a:rPr>
                        <a:t>Set the BGP PA local preference</a:t>
                      </a:r>
                    </a:p>
                  </a:txBody>
                  <a:tcPr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500" b="1" kern="1200" dirty="0">
                          <a:solidFill>
                            <a:srgbClr val="000000"/>
                          </a:solidFill>
                          <a:effectLst/>
                          <a:latin typeface="+mn-lt"/>
                          <a:ea typeface="+mn-ea"/>
                          <a:cs typeface="+mn-cs"/>
                        </a:rPr>
                        <a:t>set local-preference </a:t>
                      </a:r>
                      <a:r>
                        <a:rPr lang="en-US" sz="1500" i="1" kern="1200" dirty="0">
                          <a:solidFill>
                            <a:srgbClr val="000000"/>
                          </a:solidFill>
                          <a:effectLst/>
                          <a:latin typeface="+mn-lt"/>
                          <a:ea typeface="+mn-ea"/>
                          <a:cs typeface="+mn-cs"/>
                        </a:rPr>
                        <a:t>0-4294967295</a:t>
                      </a:r>
                    </a:p>
                  </a:txBody>
                  <a:tcPr anchor="ctr"/>
                </a:tc>
                <a:extLst>
                  <a:ext uri="{0D108BD9-81ED-4DB2-BD59-A6C34878D82A}">
                    <a16:rowId xmlns:a16="http://schemas.microsoft.com/office/drawing/2014/main" val="3835337507"/>
                  </a:ext>
                </a:extLst>
              </a:tr>
              <a:tr h="296960">
                <a:tc>
                  <a:txBody>
                    <a:bodyPr/>
                    <a:lstStyle/>
                    <a:p>
                      <a:r>
                        <a:rPr lang="en-US" sz="1500" kern="1200" dirty="0">
                          <a:solidFill>
                            <a:srgbClr val="000000"/>
                          </a:solidFill>
                          <a:effectLst/>
                          <a:latin typeface="+mn-lt"/>
                          <a:ea typeface="+mn-ea"/>
                          <a:cs typeface="+mn-cs"/>
                        </a:rPr>
                        <a:t>Set a numeric tag (0 through 4294967295) for identification of networks by other routers</a:t>
                      </a:r>
                    </a:p>
                  </a:txBody>
                  <a:tcPr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500" b="1" kern="1200" dirty="0">
                          <a:solidFill>
                            <a:srgbClr val="000000"/>
                          </a:solidFill>
                          <a:effectLst/>
                          <a:latin typeface="+mn-lt"/>
                          <a:ea typeface="+mn-ea"/>
                          <a:cs typeface="+mn-cs"/>
                        </a:rPr>
                        <a:t>set tag </a:t>
                      </a:r>
                      <a:r>
                        <a:rPr lang="en-US" sz="1500" i="1" kern="1200" dirty="0">
                          <a:solidFill>
                            <a:srgbClr val="000000"/>
                          </a:solidFill>
                          <a:effectLst/>
                          <a:latin typeface="+mn-lt"/>
                          <a:ea typeface="+mn-ea"/>
                          <a:cs typeface="+mn-cs"/>
                        </a:rPr>
                        <a:t>tag-value</a:t>
                      </a:r>
                    </a:p>
                  </a:txBody>
                  <a:tcPr anchor="ctr"/>
                </a:tc>
                <a:extLst>
                  <a:ext uri="{0D108BD9-81ED-4DB2-BD59-A6C34878D82A}">
                    <a16:rowId xmlns:a16="http://schemas.microsoft.com/office/drawing/2014/main" val="28812027"/>
                  </a:ext>
                </a:extLst>
              </a:tr>
            </a:tbl>
          </a:graphicData>
        </a:graphic>
      </p:graphicFrame>
    </p:spTree>
    <p:extLst>
      <p:ext uri="{BB962C8B-B14F-4D97-AF65-F5344CB8AC3E}">
        <p14:creationId xmlns:p14="http://schemas.microsoft.com/office/powerpoint/2010/main" val="3153914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Conditional Matching</a:t>
            </a:r>
            <a:br>
              <a:rPr lang="en-US" dirty="0"/>
            </a:br>
            <a:r>
              <a:rPr lang="en-US" dirty="0"/>
              <a:t>Access Control Lists (ACLs)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6" y="731837"/>
            <a:ext cx="9078684" cy="3293209"/>
          </a:xfrm>
          <a:prstGeom prst="rect">
            <a:avLst/>
          </a:prstGeom>
        </p:spPr>
        <p:txBody>
          <a:bodyPr wrap="square">
            <a:spAutoFit/>
          </a:bodyPr>
          <a:lstStyle/>
          <a:p>
            <a:pPr marL="285750" indent="-285750">
              <a:buFont typeface="Arial" panose="020B0604020202020204" pitchFamily="34" charset="0"/>
              <a:buChar char="•"/>
            </a:pPr>
            <a:r>
              <a:rPr lang="en-US" sz="1600" dirty="0">
                <a:solidFill>
                  <a:srgbClr val="000000"/>
                </a:solidFill>
              </a:rPr>
              <a:t>ACLs provide packet classification for a variety of features, such as quality of service (QoS), or for identifying networks within routing protocols. </a:t>
            </a:r>
          </a:p>
          <a:p>
            <a:pPr marL="285750" indent="-285750">
              <a:buFont typeface="Arial" panose="020B0604020202020204" pitchFamily="34" charset="0"/>
              <a:buChar char="•"/>
            </a:pPr>
            <a:endParaRPr lang="en-US" sz="1600" dirty="0">
              <a:solidFill>
                <a:srgbClr val="000000"/>
              </a:solidFill>
            </a:endParaRPr>
          </a:p>
          <a:p>
            <a:pPr marL="285750" indent="-285750">
              <a:buFont typeface="Arial" panose="020B0604020202020204" pitchFamily="34" charset="0"/>
              <a:buChar char="•"/>
            </a:pPr>
            <a:r>
              <a:rPr lang="en-US" sz="1600" dirty="0">
                <a:solidFill>
                  <a:srgbClr val="000000"/>
                </a:solidFill>
              </a:rPr>
              <a:t>ACLs are composed of access control entries (ACEs), which are entries in the ACL that identify the action to be taken (permit or deny) and the relevant packet classification. </a:t>
            </a:r>
          </a:p>
          <a:p>
            <a:pPr marL="285750" indent="-285750">
              <a:buFont typeface="Arial" panose="020B0604020202020204" pitchFamily="34" charset="0"/>
              <a:buChar char="•"/>
            </a:pPr>
            <a:endParaRPr lang="en-US" sz="1600" dirty="0">
              <a:solidFill>
                <a:srgbClr val="000000"/>
              </a:solidFill>
            </a:endParaRPr>
          </a:p>
          <a:p>
            <a:pPr marL="285750" indent="-285750">
              <a:buFont typeface="Arial" panose="020B0604020202020204" pitchFamily="34" charset="0"/>
              <a:buChar char="•"/>
            </a:pPr>
            <a:r>
              <a:rPr lang="en-US" sz="1600" dirty="0">
                <a:solidFill>
                  <a:srgbClr val="000000"/>
                </a:solidFill>
              </a:rPr>
              <a:t>Packet classification starts at the top (lowest sequence) and proceeds down (higher sequence) until a matching pattern is identified. When a match is found, the appropriate action (permit or deny) is taken, and processing stops. </a:t>
            </a:r>
          </a:p>
          <a:p>
            <a:pPr marL="285750" indent="-285750">
              <a:buFont typeface="Arial" panose="020B0604020202020204" pitchFamily="34" charset="0"/>
              <a:buChar char="•"/>
            </a:pPr>
            <a:endParaRPr lang="en-US" sz="1600" dirty="0">
              <a:solidFill>
                <a:srgbClr val="000000"/>
              </a:solidFill>
            </a:endParaRPr>
          </a:p>
          <a:p>
            <a:pPr marL="285750" indent="-285750">
              <a:buFont typeface="Arial" panose="020B0604020202020204" pitchFamily="34" charset="0"/>
              <a:buChar char="•"/>
            </a:pPr>
            <a:r>
              <a:rPr lang="en-US" sz="1600" dirty="0">
                <a:solidFill>
                  <a:srgbClr val="000000"/>
                </a:solidFill>
              </a:rPr>
              <a:t>At the end of every ACL is an implicit deny ACE, which denies all packets that did not match earlier in the ACL.</a:t>
            </a:r>
          </a:p>
          <a:p>
            <a:endParaRPr lang="en-US" sz="1600" dirty="0">
              <a:solidFill>
                <a:srgbClr val="000000"/>
              </a:solidFill>
            </a:endParaRPr>
          </a:p>
        </p:txBody>
      </p:sp>
    </p:spTree>
    <p:extLst>
      <p:ext uri="{BB962C8B-B14F-4D97-AF65-F5344CB8AC3E}">
        <p14:creationId xmlns:p14="http://schemas.microsoft.com/office/powerpoint/2010/main" val="149632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Conditional Matching</a:t>
            </a:r>
            <a:br>
              <a:rPr lang="en-US" dirty="0"/>
            </a:br>
            <a:r>
              <a:rPr lang="en-US" dirty="0"/>
              <a:t>Access Control Lists (Cont.)</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6" y="731837"/>
            <a:ext cx="8940661" cy="3539430"/>
          </a:xfrm>
          <a:prstGeom prst="rect">
            <a:avLst/>
          </a:prstGeom>
        </p:spPr>
        <p:txBody>
          <a:bodyPr wrap="square">
            <a:spAutoFit/>
          </a:bodyPr>
          <a:lstStyle/>
          <a:p>
            <a:r>
              <a:rPr lang="en-US" sz="1600" dirty="0">
                <a:solidFill>
                  <a:srgbClr val="000000"/>
                </a:solidFill>
              </a:rPr>
              <a:t>ACLs are classified into two categories:</a:t>
            </a:r>
          </a:p>
          <a:p>
            <a:endParaRPr lang="en-US" sz="1600" dirty="0">
              <a:solidFill>
                <a:srgbClr val="000000"/>
              </a:solidFill>
            </a:endParaRPr>
          </a:p>
          <a:p>
            <a:pPr marL="285750" indent="-285750">
              <a:buFont typeface="Arial" panose="020B0604020202020204" pitchFamily="34" charset="0"/>
              <a:buChar char="•"/>
            </a:pPr>
            <a:r>
              <a:rPr lang="en-US" sz="1600" b="1" dirty="0">
                <a:solidFill>
                  <a:srgbClr val="000000"/>
                </a:solidFill>
              </a:rPr>
              <a:t>Standard ACLs - </a:t>
            </a:r>
            <a:r>
              <a:rPr lang="en-US" sz="1600" dirty="0">
                <a:solidFill>
                  <a:srgbClr val="000000"/>
                </a:solidFill>
              </a:rPr>
              <a:t>Define packets based solely on the source network. Standard ACLS use a numbered entry 1–99 or 1300–1999 or a named ACL. </a:t>
            </a:r>
          </a:p>
          <a:p>
            <a:pPr marL="285750" indent="-285750">
              <a:buFont typeface="Arial" panose="020B0604020202020204" pitchFamily="34" charset="0"/>
              <a:buChar char="•"/>
            </a:pPr>
            <a:endParaRPr lang="en-US" sz="1600" dirty="0">
              <a:solidFill>
                <a:srgbClr val="000000"/>
              </a:solidFill>
            </a:endParaRPr>
          </a:p>
          <a:p>
            <a:pPr marL="285750" indent="-285750">
              <a:buFont typeface="Arial" panose="020B0604020202020204" pitchFamily="34" charset="0"/>
              <a:buChar char="•"/>
            </a:pPr>
            <a:r>
              <a:rPr lang="en-US" sz="1600" b="1" dirty="0">
                <a:solidFill>
                  <a:srgbClr val="000000"/>
                </a:solidFill>
              </a:rPr>
              <a:t>Extended ACLs -</a:t>
            </a:r>
            <a:r>
              <a:rPr lang="en-US" sz="1600" dirty="0">
                <a:solidFill>
                  <a:srgbClr val="000000"/>
                </a:solidFill>
              </a:rPr>
              <a:t> Define packets based on the source, destination, protocol, port, or a combination of other packet attributes. Extended ACLs use a numbered entry 100–199 or 2000–2699 or a named ACL. </a:t>
            </a:r>
          </a:p>
          <a:p>
            <a:endParaRPr lang="en-US" sz="1600" dirty="0">
              <a:solidFill>
                <a:srgbClr val="000000"/>
              </a:solidFill>
            </a:endParaRPr>
          </a:p>
          <a:p>
            <a:r>
              <a:rPr lang="en-US" sz="1600" dirty="0">
                <a:solidFill>
                  <a:srgbClr val="000000"/>
                </a:solidFill>
              </a:rPr>
              <a:t>Named ACLs provide relevance to the functionality of an ACL, can be used with standard or extended ACLs, and are generally preferred.</a:t>
            </a:r>
          </a:p>
          <a:p>
            <a:endParaRPr lang="en-US" sz="1600" dirty="0">
              <a:solidFill>
                <a:srgbClr val="000000"/>
              </a:solidFill>
            </a:endParaRPr>
          </a:p>
          <a:p>
            <a:r>
              <a:rPr lang="en-US" sz="1600" b="1" dirty="0">
                <a:solidFill>
                  <a:srgbClr val="000000"/>
                </a:solidFill>
              </a:rPr>
              <a:t>Note</a:t>
            </a:r>
            <a:r>
              <a:rPr lang="en-US" sz="1600" dirty="0">
                <a:solidFill>
                  <a:srgbClr val="000000"/>
                </a:solidFill>
              </a:rPr>
              <a:t>: ACE placement within an ACL is important, and unintended consequences may result from ACEs being out of order.</a:t>
            </a:r>
          </a:p>
        </p:txBody>
      </p:sp>
    </p:spTree>
    <p:extLst>
      <p:ext uri="{BB962C8B-B14F-4D97-AF65-F5344CB8AC3E}">
        <p14:creationId xmlns:p14="http://schemas.microsoft.com/office/powerpoint/2010/main" val="1877427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Conditional Matching</a:t>
            </a:r>
            <a:br>
              <a:rPr lang="en-US" dirty="0"/>
            </a:br>
            <a:r>
              <a:rPr lang="en-US" dirty="0"/>
              <a:t>Standard ACLs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731837"/>
            <a:ext cx="8888904" cy="1708160"/>
          </a:xfrm>
          <a:prstGeom prst="rect">
            <a:avLst/>
          </a:prstGeom>
        </p:spPr>
        <p:txBody>
          <a:bodyPr wrap="square">
            <a:spAutoFit/>
          </a:bodyPr>
          <a:lstStyle/>
          <a:p>
            <a:r>
              <a:rPr lang="en-US" sz="1500" dirty="0">
                <a:solidFill>
                  <a:srgbClr val="000000"/>
                </a:solidFill>
              </a:rPr>
              <a:t>The process for defining a standard ACL is as follows:</a:t>
            </a:r>
          </a:p>
          <a:p>
            <a:r>
              <a:rPr lang="en-US" sz="1500" b="1" dirty="0">
                <a:solidFill>
                  <a:srgbClr val="000000"/>
                </a:solidFill>
              </a:rPr>
              <a:t>Step 1. </a:t>
            </a:r>
            <a:r>
              <a:rPr lang="en-US" sz="1500" dirty="0">
                <a:solidFill>
                  <a:srgbClr val="000000"/>
                </a:solidFill>
              </a:rPr>
              <a:t>Define the ACL by using the command </a:t>
            </a:r>
            <a:r>
              <a:rPr lang="en-US" sz="1500" b="1" dirty="0">
                <a:solidFill>
                  <a:srgbClr val="000000"/>
                </a:solidFill>
              </a:rPr>
              <a:t>ip access-list standard </a:t>
            </a:r>
            <a:r>
              <a:rPr lang="en-US" sz="1500" dirty="0">
                <a:solidFill>
                  <a:srgbClr val="000000"/>
                </a:solidFill>
              </a:rPr>
              <a:t>{</a:t>
            </a:r>
            <a:r>
              <a:rPr lang="en-US" sz="1500" i="1" dirty="0">
                <a:solidFill>
                  <a:srgbClr val="000000"/>
                </a:solidFill>
              </a:rPr>
              <a:t>acl-number</a:t>
            </a:r>
            <a:r>
              <a:rPr lang="en-US" sz="1500" dirty="0">
                <a:solidFill>
                  <a:srgbClr val="000000"/>
                </a:solidFill>
              </a:rPr>
              <a:t> | </a:t>
            </a:r>
            <a:r>
              <a:rPr lang="en-US" sz="1500" i="1" dirty="0">
                <a:solidFill>
                  <a:srgbClr val="000000"/>
                </a:solidFill>
              </a:rPr>
              <a:t>acl-name</a:t>
            </a:r>
            <a:r>
              <a:rPr lang="en-US" sz="1500" dirty="0">
                <a:solidFill>
                  <a:srgbClr val="000000"/>
                </a:solidFill>
              </a:rPr>
              <a:t>} and placing the CLI in ACL configuration mode.</a:t>
            </a:r>
          </a:p>
          <a:p>
            <a:endParaRPr lang="en-US" sz="1500" dirty="0">
              <a:solidFill>
                <a:srgbClr val="000000"/>
              </a:solidFill>
            </a:endParaRPr>
          </a:p>
          <a:p>
            <a:r>
              <a:rPr lang="en-US" sz="1500" b="1" dirty="0">
                <a:solidFill>
                  <a:srgbClr val="000000"/>
                </a:solidFill>
              </a:rPr>
              <a:t>Step 2. </a:t>
            </a:r>
            <a:r>
              <a:rPr lang="en-US" sz="1500" dirty="0">
                <a:solidFill>
                  <a:srgbClr val="000000"/>
                </a:solidFill>
              </a:rPr>
              <a:t>Configure the specific ACE entry with the command [</a:t>
            </a:r>
            <a:r>
              <a:rPr lang="en-US" sz="1500" i="1" dirty="0">
                <a:solidFill>
                  <a:srgbClr val="000000"/>
                </a:solidFill>
              </a:rPr>
              <a:t>sequence</a:t>
            </a:r>
            <a:r>
              <a:rPr lang="en-US" sz="1500" dirty="0">
                <a:solidFill>
                  <a:srgbClr val="000000"/>
                </a:solidFill>
              </a:rPr>
              <a:t>] {</a:t>
            </a:r>
            <a:r>
              <a:rPr lang="en-US" sz="1500" b="1" dirty="0">
                <a:solidFill>
                  <a:srgbClr val="000000"/>
                </a:solidFill>
              </a:rPr>
              <a:t>permit</a:t>
            </a:r>
            <a:r>
              <a:rPr lang="en-US" sz="1500" dirty="0">
                <a:solidFill>
                  <a:srgbClr val="000000"/>
                </a:solidFill>
              </a:rPr>
              <a:t> | </a:t>
            </a:r>
            <a:r>
              <a:rPr lang="en-US" sz="1500" b="1" dirty="0">
                <a:solidFill>
                  <a:srgbClr val="000000"/>
                </a:solidFill>
              </a:rPr>
              <a:t>deny</a:t>
            </a:r>
            <a:r>
              <a:rPr lang="en-US" sz="1500" dirty="0">
                <a:solidFill>
                  <a:srgbClr val="000000"/>
                </a:solidFill>
              </a:rPr>
              <a:t>} </a:t>
            </a:r>
            <a:r>
              <a:rPr lang="en-US" sz="1500" i="1" dirty="0">
                <a:solidFill>
                  <a:srgbClr val="000000"/>
                </a:solidFill>
              </a:rPr>
              <a:t>source</a:t>
            </a:r>
            <a:r>
              <a:rPr lang="en-US" sz="1500" dirty="0">
                <a:solidFill>
                  <a:srgbClr val="000000"/>
                </a:solidFill>
              </a:rPr>
              <a:t> </a:t>
            </a:r>
            <a:r>
              <a:rPr lang="en-US" sz="1500" i="1" dirty="0">
                <a:solidFill>
                  <a:srgbClr val="000000"/>
                </a:solidFill>
              </a:rPr>
              <a:t>source-wildcard</a:t>
            </a:r>
            <a:r>
              <a:rPr lang="en-US" sz="1500" dirty="0">
                <a:solidFill>
                  <a:srgbClr val="000000"/>
                </a:solidFill>
              </a:rPr>
              <a:t>. In lieu of using </a:t>
            </a:r>
            <a:r>
              <a:rPr lang="en-US" sz="1500" i="1" dirty="0">
                <a:solidFill>
                  <a:srgbClr val="000000"/>
                </a:solidFill>
              </a:rPr>
              <a:t>source source-wildcard</a:t>
            </a:r>
            <a:r>
              <a:rPr lang="en-US" sz="1500" dirty="0">
                <a:solidFill>
                  <a:srgbClr val="000000"/>
                </a:solidFill>
              </a:rPr>
              <a:t>, the keyword </a:t>
            </a:r>
            <a:r>
              <a:rPr lang="en-US" sz="1500" b="1" dirty="0">
                <a:solidFill>
                  <a:srgbClr val="000000"/>
                </a:solidFill>
              </a:rPr>
              <a:t>any</a:t>
            </a:r>
            <a:r>
              <a:rPr lang="en-US" sz="1500" dirty="0">
                <a:solidFill>
                  <a:srgbClr val="000000"/>
                </a:solidFill>
              </a:rPr>
              <a:t> replaces </a:t>
            </a:r>
            <a:r>
              <a:rPr lang="en-US" sz="1500" i="1" dirty="0">
                <a:solidFill>
                  <a:srgbClr val="000000"/>
                </a:solidFill>
              </a:rPr>
              <a:t>0.0.0.0 0.0.0.0</a:t>
            </a:r>
            <a:r>
              <a:rPr lang="en-US" sz="1500" dirty="0">
                <a:solidFill>
                  <a:srgbClr val="000000"/>
                </a:solidFill>
              </a:rPr>
              <a:t>, and use of the </a:t>
            </a:r>
            <a:r>
              <a:rPr lang="en-US" sz="1500" b="1" dirty="0">
                <a:solidFill>
                  <a:srgbClr val="000000"/>
                </a:solidFill>
              </a:rPr>
              <a:t>host</a:t>
            </a:r>
            <a:r>
              <a:rPr lang="en-US" sz="1500" dirty="0">
                <a:solidFill>
                  <a:srgbClr val="000000"/>
                </a:solidFill>
              </a:rPr>
              <a:t> keyword refers to a /32 IP address so that the </a:t>
            </a:r>
            <a:r>
              <a:rPr lang="en-US" sz="1500" i="1" dirty="0">
                <a:solidFill>
                  <a:srgbClr val="000000"/>
                </a:solidFill>
              </a:rPr>
              <a:t>source-wildcard</a:t>
            </a:r>
            <a:r>
              <a:rPr lang="en-US" sz="1500" dirty="0">
                <a:solidFill>
                  <a:srgbClr val="000000"/>
                </a:solidFill>
              </a:rPr>
              <a:t> can be omitted.</a:t>
            </a:r>
          </a:p>
        </p:txBody>
      </p:sp>
      <p:sp>
        <p:nvSpPr>
          <p:cNvPr id="6" name="TextBox 5">
            <a:extLst>
              <a:ext uri="{FF2B5EF4-FFF2-40B4-BE49-F238E27FC236}">
                <a16:creationId xmlns:a16="http://schemas.microsoft.com/office/drawing/2014/main" id="{24527F3C-5B2B-3E4C-9104-79D3FA8FA851}"/>
              </a:ext>
            </a:extLst>
          </p:cNvPr>
          <p:cNvSpPr txBox="1"/>
          <p:nvPr/>
        </p:nvSpPr>
        <p:spPr>
          <a:xfrm>
            <a:off x="65315" y="4154428"/>
            <a:ext cx="8888904" cy="553998"/>
          </a:xfrm>
          <a:prstGeom prst="rect">
            <a:avLst/>
          </a:prstGeom>
          <a:noFill/>
        </p:spPr>
        <p:txBody>
          <a:bodyPr wrap="square" rtlCol="0">
            <a:spAutoFit/>
          </a:bodyPr>
          <a:lstStyle/>
          <a:p>
            <a:r>
              <a:rPr lang="en-US" sz="1500" dirty="0">
                <a:solidFill>
                  <a:srgbClr val="000000"/>
                </a:solidFill>
              </a:rPr>
              <a:t>Table 15-2 provides sample ACL entries from within the ACL configuration mode and specifies the networks that would match with a standard ACL.</a:t>
            </a:r>
          </a:p>
        </p:txBody>
      </p:sp>
      <p:pic>
        <p:nvPicPr>
          <p:cNvPr id="4" name="Picture 3">
            <a:extLst>
              <a:ext uri="{FF2B5EF4-FFF2-40B4-BE49-F238E27FC236}">
                <a16:creationId xmlns:a16="http://schemas.microsoft.com/office/drawing/2014/main" id="{E1B2DD70-5302-9D4E-9367-D6A64F9F807F}"/>
              </a:ext>
            </a:extLst>
          </p:cNvPr>
          <p:cNvPicPr>
            <a:picLocks noChangeAspect="1"/>
          </p:cNvPicPr>
          <p:nvPr/>
        </p:nvPicPr>
        <p:blipFill>
          <a:blip r:embed="rId3"/>
          <a:stretch>
            <a:fillRect/>
          </a:stretch>
        </p:blipFill>
        <p:spPr>
          <a:xfrm>
            <a:off x="1845419" y="2703504"/>
            <a:ext cx="5453161" cy="1221409"/>
          </a:xfrm>
          <a:prstGeom prst="rect">
            <a:avLst/>
          </a:prstGeom>
        </p:spPr>
      </p:pic>
    </p:spTree>
    <p:extLst>
      <p:ext uri="{BB962C8B-B14F-4D97-AF65-F5344CB8AC3E}">
        <p14:creationId xmlns:p14="http://schemas.microsoft.com/office/powerpoint/2010/main" val="4065181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Conditional Matching</a:t>
            </a:r>
            <a:br>
              <a:rPr lang="en-US" dirty="0"/>
            </a:br>
            <a:r>
              <a:rPr lang="en-US" dirty="0"/>
              <a:t>Extended ACLs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731837"/>
            <a:ext cx="8888904" cy="1477328"/>
          </a:xfrm>
          <a:prstGeom prst="rect">
            <a:avLst/>
          </a:prstGeom>
        </p:spPr>
        <p:txBody>
          <a:bodyPr wrap="square">
            <a:spAutoFit/>
          </a:bodyPr>
          <a:lstStyle/>
          <a:p>
            <a:r>
              <a:rPr lang="en-US" sz="1500" dirty="0">
                <a:solidFill>
                  <a:srgbClr val="000000"/>
                </a:solidFill>
              </a:rPr>
              <a:t>The process for defining an extended ACL is as follows:</a:t>
            </a:r>
          </a:p>
          <a:p>
            <a:r>
              <a:rPr lang="en-US" sz="1500" b="1" dirty="0">
                <a:solidFill>
                  <a:srgbClr val="000000"/>
                </a:solidFill>
              </a:rPr>
              <a:t>Step 1. </a:t>
            </a:r>
            <a:r>
              <a:rPr lang="en-US" sz="1500" dirty="0">
                <a:solidFill>
                  <a:srgbClr val="000000"/>
                </a:solidFill>
              </a:rPr>
              <a:t>Define the ACL by using the command </a:t>
            </a:r>
            <a:r>
              <a:rPr lang="en-US" sz="1500" b="1" dirty="0">
                <a:solidFill>
                  <a:srgbClr val="000000"/>
                </a:solidFill>
              </a:rPr>
              <a:t>ip access-list extended </a:t>
            </a:r>
            <a:r>
              <a:rPr lang="en-US" sz="1500" dirty="0">
                <a:solidFill>
                  <a:srgbClr val="000000"/>
                </a:solidFill>
              </a:rPr>
              <a:t>{</a:t>
            </a:r>
            <a:r>
              <a:rPr lang="en-US" sz="1500" i="1" dirty="0">
                <a:solidFill>
                  <a:srgbClr val="000000"/>
                </a:solidFill>
              </a:rPr>
              <a:t>acl-number</a:t>
            </a:r>
            <a:r>
              <a:rPr lang="en-US" sz="1500" dirty="0">
                <a:solidFill>
                  <a:srgbClr val="000000"/>
                </a:solidFill>
              </a:rPr>
              <a:t> | </a:t>
            </a:r>
            <a:r>
              <a:rPr lang="en-US" sz="1500" i="1" dirty="0">
                <a:solidFill>
                  <a:srgbClr val="000000"/>
                </a:solidFill>
              </a:rPr>
              <a:t>acl-name</a:t>
            </a:r>
            <a:r>
              <a:rPr lang="en-US" sz="1500" dirty="0">
                <a:solidFill>
                  <a:srgbClr val="000000"/>
                </a:solidFill>
              </a:rPr>
              <a:t>} and placing the CLI in ACL configuration mode.</a:t>
            </a:r>
          </a:p>
          <a:p>
            <a:endParaRPr lang="en-US" sz="1500" dirty="0">
              <a:solidFill>
                <a:srgbClr val="000000"/>
              </a:solidFill>
            </a:endParaRPr>
          </a:p>
          <a:p>
            <a:r>
              <a:rPr lang="en-US" sz="1500" b="1" dirty="0">
                <a:solidFill>
                  <a:srgbClr val="000000"/>
                </a:solidFill>
              </a:rPr>
              <a:t>Step 2. </a:t>
            </a:r>
            <a:r>
              <a:rPr lang="en-US" sz="1500" dirty="0">
                <a:solidFill>
                  <a:srgbClr val="000000"/>
                </a:solidFill>
              </a:rPr>
              <a:t>Configure the specific ACE entry with the command [</a:t>
            </a:r>
            <a:r>
              <a:rPr lang="en-US" sz="1500" i="1" dirty="0">
                <a:solidFill>
                  <a:srgbClr val="000000"/>
                </a:solidFill>
              </a:rPr>
              <a:t>sequence</a:t>
            </a:r>
            <a:r>
              <a:rPr lang="en-US" sz="1500" dirty="0">
                <a:solidFill>
                  <a:srgbClr val="000000"/>
                </a:solidFill>
              </a:rPr>
              <a:t>] {</a:t>
            </a:r>
            <a:r>
              <a:rPr lang="en-US" sz="1500" b="1" dirty="0">
                <a:solidFill>
                  <a:srgbClr val="000000"/>
                </a:solidFill>
              </a:rPr>
              <a:t>permit</a:t>
            </a:r>
            <a:r>
              <a:rPr lang="en-US" sz="1500" dirty="0">
                <a:solidFill>
                  <a:srgbClr val="000000"/>
                </a:solidFill>
              </a:rPr>
              <a:t> | </a:t>
            </a:r>
            <a:r>
              <a:rPr lang="en-US" sz="1500" b="1" dirty="0">
                <a:solidFill>
                  <a:srgbClr val="000000"/>
                </a:solidFill>
              </a:rPr>
              <a:t>deny</a:t>
            </a:r>
            <a:r>
              <a:rPr lang="en-US" sz="1500" dirty="0">
                <a:solidFill>
                  <a:srgbClr val="000000"/>
                </a:solidFill>
              </a:rPr>
              <a:t>} </a:t>
            </a:r>
            <a:r>
              <a:rPr lang="en-US" sz="1500" i="1" dirty="0">
                <a:solidFill>
                  <a:srgbClr val="000000"/>
                </a:solidFill>
              </a:rPr>
              <a:t>protocol</a:t>
            </a:r>
            <a:r>
              <a:rPr lang="en-US" sz="1500" dirty="0">
                <a:solidFill>
                  <a:srgbClr val="000000"/>
                </a:solidFill>
              </a:rPr>
              <a:t> </a:t>
            </a:r>
            <a:r>
              <a:rPr lang="en-US" sz="1500" i="1" dirty="0">
                <a:solidFill>
                  <a:srgbClr val="000000"/>
                </a:solidFill>
              </a:rPr>
              <a:t>source source-wildcard destination destination-wildcard</a:t>
            </a:r>
            <a:r>
              <a:rPr lang="en-US" sz="1500" dirty="0">
                <a:solidFill>
                  <a:srgbClr val="000000"/>
                </a:solidFill>
              </a:rPr>
              <a:t>.</a:t>
            </a:r>
          </a:p>
        </p:txBody>
      </p:sp>
      <p:sp>
        <p:nvSpPr>
          <p:cNvPr id="6" name="TextBox 5">
            <a:extLst>
              <a:ext uri="{FF2B5EF4-FFF2-40B4-BE49-F238E27FC236}">
                <a16:creationId xmlns:a16="http://schemas.microsoft.com/office/drawing/2014/main" id="{24527F3C-5B2B-3E4C-9104-79D3FA8FA851}"/>
              </a:ext>
            </a:extLst>
          </p:cNvPr>
          <p:cNvSpPr txBox="1"/>
          <p:nvPr/>
        </p:nvSpPr>
        <p:spPr>
          <a:xfrm>
            <a:off x="65315" y="4154428"/>
            <a:ext cx="8888904" cy="553998"/>
          </a:xfrm>
          <a:prstGeom prst="rect">
            <a:avLst/>
          </a:prstGeom>
          <a:noFill/>
        </p:spPr>
        <p:txBody>
          <a:bodyPr wrap="square" rtlCol="0">
            <a:spAutoFit/>
          </a:bodyPr>
          <a:lstStyle/>
          <a:p>
            <a:r>
              <a:rPr lang="en-US" sz="1500" dirty="0">
                <a:solidFill>
                  <a:srgbClr val="000000"/>
                </a:solidFill>
              </a:rPr>
              <a:t>Table 15-3 provides sample ACL entries from within the ACL configuration mode and specifies the networks that would match with the extended ACL.</a:t>
            </a:r>
          </a:p>
        </p:txBody>
      </p:sp>
      <p:pic>
        <p:nvPicPr>
          <p:cNvPr id="5" name="Picture 4">
            <a:extLst>
              <a:ext uri="{FF2B5EF4-FFF2-40B4-BE49-F238E27FC236}">
                <a16:creationId xmlns:a16="http://schemas.microsoft.com/office/drawing/2014/main" id="{7AF70981-20C3-F848-B593-9264D0F9EA52}"/>
              </a:ext>
            </a:extLst>
          </p:cNvPr>
          <p:cNvPicPr>
            <a:picLocks noChangeAspect="1"/>
          </p:cNvPicPr>
          <p:nvPr/>
        </p:nvPicPr>
        <p:blipFill>
          <a:blip r:embed="rId3"/>
          <a:stretch>
            <a:fillRect/>
          </a:stretch>
        </p:blipFill>
        <p:spPr>
          <a:xfrm>
            <a:off x="1574606" y="2330896"/>
            <a:ext cx="5638800" cy="1701800"/>
          </a:xfrm>
          <a:prstGeom prst="rect">
            <a:avLst/>
          </a:prstGeom>
        </p:spPr>
      </p:pic>
    </p:spTree>
    <p:extLst>
      <p:ext uri="{BB962C8B-B14F-4D97-AF65-F5344CB8AC3E}">
        <p14:creationId xmlns:p14="http://schemas.microsoft.com/office/powerpoint/2010/main" val="4140391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Conditional Matching</a:t>
            </a:r>
            <a:br>
              <a:rPr lang="en-US" dirty="0"/>
            </a:br>
            <a:r>
              <a:rPr lang="en-US" dirty="0"/>
              <a:t>IGP Network Selection</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731837"/>
            <a:ext cx="8888904" cy="1077218"/>
          </a:xfrm>
          <a:prstGeom prst="rect">
            <a:avLst/>
          </a:prstGeom>
        </p:spPr>
        <p:txBody>
          <a:bodyPr wrap="square">
            <a:spAutoFit/>
          </a:bodyPr>
          <a:lstStyle/>
          <a:p>
            <a:r>
              <a:rPr lang="en-US" sz="1600" dirty="0">
                <a:solidFill>
                  <a:srgbClr val="000000"/>
                </a:solidFill>
              </a:rPr>
              <a:t>When ACLS are used for IGP network selection, the source fields of the ACL are used to identify the network, and the destination fields identify the smallest prefix length allowed in the network range. Table 15-3 provides sample ACL entries from within the ACL configuration mode and specifies the networks that would match with the extended ACL. </a:t>
            </a:r>
          </a:p>
        </p:txBody>
      </p:sp>
      <p:pic>
        <p:nvPicPr>
          <p:cNvPr id="5" name="Picture 4">
            <a:extLst>
              <a:ext uri="{FF2B5EF4-FFF2-40B4-BE49-F238E27FC236}">
                <a16:creationId xmlns:a16="http://schemas.microsoft.com/office/drawing/2014/main" id="{06106AD5-C5FA-4BB6-8E8C-EDA44D7F6BDB}"/>
              </a:ext>
            </a:extLst>
          </p:cNvPr>
          <p:cNvPicPr>
            <a:picLocks noChangeAspect="1"/>
          </p:cNvPicPr>
          <p:nvPr/>
        </p:nvPicPr>
        <p:blipFill>
          <a:blip r:embed="rId3"/>
          <a:stretch>
            <a:fillRect/>
          </a:stretch>
        </p:blipFill>
        <p:spPr>
          <a:xfrm>
            <a:off x="1509712" y="2109804"/>
            <a:ext cx="6124575" cy="1866900"/>
          </a:xfrm>
          <a:prstGeom prst="rect">
            <a:avLst/>
          </a:prstGeom>
        </p:spPr>
      </p:pic>
    </p:spTree>
    <p:extLst>
      <p:ext uri="{BB962C8B-B14F-4D97-AF65-F5344CB8AC3E}">
        <p14:creationId xmlns:p14="http://schemas.microsoft.com/office/powerpoint/2010/main" val="3404392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Conditional Matching</a:t>
            </a:r>
            <a:br>
              <a:rPr lang="en-US" dirty="0"/>
            </a:br>
            <a:r>
              <a:rPr lang="en-US" dirty="0"/>
              <a:t>BGP Network Selection</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731837"/>
            <a:ext cx="8888904" cy="1815882"/>
          </a:xfrm>
          <a:prstGeom prst="rect">
            <a:avLst/>
          </a:prstGeom>
        </p:spPr>
        <p:txBody>
          <a:bodyPr wrap="square">
            <a:spAutoFit/>
          </a:bodyPr>
          <a:lstStyle/>
          <a:p>
            <a:r>
              <a:rPr lang="en-US" sz="1600" dirty="0">
                <a:solidFill>
                  <a:srgbClr val="000000"/>
                </a:solidFill>
              </a:rPr>
              <a:t>Extended ACLs react differently when matching BGP routes than when matching IGP routes.</a:t>
            </a:r>
          </a:p>
          <a:p>
            <a:r>
              <a:rPr lang="en-US" sz="1600" dirty="0">
                <a:solidFill>
                  <a:srgbClr val="000000"/>
                </a:solidFill>
              </a:rPr>
              <a:t>The source fields match against the network portion of the route, and the destination fields</a:t>
            </a:r>
          </a:p>
          <a:p>
            <a:r>
              <a:rPr lang="en-US" sz="1600" dirty="0">
                <a:solidFill>
                  <a:srgbClr val="000000"/>
                </a:solidFill>
              </a:rPr>
              <a:t>match against the network mask, as shown in Figure 15-1. Until the introduction of prefix</a:t>
            </a:r>
          </a:p>
          <a:p>
            <a:r>
              <a:rPr lang="en-US" sz="1600" dirty="0">
                <a:solidFill>
                  <a:srgbClr val="000000"/>
                </a:solidFill>
              </a:rPr>
              <a:t>lists, extended ACLs were the only match criteria used with BGP. </a:t>
            </a:r>
          </a:p>
          <a:p>
            <a:endParaRPr lang="en-US" sz="1600" dirty="0">
              <a:solidFill>
                <a:srgbClr val="000000"/>
              </a:solidFill>
            </a:endParaRPr>
          </a:p>
          <a:p>
            <a:r>
              <a:rPr lang="en-US" sz="1600" dirty="0">
                <a:solidFill>
                  <a:srgbClr val="000000"/>
                </a:solidFill>
              </a:rPr>
              <a:t>Table 15-4 demonstrates the concept of the wildcard for the network mask and subnet mask.</a:t>
            </a:r>
          </a:p>
          <a:p>
            <a:endParaRPr lang="en-US" sz="1600" dirty="0">
              <a:solidFill>
                <a:srgbClr val="000000"/>
              </a:solidFill>
            </a:endParaRPr>
          </a:p>
        </p:txBody>
      </p:sp>
      <p:pic>
        <p:nvPicPr>
          <p:cNvPr id="4" name="Picture 3">
            <a:extLst>
              <a:ext uri="{FF2B5EF4-FFF2-40B4-BE49-F238E27FC236}">
                <a16:creationId xmlns:a16="http://schemas.microsoft.com/office/drawing/2014/main" id="{8A4AD89A-AA23-554A-A289-C2D172CC8B80}"/>
              </a:ext>
            </a:extLst>
          </p:cNvPr>
          <p:cNvPicPr>
            <a:picLocks noChangeAspect="1"/>
          </p:cNvPicPr>
          <p:nvPr/>
        </p:nvPicPr>
        <p:blipFill>
          <a:blip r:embed="rId3"/>
          <a:stretch>
            <a:fillRect/>
          </a:stretch>
        </p:blipFill>
        <p:spPr>
          <a:xfrm>
            <a:off x="65315" y="3042010"/>
            <a:ext cx="3886200" cy="698500"/>
          </a:xfrm>
          <a:prstGeom prst="rect">
            <a:avLst/>
          </a:prstGeom>
        </p:spPr>
      </p:pic>
      <p:pic>
        <p:nvPicPr>
          <p:cNvPr id="7" name="Picture 6">
            <a:extLst>
              <a:ext uri="{FF2B5EF4-FFF2-40B4-BE49-F238E27FC236}">
                <a16:creationId xmlns:a16="http://schemas.microsoft.com/office/drawing/2014/main" id="{7E1230B9-E4E6-3D48-9551-5EEA56CC025D}"/>
              </a:ext>
            </a:extLst>
          </p:cNvPr>
          <p:cNvPicPr>
            <a:picLocks noChangeAspect="1"/>
          </p:cNvPicPr>
          <p:nvPr/>
        </p:nvPicPr>
        <p:blipFill>
          <a:blip r:embed="rId4"/>
          <a:stretch>
            <a:fillRect/>
          </a:stretch>
        </p:blipFill>
        <p:spPr>
          <a:xfrm>
            <a:off x="4271485" y="2595782"/>
            <a:ext cx="4516527" cy="1684817"/>
          </a:xfrm>
          <a:prstGeom prst="rect">
            <a:avLst/>
          </a:prstGeom>
        </p:spPr>
      </p:pic>
    </p:spTree>
    <p:extLst>
      <p:ext uri="{BB962C8B-B14F-4D97-AF65-F5344CB8AC3E}">
        <p14:creationId xmlns:p14="http://schemas.microsoft.com/office/powerpoint/2010/main" val="3737263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52330</TotalTime>
  <Words>3057</Words>
  <Application>Microsoft Office PowerPoint</Application>
  <PresentationFormat>On-screen Show (16:9)</PresentationFormat>
  <Paragraphs>262</Paragraphs>
  <Slides>38</Slides>
  <Notes>38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Calibri</vt:lpstr>
      <vt:lpstr>CiscoSans ExtraLight</vt:lpstr>
      <vt:lpstr>Courier New</vt:lpstr>
      <vt:lpstr>Default Theme</vt:lpstr>
      <vt:lpstr>Chapter 15: Route Maps and Conditional Forwarding</vt:lpstr>
      <vt:lpstr>Chapter 15 Content</vt:lpstr>
      <vt:lpstr>Conditional Matching</vt:lpstr>
      <vt:lpstr>Conditional Matching Access Control Lists (ACLs)</vt:lpstr>
      <vt:lpstr>Conditional Matching Access Control Lists (Cont.)</vt:lpstr>
      <vt:lpstr>Conditional Matching Standard ACLs</vt:lpstr>
      <vt:lpstr>Conditional Matching Extended ACLs</vt:lpstr>
      <vt:lpstr>Conditional Matching IGP Network Selection</vt:lpstr>
      <vt:lpstr>Conditional Matching BGP Network Selection</vt:lpstr>
      <vt:lpstr>Conditional Matching Prefix Matching</vt:lpstr>
      <vt:lpstr>Conditional Matching Prefix Matching (Cont.)</vt:lpstr>
      <vt:lpstr>Conditional Matching Prefix Lists</vt:lpstr>
      <vt:lpstr>Conditional Matching IPv6 Prefix Lists</vt:lpstr>
      <vt:lpstr>Route Maps</vt:lpstr>
      <vt:lpstr>Route Maps Route Maps</vt:lpstr>
      <vt:lpstr>Route Maps Route Map Configuration</vt:lpstr>
      <vt:lpstr>Route Maps Conditional Matching Commands</vt:lpstr>
      <vt:lpstr>Route Maps Multiple Conditional Match Conditions</vt:lpstr>
      <vt:lpstr>Route Maps Complex Matching</vt:lpstr>
      <vt:lpstr>Route Maps Optional Actions</vt:lpstr>
      <vt:lpstr>Conditional Forwarding of Packets</vt:lpstr>
      <vt:lpstr>Conditional Forwarding of Packets Policy-Based Routing (PBR)</vt:lpstr>
      <vt:lpstr>Conditional Forwarding of Packets PBR Configuration</vt:lpstr>
      <vt:lpstr>Conditional Forwarding of Packets PBR Configuration (Cont.)</vt:lpstr>
      <vt:lpstr>Conditional Forwarding of Packets PBR Configuration (Cont.)</vt:lpstr>
      <vt:lpstr>Conditional Forwarding of Packets Local PBR</vt:lpstr>
      <vt:lpstr>Conditional Forwarding of Packets Local PBR Configuration</vt:lpstr>
      <vt:lpstr>Conditional Forwarding of Packets Local PBR Verification</vt:lpstr>
      <vt:lpstr>Trouble Tickets</vt:lpstr>
      <vt:lpstr>Trouble Tickets Trouble Ticket 15-1</vt:lpstr>
      <vt:lpstr>Trouble Tickets Trouble Ticket 15-2</vt:lpstr>
      <vt:lpstr>Trouble Tickets Trouble Ticket 15-3</vt:lpstr>
      <vt:lpstr>Prepare for the Exam</vt:lpstr>
      <vt:lpstr>Prepare for the Exam Key Topics for Chapter 15</vt:lpstr>
      <vt:lpstr>Prepare for the Exam Key Terms for Chapter 15</vt:lpstr>
      <vt:lpstr>Prepare for the Exam Command Reference for Chapter 15</vt:lpstr>
      <vt:lpstr>Prepare for the Exam Command Reference for Chapter 15 (Cont.)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Sue Livingston -X (suliving - UNICON INC at Cisco)</cp:lastModifiedBy>
  <cp:revision>864</cp:revision>
  <dcterms:created xsi:type="dcterms:W3CDTF">2019-10-18T06:21:22Z</dcterms:created>
  <dcterms:modified xsi:type="dcterms:W3CDTF">2020-03-18T13:07:17Z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ies>
</file>