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4.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5.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6.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7.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ags/tag8.xml" ContentType="application/vnd.openxmlformats-officedocument.presentationml.tags+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48"/>
  </p:notesMasterIdLst>
  <p:sldIdLst>
    <p:sldId id="513" r:id="rId2"/>
    <p:sldId id="1207" r:id="rId3"/>
    <p:sldId id="1206" r:id="rId4"/>
    <p:sldId id="1208" r:id="rId5"/>
    <p:sldId id="1403" r:id="rId6"/>
    <p:sldId id="1404" r:id="rId7"/>
    <p:sldId id="1435" r:id="rId8"/>
    <p:sldId id="1405" r:id="rId9"/>
    <p:sldId id="1408" r:id="rId10"/>
    <p:sldId id="1410" r:id="rId11"/>
    <p:sldId id="1409" r:id="rId12"/>
    <p:sldId id="1411" r:id="rId13"/>
    <p:sldId id="1412" r:id="rId14"/>
    <p:sldId id="1436" r:id="rId15"/>
    <p:sldId id="1413" r:id="rId16"/>
    <p:sldId id="1414" r:id="rId17"/>
    <p:sldId id="1415" r:id="rId18"/>
    <p:sldId id="1355" r:id="rId19"/>
    <p:sldId id="1356" r:id="rId20"/>
    <p:sldId id="1416" r:id="rId21"/>
    <p:sldId id="1417" r:id="rId22"/>
    <p:sldId id="1418" r:id="rId23"/>
    <p:sldId id="1437" r:id="rId24"/>
    <p:sldId id="1419" r:id="rId25"/>
    <p:sldId id="1420" r:id="rId26"/>
    <p:sldId id="1421" r:id="rId27"/>
    <p:sldId id="1360" r:id="rId28"/>
    <p:sldId id="1361" r:id="rId29"/>
    <p:sldId id="1422" r:id="rId30"/>
    <p:sldId id="1423" r:id="rId31"/>
    <p:sldId id="1425" r:id="rId32"/>
    <p:sldId id="1426" r:id="rId33"/>
    <p:sldId id="1427" r:id="rId34"/>
    <p:sldId id="1428" r:id="rId35"/>
    <p:sldId id="1370" r:id="rId36"/>
    <p:sldId id="1371" r:id="rId37"/>
    <p:sldId id="1431" r:id="rId38"/>
    <p:sldId id="1433" r:id="rId39"/>
    <p:sldId id="1254" r:id="rId40"/>
    <p:sldId id="1250" r:id="rId41"/>
    <p:sldId id="1337" r:id="rId42"/>
    <p:sldId id="1251" r:id="rId43"/>
    <p:sldId id="1252" r:id="rId44"/>
    <p:sldId id="1400" r:id="rId45"/>
    <p:sldId id="1401" r:id="rId46"/>
    <p:sldId id="1253" r:id="rId47"/>
  </p:sldIdLst>
  <p:sldSz cx="9144000" cy="5143500" type="screen16x9"/>
  <p:notesSz cx="6858000" cy="9144000"/>
  <p:custDataLst>
    <p:tags r:id="rId49"/>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7" name="Jane Gibbons -X (jagibbon - UNICON INC at Cisco)" initials="JG-(-UIaC" lastIdx="3" clrIdx="7">
    <p:extLst>
      <p:ext uri="{19B8F6BF-5375-455C-9EA6-DF929625EA0E}">
        <p15:presenceInfo xmlns:p15="http://schemas.microsoft.com/office/powerpoint/2012/main" userId="S::jagibbon@cisco.com::6c22a3d5-1ec6-41bb-bccc-597d33cd3bb7" providerId="AD"/>
      </p:ext>
    </p:extLst>
  </p:cmAuthor>
  <p:cmAuthor id="1" name="Jane Gibbons -X (jagibbon - DEL ORO CONSULTING INC at Cisco)" initials="JG-(-DOCIaC" lastIdx="28" clrIdx="1"/>
  <p:cmAuthor id="2" name="Bob Vachon" initials="BV" lastIdx="24" clrIdx="2"/>
  <p:cmAuthor id="3" name="Sue Livingston -X (suliving - UNICON INC at Cisco)" initials="SL-(-UIaC" lastIdx="16" clrIdx="3"/>
  <p:cmAuthor id="4" name="jagibbon" initials="jmg" lastIdx="8" clrIdx="4"/>
  <p:cmAuthor id="5" name="Stephanie Harvey" initials="SH" lastIdx="2" clrIdx="5">
    <p:extLst>
      <p:ext uri="{19B8F6BF-5375-455C-9EA6-DF929625EA0E}">
        <p15:presenceInfo xmlns:p15="http://schemas.microsoft.com/office/powerpoint/2012/main" userId="Stephanie Harvey" providerId="None"/>
      </p:ext>
    </p:extLst>
  </p:cmAuthor>
  <p:cmAuthor id="6" name="Stiles, Steve" initials="SS" lastIdx="7" clrIdx="6">
    <p:extLst>
      <p:ext uri="{19B8F6BF-5375-455C-9EA6-DF929625EA0E}">
        <p15:presenceInfo xmlns:p15="http://schemas.microsoft.com/office/powerpoint/2012/main" userId="S-1-5-21-2000478354-179605362-1606980848-198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DE8C3"/>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653" autoAdjust="0"/>
    <p:restoredTop sz="86657" autoAdjust="0"/>
  </p:normalViewPr>
  <p:slideViewPr>
    <p:cSldViewPr snapToGrid="0" showGuides="1">
      <p:cViewPr varScale="1">
        <p:scale>
          <a:sx n="89" d="100"/>
          <a:sy n="89" d="100"/>
        </p:scale>
        <p:origin x="236" y="48"/>
      </p:cViewPr>
      <p:guideLst>
        <p:guide orient="horz" pos="1620"/>
        <p:guide pos="336"/>
      </p:guideLst>
    </p:cSldViewPr>
  </p:slideViewPr>
  <p:outlineViewPr>
    <p:cViewPr>
      <p:scale>
        <a:sx n="33" d="100"/>
        <a:sy n="33" d="100"/>
      </p:scale>
      <p:origin x="0" y="-226704"/>
    </p:cViewPr>
  </p:outlineViewPr>
  <p:notesTextViewPr>
    <p:cViewPr>
      <p:scale>
        <a:sx n="1" d="1"/>
        <a:sy n="1" d="1"/>
      </p:scale>
      <p:origin x="0" y="0"/>
    </p:cViewPr>
  </p:notesTextViewPr>
  <p:sorterViewPr>
    <p:cViewPr>
      <p:scale>
        <a:sx n="111" d="100"/>
        <a:sy n="111" d="100"/>
      </p:scale>
      <p:origin x="0" y="-125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3/16/2020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a:t>
            </a:fld>
            <a:endParaRPr lang="en-US" dirty="0"/>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10</a:t>
            </a:fld>
            <a:endParaRPr lang="en-US" dirty="0"/>
          </a:p>
        </p:txBody>
      </p:sp>
    </p:spTree>
    <p:extLst>
      <p:ext uri="{BB962C8B-B14F-4D97-AF65-F5344CB8AC3E}">
        <p14:creationId xmlns:p14="http://schemas.microsoft.com/office/powerpoint/2010/main" val="23093579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11</a:t>
            </a:fld>
            <a:endParaRPr lang="en-US" dirty="0"/>
          </a:p>
        </p:txBody>
      </p:sp>
    </p:spTree>
    <p:extLst>
      <p:ext uri="{BB962C8B-B14F-4D97-AF65-F5344CB8AC3E}">
        <p14:creationId xmlns:p14="http://schemas.microsoft.com/office/powerpoint/2010/main" val="42498354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12</a:t>
            </a:fld>
            <a:endParaRPr lang="en-US" dirty="0"/>
          </a:p>
        </p:txBody>
      </p:sp>
    </p:spTree>
    <p:extLst>
      <p:ext uri="{BB962C8B-B14F-4D97-AF65-F5344CB8AC3E}">
        <p14:creationId xmlns:p14="http://schemas.microsoft.com/office/powerpoint/2010/main" val="3956793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13</a:t>
            </a:fld>
            <a:endParaRPr lang="en-US" dirty="0"/>
          </a:p>
        </p:txBody>
      </p:sp>
    </p:spTree>
    <p:extLst>
      <p:ext uri="{BB962C8B-B14F-4D97-AF65-F5344CB8AC3E}">
        <p14:creationId xmlns:p14="http://schemas.microsoft.com/office/powerpoint/2010/main" val="19611236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14</a:t>
            </a:fld>
            <a:endParaRPr lang="en-US" dirty="0"/>
          </a:p>
        </p:txBody>
      </p:sp>
    </p:spTree>
    <p:extLst>
      <p:ext uri="{BB962C8B-B14F-4D97-AF65-F5344CB8AC3E}">
        <p14:creationId xmlns:p14="http://schemas.microsoft.com/office/powerpoint/2010/main" val="25215323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15</a:t>
            </a:fld>
            <a:endParaRPr lang="en-US" dirty="0"/>
          </a:p>
        </p:txBody>
      </p:sp>
    </p:spTree>
    <p:extLst>
      <p:ext uri="{BB962C8B-B14F-4D97-AF65-F5344CB8AC3E}">
        <p14:creationId xmlns:p14="http://schemas.microsoft.com/office/powerpoint/2010/main" val="20853222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16</a:t>
            </a:fld>
            <a:endParaRPr lang="en-US" dirty="0"/>
          </a:p>
        </p:txBody>
      </p:sp>
    </p:spTree>
    <p:extLst>
      <p:ext uri="{BB962C8B-B14F-4D97-AF65-F5344CB8AC3E}">
        <p14:creationId xmlns:p14="http://schemas.microsoft.com/office/powerpoint/2010/main" val="8901706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17</a:t>
            </a:fld>
            <a:endParaRPr lang="en-US" dirty="0"/>
          </a:p>
        </p:txBody>
      </p:sp>
    </p:spTree>
    <p:extLst>
      <p:ext uri="{BB962C8B-B14F-4D97-AF65-F5344CB8AC3E}">
        <p14:creationId xmlns:p14="http://schemas.microsoft.com/office/powerpoint/2010/main" val="39906984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18</a:t>
            </a:fld>
            <a:endParaRPr lang="en-US" dirty="0"/>
          </a:p>
        </p:txBody>
      </p:sp>
    </p:spTree>
    <p:extLst>
      <p:ext uri="{BB962C8B-B14F-4D97-AF65-F5344CB8AC3E}">
        <p14:creationId xmlns:p14="http://schemas.microsoft.com/office/powerpoint/2010/main" val="29510254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19</a:t>
            </a:fld>
            <a:endParaRPr lang="en-US" dirty="0"/>
          </a:p>
        </p:txBody>
      </p:sp>
    </p:spTree>
    <p:extLst>
      <p:ext uri="{BB962C8B-B14F-4D97-AF65-F5344CB8AC3E}">
        <p14:creationId xmlns:p14="http://schemas.microsoft.com/office/powerpoint/2010/main" val="2094087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a:t>
            </a:fld>
            <a:endParaRPr lang="en-US" dirty="0"/>
          </a:p>
        </p:txBody>
      </p:sp>
    </p:spTree>
    <p:extLst>
      <p:ext uri="{BB962C8B-B14F-4D97-AF65-F5344CB8AC3E}">
        <p14:creationId xmlns:p14="http://schemas.microsoft.com/office/powerpoint/2010/main" val="35213041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20</a:t>
            </a:fld>
            <a:endParaRPr lang="en-US" dirty="0"/>
          </a:p>
        </p:txBody>
      </p:sp>
    </p:spTree>
    <p:extLst>
      <p:ext uri="{BB962C8B-B14F-4D97-AF65-F5344CB8AC3E}">
        <p14:creationId xmlns:p14="http://schemas.microsoft.com/office/powerpoint/2010/main" val="212226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21</a:t>
            </a:fld>
            <a:endParaRPr lang="en-US" dirty="0"/>
          </a:p>
        </p:txBody>
      </p:sp>
    </p:spTree>
    <p:extLst>
      <p:ext uri="{BB962C8B-B14F-4D97-AF65-F5344CB8AC3E}">
        <p14:creationId xmlns:p14="http://schemas.microsoft.com/office/powerpoint/2010/main" val="13235500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22</a:t>
            </a:fld>
            <a:endParaRPr lang="en-US" dirty="0"/>
          </a:p>
        </p:txBody>
      </p:sp>
    </p:spTree>
    <p:extLst>
      <p:ext uri="{BB962C8B-B14F-4D97-AF65-F5344CB8AC3E}">
        <p14:creationId xmlns:p14="http://schemas.microsoft.com/office/powerpoint/2010/main" val="23199352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23</a:t>
            </a:fld>
            <a:endParaRPr lang="en-US" dirty="0"/>
          </a:p>
        </p:txBody>
      </p:sp>
    </p:spTree>
    <p:extLst>
      <p:ext uri="{BB962C8B-B14F-4D97-AF65-F5344CB8AC3E}">
        <p14:creationId xmlns:p14="http://schemas.microsoft.com/office/powerpoint/2010/main" val="38181205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24</a:t>
            </a:fld>
            <a:endParaRPr lang="en-US" dirty="0"/>
          </a:p>
        </p:txBody>
      </p:sp>
    </p:spTree>
    <p:extLst>
      <p:ext uri="{BB962C8B-B14F-4D97-AF65-F5344CB8AC3E}">
        <p14:creationId xmlns:p14="http://schemas.microsoft.com/office/powerpoint/2010/main" val="18820848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25</a:t>
            </a:fld>
            <a:endParaRPr lang="en-US" dirty="0"/>
          </a:p>
        </p:txBody>
      </p:sp>
    </p:spTree>
    <p:extLst>
      <p:ext uri="{BB962C8B-B14F-4D97-AF65-F5344CB8AC3E}">
        <p14:creationId xmlns:p14="http://schemas.microsoft.com/office/powerpoint/2010/main" val="40540985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26</a:t>
            </a:fld>
            <a:endParaRPr lang="en-US" dirty="0"/>
          </a:p>
        </p:txBody>
      </p:sp>
    </p:spTree>
    <p:extLst>
      <p:ext uri="{BB962C8B-B14F-4D97-AF65-F5344CB8AC3E}">
        <p14:creationId xmlns:p14="http://schemas.microsoft.com/office/powerpoint/2010/main" val="41081395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27</a:t>
            </a:fld>
            <a:endParaRPr lang="en-US" dirty="0"/>
          </a:p>
        </p:txBody>
      </p:sp>
    </p:spTree>
    <p:extLst>
      <p:ext uri="{BB962C8B-B14F-4D97-AF65-F5344CB8AC3E}">
        <p14:creationId xmlns:p14="http://schemas.microsoft.com/office/powerpoint/2010/main" val="10997632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28</a:t>
            </a:fld>
            <a:endParaRPr lang="en-US" dirty="0"/>
          </a:p>
        </p:txBody>
      </p:sp>
    </p:spTree>
    <p:extLst>
      <p:ext uri="{BB962C8B-B14F-4D97-AF65-F5344CB8AC3E}">
        <p14:creationId xmlns:p14="http://schemas.microsoft.com/office/powerpoint/2010/main" val="17896710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29</a:t>
            </a:fld>
            <a:endParaRPr lang="en-US" dirty="0"/>
          </a:p>
        </p:txBody>
      </p:sp>
    </p:spTree>
    <p:extLst>
      <p:ext uri="{BB962C8B-B14F-4D97-AF65-F5344CB8AC3E}">
        <p14:creationId xmlns:p14="http://schemas.microsoft.com/office/powerpoint/2010/main" val="2391468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3</a:t>
            </a:fld>
            <a:endParaRPr lang="en-US" dirty="0"/>
          </a:p>
        </p:txBody>
      </p:sp>
    </p:spTree>
    <p:extLst>
      <p:ext uri="{BB962C8B-B14F-4D97-AF65-F5344CB8AC3E}">
        <p14:creationId xmlns:p14="http://schemas.microsoft.com/office/powerpoint/2010/main" val="40903462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30</a:t>
            </a:fld>
            <a:endParaRPr lang="en-US" dirty="0"/>
          </a:p>
        </p:txBody>
      </p:sp>
    </p:spTree>
    <p:extLst>
      <p:ext uri="{BB962C8B-B14F-4D97-AF65-F5344CB8AC3E}">
        <p14:creationId xmlns:p14="http://schemas.microsoft.com/office/powerpoint/2010/main" val="21557032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31</a:t>
            </a:fld>
            <a:endParaRPr lang="en-US" dirty="0"/>
          </a:p>
        </p:txBody>
      </p:sp>
    </p:spTree>
    <p:extLst>
      <p:ext uri="{BB962C8B-B14F-4D97-AF65-F5344CB8AC3E}">
        <p14:creationId xmlns:p14="http://schemas.microsoft.com/office/powerpoint/2010/main" val="3967564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32</a:t>
            </a:fld>
            <a:endParaRPr lang="en-US" dirty="0"/>
          </a:p>
        </p:txBody>
      </p:sp>
    </p:spTree>
    <p:extLst>
      <p:ext uri="{BB962C8B-B14F-4D97-AF65-F5344CB8AC3E}">
        <p14:creationId xmlns:p14="http://schemas.microsoft.com/office/powerpoint/2010/main" val="4245611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33</a:t>
            </a:fld>
            <a:endParaRPr lang="en-US" dirty="0"/>
          </a:p>
        </p:txBody>
      </p:sp>
    </p:spTree>
    <p:extLst>
      <p:ext uri="{BB962C8B-B14F-4D97-AF65-F5344CB8AC3E}">
        <p14:creationId xmlns:p14="http://schemas.microsoft.com/office/powerpoint/2010/main" val="11153224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34</a:t>
            </a:fld>
            <a:endParaRPr lang="en-US" dirty="0"/>
          </a:p>
        </p:txBody>
      </p:sp>
    </p:spTree>
    <p:extLst>
      <p:ext uri="{BB962C8B-B14F-4D97-AF65-F5344CB8AC3E}">
        <p14:creationId xmlns:p14="http://schemas.microsoft.com/office/powerpoint/2010/main" val="25914476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35</a:t>
            </a:fld>
            <a:endParaRPr lang="en-US" dirty="0"/>
          </a:p>
        </p:txBody>
      </p:sp>
    </p:spTree>
    <p:extLst>
      <p:ext uri="{BB962C8B-B14F-4D97-AF65-F5344CB8AC3E}">
        <p14:creationId xmlns:p14="http://schemas.microsoft.com/office/powerpoint/2010/main" val="23063380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36</a:t>
            </a:fld>
            <a:endParaRPr lang="en-US" dirty="0"/>
          </a:p>
        </p:txBody>
      </p:sp>
    </p:spTree>
    <p:extLst>
      <p:ext uri="{BB962C8B-B14F-4D97-AF65-F5344CB8AC3E}">
        <p14:creationId xmlns:p14="http://schemas.microsoft.com/office/powerpoint/2010/main" val="846711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37</a:t>
            </a:fld>
            <a:endParaRPr lang="en-US" dirty="0"/>
          </a:p>
        </p:txBody>
      </p:sp>
    </p:spTree>
    <p:extLst>
      <p:ext uri="{BB962C8B-B14F-4D97-AF65-F5344CB8AC3E}">
        <p14:creationId xmlns:p14="http://schemas.microsoft.com/office/powerpoint/2010/main" val="13643099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38</a:t>
            </a:fld>
            <a:endParaRPr lang="en-US" dirty="0"/>
          </a:p>
        </p:txBody>
      </p:sp>
    </p:spTree>
    <p:extLst>
      <p:ext uri="{BB962C8B-B14F-4D97-AF65-F5344CB8AC3E}">
        <p14:creationId xmlns:p14="http://schemas.microsoft.com/office/powerpoint/2010/main" val="19439149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39</a:t>
            </a:fld>
            <a:endParaRPr lang="en-US" dirty="0"/>
          </a:p>
        </p:txBody>
      </p:sp>
    </p:spTree>
    <p:extLst>
      <p:ext uri="{BB962C8B-B14F-4D97-AF65-F5344CB8AC3E}">
        <p14:creationId xmlns:p14="http://schemas.microsoft.com/office/powerpoint/2010/main" val="4090346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a:t>
            </a:fld>
            <a:endParaRPr lang="en-US" dirty="0"/>
          </a:p>
        </p:txBody>
      </p:sp>
    </p:spTree>
    <p:extLst>
      <p:ext uri="{BB962C8B-B14F-4D97-AF65-F5344CB8AC3E}">
        <p14:creationId xmlns:p14="http://schemas.microsoft.com/office/powerpoint/2010/main" val="30923122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40</a:t>
            </a:fld>
            <a:endParaRPr lang="en-US" dirty="0"/>
          </a:p>
        </p:txBody>
      </p:sp>
    </p:spTree>
    <p:extLst>
      <p:ext uri="{BB962C8B-B14F-4D97-AF65-F5344CB8AC3E}">
        <p14:creationId xmlns:p14="http://schemas.microsoft.com/office/powerpoint/2010/main" val="229887506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41</a:t>
            </a:fld>
            <a:endParaRPr lang="en-US" dirty="0"/>
          </a:p>
        </p:txBody>
      </p:sp>
    </p:spTree>
    <p:extLst>
      <p:ext uri="{BB962C8B-B14F-4D97-AF65-F5344CB8AC3E}">
        <p14:creationId xmlns:p14="http://schemas.microsoft.com/office/powerpoint/2010/main" val="19799684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42</a:t>
            </a:fld>
            <a:endParaRPr lang="en-US" dirty="0"/>
          </a:p>
        </p:txBody>
      </p:sp>
    </p:spTree>
    <p:extLst>
      <p:ext uri="{BB962C8B-B14F-4D97-AF65-F5344CB8AC3E}">
        <p14:creationId xmlns:p14="http://schemas.microsoft.com/office/powerpoint/2010/main" val="35983220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43</a:t>
            </a:fld>
            <a:endParaRPr lang="en-US" dirty="0"/>
          </a:p>
        </p:txBody>
      </p:sp>
    </p:spTree>
    <p:extLst>
      <p:ext uri="{BB962C8B-B14F-4D97-AF65-F5344CB8AC3E}">
        <p14:creationId xmlns:p14="http://schemas.microsoft.com/office/powerpoint/2010/main" val="11669679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44</a:t>
            </a:fld>
            <a:endParaRPr lang="en-US" dirty="0"/>
          </a:p>
        </p:txBody>
      </p:sp>
    </p:spTree>
    <p:extLst>
      <p:ext uri="{BB962C8B-B14F-4D97-AF65-F5344CB8AC3E}">
        <p14:creationId xmlns:p14="http://schemas.microsoft.com/office/powerpoint/2010/main" val="220014280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45</a:t>
            </a:fld>
            <a:endParaRPr lang="en-US" dirty="0"/>
          </a:p>
        </p:txBody>
      </p:sp>
    </p:spTree>
    <p:extLst>
      <p:ext uri="{BB962C8B-B14F-4D97-AF65-F5344CB8AC3E}">
        <p14:creationId xmlns:p14="http://schemas.microsoft.com/office/powerpoint/2010/main" val="6428276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46</a:t>
            </a:fld>
            <a:endParaRPr lang="en-US" dirty="0"/>
          </a:p>
        </p:txBody>
      </p:sp>
    </p:spTree>
    <p:extLst>
      <p:ext uri="{BB962C8B-B14F-4D97-AF65-F5344CB8AC3E}">
        <p14:creationId xmlns:p14="http://schemas.microsoft.com/office/powerpoint/2010/main" val="1591394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5</a:t>
            </a:fld>
            <a:endParaRPr lang="en-US" dirty="0"/>
          </a:p>
        </p:txBody>
      </p:sp>
    </p:spTree>
    <p:extLst>
      <p:ext uri="{BB962C8B-B14F-4D97-AF65-F5344CB8AC3E}">
        <p14:creationId xmlns:p14="http://schemas.microsoft.com/office/powerpoint/2010/main" val="12757388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6</a:t>
            </a:fld>
            <a:endParaRPr lang="en-US" dirty="0"/>
          </a:p>
        </p:txBody>
      </p:sp>
    </p:spTree>
    <p:extLst>
      <p:ext uri="{BB962C8B-B14F-4D97-AF65-F5344CB8AC3E}">
        <p14:creationId xmlns:p14="http://schemas.microsoft.com/office/powerpoint/2010/main" val="1784473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7</a:t>
            </a:fld>
            <a:endParaRPr lang="en-US" dirty="0"/>
          </a:p>
        </p:txBody>
      </p:sp>
    </p:spTree>
    <p:extLst>
      <p:ext uri="{BB962C8B-B14F-4D97-AF65-F5344CB8AC3E}">
        <p14:creationId xmlns:p14="http://schemas.microsoft.com/office/powerpoint/2010/main" val="15012816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8</a:t>
            </a:fld>
            <a:endParaRPr lang="en-US" dirty="0"/>
          </a:p>
        </p:txBody>
      </p:sp>
    </p:spTree>
    <p:extLst>
      <p:ext uri="{BB962C8B-B14F-4D97-AF65-F5344CB8AC3E}">
        <p14:creationId xmlns:p14="http://schemas.microsoft.com/office/powerpoint/2010/main" val="2069263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9</a:t>
            </a:fld>
            <a:endParaRPr lang="en-US" dirty="0"/>
          </a:p>
        </p:txBody>
      </p:sp>
    </p:spTree>
    <p:extLst>
      <p:ext uri="{BB962C8B-B14F-4D97-AF65-F5344CB8AC3E}">
        <p14:creationId xmlns:p14="http://schemas.microsoft.com/office/powerpoint/2010/main" val="21894223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5">
                    <a:lumMod val="50000"/>
                  </a:schemeClr>
                </a:solidFill>
                <a:latin typeface="+mn-lt"/>
                <a:ea typeface="+mn-ea"/>
                <a:cs typeface="CiscoSans Thin"/>
              </a:rPr>
              <a:t>© 2016  Cisco and/or its affiliates. All rights reserved.   Cisco Confidential</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3">
                    <a:lumMod val="85000"/>
                  </a:schemeClr>
                </a:solidFill>
                <a:latin typeface="+mn-lt"/>
                <a:ea typeface="+mn-ea"/>
                <a:cs typeface="CiscoSans Thin"/>
              </a:rPr>
              <a:t>© 2016  Cisco and/or its affiliates. All rights reserved.   Cisco Confidential</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31" r:id="rId13"/>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0.tiff"/></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12.tiff"/></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image" Target="../media/image19.pn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5.xml"/><Relationship Id="rId4" Type="http://schemas.openxmlformats.org/officeDocument/2006/relationships/image" Target="../media/image33.png"/></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36.png"/></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5.xml"/><Relationship Id="rId4" Type="http://schemas.openxmlformats.org/officeDocument/2006/relationships/image" Target="../media/image37.png"/></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785413" cy="1666626"/>
          </a:xfrm>
        </p:spPr>
        <p:txBody>
          <a:bodyPr/>
          <a:lstStyle/>
          <a:p>
            <a:r>
              <a:rPr lang="en-US" dirty="0">
                <a:solidFill>
                  <a:schemeClr val="accent5">
                    <a:lumMod val="40000"/>
                    <a:lumOff val="60000"/>
                  </a:schemeClr>
                </a:solidFill>
              </a:rPr>
              <a:t>Chapter 8: Troubleshooting OSPFv2</a:t>
            </a:r>
          </a:p>
        </p:txBody>
      </p:sp>
      <p:sp>
        <p:nvSpPr>
          <p:cNvPr id="5" name="Text Placeholder 4"/>
          <p:cNvSpPr>
            <a:spLocks noGrp="1"/>
          </p:cNvSpPr>
          <p:nvPr>
            <p:ph type="body" sz="quarter" idx="13"/>
          </p:nvPr>
        </p:nvSpPr>
        <p:spPr>
          <a:xfrm>
            <a:off x="469497" y="3127609"/>
            <a:ext cx="5925246" cy="299001"/>
          </a:xfrm>
        </p:spPr>
        <p:txBody>
          <a:bodyPr/>
          <a:lstStyle/>
          <a:p>
            <a:r>
              <a:rPr lang="en-US" dirty="0">
                <a:solidFill>
                  <a:schemeClr val="bg2">
                    <a:lumMod val="40000"/>
                    <a:lumOff val="60000"/>
                  </a:schemeClr>
                </a:solidFill>
              </a:rPr>
              <a:t>Instructor Materials</a:t>
            </a:r>
          </a:p>
        </p:txBody>
      </p:sp>
      <p:sp>
        <p:nvSpPr>
          <p:cNvPr id="7" name="Subtitle 6"/>
          <p:cNvSpPr>
            <a:spLocks noGrp="1"/>
          </p:cNvSpPr>
          <p:nvPr>
            <p:ph type="subTitle" idx="1"/>
          </p:nvPr>
        </p:nvSpPr>
        <p:spPr>
          <a:xfrm>
            <a:off x="469496" y="3809526"/>
            <a:ext cx="2685183" cy="902174"/>
          </a:xfrm>
        </p:spPr>
        <p:txBody>
          <a:bodyPr/>
          <a:lstStyle/>
          <a:p>
            <a:r>
              <a:rPr lang="en-US" dirty="0">
                <a:solidFill>
                  <a:schemeClr val="accent5">
                    <a:lumMod val="40000"/>
                    <a:lumOff val="60000"/>
                  </a:schemeClr>
                </a:solidFill>
              </a:rPr>
              <a:t>CCNP Enterprise: Advanced Routing</a:t>
            </a:r>
          </a:p>
          <a:p>
            <a:endParaRPr lang="en-US" dirty="0"/>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solidFill>
                  <a:schemeClr val="accent4">
                    <a:lumMod val="75000"/>
                  </a:schemeClr>
                </a:solidFill>
              </a:rPr>
              <a:t>Troubleshooting OSPFv2</a:t>
            </a:r>
            <a:br>
              <a:rPr lang="en-US" dirty="0">
                <a:solidFill>
                  <a:schemeClr val="accent4">
                    <a:lumMod val="75000"/>
                  </a:schemeClr>
                </a:solidFill>
              </a:rPr>
            </a:br>
            <a:r>
              <a:rPr lang="en-US" sz="2400" dirty="0">
                <a:solidFill>
                  <a:schemeClr val="accent4">
                    <a:lumMod val="75000"/>
                  </a:schemeClr>
                </a:solidFill>
              </a:rPr>
              <a:t>Mismatched Timers</a:t>
            </a:r>
          </a:p>
        </p:txBody>
      </p:sp>
      <p:sp>
        <p:nvSpPr>
          <p:cNvPr id="5" name="TextBox 4">
            <a:extLst>
              <a:ext uri="{FF2B5EF4-FFF2-40B4-BE49-F238E27FC236}">
                <a16:creationId xmlns:a16="http://schemas.microsoft.com/office/drawing/2014/main" id="{EEC9D1C4-B9E3-489B-800E-BA01649A61D8}"/>
              </a:ext>
            </a:extLst>
          </p:cNvPr>
          <p:cNvSpPr txBox="1"/>
          <p:nvPr/>
        </p:nvSpPr>
        <p:spPr>
          <a:xfrm>
            <a:off x="78545" y="731837"/>
            <a:ext cx="8909147" cy="2462213"/>
          </a:xfrm>
          <a:prstGeom prst="rect">
            <a:avLst/>
          </a:prstGeom>
          <a:noFill/>
        </p:spPr>
        <p:txBody>
          <a:bodyPr wrap="square" rtlCol="0">
            <a:spAutoFit/>
          </a:bodyPr>
          <a:lstStyle/>
          <a:p>
            <a:pPr eaLnBrk="0" hangingPunct="0"/>
            <a:r>
              <a:rPr lang="en-US" sz="1400" dirty="0">
                <a:solidFill>
                  <a:srgbClr val="000000"/>
                </a:solidFill>
              </a:rPr>
              <a:t>OSPF timers must match for neighbor adjacencies to form (with EIGRP they do not). The hello timer defaults to 10 seconds for broadcast and point-to-point network types and 30 seconds for nonbroadcast and point-to-multipoint network types. The dead timer defaults to 40 seconds for broadcast and point-to-point network types and 120 seconds for nonbroadcast and point-to-multipoint network types. </a:t>
            </a:r>
          </a:p>
          <a:p>
            <a:pPr eaLnBrk="0" hangingPunct="0"/>
            <a:endParaRPr lang="en-US" sz="1400" dirty="0">
              <a:solidFill>
                <a:srgbClr val="000000"/>
              </a:solidFill>
            </a:endParaRPr>
          </a:p>
          <a:p>
            <a:pPr eaLnBrk="0" hangingPunct="0"/>
            <a:r>
              <a:rPr lang="en-US" sz="1400" dirty="0">
                <a:solidFill>
                  <a:srgbClr val="000000"/>
                </a:solidFill>
              </a:rPr>
              <a:t>Verify current timers on an OSPF interface, with the </a:t>
            </a:r>
            <a:r>
              <a:rPr lang="en-US" sz="1400" b="1" dirty="0">
                <a:solidFill>
                  <a:srgbClr val="000000"/>
                </a:solidFill>
              </a:rPr>
              <a:t>show ip ospf interface </a:t>
            </a:r>
            <a:r>
              <a:rPr lang="en-US" sz="1400" b="1" i="1" dirty="0">
                <a:solidFill>
                  <a:srgbClr val="000000"/>
                </a:solidFill>
              </a:rPr>
              <a:t>interface_type interface_number </a:t>
            </a:r>
            <a:r>
              <a:rPr lang="en-US" sz="1400" dirty="0">
                <a:solidFill>
                  <a:srgbClr val="000000"/>
                </a:solidFill>
              </a:rPr>
              <a:t>command</a:t>
            </a:r>
          </a:p>
          <a:p>
            <a:pPr eaLnBrk="0" hangingPunct="0"/>
            <a:endParaRPr lang="en-US" sz="1400" dirty="0">
              <a:solidFill>
                <a:srgbClr val="000000"/>
              </a:solidFill>
            </a:endParaRPr>
          </a:p>
          <a:p>
            <a:pPr eaLnBrk="0" hangingPunct="0"/>
            <a:r>
              <a:rPr lang="en-US" sz="1400" dirty="0">
                <a:solidFill>
                  <a:srgbClr val="000000"/>
                </a:solidFill>
              </a:rPr>
              <a:t>You can use the </a:t>
            </a:r>
            <a:r>
              <a:rPr lang="en-US" sz="1400" b="1" dirty="0">
                <a:solidFill>
                  <a:srgbClr val="000000"/>
                </a:solidFill>
              </a:rPr>
              <a:t>debug ip ospf hello </a:t>
            </a:r>
            <a:r>
              <a:rPr lang="en-US" sz="1400" dirty="0">
                <a:solidFill>
                  <a:srgbClr val="000000"/>
                </a:solidFill>
              </a:rPr>
              <a:t>command when troubleshooting adjacencies to reveal mismatched timers, as shown in Example 8-5. In this example, the packet received (R) has a dead timer of 44 and a hello timer of 11. The local device (C) has a dead timer of 40 and a hello timer of 10.</a:t>
            </a:r>
          </a:p>
        </p:txBody>
      </p:sp>
      <p:pic>
        <p:nvPicPr>
          <p:cNvPr id="6" name="Picture 5">
            <a:extLst>
              <a:ext uri="{FF2B5EF4-FFF2-40B4-BE49-F238E27FC236}">
                <a16:creationId xmlns:a16="http://schemas.microsoft.com/office/drawing/2014/main" id="{03827E99-0A38-4398-8000-5F99571C9DFC}"/>
              </a:ext>
            </a:extLst>
          </p:cNvPr>
          <p:cNvPicPr>
            <a:picLocks noChangeAspect="1"/>
          </p:cNvPicPr>
          <p:nvPr/>
        </p:nvPicPr>
        <p:blipFill>
          <a:blip r:embed="rId3"/>
          <a:srcRect/>
          <a:stretch/>
        </p:blipFill>
        <p:spPr>
          <a:xfrm>
            <a:off x="2193223" y="3330837"/>
            <a:ext cx="4757553" cy="1517442"/>
          </a:xfrm>
          <a:prstGeom prst="rect">
            <a:avLst/>
          </a:prstGeom>
        </p:spPr>
      </p:pic>
    </p:spTree>
    <p:extLst>
      <p:ext uri="{BB962C8B-B14F-4D97-AF65-F5344CB8AC3E}">
        <p14:creationId xmlns:p14="http://schemas.microsoft.com/office/powerpoint/2010/main" val="3993804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solidFill>
                  <a:schemeClr val="accent4">
                    <a:lumMod val="75000"/>
                  </a:schemeClr>
                </a:solidFill>
              </a:rPr>
              <a:t>Troubleshooting OSPFv2</a:t>
            </a:r>
            <a:br>
              <a:rPr lang="en-US" dirty="0">
                <a:solidFill>
                  <a:schemeClr val="accent4">
                    <a:lumMod val="75000"/>
                  </a:schemeClr>
                </a:solidFill>
              </a:rPr>
            </a:br>
            <a:r>
              <a:rPr lang="en-US" sz="2400" dirty="0">
                <a:solidFill>
                  <a:schemeClr val="accent4">
                    <a:lumMod val="75000"/>
                  </a:schemeClr>
                </a:solidFill>
              </a:rPr>
              <a:t>Mismatched Area Numbers</a:t>
            </a:r>
          </a:p>
        </p:txBody>
      </p:sp>
      <p:sp>
        <p:nvSpPr>
          <p:cNvPr id="5" name="TextBox 4">
            <a:extLst>
              <a:ext uri="{FF2B5EF4-FFF2-40B4-BE49-F238E27FC236}">
                <a16:creationId xmlns:a16="http://schemas.microsoft.com/office/drawing/2014/main" id="{EEC9D1C4-B9E3-489B-800E-BA01649A61D8}"/>
              </a:ext>
            </a:extLst>
          </p:cNvPr>
          <p:cNvSpPr txBox="1"/>
          <p:nvPr/>
        </p:nvSpPr>
        <p:spPr>
          <a:xfrm>
            <a:off x="78545" y="731837"/>
            <a:ext cx="8909147" cy="2677656"/>
          </a:xfrm>
          <a:prstGeom prst="rect">
            <a:avLst/>
          </a:prstGeom>
          <a:noFill/>
        </p:spPr>
        <p:txBody>
          <a:bodyPr wrap="square" rtlCol="0">
            <a:spAutoFit/>
          </a:bodyPr>
          <a:lstStyle/>
          <a:p>
            <a:pPr eaLnBrk="0" hangingPunct="0"/>
            <a:r>
              <a:rPr lang="en-US" sz="1400" dirty="0">
                <a:solidFill>
                  <a:srgbClr val="000000"/>
                </a:solidFill>
              </a:rPr>
              <a:t>For OSPF routers to form neighbor adjacencies, their neighboring interfaces must be in the same area. You can verify the area an OSPF interface by using either one of the following show commands: </a:t>
            </a:r>
          </a:p>
          <a:p>
            <a:pPr eaLnBrk="0" hangingPunct="0"/>
            <a:endParaRPr lang="en-US" sz="1400" dirty="0">
              <a:solidFill>
                <a:srgbClr val="000000"/>
              </a:solidFill>
            </a:endParaRPr>
          </a:p>
          <a:p>
            <a:pPr eaLnBrk="0" hangingPunct="0"/>
            <a:r>
              <a:rPr lang="en-US" sz="1400" dirty="0">
                <a:solidFill>
                  <a:srgbClr val="000000"/>
                </a:solidFill>
                <a:latin typeface="Courier New" panose="02070309020205020404" pitchFamily="49" charset="0"/>
                <a:cs typeface="Courier New" panose="02070309020205020404" pitchFamily="49" charset="0"/>
              </a:rPr>
              <a:t>R1# </a:t>
            </a:r>
            <a:r>
              <a:rPr lang="en-US" sz="1400" b="1" dirty="0">
                <a:solidFill>
                  <a:srgbClr val="000000"/>
                </a:solidFill>
                <a:latin typeface="Courier New" panose="02070309020205020404" pitchFamily="49" charset="0"/>
                <a:cs typeface="Courier New" panose="02070309020205020404" pitchFamily="49" charset="0"/>
              </a:rPr>
              <a:t>show ip ospf interface </a:t>
            </a:r>
            <a:r>
              <a:rPr lang="en-US" sz="1400" b="1" i="1" dirty="0">
                <a:solidFill>
                  <a:srgbClr val="000000"/>
                </a:solidFill>
                <a:latin typeface="Courier New" panose="02070309020205020404" pitchFamily="49" charset="0"/>
                <a:cs typeface="Courier New" panose="02070309020205020404" pitchFamily="49" charset="0"/>
              </a:rPr>
              <a:t>interface_type interface_number </a:t>
            </a:r>
          </a:p>
          <a:p>
            <a:pPr eaLnBrk="0" hangingPunct="0"/>
            <a:r>
              <a:rPr lang="en-US" sz="1400" dirty="0">
                <a:solidFill>
                  <a:srgbClr val="000000"/>
                </a:solidFill>
                <a:latin typeface="Courier New" panose="02070309020205020404" pitchFamily="49" charset="0"/>
                <a:cs typeface="Courier New" panose="02070309020205020404" pitchFamily="49" charset="0"/>
              </a:rPr>
              <a:t>R1# </a:t>
            </a:r>
            <a:r>
              <a:rPr lang="en-US" sz="1400" b="1" dirty="0">
                <a:solidFill>
                  <a:srgbClr val="000000"/>
                </a:solidFill>
                <a:latin typeface="Courier New" panose="02070309020205020404" pitchFamily="49" charset="0"/>
                <a:cs typeface="Courier New" panose="02070309020205020404" pitchFamily="49" charset="0"/>
              </a:rPr>
              <a:t>show ip ospf interface brief </a:t>
            </a:r>
          </a:p>
          <a:p>
            <a:pPr eaLnBrk="0" hangingPunct="0"/>
            <a:endParaRPr lang="en-US" sz="1400" dirty="0">
              <a:solidFill>
                <a:srgbClr val="000000"/>
              </a:solidFill>
            </a:endParaRPr>
          </a:p>
          <a:p>
            <a:pPr eaLnBrk="0" hangingPunct="0"/>
            <a:r>
              <a:rPr lang="en-US" sz="1400" dirty="0">
                <a:solidFill>
                  <a:srgbClr val="000000"/>
                </a:solidFill>
              </a:rPr>
              <a:t>You can use a debug command when troubleshooting adjacencies to find mismatched area numbers:</a:t>
            </a:r>
          </a:p>
          <a:p>
            <a:pPr eaLnBrk="0" hangingPunct="0"/>
            <a:endParaRPr lang="en-US" sz="1400" dirty="0">
              <a:solidFill>
                <a:srgbClr val="000000"/>
              </a:solidFill>
            </a:endParaRPr>
          </a:p>
          <a:p>
            <a:pPr eaLnBrk="0" hangingPunct="0"/>
            <a:r>
              <a:rPr lang="en-US" sz="1400" dirty="0">
                <a:solidFill>
                  <a:srgbClr val="000000"/>
                </a:solidFill>
                <a:latin typeface="Courier New" panose="02070309020205020404" pitchFamily="49" charset="0"/>
                <a:cs typeface="Courier New" panose="02070309020205020404" pitchFamily="49" charset="0"/>
              </a:rPr>
              <a:t>R1# </a:t>
            </a:r>
            <a:r>
              <a:rPr lang="en-US" sz="1400" b="1" dirty="0">
                <a:solidFill>
                  <a:srgbClr val="000000"/>
                </a:solidFill>
                <a:latin typeface="Courier New" panose="02070309020205020404" pitchFamily="49" charset="0"/>
                <a:cs typeface="Courier New" panose="02070309020205020404" pitchFamily="49" charset="0"/>
              </a:rPr>
              <a:t>debug ip ospf adj</a:t>
            </a:r>
          </a:p>
          <a:p>
            <a:pPr eaLnBrk="0" hangingPunct="0"/>
            <a:endParaRPr lang="en-US" sz="1400" dirty="0">
              <a:solidFill>
                <a:srgbClr val="000000"/>
              </a:solidFill>
            </a:endParaRPr>
          </a:p>
          <a:p>
            <a:pPr eaLnBrk="0" hangingPunct="0"/>
            <a:r>
              <a:rPr lang="en-US" sz="1400" dirty="0">
                <a:solidFill>
                  <a:srgbClr val="000000"/>
                </a:solidFill>
              </a:rPr>
              <a:t>In Example 8-8. In this example, the packet received has an area ID of 1, and the local interface is participating in Area 2.</a:t>
            </a:r>
          </a:p>
        </p:txBody>
      </p:sp>
      <p:pic>
        <p:nvPicPr>
          <p:cNvPr id="6" name="Picture 5" descr="A screenshot of a social media post&#10;&#10;Description automatically generated">
            <a:extLst>
              <a:ext uri="{FF2B5EF4-FFF2-40B4-BE49-F238E27FC236}">
                <a16:creationId xmlns:a16="http://schemas.microsoft.com/office/drawing/2014/main" id="{03827E99-0A38-4398-8000-5F99571C9DFC}"/>
              </a:ext>
            </a:extLst>
          </p:cNvPr>
          <p:cNvPicPr>
            <a:picLocks noChangeAspect="1"/>
          </p:cNvPicPr>
          <p:nvPr/>
        </p:nvPicPr>
        <p:blipFill>
          <a:blip r:embed="rId3"/>
          <a:stretch>
            <a:fillRect/>
          </a:stretch>
        </p:blipFill>
        <p:spPr>
          <a:xfrm>
            <a:off x="1921674" y="3493477"/>
            <a:ext cx="5300652" cy="1517442"/>
          </a:xfrm>
          <a:prstGeom prst="rect">
            <a:avLst/>
          </a:prstGeom>
        </p:spPr>
      </p:pic>
    </p:spTree>
    <p:extLst>
      <p:ext uri="{BB962C8B-B14F-4D97-AF65-F5344CB8AC3E}">
        <p14:creationId xmlns:p14="http://schemas.microsoft.com/office/powerpoint/2010/main" val="178793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5019927" cy="731837"/>
          </a:xfrm>
        </p:spPr>
        <p:txBody>
          <a:bodyPr/>
          <a:lstStyle/>
          <a:p>
            <a:r>
              <a:rPr lang="en-US" sz="1600" dirty="0">
                <a:solidFill>
                  <a:schemeClr val="accent4">
                    <a:lumMod val="75000"/>
                  </a:schemeClr>
                </a:solidFill>
              </a:rPr>
              <a:t>Troubleshooting OSPFv2</a:t>
            </a:r>
            <a:br>
              <a:rPr lang="en-US" dirty="0">
                <a:solidFill>
                  <a:schemeClr val="accent4">
                    <a:lumMod val="75000"/>
                  </a:schemeClr>
                </a:solidFill>
              </a:rPr>
            </a:br>
            <a:r>
              <a:rPr lang="en-US" sz="2400" dirty="0">
                <a:solidFill>
                  <a:schemeClr val="accent4">
                    <a:lumMod val="75000"/>
                  </a:schemeClr>
                </a:solidFill>
              </a:rPr>
              <a:t>Mismatched Area Type</a:t>
            </a:r>
          </a:p>
        </p:txBody>
      </p:sp>
      <p:sp>
        <p:nvSpPr>
          <p:cNvPr id="5" name="TextBox 4">
            <a:extLst>
              <a:ext uri="{FF2B5EF4-FFF2-40B4-BE49-F238E27FC236}">
                <a16:creationId xmlns:a16="http://schemas.microsoft.com/office/drawing/2014/main" id="{EEC9D1C4-B9E3-489B-800E-BA01649A61D8}"/>
              </a:ext>
            </a:extLst>
          </p:cNvPr>
          <p:cNvSpPr txBox="1"/>
          <p:nvPr/>
        </p:nvSpPr>
        <p:spPr>
          <a:xfrm>
            <a:off x="78546" y="731837"/>
            <a:ext cx="5019927" cy="2677656"/>
          </a:xfrm>
          <a:prstGeom prst="rect">
            <a:avLst/>
          </a:prstGeom>
          <a:noFill/>
        </p:spPr>
        <p:txBody>
          <a:bodyPr wrap="square" rtlCol="0">
            <a:spAutoFit/>
          </a:bodyPr>
          <a:lstStyle/>
          <a:p>
            <a:pPr eaLnBrk="0" hangingPunct="0"/>
            <a:r>
              <a:rPr lang="en-US" sz="1400" dirty="0">
                <a:solidFill>
                  <a:srgbClr val="000000"/>
                </a:solidFill>
              </a:rPr>
              <a:t>For routers within an area to form adjacencies, they must agree on the area type. Within the hello packet, a stub</a:t>
            </a:r>
            <a:r>
              <a:rPr lang="en-US" sz="1400" i="1" dirty="0">
                <a:solidFill>
                  <a:srgbClr val="000000"/>
                </a:solidFill>
              </a:rPr>
              <a:t> </a:t>
            </a:r>
            <a:r>
              <a:rPr lang="en-US" sz="1400" dirty="0">
                <a:solidFill>
                  <a:srgbClr val="000000"/>
                </a:solidFill>
              </a:rPr>
              <a:t>area</a:t>
            </a:r>
            <a:r>
              <a:rPr lang="en-US" sz="1400" i="1" dirty="0">
                <a:solidFill>
                  <a:srgbClr val="000000"/>
                </a:solidFill>
              </a:rPr>
              <a:t> </a:t>
            </a:r>
            <a:r>
              <a:rPr lang="en-US" sz="1400" dirty="0">
                <a:solidFill>
                  <a:srgbClr val="000000"/>
                </a:solidFill>
              </a:rPr>
              <a:t>flag is designed to indicate the type of area the neighbor is in. </a:t>
            </a:r>
          </a:p>
          <a:p>
            <a:pPr eaLnBrk="0" hangingPunct="0"/>
            <a:endParaRPr lang="en-US" sz="1400" dirty="0">
              <a:solidFill>
                <a:srgbClr val="000000"/>
              </a:solidFill>
            </a:endParaRPr>
          </a:p>
          <a:p>
            <a:pPr eaLnBrk="0" hangingPunct="0"/>
            <a:r>
              <a:rPr lang="en-US" sz="1400" dirty="0">
                <a:solidFill>
                  <a:srgbClr val="000000"/>
                </a:solidFill>
              </a:rPr>
              <a:t>You can verify the types of areas connected to a router by using the </a:t>
            </a:r>
            <a:r>
              <a:rPr lang="en-US" sz="1400" b="1" dirty="0">
                <a:solidFill>
                  <a:srgbClr val="000000"/>
                </a:solidFill>
              </a:rPr>
              <a:t>show ip protocols </a:t>
            </a:r>
            <a:r>
              <a:rPr lang="en-US" sz="1400" dirty="0">
                <a:solidFill>
                  <a:srgbClr val="000000"/>
                </a:solidFill>
              </a:rPr>
              <a:t>command. </a:t>
            </a:r>
          </a:p>
          <a:p>
            <a:pPr eaLnBrk="0" hangingPunct="0"/>
            <a:endParaRPr lang="en-US" sz="1400" dirty="0">
              <a:solidFill>
                <a:srgbClr val="000000"/>
              </a:solidFill>
            </a:endParaRPr>
          </a:p>
          <a:p>
            <a:pPr eaLnBrk="0" hangingPunct="0"/>
            <a:r>
              <a:rPr lang="en-US" sz="1400" dirty="0">
                <a:solidFill>
                  <a:srgbClr val="000000"/>
                </a:solidFill>
              </a:rPr>
              <a:t>Example 8-9 displays the output of show ip protocols.</a:t>
            </a:r>
          </a:p>
          <a:p>
            <a:pPr eaLnBrk="0" hangingPunct="0"/>
            <a:endParaRPr lang="en-US" sz="1400" dirty="0">
              <a:solidFill>
                <a:srgbClr val="000000"/>
              </a:solidFill>
            </a:endParaRPr>
          </a:p>
          <a:p>
            <a:pPr eaLnBrk="0" hangingPunct="0"/>
            <a:r>
              <a:rPr lang="en-US" sz="1400" dirty="0">
                <a:solidFill>
                  <a:srgbClr val="000000"/>
                </a:solidFill>
              </a:rPr>
              <a:t>If there is a router with multiple areas connected to it, you can verify the areas and their type by using the </a:t>
            </a:r>
            <a:r>
              <a:rPr lang="en-US" sz="1400" b="1" dirty="0">
                <a:solidFill>
                  <a:srgbClr val="000000"/>
                </a:solidFill>
              </a:rPr>
              <a:t>show ip ospf </a:t>
            </a:r>
            <a:r>
              <a:rPr lang="en-US" sz="1400" dirty="0">
                <a:solidFill>
                  <a:srgbClr val="000000"/>
                </a:solidFill>
              </a:rPr>
              <a:t>command, as shown in Example 8-9. </a:t>
            </a:r>
          </a:p>
        </p:txBody>
      </p:sp>
      <p:sp>
        <p:nvSpPr>
          <p:cNvPr id="7" name="TextBox 6">
            <a:extLst>
              <a:ext uri="{FF2B5EF4-FFF2-40B4-BE49-F238E27FC236}">
                <a16:creationId xmlns:a16="http://schemas.microsoft.com/office/drawing/2014/main" id="{9E0AA03E-6DCB-4FA7-B90A-E6BD6C6EA25B}"/>
              </a:ext>
            </a:extLst>
          </p:cNvPr>
          <p:cNvSpPr txBox="1"/>
          <p:nvPr/>
        </p:nvSpPr>
        <p:spPr>
          <a:xfrm>
            <a:off x="78546" y="3618110"/>
            <a:ext cx="4237145" cy="523220"/>
          </a:xfrm>
          <a:prstGeom prst="rect">
            <a:avLst/>
          </a:prstGeom>
          <a:noFill/>
        </p:spPr>
        <p:txBody>
          <a:bodyPr wrap="square" rtlCol="0">
            <a:spAutoFit/>
          </a:bodyPr>
          <a:lstStyle/>
          <a:p>
            <a:pPr eaLnBrk="0" hangingPunct="0"/>
            <a:r>
              <a:rPr lang="en-US" sz="1400" dirty="0">
                <a:solidFill>
                  <a:srgbClr val="000000"/>
                </a:solidFill>
              </a:rPr>
              <a:t>In Example 8-10 , the </a:t>
            </a:r>
            <a:r>
              <a:rPr lang="en-US" sz="1400" b="1" dirty="0">
                <a:solidFill>
                  <a:srgbClr val="000000"/>
                </a:solidFill>
              </a:rPr>
              <a:t>debug ip ospf hello </a:t>
            </a:r>
            <a:r>
              <a:rPr lang="en-US" sz="1400" dirty="0">
                <a:solidFill>
                  <a:srgbClr val="000000"/>
                </a:solidFill>
              </a:rPr>
              <a:t>command is used to find mismatched area types. </a:t>
            </a:r>
          </a:p>
        </p:txBody>
      </p:sp>
      <p:pic>
        <p:nvPicPr>
          <p:cNvPr id="6" name="Picture 5">
            <a:extLst>
              <a:ext uri="{FF2B5EF4-FFF2-40B4-BE49-F238E27FC236}">
                <a16:creationId xmlns:a16="http://schemas.microsoft.com/office/drawing/2014/main" id="{03827E99-0A38-4398-8000-5F99571C9DFC}"/>
              </a:ext>
            </a:extLst>
          </p:cNvPr>
          <p:cNvPicPr>
            <a:picLocks noChangeAspect="1"/>
          </p:cNvPicPr>
          <p:nvPr/>
        </p:nvPicPr>
        <p:blipFill>
          <a:blip r:embed="rId3"/>
          <a:srcRect/>
          <a:stretch/>
        </p:blipFill>
        <p:spPr>
          <a:xfrm>
            <a:off x="5451676" y="365918"/>
            <a:ext cx="3104768" cy="3072384"/>
          </a:xfrm>
          <a:prstGeom prst="rect">
            <a:avLst/>
          </a:prstGeom>
        </p:spPr>
      </p:pic>
      <p:pic>
        <p:nvPicPr>
          <p:cNvPr id="4" name="Picture 3" descr="A screenshot of a social media post&#10;&#10;Description automatically generated">
            <a:extLst>
              <a:ext uri="{FF2B5EF4-FFF2-40B4-BE49-F238E27FC236}">
                <a16:creationId xmlns:a16="http://schemas.microsoft.com/office/drawing/2014/main" id="{478D71D6-ECDC-4BA5-8635-2F56E1074DC4}"/>
              </a:ext>
            </a:extLst>
          </p:cNvPr>
          <p:cNvPicPr>
            <a:picLocks noChangeAspect="1"/>
          </p:cNvPicPr>
          <p:nvPr/>
        </p:nvPicPr>
        <p:blipFill>
          <a:blip r:embed="rId4"/>
          <a:stretch>
            <a:fillRect/>
          </a:stretch>
        </p:blipFill>
        <p:spPr>
          <a:xfrm>
            <a:off x="4749654" y="3579189"/>
            <a:ext cx="4237145" cy="1100772"/>
          </a:xfrm>
          <a:prstGeom prst="rect">
            <a:avLst/>
          </a:prstGeom>
        </p:spPr>
      </p:pic>
    </p:spTree>
    <p:extLst>
      <p:ext uri="{BB962C8B-B14F-4D97-AF65-F5344CB8AC3E}">
        <p14:creationId xmlns:p14="http://schemas.microsoft.com/office/powerpoint/2010/main" val="496477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956964" cy="731837"/>
          </a:xfrm>
        </p:spPr>
        <p:txBody>
          <a:bodyPr/>
          <a:lstStyle/>
          <a:p>
            <a:r>
              <a:rPr lang="en-US" sz="1600" dirty="0">
                <a:solidFill>
                  <a:schemeClr val="accent4">
                    <a:lumMod val="75000"/>
                  </a:schemeClr>
                </a:solidFill>
              </a:rPr>
              <a:t>Troubleshooting OSPFv2</a:t>
            </a:r>
            <a:br>
              <a:rPr lang="en-US" dirty="0">
                <a:solidFill>
                  <a:schemeClr val="accent4">
                    <a:lumMod val="75000"/>
                  </a:schemeClr>
                </a:solidFill>
              </a:rPr>
            </a:br>
            <a:r>
              <a:rPr lang="en-US" sz="2400" dirty="0">
                <a:solidFill>
                  <a:schemeClr val="accent4">
                    <a:lumMod val="75000"/>
                  </a:schemeClr>
                </a:solidFill>
              </a:rPr>
              <a:t>Subnets and Passive Interfaces</a:t>
            </a:r>
          </a:p>
        </p:txBody>
      </p:sp>
      <p:sp>
        <p:nvSpPr>
          <p:cNvPr id="5" name="TextBox 4">
            <a:extLst>
              <a:ext uri="{FF2B5EF4-FFF2-40B4-BE49-F238E27FC236}">
                <a16:creationId xmlns:a16="http://schemas.microsoft.com/office/drawing/2014/main" id="{EEC9D1C4-B9E3-489B-800E-BA01649A61D8}"/>
              </a:ext>
            </a:extLst>
          </p:cNvPr>
          <p:cNvSpPr txBox="1"/>
          <p:nvPr/>
        </p:nvSpPr>
        <p:spPr>
          <a:xfrm>
            <a:off x="78546" y="731837"/>
            <a:ext cx="8956964" cy="1169551"/>
          </a:xfrm>
          <a:prstGeom prst="rect">
            <a:avLst/>
          </a:prstGeom>
          <a:noFill/>
        </p:spPr>
        <p:txBody>
          <a:bodyPr wrap="square" rtlCol="0">
            <a:spAutoFit/>
          </a:bodyPr>
          <a:lstStyle/>
          <a:p>
            <a:pPr eaLnBrk="0" hangingPunct="0"/>
            <a:r>
              <a:rPr lang="en-US" sz="1400" b="1" dirty="0">
                <a:solidFill>
                  <a:srgbClr val="000000"/>
                </a:solidFill>
              </a:rPr>
              <a:t>Different Subnets </a:t>
            </a:r>
            <a:r>
              <a:rPr lang="en-US" sz="1400" dirty="0">
                <a:solidFill>
                  <a:srgbClr val="000000"/>
                </a:solidFill>
              </a:rPr>
              <a:t>- To form an OSPF neighbor adjacency, the router interfaces must be on the same subnet.</a:t>
            </a:r>
          </a:p>
          <a:p>
            <a:pPr eaLnBrk="0" hangingPunct="0"/>
            <a:endParaRPr lang="en-US" sz="1400" b="1" dirty="0">
              <a:solidFill>
                <a:srgbClr val="000000"/>
              </a:solidFill>
            </a:endParaRPr>
          </a:p>
          <a:p>
            <a:pPr eaLnBrk="0" hangingPunct="0"/>
            <a:r>
              <a:rPr lang="en-US" sz="1400" b="1" dirty="0">
                <a:solidFill>
                  <a:srgbClr val="000000"/>
                </a:solidFill>
              </a:rPr>
              <a:t>Passive Interface </a:t>
            </a:r>
            <a:r>
              <a:rPr lang="en-US" sz="1400" dirty="0">
                <a:solidFill>
                  <a:srgbClr val="000000"/>
                </a:solidFill>
              </a:rPr>
              <a:t>- Ensures that rogue routers will not be able to form adjacencies with a legitimate router on an interface since it is not sending or receiving OSPF packets on that interface. However, if you configure the wrong interface as passive, a legitimate OSPF neighbor relationship is not formed.</a:t>
            </a:r>
          </a:p>
        </p:txBody>
      </p:sp>
      <p:pic>
        <p:nvPicPr>
          <p:cNvPr id="2" name="Picture 1">
            <a:extLst>
              <a:ext uri="{FF2B5EF4-FFF2-40B4-BE49-F238E27FC236}">
                <a16:creationId xmlns:a16="http://schemas.microsoft.com/office/drawing/2014/main" id="{C9CC9B78-3528-1F47-98D5-E5DD2E5B059D}"/>
              </a:ext>
            </a:extLst>
          </p:cNvPr>
          <p:cNvPicPr>
            <a:picLocks noChangeAspect="1"/>
          </p:cNvPicPr>
          <p:nvPr/>
        </p:nvPicPr>
        <p:blipFill>
          <a:blip r:embed="rId3"/>
          <a:stretch>
            <a:fillRect/>
          </a:stretch>
        </p:blipFill>
        <p:spPr>
          <a:xfrm>
            <a:off x="4572000" y="1970418"/>
            <a:ext cx="3826473" cy="2562525"/>
          </a:xfrm>
          <a:prstGeom prst="rect">
            <a:avLst/>
          </a:prstGeom>
        </p:spPr>
      </p:pic>
      <p:pic>
        <p:nvPicPr>
          <p:cNvPr id="4" name="Picture 3">
            <a:extLst>
              <a:ext uri="{FF2B5EF4-FFF2-40B4-BE49-F238E27FC236}">
                <a16:creationId xmlns:a16="http://schemas.microsoft.com/office/drawing/2014/main" id="{97BFF2BE-F69C-C34C-92BD-600E03E3AA44}"/>
              </a:ext>
            </a:extLst>
          </p:cNvPr>
          <p:cNvPicPr>
            <a:picLocks noChangeAspect="1"/>
          </p:cNvPicPr>
          <p:nvPr/>
        </p:nvPicPr>
        <p:blipFill>
          <a:blip r:embed="rId4"/>
          <a:stretch>
            <a:fillRect/>
          </a:stretch>
        </p:blipFill>
        <p:spPr>
          <a:xfrm>
            <a:off x="242666" y="1970418"/>
            <a:ext cx="3854772" cy="2714874"/>
          </a:xfrm>
          <a:prstGeom prst="rect">
            <a:avLst/>
          </a:prstGeom>
        </p:spPr>
      </p:pic>
    </p:spTree>
    <p:extLst>
      <p:ext uri="{BB962C8B-B14F-4D97-AF65-F5344CB8AC3E}">
        <p14:creationId xmlns:p14="http://schemas.microsoft.com/office/powerpoint/2010/main" val="1531927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956964" cy="731837"/>
          </a:xfrm>
        </p:spPr>
        <p:txBody>
          <a:bodyPr/>
          <a:lstStyle/>
          <a:p>
            <a:r>
              <a:rPr lang="en-US" sz="1600" dirty="0">
                <a:solidFill>
                  <a:schemeClr val="accent4">
                    <a:lumMod val="75000"/>
                  </a:schemeClr>
                </a:solidFill>
              </a:rPr>
              <a:t>Troubleshooting OSPFv2</a:t>
            </a:r>
            <a:br>
              <a:rPr lang="en-US" dirty="0">
                <a:solidFill>
                  <a:schemeClr val="accent4">
                    <a:lumMod val="75000"/>
                  </a:schemeClr>
                </a:solidFill>
              </a:rPr>
            </a:br>
            <a:r>
              <a:rPr lang="en-US" sz="2400" dirty="0">
                <a:solidFill>
                  <a:schemeClr val="accent4">
                    <a:lumMod val="75000"/>
                  </a:schemeClr>
                </a:solidFill>
              </a:rPr>
              <a:t>Mismatched Authentication Information</a:t>
            </a:r>
          </a:p>
        </p:txBody>
      </p:sp>
      <p:sp>
        <p:nvSpPr>
          <p:cNvPr id="6" name="TextBox 5">
            <a:extLst>
              <a:ext uri="{FF2B5EF4-FFF2-40B4-BE49-F238E27FC236}">
                <a16:creationId xmlns:a16="http://schemas.microsoft.com/office/drawing/2014/main" id="{CDA48D3A-11A1-E845-8A3A-29562118F799}"/>
              </a:ext>
            </a:extLst>
          </p:cNvPr>
          <p:cNvSpPr txBox="1"/>
          <p:nvPr/>
        </p:nvSpPr>
        <p:spPr>
          <a:xfrm>
            <a:off x="93518" y="641104"/>
            <a:ext cx="8956963" cy="523220"/>
          </a:xfrm>
          <a:prstGeom prst="rect">
            <a:avLst/>
          </a:prstGeom>
          <a:noFill/>
        </p:spPr>
        <p:txBody>
          <a:bodyPr wrap="square" rtlCol="0">
            <a:spAutoFit/>
          </a:bodyPr>
          <a:lstStyle/>
          <a:p>
            <a:pPr eaLnBrk="0" hangingPunct="0"/>
            <a:r>
              <a:rPr lang="en-US" sz="1400" dirty="0">
                <a:solidFill>
                  <a:srgbClr val="000000"/>
                </a:solidFill>
              </a:rPr>
              <a:t>Both routers must agree on the settings for a neighbor relationship to form. To verify whether authentication has been enabled for the entire area on a router, you use the </a:t>
            </a:r>
            <a:r>
              <a:rPr lang="en-US" sz="1400" b="1" dirty="0">
                <a:solidFill>
                  <a:srgbClr val="000000"/>
                </a:solidFill>
              </a:rPr>
              <a:t>show ip ospf </a:t>
            </a:r>
            <a:r>
              <a:rPr lang="en-US" sz="1400" dirty="0">
                <a:solidFill>
                  <a:srgbClr val="000000"/>
                </a:solidFill>
              </a:rPr>
              <a:t>command. </a:t>
            </a:r>
          </a:p>
        </p:txBody>
      </p:sp>
      <p:sp>
        <p:nvSpPr>
          <p:cNvPr id="5" name="TextBox 4">
            <a:extLst>
              <a:ext uri="{FF2B5EF4-FFF2-40B4-BE49-F238E27FC236}">
                <a16:creationId xmlns:a16="http://schemas.microsoft.com/office/drawing/2014/main" id="{EEC9D1C4-B9E3-489B-800E-BA01649A61D8}"/>
              </a:ext>
            </a:extLst>
          </p:cNvPr>
          <p:cNvSpPr txBox="1"/>
          <p:nvPr/>
        </p:nvSpPr>
        <p:spPr>
          <a:xfrm>
            <a:off x="93518" y="1164324"/>
            <a:ext cx="4089760" cy="3323987"/>
          </a:xfrm>
          <a:prstGeom prst="rect">
            <a:avLst/>
          </a:prstGeom>
          <a:noFill/>
        </p:spPr>
        <p:txBody>
          <a:bodyPr wrap="square" rtlCol="0">
            <a:spAutoFit/>
          </a:bodyPr>
          <a:lstStyle/>
          <a:p>
            <a:pPr eaLnBrk="0" hangingPunct="0"/>
            <a:r>
              <a:rPr lang="en-US" sz="1400" dirty="0">
                <a:solidFill>
                  <a:srgbClr val="000000"/>
                </a:solidFill>
              </a:rPr>
              <a:t>To verify the key ID being used on an interface-by-interface basis use the </a:t>
            </a:r>
            <a:r>
              <a:rPr lang="en-US" sz="1400" b="1" dirty="0">
                <a:solidFill>
                  <a:srgbClr val="000000"/>
                </a:solidFill>
              </a:rPr>
              <a:t>show ip ospf interface </a:t>
            </a:r>
            <a:r>
              <a:rPr lang="en-US" sz="1400" b="1" i="1" dirty="0">
                <a:solidFill>
                  <a:srgbClr val="000000"/>
                </a:solidFill>
              </a:rPr>
              <a:t>interface_type interface_number </a:t>
            </a:r>
            <a:r>
              <a:rPr lang="en-US" sz="1400" dirty="0">
                <a:solidFill>
                  <a:srgbClr val="000000"/>
                </a:solidFill>
              </a:rPr>
              <a:t>command. </a:t>
            </a:r>
          </a:p>
          <a:p>
            <a:pPr eaLnBrk="0" hangingPunct="0"/>
            <a:endParaRPr lang="en-US" sz="1400" dirty="0">
              <a:solidFill>
                <a:srgbClr val="000000"/>
              </a:solidFill>
            </a:endParaRPr>
          </a:p>
          <a:p>
            <a:pPr eaLnBrk="0" hangingPunct="0"/>
            <a:r>
              <a:rPr lang="en-US" sz="1400" dirty="0">
                <a:solidFill>
                  <a:srgbClr val="000000"/>
                </a:solidFill>
              </a:rPr>
              <a:t>In addition, you must verify the case-sensitive key string that is being used by using the </a:t>
            </a:r>
            <a:r>
              <a:rPr lang="en-US" sz="1400" b="1" dirty="0">
                <a:solidFill>
                  <a:srgbClr val="000000"/>
                </a:solidFill>
              </a:rPr>
              <a:t>show running-config </a:t>
            </a:r>
            <a:r>
              <a:rPr lang="en-US" sz="1400" dirty="0">
                <a:solidFill>
                  <a:srgbClr val="000000"/>
                </a:solidFill>
              </a:rPr>
              <a:t>command. </a:t>
            </a:r>
          </a:p>
          <a:p>
            <a:pPr eaLnBrk="0" hangingPunct="0"/>
            <a:endParaRPr lang="en-US" sz="1400" dirty="0">
              <a:solidFill>
                <a:srgbClr val="000000"/>
              </a:solidFill>
            </a:endParaRPr>
          </a:p>
          <a:p>
            <a:pPr eaLnBrk="0" hangingPunct="0"/>
            <a:r>
              <a:rPr lang="en-US" sz="1400" dirty="0">
                <a:solidFill>
                  <a:srgbClr val="000000"/>
                </a:solidFill>
              </a:rPr>
              <a:t>If you configure authentication on an interface-by-interface basis you need to check the output of </a:t>
            </a:r>
            <a:r>
              <a:rPr lang="en-US" sz="1400" b="1" dirty="0">
                <a:solidFill>
                  <a:srgbClr val="000000"/>
                </a:solidFill>
              </a:rPr>
              <a:t>show ip ospf interface</a:t>
            </a:r>
            <a:r>
              <a:rPr lang="en-US" sz="1400" dirty="0">
                <a:solidFill>
                  <a:srgbClr val="000000"/>
                </a:solidFill>
              </a:rPr>
              <a:t> command.</a:t>
            </a:r>
          </a:p>
          <a:p>
            <a:pPr eaLnBrk="0" hangingPunct="0"/>
            <a:endParaRPr lang="en-US" sz="1400" dirty="0">
              <a:solidFill>
                <a:srgbClr val="000000"/>
              </a:solidFill>
            </a:endParaRPr>
          </a:p>
          <a:p>
            <a:pPr eaLnBrk="0" hangingPunct="0"/>
            <a:r>
              <a:rPr lang="en-US" sz="1400" dirty="0">
                <a:solidFill>
                  <a:srgbClr val="000000"/>
                </a:solidFill>
              </a:rPr>
              <a:t>You can use the </a:t>
            </a:r>
            <a:r>
              <a:rPr lang="en-US" sz="1400" b="1" dirty="0">
                <a:solidFill>
                  <a:srgbClr val="000000"/>
                </a:solidFill>
              </a:rPr>
              <a:t>debug ip ospf adj </a:t>
            </a:r>
            <a:r>
              <a:rPr lang="en-US" sz="1400" dirty="0">
                <a:solidFill>
                  <a:srgbClr val="000000"/>
                </a:solidFill>
              </a:rPr>
              <a:t>command to find mismatched authentication information. </a:t>
            </a:r>
          </a:p>
        </p:txBody>
      </p:sp>
      <p:pic>
        <p:nvPicPr>
          <p:cNvPr id="8" name="Picture 7" descr="A screenshot of a social media post&#10;&#10;Description automatically generated">
            <a:extLst>
              <a:ext uri="{FF2B5EF4-FFF2-40B4-BE49-F238E27FC236}">
                <a16:creationId xmlns:a16="http://schemas.microsoft.com/office/drawing/2014/main" id="{A8BF50EF-6D61-41D5-8977-73066E4F4F5B}"/>
              </a:ext>
            </a:extLst>
          </p:cNvPr>
          <p:cNvPicPr>
            <a:picLocks noChangeAspect="1"/>
          </p:cNvPicPr>
          <p:nvPr/>
        </p:nvPicPr>
        <p:blipFill>
          <a:blip r:embed="rId3"/>
          <a:stretch>
            <a:fillRect/>
          </a:stretch>
        </p:blipFill>
        <p:spPr>
          <a:xfrm>
            <a:off x="4478482" y="3332005"/>
            <a:ext cx="4269116" cy="1199817"/>
          </a:xfrm>
          <a:prstGeom prst="rect">
            <a:avLst/>
          </a:prstGeom>
        </p:spPr>
      </p:pic>
      <p:pic>
        <p:nvPicPr>
          <p:cNvPr id="4" name="Picture 3">
            <a:extLst>
              <a:ext uri="{FF2B5EF4-FFF2-40B4-BE49-F238E27FC236}">
                <a16:creationId xmlns:a16="http://schemas.microsoft.com/office/drawing/2014/main" id="{BD0BC43A-7157-A747-945D-23948A4DFB60}"/>
              </a:ext>
            </a:extLst>
          </p:cNvPr>
          <p:cNvPicPr>
            <a:picLocks noChangeAspect="1"/>
          </p:cNvPicPr>
          <p:nvPr/>
        </p:nvPicPr>
        <p:blipFill>
          <a:blip r:embed="rId4"/>
          <a:stretch>
            <a:fillRect/>
          </a:stretch>
        </p:blipFill>
        <p:spPr>
          <a:xfrm>
            <a:off x="4595148" y="1244620"/>
            <a:ext cx="3778973" cy="1581697"/>
          </a:xfrm>
          <a:prstGeom prst="rect">
            <a:avLst/>
          </a:prstGeom>
        </p:spPr>
      </p:pic>
    </p:spTree>
    <p:extLst>
      <p:ext uri="{BB962C8B-B14F-4D97-AF65-F5344CB8AC3E}">
        <p14:creationId xmlns:p14="http://schemas.microsoft.com/office/powerpoint/2010/main" val="161501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956964" cy="731837"/>
          </a:xfrm>
        </p:spPr>
        <p:txBody>
          <a:bodyPr/>
          <a:lstStyle/>
          <a:p>
            <a:r>
              <a:rPr lang="en-US" sz="1600" dirty="0">
                <a:solidFill>
                  <a:schemeClr val="accent4">
                    <a:lumMod val="75000"/>
                  </a:schemeClr>
                </a:solidFill>
              </a:rPr>
              <a:t>Troubleshooting OSPFv2</a:t>
            </a:r>
            <a:br>
              <a:rPr lang="en-US" dirty="0">
                <a:solidFill>
                  <a:schemeClr val="accent4">
                    <a:lumMod val="75000"/>
                  </a:schemeClr>
                </a:solidFill>
              </a:rPr>
            </a:br>
            <a:r>
              <a:rPr lang="en-US" sz="2400" dirty="0">
                <a:solidFill>
                  <a:schemeClr val="accent4">
                    <a:lumMod val="75000"/>
                  </a:schemeClr>
                </a:solidFill>
              </a:rPr>
              <a:t>ACL and MTU Mismatch</a:t>
            </a:r>
          </a:p>
        </p:txBody>
      </p:sp>
      <p:sp>
        <p:nvSpPr>
          <p:cNvPr id="5" name="TextBox 4">
            <a:extLst>
              <a:ext uri="{FF2B5EF4-FFF2-40B4-BE49-F238E27FC236}">
                <a16:creationId xmlns:a16="http://schemas.microsoft.com/office/drawing/2014/main" id="{EEC9D1C4-B9E3-489B-800E-BA01649A61D8}"/>
              </a:ext>
            </a:extLst>
          </p:cNvPr>
          <p:cNvSpPr txBox="1"/>
          <p:nvPr/>
        </p:nvSpPr>
        <p:spPr>
          <a:xfrm>
            <a:off x="78546" y="731837"/>
            <a:ext cx="8956964" cy="1169551"/>
          </a:xfrm>
          <a:prstGeom prst="rect">
            <a:avLst/>
          </a:prstGeom>
          <a:noFill/>
        </p:spPr>
        <p:txBody>
          <a:bodyPr wrap="square" rtlCol="0">
            <a:spAutoFit/>
          </a:bodyPr>
          <a:lstStyle/>
          <a:p>
            <a:pPr eaLnBrk="0" hangingPunct="0"/>
            <a:r>
              <a:rPr lang="en-US" sz="1400" b="1" dirty="0">
                <a:solidFill>
                  <a:srgbClr val="000000"/>
                </a:solidFill>
              </a:rPr>
              <a:t>ACL (Access List) </a:t>
            </a:r>
            <a:r>
              <a:rPr lang="en-US" sz="1400" dirty="0">
                <a:solidFill>
                  <a:srgbClr val="000000"/>
                </a:solidFill>
              </a:rPr>
              <a:t>- If an ACL is applied to an interface, and the ACL is not permitting OSPF packets, a neighbor relationship does not form. Notice that ACL 100 is applied inbound on interface GigabitEthernet1/0. Note that outbound ACLs do not affect OSPF packets. Therefore, if there is an outbound ACL configured on an interface and a neighbor adjacency is not forming, the ACL is not the problem because the outbound ACL does not apply to OSPF packets generated on the local router.</a:t>
            </a:r>
          </a:p>
        </p:txBody>
      </p:sp>
      <p:sp>
        <p:nvSpPr>
          <p:cNvPr id="6" name="TextBox 5">
            <a:extLst>
              <a:ext uri="{FF2B5EF4-FFF2-40B4-BE49-F238E27FC236}">
                <a16:creationId xmlns:a16="http://schemas.microsoft.com/office/drawing/2014/main" id="{DE70A1BF-4507-774F-B637-A3F1C360A856}"/>
              </a:ext>
            </a:extLst>
          </p:cNvPr>
          <p:cNvSpPr txBox="1"/>
          <p:nvPr/>
        </p:nvSpPr>
        <p:spPr>
          <a:xfrm>
            <a:off x="78546" y="1901388"/>
            <a:ext cx="4768770" cy="2677656"/>
          </a:xfrm>
          <a:prstGeom prst="rect">
            <a:avLst/>
          </a:prstGeom>
          <a:noFill/>
        </p:spPr>
        <p:txBody>
          <a:bodyPr wrap="square" rtlCol="0">
            <a:spAutoFit/>
          </a:bodyPr>
          <a:lstStyle/>
          <a:p>
            <a:pPr eaLnBrk="0" hangingPunct="0"/>
            <a:r>
              <a:rPr lang="en-US" sz="1400" b="1" dirty="0">
                <a:solidFill>
                  <a:srgbClr val="000000"/>
                </a:solidFill>
              </a:rPr>
              <a:t>MTU Mismatch </a:t>
            </a:r>
            <a:r>
              <a:rPr lang="en-US" sz="1400" dirty="0">
                <a:solidFill>
                  <a:srgbClr val="000000"/>
                </a:solidFill>
              </a:rPr>
              <a:t>- For OSPF routers to become neighbors and achieve full adjacency, the interface of each router forming the adjacency must have the same MTU. If they don’t, the routers can see each other but get stuck in the ExStart/Exchange states. In Example 8-18, the output of show ip ospf neighbor indicates that R1 is stuck in the Exchange state, and that R2 is stuck in the ExStart state. To solve this issue, you can manually modify the MTU values of the interfaces so that they match, or you can use the </a:t>
            </a:r>
            <a:r>
              <a:rPr lang="en-US" sz="1400" b="1" dirty="0">
                <a:solidFill>
                  <a:srgbClr val="000000"/>
                </a:solidFill>
              </a:rPr>
              <a:t>ip ospf mtu-ignore</a:t>
            </a:r>
            <a:r>
              <a:rPr lang="en-US" sz="1400" dirty="0">
                <a:solidFill>
                  <a:srgbClr val="000000"/>
                </a:solidFill>
              </a:rPr>
              <a:t> interface configuration command, which stops OSPF from comparing the MTU when trying to form an adjacency.</a:t>
            </a:r>
          </a:p>
        </p:txBody>
      </p:sp>
      <p:pic>
        <p:nvPicPr>
          <p:cNvPr id="8" name="Picture 7">
            <a:extLst>
              <a:ext uri="{FF2B5EF4-FFF2-40B4-BE49-F238E27FC236}">
                <a16:creationId xmlns:a16="http://schemas.microsoft.com/office/drawing/2014/main" id="{A8BF50EF-6D61-41D5-8977-73066E4F4F5B}"/>
              </a:ext>
            </a:extLst>
          </p:cNvPr>
          <p:cNvPicPr>
            <a:picLocks noChangeAspect="1"/>
          </p:cNvPicPr>
          <p:nvPr/>
        </p:nvPicPr>
        <p:blipFill>
          <a:blip r:embed="rId3"/>
          <a:srcRect/>
          <a:stretch/>
        </p:blipFill>
        <p:spPr>
          <a:xfrm>
            <a:off x="5003188" y="2075772"/>
            <a:ext cx="3876450" cy="1690254"/>
          </a:xfrm>
          <a:prstGeom prst="rect">
            <a:avLst/>
          </a:prstGeom>
        </p:spPr>
      </p:pic>
    </p:spTree>
    <p:extLst>
      <p:ext uri="{BB962C8B-B14F-4D97-AF65-F5344CB8AC3E}">
        <p14:creationId xmlns:p14="http://schemas.microsoft.com/office/powerpoint/2010/main" val="2214067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956964" cy="731837"/>
          </a:xfrm>
        </p:spPr>
        <p:txBody>
          <a:bodyPr/>
          <a:lstStyle/>
          <a:p>
            <a:r>
              <a:rPr lang="en-US" sz="1600" dirty="0">
                <a:solidFill>
                  <a:schemeClr val="accent4">
                    <a:lumMod val="75000"/>
                  </a:schemeClr>
                </a:solidFill>
              </a:rPr>
              <a:t>Troubleshooting OSPFv2</a:t>
            </a:r>
            <a:br>
              <a:rPr lang="en-US" dirty="0">
                <a:solidFill>
                  <a:schemeClr val="accent4">
                    <a:lumMod val="75000"/>
                  </a:schemeClr>
                </a:solidFill>
              </a:rPr>
            </a:br>
            <a:r>
              <a:rPr lang="en-US" sz="2400" dirty="0">
                <a:solidFill>
                  <a:schemeClr val="accent4">
                    <a:lumMod val="75000"/>
                  </a:schemeClr>
                </a:solidFill>
              </a:rPr>
              <a:t>Duplicate Router ID</a:t>
            </a:r>
          </a:p>
        </p:txBody>
      </p:sp>
      <p:sp>
        <p:nvSpPr>
          <p:cNvPr id="5" name="TextBox 4">
            <a:extLst>
              <a:ext uri="{FF2B5EF4-FFF2-40B4-BE49-F238E27FC236}">
                <a16:creationId xmlns:a16="http://schemas.microsoft.com/office/drawing/2014/main" id="{EEC9D1C4-B9E3-489B-800E-BA01649A61D8}"/>
              </a:ext>
            </a:extLst>
          </p:cNvPr>
          <p:cNvSpPr txBox="1"/>
          <p:nvPr/>
        </p:nvSpPr>
        <p:spPr>
          <a:xfrm>
            <a:off x="78546" y="731837"/>
            <a:ext cx="4271781" cy="3108543"/>
          </a:xfrm>
          <a:prstGeom prst="rect">
            <a:avLst/>
          </a:prstGeom>
          <a:noFill/>
        </p:spPr>
        <p:txBody>
          <a:bodyPr wrap="square" rtlCol="0">
            <a:spAutoFit/>
          </a:bodyPr>
          <a:lstStyle/>
          <a:p>
            <a:pPr eaLnBrk="0" hangingPunct="0"/>
            <a:r>
              <a:rPr lang="en-US" sz="1400" dirty="0">
                <a:solidFill>
                  <a:srgbClr val="000000"/>
                </a:solidFill>
              </a:rPr>
              <a:t>OSPF neighbor relationships do not form between routers if they have the same RID. When a duplicate RID exists, you receive a syslog message similar to the following:</a:t>
            </a:r>
          </a:p>
          <a:p>
            <a:pPr eaLnBrk="0" hangingPunct="0"/>
            <a:endParaRPr lang="en-US" sz="1400" dirty="0">
              <a:solidFill>
                <a:srgbClr val="000000"/>
              </a:solidFill>
            </a:endParaRPr>
          </a:p>
          <a:p>
            <a:pPr eaLnBrk="0" hangingPunct="0"/>
            <a:r>
              <a:rPr lang="en-US" sz="1400" dirty="0">
                <a:solidFill>
                  <a:srgbClr val="000000"/>
                </a:solidFill>
                <a:latin typeface="+mn-lt"/>
                <a:cs typeface="Courier New" panose="02070309020205020404" pitchFamily="49" charset="0"/>
              </a:rPr>
              <a:t>%OSPF-4-DUP_RTRID_NBR: OSPF detected duplicate router-id 10.1.23.2 from 10.1.12.2 on interface GigabitEthernet1/0</a:t>
            </a:r>
          </a:p>
          <a:p>
            <a:pPr eaLnBrk="0" hangingPunct="0"/>
            <a:endParaRPr lang="en-US" sz="1400" dirty="0">
              <a:solidFill>
                <a:srgbClr val="000000"/>
              </a:solidFill>
            </a:endParaRPr>
          </a:p>
          <a:p>
            <a:pPr eaLnBrk="0" hangingPunct="0"/>
            <a:r>
              <a:rPr lang="en-US" sz="1400" dirty="0">
                <a:solidFill>
                  <a:srgbClr val="000000"/>
                </a:solidFill>
              </a:rPr>
              <a:t>If you manually change the RID with the </a:t>
            </a:r>
            <a:r>
              <a:rPr lang="en-US" sz="1400" b="1" dirty="0">
                <a:solidFill>
                  <a:srgbClr val="000000"/>
                </a:solidFill>
              </a:rPr>
              <a:t>router-id</a:t>
            </a:r>
            <a:r>
              <a:rPr lang="en-US" sz="1400" dirty="0">
                <a:solidFill>
                  <a:srgbClr val="000000"/>
                </a:solidFill>
              </a:rPr>
              <a:t> </a:t>
            </a:r>
            <a:r>
              <a:rPr lang="en-US" sz="1400" b="1" i="1" dirty="0">
                <a:solidFill>
                  <a:srgbClr val="000000"/>
                </a:solidFill>
              </a:rPr>
              <a:t>ip_address </a:t>
            </a:r>
            <a:r>
              <a:rPr lang="en-US" sz="1400" dirty="0">
                <a:solidFill>
                  <a:srgbClr val="000000"/>
                </a:solidFill>
              </a:rPr>
              <a:t>command in router OSPF configuration mode, you must reset the OSPF process by using the </a:t>
            </a:r>
            <a:r>
              <a:rPr lang="en-US" sz="1400" b="1" dirty="0">
                <a:solidFill>
                  <a:srgbClr val="000000"/>
                </a:solidFill>
              </a:rPr>
              <a:t>clear ip ospf process </a:t>
            </a:r>
            <a:r>
              <a:rPr lang="en-US" sz="1400" dirty="0">
                <a:solidFill>
                  <a:srgbClr val="000000"/>
                </a:solidFill>
              </a:rPr>
              <a:t>command in order for it to take effect.</a:t>
            </a:r>
          </a:p>
        </p:txBody>
      </p:sp>
      <p:pic>
        <p:nvPicPr>
          <p:cNvPr id="8" name="Picture 7">
            <a:extLst>
              <a:ext uri="{FF2B5EF4-FFF2-40B4-BE49-F238E27FC236}">
                <a16:creationId xmlns:a16="http://schemas.microsoft.com/office/drawing/2014/main" id="{A8BF50EF-6D61-41D5-8977-73066E4F4F5B}"/>
              </a:ext>
            </a:extLst>
          </p:cNvPr>
          <p:cNvPicPr>
            <a:picLocks noChangeAspect="1"/>
          </p:cNvPicPr>
          <p:nvPr/>
        </p:nvPicPr>
        <p:blipFill>
          <a:blip r:embed="rId3"/>
          <a:srcRect/>
          <a:stretch/>
        </p:blipFill>
        <p:spPr>
          <a:xfrm>
            <a:off x="4460316" y="794650"/>
            <a:ext cx="4632072" cy="3261173"/>
          </a:xfrm>
          <a:prstGeom prst="rect">
            <a:avLst/>
          </a:prstGeom>
        </p:spPr>
      </p:pic>
    </p:spTree>
    <p:extLst>
      <p:ext uri="{BB962C8B-B14F-4D97-AF65-F5344CB8AC3E}">
        <p14:creationId xmlns:p14="http://schemas.microsoft.com/office/powerpoint/2010/main" val="1552834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956964" cy="731837"/>
          </a:xfrm>
        </p:spPr>
        <p:txBody>
          <a:bodyPr/>
          <a:lstStyle/>
          <a:p>
            <a:r>
              <a:rPr lang="en-US" sz="1600" dirty="0">
                <a:solidFill>
                  <a:schemeClr val="accent4">
                    <a:lumMod val="75000"/>
                  </a:schemeClr>
                </a:solidFill>
              </a:rPr>
              <a:t>Troubleshooting OSPFv2</a:t>
            </a:r>
            <a:br>
              <a:rPr lang="en-US" dirty="0">
                <a:solidFill>
                  <a:schemeClr val="accent4">
                    <a:lumMod val="75000"/>
                  </a:schemeClr>
                </a:solidFill>
              </a:rPr>
            </a:br>
            <a:r>
              <a:rPr lang="en-US" sz="2400" dirty="0">
                <a:solidFill>
                  <a:schemeClr val="accent4">
                    <a:lumMod val="75000"/>
                  </a:schemeClr>
                </a:solidFill>
              </a:rPr>
              <a:t>Mismatched Network Types</a:t>
            </a:r>
          </a:p>
        </p:txBody>
      </p:sp>
      <p:sp>
        <p:nvSpPr>
          <p:cNvPr id="5" name="TextBox 4">
            <a:extLst>
              <a:ext uri="{FF2B5EF4-FFF2-40B4-BE49-F238E27FC236}">
                <a16:creationId xmlns:a16="http://schemas.microsoft.com/office/drawing/2014/main" id="{EEC9D1C4-B9E3-489B-800E-BA01649A61D8}"/>
              </a:ext>
            </a:extLst>
          </p:cNvPr>
          <p:cNvSpPr txBox="1"/>
          <p:nvPr/>
        </p:nvSpPr>
        <p:spPr>
          <a:xfrm>
            <a:off x="78546" y="731837"/>
            <a:ext cx="4271781" cy="3754874"/>
          </a:xfrm>
          <a:prstGeom prst="rect">
            <a:avLst/>
          </a:prstGeom>
          <a:noFill/>
        </p:spPr>
        <p:txBody>
          <a:bodyPr wrap="square" rtlCol="0">
            <a:spAutoFit/>
          </a:bodyPr>
          <a:lstStyle/>
          <a:p>
            <a:pPr eaLnBrk="0" hangingPunct="0"/>
            <a:r>
              <a:rPr lang="en-US" sz="1400" dirty="0">
                <a:solidFill>
                  <a:srgbClr val="000000"/>
                </a:solidFill>
              </a:rPr>
              <a:t>OSPF supports multiple network types. Different network types have different default values. Therefore, if two OSPF routers that are trying to form a neighbor adjacency are configured with noncompatible network types, a neighbor relationship does not form. </a:t>
            </a:r>
          </a:p>
          <a:p>
            <a:pPr eaLnBrk="0" hangingPunct="0"/>
            <a:endParaRPr lang="en-US" sz="1400" dirty="0">
              <a:solidFill>
                <a:srgbClr val="000000"/>
              </a:solidFill>
            </a:endParaRPr>
          </a:p>
          <a:p>
            <a:pPr eaLnBrk="0" hangingPunct="0"/>
            <a:r>
              <a:rPr lang="en-US" sz="1400" dirty="0">
                <a:solidFill>
                  <a:srgbClr val="000000"/>
                </a:solidFill>
              </a:rPr>
              <a:t>For example, if the network type is Broadcast on R1’s interface and NBMA on R2’s interface,</a:t>
            </a:r>
          </a:p>
          <a:p>
            <a:pPr eaLnBrk="0" hangingPunct="0"/>
            <a:r>
              <a:rPr lang="en-US" sz="1400" dirty="0">
                <a:solidFill>
                  <a:srgbClr val="000000"/>
                </a:solidFill>
              </a:rPr>
              <a:t>the timers do not match, and the adjacency does not form. Table 8-3 lists the OSPF network</a:t>
            </a:r>
          </a:p>
          <a:p>
            <a:pPr eaLnBrk="0" hangingPunct="0"/>
            <a:r>
              <a:rPr lang="en-US" sz="1400" dirty="0">
                <a:solidFill>
                  <a:srgbClr val="000000"/>
                </a:solidFill>
              </a:rPr>
              <a:t>types and their characteristics.</a:t>
            </a:r>
          </a:p>
          <a:p>
            <a:pPr eaLnBrk="0" hangingPunct="0"/>
            <a:endParaRPr lang="en-US" sz="1400" dirty="0">
              <a:solidFill>
                <a:srgbClr val="000000"/>
              </a:solidFill>
            </a:endParaRPr>
          </a:p>
          <a:p>
            <a:pPr eaLnBrk="0" hangingPunct="0"/>
            <a:r>
              <a:rPr lang="en-US" sz="1400" dirty="0">
                <a:solidFill>
                  <a:srgbClr val="000000"/>
                </a:solidFill>
              </a:rPr>
              <a:t>To determine the network type associated with an OSPF-enabled interface, you can issue the</a:t>
            </a:r>
          </a:p>
          <a:p>
            <a:pPr eaLnBrk="0" hangingPunct="0"/>
            <a:r>
              <a:rPr lang="en-US" sz="1400" dirty="0">
                <a:solidFill>
                  <a:srgbClr val="000000"/>
                </a:solidFill>
              </a:rPr>
              <a:t>command </a:t>
            </a:r>
            <a:r>
              <a:rPr lang="en-US" sz="1400" b="1" dirty="0">
                <a:solidFill>
                  <a:srgbClr val="000000"/>
                </a:solidFill>
              </a:rPr>
              <a:t>show ip ospf interface </a:t>
            </a:r>
            <a:r>
              <a:rPr lang="en-US" sz="1400" b="1" i="1" dirty="0">
                <a:solidFill>
                  <a:srgbClr val="000000"/>
                </a:solidFill>
              </a:rPr>
              <a:t>interface_type interface_number</a:t>
            </a:r>
            <a:r>
              <a:rPr lang="en-US" sz="1400" dirty="0">
                <a:solidFill>
                  <a:srgbClr val="000000"/>
                </a:solidFill>
              </a:rPr>
              <a:t>.</a:t>
            </a:r>
          </a:p>
        </p:txBody>
      </p:sp>
      <p:pic>
        <p:nvPicPr>
          <p:cNvPr id="8" name="Picture 7">
            <a:extLst>
              <a:ext uri="{FF2B5EF4-FFF2-40B4-BE49-F238E27FC236}">
                <a16:creationId xmlns:a16="http://schemas.microsoft.com/office/drawing/2014/main" id="{A8BF50EF-6D61-41D5-8977-73066E4F4F5B}"/>
              </a:ext>
            </a:extLst>
          </p:cNvPr>
          <p:cNvPicPr>
            <a:picLocks noChangeAspect="1"/>
          </p:cNvPicPr>
          <p:nvPr/>
        </p:nvPicPr>
        <p:blipFill>
          <a:blip r:embed="rId3"/>
          <a:srcRect/>
          <a:stretch/>
        </p:blipFill>
        <p:spPr>
          <a:xfrm>
            <a:off x="4460316" y="950016"/>
            <a:ext cx="4632072" cy="2950441"/>
          </a:xfrm>
          <a:prstGeom prst="rect">
            <a:avLst/>
          </a:prstGeom>
        </p:spPr>
      </p:pic>
    </p:spTree>
    <p:extLst>
      <p:ext uri="{BB962C8B-B14F-4D97-AF65-F5344CB8AC3E}">
        <p14:creationId xmlns:p14="http://schemas.microsoft.com/office/powerpoint/2010/main" val="606648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337844" y="252411"/>
            <a:ext cx="7598042" cy="1351755"/>
          </a:xfrm>
        </p:spPr>
        <p:txBody>
          <a:bodyPr/>
          <a:lstStyle/>
          <a:p>
            <a:r>
              <a:rPr lang="en-US" sz="3600" dirty="0">
                <a:solidFill>
                  <a:schemeClr val="accent5">
                    <a:lumMod val="40000"/>
                    <a:lumOff val="60000"/>
                  </a:schemeClr>
                </a:solidFill>
              </a:rPr>
              <a:t>Troubleshooting OSPFv2 Routes</a:t>
            </a:r>
          </a:p>
        </p:txBody>
      </p:sp>
      <p:sp>
        <p:nvSpPr>
          <p:cNvPr id="4" name="TextBox 3">
            <a:extLst>
              <a:ext uri="{FF2B5EF4-FFF2-40B4-BE49-F238E27FC236}">
                <a16:creationId xmlns:a16="http://schemas.microsoft.com/office/drawing/2014/main" id="{E2BFA70F-DC0C-41D5-868E-C8FBC661D58F}"/>
              </a:ext>
            </a:extLst>
          </p:cNvPr>
          <p:cNvSpPr txBox="1"/>
          <p:nvPr/>
        </p:nvSpPr>
        <p:spPr>
          <a:xfrm>
            <a:off x="433084" y="1715712"/>
            <a:ext cx="8277832" cy="584775"/>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chemeClr val="accent4">
                    <a:lumMod val="40000"/>
                    <a:lumOff val="60000"/>
                  </a:schemeClr>
                </a:solidFill>
              </a:rPr>
              <a:t>This section examines the reasons OSPF routes might be missing and how to determine the reason a route is missing.</a:t>
            </a:r>
          </a:p>
        </p:txBody>
      </p:sp>
    </p:spTree>
    <p:custDataLst>
      <p:tags r:id="rId1"/>
    </p:custDataLst>
    <p:extLst>
      <p:ext uri="{BB962C8B-B14F-4D97-AF65-F5344CB8AC3E}">
        <p14:creationId xmlns:p14="http://schemas.microsoft.com/office/powerpoint/2010/main" val="3338385478"/>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0"/>
            <a:ext cx="8672946" cy="731837"/>
          </a:xfrm>
        </p:spPr>
        <p:txBody>
          <a:bodyPr/>
          <a:lstStyle/>
          <a:p>
            <a:r>
              <a:rPr lang="en-US" sz="1600" dirty="0">
                <a:solidFill>
                  <a:schemeClr val="accent4">
                    <a:lumMod val="75000"/>
                  </a:schemeClr>
                </a:solidFill>
              </a:rPr>
              <a:t>Troubleshooting OSPFv2 Routes</a:t>
            </a:r>
            <a:br>
              <a:rPr lang="en-US" dirty="0">
                <a:solidFill>
                  <a:schemeClr val="accent4">
                    <a:lumMod val="75000"/>
                  </a:schemeClr>
                </a:solidFill>
              </a:rPr>
            </a:br>
            <a:r>
              <a:rPr lang="en-US" sz="2400" dirty="0">
                <a:solidFill>
                  <a:schemeClr val="accent4">
                    <a:lumMod val="75000"/>
                  </a:schemeClr>
                </a:solidFill>
              </a:rPr>
              <a:t>Common Reasons for Missing OSPFv2 Routes</a:t>
            </a:r>
          </a:p>
        </p:txBody>
      </p:sp>
      <p:sp>
        <p:nvSpPr>
          <p:cNvPr id="2" name="Rectangle 1">
            <a:extLst>
              <a:ext uri="{FF2B5EF4-FFF2-40B4-BE49-F238E27FC236}">
                <a16:creationId xmlns:a16="http://schemas.microsoft.com/office/drawing/2014/main" id="{09FF4F5D-70B8-4224-91F2-4D3C5F190FF9}"/>
              </a:ext>
            </a:extLst>
          </p:cNvPr>
          <p:cNvSpPr/>
          <p:nvPr/>
        </p:nvSpPr>
        <p:spPr>
          <a:xfrm>
            <a:off x="121443" y="731837"/>
            <a:ext cx="8877084" cy="3970318"/>
          </a:xfrm>
          <a:prstGeom prst="rect">
            <a:avLst/>
          </a:prstGeom>
        </p:spPr>
        <p:txBody>
          <a:bodyPr wrap="square">
            <a:spAutoFit/>
          </a:bodyPr>
          <a:lstStyle/>
          <a:p>
            <a:r>
              <a:rPr lang="en-US" sz="1400" dirty="0">
                <a:solidFill>
                  <a:srgbClr val="000000"/>
                </a:solidFill>
              </a:rPr>
              <a:t>OSPF routers receive LSAs from every router within the same area. Every router in an area must have exactly the same link-state database (LSDB) for that area. If you have no neighbors, you will not learn any routes. </a:t>
            </a:r>
          </a:p>
          <a:p>
            <a:endParaRPr lang="en-US" sz="1400" dirty="0">
              <a:solidFill>
                <a:srgbClr val="000000"/>
              </a:solidFill>
            </a:endParaRPr>
          </a:p>
          <a:p>
            <a:r>
              <a:rPr lang="en-US" sz="1400" dirty="0">
                <a:solidFill>
                  <a:srgbClr val="000000"/>
                </a:solidFill>
              </a:rPr>
              <a:t>Following is a list of common reasons OSPF routes might be missing either from the LSDB or the routing table:</a:t>
            </a:r>
          </a:p>
          <a:p>
            <a:endParaRPr lang="en-US" sz="1400" dirty="0">
              <a:solidFill>
                <a:srgbClr val="000000"/>
              </a:solidFill>
            </a:endParaRPr>
          </a:p>
          <a:p>
            <a:pPr marL="285750" indent="-285750">
              <a:buFont typeface="Arial" panose="020B0604020202020204" pitchFamily="34" charset="0"/>
              <a:buChar char="•"/>
            </a:pPr>
            <a:r>
              <a:rPr lang="en-US" sz="1400" b="1" dirty="0">
                <a:solidFill>
                  <a:srgbClr val="000000"/>
                </a:solidFill>
              </a:rPr>
              <a:t>Interface not running the OSPF process - </a:t>
            </a:r>
            <a:r>
              <a:rPr lang="en-US" sz="1400" dirty="0">
                <a:solidFill>
                  <a:srgbClr val="000000"/>
                </a:solidFill>
              </a:rPr>
              <a:t>If the interface is not participating in the OSPF process, the network the interface is part of is not injected into the OSPF process and is therefore not advertised to neighbors.</a:t>
            </a:r>
          </a:p>
          <a:p>
            <a:pPr marL="285750" indent="-285750">
              <a:buFont typeface="Arial" panose="020B0604020202020204" pitchFamily="34" charset="0"/>
              <a:buChar char="•"/>
            </a:pPr>
            <a:r>
              <a:rPr lang="en-US" sz="1400" b="1" dirty="0">
                <a:solidFill>
                  <a:srgbClr val="000000"/>
                </a:solidFill>
              </a:rPr>
              <a:t>Better source of information - </a:t>
            </a:r>
            <a:r>
              <a:rPr lang="en-US" sz="1400" dirty="0">
                <a:solidFill>
                  <a:srgbClr val="000000"/>
                </a:solidFill>
              </a:rPr>
              <a:t>If exactly the same network is learned from a more reliable source, it is used instead of the OSPF-learned information.</a:t>
            </a:r>
          </a:p>
          <a:p>
            <a:pPr marL="285750" indent="-285750">
              <a:buFont typeface="Arial" panose="020B0604020202020204" pitchFamily="34" charset="0"/>
              <a:buChar char="•"/>
            </a:pPr>
            <a:r>
              <a:rPr lang="en-US" sz="1400" b="1" dirty="0">
                <a:solidFill>
                  <a:srgbClr val="000000"/>
                </a:solidFill>
              </a:rPr>
              <a:t>Route filtering - </a:t>
            </a:r>
            <a:r>
              <a:rPr lang="en-US" sz="1400" dirty="0">
                <a:solidFill>
                  <a:srgbClr val="000000"/>
                </a:solidFill>
              </a:rPr>
              <a:t>A filter might be preventing a route from being installed in the routing table.</a:t>
            </a:r>
          </a:p>
          <a:p>
            <a:pPr marL="285750" indent="-285750">
              <a:buFont typeface="Arial" panose="020B0604020202020204" pitchFamily="34" charset="0"/>
              <a:buChar char="•"/>
            </a:pPr>
            <a:r>
              <a:rPr lang="en-US" sz="1400" b="1" dirty="0">
                <a:solidFill>
                  <a:srgbClr val="000000"/>
                </a:solidFill>
              </a:rPr>
              <a:t>Stub area configuration - </a:t>
            </a:r>
            <a:r>
              <a:rPr lang="en-US" sz="1400" dirty="0">
                <a:solidFill>
                  <a:srgbClr val="000000"/>
                </a:solidFill>
              </a:rPr>
              <a:t>If the wrong type of stub area is chosen, you might be receiving a default route instead of the actual route.</a:t>
            </a:r>
          </a:p>
          <a:p>
            <a:pPr marL="285750" indent="-285750">
              <a:buFont typeface="Arial" panose="020B0604020202020204" pitchFamily="34" charset="0"/>
              <a:buChar char="•"/>
            </a:pPr>
            <a:r>
              <a:rPr lang="en-US" sz="1400" b="1" dirty="0">
                <a:solidFill>
                  <a:srgbClr val="000000"/>
                </a:solidFill>
              </a:rPr>
              <a:t>Interface is shut down - </a:t>
            </a:r>
            <a:r>
              <a:rPr lang="en-US" sz="1400" dirty="0">
                <a:solidFill>
                  <a:srgbClr val="000000"/>
                </a:solidFill>
              </a:rPr>
              <a:t>The OSPF-enabled interface must be up/up for the network associated with the interface to be advertised.</a:t>
            </a:r>
          </a:p>
          <a:p>
            <a:pPr marL="285750" indent="-285750">
              <a:buFont typeface="Arial" panose="020B0604020202020204" pitchFamily="34" charset="0"/>
              <a:buChar char="•"/>
            </a:pPr>
            <a:r>
              <a:rPr lang="en-US" sz="1400" b="1" dirty="0">
                <a:solidFill>
                  <a:srgbClr val="000000"/>
                </a:solidFill>
              </a:rPr>
              <a:t>Wrong designated router elected - </a:t>
            </a:r>
            <a:r>
              <a:rPr lang="en-US" sz="1400" dirty="0">
                <a:solidFill>
                  <a:srgbClr val="000000"/>
                </a:solidFill>
              </a:rPr>
              <a:t>In a hub-and-spoke environment, if the wrong router is the DR, routes are not exchanged properly.</a:t>
            </a:r>
          </a:p>
          <a:p>
            <a:pPr marL="285750" indent="-285750">
              <a:buFont typeface="Arial" panose="020B0604020202020204" pitchFamily="34" charset="0"/>
              <a:buChar char="•"/>
            </a:pPr>
            <a:r>
              <a:rPr lang="en-US" sz="1400" b="1" dirty="0">
                <a:solidFill>
                  <a:srgbClr val="000000"/>
                </a:solidFill>
              </a:rPr>
              <a:t>Duplicate RIDs - </a:t>
            </a:r>
            <a:r>
              <a:rPr lang="en-US" sz="1400" dirty="0">
                <a:solidFill>
                  <a:srgbClr val="000000"/>
                </a:solidFill>
              </a:rPr>
              <a:t>If there are two or more routers with the same RID, routes are missing in the topology.</a:t>
            </a:r>
          </a:p>
        </p:txBody>
      </p:sp>
    </p:spTree>
    <p:extLst>
      <p:ext uri="{BB962C8B-B14F-4D97-AF65-F5344CB8AC3E}">
        <p14:creationId xmlns:p14="http://schemas.microsoft.com/office/powerpoint/2010/main" val="3777542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2400" dirty="0"/>
              <a:t>Chapter 8 Content</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182166" y="810867"/>
            <a:ext cx="8779668" cy="3460191"/>
          </a:xfrm>
        </p:spPr>
        <p:txBody>
          <a:bodyPr/>
          <a:lstStyle/>
          <a:p>
            <a:pPr marL="0" indent="0" algn="l" defTabSz="684213" fontAlgn="base">
              <a:spcBef>
                <a:spcPts val="600"/>
              </a:spcBef>
              <a:spcAft>
                <a:spcPts val="600"/>
              </a:spcAft>
              <a:buClr>
                <a:schemeClr val="tx2"/>
              </a:buClr>
              <a:buSzPct val="90000"/>
            </a:pPr>
            <a:r>
              <a:rPr lang="en-US" sz="1600" b="1" dirty="0">
                <a:solidFill>
                  <a:srgbClr val="000000"/>
                </a:solidFill>
              </a:rPr>
              <a:t>This chapter covers the following content:</a:t>
            </a:r>
          </a:p>
          <a:p>
            <a:pPr marL="285750" indent="-285750" algn="l" defTabSz="684213" fontAlgn="base">
              <a:spcBef>
                <a:spcPts val="600"/>
              </a:spcBef>
              <a:spcAft>
                <a:spcPts val="600"/>
              </a:spcAft>
              <a:buClr>
                <a:schemeClr val="tx2"/>
              </a:buClr>
              <a:buSzPct val="90000"/>
              <a:buFont typeface="Arial" panose="020B0604020202020204" pitchFamily="34" charset="0"/>
              <a:buChar char="•"/>
            </a:pPr>
            <a:r>
              <a:rPr lang="en-US" sz="1600" b="1" dirty="0">
                <a:solidFill>
                  <a:srgbClr val="000000"/>
                </a:solidFill>
              </a:rPr>
              <a:t>Troubleshooting OSPFv2 Neighbor Adjacencies - </a:t>
            </a:r>
            <a:r>
              <a:rPr lang="en-US" sz="1600" dirty="0">
                <a:solidFill>
                  <a:srgbClr val="000000"/>
                </a:solidFill>
              </a:rPr>
              <a:t>This section covers the reasons OSPFv2 neighbor adjacencies sometimes do not form and how to identify them.</a:t>
            </a:r>
          </a:p>
          <a:p>
            <a:pPr marL="285750" indent="-285750" algn="l" defTabSz="684213" fontAlgn="base">
              <a:spcBef>
                <a:spcPts val="600"/>
              </a:spcBef>
              <a:spcAft>
                <a:spcPts val="600"/>
              </a:spcAft>
              <a:buClr>
                <a:schemeClr val="tx2"/>
              </a:buClr>
              <a:buSzPct val="90000"/>
              <a:buFont typeface="Arial" panose="020B0604020202020204" pitchFamily="34" charset="0"/>
              <a:buChar char="•"/>
            </a:pPr>
            <a:r>
              <a:rPr lang="en-US" sz="1600" b="1" dirty="0">
                <a:solidFill>
                  <a:srgbClr val="000000"/>
                </a:solidFill>
              </a:rPr>
              <a:t>Troubleshooting OSPFv2 Routes - </a:t>
            </a:r>
            <a:r>
              <a:rPr lang="en-US" sz="1600" dirty="0">
                <a:solidFill>
                  <a:srgbClr val="000000"/>
                </a:solidFill>
              </a:rPr>
              <a:t>This section covers the reasons OSPFv2 routes might be missing from the link-state database (LSDB) and routing table and how to determine why they are missing. </a:t>
            </a:r>
          </a:p>
          <a:p>
            <a:pPr marL="285750" indent="-285750" algn="l" defTabSz="684213" fontAlgn="base">
              <a:spcBef>
                <a:spcPts val="600"/>
              </a:spcBef>
              <a:spcAft>
                <a:spcPts val="600"/>
              </a:spcAft>
              <a:buClr>
                <a:schemeClr val="tx2"/>
              </a:buClr>
              <a:buSzPct val="90000"/>
              <a:buFont typeface="Arial" panose="020B0604020202020204" pitchFamily="34" charset="0"/>
              <a:buChar char="•"/>
            </a:pPr>
            <a:r>
              <a:rPr lang="en-US" sz="1600" b="1" dirty="0">
                <a:solidFill>
                  <a:srgbClr val="000000"/>
                </a:solidFill>
              </a:rPr>
              <a:t>Troubleshooting Miscellaneous OSPFv2 Issues - </a:t>
            </a:r>
            <a:r>
              <a:rPr lang="en-US" sz="1600" dirty="0">
                <a:solidFill>
                  <a:srgbClr val="000000"/>
                </a:solidFill>
              </a:rPr>
              <a:t>This section focuses on tracking link-state advertisements (LSAs) through the network, route summarization, discontiguous areas, load balancing, and default routes.</a:t>
            </a:r>
          </a:p>
          <a:p>
            <a:pPr marL="285750" indent="-285750" algn="l" defTabSz="684213" fontAlgn="base">
              <a:spcBef>
                <a:spcPts val="600"/>
              </a:spcBef>
              <a:spcAft>
                <a:spcPts val="600"/>
              </a:spcAft>
              <a:buClr>
                <a:schemeClr val="tx2"/>
              </a:buClr>
              <a:buSzPct val="90000"/>
              <a:buFont typeface="Arial" panose="020B0604020202020204" pitchFamily="34" charset="0"/>
              <a:buChar char="•"/>
            </a:pPr>
            <a:r>
              <a:rPr lang="en-US" sz="1600" b="1" dirty="0">
                <a:solidFill>
                  <a:srgbClr val="000000"/>
                </a:solidFill>
              </a:rPr>
              <a:t>OSPFv2 Trouble Tickets - </a:t>
            </a:r>
            <a:r>
              <a:rPr lang="en-US" sz="1600" dirty="0">
                <a:solidFill>
                  <a:srgbClr val="000000"/>
                </a:solidFill>
              </a:rPr>
              <a:t>This section presents three trouble tickets that demonstrate how to use a structured troubleshooting process to solve a reported problem.</a:t>
            </a:r>
            <a:endParaRPr lang="en-US" sz="1800" dirty="0">
              <a:solidFill>
                <a:srgbClr val="000000"/>
              </a:solidFill>
            </a:endParaRPr>
          </a:p>
          <a:p>
            <a:pPr marL="0" algn="l">
              <a:lnSpc>
                <a:spcPct val="115000"/>
              </a:lnSpc>
              <a:spcBef>
                <a:spcPts val="0"/>
              </a:spcBef>
            </a:pPr>
            <a:endParaRPr lang="en-US" sz="1500" dirty="0"/>
          </a:p>
          <a:p>
            <a:pPr marL="0" algn="l">
              <a:lnSpc>
                <a:spcPct val="115000"/>
              </a:lnSpc>
              <a:spcBef>
                <a:spcPts val="0"/>
              </a:spcBef>
            </a:pPr>
            <a:endParaRPr lang="en-US" sz="1500" dirty="0">
              <a:solidFill>
                <a:srgbClr val="000000"/>
              </a:solidFill>
              <a:ea typeface="Calibri"/>
              <a:cs typeface="CiscoSerif-Regular"/>
            </a:endParaRPr>
          </a:p>
          <a:p>
            <a:pPr marL="0" algn="l">
              <a:lnSpc>
                <a:spcPct val="115000"/>
              </a:lnSpc>
              <a:spcBef>
                <a:spcPts val="0"/>
              </a:spcBef>
            </a:pPr>
            <a:endParaRPr lang="en-US" sz="1800" dirty="0"/>
          </a:p>
        </p:txBody>
      </p:sp>
    </p:spTree>
    <p:extLst>
      <p:ext uri="{BB962C8B-B14F-4D97-AF65-F5344CB8AC3E}">
        <p14:creationId xmlns:p14="http://schemas.microsoft.com/office/powerpoint/2010/main" val="4127854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0"/>
            <a:ext cx="8672946" cy="731837"/>
          </a:xfrm>
        </p:spPr>
        <p:txBody>
          <a:bodyPr/>
          <a:lstStyle/>
          <a:p>
            <a:r>
              <a:rPr lang="en-US" sz="1600" dirty="0">
                <a:solidFill>
                  <a:schemeClr val="accent4">
                    <a:lumMod val="75000"/>
                  </a:schemeClr>
                </a:solidFill>
              </a:rPr>
              <a:t>Troubleshooting OSPFv2 Routes</a:t>
            </a:r>
            <a:br>
              <a:rPr lang="en-US" dirty="0">
                <a:solidFill>
                  <a:schemeClr val="accent4">
                    <a:lumMod val="75000"/>
                  </a:schemeClr>
                </a:solidFill>
              </a:rPr>
            </a:br>
            <a:r>
              <a:rPr lang="en-US" sz="2400" dirty="0">
                <a:solidFill>
                  <a:schemeClr val="accent4">
                    <a:lumMod val="75000"/>
                  </a:schemeClr>
                </a:solidFill>
              </a:rPr>
              <a:t>Route Filtering</a:t>
            </a:r>
          </a:p>
        </p:txBody>
      </p:sp>
      <p:sp>
        <p:nvSpPr>
          <p:cNvPr id="2" name="Rectangle 1">
            <a:extLst>
              <a:ext uri="{FF2B5EF4-FFF2-40B4-BE49-F238E27FC236}">
                <a16:creationId xmlns:a16="http://schemas.microsoft.com/office/drawing/2014/main" id="{09FF4F5D-70B8-4224-91F2-4D3C5F190FF9}"/>
              </a:ext>
            </a:extLst>
          </p:cNvPr>
          <p:cNvSpPr/>
          <p:nvPr/>
        </p:nvSpPr>
        <p:spPr>
          <a:xfrm>
            <a:off x="34277" y="627665"/>
            <a:ext cx="9075446" cy="1169551"/>
          </a:xfrm>
          <a:prstGeom prst="rect">
            <a:avLst/>
          </a:prstGeom>
        </p:spPr>
        <p:txBody>
          <a:bodyPr wrap="square">
            <a:spAutoFit/>
          </a:bodyPr>
          <a:lstStyle/>
          <a:p>
            <a:r>
              <a:rPr lang="en-US" sz="1400" dirty="0">
                <a:solidFill>
                  <a:srgbClr val="000000"/>
                </a:solidFill>
              </a:rPr>
              <a:t>A distribute list applied to an OSPF process controls which routes are installed into the routing table from the LSDB. Note that this differs from EIGRP, where the distribute list controls routes sent and received between neighbors. The reason this difference exists is that all OSPF routers in an area must have the same LSDB.</a:t>
            </a:r>
          </a:p>
          <a:p>
            <a:r>
              <a:rPr lang="en-US" sz="1400" dirty="0">
                <a:solidFill>
                  <a:srgbClr val="000000"/>
                </a:solidFill>
              </a:rPr>
              <a:t>To apply a route filter to OSPF, the distribute list is applied in OSPF configuration mode inbound (meaning into the routing table), and the routes installed are controlled by ACLs, prefix lists, or route maps.</a:t>
            </a:r>
          </a:p>
        </p:txBody>
      </p:sp>
      <p:sp>
        <p:nvSpPr>
          <p:cNvPr id="6" name="Rectangle 5">
            <a:extLst>
              <a:ext uri="{FF2B5EF4-FFF2-40B4-BE49-F238E27FC236}">
                <a16:creationId xmlns:a16="http://schemas.microsoft.com/office/drawing/2014/main" id="{2DED7131-5C95-F545-BA93-5C35AAB87C68}"/>
              </a:ext>
            </a:extLst>
          </p:cNvPr>
          <p:cNvSpPr/>
          <p:nvPr/>
        </p:nvSpPr>
        <p:spPr>
          <a:xfrm>
            <a:off x="34277" y="1797216"/>
            <a:ext cx="4433551" cy="2585323"/>
          </a:xfrm>
          <a:prstGeom prst="rect">
            <a:avLst/>
          </a:prstGeom>
        </p:spPr>
        <p:txBody>
          <a:bodyPr wrap="square">
            <a:spAutoFit/>
          </a:bodyPr>
          <a:lstStyle/>
          <a:p>
            <a:r>
              <a:rPr lang="en-US" sz="1350" dirty="0">
                <a:solidFill>
                  <a:srgbClr val="000000"/>
                </a:solidFill>
              </a:rPr>
              <a:t>When troubleshooting route filtering for OSPF, consider the following:</a:t>
            </a:r>
          </a:p>
          <a:p>
            <a:pPr marL="285750" indent="-285750">
              <a:buFont typeface="Arial" panose="020B0604020202020204" pitchFamily="34" charset="0"/>
              <a:buChar char="•"/>
            </a:pPr>
            <a:r>
              <a:rPr lang="en-US" sz="1350" dirty="0">
                <a:solidFill>
                  <a:srgbClr val="000000"/>
                </a:solidFill>
              </a:rPr>
              <a:t>Is the distribute list applied in the correct direction?</a:t>
            </a:r>
          </a:p>
          <a:p>
            <a:pPr marL="285750" indent="-285750">
              <a:buFont typeface="Arial" panose="020B0604020202020204" pitchFamily="34" charset="0"/>
              <a:buChar char="•"/>
            </a:pPr>
            <a:r>
              <a:rPr lang="en-US" sz="1350" dirty="0">
                <a:solidFill>
                  <a:srgbClr val="000000"/>
                </a:solidFill>
              </a:rPr>
              <a:t>If the distribute list is using an ACL, is the ACL correct?</a:t>
            </a:r>
          </a:p>
          <a:p>
            <a:pPr marL="285750" indent="-285750">
              <a:buFont typeface="Arial" panose="020B0604020202020204" pitchFamily="34" charset="0"/>
              <a:buChar char="•"/>
            </a:pPr>
            <a:r>
              <a:rPr lang="en-US" sz="1350" dirty="0">
                <a:solidFill>
                  <a:srgbClr val="000000"/>
                </a:solidFill>
              </a:rPr>
              <a:t>If the distribute list is using a prefix list, is the prefix list correct?</a:t>
            </a:r>
          </a:p>
          <a:p>
            <a:pPr marL="285750" indent="-285750">
              <a:buFont typeface="Arial" panose="020B0604020202020204" pitchFamily="34" charset="0"/>
              <a:buChar char="•"/>
            </a:pPr>
            <a:r>
              <a:rPr lang="en-US" sz="1350" dirty="0">
                <a:solidFill>
                  <a:srgbClr val="000000"/>
                </a:solidFill>
              </a:rPr>
              <a:t>If the distribute list is using a route map, is the route map correct?</a:t>
            </a:r>
          </a:p>
          <a:p>
            <a:pPr marL="285750" indent="-285750">
              <a:buFont typeface="Arial" panose="020B0604020202020204" pitchFamily="34" charset="0"/>
              <a:buChar char="•"/>
            </a:pPr>
            <a:r>
              <a:rPr lang="en-US" sz="1350" dirty="0">
                <a:solidFill>
                  <a:srgbClr val="000000"/>
                </a:solidFill>
              </a:rPr>
              <a:t>The </a:t>
            </a:r>
            <a:r>
              <a:rPr lang="en-US" sz="1350" b="1" dirty="0">
                <a:solidFill>
                  <a:srgbClr val="000000"/>
                </a:solidFill>
              </a:rPr>
              <a:t>show ip protocols </a:t>
            </a:r>
            <a:r>
              <a:rPr lang="en-US" sz="1350" dirty="0">
                <a:solidFill>
                  <a:srgbClr val="000000"/>
                </a:solidFill>
              </a:rPr>
              <a:t>command identifies whether a distribute list is applied to the OSPF process. </a:t>
            </a:r>
          </a:p>
        </p:txBody>
      </p:sp>
      <p:pic>
        <p:nvPicPr>
          <p:cNvPr id="5" name="Picture 4" descr="A screenshot of a social media post&#10;&#10;Description automatically generated">
            <a:extLst>
              <a:ext uri="{FF2B5EF4-FFF2-40B4-BE49-F238E27FC236}">
                <a16:creationId xmlns:a16="http://schemas.microsoft.com/office/drawing/2014/main" id="{3F383078-85BE-442C-9208-78FA15DD3019}"/>
              </a:ext>
            </a:extLst>
          </p:cNvPr>
          <p:cNvPicPr>
            <a:picLocks noChangeAspect="1"/>
          </p:cNvPicPr>
          <p:nvPr/>
        </p:nvPicPr>
        <p:blipFill>
          <a:blip r:embed="rId3"/>
          <a:stretch>
            <a:fillRect/>
          </a:stretch>
        </p:blipFill>
        <p:spPr>
          <a:xfrm>
            <a:off x="4559985" y="2095924"/>
            <a:ext cx="4549738" cy="1147842"/>
          </a:xfrm>
          <a:prstGeom prst="rect">
            <a:avLst/>
          </a:prstGeom>
        </p:spPr>
      </p:pic>
    </p:spTree>
    <p:extLst>
      <p:ext uri="{BB962C8B-B14F-4D97-AF65-F5344CB8AC3E}">
        <p14:creationId xmlns:p14="http://schemas.microsoft.com/office/powerpoint/2010/main" val="1407407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0"/>
            <a:ext cx="8672946" cy="731837"/>
          </a:xfrm>
        </p:spPr>
        <p:txBody>
          <a:bodyPr/>
          <a:lstStyle/>
          <a:p>
            <a:r>
              <a:rPr lang="en-US" sz="1600" dirty="0">
                <a:solidFill>
                  <a:schemeClr val="accent4">
                    <a:lumMod val="75000"/>
                  </a:schemeClr>
                </a:solidFill>
              </a:rPr>
              <a:t>Troubleshooting OSPFv2 Routes</a:t>
            </a:r>
            <a:br>
              <a:rPr lang="en-US" dirty="0">
                <a:solidFill>
                  <a:schemeClr val="accent4">
                    <a:lumMod val="75000"/>
                  </a:schemeClr>
                </a:solidFill>
              </a:rPr>
            </a:br>
            <a:r>
              <a:rPr lang="en-US" sz="2400" dirty="0">
                <a:solidFill>
                  <a:schemeClr val="accent4">
                    <a:lumMod val="75000"/>
                  </a:schemeClr>
                </a:solidFill>
              </a:rPr>
              <a:t>Route Filtering (Cont.)</a:t>
            </a:r>
          </a:p>
        </p:txBody>
      </p:sp>
      <p:sp>
        <p:nvSpPr>
          <p:cNvPr id="2" name="Rectangle 1">
            <a:extLst>
              <a:ext uri="{FF2B5EF4-FFF2-40B4-BE49-F238E27FC236}">
                <a16:creationId xmlns:a16="http://schemas.microsoft.com/office/drawing/2014/main" id="{09FF4F5D-70B8-4224-91F2-4D3C5F190FF9}"/>
              </a:ext>
            </a:extLst>
          </p:cNvPr>
          <p:cNvSpPr/>
          <p:nvPr/>
        </p:nvSpPr>
        <p:spPr>
          <a:xfrm>
            <a:off x="121442" y="731837"/>
            <a:ext cx="5510432" cy="2246769"/>
          </a:xfrm>
          <a:prstGeom prst="rect">
            <a:avLst/>
          </a:prstGeom>
        </p:spPr>
        <p:txBody>
          <a:bodyPr wrap="square">
            <a:spAutoFit/>
          </a:bodyPr>
          <a:lstStyle/>
          <a:p>
            <a:r>
              <a:rPr lang="en-US" sz="1400" dirty="0">
                <a:solidFill>
                  <a:srgbClr val="000000"/>
                </a:solidFill>
              </a:rPr>
              <a:t>To verify the entries in the prefix list, you issue the </a:t>
            </a:r>
            <a:r>
              <a:rPr lang="en-US" sz="1400" b="1" dirty="0">
                <a:solidFill>
                  <a:srgbClr val="000000"/>
                </a:solidFill>
              </a:rPr>
              <a:t>show ip prefix-list TEST </a:t>
            </a:r>
            <a:r>
              <a:rPr lang="en-US" sz="1400" dirty="0">
                <a:solidFill>
                  <a:srgbClr val="000000"/>
                </a:solidFill>
              </a:rPr>
              <a:t>command, as shown in Example 8-30. If an ACL is applied, you issue the </a:t>
            </a:r>
            <a:r>
              <a:rPr lang="en-US" sz="1400" b="1" dirty="0">
                <a:solidFill>
                  <a:srgbClr val="000000"/>
                </a:solidFill>
              </a:rPr>
              <a:t>show access-list </a:t>
            </a:r>
            <a:r>
              <a:rPr lang="en-US" sz="1400" dirty="0">
                <a:solidFill>
                  <a:srgbClr val="000000"/>
                </a:solidFill>
              </a:rPr>
              <a:t>command. If a route map is applied, you issue the </a:t>
            </a:r>
            <a:r>
              <a:rPr lang="en-US" sz="1400" b="1" dirty="0">
                <a:solidFill>
                  <a:srgbClr val="000000"/>
                </a:solidFill>
              </a:rPr>
              <a:t>show route-map </a:t>
            </a:r>
            <a:r>
              <a:rPr lang="en-US" sz="1400" dirty="0">
                <a:solidFill>
                  <a:srgbClr val="000000"/>
                </a:solidFill>
              </a:rPr>
              <a:t>command. As shown in Example 8-30, you can verify the command that was used to apply the distribute list in the running configuration.</a:t>
            </a:r>
          </a:p>
          <a:p>
            <a:endParaRPr lang="en-US" sz="1400" dirty="0">
              <a:solidFill>
                <a:srgbClr val="000000"/>
              </a:solidFill>
            </a:endParaRPr>
          </a:p>
          <a:p>
            <a:r>
              <a:rPr lang="en-US" sz="1400" dirty="0">
                <a:solidFill>
                  <a:srgbClr val="000000"/>
                </a:solidFill>
              </a:rPr>
              <a:t>Notice in Example 8-31 that the LSDB still has the 10.1.23.0/24 network listed, but it is not installed in the routing table because of the distribute list that is denying 10.1.23.0/24 from being installed.</a:t>
            </a:r>
          </a:p>
        </p:txBody>
      </p:sp>
      <p:pic>
        <p:nvPicPr>
          <p:cNvPr id="5" name="Picture 4">
            <a:extLst>
              <a:ext uri="{FF2B5EF4-FFF2-40B4-BE49-F238E27FC236}">
                <a16:creationId xmlns:a16="http://schemas.microsoft.com/office/drawing/2014/main" id="{3F383078-85BE-442C-9208-78FA15DD3019}"/>
              </a:ext>
            </a:extLst>
          </p:cNvPr>
          <p:cNvPicPr>
            <a:picLocks noChangeAspect="1"/>
          </p:cNvPicPr>
          <p:nvPr/>
        </p:nvPicPr>
        <p:blipFill>
          <a:blip r:embed="rId3"/>
          <a:srcRect/>
          <a:stretch/>
        </p:blipFill>
        <p:spPr>
          <a:xfrm>
            <a:off x="1189950" y="3202350"/>
            <a:ext cx="3712808" cy="1671735"/>
          </a:xfrm>
          <a:prstGeom prst="rect">
            <a:avLst/>
          </a:prstGeom>
        </p:spPr>
      </p:pic>
      <p:grpSp>
        <p:nvGrpSpPr>
          <p:cNvPr id="9" name="Group 8">
            <a:extLst>
              <a:ext uri="{FF2B5EF4-FFF2-40B4-BE49-F238E27FC236}">
                <a16:creationId xmlns:a16="http://schemas.microsoft.com/office/drawing/2014/main" id="{F19CA426-6895-483C-A951-E4CB0DB679A6}"/>
              </a:ext>
            </a:extLst>
          </p:cNvPr>
          <p:cNvGrpSpPr/>
          <p:nvPr/>
        </p:nvGrpSpPr>
        <p:grpSpPr>
          <a:xfrm>
            <a:off x="5724762" y="64605"/>
            <a:ext cx="3349967" cy="5040794"/>
            <a:chOff x="2141125" y="-1780313"/>
            <a:chExt cx="4854823" cy="7198501"/>
          </a:xfrm>
        </p:grpSpPr>
        <p:pic>
          <p:nvPicPr>
            <p:cNvPr id="6" name="Picture 5" descr="A screenshot of a cell phone&#10;&#10;Description automatically generated">
              <a:extLst>
                <a:ext uri="{FF2B5EF4-FFF2-40B4-BE49-F238E27FC236}">
                  <a16:creationId xmlns:a16="http://schemas.microsoft.com/office/drawing/2014/main" id="{0797CE14-4EFB-44CD-A1CC-82B92561282E}"/>
                </a:ext>
              </a:extLst>
            </p:cNvPr>
            <p:cNvPicPr>
              <a:picLocks noChangeAspect="1"/>
            </p:cNvPicPr>
            <p:nvPr/>
          </p:nvPicPr>
          <p:blipFill>
            <a:blip r:embed="rId4"/>
            <a:stretch>
              <a:fillRect/>
            </a:stretch>
          </p:blipFill>
          <p:spPr>
            <a:xfrm>
              <a:off x="2148052" y="-1780313"/>
              <a:ext cx="4819763" cy="5113652"/>
            </a:xfrm>
            <a:prstGeom prst="rect">
              <a:avLst/>
            </a:prstGeom>
          </p:spPr>
        </p:pic>
        <p:pic>
          <p:nvPicPr>
            <p:cNvPr id="8" name="Picture 7" descr="A screenshot of a social media post&#10;&#10;Description automatically generated">
              <a:extLst>
                <a:ext uri="{FF2B5EF4-FFF2-40B4-BE49-F238E27FC236}">
                  <a16:creationId xmlns:a16="http://schemas.microsoft.com/office/drawing/2014/main" id="{2FA7F447-4DAC-428E-BD83-CF5FFFCE5FB3}"/>
                </a:ext>
              </a:extLst>
            </p:cNvPr>
            <p:cNvPicPr>
              <a:picLocks noChangeAspect="1"/>
            </p:cNvPicPr>
            <p:nvPr/>
          </p:nvPicPr>
          <p:blipFill>
            <a:blip r:embed="rId5"/>
            <a:stretch>
              <a:fillRect/>
            </a:stretch>
          </p:blipFill>
          <p:spPr>
            <a:xfrm>
              <a:off x="2141125" y="3333339"/>
              <a:ext cx="4854823" cy="2084849"/>
            </a:xfrm>
            <a:prstGeom prst="rect">
              <a:avLst/>
            </a:prstGeom>
          </p:spPr>
        </p:pic>
      </p:grpSp>
    </p:spTree>
    <p:extLst>
      <p:ext uri="{BB962C8B-B14F-4D97-AF65-F5344CB8AC3E}">
        <p14:creationId xmlns:p14="http://schemas.microsoft.com/office/powerpoint/2010/main" val="159978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0"/>
            <a:ext cx="8672946" cy="731837"/>
          </a:xfrm>
        </p:spPr>
        <p:txBody>
          <a:bodyPr/>
          <a:lstStyle/>
          <a:p>
            <a:r>
              <a:rPr lang="en-US" sz="1600" dirty="0">
                <a:solidFill>
                  <a:schemeClr val="accent4">
                    <a:lumMod val="75000"/>
                  </a:schemeClr>
                </a:solidFill>
              </a:rPr>
              <a:t>Troubleshooting OSPFv2 Routes</a:t>
            </a:r>
            <a:br>
              <a:rPr lang="en-US" dirty="0">
                <a:solidFill>
                  <a:schemeClr val="accent4">
                    <a:lumMod val="75000"/>
                  </a:schemeClr>
                </a:solidFill>
              </a:rPr>
            </a:br>
            <a:r>
              <a:rPr lang="en-US" sz="2400" dirty="0">
                <a:solidFill>
                  <a:schemeClr val="accent4">
                    <a:lumMod val="75000"/>
                  </a:schemeClr>
                </a:solidFill>
              </a:rPr>
              <a:t>Stub Area Configuration</a:t>
            </a:r>
          </a:p>
        </p:txBody>
      </p:sp>
      <p:sp>
        <p:nvSpPr>
          <p:cNvPr id="2" name="Rectangle 1">
            <a:extLst>
              <a:ext uri="{FF2B5EF4-FFF2-40B4-BE49-F238E27FC236}">
                <a16:creationId xmlns:a16="http://schemas.microsoft.com/office/drawing/2014/main" id="{09FF4F5D-70B8-4224-91F2-4D3C5F190FF9}"/>
              </a:ext>
            </a:extLst>
          </p:cNvPr>
          <p:cNvSpPr/>
          <p:nvPr/>
        </p:nvSpPr>
        <p:spPr>
          <a:xfrm>
            <a:off x="121442" y="731837"/>
            <a:ext cx="4599710" cy="3970318"/>
          </a:xfrm>
          <a:prstGeom prst="rect">
            <a:avLst/>
          </a:prstGeom>
        </p:spPr>
        <p:txBody>
          <a:bodyPr wrap="square">
            <a:spAutoFit/>
          </a:bodyPr>
          <a:lstStyle/>
          <a:p>
            <a:r>
              <a:rPr lang="en-US" sz="1400" dirty="0">
                <a:solidFill>
                  <a:srgbClr val="000000"/>
                </a:solidFill>
              </a:rPr>
              <a:t>Stub areas or NSSAs, suppress Type 5 External LSAs from entering an area at the ABR. Totally stubby areas and totally NSSAs, suppress Type 5 External and Type 3 Summary LSAs from entering an area at the ABR. The routes that would have been learned from the Type 5 and Type 3 LSAs are now replaced by a default route. </a:t>
            </a:r>
          </a:p>
          <a:p>
            <a:endParaRPr lang="en-US" sz="1400" dirty="0">
              <a:solidFill>
                <a:srgbClr val="000000"/>
              </a:solidFill>
            </a:endParaRPr>
          </a:p>
          <a:p>
            <a:r>
              <a:rPr lang="en-US" sz="1400" dirty="0">
                <a:solidFill>
                  <a:srgbClr val="000000"/>
                </a:solidFill>
              </a:rPr>
              <a:t>With only a default route, the router loses visibility of the overall network, which could produce suboptimal routing in redundant environments.</a:t>
            </a:r>
          </a:p>
          <a:p>
            <a:endParaRPr lang="en-US" sz="1400" dirty="0">
              <a:solidFill>
                <a:srgbClr val="000000"/>
              </a:solidFill>
            </a:endParaRPr>
          </a:p>
          <a:p>
            <a:r>
              <a:rPr lang="en-US" sz="1400" dirty="0">
                <a:solidFill>
                  <a:srgbClr val="000000"/>
                </a:solidFill>
              </a:rPr>
              <a:t>If you are expecting a Type 5 or Type 3 LSA for a specific route, but it is not showing up in the area, you should verify whether the area is a stub area or an NSSA and determine what types of routes are being suppressed. You can verify whether the area connected to the router is a stub area or an NSSA by using the </a:t>
            </a:r>
            <a:r>
              <a:rPr lang="en-US" sz="1400" b="1" dirty="0">
                <a:solidFill>
                  <a:srgbClr val="000000"/>
                </a:solidFill>
              </a:rPr>
              <a:t>show ip ospf </a:t>
            </a:r>
            <a:r>
              <a:rPr lang="en-US" sz="1400" dirty="0">
                <a:solidFill>
                  <a:srgbClr val="000000"/>
                </a:solidFill>
              </a:rPr>
              <a:t>command, as shown in Example 8-32.</a:t>
            </a:r>
          </a:p>
        </p:txBody>
      </p:sp>
      <p:pic>
        <p:nvPicPr>
          <p:cNvPr id="5" name="Picture 4">
            <a:extLst>
              <a:ext uri="{FF2B5EF4-FFF2-40B4-BE49-F238E27FC236}">
                <a16:creationId xmlns:a16="http://schemas.microsoft.com/office/drawing/2014/main" id="{3F383078-85BE-442C-9208-78FA15DD3019}"/>
              </a:ext>
            </a:extLst>
          </p:cNvPr>
          <p:cNvPicPr>
            <a:picLocks noChangeAspect="1"/>
          </p:cNvPicPr>
          <p:nvPr/>
        </p:nvPicPr>
        <p:blipFill>
          <a:blip r:embed="rId3"/>
          <a:srcRect/>
          <a:stretch/>
        </p:blipFill>
        <p:spPr>
          <a:xfrm>
            <a:off x="4842595" y="1675859"/>
            <a:ext cx="4301405" cy="1791781"/>
          </a:xfrm>
          <a:prstGeom prst="rect">
            <a:avLst/>
          </a:prstGeom>
        </p:spPr>
      </p:pic>
    </p:spTree>
    <p:extLst>
      <p:ext uri="{BB962C8B-B14F-4D97-AF65-F5344CB8AC3E}">
        <p14:creationId xmlns:p14="http://schemas.microsoft.com/office/powerpoint/2010/main" val="60746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0"/>
            <a:ext cx="8672946" cy="731837"/>
          </a:xfrm>
        </p:spPr>
        <p:txBody>
          <a:bodyPr/>
          <a:lstStyle/>
          <a:p>
            <a:r>
              <a:rPr lang="en-US" sz="1600" dirty="0">
                <a:solidFill>
                  <a:schemeClr val="accent4">
                    <a:lumMod val="75000"/>
                  </a:schemeClr>
                </a:solidFill>
              </a:rPr>
              <a:t>Troubleshooting OSPFv2 Routes</a:t>
            </a:r>
            <a:br>
              <a:rPr lang="en-US" dirty="0">
                <a:solidFill>
                  <a:schemeClr val="accent4">
                    <a:lumMod val="75000"/>
                  </a:schemeClr>
                </a:solidFill>
              </a:rPr>
            </a:br>
            <a:r>
              <a:rPr lang="en-US" sz="2400" dirty="0">
                <a:solidFill>
                  <a:schemeClr val="accent4">
                    <a:lumMod val="75000"/>
                  </a:schemeClr>
                </a:solidFill>
              </a:rPr>
              <a:t>Stub Area Configuration (Cont.)</a:t>
            </a:r>
          </a:p>
        </p:txBody>
      </p:sp>
      <p:sp>
        <p:nvSpPr>
          <p:cNvPr id="12" name="TextBox 11">
            <a:extLst>
              <a:ext uri="{FF2B5EF4-FFF2-40B4-BE49-F238E27FC236}">
                <a16:creationId xmlns:a16="http://schemas.microsoft.com/office/drawing/2014/main" id="{F2BEDDC5-BF8B-4FB3-B703-7A4FCAA2F213}"/>
              </a:ext>
            </a:extLst>
          </p:cNvPr>
          <p:cNvSpPr txBox="1"/>
          <p:nvPr/>
        </p:nvSpPr>
        <p:spPr>
          <a:xfrm>
            <a:off x="218633" y="884669"/>
            <a:ext cx="4191321" cy="3293209"/>
          </a:xfrm>
          <a:prstGeom prst="rect">
            <a:avLst/>
          </a:prstGeom>
          <a:noFill/>
        </p:spPr>
        <p:txBody>
          <a:bodyPr wrap="square" rtlCol="0">
            <a:spAutoFit/>
          </a:bodyPr>
          <a:lstStyle/>
          <a:p>
            <a:r>
              <a:rPr lang="en-US" sz="1600" dirty="0">
                <a:solidFill>
                  <a:srgbClr val="000000"/>
                </a:solidFill>
              </a:rPr>
              <a:t>With totally stubby areas or totally NSSAs you configure the </a:t>
            </a:r>
            <a:r>
              <a:rPr lang="en-US" sz="1600" b="1" dirty="0">
                <a:solidFill>
                  <a:srgbClr val="000000"/>
                </a:solidFill>
              </a:rPr>
              <a:t>no-summary</a:t>
            </a:r>
            <a:r>
              <a:rPr lang="en-US" sz="1600" dirty="0">
                <a:solidFill>
                  <a:srgbClr val="000000"/>
                </a:solidFill>
              </a:rPr>
              <a:t> keyword on the ABR. It is not needed on the other routers. Therefore, it is best to review the output of </a:t>
            </a:r>
            <a:r>
              <a:rPr lang="en-US" sz="1600" b="1" dirty="0">
                <a:solidFill>
                  <a:srgbClr val="000000"/>
                </a:solidFill>
              </a:rPr>
              <a:t>show ip ospf </a:t>
            </a:r>
            <a:r>
              <a:rPr lang="en-US" sz="1600" dirty="0">
                <a:solidFill>
                  <a:srgbClr val="000000"/>
                </a:solidFill>
              </a:rPr>
              <a:t>on the ABR. </a:t>
            </a:r>
          </a:p>
          <a:p>
            <a:endParaRPr lang="en-US" sz="1600" dirty="0">
              <a:solidFill>
                <a:srgbClr val="000000"/>
              </a:solidFill>
            </a:endParaRPr>
          </a:p>
          <a:p>
            <a:r>
              <a:rPr lang="en-US" sz="1600" dirty="0">
                <a:solidFill>
                  <a:srgbClr val="000000"/>
                </a:solidFill>
              </a:rPr>
              <a:t>In Example 8-33, R2 is configured to suppress Type 3 and Type 5 LSAs from entering Area 1 and replacing them with a default route. So even though R1 appears to be in a stub area, it is really in a totally stubby area, based on the configuration of R2.</a:t>
            </a:r>
          </a:p>
        </p:txBody>
      </p:sp>
      <p:pic>
        <p:nvPicPr>
          <p:cNvPr id="7" name="Picture 6" descr="A screenshot of a social media post&#10;&#10;Description automatically generated">
            <a:extLst>
              <a:ext uri="{FF2B5EF4-FFF2-40B4-BE49-F238E27FC236}">
                <a16:creationId xmlns:a16="http://schemas.microsoft.com/office/drawing/2014/main" id="{6C29BD39-01F3-417C-BD2E-F1BB95F99234}"/>
              </a:ext>
            </a:extLst>
          </p:cNvPr>
          <p:cNvPicPr>
            <a:picLocks noChangeAspect="1"/>
          </p:cNvPicPr>
          <p:nvPr/>
        </p:nvPicPr>
        <p:blipFill>
          <a:blip r:embed="rId3"/>
          <a:stretch>
            <a:fillRect/>
          </a:stretch>
        </p:blipFill>
        <p:spPr>
          <a:xfrm>
            <a:off x="4572000" y="1390865"/>
            <a:ext cx="4373508" cy="1838472"/>
          </a:xfrm>
          <a:prstGeom prst="rect">
            <a:avLst/>
          </a:prstGeom>
        </p:spPr>
      </p:pic>
    </p:spTree>
    <p:extLst>
      <p:ext uri="{BB962C8B-B14F-4D97-AF65-F5344CB8AC3E}">
        <p14:creationId xmlns:p14="http://schemas.microsoft.com/office/powerpoint/2010/main" val="1193786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0"/>
            <a:ext cx="8672946" cy="731837"/>
          </a:xfrm>
        </p:spPr>
        <p:txBody>
          <a:bodyPr/>
          <a:lstStyle/>
          <a:p>
            <a:r>
              <a:rPr lang="en-US" sz="1600" dirty="0">
                <a:solidFill>
                  <a:schemeClr val="accent4">
                    <a:lumMod val="75000"/>
                  </a:schemeClr>
                </a:solidFill>
              </a:rPr>
              <a:t>Troubleshooting OSPFv2 Routes</a:t>
            </a:r>
            <a:br>
              <a:rPr lang="en-US" dirty="0">
                <a:solidFill>
                  <a:schemeClr val="accent4">
                    <a:lumMod val="75000"/>
                  </a:schemeClr>
                </a:solidFill>
              </a:rPr>
            </a:br>
            <a:r>
              <a:rPr lang="en-US" sz="2400" dirty="0">
                <a:solidFill>
                  <a:schemeClr val="accent4">
                    <a:lumMod val="75000"/>
                  </a:schemeClr>
                </a:solidFill>
              </a:rPr>
              <a:t>Wrong DR Elected</a:t>
            </a:r>
          </a:p>
        </p:txBody>
      </p:sp>
      <p:sp>
        <p:nvSpPr>
          <p:cNvPr id="2" name="Rectangle 1">
            <a:extLst>
              <a:ext uri="{FF2B5EF4-FFF2-40B4-BE49-F238E27FC236}">
                <a16:creationId xmlns:a16="http://schemas.microsoft.com/office/drawing/2014/main" id="{09FF4F5D-70B8-4224-91F2-4D3C5F190FF9}"/>
              </a:ext>
            </a:extLst>
          </p:cNvPr>
          <p:cNvSpPr/>
          <p:nvPr/>
        </p:nvSpPr>
        <p:spPr>
          <a:xfrm>
            <a:off x="163004" y="731837"/>
            <a:ext cx="4408996" cy="3785652"/>
          </a:xfrm>
          <a:prstGeom prst="rect">
            <a:avLst/>
          </a:prstGeom>
        </p:spPr>
        <p:txBody>
          <a:bodyPr wrap="square">
            <a:spAutoFit/>
          </a:bodyPr>
          <a:lstStyle/>
          <a:p>
            <a:r>
              <a:rPr lang="en-US" sz="1600" dirty="0">
                <a:solidFill>
                  <a:srgbClr val="000000"/>
                </a:solidFill>
              </a:rPr>
              <a:t>In a subnet with multiple routers it does not matter which router is elected as the DR (multi-access Ethernet topology or a full-mesh Frame Relay topology) because every router is able to reach the DR. </a:t>
            </a:r>
          </a:p>
          <a:p>
            <a:endParaRPr lang="en-US" sz="1600" dirty="0">
              <a:solidFill>
                <a:srgbClr val="000000"/>
              </a:solidFill>
            </a:endParaRPr>
          </a:p>
          <a:p>
            <a:r>
              <a:rPr lang="en-US" sz="1600" dirty="0">
                <a:solidFill>
                  <a:srgbClr val="000000"/>
                </a:solidFill>
              </a:rPr>
              <a:t>It does matter who the DR is over a hub-and-spoke nonbroadcast multi-access (NBMA) network such as Frame Relay or with a Dynamic Multipoint VPN (DMVPN), because the underlying Layer 2 topology does not line up with the Layer 3 addressing.</a:t>
            </a:r>
          </a:p>
          <a:p>
            <a:endParaRPr lang="en-US" sz="1600" dirty="0">
              <a:solidFill>
                <a:srgbClr val="000000"/>
              </a:solidFill>
            </a:endParaRPr>
          </a:p>
          <a:p>
            <a:r>
              <a:rPr lang="en-US" sz="1600" dirty="0">
                <a:solidFill>
                  <a:srgbClr val="000000"/>
                </a:solidFill>
              </a:rPr>
              <a:t>Figure 8-3 shows a hub-and-spoke Frame Relay or DMVPN network. </a:t>
            </a:r>
          </a:p>
        </p:txBody>
      </p:sp>
      <p:pic>
        <p:nvPicPr>
          <p:cNvPr id="5" name="Picture 4">
            <a:extLst>
              <a:ext uri="{FF2B5EF4-FFF2-40B4-BE49-F238E27FC236}">
                <a16:creationId xmlns:a16="http://schemas.microsoft.com/office/drawing/2014/main" id="{3F383078-85BE-442C-9208-78FA15DD3019}"/>
              </a:ext>
            </a:extLst>
          </p:cNvPr>
          <p:cNvPicPr>
            <a:picLocks noChangeAspect="1"/>
          </p:cNvPicPr>
          <p:nvPr/>
        </p:nvPicPr>
        <p:blipFill>
          <a:blip r:embed="rId3"/>
          <a:srcRect/>
          <a:stretch/>
        </p:blipFill>
        <p:spPr>
          <a:xfrm>
            <a:off x="4907191" y="1195854"/>
            <a:ext cx="4073805" cy="1767265"/>
          </a:xfrm>
          <a:prstGeom prst="rect">
            <a:avLst/>
          </a:prstGeom>
        </p:spPr>
      </p:pic>
    </p:spTree>
    <p:extLst>
      <p:ext uri="{BB962C8B-B14F-4D97-AF65-F5344CB8AC3E}">
        <p14:creationId xmlns:p14="http://schemas.microsoft.com/office/powerpoint/2010/main" val="3225280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0"/>
            <a:ext cx="8672946" cy="731837"/>
          </a:xfrm>
        </p:spPr>
        <p:txBody>
          <a:bodyPr/>
          <a:lstStyle/>
          <a:p>
            <a:r>
              <a:rPr lang="en-US" sz="1600" dirty="0">
                <a:solidFill>
                  <a:schemeClr val="accent4">
                    <a:lumMod val="75000"/>
                  </a:schemeClr>
                </a:solidFill>
              </a:rPr>
              <a:t>Troubleshooting OSPFv2 Routes</a:t>
            </a:r>
            <a:br>
              <a:rPr lang="en-US" dirty="0">
                <a:solidFill>
                  <a:schemeClr val="accent4">
                    <a:lumMod val="75000"/>
                  </a:schemeClr>
                </a:solidFill>
              </a:rPr>
            </a:br>
            <a:r>
              <a:rPr lang="en-US" sz="2400" dirty="0">
                <a:solidFill>
                  <a:schemeClr val="accent4">
                    <a:lumMod val="75000"/>
                  </a:schemeClr>
                </a:solidFill>
              </a:rPr>
              <a:t>Wrong DR Elected (Cont.)</a:t>
            </a:r>
          </a:p>
        </p:txBody>
      </p:sp>
      <p:sp>
        <p:nvSpPr>
          <p:cNvPr id="2" name="Rectangle 1">
            <a:extLst>
              <a:ext uri="{FF2B5EF4-FFF2-40B4-BE49-F238E27FC236}">
                <a16:creationId xmlns:a16="http://schemas.microsoft.com/office/drawing/2014/main" id="{09FF4F5D-70B8-4224-91F2-4D3C5F190FF9}"/>
              </a:ext>
            </a:extLst>
          </p:cNvPr>
          <p:cNvSpPr/>
          <p:nvPr/>
        </p:nvSpPr>
        <p:spPr>
          <a:xfrm>
            <a:off x="163005" y="731837"/>
            <a:ext cx="4721512" cy="4016484"/>
          </a:xfrm>
          <a:prstGeom prst="rect">
            <a:avLst/>
          </a:prstGeom>
        </p:spPr>
        <p:txBody>
          <a:bodyPr wrap="square">
            <a:spAutoFit/>
          </a:bodyPr>
          <a:lstStyle/>
          <a:p>
            <a:r>
              <a:rPr lang="en-US" sz="1500" dirty="0">
                <a:solidFill>
                  <a:srgbClr val="000000"/>
                </a:solidFill>
              </a:rPr>
              <a:t>Figure 8-4 shows the wrong DR placement. </a:t>
            </a:r>
          </a:p>
          <a:p>
            <a:endParaRPr lang="en-US" sz="1500" dirty="0">
              <a:solidFill>
                <a:srgbClr val="000000"/>
              </a:solidFill>
            </a:endParaRPr>
          </a:p>
          <a:p>
            <a:r>
              <a:rPr lang="en-US" sz="1500" dirty="0">
                <a:solidFill>
                  <a:srgbClr val="000000"/>
                </a:solidFill>
              </a:rPr>
              <a:t>The DR router needs to be reachable through a single hop because of how OSPF neighbor relationships are formed and how routers communicate with the DR. Hellos are established with the multicast address 224.0.0.5, and the DR is reachable at the multicast address 224.0.0.6. Packets destined to these two multicast addresses are not relayed by other routers.</a:t>
            </a:r>
          </a:p>
          <a:p>
            <a:endParaRPr lang="en-US" sz="1500" dirty="0">
              <a:solidFill>
                <a:srgbClr val="000000"/>
              </a:solidFill>
            </a:endParaRPr>
          </a:p>
          <a:p>
            <a:r>
              <a:rPr lang="en-US" sz="1500" dirty="0">
                <a:solidFill>
                  <a:srgbClr val="000000"/>
                </a:solidFill>
              </a:rPr>
              <a:t>Because the DR is responsible for relaying learned routes in a multi-access network, it needs to be centrally located.  In this case, you need to control who the DR is. It must be R1 to ensure that all routers are able to send LSAs to it and receive LSAs from it, as shown in Figure 8-5</a:t>
            </a:r>
            <a:r>
              <a:rPr lang="en-US" sz="1400" dirty="0">
                <a:solidFill>
                  <a:srgbClr val="000000"/>
                </a:solidFill>
              </a:rPr>
              <a:t>.</a:t>
            </a:r>
          </a:p>
        </p:txBody>
      </p:sp>
      <p:pic>
        <p:nvPicPr>
          <p:cNvPr id="5" name="Picture 4">
            <a:extLst>
              <a:ext uri="{FF2B5EF4-FFF2-40B4-BE49-F238E27FC236}">
                <a16:creationId xmlns:a16="http://schemas.microsoft.com/office/drawing/2014/main" id="{3F383078-85BE-442C-9208-78FA15DD3019}"/>
              </a:ext>
            </a:extLst>
          </p:cNvPr>
          <p:cNvPicPr>
            <a:picLocks noChangeAspect="1"/>
          </p:cNvPicPr>
          <p:nvPr/>
        </p:nvPicPr>
        <p:blipFill>
          <a:blip r:embed="rId3"/>
          <a:srcRect/>
          <a:stretch/>
        </p:blipFill>
        <p:spPr>
          <a:xfrm>
            <a:off x="5135879" y="628550"/>
            <a:ext cx="3700072" cy="1787676"/>
          </a:xfrm>
          <a:prstGeom prst="rect">
            <a:avLst/>
          </a:prstGeom>
        </p:spPr>
      </p:pic>
      <p:pic>
        <p:nvPicPr>
          <p:cNvPr id="6" name="Picture 5" descr="A close up of a device&#10;&#10;Description automatically generated">
            <a:extLst>
              <a:ext uri="{FF2B5EF4-FFF2-40B4-BE49-F238E27FC236}">
                <a16:creationId xmlns:a16="http://schemas.microsoft.com/office/drawing/2014/main" id="{9CDEEDB4-21FB-4CF1-BC4F-F33CE7EB808E}"/>
              </a:ext>
            </a:extLst>
          </p:cNvPr>
          <p:cNvPicPr>
            <a:picLocks noChangeAspect="1"/>
          </p:cNvPicPr>
          <p:nvPr/>
        </p:nvPicPr>
        <p:blipFill>
          <a:blip r:embed="rId4"/>
          <a:stretch>
            <a:fillRect/>
          </a:stretch>
        </p:blipFill>
        <p:spPr>
          <a:xfrm>
            <a:off x="5298886" y="2627381"/>
            <a:ext cx="3537065" cy="1887569"/>
          </a:xfrm>
          <a:prstGeom prst="rect">
            <a:avLst/>
          </a:prstGeom>
        </p:spPr>
      </p:pic>
    </p:spTree>
    <p:extLst>
      <p:ext uri="{BB962C8B-B14F-4D97-AF65-F5344CB8AC3E}">
        <p14:creationId xmlns:p14="http://schemas.microsoft.com/office/powerpoint/2010/main" val="774605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0"/>
            <a:ext cx="8672946" cy="731837"/>
          </a:xfrm>
        </p:spPr>
        <p:txBody>
          <a:bodyPr/>
          <a:lstStyle/>
          <a:p>
            <a:r>
              <a:rPr lang="en-US" sz="1600" dirty="0">
                <a:solidFill>
                  <a:schemeClr val="accent4">
                    <a:lumMod val="75000"/>
                  </a:schemeClr>
                </a:solidFill>
              </a:rPr>
              <a:t>Troubleshooting OSPFv2 Routes</a:t>
            </a:r>
            <a:br>
              <a:rPr lang="en-US" dirty="0">
                <a:solidFill>
                  <a:schemeClr val="accent4">
                    <a:lumMod val="75000"/>
                  </a:schemeClr>
                </a:solidFill>
              </a:rPr>
            </a:br>
            <a:r>
              <a:rPr lang="en-US" sz="2400" dirty="0">
                <a:solidFill>
                  <a:schemeClr val="accent4">
                    <a:lumMod val="75000"/>
                  </a:schemeClr>
                </a:solidFill>
              </a:rPr>
              <a:t>Duplicate Router IDs</a:t>
            </a:r>
          </a:p>
        </p:txBody>
      </p:sp>
      <p:sp>
        <p:nvSpPr>
          <p:cNvPr id="2" name="Rectangle 1">
            <a:extLst>
              <a:ext uri="{FF2B5EF4-FFF2-40B4-BE49-F238E27FC236}">
                <a16:creationId xmlns:a16="http://schemas.microsoft.com/office/drawing/2014/main" id="{09FF4F5D-70B8-4224-91F2-4D3C5F190FF9}"/>
              </a:ext>
            </a:extLst>
          </p:cNvPr>
          <p:cNvSpPr/>
          <p:nvPr/>
        </p:nvSpPr>
        <p:spPr>
          <a:xfrm>
            <a:off x="163004" y="731837"/>
            <a:ext cx="8251791" cy="1600438"/>
          </a:xfrm>
          <a:prstGeom prst="rect">
            <a:avLst/>
          </a:prstGeom>
        </p:spPr>
        <p:txBody>
          <a:bodyPr wrap="square">
            <a:spAutoFit/>
          </a:bodyPr>
          <a:lstStyle/>
          <a:p>
            <a:r>
              <a:rPr lang="en-US" sz="1400" dirty="0">
                <a:solidFill>
                  <a:srgbClr val="000000"/>
                </a:solidFill>
              </a:rPr>
              <a:t>The OSPF router ID (RID) is used in forming neighbor relationships and to determine which router is advertising a specific LSA, it is imperative that the RIDs are unique in the domain. </a:t>
            </a:r>
          </a:p>
          <a:p>
            <a:endParaRPr lang="en-US" sz="1400" dirty="0">
              <a:solidFill>
                <a:srgbClr val="000000"/>
              </a:solidFill>
            </a:endParaRPr>
          </a:p>
          <a:p>
            <a:r>
              <a:rPr lang="en-US" sz="1400" dirty="0">
                <a:solidFill>
                  <a:srgbClr val="000000"/>
                </a:solidFill>
              </a:rPr>
              <a:t>If there are duplicate RIDs, the network issues can vary.  Having duplicate RIDs in different areas would cause the physical OSPF topology to be different from the way the SPF algorithm sees it. This can cause routing issues because some routes may not be passed between areas, causing the LSDB and the routing tables to be incomplete.</a:t>
            </a:r>
          </a:p>
        </p:txBody>
      </p:sp>
      <p:pic>
        <p:nvPicPr>
          <p:cNvPr id="5" name="Picture 4">
            <a:extLst>
              <a:ext uri="{FF2B5EF4-FFF2-40B4-BE49-F238E27FC236}">
                <a16:creationId xmlns:a16="http://schemas.microsoft.com/office/drawing/2014/main" id="{3F383078-85BE-442C-9208-78FA15DD3019}"/>
              </a:ext>
            </a:extLst>
          </p:cNvPr>
          <p:cNvPicPr>
            <a:picLocks noChangeAspect="1"/>
          </p:cNvPicPr>
          <p:nvPr/>
        </p:nvPicPr>
        <p:blipFill>
          <a:blip r:embed="rId3"/>
          <a:srcRect/>
          <a:stretch/>
        </p:blipFill>
        <p:spPr>
          <a:xfrm>
            <a:off x="247742" y="2764800"/>
            <a:ext cx="4041157" cy="1433400"/>
          </a:xfrm>
          <a:prstGeom prst="rect">
            <a:avLst/>
          </a:prstGeom>
        </p:spPr>
      </p:pic>
      <p:pic>
        <p:nvPicPr>
          <p:cNvPr id="6" name="Picture 5">
            <a:extLst>
              <a:ext uri="{FF2B5EF4-FFF2-40B4-BE49-F238E27FC236}">
                <a16:creationId xmlns:a16="http://schemas.microsoft.com/office/drawing/2014/main" id="{9CDEEDB4-21FB-4CF1-BC4F-F33CE7EB808E}"/>
              </a:ext>
            </a:extLst>
          </p:cNvPr>
          <p:cNvPicPr>
            <a:picLocks noChangeAspect="1"/>
          </p:cNvPicPr>
          <p:nvPr/>
        </p:nvPicPr>
        <p:blipFill>
          <a:blip r:embed="rId4"/>
          <a:srcRect/>
          <a:stretch/>
        </p:blipFill>
        <p:spPr>
          <a:xfrm>
            <a:off x="4630875" y="2510466"/>
            <a:ext cx="4265383" cy="1433400"/>
          </a:xfrm>
          <a:prstGeom prst="rect">
            <a:avLst/>
          </a:prstGeom>
        </p:spPr>
      </p:pic>
    </p:spTree>
    <p:extLst>
      <p:ext uri="{BB962C8B-B14F-4D97-AF65-F5344CB8AC3E}">
        <p14:creationId xmlns:p14="http://schemas.microsoft.com/office/powerpoint/2010/main" val="2950259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337844" y="252411"/>
            <a:ext cx="8541996" cy="1351755"/>
          </a:xfrm>
        </p:spPr>
        <p:txBody>
          <a:bodyPr/>
          <a:lstStyle/>
          <a:p>
            <a:r>
              <a:rPr lang="en-US" sz="3600" dirty="0">
                <a:solidFill>
                  <a:schemeClr val="accent5">
                    <a:lumMod val="40000"/>
                    <a:lumOff val="60000"/>
                  </a:schemeClr>
                </a:solidFill>
              </a:rPr>
              <a:t>Troubleshooting Miscellaneous OSPFv2 Issues</a:t>
            </a:r>
          </a:p>
        </p:txBody>
      </p:sp>
      <p:sp>
        <p:nvSpPr>
          <p:cNvPr id="4" name="TextBox 3">
            <a:extLst>
              <a:ext uri="{FF2B5EF4-FFF2-40B4-BE49-F238E27FC236}">
                <a16:creationId xmlns:a16="http://schemas.microsoft.com/office/drawing/2014/main" id="{E2BFA70F-DC0C-41D5-868E-C8FBC661D58F}"/>
              </a:ext>
            </a:extLst>
          </p:cNvPr>
          <p:cNvSpPr txBox="1"/>
          <p:nvPr/>
        </p:nvSpPr>
        <p:spPr>
          <a:xfrm>
            <a:off x="433084" y="1715712"/>
            <a:ext cx="8277832" cy="584775"/>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chemeClr val="accent4">
                    <a:lumMod val="40000"/>
                    <a:lumOff val="60000"/>
                  </a:schemeClr>
                </a:solidFill>
              </a:rPr>
              <a:t>This section looks at tracking LSAs through the network, route summarization, discontiguous areas, load balancing, and default routes.</a:t>
            </a:r>
          </a:p>
        </p:txBody>
      </p:sp>
    </p:spTree>
    <p:custDataLst>
      <p:tags r:id="rId1"/>
    </p:custDataLst>
    <p:extLst>
      <p:ext uri="{BB962C8B-B14F-4D97-AF65-F5344CB8AC3E}">
        <p14:creationId xmlns:p14="http://schemas.microsoft.com/office/powerpoint/2010/main" val="3731748431"/>
      </p:ext>
    </p:extLst>
  </p:cSld>
  <p:clrMapOvr>
    <a:masterClrMapping/>
  </p:clrMapOvr>
  <p:transition spd="slow">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0"/>
            <a:ext cx="7208521" cy="731837"/>
          </a:xfrm>
        </p:spPr>
        <p:txBody>
          <a:bodyPr/>
          <a:lstStyle/>
          <a:p>
            <a:r>
              <a:rPr lang="en-US" sz="1600" dirty="0">
                <a:solidFill>
                  <a:schemeClr val="accent4">
                    <a:lumMod val="75000"/>
                  </a:schemeClr>
                </a:solidFill>
              </a:rPr>
              <a:t>Troubleshooting Miscellaneous OSPFv2 Issues</a:t>
            </a:r>
            <a:br>
              <a:rPr lang="en-US" dirty="0">
                <a:solidFill>
                  <a:schemeClr val="accent4">
                    <a:lumMod val="75000"/>
                  </a:schemeClr>
                </a:solidFill>
              </a:rPr>
            </a:br>
            <a:r>
              <a:rPr lang="en-US" sz="2400" dirty="0">
                <a:solidFill>
                  <a:schemeClr val="accent4">
                    <a:lumMod val="75000"/>
                  </a:schemeClr>
                </a:solidFill>
              </a:rPr>
              <a:t>Tracking OSPF Advertisements Through a Network</a:t>
            </a:r>
          </a:p>
        </p:txBody>
      </p:sp>
      <p:sp>
        <p:nvSpPr>
          <p:cNvPr id="2" name="Rectangle 1">
            <a:extLst>
              <a:ext uri="{FF2B5EF4-FFF2-40B4-BE49-F238E27FC236}">
                <a16:creationId xmlns:a16="http://schemas.microsoft.com/office/drawing/2014/main" id="{09FF4F5D-70B8-4224-91F2-4D3C5F190FF9}"/>
              </a:ext>
            </a:extLst>
          </p:cNvPr>
          <p:cNvSpPr/>
          <p:nvPr/>
        </p:nvSpPr>
        <p:spPr>
          <a:xfrm>
            <a:off x="121444" y="731837"/>
            <a:ext cx="4713023" cy="3970318"/>
          </a:xfrm>
          <a:prstGeom prst="rect">
            <a:avLst/>
          </a:prstGeom>
        </p:spPr>
        <p:txBody>
          <a:bodyPr wrap="square">
            <a:spAutoFit/>
          </a:bodyPr>
          <a:lstStyle/>
          <a:p>
            <a:r>
              <a:rPr lang="en-US" sz="1400" dirty="0">
                <a:solidFill>
                  <a:srgbClr val="000000"/>
                </a:solidFill>
              </a:rPr>
              <a:t>The following steps describe how network 192.168.1.0/24, connected to R1, is learned by the LSDBs of routers R2, R3, R4, and R5:</a:t>
            </a:r>
          </a:p>
          <a:p>
            <a:endParaRPr lang="en-US" sz="1400" dirty="0">
              <a:solidFill>
                <a:srgbClr val="000000"/>
              </a:solidFill>
            </a:endParaRPr>
          </a:p>
          <a:p>
            <a:r>
              <a:rPr lang="en-US" sz="1400" b="1" dirty="0">
                <a:solidFill>
                  <a:srgbClr val="000000"/>
                </a:solidFill>
              </a:rPr>
              <a:t>Step 1. </a:t>
            </a:r>
            <a:r>
              <a:rPr lang="en-US" sz="1400" dirty="0">
                <a:solidFill>
                  <a:srgbClr val="000000"/>
                </a:solidFill>
              </a:rPr>
              <a:t>Router R1 creates a Type 1 LSA for the 192.168.1.0/24 network and floods it into Area 1</a:t>
            </a:r>
          </a:p>
          <a:p>
            <a:endParaRPr lang="en-US" sz="1400" dirty="0">
              <a:solidFill>
                <a:srgbClr val="000000"/>
              </a:solidFill>
            </a:endParaRPr>
          </a:p>
          <a:p>
            <a:r>
              <a:rPr lang="en-US" sz="1400" b="1" dirty="0">
                <a:solidFill>
                  <a:srgbClr val="000000"/>
                </a:solidFill>
              </a:rPr>
              <a:t>Step 2. </a:t>
            </a:r>
            <a:r>
              <a:rPr lang="en-US" sz="1400" dirty="0">
                <a:solidFill>
                  <a:srgbClr val="000000"/>
                </a:solidFill>
              </a:rPr>
              <a:t>Router R2 receives the router LSA for 192.168.1.0/24 and places it in the Area 1 LSDB. R2 runs the SPF algorithm to determine the best path to reach the 192.168.1.0/24 network. The best result is placed in R2’s routing table (RIB).</a:t>
            </a:r>
          </a:p>
          <a:p>
            <a:endParaRPr lang="en-US" sz="1400" dirty="0">
              <a:solidFill>
                <a:srgbClr val="000000"/>
              </a:solidFill>
            </a:endParaRPr>
          </a:p>
          <a:p>
            <a:r>
              <a:rPr lang="en-US" sz="1400" b="1" dirty="0">
                <a:solidFill>
                  <a:srgbClr val="000000"/>
                </a:solidFill>
              </a:rPr>
              <a:t>Step 3. </a:t>
            </a:r>
            <a:r>
              <a:rPr lang="en-US" sz="1400" dirty="0">
                <a:solidFill>
                  <a:srgbClr val="000000"/>
                </a:solidFill>
              </a:rPr>
              <a:t>Router R2 informs Area 0 routers about network 192.168.1.0/24 by injecting a Type 3 LSA about the network into the LSDB of Area 0 and flooding it into Area 0. This LSA includes the cost to reach the 192.168.1.0/24 network, from the perspective of router R2.</a:t>
            </a:r>
          </a:p>
        </p:txBody>
      </p:sp>
      <p:pic>
        <p:nvPicPr>
          <p:cNvPr id="5" name="Picture 4">
            <a:extLst>
              <a:ext uri="{FF2B5EF4-FFF2-40B4-BE49-F238E27FC236}">
                <a16:creationId xmlns:a16="http://schemas.microsoft.com/office/drawing/2014/main" id="{DA427C6E-77DC-4A45-AC36-EDF419DE0952}"/>
              </a:ext>
            </a:extLst>
          </p:cNvPr>
          <p:cNvPicPr>
            <a:picLocks noChangeAspect="1"/>
          </p:cNvPicPr>
          <p:nvPr/>
        </p:nvPicPr>
        <p:blipFill>
          <a:blip r:embed="rId3"/>
          <a:srcRect/>
          <a:stretch/>
        </p:blipFill>
        <p:spPr>
          <a:xfrm>
            <a:off x="4955913" y="1568034"/>
            <a:ext cx="4171154" cy="2385900"/>
          </a:xfrm>
          <a:prstGeom prst="rect">
            <a:avLst/>
          </a:prstGeom>
        </p:spPr>
      </p:pic>
    </p:spTree>
    <p:extLst>
      <p:ext uri="{BB962C8B-B14F-4D97-AF65-F5344CB8AC3E}">
        <p14:creationId xmlns:p14="http://schemas.microsoft.com/office/powerpoint/2010/main" val="1456621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0"/>
            <a:ext cx="8889358" cy="731837"/>
          </a:xfrm>
        </p:spPr>
        <p:txBody>
          <a:bodyPr/>
          <a:lstStyle/>
          <a:p>
            <a:r>
              <a:rPr lang="en-US" sz="1600" dirty="0">
                <a:solidFill>
                  <a:schemeClr val="accent4">
                    <a:lumMod val="75000"/>
                  </a:schemeClr>
                </a:solidFill>
              </a:rPr>
              <a:t>Troubleshooting Miscellaneous OSPFv2 Issues</a:t>
            </a:r>
            <a:br>
              <a:rPr lang="en-US" dirty="0">
                <a:solidFill>
                  <a:schemeClr val="accent4">
                    <a:lumMod val="75000"/>
                  </a:schemeClr>
                </a:solidFill>
              </a:rPr>
            </a:br>
            <a:r>
              <a:rPr lang="en-US" sz="2400" dirty="0">
                <a:solidFill>
                  <a:schemeClr val="accent4">
                    <a:lumMod val="75000"/>
                  </a:schemeClr>
                </a:solidFill>
              </a:rPr>
              <a:t>Tracking OSPF Advertisements Through a Network (Cont.)</a:t>
            </a:r>
          </a:p>
        </p:txBody>
      </p:sp>
      <p:sp>
        <p:nvSpPr>
          <p:cNvPr id="2" name="Rectangle 1">
            <a:extLst>
              <a:ext uri="{FF2B5EF4-FFF2-40B4-BE49-F238E27FC236}">
                <a16:creationId xmlns:a16="http://schemas.microsoft.com/office/drawing/2014/main" id="{09FF4F5D-70B8-4224-91F2-4D3C5F190FF9}"/>
              </a:ext>
            </a:extLst>
          </p:cNvPr>
          <p:cNvSpPr/>
          <p:nvPr/>
        </p:nvSpPr>
        <p:spPr>
          <a:xfrm>
            <a:off x="121444" y="731837"/>
            <a:ext cx="4832521" cy="3970318"/>
          </a:xfrm>
          <a:prstGeom prst="rect">
            <a:avLst/>
          </a:prstGeom>
        </p:spPr>
        <p:txBody>
          <a:bodyPr wrap="square">
            <a:spAutoFit/>
          </a:bodyPr>
          <a:lstStyle/>
          <a:p>
            <a:r>
              <a:rPr lang="en-US" sz="1400" b="1" dirty="0">
                <a:solidFill>
                  <a:srgbClr val="000000"/>
                </a:solidFill>
              </a:rPr>
              <a:t>Step 4. </a:t>
            </a:r>
            <a:r>
              <a:rPr lang="en-US" sz="1400" dirty="0">
                <a:solidFill>
                  <a:srgbClr val="000000"/>
                </a:solidFill>
              </a:rPr>
              <a:t>Each of the other Area 0 routers, R3 and R4, receives the Type 3 LSA and adds it to its Area 0 LSDB. These routers run the SPF algorithm to determine the cost to reach R2. This cost is then added to the cost R2 advertised in its Type 3 LSA, and the result is stored in the RIBs </a:t>
            </a:r>
          </a:p>
          <a:p>
            <a:endParaRPr lang="en-US" sz="1400" dirty="0">
              <a:solidFill>
                <a:srgbClr val="000000"/>
              </a:solidFill>
            </a:endParaRPr>
          </a:p>
          <a:p>
            <a:r>
              <a:rPr lang="en-US" sz="1400" b="1" dirty="0">
                <a:solidFill>
                  <a:srgbClr val="000000"/>
                </a:solidFill>
              </a:rPr>
              <a:t>Step 5</a:t>
            </a:r>
            <a:r>
              <a:rPr lang="en-US" sz="1400" dirty="0">
                <a:solidFill>
                  <a:srgbClr val="000000"/>
                </a:solidFill>
              </a:rPr>
              <a:t>. Router R4 informs Area 2 routers about network 192.168.1.0/24 by injecting a Type 3 LSA about the network into the LSDB of Area 2 and flooding it into Area 2. This LSA includes the cost to reach the 192.168.1.0/24 network, from the perspective of R4.</a:t>
            </a:r>
          </a:p>
          <a:p>
            <a:endParaRPr lang="en-US" sz="1400" dirty="0">
              <a:solidFill>
                <a:srgbClr val="000000"/>
              </a:solidFill>
            </a:endParaRPr>
          </a:p>
          <a:p>
            <a:r>
              <a:rPr lang="en-US" sz="1400" b="1" dirty="0">
                <a:solidFill>
                  <a:srgbClr val="000000"/>
                </a:solidFill>
              </a:rPr>
              <a:t>Step 6. </a:t>
            </a:r>
            <a:r>
              <a:rPr lang="en-US" sz="1400" dirty="0">
                <a:solidFill>
                  <a:srgbClr val="000000"/>
                </a:solidFill>
              </a:rPr>
              <a:t>Each of the routers in Area 2 receives the Type 3 LSA and adds it to its Area 2 LSDB. These routers run the SPF algorithm to determine the cost to reach R4. This cost is then added to the cost router R4 advertised in its Type 3 LSA, and the result is stored in the RIB of the routers.</a:t>
            </a:r>
          </a:p>
        </p:txBody>
      </p:sp>
      <p:pic>
        <p:nvPicPr>
          <p:cNvPr id="5" name="Picture 4">
            <a:extLst>
              <a:ext uri="{FF2B5EF4-FFF2-40B4-BE49-F238E27FC236}">
                <a16:creationId xmlns:a16="http://schemas.microsoft.com/office/drawing/2014/main" id="{DA427C6E-77DC-4A45-AC36-EDF419DE0952}"/>
              </a:ext>
            </a:extLst>
          </p:cNvPr>
          <p:cNvPicPr>
            <a:picLocks noChangeAspect="1"/>
          </p:cNvPicPr>
          <p:nvPr/>
        </p:nvPicPr>
        <p:blipFill>
          <a:blip r:embed="rId3"/>
          <a:srcRect/>
          <a:stretch/>
        </p:blipFill>
        <p:spPr>
          <a:xfrm>
            <a:off x="5161970" y="1467622"/>
            <a:ext cx="3860586" cy="2208255"/>
          </a:xfrm>
          <a:prstGeom prst="rect">
            <a:avLst/>
          </a:prstGeom>
        </p:spPr>
      </p:pic>
    </p:spTree>
    <p:extLst>
      <p:ext uri="{BB962C8B-B14F-4D97-AF65-F5344CB8AC3E}">
        <p14:creationId xmlns:p14="http://schemas.microsoft.com/office/powerpoint/2010/main" val="1005281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337844" y="252411"/>
            <a:ext cx="8490470" cy="1351755"/>
          </a:xfrm>
        </p:spPr>
        <p:txBody>
          <a:bodyPr/>
          <a:lstStyle/>
          <a:p>
            <a:r>
              <a:rPr lang="en-US" sz="3600" dirty="0">
                <a:solidFill>
                  <a:schemeClr val="accent5">
                    <a:lumMod val="40000"/>
                    <a:lumOff val="60000"/>
                  </a:schemeClr>
                </a:solidFill>
              </a:rPr>
              <a:t>Troubleshooting OSPFv2 Neighbor Adjacencies</a:t>
            </a:r>
          </a:p>
        </p:txBody>
      </p:sp>
      <p:sp>
        <p:nvSpPr>
          <p:cNvPr id="4" name="TextBox 3">
            <a:extLst>
              <a:ext uri="{FF2B5EF4-FFF2-40B4-BE49-F238E27FC236}">
                <a16:creationId xmlns:a16="http://schemas.microsoft.com/office/drawing/2014/main" id="{E2BFA70F-DC0C-41D5-868E-C8FBC661D58F}"/>
              </a:ext>
            </a:extLst>
          </p:cNvPr>
          <p:cNvSpPr txBox="1"/>
          <p:nvPr/>
        </p:nvSpPr>
        <p:spPr>
          <a:xfrm>
            <a:off x="433084" y="1715712"/>
            <a:ext cx="8277832" cy="584775"/>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chemeClr val="accent5">
                    <a:lumMod val="40000"/>
                    <a:lumOff val="60000"/>
                  </a:schemeClr>
                </a:solidFill>
              </a:rPr>
              <a:t>This section focuses on the reasons an OSPF neighbor relationship might not form and how to identify them during the troubleshooting process.</a:t>
            </a:r>
          </a:p>
        </p:txBody>
      </p:sp>
    </p:spTree>
    <p:custDataLst>
      <p:tags r:id="rId1"/>
    </p:custDataLst>
    <p:extLst>
      <p:ext uri="{BB962C8B-B14F-4D97-AF65-F5344CB8AC3E}">
        <p14:creationId xmlns:p14="http://schemas.microsoft.com/office/powerpoint/2010/main" val="2824873573"/>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0"/>
            <a:ext cx="9144001" cy="731837"/>
          </a:xfrm>
        </p:spPr>
        <p:txBody>
          <a:bodyPr/>
          <a:lstStyle/>
          <a:p>
            <a:r>
              <a:rPr lang="en-US" sz="1600" dirty="0">
                <a:solidFill>
                  <a:schemeClr val="accent4">
                    <a:lumMod val="75000"/>
                  </a:schemeClr>
                </a:solidFill>
              </a:rPr>
              <a:t>Troubleshooting Miscellaneous OSPFv2 Issues</a:t>
            </a:r>
            <a:br>
              <a:rPr lang="en-US" dirty="0">
                <a:solidFill>
                  <a:schemeClr val="accent4">
                    <a:lumMod val="75000"/>
                  </a:schemeClr>
                </a:solidFill>
              </a:rPr>
            </a:br>
            <a:r>
              <a:rPr lang="en-US" sz="2400" dirty="0">
                <a:solidFill>
                  <a:schemeClr val="accent4">
                    <a:lumMod val="75000"/>
                  </a:schemeClr>
                </a:solidFill>
              </a:rPr>
              <a:t>Types of OSPFv2 LSAs</a:t>
            </a:r>
          </a:p>
        </p:txBody>
      </p:sp>
      <p:sp>
        <p:nvSpPr>
          <p:cNvPr id="2" name="Rectangle 1">
            <a:extLst>
              <a:ext uri="{FF2B5EF4-FFF2-40B4-BE49-F238E27FC236}">
                <a16:creationId xmlns:a16="http://schemas.microsoft.com/office/drawing/2014/main" id="{09FF4F5D-70B8-4224-91F2-4D3C5F190FF9}"/>
              </a:ext>
            </a:extLst>
          </p:cNvPr>
          <p:cNvSpPr/>
          <p:nvPr/>
        </p:nvSpPr>
        <p:spPr>
          <a:xfrm>
            <a:off x="160611" y="882308"/>
            <a:ext cx="4145756" cy="1815882"/>
          </a:xfrm>
          <a:prstGeom prst="rect">
            <a:avLst/>
          </a:prstGeom>
        </p:spPr>
        <p:txBody>
          <a:bodyPr wrap="square">
            <a:spAutoFit/>
          </a:bodyPr>
          <a:lstStyle/>
          <a:p>
            <a:r>
              <a:rPr lang="en-US" sz="1400" dirty="0">
                <a:solidFill>
                  <a:srgbClr val="000000"/>
                </a:solidFill>
              </a:rPr>
              <a:t>To successfully troubleshoot OSPF-related issues, you should have a solid understanding of how OSPF routers discover networks and the different types of OSPF LSAs. </a:t>
            </a:r>
          </a:p>
          <a:p>
            <a:endParaRPr lang="en-US" sz="1400" dirty="0">
              <a:solidFill>
                <a:srgbClr val="000000"/>
              </a:solidFill>
            </a:endParaRPr>
          </a:p>
          <a:p>
            <a:r>
              <a:rPr lang="en-US" sz="1400" dirty="0">
                <a:solidFill>
                  <a:srgbClr val="000000"/>
                </a:solidFill>
              </a:rPr>
              <a:t>Table 8-4 lists the LSA types you commonly encounter when troubleshooting a Cisco-based OSPF network.</a:t>
            </a:r>
          </a:p>
        </p:txBody>
      </p:sp>
      <p:pic>
        <p:nvPicPr>
          <p:cNvPr id="9" name="Picture 8" descr="A screenshot of a cell phone&#10;&#10;Description automatically generated">
            <a:extLst>
              <a:ext uri="{FF2B5EF4-FFF2-40B4-BE49-F238E27FC236}">
                <a16:creationId xmlns:a16="http://schemas.microsoft.com/office/drawing/2014/main" id="{0FAF0282-E9FD-6541-BA65-2E63850702C0}"/>
              </a:ext>
            </a:extLst>
          </p:cNvPr>
          <p:cNvPicPr>
            <a:picLocks noChangeAspect="1"/>
          </p:cNvPicPr>
          <p:nvPr/>
        </p:nvPicPr>
        <p:blipFill>
          <a:blip r:embed="rId3"/>
          <a:stretch>
            <a:fillRect/>
          </a:stretch>
        </p:blipFill>
        <p:spPr>
          <a:xfrm>
            <a:off x="4502133" y="1905360"/>
            <a:ext cx="4481256" cy="2880360"/>
          </a:xfrm>
          <a:prstGeom prst="rect">
            <a:avLst/>
          </a:prstGeom>
        </p:spPr>
      </p:pic>
      <p:pic>
        <p:nvPicPr>
          <p:cNvPr id="8" name="Picture 7">
            <a:extLst>
              <a:ext uri="{FF2B5EF4-FFF2-40B4-BE49-F238E27FC236}">
                <a16:creationId xmlns:a16="http://schemas.microsoft.com/office/drawing/2014/main" id="{7985F4CD-88D9-6440-A6EB-22450DE3A042}"/>
              </a:ext>
            </a:extLst>
          </p:cNvPr>
          <p:cNvPicPr>
            <a:picLocks noChangeAspect="1"/>
          </p:cNvPicPr>
          <p:nvPr/>
        </p:nvPicPr>
        <p:blipFill>
          <a:blip r:embed="rId4"/>
          <a:srcRect/>
          <a:stretch/>
        </p:blipFill>
        <p:spPr>
          <a:xfrm>
            <a:off x="4502133" y="731837"/>
            <a:ext cx="4462550" cy="1419999"/>
          </a:xfrm>
          <a:prstGeom prst="rect">
            <a:avLst/>
          </a:prstGeom>
        </p:spPr>
      </p:pic>
    </p:spTree>
    <p:extLst>
      <p:ext uri="{BB962C8B-B14F-4D97-AF65-F5344CB8AC3E}">
        <p14:creationId xmlns:p14="http://schemas.microsoft.com/office/powerpoint/2010/main" val="2688693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0"/>
            <a:ext cx="7208521" cy="731837"/>
          </a:xfrm>
        </p:spPr>
        <p:txBody>
          <a:bodyPr/>
          <a:lstStyle/>
          <a:p>
            <a:r>
              <a:rPr lang="en-US" sz="1600" dirty="0">
                <a:solidFill>
                  <a:schemeClr val="accent4">
                    <a:lumMod val="75000"/>
                  </a:schemeClr>
                </a:solidFill>
              </a:rPr>
              <a:t>Troubleshooting Miscellaneous OSPFv2 Issues</a:t>
            </a:r>
            <a:br>
              <a:rPr lang="en-US" dirty="0">
                <a:solidFill>
                  <a:schemeClr val="accent4">
                    <a:lumMod val="75000"/>
                  </a:schemeClr>
                </a:solidFill>
              </a:rPr>
            </a:br>
            <a:r>
              <a:rPr lang="en-US" sz="2400" dirty="0">
                <a:solidFill>
                  <a:schemeClr val="accent4">
                    <a:lumMod val="75000"/>
                  </a:schemeClr>
                </a:solidFill>
              </a:rPr>
              <a:t>Route Summarization</a:t>
            </a:r>
          </a:p>
        </p:txBody>
      </p:sp>
      <p:sp>
        <p:nvSpPr>
          <p:cNvPr id="2" name="Rectangle 1">
            <a:extLst>
              <a:ext uri="{FF2B5EF4-FFF2-40B4-BE49-F238E27FC236}">
                <a16:creationId xmlns:a16="http://schemas.microsoft.com/office/drawing/2014/main" id="{09FF4F5D-70B8-4224-91F2-4D3C5F190FF9}"/>
              </a:ext>
            </a:extLst>
          </p:cNvPr>
          <p:cNvSpPr/>
          <p:nvPr/>
        </p:nvSpPr>
        <p:spPr>
          <a:xfrm>
            <a:off x="121443" y="731837"/>
            <a:ext cx="8836289" cy="3970318"/>
          </a:xfrm>
          <a:prstGeom prst="rect">
            <a:avLst/>
          </a:prstGeom>
        </p:spPr>
        <p:txBody>
          <a:bodyPr wrap="square">
            <a:spAutoFit/>
          </a:bodyPr>
          <a:lstStyle/>
          <a:p>
            <a:r>
              <a:rPr lang="en-US" sz="1400" dirty="0">
                <a:solidFill>
                  <a:srgbClr val="000000"/>
                </a:solidFill>
              </a:rPr>
              <a:t>With OSPF, manual route summarization is enabled on an area-by-area basis on an ABR and on an ASBR to summarize external routes being injected into an area. </a:t>
            </a:r>
          </a:p>
          <a:p>
            <a:endParaRPr lang="en-US" sz="1400" dirty="0">
              <a:solidFill>
                <a:srgbClr val="000000"/>
              </a:solidFill>
            </a:endParaRPr>
          </a:p>
          <a:p>
            <a:r>
              <a:rPr lang="en-US" sz="1400" dirty="0">
                <a:solidFill>
                  <a:srgbClr val="000000"/>
                </a:solidFill>
              </a:rPr>
              <a:t>When troubleshooting route summarization, you need to keep in mind the following:</a:t>
            </a:r>
          </a:p>
          <a:p>
            <a:pPr marL="285750" indent="-285750">
              <a:buFont typeface="Arial" panose="020B0604020202020204" pitchFamily="34" charset="0"/>
              <a:buChar char="•"/>
            </a:pPr>
            <a:r>
              <a:rPr lang="en-US" sz="1400" dirty="0">
                <a:solidFill>
                  <a:srgbClr val="000000"/>
                </a:solidFill>
              </a:rPr>
              <a:t>Did you enable route summarization on the correct router?</a:t>
            </a:r>
          </a:p>
          <a:p>
            <a:pPr marL="285750" indent="-285750">
              <a:buFont typeface="Arial" panose="020B0604020202020204" pitchFamily="34" charset="0"/>
              <a:buChar char="•"/>
            </a:pPr>
            <a:r>
              <a:rPr lang="en-US" sz="1400" dirty="0">
                <a:solidFill>
                  <a:srgbClr val="000000"/>
                </a:solidFill>
              </a:rPr>
              <a:t>Did you enable route summarization for the correct area?</a:t>
            </a:r>
          </a:p>
          <a:p>
            <a:pPr marL="285750" indent="-285750">
              <a:buFont typeface="Arial" panose="020B0604020202020204" pitchFamily="34" charset="0"/>
              <a:buChar char="•"/>
            </a:pPr>
            <a:r>
              <a:rPr lang="en-US" sz="1400" dirty="0">
                <a:solidFill>
                  <a:srgbClr val="000000"/>
                </a:solidFill>
              </a:rPr>
              <a:t>Did you create the appropriate summary route?</a:t>
            </a:r>
          </a:p>
          <a:p>
            <a:endParaRPr lang="en-US" sz="1400" dirty="0">
              <a:solidFill>
                <a:srgbClr val="000000"/>
              </a:solidFill>
            </a:endParaRPr>
          </a:p>
          <a:p>
            <a:r>
              <a:rPr lang="en-US" sz="1400" dirty="0">
                <a:solidFill>
                  <a:srgbClr val="000000"/>
                </a:solidFill>
              </a:rPr>
              <a:t>Remember that interarea summaries are created on ABRs with the </a:t>
            </a:r>
            <a:r>
              <a:rPr lang="en-US" sz="1400" b="1" dirty="0">
                <a:solidFill>
                  <a:srgbClr val="000000"/>
                </a:solidFill>
              </a:rPr>
              <a:t>area </a:t>
            </a:r>
            <a:r>
              <a:rPr lang="en-US" sz="1400" b="1" i="1" dirty="0">
                <a:solidFill>
                  <a:srgbClr val="000000"/>
                </a:solidFill>
              </a:rPr>
              <a:t>area-id</a:t>
            </a:r>
            <a:r>
              <a:rPr lang="en-US" sz="1400" b="1" dirty="0">
                <a:solidFill>
                  <a:srgbClr val="000000"/>
                </a:solidFill>
              </a:rPr>
              <a:t> range </a:t>
            </a:r>
            <a:r>
              <a:rPr lang="en-US" sz="1400" b="1" i="1" dirty="0">
                <a:solidFill>
                  <a:srgbClr val="000000"/>
                </a:solidFill>
              </a:rPr>
              <a:t>ip-prefix</a:t>
            </a:r>
            <a:r>
              <a:rPr lang="en-US" sz="1400" b="1" dirty="0">
                <a:solidFill>
                  <a:srgbClr val="000000"/>
                </a:solidFill>
              </a:rPr>
              <a:t> </a:t>
            </a:r>
            <a:r>
              <a:rPr lang="en-US" sz="1400" dirty="0">
                <a:solidFill>
                  <a:srgbClr val="000000"/>
                </a:solidFill>
              </a:rPr>
              <a:t>command and that external summaries are created on ASBRs with the </a:t>
            </a:r>
            <a:r>
              <a:rPr lang="en-US" sz="1400" b="1" dirty="0">
                <a:solidFill>
                  <a:srgbClr val="000000"/>
                </a:solidFill>
              </a:rPr>
              <a:t>summary-address </a:t>
            </a:r>
            <a:r>
              <a:rPr lang="en-US" sz="1400" b="1" i="1" dirty="0">
                <a:solidFill>
                  <a:srgbClr val="000000"/>
                </a:solidFill>
              </a:rPr>
              <a:t>ip-prefix/length </a:t>
            </a:r>
            <a:r>
              <a:rPr lang="en-US" sz="1400" dirty="0">
                <a:solidFill>
                  <a:srgbClr val="000000"/>
                </a:solidFill>
              </a:rPr>
              <a:t>command.</a:t>
            </a:r>
          </a:p>
          <a:p>
            <a:endParaRPr lang="en-US" sz="1400" dirty="0">
              <a:solidFill>
                <a:srgbClr val="000000"/>
              </a:solidFill>
            </a:endParaRPr>
          </a:p>
          <a:p>
            <a:r>
              <a:rPr lang="en-US" sz="1400" dirty="0">
                <a:solidFill>
                  <a:srgbClr val="000000"/>
                </a:solidFill>
              </a:rPr>
              <a:t>When a summary route is created on a router, so is a summary route to Null0:</a:t>
            </a:r>
          </a:p>
          <a:p>
            <a:r>
              <a:rPr lang="en-US" sz="1400" dirty="0">
                <a:solidFill>
                  <a:srgbClr val="000000"/>
                </a:solidFill>
                <a:latin typeface="Courier New" panose="02070309020205020404" pitchFamily="49" charset="0"/>
                <a:cs typeface="Courier New" panose="02070309020205020404" pitchFamily="49" charset="0"/>
              </a:rPr>
              <a:t>R2# show ip route | include Null</a:t>
            </a:r>
          </a:p>
          <a:p>
            <a:r>
              <a:rPr lang="en-US" sz="1400" dirty="0">
                <a:solidFill>
                  <a:srgbClr val="000000"/>
                </a:solidFill>
                <a:latin typeface="Courier New" panose="02070309020205020404" pitchFamily="49" charset="0"/>
                <a:cs typeface="Courier New" panose="02070309020205020404" pitchFamily="49" charset="0"/>
              </a:rPr>
              <a:t>O 10.1.0.0/16 is a summary, 00:16:07, Null0</a:t>
            </a:r>
          </a:p>
          <a:p>
            <a:endParaRPr lang="en-US" sz="1400" dirty="0">
              <a:solidFill>
                <a:srgbClr val="000000"/>
              </a:solidFill>
              <a:latin typeface="Courier New" panose="02070309020205020404" pitchFamily="49" charset="0"/>
              <a:cs typeface="Courier New" panose="02070309020205020404" pitchFamily="49" charset="0"/>
            </a:endParaRPr>
          </a:p>
          <a:p>
            <a:r>
              <a:rPr lang="en-US" sz="1400" dirty="0">
                <a:solidFill>
                  <a:srgbClr val="000000"/>
                </a:solidFill>
              </a:rPr>
              <a:t>This route to Null0 is created and installed in the routing table to prevent routing loops. It is imperative that this route be in the table to ensure that if a packet received by this router and destined to a network that falls within the summary, but for which the router does not know how to reach (longer match), it is dropped.</a:t>
            </a:r>
          </a:p>
        </p:txBody>
      </p:sp>
    </p:spTree>
    <p:extLst>
      <p:ext uri="{BB962C8B-B14F-4D97-AF65-F5344CB8AC3E}">
        <p14:creationId xmlns:p14="http://schemas.microsoft.com/office/powerpoint/2010/main" val="1375997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0"/>
            <a:ext cx="7208521" cy="731837"/>
          </a:xfrm>
        </p:spPr>
        <p:txBody>
          <a:bodyPr/>
          <a:lstStyle/>
          <a:p>
            <a:r>
              <a:rPr lang="en-US" sz="1600" dirty="0">
                <a:solidFill>
                  <a:schemeClr val="accent4">
                    <a:lumMod val="75000"/>
                  </a:schemeClr>
                </a:solidFill>
              </a:rPr>
              <a:t>Troubleshooting Miscellaneous OSPFv2 Issues</a:t>
            </a:r>
            <a:br>
              <a:rPr lang="en-US" dirty="0">
                <a:solidFill>
                  <a:schemeClr val="accent4">
                    <a:lumMod val="75000"/>
                  </a:schemeClr>
                </a:solidFill>
              </a:rPr>
            </a:br>
            <a:r>
              <a:rPr lang="en-US" sz="2400" dirty="0">
                <a:solidFill>
                  <a:schemeClr val="accent4">
                    <a:lumMod val="75000"/>
                  </a:schemeClr>
                </a:solidFill>
              </a:rPr>
              <a:t>Discontiguous Areas and Virtual Links</a:t>
            </a:r>
          </a:p>
        </p:txBody>
      </p:sp>
      <p:sp>
        <p:nvSpPr>
          <p:cNvPr id="2" name="Rectangle 1">
            <a:extLst>
              <a:ext uri="{FF2B5EF4-FFF2-40B4-BE49-F238E27FC236}">
                <a16:creationId xmlns:a16="http://schemas.microsoft.com/office/drawing/2014/main" id="{09FF4F5D-70B8-4224-91F2-4D3C5F190FF9}"/>
              </a:ext>
            </a:extLst>
          </p:cNvPr>
          <p:cNvSpPr/>
          <p:nvPr/>
        </p:nvSpPr>
        <p:spPr>
          <a:xfrm>
            <a:off x="121443" y="731837"/>
            <a:ext cx="8836289" cy="954107"/>
          </a:xfrm>
          <a:prstGeom prst="rect">
            <a:avLst/>
          </a:prstGeom>
        </p:spPr>
        <p:txBody>
          <a:bodyPr wrap="square">
            <a:spAutoFit/>
          </a:bodyPr>
          <a:lstStyle/>
          <a:p>
            <a:r>
              <a:rPr lang="en-US" sz="1400" dirty="0">
                <a:solidFill>
                  <a:srgbClr val="000000"/>
                </a:solidFill>
              </a:rPr>
              <a:t>In a multiarea OSPF network, the backbone area (Area 0) must exist, and all other areas must connect to Area 0. If an area is not physically adjacent to Area 0, routes are not successfully learned by all routers in the OSPF domain. To solve this issue, a virtual link can be configured to logically connect the nonadjacent area with Area 0.</a:t>
            </a:r>
          </a:p>
        </p:txBody>
      </p:sp>
      <p:sp>
        <p:nvSpPr>
          <p:cNvPr id="8" name="Rectangle 7">
            <a:extLst>
              <a:ext uri="{FF2B5EF4-FFF2-40B4-BE49-F238E27FC236}">
                <a16:creationId xmlns:a16="http://schemas.microsoft.com/office/drawing/2014/main" id="{AF8E08F7-6AB2-48DA-86C5-8B48B1319ECD}"/>
              </a:ext>
            </a:extLst>
          </p:cNvPr>
          <p:cNvSpPr/>
          <p:nvPr/>
        </p:nvSpPr>
        <p:spPr>
          <a:xfrm>
            <a:off x="153855" y="3573303"/>
            <a:ext cx="8836289" cy="954107"/>
          </a:xfrm>
          <a:prstGeom prst="rect">
            <a:avLst/>
          </a:prstGeom>
        </p:spPr>
        <p:txBody>
          <a:bodyPr wrap="square">
            <a:spAutoFit/>
          </a:bodyPr>
          <a:lstStyle/>
          <a:p>
            <a:r>
              <a:rPr lang="en-US" sz="1400" dirty="0">
                <a:solidFill>
                  <a:srgbClr val="000000"/>
                </a:solidFill>
              </a:rPr>
              <a:t>A virtual link is created between the routers connected to the transit area (Area 1) by using their RIDs and the transit area number. The router OSPF configuration mode command on R2 is </a:t>
            </a:r>
            <a:r>
              <a:rPr lang="en-US" sz="1400" b="1" dirty="0">
                <a:solidFill>
                  <a:srgbClr val="000000"/>
                </a:solidFill>
              </a:rPr>
              <a:t>area 1 virtual-link 4.4.4.4</a:t>
            </a:r>
            <a:r>
              <a:rPr lang="en-US" sz="1400" dirty="0">
                <a:solidFill>
                  <a:srgbClr val="000000"/>
                </a:solidFill>
              </a:rPr>
              <a:t>, and the command on R4 is </a:t>
            </a:r>
            <a:r>
              <a:rPr lang="en-US" sz="1400" b="1" dirty="0">
                <a:solidFill>
                  <a:srgbClr val="000000"/>
                </a:solidFill>
              </a:rPr>
              <a:t>area 1 virtual-link 2.2.2.2</a:t>
            </a:r>
            <a:r>
              <a:rPr lang="en-US" sz="1400" dirty="0">
                <a:solidFill>
                  <a:srgbClr val="000000"/>
                </a:solidFill>
              </a:rPr>
              <a:t>. Common virtual link mistakes are, not configuring the area with the transit area or incorrectly configuring the router-ids</a:t>
            </a:r>
          </a:p>
        </p:txBody>
      </p:sp>
      <p:pic>
        <p:nvPicPr>
          <p:cNvPr id="5" name="Picture 4" descr="A screenshot of a cell phone&#10;&#10;Description automatically generated">
            <a:extLst>
              <a:ext uri="{FF2B5EF4-FFF2-40B4-BE49-F238E27FC236}">
                <a16:creationId xmlns:a16="http://schemas.microsoft.com/office/drawing/2014/main" id="{BDB47826-C51A-473C-BE9A-F06A776C5F4F}"/>
              </a:ext>
            </a:extLst>
          </p:cNvPr>
          <p:cNvPicPr>
            <a:picLocks noChangeAspect="1"/>
          </p:cNvPicPr>
          <p:nvPr/>
        </p:nvPicPr>
        <p:blipFill>
          <a:blip r:embed="rId3"/>
          <a:stretch>
            <a:fillRect/>
          </a:stretch>
        </p:blipFill>
        <p:spPr>
          <a:xfrm>
            <a:off x="910344" y="1820070"/>
            <a:ext cx="3364226" cy="1503360"/>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AE1479EE-B32A-45FF-A20D-1397F0D7F91C}"/>
              </a:ext>
            </a:extLst>
          </p:cNvPr>
          <p:cNvPicPr>
            <a:picLocks noChangeAspect="1"/>
          </p:cNvPicPr>
          <p:nvPr/>
        </p:nvPicPr>
        <p:blipFill>
          <a:blip r:embed="rId4"/>
          <a:stretch>
            <a:fillRect/>
          </a:stretch>
        </p:blipFill>
        <p:spPr>
          <a:xfrm>
            <a:off x="4827896" y="1820070"/>
            <a:ext cx="3405760" cy="1503360"/>
          </a:xfrm>
          <a:prstGeom prst="rect">
            <a:avLst/>
          </a:prstGeom>
        </p:spPr>
      </p:pic>
    </p:spTree>
    <p:extLst>
      <p:ext uri="{BB962C8B-B14F-4D97-AF65-F5344CB8AC3E}">
        <p14:creationId xmlns:p14="http://schemas.microsoft.com/office/powerpoint/2010/main" val="3632789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0"/>
            <a:ext cx="7208521" cy="731837"/>
          </a:xfrm>
        </p:spPr>
        <p:txBody>
          <a:bodyPr/>
          <a:lstStyle/>
          <a:p>
            <a:r>
              <a:rPr lang="en-US" sz="1600" dirty="0">
                <a:solidFill>
                  <a:schemeClr val="accent4">
                    <a:lumMod val="75000"/>
                  </a:schemeClr>
                </a:solidFill>
              </a:rPr>
              <a:t>Troubleshooting Miscellaneous OSPFv2 Issues</a:t>
            </a:r>
            <a:br>
              <a:rPr lang="en-US" dirty="0">
                <a:solidFill>
                  <a:schemeClr val="accent4">
                    <a:lumMod val="75000"/>
                  </a:schemeClr>
                </a:solidFill>
              </a:rPr>
            </a:br>
            <a:r>
              <a:rPr lang="en-US" sz="2400" dirty="0">
                <a:solidFill>
                  <a:schemeClr val="accent4">
                    <a:lumMod val="75000"/>
                  </a:schemeClr>
                </a:solidFill>
              </a:rPr>
              <a:t>Verifying Virtual Links</a:t>
            </a:r>
          </a:p>
        </p:txBody>
      </p:sp>
      <p:sp>
        <p:nvSpPr>
          <p:cNvPr id="2" name="Rectangle 1">
            <a:extLst>
              <a:ext uri="{FF2B5EF4-FFF2-40B4-BE49-F238E27FC236}">
                <a16:creationId xmlns:a16="http://schemas.microsoft.com/office/drawing/2014/main" id="{09FF4F5D-70B8-4224-91F2-4D3C5F190FF9}"/>
              </a:ext>
            </a:extLst>
          </p:cNvPr>
          <p:cNvSpPr/>
          <p:nvPr/>
        </p:nvSpPr>
        <p:spPr>
          <a:xfrm>
            <a:off x="121444" y="731837"/>
            <a:ext cx="4255824" cy="2462213"/>
          </a:xfrm>
          <a:prstGeom prst="rect">
            <a:avLst/>
          </a:prstGeom>
        </p:spPr>
        <p:txBody>
          <a:bodyPr wrap="square">
            <a:spAutoFit/>
          </a:bodyPr>
          <a:lstStyle/>
          <a:p>
            <a:endParaRPr lang="en-US" sz="1400" dirty="0">
              <a:solidFill>
                <a:srgbClr val="000000"/>
              </a:solidFill>
            </a:endParaRPr>
          </a:p>
          <a:p>
            <a:r>
              <a:rPr lang="en-US" sz="1400" dirty="0">
                <a:solidFill>
                  <a:srgbClr val="000000"/>
                </a:solidFill>
              </a:rPr>
              <a:t>Example 8-40 Notice the local interface is OSPF_VL0, which refers to the virtual link interface.</a:t>
            </a:r>
          </a:p>
          <a:p>
            <a:endParaRPr lang="en-US" sz="1400" dirty="0">
              <a:solidFill>
                <a:srgbClr val="000000"/>
              </a:solidFill>
            </a:endParaRPr>
          </a:p>
          <a:p>
            <a:r>
              <a:rPr lang="en-US" sz="1400" dirty="0">
                <a:solidFill>
                  <a:srgbClr val="000000"/>
                </a:solidFill>
              </a:rPr>
              <a:t>Example 8-41 shows the output of </a:t>
            </a:r>
            <a:r>
              <a:rPr lang="en-US" sz="1400" b="1" dirty="0">
                <a:solidFill>
                  <a:srgbClr val="000000"/>
                </a:solidFill>
              </a:rPr>
              <a:t>show ip ospf virtual-links</a:t>
            </a:r>
            <a:r>
              <a:rPr lang="en-US" sz="1400" dirty="0">
                <a:solidFill>
                  <a:srgbClr val="000000"/>
                </a:solidFill>
              </a:rPr>
              <a:t>, which provides more details about the virtual link. It is not only important to verify that the virtual link is up but that the state is full, which indicates that LSAs have been successfully exchanged.</a:t>
            </a:r>
          </a:p>
          <a:p>
            <a:endParaRPr lang="en-US" sz="1400" dirty="0">
              <a:solidFill>
                <a:srgbClr val="000000"/>
              </a:solidFill>
            </a:endParaRPr>
          </a:p>
        </p:txBody>
      </p:sp>
      <p:pic>
        <p:nvPicPr>
          <p:cNvPr id="5" name="Picture 4">
            <a:extLst>
              <a:ext uri="{FF2B5EF4-FFF2-40B4-BE49-F238E27FC236}">
                <a16:creationId xmlns:a16="http://schemas.microsoft.com/office/drawing/2014/main" id="{BDB47826-C51A-473C-BE9A-F06A776C5F4F}"/>
              </a:ext>
            </a:extLst>
          </p:cNvPr>
          <p:cNvPicPr>
            <a:picLocks noChangeAspect="1"/>
          </p:cNvPicPr>
          <p:nvPr/>
        </p:nvPicPr>
        <p:blipFill>
          <a:blip r:embed="rId3"/>
          <a:srcRect/>
          <a:stretch/>
        </p:blipFill>
        <p:spPr>
          <a:xfrm>
            <a:off x="4529665" y="630277"/>
            <a:ext cx="4577004" cy="1206989"/>
          </a:xfrm>
          <a:prstGeom prst="rect">
            <a:avLst/>
          </a:prstGeom>
        </p:spPr>
      </p:pic>
      <p:pic>
        <p:nvPicPr>
          <p:cNvPr id="7" name="Picture 6">
            <a:extLst>
              <a:ext uri="{FF2B5EF4-FFF2-40B4-BE49-F238E27FC236}">
                <a16:creationId xmlns:a16="http://schemas.microsoft.com/office/drawing/2014/main" id="{AE1479EE-B32A-45FF-A20D-1397F0D7F91C}"/>
              </a:ext>
            </a:extLst>
          </p:cNvPr>
          <p:cNvPicPr>
            <a:picLocks noChangeAspect="1"/>
          </p:cNvPicPr>
          <p:nvPr/>
        </p:nvPicPr>
        <p:blipFill>
          <a:blip r:embed="rId4"/>
          <a:srcRect/>
          <a:stretch/>
        </p:blipFill>
        <p:spPr>
          <a:xfrm>
            <a:off x="4529664" y="2194314"/>
            <a:ext cx="4554153" cy="2462351"/>
          </a:xfrm>
          <a:prstGeom prst="rect">
            <a:avLst/>
          </a:prstGeom>
        </p:spPr>
      </p:pic>
    </p:spTree>
    <p:extLst>
      <p:ext uri="{BB962C8B-B14F-4D97-AF65-F5344CB8AC3E}">
        <p14:creationId xmlns:p14="http://schemas.microsoft.com/office/powerpoint/2010/main" val="1755529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0"/>
            <a:ext cx="7208521" cy="731837"/>
          </a:xfrm>
        </p:spPr>
        <p:txBody>
          <a:bodyPr/>
          <a:lstStyle/>
          <a:p>
            <a:r>
              <a:rPr lang="en-US" sz="1600" dirty="0">
                <a:solidFill>
                  <a:schemeClr val="accent4">
                    <a:lumMod val="75000"/>
                  </a:schemeClr>
                </a:solidFill>
              </a:rPr>
              <a:t>Troubleshooting Miscellaneous OSPFv2 Issues</a:t>
            </a:r>
            <a:br>
              <a:rPr lang="en-US" dirty="0">
                <a:solidFill>
                  <a:schemeClr val="accent4">
                    <a:lumMod val="75000"/>
                  </a:schemeClr>
                </a:solidFill>
              </a:rPr>
            </a:br>
            <a:r>
              <a:rPr lang="en-US" sz="2400" dirty="0">
                <a:solidFill>
                  <a:schemeClr val="accent4">
                    <a:lumMod val="75000"/>
                  </a:schemeClr>
                </a:solidFill>
              </a:rPr>
              <a:t>Load Balancing</a:t>
            </a:r>
          </a:p>
        </p:txBody>
      </p:sp>
      <p:sp>
        <p:nvSpPr>
          <p:cNvPr id="2" name="Rectangle 1">
            <a:extLst>
              <a:ext uri="{FF2B5EF4-FFF2-40B4-BE49-F238E27FC236}">
                <a16:creationId xmlns:a16="http://schemas.microsoft.com/office/drawing/2014/main" id="{09FF4F5D-70B8-4224-91F2-4D3C5F190FF9}"/>
              </a:ext>
            </a:extLst>
          </p:cNvPr>
          <p:cNvSpPr/>
          <p:nvPr/>
        </p:nvSpPr>
        <p:spPr>
          <a:xfrm>
            <a:off x="121443" y="731837"/>
            <a:ext cx="4080167" cy="3539430"/>
          </a:xfrm>
          <a:prstGeom prst="rect">
            <a:avLst/>
          </a:prstGeom>
        </p:spPr>
        <p:txBody>
          <a:bodyPr wrap="square">
            <a:spAutoFit/>
          </a:bodyPr>
          <a:lstStyle/>
          <a:p>
            <a:r>
              <a:rPr lang="en-US" sz="1400" dirty="0">
                <a:solidFill>
                  <a:srgbClr val="000000"/>
                </a:solidFill>
              </a:rPr>
              <a:t>OSPF supports only equal-cost load balancing. Therefore, when troubleshooting load balancing for OSPF, your two primary points of concern are the overall end-to-end cost and the maximum number of paths permitted for load balancing. To verify the maximum number of equal-cost paths an OSPF router is currently configured to support, use the </a:t>
            </a:r>
            <a:r>
              <a:rPr lang="en-US" sz="1400" b="1" dirty="0">
                <a:solidFill>
                  <a:srgbClr val="000000"/>
                </a:solidFill>
              </a:rPr>
              <a:t>show ip protocols </a:t>
            </a:r>
            <a:r>
              <a:rPr lang="en-US" sz="1400" dirty="0">
                <a:solidFill>
                  <a:srgbClr val="000000"/>
                </a:solidFill>
              </a:rPr>
              <a:t>command, as shown in Example 8-42.</a:t>
            </a:r>
          </a:p>
          <a:p>
            <a:endParaRPr lang="en-US" sz="1400" dirty="0">
              <a:solidFill>
                <a:srgbClr val="000000"/>
              </a:solidFill>
            </a:endParaRPr>
          </a:p>
          <a:p>
            <a:r>
              <a:rPr lang="en-US" sz="1400" dirty="0">
                <a:solidFill>
                  <a:srgbClr val="000000"/>
                </a:solidFill>
              </a:rPr>
              <a:t>If your topology is showing multiple paths to reach certain networks in your organization but they are not all showing up in the routing table, it is than likely because they are not equal-cost paths or the maximum paths value is configured too low.</a:t>
            </a:r>
          </a:p>
        </p:txBody>
      </p:sp>
      <p:pic>
        <p:nvPicPr>
          <p:cNvPr id="5" name="Picture 4">
            <a:extLst>
              <a:ext uri="{FF2B5EF4-FFF2-40B4-BE49-F238E27FC236}">
                <a16:creationId xmlns:a16="http://schemas.microsoft.com/office/drawing/2014/main" id="{BDB47826-C51A-473C-BE9A-F06A776C5F4F}"/>
              </a:ext>
            </a:extLst>
          </p:cNvPr>
          <p:cNvPicPr>
            <a:picLocks noChangeAspect="1"/>
          </p:cNvPicPr>
          <p:nvPr/>
        </p:nvPicPr>
        <p:blipFill>
          <a:blip r:embed="rId3"/>
          <a:srcRect/>
          <a:stretch/>
        </p:blipFill>
        <p:spPr>
          <a:xfrm>
            <a:off x="4357072" y="1083484"/>
            <a:ext cx="4665485" cy="2378363"/>
          </a:xfrm>
          <a:prstGeom prst="rect">
            <a:avLst/>
          </a:prstGeom>
        </p:spPr>
      </p:pic>
    </p:spTree>
    <p:extLst>
      <p:ext uri="{BB962C8B-B14F-4D97-AF65-F5344CB8AC3E}">
        <p14:creationId xmlns:p14="http://schemas.microsoft.com/office/powerpoint/2010/main" val="3947589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337844" y="252411"/>
            <a:ext cx="8541996" cy="1351755"/>
          </a:xfrm>
        </p:spPr>
        <p:txBody>
          <a:bodyPr/>
          <a:lstStyle/>
          <a:p>
            <a:r>
              <a:rPr lang="en-US" sz="3600" dirty="0">
                <a:solidFill>
                  <a:schemeClr val="accent5">
                    <a:lumMod val="40000"/>
                    <a:lumOff val="60000"/>
                  </a:schemeClr>
                </a:solidFill>
              </a:rPr>
              <a:t>OSPFv2 Trouble Tickets</a:t>
            </a:r>
          </a:p>
        </p:txBody>
      </p:sp>
      <p:sp>
        <p:nvSpPr>
          <p:cNvPr id="4" name="TextBox 3">
            <a:extLst>
              <a:ext uri="{FF2B5EF4-FFF2-40B4-BE49-F238E27FC236}">
                <a16:creationId xmlns:a16="http://schemas.microsoft.com/office/drawing/2014/main" id="{E2BFA70F-DC0C-41D5-868E-C8FBC661D58F}"/>
              </a:ext>
            </a:extLst>
          </p:cNvPr>
          <p:cNvSpPr txBox="1"/>
          <p:nvPr/>
        </p:nvSpPr>
        <p:spPr>
          <a:xfrm>
            <a:off x="433084" y="1715712"/>
            <a:ext cx="8446756" cy="584775"/>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chemeClr val="accent4">
                    <a:lumMod val="40000"/>
                    <a:lumOff val="60000"/>
                  </a:schemeClr>
                </a:solidFill>
              </a:rPr>
              <a:t>This section presents three trouble tickets related to troubleshooting OSPF related issues</a:t>
            </a:r>
          </a:p>
        </p:txBody>
      </p:sp>
    </p:spTree>
    <p:custDataLst>
      <p:tags r:id="rId1"/>
    </p:custDataLst>
    <p:extLst>
      <p:ext uri="{BB962C8B-B14F-4D97-AF65-F5344CB8AC3E}">
        <p14:creationId xmlns:p14="http://schemas.microsoft.com/office/powerpoint/2010/main" val="3029266719"/>
      </p:ext>
    </p:extLst>
  </p:cSld>
  <p:clrMapOvr>
    <a:masterClrMapping/>
  </p:clrMapOvr>
  <p:transition spd="slow">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0"/>
            <a:ext cx="5096933" cy="731837"/>
          </a:xfrm>
        </p:spPr>
        <p:txBody>
          <a:bodyPr/>
          <a:lstStyle/>
          <a:p>
            <a:r>
              <a:rPr lang="en-US" sz="1600" dirty="0">
                <a:solidFill>
                  <a:schemeClr val="accent4">
                    <a:lumMod val="75000"/>
                  </a:schemeClr>
                </a:solidFill>
              </a:rPr>
              <a:t>OSPFv2 Trouble Tickets</a:t>
            </a:r>
            <a:br>
              <a:rPr lang="en-US" dirty="0">
                <a:solidFill>
                  <a:schemeClr val="accent4">
                    <a:lumMod val="75000"/>
                  </a:schemeClr>
                </a:solidFill>
              </a:rPr>
            </a:br>
            <a:r>
              <a:rPr lang="en-US" sz="2400" dirty="0">
                <a:solidFill>
                  <a:schemeClr val="accent4">
                    <a:lumMod val="75000"/>
                  </a:schemeClr>
                </a:solidFill>
              </a:rPr>
              <a:t>Trouble Ticket 8-1</a:t>
            </a:r>
          </a:p>
        </p:txBody>
      </p:sp>
      <p:sp>
        <p:nvSpPr>
          <p:cNvPr id="2" name="Rectangle 1">
            <a:extLst>
              <a:ext uri="{FF2B5EF4-FFF2-40B4-BE49-F238E27FC236}">
                <a16:creationId xmlns:a16="http://schemas.microsoft.com/office/drawing/2014/main" id="{09FF4F5D-70B8-4224-91F2-4D3C5F190FF9}"/>
              </a:ext>
            </a:extLst>
          </p:cNvPr>
          <p:cNvSpPr/>
          <p:nvPr/>
        </p:nvSpPr>
        <p:spPr>
          <a:xfrm>
            <a:off x="121441" y="731837"/>
            <a:ext cx="4975491" cy="4832092"/>
          </a:xfrm>
          <a:prstGeom prst="rect">
            <a:avLst/>
          </a:prstGeom>
        </p:spPr>
        <p:txBody>
          <a:bodyPr wrap="square">
            <a:spAutoFit/>
          </a:bodyPr>
          <a:lstStyle/>
          <a:p>
            <a:r>
              <a:rPr lang="en-US" sz="1400" dirty="0">
                <a:solidFill>
                  <a:srgbClr val="000000"/>
                </a:solidFill>
              </a:rPr>
              <a:t>All trouble tickets in this section are based on the topology shown in Figure 8-12.</a:t>
            </a:r>
          </a:p>
          <a:p>
            <a:endParaRPr lang="en-US" sz="1400" dirty="0">
              <a:solidFill>
                <a:srgbClr val="000000"/>
              </a:solidFill>
            </a:endParaRPr>
          </a:p>
          <a:p>
            <a:r>
              <a:rPr lang="en-US" sz="1400" b="1" dirty="0">
                <a:solidFill>
                  <a:srgbClr val="000000"/>
                </a:solidFill>
              </a:rPr>
              <a:t>Problem: </a:t>
            </a:r>
            <a:r>
              <a:rPr lang="en-US" sz="1400" dirty="0">
                <a:solidFill>
                  <a:srgbClr val="000000"/>
                </a:solidFill>
              </a:rPr>
              <a:t>Users in the 10.1.1.0/24 network indicate that they are not able to access resources in the 192.168.1.0/24 network.</a:t>
            </a:r>
          </a:p>
          <a:p>
            <a:endParaRPr lang="en-US" sz="1400" dirty="0">
              <a:solidFill>
                <a:srgbClr val="000000"/>
              </a:solidFill>
            </a:endParaRPr>
          </a:p>
          <a:p>
            <a:r>
              <a:rPr lang="en-US" sz="1400" dirty="0">
                <a:solidFill>
                  <a:srgbClr val="000000"/>
                </a:solidFill>
              </a:rPr>
              <a:t>As always, the first item on the list for troubleshooting is to verify the problem. You access a PC in the 10.1.1.0/24 network and ping an IP address in the 192.168.1.0/24 network; the ping is successful (0% loss), as shown in Example 8-43. However, notice that the reply is from the default gateway at 10.1.1.1, and it states Destination host unreachable. Therefore, the ping is actually technically not successful. </a:t>
            </a:r>
          </a:p>
          <a:p>
            <a:pPr eaLnBrk="0" hangingPunct="0"/>
            <a:endParaRPr lang="en-US" sz="1400" dirty="0">
              <a:solidFill>
                <a:srgbClr val="000000"/>
              </a:solidFill>
            </a:endParaRPr>
          </a:p>
          <a:p>
            <a:pPr eaLnBrk="0" hangingPunct="0"/>
            <a:r>
              <a:rPr lang="en-US" sz="1400" dirty="0">
                <a:solidFill>
                  <a:srgbClr val="000000"/>
                </a:solidFill>
              </a:rPr>
              <a:t>Refer to your text for next steps and examples to troubleshoot and resolve this trouble ticket.</a:t>
            </a:r>
          </a:p>
          <a:p>
            <a:endParaRPr lang="en-US" sz="1400" dirty="0">
              <a:solidFill>
                <a:srgbClr val="000000"/>
              </a:solidFill>
            </a:endParaRPr>
          </a:p>
          <a:p>
            <a:endParaRPr lang="en-US" sz="1400" dirty="0">
              <a:solidFill>
                <a:srgbClr val="000000"/>
              </a:solidFill>
            </a:endParaRPr>
          </a:p>
          <a:p>
            <a:r>
              <a:rPr lang="en-US" sz="1400" dirty="0">
                <a:solidFill>
                  <a:srgbClr val="000000"/>
                </a:solidFill>
              </a:rPr>
              <a:t> </a:t>
            </a:r>
          </a:p>
          <a:p>
            <a:endParaRPr lang="en-US" sz="1400" dirty="0">
              <a:solidFill>
                <a:srgbClr val="000000"/>
              </a:solidFill>
            </a:endParaRPr>
          </a:p>
        </p:txBody>
      </p:sp>
      <p:pic>
        <p:nvPicPr>
          <p:cNvPr id="5" name="Picture 4">
            <a:extLst>
              <a:ext uri="{FF2B5EF4-FFF2-40B4-BE49-F238E27FC236}">
                <a16:creationId xmlns:a16="http://schemas.microsoft.com/office/drawing/2014/main" id="{FDBD2D4C-D43F-45E9-A8C4-9AA3AFCEDED7}"/>
              </a:ext>
            </a:extLst>
          </p:cNvPr>
          <p:cNvPicPr>
            <a:picLocks noChangeAspect="1"/>
          </p:cNvPicPr>
          <p:nvPr/>
        </p:nvPicPr>
        <p:blipFill>
          <a:blip r:embed="rId3"/>
          <a:srcRect/>
          <a:stretch/>
        </p:blipFill>
        <p:spPr>
          <a:xfrm>
            <a:off x="5218374" y="995123"/>
            <a:ext cx="3764741" cy="1892410"/>
          </a:xfrm>
          <a:prstGeom prst="rect">
            <a:avLst/>
          </a:prstGeom>
        </p:spPr>
      </p:pic>
      <p:pic>
        <p:nvPicPr>
          <p:cNvPr id="4" name="Picture 3">
            <a:extLst>
              <a:ext uri="{FF2B5EF4-FFF2-40B4-BE49-F238E27FC236}">
                <a16:creationId xmlns:a16="http://schemas.microsoft.com/office/drawing/2014/main" id="{9B80C497-FC90-469F-8169-9FE84F4384F1}"/>
              </a:ext>
            </a:extLst>
          </p:cNvPr>
          <p:cNvPicPr>
            <a:picLocks noChangeAspect="1"/>
          </p:cNvPicPr>
          <p:nvPr/>
        </p:nvPicPr>
        <p:blipFill>
          <a:blip r:embed="rId4"/>
          <a:stretch>
            <a:fillRect/>
          </a:stretch>
        </p:blipFill>
        <p:spPr>
          <a:xfrm>
            <a:off x="5218374" y="2967346"/>
            <a:ext cx="3624262" cy="1655454"/>
          </a:xfrm>
          <a:prstGeom prst="rect">
            <a:avLst/>
          </a:prstGeom>
        </p:spPr>
      </p:pic>
    </p:spTree>
    <p:extLst>
      <p:ext uri="{BB962C8B-B14F-4D97-AF65-F5344CB8AC3E}">
        <p14:creationId xmlns:p14="http://schemas.microsoft.com/office/powerpoint/2010/main" val="1586619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0"/>
            <a:ext cx="8422641" cy="731837"/>
          </a:xfrm>
        </p:spPr>
        <p:txBody>
          <a:bodyPr/>
          <a:lstStyle/>
          <a:p>
            <a:r>
              <a:rPr lang="en-US" sz="1600" dirty="0">
                <a:solidFill>
                  <a:schemeClr val="accent4">
                    <a:lumMod val="75000"/>
                  </a:schemeClr>
                </a:solidFill>
              </a:rPr>
              <a:t>OSPFv2 Trouble Tickets</a:t>
            </a:r>
            <a:br>
              <a:rPr lang="en-US" dirty="0">
                <a:solidFill>
                  <a:schemeClr val="accent4">
                    <a:lumMod val="75000"/>
                  </a:schemeClr>
                </a:solidFill>
              </a:rPr>
            </a:br>
            <a:r>
              <a:rPr lang="en-US" sz="2400" dirty="0">
                <a:solidFill>
                  <a:schemeClr val="accent4">
                    <a:lumMod val="75000"/>
                  </a:schemeClr>
                </a:solidFill>
              </a:rPr>
              <a:t>Trouble Ticket 8-2</a:t>
            </a:r>
          </a:p>
        </p:txBody>
      </p:sp>
      <p:sp>
        <p:nvSpPr>
          <p:cNvPr id="2" name="Rectangle 1">
            <a:extLst>
              <a:ext uri="{FF2B5EF4-FFF2-40B4-BE49-F238E27FC236}">
                <a16:creationId xmlns:a16="http://schemas.microsoft.com/office/drawing/2014/main" id="{09FF4F5D-70B8-4224-91F2-4D3C5F190FF9}"/>
              </a:ext>
            </a:extLst>
          </p:cNvPr>
          <p:cNvSpPr/>
          <p:nvPr/>
        </p:nvSpPr>
        <p:spPr>
          <a:xfrm>
            <a:off x="121441" y="731837"/>
            <a:ext cx="4975491" cy="3108543"/>
          </a:xfrm>
          <a:prstGeom prst="rect">
            <a:avLst/>
          </a:prstGeom>
        </p:spPr>
        <p:txBody>
          <a:bodyPr wrap="square">
            <a:spAutoFit/>
          </a:bodyPr>
          <a:lstStyle/>
          <a:p>
            <a:r>
              <a:rPr lang="en-US" sz="1400" b="1" dirty="0">
                <a:solidFill>
                  <a:srgbClr val="000000"/>
                </a:solidFill>
              </a:rPr>
              <a:t>Problem: </a:t>
            </a:r>
            <a:r>
              <a:rPr lang="en-US" sz="1400" dirty="0">
                <a:solidFill>
                  <a:srgbClr val="000000"/>
                </a:solidFill>
              </a:rPr>
              <a:t>Users in the 10.1.1.0/24 network indicate that they are not able to access resources in the 192.168.1.0/24 network.</a:t>
            </a:r>
          </a:p>
          <a:p>
            <a:endParaRPr lang="en-US" sz="1400" dirty="0">
              <a:solidFill>
                <a:srgbClr val="000000"/>
              </a:solidFill>
            </a:endParaRPr>
          </a:p>
          <a:p>
            <a:r>
              <a:rPr lang="en-US" sz="1400" dirty="0">
                <a:solidFill>
                  <a:srgbClr val="000000"/>
                </a:solidFill>
              </a:rPr>
              <a:t>As always, the first item on the list for troubleshooting is to verify the problem. You access a PC in the 10.1.1.0/24 network and ping an IP address in the 192.168.1.0/24 network, and it is successful (0% loss), as shown in Example 8-57. However, notice that the reply is from 10.1.23.2, and it states TTL expired in transit. Therefore, it was technically not successful. </a:t>
            </a:r>
          </a:p>
          <a:p>
            <a:pPr eaLnBrk="0" hangingPunct="0"/>
            <a:endParaRPr lang="en-US" sz="1400" dirty="0">
              <a:solidFill>
                <a:srgbClr val="000000"/>
              </a:solidFill>
            </a:endParaRPr>
          </a:p>
          <a:p>
            <a:pPr eaLnBrk="0" hangingPunct="0"/>
            <a:r>
              <a:rPr lang="en-US" sz="1400" dirty="0">
                <a:solidFill>
                  <a:srgbClr val="000000"/>
                </a:solidFill>
              </a:rPr>
              <a:t>Refer to your text for next steps and examples to troubleshoot and resolve this trouble ticket.</a:t>
            </a:r>
          </a:p>
        </p:txBody>
      </p:sp>
      <p:pic>
        <p:nvPicPr>
          <p:cNvPr id="5" name="Picture 4">
            <a:extLst>
              <a:ext uri="{FF2B5EF4-FFF2-40B4-BE49-F238E27FC236}">
                <a16:creationId xmlns:a16="http://schemas.microsoft.com/office/drawing/2014/main" id="{FDBD2D4C-D43F-45E9-A8C4-9AA3AFCEDED7}"/>
              </a:ext>
            </a:extLst>
          </p:cNvPr>
          <p:cNvPicPr>
            <a:picLocks noChangeAspect="1"/>
          </p:cNvPicPr>
          <p:nvPr/>
        </p:nvPicPr>
        <p:blipFill>
          <a:blip r:embed="rId3"/>
          <a:srcRect/>
          <a:stretch/>
        </p:blipFill>
        <p:spPr>
          <a:xfrm>
            <a:off x="5257818" y="895501"/>
            <a:ext cx="3764741" cy="1892410"/>
          </a:xfrm>
          <a:prstGeom prst="rect">
            <a:avLst/>
          </a:prstGeom>
        </p:spPr>
      </p:pic>
      <p:pic>
        <p:nvPicPr>
          <p:cNvPr id="4" name="Picture 3">
            <a:extLst>
              <a:ext uri="{FF2B5EF4-FFF2-40B4-BE49-F238E27FC236}">
                <a16:creationId xmlns:a16="http://schemas.microsoft.com/office/drawing/2014/main" id="{E06952C4-7F56-4239-AB04-5D2596ADB6D3}"/>
              </a:ext>
            </a:extLst>
          </p:cNvPr>
          <p:cNvPicPr>
            <a:picLocks noChangeAspect="1"/>
          </p:cNvPicPr>
          <p:nvPr/>
        </p:nvPicPr>
        <p:blipFill>
          <a:blip r:embed="rId4"/>
          <a:stretch>
            <a:fillRect/>
          </a:stretch>
        </p:blipFill>
        <p:spPr>
          <a:xfrm>
            <a:off x="5178832" y="2878420"/>
            <a:ext cx="3922712" cy="1782480"/>
          </a:xfrm>
          <a:prstGeom prst="rect">
            <a:avLst/>
          </a:prstGeom>
        </p:spPr>
      </p:pic>
    </p:spTree>
    <p:extLst>
      <p:ext uri="{BB962C8B-B14F-4D97-AF65-F5344CB8AC3E}">
        <p14:creationId xmlns:p14="http://schemas.microsoft.com/office/powerpoint/2010/main" val="2585643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0"/>
            <a:ext cx="8422641" cy="731837"/>
          </a:xfrm>
        </p:spPr>
        <p:txBody>
          <a:bodyPr/>
          <a:lstStyle/>
          <a:p>
            <a:r>
              <a:rPr lang="en-US" sz="1600" dirty="0">
                <a:solidFill>
                  <a:schemeClr val="accent4">
                    <a:lumMod val="75000"/>
                  </a:schemeClr>
                </a:solidFill>
              </a:rPr>
              <a:t>OSPFv2 Trouble Tickets</a:t>
            </a:r>
            <a:br>
              <a:rPr lang="en-US" dirty="0">
                <a:solidFill>
                  <a:schemeClr val="accent4">
                    <a:lumMod val="75000"/>
                  </a:schemeClr>
                </a:solidFill>
              </a:rPr>
            </a:br>
            <a:r>
              <a:rPr lang="en-US" sz="2400" dirty="0">
                <a:solidFill>
                  <a:schemeClr val="accent4">
                    <a:lumMod val="75000"/>
                  </a:schemeClr>
                </a:solidFill>
              </a:rPr>
              <a:t>Trouble Ticket 8-3</a:t>
            </a:r>
          </a:p>
        </p:txBody>
      </p:sp>
      <p:sp>
        <p:nvSpPr>
          <p:cNvPr id="2" name="Rectangle 1">
            <a:extLst>
              <a:ext uri="{FF2B5EF4-FFF2-40B4-BE49-F238E27FC236}">
                <a16:creationId xmlns:a16="http://schemas.microsoft.com/office/drawing/2014/main" id="{09FF4F5D-70B8-4224-91F2-4D3C5F190FF9}"/>
              </a:ext>
            </a:extLst>
          </p:cNvPr>
          <p:cNvSpPr/>
          <p:nvPr/>
        </p:nvSpPr>
        <p:spPr>
          <a:xfrm>
            <a:off x="281461" y="907097"/>
            <a:ext cx="3764741" cy="3539430"/>
          </a:xfrm>
          <a:prstGeom prst="rect">
            <a:avLst/>
          </a:prstGeom>
        </p:spPr>
        <p:txBody>
          <a:bodyPr wrap="square">
            <a:spAutoFit/>
          </a:bodyPr>
          <a:lstStyle/>
          <a:p>
            <a:r>
              <a:rPr lang="en-US" sz="1400" dirty="0">
                <a:solidFill>
                  <a:srgbClr val="000000"/>
                </a:solidFill>
              </a:rPr>
              <a:t>All trouble tickets in this section are based on the topology shown in Figure 8-12.</a:t>
            </a:r>
          </a:p>
          <a:p>
            <a:endParaRPr lang="en-US" sz="1400" dirty="0">
              <a:solidFill>
                <a:srgbClr val="000000"/>
              </a:solidFill>
            </a:endParaRPr>
          </a:p>
          <a:p>
            <a:r>
              <a:rPr lang="en-US" sz="1400" b="1" dirty="0">
                <a:solidFill>
                  <a:srgbClr val="000000"/>
                </a:solidFill>
              </a:rPr>
              <a:t>Problem: </a:t>
            </a:r>
            <a:r>
              <a:rPr lang="en-US" sz="1400" dirty="0">
                <a:solidFill>
                  <a:srgbClr val="000000"/>
                </a:solidFill>
              </a:rPr>
              <a:t>Routers R1 and R2 are not forming a neighbor adjacency</a:t>
            </a:r>
          </a:p>
          <a:p>
            <a:endParaRPr lang="en-US" sz="1400" dirty="0">
              <a:solidFill>
                <a:srgbClr val="000000"/>
              </a:solidFill>
            </a:endParaRPr>
          </a:p>
          <a:p>
            <a:r>
              <a:rPr lang="en-US" sz="1400" dirty="0">
                <a:solidFill>
                  <a:srgbClr val="000000"/>
                </a:solidFill>
              </a:rPr>
              <a:t>The first item on the list for troubleshooting is to verify the problem. You access R1 and issue the show ip ospf neighbor command, as shown in Example 8-64, and it confirms that there is no neighbor relationship with R2.</a:t>
            </a:r>
          </a:p>
          <a:p>
            <a:endParaRPr lang="en-US" sz="1400" dirty="0">
              <a:solidFill>
                <a:srgbClr val="000000"/>
              </a:solidFill>
            </a:endParaRPr>
          </a:p>
          <a:p>
            <a:r>
              <a:rPr lang="en-US" sz="1400" dirty="0">
                <a:solidFill>
                  <a:srgbClr val="000000"/>
                </a:solidFill>
              </a:rPr>
              <a:t>Refer to your text for next steps and examples to troubleshoot and resolve this trouble ticket.</a:t>
            </a:r>
          </a:p>
          <a:p>
            <a:r>
              <a:rPr lang="en-US" sz="1400" dirty="0">
                <a:solidFill>
                  <a:srgbClr val="000000"/>
                </a:solidFill>
              </a:rPr>
              <a:t> </a:t>
            </a:r>
          </a:p>
        </p:txBody>
      </p:sp>
      <p:pic>
        <p:nvPicPr>
          <p:cNvPr id="9" name="Picture 8">
            <a:extLst>
              <a:ext uri="{FF2B5EF4-FFF2-40B4-BE49-F238E27FC236}">
                <a16:creationId xmlns:a16="http://schemas.microsoft.com/office/drawing/2014/main" id="{A27E2B79-728C-4831-A4BE-14125E4C62C5}"/>
              </a:ext>
            </a:extLst>
          </p:cNvPr>
          <p:cNvPicPr>
            <a:picLocks noChangeAspect="1"/>
          </p:cNvPicPr>
          <p:nvPr/>
        </p:nvPicPr>
        <p:blipFill>
          <a:blip r:embed="rId3"/>
          <a:srcRect/>
          <a:stretch/>
        </p:blipFill>
        <p:spPr>
          <a:xfrm>
            <a:off x="4657899" y="907097"/>
            <a:ext cx="3764741" cy="1892410"/>
          </a:xfrm>
          <a:prstGeom prst="rect">
            <a:avLst/>
          </a:prstGeom>
        </p:spPr>
      </p:pic>
      <p:pic>
        <p:nvPicPr>
          <p:cNvPr id="4" name="Picture 3">
            <a:extLst>
              <a:ext uri="{FF2B5EF4-FFF2-40B4-BE49-F238E27FC236}">
                <a16:creationId xmlns:a16="http://schemas.microsoft.com/office/drawing/2014/main" id="{1BB583A4-644D-4982-8BFD-78777DD6A9D6}"/>
              </a:ext>
            </a:extLst>
          </p:cNvPr>
          <p:cNvPicPr>
            <a:picLocks noChangeAspect="1"/>
          </p:cNvPicPr>
          <p:nvPr/>
        </p:nvPicPr>
        <p:blipFill>
          <a:blip r:embed="rId4"/>
          <a:stretch>
            <a:fillRect/>
          </a:stretch>
        </p:blipFill>
        <p:spPr>
          <a:xfrm>
            <a:off x="4394979" y="3147941"/>
            <a:ext cx="4227512" cy="555696"/>
          </a:xfrm>
          <a:prstGeom prst="rect">
            <a:avLst/>
          </a:prstGeom>
        </p:spPr>
      </p:pic>
    </p:spTree>
    <p:extLst>
      <p:ext uri="{BB962C8B-B14F-4D97-AF65-F5344CB8AC3E}">
        <p14:creationId xmlns:p14="http://schemas.microsoft.com/office/powerpoint/2010/main" val="928438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359274" y="466724"/>
            <a:ext cx="8495967" cy="1351755"/>
          </a:xfrm>
        </p:spPr>
        <p:txBody>
          <a:bodyPr/>
          <a:lstStyle/>
          <a:p>
            <a:r>
              <a:rPr lang="en-US" sz="4800" dirty="0">
                <a:solidFill>
                  <a:schemeClr val="accent5">
                    <a:lumMod val="40000"/>
                    <a:lumOff val="60000"/>
                  </a:schemeClr>
                </a:solidFill>
              </a:rPr>
              <a:t>Prepare for the Exam</a:t>
            </a:r>
            <a:endParaRPr lang="en-US" dirty="0">
              <a:solidFill>
                <a:schemeClr val="accent5">
                  <a:lumMod val="40000"/>
                  <a:lumOff val="60000"/>
                </a:schemeClr>
              </a:solidFill>
            </a:endParaRPr>
          </a:p>
        </p:txBody>
      </p:sp>
    </p:spTree>
    <p:custDataLst>
      <p:tags r:id="rId1"/>
    </p:custDataLst>
    <p:extLst>
      <p:ext uri="{BB962C8B-B14F-4D97-AF65-F5344CB8AC3E}">
        <p14:creationId xmlns:p14="http://schemas.microsoft.com/office/powerpoint/2010/main" val="859374897"/>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solidFill>
                  <a:schemeClr val="accent4">
                    <a:lumMod val="75000"/>
                  </a:schemeClr>
                </a:solidFill>
              </a:rPr>
              <a:t>Troubleshooting OSPFv2</a:t>
            </a:r>
            <a:br>
              <a:rPr lang="en-US" dirty="0">
                <a:solidFill>
                  <a:schemeClr val="accent4">
                    <a:lumMod val="75000"/>
                  </a:schemeClr>
                </a:solidFill>
              </a:rPr>
            </a:br>
            <a:r>
              <a:rPr lang="en-US" sz="2400" dirty="0">
                <a:solidFill>
                  <a:schemeClr val="accent4">
                    <a:lumMod val="75000"/>
                  </a:schemeClr>
                </a:solidFill>
              </a:rPr>
              <a:t>OSPF Establishes Neighbor Relationships</a:t>
            </a:r>
          </a:p>
        </p:txBody>
      </p:sp>
      <p:sp>
        <p:nvSpPr>
          <p:cNvPr id="5" name="TextBox 4">
            <a:extLst>
              <a:ext uri="{FF2B5EF4-FFF2-40B4-BE49-F238E27FC236}">
                <a16:creationId xmlns:a16="http://schemas.microsoft.com/office/drawing/2014/main" id="{EEC9D1C4-B9E3-489B-800E-BA01649A61D8}"/>
              </a:ext>
            </a:extLst>
          </p:cNvPr>
          <p:cNvSpPr txBox="1"/>
          <p:nvPr/>
        </p:nvSpPr>
        <p:spPr>
          <a:xfrm>
            <a:off x="78545" y="731837"/>
            <a:ext cx="8978369" cy="3847207"/>
          </a:xfrm>
          <a:prstGeom prst="rect">
            <a:avLst/>
          </a:prstGeom>
          <a:noFill/>
        </p:spPr>
        <p:txBody>
          <a:bodyPr wrap="square" rtlCol="0">
            <a:spAutoFit/>
          </a:bodyPr>
          <a:lstStyle/>
          <a:p>
            <a:pPr eaLnBrk="0" hangingPunct="0"/>
            <a:r>
              <a:rPr lang="en-US" sz="1600" dirty="0">
                <a:solidFill>
                  <a:srgbClr val="000000"/>
                </a:solidFill>
              </a:rPr>
              <a:t>OSPF establishes neighbor relationships by sending hello packets out interfaces participating in the OSPF process. You can enable the OSPF process on an interface and place it in an OSPF area using two methods:</a:t>
            </a:r>
          </a:p>
          <a:p>
            <a:pPr eaLnBrk="0" hangingPunct="0"/>
            <a:endParaRPr lang="en-US" sz="1600" dirty="0">
              <a:solidFill>
                <a:srgbClr val="000000"/>
              </a:solidFill>
            </a:endParaRPr>
          </a:p>
          <a:p>
            <a:pPr marL="342900" indent="-342900" eaLnBrk="0" hangingPunct="0">
              <a:buFont typeface="+mj-lt"/>
              <a:buAutoNum type="arabicPeriod"/>
            </a:pPr>
            <a:r>
              <a:rPr lang="en-US" sz="1600" dirty="0">
                <a:solidFill>
                  <a:srgbClr val="000000"/>
                </a:solidFill>
              </a:rPr>
              <a:t>Router OSPF configuration mode. </a:t>
            </a:r>
            <a:br>
              <a:rPr lang="en-US" sz="1600" dirty="0">
                <a:solidFill>
                  <a:srgbClr val="000000"/>
                </a:solidFill>
              </a:rPr>
            </a:br>
            <a:r>
              <a:rPr lang="en-US" sz="1600" dirty="0">
                <a:solidFill>
                  <a:srgbClr val="000000"/>
                </a:solidFill>
              </a:rPr>
              <a:t> </a:t>
            </a:r>
          </a:p>
          <a:p>
            <a:pPr eaLnBrk="0" hangingPunct="0"/>
            <a:r>
              <a:rPr lang="en-US" sz="1600" dirty="0">
                <a:solidFill>
                  <a:srgbClr val="000000"/>
                </a:solidFill>
              </a:rPr>
              <a:t>		</a:t>
            </a:r>
            <a:r>
              <a:rPr lang="en-US" sz="1600" dirty="0">
                <a:solidFill>
                  <a:srgbClr val="000000"/>
                </a:solidFill>
                <a:latin typeface="+mn-lt"/>
                <a:cs typeface="Courier New" panose="02070309020205020404" pitchFamily="49" charset="0"/>
              </a:rPr>
              <a:t>R1(config)# </a:t>
            </a:r>
            <a:r>
              <a:rPr lang="en-US" sz="1600" b="1" dirty="0">
                <a:solidFill>
                  <a:srgbClr val="000000"/>
                </a:solidFill>
                <a:latin typeface="+mn-lt"/>
                <a:cs typeface="Courier New" panose="02070309020205020404" pitchFamily="49" charset="0"/>
              </a:rPr>
              <a:t>router ospf 1</a:t>
            </a:r>
            <a:br>
              <a:rPr lang="en-US" sz="1600" b="1" dirty="0">
                <a:solidFill>
                  <a:srgbClr val="000000"/>
                </a:solidFill>
                <a:latin typeface="+mn-lt"/>
                <a:cs typeface="Courier New" panose="02070309020205020404" pitchFamily="49" charset="0"/>
              </a:rPr>
            </a:br>
            <a:r>
              <a:rPr lang="en-US" sz="1600" dirty="0">
                <a:solidFill>
                  <a:srgbClr val="000000"/>
                </a:solidFill>
                <a:latin typeface="+mn-lt"/>
                <a:cs typeface="Courier New" panose="02070309020205020404" pitchFamily="49" charset="0"/>
              </a:rPr>
              <a:t>		R1(config-router)# </a:t>
            </a:r>
            <a:r>
              <a:rPr lang="en-US" sz="1600" b="1" dirty="0">
                <a:solidFill>
                  <a:srgbClr val="000000"/>
                </a:solidFill>
                <a:latin typeface="+mn-lt"/>
                <a:cs typeface="Courier New" panose="02070309020205020404" pitchFamily="49" charset="0"/>
              </a:rPr>
              <a:t>network 10.1.1.0 0.0.0.255 area 0</a:t>
            </a:r>
            <a:br>
              <a:rPr lang="en-US" sz="1600" b="1" dirty="0">
                <a:solidFill>
                  <a:srgbClr val="000000"/>
                </a:solidFill>
                <a:latin typeface="Courier New" panose="02070309020205020404" pitchFamily="49" charset="0"/>
                <a:cs typeface="Courier New" panose="02070309020205020404" pitchFamily="49" charset="0"/>
              </a:rPr>
            </a:br>
            <a:endParaRPr lang="en-US" sz="1600" b="1" dirty="0">
              <a:solidFill>
                <a:srgbClr val="000000"/>
              </a:solidFill>
              <a:latin typeface="Courier New" panose="02070309020205020404" pitchFamily="49" charset="0"/>
              <a:cs typeface="Courier New" panose="02070309020205020404" pitchFamily="49" charset="0"/>
            </a:endParaRPr>
          </a:p>
          <a:p>
            <a:pPr marL="342900" indent="-342900" eaLnBrk="0" hangingPunct="0">
              <a:buFont typeface="+mj-lt"/>
              <a:buAutoNum type="arabicPeriod" startAt="2"/>
            </a:pPr>
            <a:r>
              <a:rPr lang="en-US" sz="1600" dirty="0">
                <a:solidFill>
                  <a:srgbClr val="000000"/>
                </a:solidFill>
              </a:rPr>
              <a:t>Interface configuration mode. </a:t>
            </a:r>
            <a:br>
              <a:rPr lang="en-US" sz="1600" dirty="0">
                <a:solidFill>
                  <a:srgbClr val="000000"/>
                </a:solidFill>
              </a:rPr>
            </a:br>
            <a:r>
              <a:rPr lang="en-US" sz="1600" dirty="0">
                <a:solidFill>
                  <a:srgbClr val="000000"/>
                </a:solidFill>
              </a:rPr>
              <a:t>	</a:t>
            </a:r>
            <a:br>
              <a:rPr lang="en-US" sz="1600" dirty="0">
                <a:solidFill>
                  <a:srgbClr val="000000"/>
                </a:solidFill>
              </a:rPr>
            </a:br>
            <a:r>
              <a:rPr lang="en-US" sz="1600" dirty="0">
                <a:solidFill>
                  <a:srgbClr val="000000"/>
                </a:solidFill>
              </a:rPr>
              <a:t>		</a:t>
            </a:r>
            <a:r>
              <a:rPr lang="en-US" dirty="0">
                <a:solidFill>
                  <a:srgbClr val="000000"/>
                </a:solidFill>
                <a:latin typeface="+mn-lt"/>
                <a:cs typeface="Courier New" panose="02070309020205020404" pitchFamily="49" charset="0"/>
              </a:rPr>
              <a:t>R1(config)# </a:t>
            </a:r>
            <a:r>
              <a:rPr lang="en-US" b="1" dirty="0">
                <a:solidFill>
                  <a:srgbClr val="000000"/>
                </a:solidFill>
                <a:latin typeface="+mn-lt"/>
                <a:cs typeface="Courier New" panose="02070309020205020404" pitchFamily="49" charset="0"/>
              </a:rPr>
              <a:t>interface g0/0</a:t>
            </a:r>
            <a:br>
              <a:rPr lang="en-US" b="1" dirty="0">
                <a:solidFill>
                  <a:srgbClr val="000000"/>
                </a:solidFill>
                <a:latin typeface="+mn-lt"/>
                <a:cs typeface="Courier New" panose="02070309020205020404" pitchFamily="49" charset="0"/>
              </a:rPr>
            </a:br>
            <a:r>
              <a:rPr lang="en-US" dirty="0">
                <a:solidFill>
                  <a:srgbClr val="000000"/>
                </a:solidFill>
                <a:latin typeface="+mn-lt"/>
                <a:cs typeface="Courier New" panose="02070309020205020404" pitchFamily="49" charset="0"/>
              </a:rPr>
              <a:t>		R1(config-if)# </a:t>
            </a:r>
            <a:r>
              <a:rPr lang="en-US" b="1" dirty="0">
                <a:solidFill>
                  <a:srgbClr val="000000"/>
                </a:solidFill>
                <a:latin typeface="+mn-lt"/>
                <a:cs typeface="Courier New" panose="02070309020205020404" pitchFamily="49" charset="0"/>
              </a:rPr>
              <a:t>ip ospf 1 area 51</a:t>
            </a:r>
          </a:p>
          <a:p>
            <a:pPr eaLnBrk="0" hangingPunct="0"/>
            <a:br>
              <a:rPr lang="en-US" sz="1600" dirty="0">
                <a:solidFill>
                  <a:srgbClr val="000000"/>
                </a:solidFill>
              </a:rPr>
            </a:br>
            <a:endParaRPr lang="en-US" sz="1600" dirty="0">
              <a:solidFill>
                <a:srgbClr val="000000"/>
              </a:solidFill>
            </a:endParaRPr>
          </a:p>
        </p:txBody>
      </p:sp>
    </p:spTree>
    <p:extLst>
      <p:ext uri="{BB962C8B-B14F-4D97-AF65-F5344CB8AC3E}">
        <p14:creationId xmlns:p14="http://schemas.microsoft.com/office/powerpoint/2010/main" val="3237786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104774"/>
            <a:ext cx="8345488" cy="731837"/>
          </a:xfrm>
        </p:spPr>
        <p:txBody>
          <a:bodyPr/>
          <a:lstStyle/>
          <a:p>
            <a:r>
              <a:rPr lang="en-US" sz="1600" dirty="0"/>
              <a:t>Prepare for the Exam</a:t>
            </a:r>
            <a:br>
              <a:rPr lang="en-US" sz="2400" dirty="0"/>
            </a:br>
            <a:r>
              <a:rPr lang="en-US" sz="2400" dirty="0"/>
              <a:t>Key Topics for Chapter 8</a:t>
            </a:r>
          </a:p>
        </p:txBody>
      </p:sp>
      <p:graphicFrame>
        <p:nvGraphicFramePr>
          <p:cNvPr id="2" name="Table 1"/>
          <p:cNvGraphicFramePr>
            <a:graphicFrameLocks noGrp="1"/>
          </p:cNvGraphicFramePr>
          <p:nvPr>
            <p:extLst>
              <p:ext uri="{D42A27DB-BD31-4B8C-83A1-F6EECF244321}">
                <p14:modId xmlns:p14="http://schemas.microsoft.com/office/powerpoint/2010/main" val="2164878169"/>
              </p:ext>
            </p:extLst>
          </p:nvPr>
        </p:nvGraphicFramePr>
        <p:xfrm>
          <a:off x="814387" y="960713"/>
          <a:ext cx="7394192" cy="3708400"/>
        </p:xfrm>
        <a:graphic>
          <a:graphicData uri="http://schemas.openxmlformats.org/drawingml/2006/table">
            <a:tbl>
              <a:tblPr firstRow="1" bandRow="1">
                <a:tableStyleId>{5C22544A-7EE6-4342-B048-85BDC9FD1C3A}</a:tableStyleId>
              </a:tblPr>
              <a:tblGrid>
                <a:gridCol w="7394192">
                  <a:extLst>
                    <a:ext uri="{9D8B030D-6E8A-4147-A177-3AD203B41FA5}">
                      <a16:colId xmlns:a16="http://schemas.microsoft.com/office/drawing/2014/main" val="20000"/>
                    </a:ext>
                  </a:extLst>
                </a:gridCol>
              </a:tblGrid>
              <a:tr h="370840">
                <a:tc>
                  <a:txBody>
                    <a:bodyPr/>
                    <a:lstStyle/>
                    <a:p>
                      <a:r>
                        <a:rPr lang="en-US" sz="1400" b="1" i="0" u="none" strike="noStrike" kern="1200" baseline="0" dirty="0">
                          <a:solidFill>
                            <a:schemeClr val="lt1"/>
                          </a:solidFill>
                          <a:latin typeface="+mn-lt"/>
                          <a:ea typeface="+mn-ea"/>
                          <a:cs typeface="+mn-cs"/>
                        </a:rPr>
                        <a:t>Description</a:t>
                      </a:r>
                      <a:endParaRPr lang="en-US" dirty="0"/>
                    </a:p>
                  </a:txBody>
                  <a:tcPr/>
                </a:tc>
                <a:extLst>
                  <a:ext uri="{0D108BD9-81ED-4DB2-BD59-A6C34878D82A}">
                    <a16:rowId xmlns:a16="http://schemas.microsoft.com/office/drawing/2014/main" val="10000"/>
                  </a:ext>
                </a:extLst>
              </a:tr>
              <a:tr h="370840">
                <a:tc>
                  <a:txBody>
                    <a:bodyPr/>
                    <a:lstStyle/>
                    <a:p>
                      <a:r>
                        <a:rPr lang="en-US" sz="1600" dirty="0">
                          <a:solidFill>
                            <a:srgbClr val="000000"/>
                          </a:solidFill>
                        </a:rPr>
                        <a:t>Verifying OSPF neighbors with </a:t>
                      </a:r>
                      <a:r>
                        <a:rPr lang="en-US" sz="1600" b="1" dirty="0">
                          <a:solidFill>
                            <a:srgbClr val="000000"/>
                          </a:solidFill>
                        </a:rPr>
                        <a:t>show ip ospf neighbor</a:t>
                      </a:r>
                    </a:p>
                  </a:txBody>
                  <a:tcPr/>
                </a:tc>
                <a:extLst>
                  <a:ext uri="{0D108BD9-81ED-4DB2-BD59-A6C34878D82A}">
                    <a16:rowId xmlns:a16="http://schemas.microsoft.com/office/drawing/2014/main" val="10001"/>
                  </a:ext>
                </a:extLst>
              </a:tr>
              <a:tr h="370840">
                <a:tc>
                  <a:txBody>
                    <a:bodyPr/>
                    <a:lstStyle/>
                    <a:p>
                      <a:r>
                        <a:rPr lang="en-US" sz="1600" dirty="0">
                          <a:solidFill>
                            <a:srgbClr val="000000"/>
                          </a:solidFill>
                        </a:rPr>
                        <a:t>Reasons an OSPF neighbor relationship might not form</a:t>
                      </a:r>
                    </a:p>
                  </a:txBody>
                  <a:tcPr/>
                </a:tc>
                <a:extLst>
                  <a:ext uri="{0D108BD9-81ED-4DB2-BD59-A6C34878D82A}">
                    <a16:rowId xmlns:a16="http://schemas.microsoft.com/office/drawing/2014/main" val="10002"/>
                  </a:ext>
                </a:extLst>
              </a:tr>
              <a:tr h="370840">
                <a:tc>
                  <a:txBody>
                    <a:bodyPr/>
                    <a:lstStyle/>
                    <a:p>
                      <a:r>
                        <a:rPr lang="en-US" sz="1600" dirty="0">
                          <a:solidFill>
                            <a:srgbClr val="000000"/>
                          </a:solidFill>
                        </a:rPr>
                        <a:t>Adjacency states</a:t>
                      </a:r>
                    </a:p>
                  </a:txBody>
                  <a:tcPr/>
                </a:tc>
                <a:extLst>
                  <a:ext uri="{0D108BD9-81ED-4DB2-BD59-A6C34878D82A}">
                    <a16:rowId xmlns:a16="http://schemas.microsoft.com/office/drawing/2014/main" val="10003"/>
                  </a:ext>
                </a:extLst>
              </a:tr>
              <a:tr h="370840">
                <a:tc>
                  <a:txBody>
                    <a:bodyPr/>
                    <a:lstStyle/>
                    <a:p>
                      <a:r>
                        <a:rPr lang="en-US" sz="1600" dirty="0">
                          <a:solidFill>
                            <a:srgbClr val="000000"/>
                          </a:solidFill>
                        </a:rPr>
                        <a:t>Verifying OSPF interfaces with </a:t>
                      </a:r>
                      <a:r>
                        <a:rPr lang="en-US" sz="1600" b="1" dirty="0">
                          <a:solidFill>
                            <a:srgbClr val="000000"/>
                          </a:solidFill>
                        </a:rPr>
                        <a:t>show ip ospf interface brief</a:t>
                      </a:r>
                    </a:p>
                  </a:txBody>
                  <a:tcPr/>
                </a:tc>
                <a:extLst>
                  <a:ext uri="{0D108BD9-81ED-4DB2-BD59-A6C34878D82A}">
                    <a16:rowId xmlns:a16="http://schemas.microsoft.com/office/drawing/2014/main" val="10004"/>
                  </a:ext>
                </a:extLst>
              </a:tr>
              <a:tr h="370840">
                <a:tc>
                  <a:txBody>
                    <a:bodyPr/>
                    <a:lstStyle/>
                    <a:p>
                      <a:r>
                        <a:rPr lang="en-US" sz="1600" dirty="0">
                          <a:solidFill>
                            <a:srgbClr val="000000"/>
                          </a:solidFill>
                        </a:rPr>
                        <a:t>Displaying OSPF interface timers on R1 Gigabit Ethernet 1/0</a:t>
                      </a:r>
                    </a:p>
                  </a:txBody>
                  <a:tcPr/>
                </a:tc>
                <a:extLst>
                  <a:ext uri="{0D108BD9-81ED-4DB2-BD59-A6C34878D82A}">
                    <a16:rowId xmlns:a16="http://schemas.microsoft.com/office/drawing/2014/main" val="10005"/>
                  </a:ext>
                </a:extLst>
              </a:tr>
              <a:tr h="370840">
                <a:tc>
                  <a:txBody>
                    <a:bodyPr/>
                    <a:lstStyle/>
                    <a:p>
                      <a:r>
                        <a:rPr lang="en-US" sz="1600" dirty="0">
                          <a:solidFill>
                            <a:srgbClr val="000000"/>
                          </a:solidFill>
                        </a:rPr>
                        <a:t>Mismatched area numbers</a:t>
                      </a:r>
                    </a:p>
                  </a:txBody>
                  <a:tcPr/>
                </a:tc>
                <a:extLst>
                  <a:ext uri="{0D108BD9-81ED-4DB2-BD59-A6C34878D82A}">
                    <a16:rowId xmlns:a16="http://schemas.microsoft.com/office/drawing/2014/main" val="10006"/>
                  </a:ext>
                </a:extLst>
              </a:tr>
              <a:tr h="370840">
                <a:tc>
                  <a:txBody>
                    <a:bodyPr/>
                    <a:lstStyle/>
                    <a:p>
                      <a:r>
                        <a:rPr lang="en-US" sz="1600" dirty="0">
                          <a:solidFill>
                            <a:srgbClr val="000000"/>
                          </a:solidFill>
                        </a:rPr>
                        <a:t>Determining the type of OSPF areas</a:t>
                      </a:r>
                    </a:p>
                  </a:txBody>
                  <a:tcPr/>
                </a:tc>
                <a:extLst>
                  <a:ext uri="{0D108BD9-81ED-4DB2-BD59-A6C34878D82A}">
                    <a16:rowId xmlns:a16="http://schemas.microsoft.com/office/drawing/2014/main" val="10007"/>
                  </a:ext>
                </a:extLst>
              </a:tr>
              <a:tr h="370840">
                <a:tc>
                  <a:txBody>
                    <a:bodyPr/>
                    <a:lstStyle/>
                    <a:p>
                      <a:r>
                        <a:rPr lang="en-US" sz="1600" dirty="0">
                          <a:solidFill>
                            <a:srgbClr val="000000"/>
                          </a:solidFill>
                        </a:rPr>
                        <a:t>The passive interface feature and troubleshooting passive interface issues</a:t>
                      </a:r>
                    </a:p>
                  </a:txBody>
                  <a:tcPr/>
                </a:tc>
                <a:extLst>
                  <a:ext uri="{0D108BD9-81ED-4DB2-BD59-A6C34878D82A}">
                    <a16:rowId xmlns:a16="http://schemas.microsoft.com/office/drawing/2014/main" val="2875473574"/>
                  </a:ext>
                </a:extLst>
              </a:tr>
              <a:tr h="370840">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dirty="0">
                          <a:solidFill>
                            <a:srgbClr val="000000"/>
                          </a:solidFill>
                        </a:rPr>
                        <a:t>Verifying OSPF area authentication</a:t>
                      </a:r>
                    </a:p>
                  </a:txBody>
                  <a:tcPr/>
                </a:tc>
                <a:extLst>
                  <a:ext uri="{0D108BD9-81ED-4DB2-BD59-A6C34878D82A}">
                    <a16:rowId xmlns:a16="http://schemas.microsoft.com/office/drawing/2014/main" val="1627041110"/>
                  </a:ext>
                </a:extLst>
              </a:tr>
            </a:tbl>
          </a:graphicData>
        </a:graphic>
      </p:graphicFrame>
    </p:spTree>
    <p:extLst>
      <p:ext uri="{BB962C8B-B14F-4D97-AF65-F5344CB8AC3E}">
        <p14:creationId xmlns:p14="http://schemas.microsoft.com/office/powerpoint/2010/main" val="875591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104774"/>
            <a:ext cx="8345488" cy="731837"/>
          </a:xfrm>
        </p:spPr>
        <p:txBody>
          <a:bodyPr/>
          <a:lstStyle/>
          <a:p>
            <a:r>
              <a:rPr lang="en-US" sz="1600" dirty="0"/>
              <a:t>Prepare for the Exam</a:t>
            </a:r>
            <a:br>
              <a:rPr lang="en-US" sz="2400" dirty="0"/>
            </a:br>
            <a:r>
              <a:rPr lang="en-US" sz="2400" dirty="0"/>
              <a:t>Key Topics for Chapter 8 (Cont.)</a:t>
            </a:r>
          </a:p>
        </p:txBody>
      </p:sp>
      <p:graphicFrame>
        <p:nvGraphicFramePr>
          <p:cNvPr id="2" name="Table 1"/>
          <p:cNvGraphicFramePr>
            <a:graphicFrameLocks noGrp="1"/>
          </p:cNvGraphicFramePr>
          <p:nvPr>
            <p:extLst>
              <p:ext uri="{D42A27DB-BD31-4B8C-83A1-F6EECF244321}">
                <p14:modId xmlns:p14="http://schemas.microsoft.com/office/powerpoint/2010/main" val="1150859432"/>
              </p:ext>
            </p:extLst>
          </p:nvPr>
        </p:nvGraphicFramePr>
        <p:xfrm>
          <a:off x="677333" y="960713"/>
          <a:ext cx="7789334" cy="3716410"/>
        </p:xfrm>
        <a:graphic>
          <a:graphicData uri="http://schemas.openxmlformats.org/drawingml/2006/table">
            <a:tbl>
              <a:tblPr firstRow="1" bandRow="1">
                <a:tableStyleId>{5C22544A-7EE6-4342-B048-85BDC9FD1C3A}</a:tableStyleId>
              </a:tblPr>
              <a:tblGrid>
                <a:gridCol w="7789334">
                  <a:extLst>
                    <a:ext uri="{9D8B030D-6E8A-4147-A177-3AD203B41FA5}">
                      <a16:colId xmlns:a16="http://schemas.microsoft.com/office/drawing/2014/main" val="20000"/>
                    </a:ext>
                  </a:extLst>
                </a:gridCol>
              </a:tblGrid>
              <a:tr h="338113">
                <a:tc>
                  <a:txBody>
                    <a:bodyPr/>
                    <a:lstStyle/>
                    <a:p>
                      <a:r>
                        <a:rPr lang="en-US" sz="1400" b="1" i="0" u="none" strike="noStrike" kern="1200" baseline="0" dirty="0">
                          <a:solidFill>
                            <a:schemeClr val="lt1"/>
                          </a:solidFill>
                          <a:latin typeface="+mn-lt"/>
                          <a:ea typeface="+mn-ea"/>
                          <a:cs typeface="+mn-cs"/>
                        </a:rPr>
                        <a:t>Description</a:t>
                      </a:r>
                      <a:endParaRPr lang="en-US" dirty="0"/>
                    </a:p>
                  </a:txBody>
                  <a:tcPr/>
                </a:tc>
                <a:extLst>
                  <a:ext uri="{0D108BD9-81ED-4DB2-BD59-A6C34878D82A}">
                    <a16:rowId xmlns:a16="http://schemas.microsoft.com/office/drawing/2014/main" val="10000"/>
                  </a:ext>
                </a:extLst>
              </a:tr>
              <a:tr h="338113">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dirty="0">
                          <a:solidFill>
                            <a:srgbClr val="000000"/>
                          </a:solidFill>
                        </a:rPr>
                        <a:t>Verifying OSPF authentication key</a:t>
                      </a:r>
                    </a:p>
                  </a:txBody>
                  <a:tcPr/>
                </a:tc>
                <a:extLst>
                  <a:ext uri="{0D108BD9-81ED-4DB2-BD59-A6C34878D82A}">
                    <a16:rowId xmlns:a16="http://schemas.microsoft.com/office/drawing/2014/main" val="10001"/>
                  </a:ext>
                </a:extLst>
              </a:tr>
              <a:tr h="327881">
                <a:tc>
                  <a:txBody>
                    <a:bodyPr/>
                    <a:lstStyle/>
                    <a:p>
                      <a:r>
                        <a:rPr lang="en-US" sz="1600" dirty="0">
                          <a:solidFill>
                            <a:srgbClr val="000000"/>
                          </a:solidFill>
                        </a:rPr>
                        <a:t>MTU mismatch</a:t>
                      </a:r>
                    </a:p>
                  </a:txBody>
                  <a:tcPr/>
                </a:tc>
                <a:extLst>
                  <a:ext uri="{0D108BD9-81ED-4DB2-BD59-A6C34878D82A}">
                    <a16:rowId xmlns:a16="http://schemas.microsoft.com/office/drawing/2014/main" val="10003"/>
                  </a:ext>
                </a:extLst>
              </a:tr>
              <a:tr h="338113">
                <a:tc>
                  <a:txBody>
                    <a:bodyPr/>
                    <a:lstStyle/>
                    <a:p>
                      <a:r>
                        <a:rPr lang="en-US" sz="1600" dirty="0">
                          <a:solidFill>
                            <a:srgbClr val="000000"/>
                          </a:solidFill>
                        </a:rPr>
                        <a:t>OSPF network types and characteristics</a:t>
                      </a:r>
                    </a:p>
                  </a:txBody>
                  <a:tcPr/>
                </a:tc>
                <a:extLst>
                  <a:ext uri="{0D108BD9-81ED-4DB2-BD59-A6C34878D82A}">
                    <a16:rowId xmlns:a16="http://schemas.microsoft.com/office/drawing/2014/main" val="10004"/>
                  </a:ext>
                </a:extLst>
              </a:tr>
              <a:tr h="338113">
                <a:tc>
                  <a:txBody>
                    <a:bodyPr/>
                    <a:lstStyle/>
                    <a:p>
                      <a:r>
                        <a:rPr lang="en-US" sz="1600" dirty="0">
                          <a:solidFill>
                            <a:srgbClr val="000000"/>
                          </a:solidFill>
                        </a:rPr>
                        <a:t>Reasons an OSPF route might be missing from either the LSDB or the routing table</a:t>
                      </a:r>
                    </a:p>
                  </a:txBody>
                  <a:tcPr/>
                </a:tc>
                <a:extLst>
                  <a:ext uri="{0D108BD9-81ED-4DB2-BD59-A6C34878D82A}">
                    <a16:rowId xmlns:a16="http://schemas.microsoft.com/office/drawing/2014/main" val="10005"/>
                  </a:ext>
                </a:extLst>
              </a:tr>
              <a:tr h="338113">
                <a:tc>
                  <a:txBody>
                    <a:bodyPr/>
                    <a:lstStyle/>
                    <a:p>
                      <a:r>
                        <a:rPr lang="en-US" sz="1600" dirty="0">
                          <a:solidFill>
                            <a:srgbClr val="000000"/>
                          </a:solidFill>
                        </a:rPr>
                        <a:t>Considerations when troubleshooting router filtering</a:t>
                      </a:r>
                    </a:p>
                  </a:txBody>
                  <a:tcPr/>
                </a:tc>
                <a:extLst>
                  <a:ext uri="{0D108BD9-81ED-4DB2-BD59-A6C34878D82A}">
                    <a16:rowId xmlns:a16="http://schemas.microsoft.com/office/drawing/2014/main" val="10006"/>
                  </a:ext>
                </a:extLst>
              </a:tr>
              <a:tr h="338113">
                <a:tc>
                  <a:txBody>
                    <a:bodyPr/>
                    <a:lstStyle/>
                    <a:p>
                      <a:r>
                        <a:rPr lang="en-US" sz="1600" dirty="0">
                          <a:solidFill>
                            <a:srgbClr val="000000"/>
                          </a:solidFill>
                        </a:rPr>
                        <a:t>Stub area configuration</a:t>
                      </a:r>
                    </a:p>
                  </a:txBody>
                  <a:tcPr/>
                </a:tc>
                <a:extLst>
                  <a:ext uri="{0D108BD9-81ED-4DB2-BD59-A6C34878D82A}">
                    <a16:rowId xmlns:a16="http://schemas.microsoft.com/office/drawing/2014/main" val="10007"/>
                  </a:ext>
                </a:extLst>
              </a:tr>
              <a:tr h="338113">
                <a:tc>
                  <a:txBody>
                    <a:bodyPr/>
                    <a:lstStyle/>
                    <a:p>
                      <a:r>
                        <a:rPr lang="en-US" sz="1600" dirty="0">
                          <a:solidFill>
                            <a:srgbClr val="000000"/>
                          </a:solidFill>
                        </a:rPr>
                        <a:t>The importance of the DR election in a hub-and-spoke multi-access network</a:t>
                      </a:r>
                    </a:p>
                  </a:txBody>
                  <a:tcPr/>
                </a:tc>
                <a:extLst>
                  <a:ext uri="{0D108BD9-81ED-4DB2-BD59-A6C34878D82A}">
                    <a16:rowId xmlns:a16="http://schemas.microsoft.com/office/drawing/2014/main" val="2875473574"/>
                  </a:ext>
                </a:extLst>
              </a:tr>
              <a:tr h="338113">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dirty="0">
                          <a:solidFill>
                            <a:srgbClr val="000000"/>
                          </a:solidFill>
                        </a:rPr>
                        <a:t>OSPFv2 LSAs</a:t>
                      </a:r>
                    </a:p>
                  </a:txBody>
                  <a:tcPr/>
                </a:tc>
                <a:extLst>
                  <a:ext uri="{0D108BD9-81ED-4DB2-BD59-A6C34878D82A}">
                    <a16:rowId xmlns:a16="http://schemas.microsoft.com/office/drawing/2014/main" val="1363620125"/>
                  </a:ext>
                </a:extLst>
              </a:tr>
              <a:tr h="338113">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dirty="0">
                          <a:solidFill>
                            <a:srgbClr val="000000"/>
                          </a:solidFill>
                        </a:rPr>
                        <a:t>Considerations when troubleshooting route summarization issues</a:t>
                      </a:r>
                    </a:p>
                  </a:txBody>
                  <a:tcPr/>
                </a:tc>
                <a:extLst>
                  <a:ext uri="{0D108BD9-81ED-4DB2-BD59-A6C34878D82A}">
                    <a16:rowId xmlns:a16="http://schemas.microsoft.com/office/drawing/2014/main" val="1716046725"/>
                  </a:ext>
                </a:extLst>
              </a:tr>
              <a:tr h="338113">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dirty="0">
                          <a:solidFill>
                            <a:srgbClr val="000000"/>
                          </a:solidFill>
                        </a:rPr>
                        <a:t>Verifying the virtual link</a:t>
                      </a:r>
                    </a:p>
                  </a:txBody>
                  <a:tcPr/>
                </a:tc>
                <a:extLst>
                  <a:ext uri="{0D108BD9-81ED-4DB2-BD59-A6C34878D82A}">
                    <a16:rowId xmlns:a16="http://schemas.microsoft.com/office/drawing/2014/main" val="731790430"/>
                  </a:ext>
                </a:extLst>
              </a:tr>
            </a:tbl>
          </a:graphicData>
        </a:graphic>
      </p:graphicFrame>
    </p:spTree>
    <p:extLst>
      <p:ext uri="{BB962C8B-B14F-4D97-AF65-F5344CB8AC3E}">
        <p14:creationId xmlns:p14="http://schemas.microsoft.com/office/powerpoint/2010/main" val="2333807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45959"/>
          </a:xfrm>
        </p:spPr>
        <p:txBody>
          <a:bodyPr/>
          <a:lstStyle/>
          <a:p>
            <a:r>
              <a:rPr lang="en-US" sz="1600" dirty="0"/>
              <a:t>Prepare for the Exam</a:t>
            </a:r>
            <a:br>
              <a:rPr lang="en-US" sz="2400" dirty="0"/>
            </a:br>
            <a:r>
              <a:rPr lang="en-US" sz="2400" dirty="0"/>
              <a:t>Key Terms for Chapter 8</a:t>
            </a:r>
          </a:p>
        </p:txBody>
      </p:sp>
      <p:graphicFrame>
        <p:nvGraphicFramePr>
          <p:cNvPr id="2" name="Table 1"/>
          <p:cNvGraphicFramePr>
            <a:graphicFrameLocks noGrp="1"/>
          </p:cNvGraphicFramePr>
          <p:nvPr>
            <p:extLst>
              <p:ext uri="{D42A27DB-BD31-4B8C-83A1-F6EECF244321}">
                <p14:modId xmlns:p14="http://schemas.microsoft.com/office/powerpoint/2010/main" val="1261642398"/>
              </p:ext>
            </p:extLst>
          </p:nvPr>
        </p:nvGraphicFramePr>
        <p:xfrm>
          <a:off x="417512" y="1088390"/>
          <a:ext cx="8345487" cy="3368301"/>
        </p:xfrm>
        <a:graphic>
          <a:graphicData uri="http://schemas.openxmlformats.org/drawingml/2006/table">
            <a:tbl>
              <a:tblPr firstRow="1" bandRow="1">
                <a:tableStyleId>{5C22544A-7EE6-4342-B048-85BDC9FD1C3A}</a:tableStyleId>
              </a:tblPr>
              <a:tblGrid>
                <a:gridCol w="4095911">
                  <a:extLst>
                    <a:ext uri="{9D8B030D-6E8A-4147-A177-3AD203B41FA5}">
                      <a16:colId xmlns:a16="http://schemas.microsoft.com/office/drawing/2014/main" val="20000"/>
                    </a:ext>
                  </a:extLst>
                </a:gridCol>
                <a:gridCol w="4249576">
                  <a:extLst>
                    <a:ext uri="{9D8B030D-6E8A-4147-A177-3AD203B41FA5}">
                      <a16:colId xmlns:a16="http://schemas.microsoft.com/office/drawing/2014/main" val="3777475585"/>
                    </a:ext>
                  </a:extLst>
                </a:gridCol>
              </a:tblGrid>
              <a:tr h="284787">
                <a:tc>
                  <a:txBody>
                    <a:bodyPr/>
                    <a:lstStyle/>
                    <a:p>
                      <a:r>
                        <a:rPr lang="en-US" dirty="0"/>
                        <a:t>Term</a:t>
                      </a:r>
                    </a:p>
                  </a:txBody>
                  <a:tcPr/>
                </a:tc>
                <a:tc>
                  <a:txBody>
                    <a:bodyPr/>
                    <a:lstStyle/>
                    <a:p>
                      <a:endParaRPr lang="en-US" dirty="0"/>
                    </a:p>
                  </a:txBody>
                  <a:tcPr/>
                </a:tc>
                <a:extLst>
                  <a:ext uri="{0D108BD9-81ED-4DB2-BD59-A6C34878D82A}">
                    <a16:rowId xmlns:a16="http://schemas.microsoft.com/office/drawing/2014/main" val="10000"/>
                  </a:ext>
                </a:extLst>
              </a:tr>
              <a:tr h="313266">
                <a:tc>
                  <a:txBody>
                    <a:bodyPr/>
                    <a:lstStyle/>
                    <a:p>
                      <a:pPr algn="l" fontAlgn="b"/>
                      <a:r>
                        <a:rPr lang="en-US" sz="1600" b="0" i="0" u="none" strike="noStrike" dirty="0">
                          <a:solidFill>
                            <a:srgbClr val="000000"/>
                          </a:solidFill>
                          <a:effectLst/>
                          <a:latin typeface="+mn-lt"/>
                        </a:rPr>
                        <a:t>OSPF interface table</a:t>
                      </a:r>
                    </a:p>
                  </a:txBody>
                  <a:tcPr marL="7620" marR="7620" marT="7620" marB="0" anchor="b"/>
                </a:tc>
                <a:tc>
                  <a:txBody>
                    <a:bodyPr/>
                    <a:lstStyle/>
                    <a:p>
                      <a:pPr algn="l" fontAlgn="b"/>
                      <a:r>
                        <a:rPr lang="en-US" sz="1600" b="0" i="0" u="none" strike="noStrike" dirty="0">
                          <a:solidFill>
                            <a:srgbClr val="000000"/>
                          </a:solidFill>
                          <a:effectLst/>
                          <a:latin typeface="+mn-lt"/>
                        </a:rPr>
                        <a:t>OSPFv3 </a:t>
                      </a:r>
                    </a:p>
                  </a:txBody>
                  <a:tcPr marL="7620" marR="7620" marT="7620" marB="0" anchor="b"/>
                </a:tc>
                <a:extLst>
                  <a:ext uri="{0D108BD9-81ED-4DB2-BD59-A6C34878D82A}">
                    <a16:rowId xmlns:a16="http://schemas.microsoft.com/office/drawing/2014/main" val="10001"/>
                  </a:ext>
                </a:extLst>
              </a:tr>
              <a:tr h="313266">
                <a:tc>
                  <a:txBody>
                    <a:bodyPr/>
                    <a:lstStyle/>
                    <a:p>
                      <a:pPr algn="l" fontAlgn="b"/>
                      <a:r>
                        <a:rPr lang="en-US" sz="1600" b="0" i="0" u="none" strike="noStrike" dirty="0">
                          <a:solidFill>
                            <a:srgbClr val="000000"/>
                          </a:solidFill>
                          <a:effectLst/>
                          <a:latin typeface="+mn-lt"/>
                        </a:rPr>
                        <a:t>OSPF neighbor table</a:t>
                      </a:r>
                    </a:p>
                  </a:txBody>
                  <a:tcPr marL="7620" marR="7620" marT="7620" marB="0" anchor="b"/>
                </a:tc>
                <a:tc>
                  <a:txBody>
                    <a:bodyPr/>
                    <a:lstStyle/>
                    <a:p>
                      <a:pPr algn="l" fontAlgn="b"/>
                      <a:r>
                        <a:rPr lang="en-US" sz="1600" b="0" i="0" u="none" strike="noStrike" dirty="0">
                          <a:solidFill>
                            <a:srgbClr val="000000"/>
                          </a:solidFill>
                          <a:effectLst/>
                          <a:latin typeface="+mn-lt"/>
                        </a:rPr>
                        <a:t>address families</a:t>
                      </a:r>
                    </a:p>
                  </a:txBody>
                  <a:tcPr marL="7620" marR="7620" marT="7620" marB="0" anchor="b"/>
                </a:tc>
                <a:extLst>
                  <a:ext uri="{0D108BD9-81ED-4DB2-BD59-A6C34878D82A}">
                    <a16:rowId xmlns:a16="http://schemas.microsoft.com/office/drawing/2014/main" val="10002"/>
                  </a:ext>
                </a:extLst>
              </a:tr>
              <a:tr h="313266">
                <a:tc>
                  <a:txBody>
                    <a:bodyPr/>
                    <a:lstStyle/>
                    <a:p>
                      <a:pPr algn="l" fontAlgn="b"/>
                      <a:r>
                        <a:rPr lang="en-US" sz="1600" b="0" i="0" u="none" strike="noStrike" dirty="0">
                          <a:solidFill>
                            <a:srgbClr val="000000"/>
                          </a:solidFill>
                          <a:effectLst/>
                          <a:latin typeface="+mn-lt"/>
                        </a:rPr>
                        <a:t>OSPF link-state database (LSDB)</a:t>
                      </a:r>
                    </a:p>
                  </a:txBody>
                  <a:tcPr marL="7620" marR="7620" marT="7620" marB="0" anchor="b"/>
                </a:tc>
                <a:tc>
                  <a:txBody>
                    <a:bodyPr/>
                    <a:lstStyle/>
                    <a:p>
                      <a:pPr algn="l" fontAlgn="b"/>
                      <a:r>
                        <a:rPr lang="en-US" sz="1600" b="0" i="0" u="none" strike="noStrike" dirty="0">
                          <a:solidFill>
                            <a:srgbClr val="000000"/>
                          </a:solidFill>
                          <a:effectLst/>
                          <a:latin typeface="+mn-lt"/>
                        </a:rPr>
                        <a:t>designated router</a:t>
                      </a:r>
                    </a:p>
                  </a:txBody>
                  <a:tcPr marL="7620" marR="7620" marT="7620" marB="0" anchor="b"/>
                </a:tc>
                <a:extLst>
                  <a:ext uri="{0D108BD9-81ED-4DB2-BD59-A6C34878D82A}">
                    <a16:rowId xmlns:a16="http://schemas.microsoft.com/office/drawing/2014/main" val="10003"/>
                  </a:ext>
                </a:extLst>
              </a:tr>
              <a:tr h="313266">
                <a:tc>
                  <a:txBody>
                    <a:bodyPr/>
                    <a:lstStyle/>
                    <a:p>
                      <a:pPr algn="l" fontAlgn="b"/>
                      <a:r>
                        <a:rPr lang="en-US" sz="1600" b="0" i="0" u="none" strike="noStrike" dirty="0">
                          <a:solidFill>
                            <a:srgbClr val="000000"/>
                          </a:solidFill>
                          <a:effectLst/>
                          <a:latin typeface="+mn-lt"/>
                        </a:rPr>
                        <a:t>link-state advertisement (LSA)</a:t>
                      </a:r>
                    </a:p>
                  </a:txBody>
                  <a:tcPr marL="7620" marR="7620" marT="7620" marB="0" anchor="b"/>
                </a:tc>
                <a:tc>
                  <a:txBody>
                    <a:bodyPr/>
                    <a:lstStyle/>
                    <a:p>
                      <a:pPr algn="l" fontAlgn="b"/>
                      <a:r>
                        <a:rPr lang="en-US" sz="1600" b="0" i="0" u="none" strike="noStrike" dirty="0">
                          <a:solidFill>
                            <a:srgbClr val="000000"/>
                          </a:solidFill>
                          <a:effectLst/>
                          <a:latin typeface="+mn-lt"/>
                        </a:rPr>
                        <a:t>backup designated router</a:t>
                      </a:r>
                    </a:p>
                  </a:txBody>
                  <a:tcPr marL="7620" marR="7620" marT="7620" marB="0" anchor="b"/>
                </a:tc>
                <a:extLst>
                  <a:ext uri="{0D108BD9-81ED-4DB2-BD59-A6C34878D82A}">
                    <a16:rowId xmlns:a16="http://schemas.microsoft.com/office/drawing/2014/main" val="10004"/>
                  </a:ext>
                </a:extLst>
              </a:tr>
              <a:tr h="313266">
                <a:tc>
                  <a:txBody>
                    <a:bodyPr/>
                    <a:lstStyle/>
                    <a:p>
                      <a:pPr algn="l" fontAlgn="b"/>
                      <a:r>
                        <a:rPr lang="en-US" sz="1600" b="0" i="0" u="none" strike="noStrike" dirty="0">
                          <a:solidFill>
                            <a:srgbClr val="000000"/>
                          </a:solidFill>
                          <a:effectLst/>
                          <a:latin typeface="+mn-lt"/>
                        </a:rPr>
                        <a:t>Dijkstra’s shortest path first (SPF) algorithm</a:t>
                      </a:r>
                    </a:p>
                  </a:txBody>
                  <a:tcPr marL="7620" marR="7620" marT="7620" marB="0" anchor="b"/>
                </a:tc>
                <a:tc>
                  <a:txBody>
                    <a:bodyPr/>
                    <a:lstStyle/>
                    <a:p>
                      <a:pPr algn="l" fontAlgn="b"/>
                      <a:r>
                        <a:rPr lang="en-US" sz="1600" b="0" i="0" u="none" strike="noStrike" dirty="0">
                          <a:solidFill>
                            <a:srgbClr val="000000"/>
                          </a:solidFill>
                          <a:effectLst/>
                          <a:latin typeface="+mn-lt"/>
                        </a:rPr>
                        <a:t>stub area</a:t>
                      </a:r>
                    </a:p>
                  </a:txBody>
                  <a:tcPr marL="7620" marR="7620" marT="7620" marB="0" anchor="b"/>
                </a:tc>
                <a:extLst>
                  <a:ext uri="{0D108BD9-81ED-4DB2-BD59-A6C34878D82A}">
                    <a16:rowId xmlns:a16="http://schemas.microsoft.com/office/drawing/2014/main" val="10005"/>
                  </a:ext>
                </a:extLst>
              </a:tr>
              <a:tr h="313266">
                <a:tc>
                  <a:txBody>
                    <a:bodyPr/>
                    <a:lstStyle/>
                    <a:p>
                      <a:pPr algn="l" fontAlgn="b"/>
                      <a:r>
                        <a:rPr lang="en-US" sz="1600" b="0" i="0" u="none" strike="noStrike" dirty="0">
                          <a:solidFill>
                            <a:srgbClr val="000000"/>
                          </a:solidFill>
                          <a:effectLst/>
                          <a:latin typeface="+mn-lt"/>
                        </a:rPr>
                        <a:t>OSPF area</a:t>
                      </a:r>
                    </a:p>
                  </a:txBody>
                  <a:tcPr marL="7620" marR="7620" marT="7620" marB="0" anchor="b"/>
                </a:tc>
                <a:tc>
                  <a:txBody>
                    <a:bodyPr/>
                    <a:lstStyle/>
                    <a:p>
                      <a:pPr algn="l" fontAlgn="b"/>
                      <a:r>
                        <a:rPr lang="en-US" sz="1600" b="0" i="0" u="none" strike="noStrike" dirty="0">
                          <a:solidFill>
                            <a:srgbClr val="000000"/>
                          </a:solidFill>
                          <a:effectLst/>
                          <a:latin typeface="+mn-lt"/>
                        </a:rPr>
                        <a:t>totally stubby area</a:t>
                      </a:r>
                    </a:p>
                  </a:txBody>
                  <a:tcPr marL="7620" marR="7620" marT="7620" marB="0" anchor="b"/>
                </a:tc>
                <a:extLst>
                  <a:ext uri="{0D108BD9-81ED-4DB2-BD59-A6C34878D82A}">
                    <a16:rowId xmlns:a16="http://schemas.microsoft.com/office/drawing/2014/main" val="10006"/>
                  </a:ext>
                </a:extLst>
              </a:tr>
              <a:tr h="313266">
                <a:tc>
                  <a:txBody>
                    <a:bodyPr/>
                    <a:lstStyle/>
                    <a:p>
                      <a:pPr algn="l" fontAlgn="b"/>
                      <a:r>
                        <a:rPr lang="en-US" sz="1600" b="0" i="0" u="none" strike="noStrike" dirty="0">
                          <a:solidFill>
                            <a:srgbClr val="000000"/>
                          </a:solidFill>
                          <a:effectLst/>
                          <a:latin typeface="+mn-lt"/>
                        </a:rPr>
                        <a:t>virtual link</a:t>
                      </a:r>
                    </a:p>
                  </a:txBody>
                  <a:tcPr marL="7620" marR="7620" marT="7620" marB="0" anchor="b"/>
                </a:tc>
                <a:tc>
                  <a:txBody>
                    <a:bodyPr/>
                    <a:lstStyle/>
                    <a:p>
                      <a:pPr algn="l" fontAlgn="b"/>
                      <a:r>
                        <a:rPr lang="en-US" sz="1600" b="0" i="0" u="none" strike="noStrike" dirty="0">
                          <a:solidFill>
                            <a:srgbClr val="000000"/>
                          </a:solidFill>
                          <a:effectLst/>
                          <a:latin typeface="+mn-lt"/>
                        </a:rPr>
                        <a:t>NSSA</a:t>
                      </a:r>
                    </a:p>
                  </a:txBody>
                  <a:tcPr marL="7620" marR="7620" marT="7620" marB="0" anchor="b"/>
                </a:tc>
                <a:extLst>
                  <a:ext uri="{0D108BD9-81ED-4DB2-BD59-A6C34878D82A}">
                    <a16:rowId xmlns:a16="http://schemas.microsoft.com/office/drawing/2014/main" val="10007"/>
                  </a:ext>
                </a:extLst>
              </a:tr>
              <a:tr h="375339">
                <a:tc>
                  <a:txBody>
                    <a:bodyPr/>
                    <a:lstStyle/>
                    <a:p>
                      <a:pPr algn="l" fontAlgn="b"/>
                      <a:r>
                        <a:rPr lang="en-US" sz="1600" b="0" i="0" u="none" strike="noStrike" dirty="0">
                          <a:solidFill>
                            <a:srgbClr val="000000"/>
                          </a:solidFill>
                          <a:effectLst/>
                          <a:latin typeface="+mn-lt"/>
                        </a:rPr>
                        <a:t>OSPF area border router (ABR)</a:t>
                      </a:r>
                    </a:p>
                  </a:txBody>
                  <a:tcPr marL="7620" marR="7620" marT="7620" marB="0" anchor="b"/>
                </a:tc>
                <a:tc>
                  <a:txBody>
                    <a:bodyPr/>
                    <a:lstStyle/>
                    <a:p>
                      <a:pPr algn="l" fontAlgn="b"/>
                      <a:r>
                        <a:rPr lang="en-US" sz="1600" b="0" i="0" u="none" strike="noStrike" dirty="0">
                          <a:solidFill>
                            <a:srgbClr val="000000"/>
                          </a:solidFill>
                          <a:effectLst/>
                          <a:latin typeface="+mn-lt"/>
                        </a:rPr>
                        <a:t>totally NSSA</a:t>
                      </a:r>
                    </a:p>
                  </a:txBody>
                  <a:tcPr marL="7620" marR="7620" marT="7620" marB="0" anchor="b"/>
                </a:tc>
                <a:extLst>
                  <a:ext uri="{0D108BD9-81ED-4DB2-BD59-A6C34878D82A}">
                    <a16:rowId xmlns:a16="http://schemas.microsoft.com/office/drawing/2014/main" val="3426779729"/>
                  </a:ext>
                </a:extLst>
              </a:tr>
              <a:tr h="375339">
                <a:tc>
                  <a:txBody>
                    <a:bodyPr/>
                    <a:lstStyle/>
                    <a:p>
                      <a:pPr algn="l" fontAlgn="b"/>
                      <a:r>
                        <a:rPr lang="en-US" sz="1600" b="0" i="0" u="none" strike="noStrike" dirty="0">
                          <a:solidFill>
                            <a:srgbClr val="000000"/>
                          </a:solidFill>
                          <a:effectLst/>
                          <a:latin typeface="+mn-lt"/>
                        </a:rPr>
                        <a:t>OSPF autonomous system boundary router (ASBR)</a:t>
                      </a:r>
                    </a:p>
                  </a:txBody>
                  <a:tcPr marL="7620" marR="7620" marT="7620" marB="0" anchor="b"/>
                </a:tc>
                <a:tc>
                  <a:txBody>
                    <a:bodyPr/>
                    <a:lstStyle/>
                    <a:p>
                      <a:endParaRPr lang="en-US" sz="1600" dirty="0">
                        <a:solidFill>
                          <a:schemeClr val="tx1">
                            <a:lumMod val="50000"/>
                          </a:schemeClr>
                        </a:solidFill>
                      </a:endParaRPr>
                    </a:p>
                  </a:txBody>
                  <a:tcPr/>
                </a:tc>
                <a:extLst>
                  <a:ext uri="{0D108BD9-81ED-4DB2-BD59-A6C34878D82A}">
                    <a16:rowId xmlns:a16="http://schemas.microsoft.com/office/drawing/2014/main" val="512690345"/>
                  </a:ext>
                </a:extLst>
              </a:tr>
            </a:tbl>
          </a:graphicData>
        </a:graphic>
      </p:graphicFrame>
    </p:spTree>
    <p:extLst>
      <p:ext uri="{BB962C8B-B14F-4D97-AF65-F5344CB8AC3E}">
        <p14:creationId xmlns:p14="http://schemas.microsoft.com/office/powerpoint/2010/main" val="2601916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104774"/>
            <a:ext cx="8345488" cy="731837"/>
          </a:xfrm>
        </p:spPr>
        <p:txBody>
          <a:bodyPr/>
          <a:lstStyle/>
          <a:p>
            <a:r>
              <a:rPr lang="en-US" sz="1600" dirty="0"/>
              <a:t>Prepare for the Exam</a:t>
            </a:r>
            <a:br>
              <a:rPr lang="en-US" sz="2400" dirty="0"/>
            </a:br>
            <a:r>
              <a:rPr lang="en-US" sz="2400" dirty="0"/>
              <a:t>Command Reference for Chapter 8</a:t>
            </a:r>
          </a:p>
        </p:txBody>
      </p:sp>
      <p:graphicFrame>
        <p:nvGraphicFramePr>
          <p:cNvPr id="2" name="Table 1"/>
          <p:cNvGraphicFramePr>
            <a:graphicFrameLocks noGrp="1"/>
          </p:cNvGraphicFramePr>
          <p:nvPr>
            <p:extLst>
              <p:ext uri="{D42A27DB-BD31-4B8C-83A1-F6EECF244321}">
                <p14:modId xmlns:p14="http://schemas.microsoft.com/office/powerpoint/2010/main" val="827573009"/>
              </p:ext>
            </p:extLst>
          </p:nvPr>
        </p:nvGraphicFramePr>
        <p:xfrm>
          <a:off x="269630" y="836611"/>
          <a:ext cx="8604739" cy="3797398"/>
        </p:xfrm>
        <a:graphic>
          <a:graphicData uri="http://schemas.openxmlformats.org/drawingml/2006/table">
            <a:tbl>
              <a:tblPr firstRow="1" bandRow="1">
                <a:tableStyleId>{5C22544A-7EE6-4342-B048-85BDC9FD1C3A}</a:tableStyleId>
              </a:tblPr>
              <a:tblGrid>
                <a:gridCol w="5945975">
                  <a:extLst>
                    <a:ext uri="{9D8B030D-6E8A-4147-A177-3AD203B41FA5}">
                      <a16:colId xmlns:a16="http://schemas.microsoft.com/office/drawing/2014/main" val="20000"/>
                    </a:ext>
                  </a:extLst>
                </a:gridCol>
                <a:gridCol w="2658764">
                  <a:extLst>
                    <a:ext uri="{9D8B030D-6E8A-4147-A177-3AD203B41FA5}">
                      <a16:colId xmlns:a16="http://schemas.microsoft.com/office/drawing/2014/main" val="20001"/>
                    </a:ext>
                  </a:extLst>
                </a:gridCol>
              </a:tblGrid>
              <a:tr h="378558">
                <a:tc>
                  <a:txBody>
                    <a:bodyPr/>
                    <a:lstStyle/>
                    <a:p>
                      <a:r>
                        <a:rPr lang="en-US" dirty="0"/>
                        <a:t>Task</a:t>
                      </a:r>
                    </a:p>
                  </a:txBody>
                  <a:tcPr/>
                </a:tc>
                <a:tc>
                  <a:txBody>
                    <a:bodyPr/>
                    <a:lstStyle/>
                    <a:p>
                      <a:r>
                        <a:rPr lang="en-US" sz="1400" b="1" i="0" u="none" strike="noStrike" kern="1200" baseline="0" dirty="0">
                          <a:solidFill>
                            <a:schemeClr val="lt1"/>
                          </a:solidFill>
                          <a:latin typeface="+mn-lt"/>
                          <a:ea typeface="+mn-ea"/>
                          <a:cs typeface="+mn-cs"/>
                        </a:rPr>
                        <a:t>Command Syntax</a:t>
                      </a:r>
                      <a:endParaRPr lang="en-US" dirty="0"/>
                    </a:p>
                  </a:txBody>
                  <a:tcPr/>
                </a:tc>
                <a:extLst>
                  <a:ext uri="{0D108BD9-81ED-4DB2-BD59-A6C34878D82A}">
                    <a16:rowId xmlns:a16="http://schemas.microsoft.com/office/drawing/2014/main" val="10000"/>
                  </a:ext>
                </a:extLst>
              </a:tr>
              <a:tr h="370840">
                <a:tc>
                  <a:txBody>
                    <a:bodyPr/>
                    <a:lstStyle/>
                    <a:p>
                      <a:r>
                        <a:rPr lang="en-US" sz="1400" dirty="0">
                          <a:solidFill>
                            <a:srgbClr val="000000"/>
                          </a:solidFill>
                        </a:rPr>
                        <a:t>Display the IPv4 routing protocols enabled on the device; for OSPFv2, display whether any route filters are applied, the RID, the number of areas the router is participating in, the types of areas, the maximum paths for load balancing, the network area command, the interfaces explicitly participating in the routing process, passive interfaces, routing information sources, and the AD show ip protocols</a:t>
                      </a:r>
                    </a:p>
                  </a:txBody>
                  <a:tcPr/>
                </a:tc>
                <a:tc>
                  <a:txBody>
                    <a:bodyPr/>
                    <a:lstStyle/>
                    <a:p>
                      <a:r>
                        <a:rPr lang="en-US" sz="1400" b="1" dirty="0">
                          <a:solidFill>
                            <a:srgbClr val="000000"/>
                          </a:solidFill>
                        </a:rPr>
                        <a:t>show ip protocols</a:t>
                      </a:r>
                    </a:p>
                  </a:txBody>
                  <a:tcPr/>
                </a:tc>
                <a:extLst>
                  <a:ext uri="{0D108BD9-81ED-4DB2-BD59-A6C34878D82A}">
                    <a16:rowId xmlns:a16="http://schemas.microsoft.com/office/drawing/2014/main" val="10001"/>
                  </a:ext>
                </a:extLst>
              </a:tr>
              <a:tr h="370840">
                <a:tc>
                  <a:txBody>
                    <a:bodyPr/>
                    <a:lstStyle/>
                    <a:p>
                      <a:r>
                        <a:rPr lang="en-US" sz="1400" dirty="0">
                          <a:solidFill>
                            <a:srgbClr val="000000"/>
                          </a:solidFill>
                        </a:rPr>
                        <a:t>Display general OSPF parameters, including the PID, the RID, the reference bandwidth, the areas configured on the router, the types of areas (stub, totally stubby, NSSA, and totally NSSA), and area authentication</a:t>
                      </a:r>
                    </a:p>
                  </a:txBody>
                  <a:tcPr/>
                </a:tc>
                <a:tc>
                  <a:txBody>
                    <a:bodyPr/>
                    <a:lstStyle/>
                    <a:p>
                      <a:r>
                        <a:rPr lang="en-US" sz="1400" b="1" dirty="0">
                          <a:solidFill>
                            <a:srgbClr val="000000"/>
                          </a:solidFill>
                        </a:rPr>
                        <a:t>show ip ospf</a:t>
                      </a:r>
                    </a:p>
                  </a:txBody>
                  <a:tcPr/>
                </a:tc>
                <a:extLst>
                  <a:ext uri="{0D108BD9-81ED-4DB2-BD59-A6C34878D82A}">
                    <a16:rowId xmlns:a16="http://schemas.microsoft.com/office/drawing/2014/main" val="10002"/>
                  </a:ext>
                </a:extLst>
              </a:tr>
              <a:tr h="370840">
                <a:tc>
                  <a:txBody>
                    <a:bodyPr/>
                    <a:lstStyle/>
                    <a:p>
                      <a:r>
                        <a:rPr lang="en-US" sz="1400" dirty="0">
                          <a:solidFill>
                            <a:srgbClr val="000000"/>
                          </a:solidFill>
                        </a:rPr>
                        <a:t>Display the interfaces that are participating in the OSPF process</a:t>
                      </a:r>
                    </a:p>
                  </a:txBody>
                  <a:tcPr/>
                </a:tc>
                <a:tc>
                  <a:txBody>
                    <a:bodyPr/>
                    <a:lstStyle/>
                    <a:p>
                      <a:r>
                        <a:rPr lang="en-US" sz="1400" b="1" i="0" dirty="0">
                          <a:solidFill>
                            <a:srgbClr val="000000"/>
                          </a:solidFill>
                        </a:rPr>
                        <a:t>show ip ospf interface brief</a:t>
                      </a:r>
                      <a:endParaRPr lang="en-US" sz="1400" b="0" i="1" dirty="0">
                        <a:solidFill>
                          <a:srgbClr val="000000"/>
                        </a:solidFill>
                      </a:endParaRPr>
                    </a:p>
                  </a:txBody>
                  <a:tcPr/>
                </a:tc>
                <a:extLst>
                  <a:ext uri="{0D108BD9-81ED-4DB2-BD59-A6C34878D82A}">
                    <a16:rowId xmlns:a16="http://schemas.microsoft.com/office/drawing/2014/main" val="10003"/>
                  </a:ext>
                </a:extLst>
              </a:tr>
              <a:tr h="370840">
                <a:tc>
                  <a:txBody>
                    <a:bodyPr/>
                    <a:lstStyle/>
                    <a:p>
                      <a:r>
                        <a:rPr lang="en-US" sz="1400" dirty="0">
                          <a:solidFill>
                            <a:srgbClr val="000000"/>
                          </a:solidFill>
                        </a:rPr>
                        <a:t>Display detailed information about the interfaces participating in the OSPF process, including interface IPv4 address and mask, area ID, PID, RID, network type, cost, DR/BDR, priority, and timers</a:t>
                      </a:r>
                    </a:p>
                  </a:txBody>
                  <a:tcPr/>
                </a:tc>
                <a:tc>
                  <a:txBody>
                    <a:bodyPr/>
                    <a:lstStyle/>
                    <a:p>
                      <a:r>
                        <a:rPr lang="en-US" sz="1400" b="1" i="0" dirty="0">
                          <a:solidFill>
                            <a:srgbClr val="000000"/>
                          </a:solidFill>
                        </a:rPr>
                        <a:t>show ip ospf interface </a:t>
                      </a:r>
                      <a:endParaRPr lang="en-US" sz="1400" i="0" dirty="0">
                        <a:solidFill>
                          <a:srgbClr val="000000"/>
                        </a:solidFill>
                      </a:endParaRP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825728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104774"/>
            <a:ext cx="8345488" cy="731837"/>
          </a:xfrm>
        </p:spPr>
        <p:txBody>
          <a:bodyPr/>
          <a:lstStyle/>
          <a:p>
            <a:r>
              <a:rPr lang="en-US" sz="1600" dirty="0"/>
              <a:t>Prepare for the Exam</a:t>
            </a:r>
            <a:br>
              <a:rPr lang="en-US" sz="2400" dirty="0"/>
            </a:br>
            <a:r>
              <a:rPr lang="en-US" sz="2400" dirty="0"/>
              <a:t>Command Reference for Chapter 8 (Cont.)</a:t>
            </a:r>
          </a:p>
        </p:txBody>
      </p:sp>
      <p:graphicFrame>
        <p:nvGraphicFramePr>
          <p:cNvPr id="2" name="Table 1"/>
          <p:cNvGraphicFramePr>
            <a:graphicFrameLocks noGrp="1"/>
          </p:cNvGraphicFramePr>
          <p:nvPr>
            <p:extLst>
              <p:ext uri="{D42A27DB-BD31-4B8C-83A1-F6EECF244321}">
                <p14:modId xmlns:p14="http://schemas.microsoft.com/office/powerpoint/2010/main" val="2214823311"/>
              </p:ext>
            </p:extLst>
          </p:nvPr>
        </p:nvGraphicFramePr>
        <p:xfrm>
          <a:off x="269630" y="836611"/>
          <a:ext cx="8604739" cy="3766918"/>
        </p:xfrm>
        <a:graphic>
          <a:graphicData uri="http://schemas.openxmlformats.org/drawingml/2006/table">
            <a:tbl>
              <a:tblPr firstRow="1" bandRow="1">
                <a:tableStyleId>{5C22544A-7EE6-4342-B048-85BDC9FD1C3A}</a:tableStyleId>
              </a:tblPr>
              <a:tblGrid>
                <a:gridCol w="5572370">
                  <a:extLst>
                    <a:ext uri="{9D8B030D-6E8A-4147-A177-3AD203B41FA5}">
                      <a16:colId xmlns:a16="http://schemas.microsoft.com/office/drawing/2014/main" val="20000"/>
                    </a:ext>
                  </a:extLst>
                </a:gridCol>
                <a:gridCol w="3032369">
                  <a:extLst>
                    <a:ext uri="{9D8B030D-6E8A-4147-A177-3AD203B41FA5}">
                      <a16:colId xmlns:a16="http://schemas.microsoft.com/office/drawing/2014/main" val="20001"/>
                    </a:ext>
                  </a:extLst>
                </a:gridCol>
              </a:tblGrid>
              <a:tr h="378558">
                <a:tc>
                  <a:txBody>
                    <a:bodyPr/>
                    <a:lstStyle/>
                    <a:p>
                      <a:r>
                        <a:rPr lang="en-US" dirty="0"/>
                        <a:t>Task</a:t>
                      </a:r>
                    </a:p>
                  </a:txBody>
                  <a:tcPr/>
                </a:tc>
                <a:tc>
                  <a:txBody>
                    <a:bodyPr/>
                    <a:lstStyle/>
                    <a:p>
                      <a:r>
                        <a:rPr lang="en-US" sz="1400" b="1" i="0" u="none" strike="noStrike" kern="1200" baseline="0" dirty="0">
                          <a:solidFill>
                            <a:schemeClr val="lt1"/>
                          </a:solidFill>
                          <a:latin typeface="+mn-lt"/>
                          <a:ea typeface="+mn-ea"/>
                          <a:cs typeface="+mn-cs"/>
                        </a:rPr>
                        <a:t>Command Syntax</a:t>
                      </a:r>
                      <a:endParaRPr lang="en-US" dirty="0"/>
                    </a:p>
                  </a:txBody>
                  <a:tcPr/>
                </a:tc>
                <a:extLst>
                  <a:ext uri="{0D108BD9-81ED-4DB2-BD59-A6C34878D82A}">
                    <a16:rowId xmlns:a16="http://schemas.microsoft.com/office/drawing/2014/main" val="10000"/>
                  </a:ext>
                </a:extLst>
              </a:tr>
              <a:tr h="370840">
                <a:tc>
                  <a:txBody>
                    <a:bodyPr/>
                    <a:lstStyle/>
                    <a:p>
                      <a:r>
                        <a:rPr lang="en-US" sz="1400" dirty="0">
                          <a:solidFill>
                            <a:srgbClr val="000000"/>
                          </a:solidFill>
                        </a:rPr>
                        <a:t>Display the OSPF devices that have formed a neighbor adjacency with the local router</a:t>
                      </a:r>
                    </a:p>
                  </a:txBody>
                  <a:tcPr/>
                </a:tc>
                <a:tc>
                  <a:txBody>
                    <a:bodyPr/>
                    <a:lstStyle/>
                    <a:p>
                      <a:r>
                        <a:rPr lang="en-US" sz="1400" b="1" i="0" dirty="0">
                          <a:solidFill>
                            <a:srgbClr val="000000"/>
                          </a:solidFill>
                        </a:rPr>
                        <a:t>show ip ospf neighbor</a:t>
                      </a:r>
                      <a:endParaRPr lang="en-US" sz="1400" b="0" i="1" dirty="0">
                        <a:solidFill>
                          <a:srgbClr val="000000"/>
                        </a:solidFill>
                      </a:endParaRPr>
                    </a:p>
                  </a:txBody>
                  <a:tcPr/>
                </a:tc>
                <a:extLst>
                  <a:ext uri="{0D108BD9-81ED-4DB2-BD59-A6C34878D82A}">
                    <a16:rowId xmlns:a16="http://schemas.microsoft.com/office/drawing/2014/main" val="10001"/>
                  </a:ext>
                </a:extLst>
              </a:tr>
              <a:tr h="370840">
                <a:tc>
                  <a:txBody>
                    <a:bodyPr/>
                    <a:lstStyle/>
                    <a:p>
                      <a:r>
                        <a:rPr lang="en-US" sz="1400" dirty="0">
                          <a:solidFill>
                            <a:srgbClr val="000000"/>
                          </a:solidFill>
                        </a:rPr>
                        <a:t>Display the OSPF routes that have been installed in the IPv4 routing table</a:t>
                      </a:r>
                    </a:p>
                  </a:txBody>
                  <a:tcPr/>
                </a:tc>
                <a:tc>
                  <a:txBody>
                    <a:bodyPr/>
                    <a:lstStyle/>
                    <a:p>
                      <a:r>
                        <a:rPr lang="en-US" sz="1400" b="1" dirty="0">
                          <a:solidFill>
                            <a:srgbClr val="000000"/>
                          </a:solidFill>
                        </a:rPr>
                        <a:t>show ip route ospf</a:t>
                      </a:r>
                    </a:p>
                  </a:txBody>
                  <a:tcPr/>
                </a:tc>
                <a:extLst>
                  <a:ext uri="{0D108BD9-81ED-4DB2-BD59-A6C34878D82A}">
                    <a16:rowId xmlns:a16="http://schemas.microsoft.com/office/drawing/2014/main" val="10002"/>
                  </a:ext>
                </a:extLst>
              </a:tr>
              <a:tr h="370840">
                <a:tc>
                  <a:txBody>
                    <a:bodyPr/>
                    <a:lstStyle/>
                    <a:p>
                      <a:r>
                        <a:rPr lang="en-US" sz="1400" dirty="0">
                          <a:solidFill>
                            <a:srgbClr val="000000"/>
                          </a:solidFill>
                        </a:rPr>
                        <a:t>Display the OSPF link-state database</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400" b="1" dirty="0">
                          <a:solidFill>
                            <a:srgbClr val="000000"/>
                          </a:solidFill>
                        </a:rPr>
                        <a:t>show ip ospf database</a:t>
                      </a:r>
                    </a:p>
                    <a:p>
                      <a:endParaRPr lang="en-US" sz="1400" b="0" i="1" dirty="0">
                        <a:solidFill>
                          <a:srgbClr val="000000"/>
                        </a:solidFill>
                      </a:endParaRPr>
                    </a:p>
                  </a:txBody>
                  <a:tcPr/>
                </a:tc>
                <a:extLst>
                  <a:ext uri="{0D108BD9-81ED-4DB2-BD59-A6C34878D82A}">
                    <a16:rowId xmlns:a16="http://schemas.microsoft.com/office/drawing/2014/main" val="10003"/>
                  </a:ext>
                </a:extLst>
              </a:tr>
              <a:tr h="370840">
                <a:tc>
                  <a:txBody>
                    <a:bodyPr/>
                    <a:lstStyle/>
                    <a:p>
                      <a:r>
                        <a:rPr lang="en-US" sz="1400" dirty="0">
                          <a:solidFill>
                            <a:srgbClr val="000000"/>
                          </a:solidFill>
                        </a:rPr>
                        <a:t>Provide information about the status of OSPF virtual links that are required for areas not physically adjacent to the backbone area (that is, Area 0)</a:t>
                      </a:r>
                    </a:p>
                  </a:txBody>
                  <a:tcPr/>
                </a:tc>
                <a:tc>
                  <a:txBody>
                    <a:bodyPr/>
                    <a:lstStyle/>
                    <a:p>
                      <a:r>
                        <a:rPr lang="en-US" sz="1400" b="1" i="0" dirty="0">
                          <a:solidFill>
                            <a:srgbClr val="000000"/>
                          </a:solidFill>
                        </a:rPr>
                        <a:t>show ip ospf virtual-links</a:t>
                      </a:r>
                      <a:endParaRPr lang="en-US" sz="1400" i="0" dirty="0">
                        <a:solidFill>
                          <a:srgbClr val="000000"/>
                        </a:solidFill>
                      </a:endParaRPr>
                    </a:p>
                  </a:txBody>
                  <a:tcPr/>
                </a:tc>
                <a:extLst>
                  <a:ext uri="{0D108BD9-81ED-4DB2-BD59-A6C34878D82A}">
                    <a16:rowId xmlns:a16="http://schemas.microsoft.com/office/drawing/2014/main" val="10004"/>
                  </a:ext>
                </a:extLst>
              </a:tr>
              <a:tr h="370840">
                <a:tc>
                  <a:txBody>
                    <a:bodyPr/>
                    <a:lstStyle/>
                    <a:p>
                      <a:r>
                        <a:rPr lang="en-US" sz="1400" dirty="0">
                          <a:solidFill>
                            <a:srgbClr val="000000"/>
                          </a:solidFill>
                        </a:rPr>
                        <a:t>Display real-time information related to the exchange of OSPF hello packets; useful for identifying mismatched OSPF timers and mismatched OSPF area types</a:t>
                      </a:r>
                    </a:p>
                  </a:txBody>
                  <a:tcPr/>
                </a:tc>
                <a:tc>
                  <a:txBody>
                    <a:bodyPr/>
                    <a:lstStyle/>
                    <a:p>
                      <a:r>
                        <a:rPr lang="en-US" sz="1400" b="1" i="0" dirty="0">
                          <a:solidFill>
                            <a:srgbClr val="000000"/>
                          </a:solidFill>
                        </a:rPr>
                        <a:t>debug ip ospf hello</a:t>
                      </a:r>
                    </a:p>
                  </a:txBody>
                  <a:tcPr/>
                </a:tc>
                <a:extLst>
                  <a:ext uri="{0D108BD9-81ED-4DB2-BD59-A6C34878D82A}">
                    <a16:rowId xmlns:a16="http://schemas.microsoft.com/office/drawing/2014/main" val="1634298186"/>
                  </a:ext>
                </a:extLst>
              </a:tr>
              <a:tr h="370840">
                <a:tc>
                  <a:txBody>
                    <a:bodyPr/>
                    <a:lstStyle/>
                    <a:p>
                      <a:r>
                        <a:rPr lang="en-US" sz="1400" dirty="0">
                          <a:solidFill>
                            <a:srgbClr val="000000"/>
                          </a:solidFill>
                        </a:rPr>
                        <a:t>Display the transmission and reception of OSPF packets in real time</a:t>
                      </a:r>
                    </a:p>
                  </a:txBody>
                  <a:tcPr/>
                </a:tc>
                <a:tc>
                  <a:txBody>
                    <a:bodyPr/>
                    <a:lstStyle/>
                    <a:p>
                      <a:r>
                        <a:rPr lang="en-US" sz="1400" b="1" i="0" dirty="0">
                          <a:solidFill>
                            <a:srgbClr val="000000"/>
                          </a:solidFill>
                        </a:rPr>
                        <a:t>debug ip ospf packet</a:t>
                      </a:r>
                    </a:p>
                  </a:txBody>
                  <a:tcPr/>
                </a:tc>
                <a:extLst>
                  <a:ext uri="{0D108BD9-81ED-4DB2-BD59-A6C34878D82A}">
                    <a16:rowId xmlns:a16="http://schemas.microsoft.com/office/drawing/2014/main" val="749824282"/>
                  </a:ext>
                </a:extLst>
              </a:tr>
            </a:tbl>
          </a:graphicData>
        </a:graphic>
      </p:graphicFrame>
    </p:spTree>
    <p:extLst>
      <p:ext uri="{BB962C8B-B14F-4D97-AF65-F5344CB8AC3E}">
        <p14:creationId xmlns:p14="http://schemas.microsoft.com/office/powerpoint/2010/main" val="2125344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104774"/>
            <a:ext cx="8345488" cy="731837"/>
          </a:xfrm>
        </p:spPr>
        <p:txBody>
          <a:bodyPr/>
          <a:lstStyle/>
          <a:p>
            <a:r>
              <a:rPr lang="en-US" sz="1600" dirty="0"/>
              <a:t>Prepare for the Exam</a:t>
            </a:r>
            <a:br>
              <a:rPr lang="en-US" sz="2400" dirty="0"/>
            </a:br>
            <a:r>
              <a:rPr lang="en-US" sz="2400" dirty="0"/>
              <a:t>Command Reference for Chapter 8 (Cont.)</a:t>
            </a:r>
          </a:p>
        </p:txBody>
      </p:sp>
      <p:graphicFrame>
        <p:nvGraphicFramePr>
          <p:cNvPr id="2" name="Table 1"/>
          <p:cNvGraphicFramePr>
            <a:graphicFrameLocks noGrp="1"/>
          </p:cNvGraphicFramePr>
          <p:nvPr>
            <p:extLst>
              <p:ext uri="{D42A27DB-BD31-4B8C-83A1-F6EECF244321}">
                <p14:modId xmlns:p14="http://schemas.microsoft.com/office/powerpoint/2010/main" val="1511423460"/>
              </p:ext>
            </p:extLst>
          </p:nvPr>
        </p:nvGraphicFramePr>
        <p:xfrm>
          <a:off x="269630" y="836611"/>
          <a:ext cx="8604739" cy="2054958"/>
        </p:xfrm>
        <a:graphic>
          <a:graphicData uri="http://schemas.openxmlformats.org/drawingml/2006/table">
            <a:tbl>
              <a:tblPr firstRow="1" bandRow="1">
                <a:tableStyleId>{5C22544A-7EE6-4342-B048-85BDC9FD1C3A}</a:tableStyleId>
              </a:tblPr>
              <a:tblGrid>
                <a:gridCol w="5059454">
                  <a:extLst>
                    <a:ext uri="{9D8B030D-6E8A-4147-A177-3AD203B41FA5}">
                      <a16:colId xmlns:a16="http://schemas.microsoft.com/office/drawing/2014/main" val="20000"/>
                    </a:ext>
                  </a:extLst>
                </a:gridCol>
                <a:gridCol w="3545285">
                  <a:extLst>
                    <a:ext uri="{9D8B030D-6E8A-4147-A177-3AD203B41FA5}">
                      <a16:colId xmlns:a16="http://schemas.microsoft.com/office/drawing/2014/main" val="20001"/>
                    </a:ext>
                  </a:extLst>
                </a:gridCol>
              </a:tblGrid>
              <a:tr h="378558">
                <a:tc>
                  <a:txBody>
                    <a:bodyPr/>
                    <a:lstStyle/>
                    <a:p>
                      <a:r>
                        <a:rPr lang="en-US" dirty="0"/>
                        <a:t>Task</a:t>
                      </a:r>
                    </a:p>
                  </a:txBody>
                  <a:tcPr/>
                </a:tc>
                <a:tc>
                  <a:txBody>
                    <a:bodyPr/>
                    <a:lstStyle/>
                    <a:p>
                      <a:r>
                        <a:rPr lang="en-US" sz="1400" b="1" i="0" u="none" strike="noStrike" kern="1200" baseline="0" dirty="0">
                          <a:solidFill>
                            <a:schemeClr val="lt1"/>
                          </a:solidFill>
                          <a:latin typeface="+mn-lt"/>
                          <a:ea typeface="+mn-ea"/>
                          <a:cs typeface="+mn-cs"/>
                        </a:rPr>
                        <a:t>Command Syntax</a:t>
                      </a:r>
                      <a:endParaRPr lang="en-US" dirty="0"/>
                    </a:p>
                  </a:txBody>
                  <a:tcPr/>
                </a:tc>
                <a:extLst>
                  <a:ext uri="{0D108BD9-81ED-4DB2-BD59-A6C34878D82A}">
                    <a16:rowId xmlns:a16="http://schemas.microsoft.com/office/drawing/2014/main" val="10000"/>
                  </a:ext>
                </a:extLst>
              </a:tr>
              <a:tr h="370840">
                <a:tc>
                  <a:txBody>
                    <a:bodyPr/>
                    <a:lstStyle/>
                    <a:p>
                      <a:r>
                        <a:rPr lang="en-US" sz="1400" dirty="0">
                          <a:solidFill>
                            <a:srgbClr val="000000"/>
                          </a:solidFill>
                        </a:rPr>
                        <a:t>Display real-time updates about the formation of an OSPF adjacency; useful for identifying mismatched area IDs and authentication information</a:t>
                      </a:r>
                    </a:p>
                  </a:txBody>
                  <a:tcPr/>
                </a:tc>
                <a:tc>
                  <a:txBody>
                    <a:bodyPr/>
                    <a:lstStyle/>
                    <a:p>
                      <a:r>
                        <a:rPr lang="en-US" sz="1400" b="1" i="0" dirty="0">
                          <a:solidFill>
                            <a:srgbClr val="000000"/>
                          </a:solidFill>
                        </a:rPr>
                        <a:t>debug ip ospf adj</a:t>
                      </a:r>
                      <a:endParaRPr lang="en-US" sz="1400" b="0" i="1" dirty="0">
                        <a:solidFill>
                          <a:srgbClr val="000000"/>
                        </a:solidFill>
                      </a:endParaRPr>
                    </a:p>
                  </a:txBody>
                  <a:tcPr/>
                </a:tc>
                <a:extLst>
                  <a:ext uri="{0D108BD9-81ED-4DB2-BD59-A6C34878D82A}">
                    <a16:rowId xmlns:a16="http://schemas.microsoft.com/office/drawing/2014/main" val="10001"/>
                  </a:ext>
                </a:extLst>
              </a:tr>
              <a:tr h="370840">
                <a:tc>
                  <a:txBody>
                    <a:bodyPr/>
                    <a:lstStyle/>
                    <a:p>
                      <a:r>
                        <a:rPr lang="en-US" sz="1400" dirty="0">
                          <a:solidFill>
                            <a:srgbClr val="000000"/>
                          </a:solidFill>
                        </a:rPr>
                        <a:t>Display real-time information about OSPF events, including the transmission and reception of hello messages and LSAs; might be useful on a router that appears to be ignoring hello messages received from a neighboring router</a:t>
                      </a:r>
                    </a:p>
                  </a:txBody>
                  <a:tcPr/>
                </a:tc>
                <a:tc>
                  <a:txBody>
                    <a:bodyPr/>
                    <a:lstStyle/>
                    <a:p>
                      <a:r>
                        <a:rPr lang="en-US" sz="1400" b="1" dirty="0">
                          <a:solidFill>
                            <a:srgbClr val="000000"/>
                          </a:solidFill>
                        </a:rPr>
                        <a:t>debug ip ospf events</a:t>
                      </a: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028187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994790165"/>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solidFill>
                  <a:schemeClr val="accent4">
                    <a:lumMod val="75000"/>
                  </a:schemeClr>
                </a:solidFill>
              </a:rPr>
              <a:t>Troubleshooting OSPFv2</a:t>
            </a:r>
            <a:br>
              <a:rPr lang="en-US" dirty="0">
                <a:solidFill>
                  <a:schemeClr val="accent4">
                    <a:lumMod val="75000"/>
                  </a:schemeClr>
                </a:solidFill>
              </a:rPr>
            </a:br>
            <a:r>
              <a:rPr lang="en-US" sz="2400" dirty="0">
                <a:solidFill>
                  <a:schemeClr val="accent4">
                    <a:lumMod val="75000"/>
                  </a:schemeClr>
                </a:solidFill>
              </a:rPr>
              <a:t>Show IP OSPF Neighbor</a:t>
            </a:r>
          </a:p>
        </p:txBody>
      </p:sp>
      <p:sp>
        <p:nvSpPr>
          <p:cNvPr id="5" name="TextBox 4">
            <a:extLst>
              <a:ext uri="{FF2B5EF4-FFF2-40B4-BE49-F238E27FC236}">
                <a16:creationId xmlns:a16="http://schemas.microsoft.com/office/drawing/2014/main" id="{EEC9D1C4-B9E3-489B-800E-BA01649A61D8}"/>
              </a:ext>
            </a:extLst>
          </p:cNvPr>
          <p:cNvSpPr txBox="1"/>
          <p:nvPr/>
        </p:nvSpPr>
        <p:spPr>
          <a:xfrm>
            <a:off x="78545" y="731837"/>
            <a:ext cx="8978369" cy="2800767"/>
          </a:xfrm>
          <a:prstGeom prst="rect">
            <a:avLst/>
          </a:prstGeom>
          <a:noFill/>
        </p:spPr>
        <p:txBody>
          <a:bodyPr wrap="square" rtlCol="0">
            <a:spAutoFit/>
          </a:bodyPr>
          <a:lstStyle/>
          <a:p>
            <a:pPr eaLnBrk="0" hangingPunct="0"/>
            <a:r>
              <a:rPr lang="en-US" sz="1600" dirty="0">
                <a:solidFill>
                  <a:srgbClr val="000000"/>
                </a:solidFill>
              </a:rPr>
              <a:t>To verify OSPFv2 neighbors, you use the</a:t>
            </a:r>
            <a:r>
              <a:rPr lang="en-US" sz="1600" b="1" dirty="0">
                <a:solidFill>
                  <a:srgbClr val="000000"/>
                </a:solidFill>
              </a:rPr>
              <a:t> show ip ospf neighbor </a:t>
            </a:r>
            <a:r>
              <a:rPr lang="en-US" sz="1600" dirty="0">
                <a:solidFill>
                  <a:srgbClr val="000000"/>
                </a:solidFill>
              </a:rPr>
              <a:t>command. </a:t>
            </a:r>
          </a:p>
          <a:p>
            <a:pPr eaLnBrk="0" hangingPunct="0"/>
            <a:endParaRPr lang="en-US" sz="1600" dirty="0">
              <a:solidFill>
                <a:srgbClr val="000000"/>
              </a:solidFill>
            </a:endParaRPr>
          </a:p>
          <a:p>
            <a:pPr eaLnBrk="0" hangingPunct="0"/>
            <a:r>
              <a:rPr lang="en-US" sz="1600" dirty="0">
                <a:solidFill>
                  <a:srgbClr val="000000"/>
                </a:solidFill>
              </a:rPr>
              <a:t>Example 8-1 shows sample output of the show ip ospf neighbor command. It lists:</a:t>
            </a:r>
          </a:p>
          <a:p>
            <a:pPr eaLnBrk="0" hangingPunct="0"/>
            <a:endParaRPr lang="en-US" sz="1600" dirty="0">
              <a:solidFill>
                <a:srgbClr val="000000"/>
              </a:solidFill>
            </a:endParaRPr>
          </a:p>
          <a:p>
            <a:pPr marL="285750" indent="-285750" eaLnBrk="0" hangingPunct="0">
              <a:buFont typeface="Arial" panose="020B0604020202020204" pitchFamily="34" charset="0"/>
              <a:buChar char="•"/>
            </a:pPr>
            <a:r>
              <a:rPr lang="en-US" sz="1600" b="1" dirty="0">
                <a:solidFill>
                  <a:srgbClr val="000000"/>
                </a:solidFill>
              </a:rPr>
              <a:t>Neighbor ID </a:t>
            </a:r>
            <a:r>
              <a:rPr lang="en-US" sz="1600" dirty="0">
                <a:solidFill>
                  <a:srgbClr val="000000"/>
                </a:solidFill>
              </a:rPr>
              <a:t>– The router ID (RID) of the neighbor </a:t>
            </a:r>
          </a:p>
          <a:p>
            <a:pPr marL="285750" indent="-285750" eaLnBrk="0" hangingPunct="0">
              <a:buFont typeface="Arial" panose="020B0604020202020204" pitchFamily="34" charset="0"/>
              <a:buChar char="•"/>
            </a:pPr>
            <a:r>
              <a:rPr lang="en-US" sz="1600" b="1" dirty="0">
                <a:solidFill>
                  <a:srgbClr val="000000"/>
                </a:solidFill>
              </a:rPr>
              <a:t>Priority</a:t>
            </a:r>
            <a:r>
              <a:rPr lang="en-US" sz="1600" dirty="0">
                <a:solidFill>
                  <a:srgbClr val="000000"/>
                </a:solidFill>
              </a:rPr>
              <a:t> – The priority of the neighbor for the router election process</a:t>
            </a:r>
          </a:p>
          <a:p>
            <a:pPr marL="285750" indent="-285750" eaLnBrk="0" hangingPunct="0">
              <a:buFont typeface="Arial" panose="020B0604020202020204" pitchFamily="34" charset="0"/>
              <a:buChar char="•"/>
            </a:pPr>
            <a:r>
              <a:rPr lang="en-US" sz="1600" b="1" dirty="0">
                <a:solidFill>
                  <a:srgbClr val="000000"/>
                </a:solidFill>
              </a:rPr>
              <a:t>State</a:t>
            </a:r>
            <a:r>
              <a:rPr lang="en-US" sz="1600" dirty="0">
                <a:solidFill>
                  <a:srgbClr val="000000"/>
                </a:solidFill>
              </a:rPr>
              <a:t> – Whether the neighbor is a DR, BDR, or DROTHER. </a:t>
            </a:r>
          </a:p>
          <a:p>
            <a:pPr marL="285750" indent="-285750" eaLnBrk="0" hangingPunct="0">
              <a:buFont typeface="Arial" panose="020B0604020202020204" pitchFamily="34" charset="0"/>
              <a:buChar char="•"/>
            </a:pPr>
            <a:r>
              <a:rPr lang="en-US" sz="1600" b="1" dirty="0">
                <a:solidFill>
                  <a:srgbClr val="000000"/>
                </a:solidFill>
              </a:rPr>
              <a:t>Dead Time </a:t>
            </a:r>
            <a:r>
              <a:rPr lang="en-US" sz="1600" dirty="0">
                <a:solidFill>
                  <a:srgbClr val="000000"/>
                </a:solidFill>
              </a:rPr>
              <a:t>- How long the router waits until it declares the neighbor down if it does not hear another hello packet within that time (The default is 40 seconds on a LAN).</a:t>
            </a:r>
          </a:p>
          <a:p>
            <a:pPr marL="285750" indent="-285750" eaLnBrk="0" hangingPunct="0">
              <a:buFont typeface="Arial" panose="020B0604020202020204" pitchFamily="34" charset="0"/>
              <a:buChar char="•"/>
            </a:pPr>
            <a:r>
              <a:rPr lang="en-US" sz="1600" b="1" dirty="0">
                <a:solidFill>
                  <a:srgbClr val="000000"/>
                </a:solidFill>
              </a:rPr>
              <a:t>Address</a:t>
            </a:r>
            <a:r>
              <a:rPr lang="en-US" sz="1600" dirty="0">
                <a:solidFill>
                  <a:srgbClr val="000000"/>
                </a:solidFill>
              </a:rPr>
              <a:t> - The neighbor’s interface IP address from which the hello packet was sent</a:t>
            </a:r>
          </a:p>
          <a:p>
            <a:pPr marL="285750" indent="-285750" eaLnBrk="0" hangingPunct="0">
              <a:buFont typeface="Arial" panose="020B0604020202020204" pitchFamily="34" charset="0"/>
              <a:buChar char="•"/>
            </a:pPr>
            <a:r>
              <a:rPr lang="en-US" sz="1600" b="1" dirty="0">
                <a:solidFill>
                  <a:srgbClr val="000000"/>
                </a:solidFill>
              </a:rPr>
              <a:t>Interface</a:t>
            </a:r>
            <a:r>
              <a:rPr lang="en-US" sz="1600" dirty="0">
                <a:solidFill>
                  <a:srgbClr val="000000"/>
                </a:solidFill>
              </a:rPr>
              <a:t> - The local router interface used to reach that neighbor</a:t>
            </a:r>
          </a:p>
        </p:txBody>
      </p:sp>
      <p:pic>
        <p:nvPicPr>
          <p:cNvPr id="4" name="Picture 3">
            <a:extLst>
              <a:ext uri="{FF2B5EF4-FFF2-40B4-BE49-F238E27FC236}">
                <a16:creationId xmlns:a16="http://schemas.microsoft.com/office/drawing/2014/main" id="{9C2395CB-3D79-4DA3-B54B-048A74A5FF8B}"/>
              </a:ext>
            </a:extLst>
          </p:cNvPr>
          <p:cNvPicPr>
            <a:picLocks noChangeAspect="1"/>
          </p:cNvPicPr>
          <p:nvPr/>
        </p:nvPicPr>
        <p:blipFill>
          <a:blip r:embed="rId3"/>
          <a:srcRect/>
          <a:stretch/>
        </p:blipFill>
        <p:spPr>
          <a:xfrm>
            <a:off x="1645067" y="3651022"/>
            <a:ext cx="5853865" cy="1127808"/>
          </a:xfrm>
          <a:prstGeom prst="rect">
            <a:avLst/>
          </a:prstGeom>
        </p:spPr>
      </p:pic>
    </p:spTree>
    <p:extLst>
      <p:ext uri="{BB962C8B-B14F-4D97-AF65-F5344CB8AC3E}">
        <p14:creationId xmlns:p14="http://schemas.microsoft.com/office/powerpoint/2010/main" val="266097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solidFill>
                  <a:schemeClr val="accent4">
                    <a:lumMod val="75000"/>
                  </a:schemeClr>
                </a:solidFill>
              </a:rPr>
              <a:t>Troubleshooting OSPFv2</a:t>
            </a:r>
            <a:br>
              <a:rPr lang="en-US" dirty="0">
                <a:solidFill>
                  <a:schemeClr val="accent4">
                    <a:lumMod val="75000"/>
                  </a:schemeClr>
                </a:solidFill>
              </a:rPr>
            </a:br>
            <a:r>
              <a:rPr lang="en-US" sz="2400" dirty="0">
                <a:solidFill>
                  <a:schemeClr val="accent4">
                    <a:lumMod val="75000"/>
                  </a:schemeClr>
                </a:solidFill>
              </a:rPr>
              <a:t>Troubleshooting OSPFv2 Neighbor Relationships</a:t>
            </a:r>
          </a:p>
        </p:txBody>
      </p:sp>
      <p:sp>
        <p:nvSpPr>
          <p:cNvPr id="5" name="TextBox 4">
            <a:extLst>
              <a:ext uri="{FF2B5EF4-FFF2-40B4-BE49-F238E27FC236}">
                <a16:creationId xmlns:a16="http://schemas.microsoft.com/office/drawing/2014/main" id="{EEC9D1C4-B9E3-489B-800E-BA01649A61D8}"/>
              </a:ext>
            </a:extLst>
          </p:cNvPr>
          <p:cNvSpPr txBox="1"/>
          <p:nvPr/>
        </p:nvSpPr>
        <p:spPr>
          <a:xfrm>
            <a:off x="78545" y="731837"/>
            <a:ext cx="8978369" cy="3570208"/>
          </a:xfrm>
          <a:prstGeom prst="rect">
            <a:avLst/>
          </a:prstGeom>
          <a:noFill/>
        </p:spPr>
        <p:txBody>
          <a:bodyPr wrap="square" rtlCol="0">
            <a:spAutoFit/>
          </a:bodyPr>
          <a:lstStyle/>
          <a:p>
            <a:pPr eaLnBrk="0" hangingPunct="0"/>
            <a:r>
              <a:rPr lang="en-US" sz="1600" dirty="0">
                <a:solidFill>
                  <a:srgbClr val="000000"/>
                </a:solidFill>
              </a:rPr>
              <a:t>The following are some of the reasons an OSPFv2 neighbor relationship might not form:</a:t>
            </a:r>
          </a:p>
          <a:p>
            <a:pPr marL="285750" indent="-285750" eaLnBrk="0" hangingPunct="0">
              <a:buFont typeface="Arial" panose="020B0604020202020204" pitchFamily="34" charset="0"/>
              <a:buChar char="•"/>
            </a:pPr>
            <a:endParaRPr lang="en-US" sz="1500" b="1" dirty="0">
              <a:solidFill>
                <a:srgbClr val="000000"/>
              </a:solidFill>
            </a:endParaRPr>
          </a:p>
          <a:p>
            <a:pPr marL="285750" indent="-285750" eaLnBrk="0" hangingPunct="0">
              <a:buFont typeface="Arial" panose="020B0604020202020204" pitchFamily="34" charset="0"/>
              <a:buChar char="•"/>
            </a:pPr>
            <a:r>
              <a:rPr lang="en-US" sz="1500" b="1" dirty="0">
                <a:solidFill>
                  <a:srgbClr val="000000"/>
                </a:solidFill>
              </a:rPr>
              <a:t>Interface is down - </a:t>
            </a:r>
            <a:r>
              <a:rPr lang="en-US" sz="1500" dirty="0">
                <a:solidFill>
                  <a:srgbClr val="000000"/>
                </a:solidFill>
              </a:rPr>
              <a:t>The interface must be up/up.</a:t>
            </a:r>
          </a:p>
          <a:p>
            <a:pPr marL="285750" indent="-285750" eaLnBrk="0" hangingPunct="0">
              <a:buFont typeface="Arial" panose="020B0604020202020204" pitchFamily="34" charset="0"/>
              <a:buChar char="•"/>
            </a:pPr>
            <a:endParaRPr lang="en-US" sz="1500" dirty="0">
              <a:solidFill>
                <a:srgbClr val="000000"/>
              </a:solidFill>
            </a:endParaRPr>
          </a:p>
          <a:p>
            <a:pPr marL="285750" indent="-285750" eaLnBrk="0" hangingPunct="0">
              <a:buFont typeface="Arial" panose="020B0604020202020204" pitchFamily="34" charset="0"/>
              <a:buChar char="•"/>
            </a:pPr>
            <a:r>
              <a:rPr lang="en-US" sz="1500" b="1" dirty="0">
                <a:solidFill>
                  <a:srgbClr val="000000"/>
                </a:solidFill>
              </a:rPr>
              <a:t>Interface not running the OSPF process -</a:t>
            </a:r>
            <a:r>
              <a:rPr lang="en-US" sz="1500" dirty="0">
                <a:solidFill>
                  <a:srgbClr val="000000"/>
                </a:solidFill>
              </a:rPr>
              <a:t> If the interface is not enabled for OSPF, it does not send hello packets or form adjacencies.</a:t>
            </a:r>
          </a:p>
          <a:p>
            <a:pPr marL="285750" indent="-285750" eaLnBrk="0" hangingPunct="0">
              <a:buFont typeface="Arial" panose="020B0604020202020204" pitchFamily="34" charset="0"/>
              <a:buChar char="•"/>
            </a:pPr>
            <a:endParaRPr lang="en-US" sz="1500" dirty="0">
              <a:solidFill>
                <a:srgbClr val="000000"/>
              </a:solidFill>
            </a:endParaRPr>
          </a:p>
          <a:p>
            <a:pPr marL="285750" indent="-285750" eaLnBrk="0" hangingPunct="0">
              <a:buFont typeface="Arial" panose="020B0604020202020204" pitchFamily="34" charset="0"/>
              <a:buChar char="•"/>
            </a:pPr>
            <a:r>
              <a:rPr lang="en-US" sz="1500" b="1" dirty="0">
                <a:solidFill>
                  <a:srgbClr val="000000"/>
                </a:solidFill>
              </a:rPr>
              <a:t>Mismatched timers - </a:t>
            </a:r>
            <a:r>
              <a:rPr lang="en-US" sz="1500" dirty="0">
                <a:solidFill>
                  <a:srgbClr val="000000"/>
                </a:solidFill>
              </a:rPr>
              <a:t>Hello and dead timers must match between neighbors.</a:t>
            </a:r>
          </a:p>
          <a:p>
            <a:pPr marL="285750" indent="-285750" eaLnBrk="0" hangingPunct="0">
              <a:buFont typeface="Arial" panose="020B0604020202020204" pitchFamily="34" charset="0"/>
              <a:buChar char="•"/>
            </a:pPr>
            <a:endParaRPr lang="en-US" sz="1500" dirty="0">
              <a:solidFill>
                <a:srgbClr val="000000"/>
              </a:solidFill>
            </a:endParaRPr>
          </a:p>
          <a:p>
            <a:pPr marL="285750" indent="-285750" eaLnBrk="0" hangingPunct="0">
              <a:buFont typeface="Arial" panose="020B0604020202020204" pitchFamily="34" charset="0"/>
              <a:buChar char="•"/>
            </a:pPr>
            <a:r>
              <a:rPr lang="en-US" sz="1500" b="1" dirty="0">
                <a:solidFill>
                  <a:srgbClr val="000000"/>
                </a:solidFill>
              </a:rPr>
              <a:t>Mismatched area numbers -</a:t>
            </a:r>
            <a:r>
              <a:rPr lang="en-US" sz="1500" dirty="0">
                <a:solidFill>
                  <a:srgbClr val="000000"/>
                </a:solidFill>
              </a:rPr>
              <a:t> The two ends of a link must be in the same OSPF area.</a:t>
            </a:r>
          </a:p>
          <a:p>
            <a:pPr marL="285750" indent="-285750" eaLnBrk="0" hangingPunct="0">
              <a:buFont typeface="Arial" panose="020B0604020202020204" pitchFamily="34" charset="0"/>
              <a:buChar char="•"/>
            </a:pPr>
            <a:endParaRPr lang="en-US" sz="1500" dirty="0">
              <a:solidFill>
                <a:srgbClr val="000000"/>
              </a:solidFill>
            </a:endParaRPr>
          </a:p>
          <a:p>
            <a:pPr marL="285750" indent="-285750" eaLnBrk="0" hangingPunct="0">
              <a:buFont typeface="Arial" panose="020B0604020202020204" pitchFamily="34" charset="0"/>
              <a:buChar char="•"/>
            </a:pPr>
            <a:r>
              <a:rPr lang="en-US" sz="1500" b="1" dirty="0">
                <a:solidFill>
                  <a:srgbClr val="000000"/>
                </a:solidFill>
              </a:rPr>
              <a:t>Mismatched area type -</a:t>
            </a:r>
            <a:r>
              <a:rPr lang="en-US" sz="1500" dirty="0">
                <a:solidFill>
                  <a:srgbClr val="000000"/>
                </a:solidFill>
              </a:rPr>
              <a:t> In addition to a normal OSPF area type, an area type could be a stub area or a not-so-stubby area (NSSA). The routers must agree on the type of area they are in.</a:t>
            </a:r>
          </a:p>
          <a:p>
            <a:pPr marL="285750" indent="-285750" eaLnBrk="0" hangingPunct="0">
              <a:buFont typeface="Arial" panose="020B0604020202020204" pitchFamily="34" charset="0"/>
              <a:buChar char="•"/>
            </a:pPr>
            <a:endParaRPr lang="en-US" sz="1500" dirty="0">
              <a:solidFill>
                <a:srgbClr val="000000"/>
              </a:solidFill>
            </a:endParaRPr>
          </a:p>
          <a:p>
            <a:pPr marL="285750" indent="-285750" eaLnBrk="0" hangingPunct="0">
              <a:buFont typeface="Arial" panose="020B0604020202020204" pitchFamily="34" charset="0"/>
              <a:buChar char="•"/>
            </a:pPr>
            <a:r>
              <a:rPr lang="en-US" sz="1500" b="1" dirty="0">
                <a:solidFill>
                  <a:srgbClr val="000000"/>
                </a:solidFill>
              </a:rPr>
              <a:t>Different subnets -</a:t>
            </a:r>
            <a:r>
              <a:rPr lang="en-US" sz="1500" dirty="0">
                <a:solidFill>
                  <a:srgbClr val="000000"/>
                </a:solidFill>
              </a:rPr>
              <a:t> Neighbors must be in the same subnet.</a:t>
            </a:r>
          </a:p>
        </p:txBody>
      </p:sp>
    </p:spTree>
    <p:extLst>
      <p:ext uri="{BB962C8B-B14F-4D97-AF65-F5344CB8AC3E}">
        <p14:creationId xmlns:p14="http://schemas.microsoft.com/office/powerpoint/2010/main" val="674604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solidFill>
                  <a:schemeClr val="accent4">
                    <a:lumMod val="75000"/>
                  </a:schemeClr>
                </a:solidFill>
              </a:rPr>
              <a:t>Troubleshooting OSPFv2</a:t>
            </a:r>
            <a:br>
              <a:rPr lang="en-US" dirty="0">
                <a:solidFill>
                  <a:schemeClr val="accent4">
                    <a:lumMod val="75000"/>
                  </a:schemeClr>
                </a:solidFill>
              </a:rPr>
            </a:br>
            <a:r>
              <a:rPr lang="en-US" sz="2400" dirty="0">
                <a:solidFill>
                  <a:schemeClr val="accent4">
                    <a:lumMod val="75000"/>
                  </a:schemeClr>
                </a:solidFill>
              </a:rPr>
              <a:t>Troubleshooting OSPFv2 Neighbor Relationships (Cont.)</a:t>
            </a:r>
          </a:p>
        </p:txBody>
      </p:sp>
      <p:sp>
        <p:nvSpPr>
          <p:cNvPr id="5" name="TextBox 4">
            <a:extLst>
              <a:ext uri="{FF2B5EF4-FFF2-40B4-BE49-F238E27FC236}">
                <a16:creationId xmlns:a16="http://schemas.microsoft.com/office/drawing/2014/main" id="{EEC9D1C4-B9E3-489B-800E-BA01649A61D8}"/>
              </a:ext>
            </a:extLst>
          </p:cNvPr>
          <p:cNvSpPr txBox="1"/>
          <p:nvPr/>
        </p:nvSpPr>
        <p:spPr>
          <a:xfrm>
            <a:off x="78545" y="731837"/>
            <a:ext cx="8978369" cy="3323987"/>
          </a:xfrm>
          <a:prstGeom prst="rect">
            <a:avLst/>
          </a:prstGeom>
          <a:noFill/>
        </p:spPr>
        <p:txBody>
          <a:bodyPr wrap="square" rtlCol="0">
            <a:spAutoFit/>
          </a:bodyPr>
          <a:lstStyle/>
          <a:p>
            <a:pPr marL="285750" indent="-285750" eaLnBrk="0" hangingPunct="0">
              <a:buFont typeface="Arial" panose="020B0604020202020204" pitchFamily="34" charset="0"/>
              <a:buChar char="•"/>
            </a:pPr>
            <a:r>
              <a:rPr lang="en-US" sz="1500" b="1" dirty="0">
                <a:solidFill>
                  <a:srgbClr val="000000"/>
                </a:solidFill>
              </a:rPr>
              <a:t>Passive interface - </a:t>
            </a:r>
            <a:r>
              <a:rPr lang="en-US" sz="1500" dirty="0">
                <a:solidFill>
                  <a:srgbClr val="000000"/>
                </a:solidFill>
              </a:rPr>
              <a:t>The passive interface feature suppresses the sending and receiving of hello packets while still allowing the interface’s network to be advertised.</a:t>
            </a:r>
          </a:p>
          <a:p>
            <a:pPr marL="285750" indent="-285750" eaLnBrk="0" hangingPunct="0">
              <a:buFont typeface="Arial" panose="020B0604020202020204" pitchFamily="34" charset="0"/>
              <a:buChar char="•"/>
            </a:pPr>
            <a:endParaRPr lang="en-US" sz="1500" dirty="0">
              <a:solidFill>
                <a:srgbClr val="000000"/>
              </a:solidFill>
            </a:endParaRPr>
          </a:p>
          <a:p>
            <a:pPr marL="285750" indent="-285750" eaLnBrk="0" hangingPunct="0">
              <a:buFont typeface="Arial" panose="020B0604020202020204" pitchFamily="34" charset="0"/>
              <a:buChar char="•"/>
            </a:pPr>
            <a:r>
              <a:rPr lang="en-US" sz="1500" b="1" dirty="0">
                <a:solidFill>
                  <a:srgbClr val="000000"/>
                </a:solidFill>
              </a:rPr>
              <a:t>Mismatched authentication information -</a:t>
            </a:r>
            <a:r>
              <a:rPr lang="en-US" sz="1500" dirty="0">
                <a:solidFill>
                  <a:srgbClr val="000000"/>
                </a:solidFill>
              </a:rPr>
              <a:t> Both OSPF interfaces must be configured for matching authentication</a:t>
            </a:r>
          </a:p>
          <a:p>
            <a:pPr marL="285750" indent="-285750" eaLnBrk="0" hangingPunct="0">
              <a:buFont typeface="Arial" panose="020B0604020202020204" pitchFamily="34" charset="0"/>
              <a:buChar char="•"/>
            </a:pPr>
            <a:endParaRPr lang="en-US" sz="1500" dirty="0">
              <a:solidFill>
                <a:srgbClr val="000000"/>
              </a:solidFill>
            </a:endParaRPr>
          </a:p>
          <a:p>
            <a:pPr marL="285750" indent="-285750" eaLnBrk="0" hangingPunct="0">
              <a:buFont typeface="Arial" panose="020B0604020202020204" pitchFamily="34" charset="0"/>
              <a:buChar char="•"/>
            </a:pPr>
            <a:r>
              <a:rPr lang="en-US" sz="1500" b="1" dirty="0">
                <a:solidFill>
                  <a:srgbClr val="000000"/>
                </a:solidFill>
              </a:rPr>
              <a:t>ACLs -</a:t>
            </a:r>
            <a:r>
              <a:rPr lang="en-US" sz="1500" dirty="0">
                <a:solidFill>
                  <a:srgbClr val="000000"/>
                </a:solidFill>
              </a:rPr>
              <a:t> An ACL may be denying packets to the OSPF multicast address 224.0.0.5.</a:t>
            </a:r>
          </a:p>
          <a:p>
            <a:pPr marL="285750" indent="-285750" eaLnBrk="0" hangingPunct="0">
              <a:buFont typeface="Arial" panose="020B0604020202020204" pitchFamily="34" charset="0"/>
              <a:buChar char="•"/>
            </a:pPr>
            <a:endParaRPr lang="en-US" sz="1500" dirty="0">
              <a:solidFill>
                <a:srgbClr val="000000"/>
              </a:solidFill>
            </a:endParaRPr>
          </a:p>
          <a:p>
            <a:pPr marL="285750" indent="-285750" eaLnBrk="0" hangingPunct="0">
              <a:buFont typeface="Arial" panose="020B0604020202020204" pitchFamily="34" charset="0"/>
              <a:buChar char="•"/>
            </a:pPr>
            <a:r>
              <a:rPr lang="en-US" sz="1500" b="1" dirty="0">
                <a:solidFill>
                  <a:srgbClr val="000000"/>
                </a:solidFill>
              </a:rPr>
              <a:t>MTU mismatch -</a:t>
            </a:r>
            <a:r>
              <a:rPr lang="en-US" sz="1500" dirty="0">
                <a:solidFill>
                  <a:srgbClr val="000000"/>
                </a:solidFill>
              </a:rPr>
              <a:t> The maximum transmission unit of neighboring interfaces must match.</a:t>
            </a:r>
          </a:p>
          <a:p>
            <a:pPr marL="285750" indent="-285750" eaLnBrk="0" hangingPunct="0">
              <a:buFont typeface="Arial" panose="020B0604020202020204" pitchFamily="34" charset="0"/>
              <a:buChar char="•"/>
            </a:pPr>
            <a:endParaRPr lang="en-US" sz="1500" dirty="0">
              <a:solidFill>
                <a:srgbClr val="000000"/>
              </a:solidFill>
            </a:endParaRPr>
          </a:p>
          <a:p>
            <a:pPr marL="285750" indent="-285750" eaLnBrk="0" hangingPunct="0">
              <a:buFont typeface="Arial" panose="020B0604020202020204" pitchFamily="34" charset="0"/>
              <a:buChar char="•"/>
            </a:pPr>
            <a:r>
              <a:rPr lang="en-US" sz="1500" b="1" dirty="0">
                <a:solidFill>
                  <a:srgbClr val="000000"/>
                </a:solidFill>
              </a:rPr>
              <a:t>Duplicate router IDs -</a:t>
            </a:r>
            <a:r>
              <a:rPr lang="en-US" sz="1500" dirty="0">
                <a:solidFill>
                  <a:srgbClr val="000000"/>
                </a:solidFill>
              </a:rPr>
              <a:t> Router IDs must be unique.</a:t>
            </a:r>
          </a:p>
          <a:p>
            <a:pPr marL="285750" indent="-285750" eaLnBrk="0" hangingPunct="0">
              <a:buFont typeface="Arial" panose="020B0604020202020204" pitchFamily="34" charset="0"/>
              <a:buChar char="•"/>
            </a:pPr>
            <a:endParaRPr lang="en-US" sz="1500" dirty="0">
              <a:solidFill>
                <a:srgbClr val="000000"/>
              </a:solidFill>
            </a:endParaRPr>
          </a:p>
          <a:p>
            <a:pPr marL="285750" indent="-285750" eaLnBrk="0" hangingPunct="0">
              <a:buFont typeface="Arial" panose="020B0604020202020204" pitchFamily="34" charset="0"/>
              <a:buChar char="•"/>
            </a:pPr>
            <a:r>
              <a:rPr lang="en-US" sz="1500" b="1" dirty="0">
                <a:solidFill>
                  <a:srgbClr val="000000"/>
                </a:solidFill>
              </a:rPr>
              <a:t>Mismatched network types -</a:t>
            </a:r>
            <a:r>
              <a:rPr lang="en-US" sz="1500" dirty="0">
                <a:solidFill>
                  <a:srgbClr val="000000"/>
                </a:solidFill>
              </a:rPr>
              <a:t> neighbors configured with a different OSPF network type might not form an adjacency.</a:t>
            </a:r>
          </a:p>
        </p:txBody>
      </p:sp>
    </p:spTree>
    <p:extLst>
      <p:ext uri="{BB962C8B-B14F-4D97-AF65-F5344CB8AC3E}">
        <p14:creationId xmlns:p14="http://schemas.microsoft.com/office/powerpoint/2010/main" val="1882681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9144000" cy="731837"/>
          </a:xfrm>
        </p:spPr>
        <p:txBody>
          <a:bodyPr/>
          <a:lstStyle/>
          <a:p>
            <a:r>
              <a:rPr lang="en-US" sz="1600" dirty="0">
                <a:solidFill>
                  <a:schemeClr val="accent4">
                    <a:lumMod val="75000"/>
                  </a:schemeClr>
                </a:solidFill>
              </a:rPr>
              <a:t>Troubleshooting OSPFv2</a:t>
            </a:r>
            <a:br>
              <a:rPr lang="en-US" dirty="0">
                <a:solidFill>
                  <a:schemeClr val="accent4">
                    <a:lumMod val="75000"/>
                  </a:schemeClr>
                </a:solidFill>
              </a:rPr>
            </a:br>
            <a:r>
              <a:rPr lang="en-US" sz="2400" dirty="0">
                <a:solidFill>
                  <a:schemeClr val="accent4">
                    <a:lumMod val="75000"/>
                  </a:schemeClr>
                </a:solidFill>
              </a:rPr>
              <a:t>Adjacency States</a:t>
            </a:r>
          </a:p>
        </p:txBody>
      </p:sp>
      <p:sp>
        <p:nvSpPr>
          <p:cNvPr id="5" name="TextBox 4">
            <a:extLst>
              <a:ext uri="{FF2B5EF4-FFF2-40B4-BE49-F238E27FC236}">
                <a16:creationId xmlns:a16="http://schemas.microsoft.com/office/drawing/2014/main" id="{EEC9D1C4-B9E3-489B-800E-BA01649A61D8}"/>
              </a:ext>
            </a:extLst>
          </p:cNvPr>
          <p:cNvSpPr txBox="1"/>
          <p:nvPr/>
        </p:nvSpPr>
        <p:spPr>
          <a:xfrm>
            <a:off x="78545" y="731837"/>
            <a:ext cx="2199835" cy="2554545"/>
          </a:xfrm>
          <a:prstGeom prst="rect">
            <a:avLst/>
          </a:prstGeom>
          <a:noFill/>
        </p:spPr>
        <p:txBody>
          <a:bodyPr wrap="square" rtlCol="0">
            <a:spAutoFit/>
          </a:bodyPr>
          <a:lstStyle/>
          <a:p>
            <a:pPr eaLnBrk="0" hangingPunct="0"/>
            <a:r>
              <a:rPr lang="en-US" sz="1600" dirty="0">
                <a:solidFill>
                  <a:srgbClr val="000000"/>
                </a:solidFill>
              </a:rPr>
              <a:t>Adjacencies are not established upon the immediate receipt of hello messages. Rather, an adjacency transitions through the various states.</a:t>
            </a:r>
          </a:p>
          <a:p>
            <a:pPr eaLnBrk="0" hangingPunct="0"/>
            <a:endParaRPr lang="en-US" sz="1600" dirty="0">
              <a:solidFill>
                <a:srgbClr val="000000"/>
              </a:solidFill>
            </a:endParaRPr>
          </a:p>
          <a:p>
            <a:pPr eaLnBrk="0" hangingPunct="0"/>
            <a:r>
              <a:rPr lang="en-US" sz="1600" dirty="0">
                <a:solidFill>
                  <a:srgbClr val="000000"/>
                </a:solidFill>
              </a:rPr>
              <a:t>See Table 8-2 for adjacency states.</a:t>
            </a:r>
          </a:p>
        </p:txBody>
      </p:sp>
      <p:pic>
        <p:nvPicPr>
          <p:cNvPr id="2" name="Picture 1">
            <a:extLst>
              <a:ext uri="{FF2B5EF4-FFF2-40B4-BE49-F238E27FC236}">
                <a16:creationId xmlns:a16="http://schemas.microsoft.com/office/drawing/2014/main" id="{35B04745-349E-4406-9140-BF772B81C75A}"/>
              </a:ext>
            </a:extLst>
          </p:cNvPr>
          <p:cNvPicPr>
            <a:picLocks noChangeAspect="1"/>
          </p:cNvPicPr>
          <p:nvPr/>
        </p:nvPicPr>
        <p:blipFill>
          <a:blip r:embed="rId3"/>
          <a:stretch>
            <a:fillRect/>
          </a:stretch>
        </p:blipFill>
        <p:spPr>
          <a:xfrm>
            <a:off x="3838860" y="289560"/>
            <a:ext cx="4124316" cy="4747260"/>
          </a:xfrm>
          <a:prstGeom prst="rect">
            <a:avLst/>
          </a:prstGeom>
        </p:spPr>
      </p:pic>
    </p:spTree>
    <p:extLst>
      <p:ext uri="{BB962C8B-B14F-4D97-AF65-F5344CB8AC3E}">
        <p14:creationId xmlns:p14="http://schemas.microsoft.com/office/powerpoint/2010/main" val="3742532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solidFill>
                  <a:schemeClr val="accent4">
                    <a:lumMod val="75000"/>
                  </a:schemeClr>
                </a:solidFill>
              </a:rPr>
              <a:t>Troubleshooting OSPFv2</a:t>
            </a:r>
            <a:br>
              <a:rPr lang="en-US" dirty="0">
                <a:solidFill>
                  <a:schemeClr val="accent4">
                    <a:lumMod val="75000"/>
                  </a:schemeClr>
                </a:solidFill>
              </a:rPr>
            </a:br>
            <a:r>
              <a:rPr lang="en-US" sz="2400" dirty="0">
                <a:solidFill>
                  <a:schemeClr val="accent4">
                    <a:lumMod val="75000"/>
                  </a:schemeClr>
                </a:solidFill>
              </a:rPr>
              <a:t>OSPF Basic Configuration Errors</a:t>
            </a:r>
          </a:p>
        </p:txBody>
      </p:sp>
      <p:sp>
        <p:nvSpPr>
          <p:cNvPr id="5" name="TextBox 4">
            <a:extLst>
              <a:ext uri="{FF2B5EF4-FFF2-40B4-BE49-F238E27FC236}">
                <a16:creationId xmlns:a16="http://schemas.microsoft.com/office/drawing/2014/main" id="{EEC9D1C4-B9E3-489B-800E-BA01649A61D8}"/>
              </a:ext>
            </a:extLst>
          </p:cNvPr>
          <p:cNvSpPr txBox="1"/>
          <p:nvPr/>
        </p:nvSpPr>
        <p:spPr>
          <a:xfrm>
            <a:off x="78545" y="731837"/>
            <a:ext cx="8909147" cy="3970318"/>
          </a:xfrm>
          <a:prstGeom prst="rect">
            <a:avLst/>
          </a:prstGeom>
          <a:noFill/>
        </p:spPr>
        <p:txBody>
          <a:bodyPr wrap="square" rtlCol="0">
            <a:spAutoFit/>
          </a:bodyPr>
          <a:lstStyle/>
          <a:p>
            <a:pPr eaLnBrk="0" hangingPunct="0"/>
            <a:r>
              <a:rPr lang="en-US" sz="1400" dirty="0">
                <a:solidFill>
                  <a:srgbClr val="000000"/>
                </a:solidFill>
              </a:rPr>
              <a:t>When an OSPF neighbor relationship does not form you need the assistance of an accurate physical and logical network diagram and the </a:t>
            </a:r>
            <a:r>
              <a:rPr lang="en-US" sz="1400" b="1" dirty="0">
                <a:solidFill>
                  <a:srgbClr val="000000"/>
                </a:solidFill>
              </a:rPr>
              <a:t>show cdp neighbors </a:t>
            </a:r>
            <a:r>
              <a:rPr lang="en-US" sz="1400" dirty="0">
                <a:solidFill>
                  <a:srgbClr val="000000"/>
                </a:solidFill>
              </a:rPr>
              <a:t>command to verify who should be the neighbors.</a:t>
            </a:r>
          </a:p>
          <a:p>
            <a:pPr eaLnBrk="0" hangingPunct="0"/>
            <a:endParaRPr lang="en-US" sz="1400" dirty="0">
              <a:solidFill>
                <a:srgbClr val="000000"/>
              </a:solidFill>
            </a:endParaRPr>
          </a:p>
          <a:p>
            <a:pPr eaLnBrk="0" hangingPunct="0"/>
            <a:r>
              <a:rPr lang="en-US" sz="1400" dirty="0">
                <a:solidFill>
                  <a:srgbClr val="000000"/>
                </a:solidFill>
              </a:rPr>
              <a:t>When troubleshooting OSPF adjacencies, you need to verify router OSPF configurations and status with various show commands like </a:t>
            </a:r>
            <a:r>
              <a:rPr lang="en-US" sz="1400" b="1" dirty="0">
                <a:solidFill>
                  <a:srgbClr val="000000"/>
                </a:solidFill>
              </a:rPr>
              <a:t>show ip interface brief </a:t>
            </a:r>
            <a:r>
              <a:rPr lang="en-US" sz="1400" dirty="0">
                <a:solidFill>
                  <a:srgbClr val="000000"/>
                </a:solidFill>
              </a:rPr>
              <a:t>and </a:t>
            </a:r>
            <a:r>
              <a:rPr lang="en-US" sz="1400" b="1" dirty="0">
                <a:solidFill>
                  <a:srgbClr val="000000"/>
                </a:solidFill>
              </a:rPr>
              <a:t>show ip protocols</a:t>
            </a:r>
          </a:p>
          <a:p>
            <a:pPr eaLnBrk="0" hangingPunct="0"/>
            <a:endParaRPr lang="en-US" sz="1400" dirty="0">
              <a:solidFill>
                <a:srgbClr val="000000"/>
              </a:solidFill>
            </a:endParaRPr>
          </a:p>
          <a:p>
            <a:pPr marL="285750" indent="-285750" eaLnBrk="0" hangingPunct="0">
              <a:buFont typeface="Arial" panose="020B0604020202020204" pitchFamily="34" charset="0"/>
              <a:buChar char="•"/>
            </a:pPr>
            <a:r>
              <a:rPr lang="en-US" sz="1400" dirty="0">
                <a:solidFill>
                  <a:srgbClr val="000000"/>
                </a:solidFill>
              </a:rPr>
              <a:t>Router interfaces must be up/up if you plan on forming an OSPF neighbor adjacency.</a:t>
            </a:r>
            <a:br>
              <a:rPr lang="en-US" sz="1400" dirty="0">
                <a:solidFill>
                  <a:srgbClr val="000000"/>
                </a:solidFill>
              </a:rPr>
            </a:br>
            <a:endParaRPr lang="en-US" sz="1400" dirty="0">
              <a:solidFill>
                <a:srgbClr val="000000"/>
              </a:solidFill>
            </a:endParaRPr>
          </a:p>
          <a:p>
            <a:pPr marL="285750" indent="-285750" eaLnBrk="0" hangingPunct="0">
              <a:buFont typeface="Arial" panose="020B0604020202020204" pitchFamily="34" charset="0"/>
              <a:buChar char="•"/>
            </a:pPr>
            <a:r>
              <a:rPr lang="en-US" sz="1400" dirty="0">
                <a:solidFill>
                  <a:srgbClr val="000000"/>
                </a:solidFill>
              </a:rPr>
              <a:t>OSPF </a:t>
            </a:r>
            <a:r>
              <a:rPr lang="en-US" sz="1400" b="1" dirty="0">
                <a:solidFill>
                  <a:srgbClr val="000000"/>
                </a:solidFill>
              </a:rPr>
              <a:t>passive-interface </a:t>
            </a:r>
            <a:r>
              <a:rPr lang="en-US" sz="1400" b="1" i="1" dirty="0">
                <a:solidFill>
                  <a:srgbClr val="000000"/>
                </a:solidFill>
              </a:rPr>
              <a:t>interface</a:t>
            </a:r>
            <a:r>
              <a:rPr lang="en-US" sz="1400" b="1" dirty="0">
                <a:solidFill>
                  <a:srgbClr val="000000"/>
                </a:solidFill>
              </a:rPr>
              <a:t> </a:t>
            </a:r>
            <a:r>
              <a:rPr lang="en-US" sz="1400" dirty="0">
                <a:solidFill>
                  <a:srgbClr val="000000"/>
                </a:solidFill>
              </a:rPr>
              <a:t>command targeting</a:t>
            </a:r>
            <a:r>
              <a:rPr lang="en-US" sz="1400" b="1" dirty="0">
                <a:solidFill>
                  <a:srgbClr val="000000"/>
                </a:solidFill>
              </a:rPr>
              <a:t> </a:t>
            </a:r>
            <a:r>
              <a:rPr lang="en-US" sz="1400" dirty="0">
                <a:solidFill>
                  <a:srgbClr val="000000"/>
                </a:solidFill>
              </a:rPr>
              <a:t>the wrong interface will prevent hello packets from being sent and neighbor adjacency from forming.</a:t>
            </a:r>
            <a:br>
              <a:rPr lang="en-US" sz="1400" dirty="0">
                <a:solidFill>
                  <a:srgbClr val="000000"/>
                </a:solidFill>
              </a:rPr>
            </a:br>
            <a:endParaRPr lang="en-US" sz="1400" dirty="0">
              <a:solidFill>
                <a:srgbClr val="000000"/>
              </a:solidFill>
            </a:endParaRPr>
          </a:p>
          <a:p>
            <a:pPr marL="285750" indent="-285750" eaLnBrk="0" hangingPunct="0">
              <a:buFont typeface="Arial" panose="020B0604020202020204" pitchFamily="34" charset="0"/>
              <a:buChar char="•"/>
            </a:pPr>
            <a:r>
              <a:rPr lang="en-US" sz="1400" dirty="0">
                <a:solidFill>
                  <a:srgbClr val="000000"/>
                </a:solidFill>
              </a:rPr>
              <a:t>Router OSPF </a:t>
            </a:r>
            <a:r>
              <a:rPr lang="en-US" sz="1400" b="1" dirty="0">
                <a:solidFill>
                  <a:srgbClr val="000000"/>
                </a:solidFill>
              </a:rPr>
              <a:t>network </a:t>
            </a:r>
            <a:r>
              <a:rPr lang="en-US" sz="1400" b="1" i="1" dirty="0">
                <a:solidFill>
                  <a:srgbClr val="000000"/>
                </a:solidFill>
              </a:rPr>
              <a:t>ip_address wildcard_mask </a:t>
            </a:r>
            <a:r>
              <a:rPr lang="en-US" sz="1400" b="1" dirty="0">
                <a:solidFill>
                  <a:srgbClr val="000000"/>
                </a:solidFill>
              </a:rPr>
              <a:t>area </a:t>
            </a:r>
            <a:r>
              <a:rPr lang="en-US" sz="1400" b="1" i="1" dirty="0">
                <a:solidFill>
                  <a:srgbClr val="000000"/>
                </a:solidFill>
              </a:rPr>
              <a:t>area_id </a:t>
            </a:r>
            <a:r>
              <a:rPr lang="en-US" sz="1400" dirty="0">
                <a:solidFill>
                  <a:srgbClr val="000000"/>
                </a:solidFill>
              </a:rPr>
              <a:t>command or </a:t>
            </a:r>
            <a:r>
              <a:rPr lang="en-US" sz="1400" b="1" dirty="0">
                <a:solidFill>
                  <a:srgbClr val="000000"/>
                </a:solidFill>
              </a:rPr>
              <a:t>ip ospf </a:t>
            </a:r>
            <a:r>
              <a:rPr lang="en-US" sz="1400" b="1" i="1" dirty="0">
                <a:solidFill>
                  <a:srgbClr val="000000"/>
                </a:solidFill>
              </a:rPr>
              <a:t>process_id </a:t>
            </a:r>
            <a:r>
              <a:rPr lang="en-US" sz="1400" b="1" dirty="0">
                <a:solidFill>
                  <a:srgbClr val="000000"/>
                </a:solidFill>
              </a:rPr>
              <a:t>area</a:t>
            </a:r>
            <a:r>
              <a:rPr lang="en-US" sz="1400" b="1" i="1" dirty="0">
                <a:solidFill>
                  <a:srgbClr val="000000"/>
                </a:solidFill>
              </a:rPr>
              <a:t> area_id</a:t>
            </a:r>
            <a:r>
              <a:rPr lang="en-US" sz="1400" dirty="0">
                <a:solidFill>
                  <a:srgbClr val="000000"/>
                </a:solidFill>
              </a:rPr>
              <a:t> interface command configured on the wrong interfaces or in the wrong area IDs can also prevent neighbor relationships from forming. </a:t>
            </a:r>
            <a:br>
              <a:rPr lang="en-US" sz="1400" dirty="0">
                <a:solidFill>
                  <a:srgbClr val="000000"/>
                </a:solidFill>
              </a:rPr>
            </a:br>
            <a:endParaRPr lang="en-US" sz="1400" dirty="0">
              <a:solidFill>
                <a:srgbClr val="000000"/>
              </a:solidFill>
            </a:endParaRPr>
          </a:p>
          <a:p>
            <a:pPr marL="285750" indent="-285750" eaLnBrk="0" hangingPunct="0">
              <a:buFont typeface="Arial" panose="020B0604020202020204" pitchFamily="34" charset="0"/>
              <a:buChar char="•"/>
            </a:pPr>
            <a:r>
              <a:rPr lang="en-US" sz="1400" dirty="0">
                <a:solidFill>
                  <a:srgbClr val="000000"/>
                </a:solidFill>
              </a:rPr>
              <a:t>If an interface is enabled for OSPF with both the </a:t>
            </a:r>
            <a:r>
              <a:rPr lang="en-US" sz="1400" b="1" dirty="0">
                <a:solidFill>
                  <a:srgbClr val="000000"/>
                </a:solidFill>
              </a:rPr>
              <a:t>network </a:t>
            </a:r>
            <a:r>
              <a:rPr lang="en-US" sz="1400" b="1" i="1" dirty="0">
                <a:solidFill>
                  <a:srgbClr val="000000"/>
                </a:solidFill>
              </a:rPr>
              <a:t>ip_address wildcard_mask </a:t>
            </a:r>
            <a:r>
              <a:rPr lang="en-US" sz="1400" b="1" dirty="0">
                <a:solidFill>
                  <a:srgbClr val="000000"/>
                </a:solidFill>
              </a:rPr>
              <a:t>area </a:t>
            </a:r>
            <a:r>
              <a:rPr lang="en-US" sz="1400" b="1" i="1" dirty="0">
                <a:solidFill>
                  <a:srgbClr val="000000"/>
                </a:solidFill>
              </a:rPr>
              <a:t>area_id </a:t>
            </a:r>
            <a:r>
              <a:rPr lang="en-US" sz="1400" dirty="0">
                <a:solidFill>
                  <a:srgbClr val="000000"/>
                </a:solidFill>
              </a:rPr>
              <a:t>command and the </a:t>
            </a:r>
            <a:r>
              <a:rPr lang="en-US" sz="1400" b="1" dirty="0">
                <a:solidFill>
                  <a:srgbClr val="000000"/>
                </a:solidFill>
              </a:rPr>
              <a:t>ip ospf </a:t>
            </a:r>
            <a:r>
              <a:rPr lang="en-US" sz="1400" b="1" i="1" dirty="0">
                <a:solidFill>
                  <a:srgbClr val="000000"/>
                </a:solidFill>
              </a:rPr>
              <a:t>process_id </a:t>
            </a:r>
            <a:r>
              <a:rPr lang="en-US" sz="1400" b="1" dirty="0">
                <a:solidFill>
                  <a:srgbClr val="000000"/>
                </a:solidFill>
              </a:rPr>
              <a:t>area </a:t>
            </a:r>
            <a:r>
              <a:rPr lang="en-US" sz="1400" b="1" i="1" dirty="0">
                <a:solidFill>
                  <a:srgbClr val="000000"/>
                </a:solidFill>
              </a:rPr>
              <a:t>area_id </a:t>
            </a:r>
            <a:r>
              <a:rPr lang="en-US" sz="1400" dirty="0">
                <a:solidFill>
                  <a:srgbClr val="000000"/>
                </a:solidFill>
              </a:rPr>
              <a:t>command, the </a:t>
            </a:r>
            <a:r>
              <a:rPr lang="en-US" sz="1400" b="1" dirty="0">
                <a:solidFill>
                  <a:srgbClr val="000000"/>
                </a:solidFill>
              </a:rPr>
              <a:t>ip ospf </a:t>
            </a:r>
            <a:r>
              <a:rPr lang="en-US" sz="1400" b="1" i="1" dirty="0">
                <a:solidFill>
                  <a:srgbClr val="000000"/>
                </a:solidFill>
              </a:rPr>
              <a:t>process_id </a:t>
            </a:r>
            <a:r>
              <a:rPr lang="en-US" sz="1400" b="1" dirty="0">
                <a:solidFill>
                  <a:srgbClr val="000000"/>
                </a:solidFill>
              </a:rPr>
              <a:t>area </a:t>
            </a:r>
            <a:r>
              <a:rPr lang="en-US" sz="1400" b="1" i="1" dirty="0">
                <a:solidFill>
                  <a:srgbClr val="000000"/>
                </a:solidFill>
              </a:rPr>
              <a:t>area_id </a:t>
            </a:r>
            <a:r>
              <a:rPr lang="en-US" sz="1400" dirty="0">
                <a:solidFill>
                  <a:srgbClr val="000000"/>
                </a:solidFill>
              </a:rPr>
              <a:t>command takes precedence.</a:t>
            </a:r>
          </a:p>
        </p:txBody>
      </p:sp>
    </p:spTree>
    <p:extLst>
      <p:ext uri="{BB962C8B-B14F-4D97-AF65-F5344CB8AC3E}">
        <p14:creationId xmlns:p14="http://schemas.microsoft.com/office/powerpoint/2010/main" val="2730733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5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TE7_Chp1_Example-1" id="{4A20ED44-3835-F149-9AE4-C332C230E09E}" vid="{AFB5BC48-58F8-AD45-912F-AE2AD65EB6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50647</TotalTime>
  <Words>4802</Words>
  <Application>Microsoft Office PowerPoint</Application>
  <PresentationFormat>On-screen Show (16:9)</PresentationFormat>
  <Paragraphs>376</Paragraphs>
  <Slides>46</Slides>
  <Notes>46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46</vt:i4>
      </vt:variant>
    </vt:vector>
  </HeadingPairs>
  <TitlesOfParts>
    <vt:vector size="51" baseType="lpstr">
      <vt:lpstr>Arial</vt:lpstr>
      <vt:lpstr>Calibri</vt:lpstr>
      <vt:lpstr>CiscoSans ExtraLight</vt:lpstr>
      <vt:lpstr>Courier New</vt:lpstr>
      <vt:lpstr>Default Theme</vt:lpstr>
      <vt:lpstr>Chapter 8: Troubleshooting OSPFv2</vt:lpstr>
      <vt:lpstr>Chapter 8 Content</vt:lpstr>
      <vt:lpstr>Troubleshooting OSPFv2 Neighbor Adjacencies</vt:lpstr>
      <vt:lpstr>Troubleshooting OSPFv2 OSPF Establishes Neighbor Relationships</vt:lpstr>
      <vt:lpstr>Troubleshooting OSPFv2 Show IP OSPF Neighbor</vt:lpstr>
      <vt:lpstr>Troubleshooting OSPFv2 Troubleshooting OSPFv2 Neighbor Relationships</vt:lpstr>
      <vt:lpstr>Troubleshooting OSPFv2 Troubleshooting OSPFv2 Neighbor Relationships (Cont.)</vt:lpstr>
      <vt:lpstr>Troubleshooting OSPFv2 Adjacency States</vt:lpstr>
      <vt:lpstr>Troubleshooting OSPFv2 OSPF Basic Configuration Errors</vt:lpstr>
      <vt:lpstr>Troubleshooting OSPFv2 Mismatched Timers</vt:lpstr>
      <vt:lpstr>Troubleshooting OSPFv2 Mismatched Area Numbers</vt:lpstr>
      <vt:lpstr>Troubleshooting OSPFv2 Mismatched Area Type</vt:lpstr>
      <vt:lpstr>Troubleshooting OSPFv2 Subnets and Passive Interfaces</vt:lpstr>
      <vt:lpstr>Troubleshooting OSPFv2 Mismatched Authentication Information</vt:lpstr>
      <vt:lpstr>Troubleshooting OSPFv2 ACL and MTU Mismatch</vt:lpstr>
      <vt:lpstr>Troubleshooting OSPFv2 Duplicate Router ID</vt:lpstr>
      <vt:lpstr>Troubleshooting OSPFv2 Mismatched Network Types</vt:lpstr>
      <vt:lpstr>Troubleshooting OSPFv2 Routes</vt:lpstr>
      <vt:lpstr>Troubleshooting OSPFv2 Routes Common Reasons for Missing OSPFv2 Routes</vt:lpstr>
      <vt:lpstr>Troubleshooting OSPFv2 Routes Route Filtering</vt:lpstr>
      <vt:lpstr>Troubleshooting OSPFv2 Routes Route Filtering (Cont.)</vt:lpstr>
      <vt:lpstr>Troubleshooting OSPFv2 Routes Stub Area Configuration</vt:lpstr>
      <vt:lpstr>Troubleshooting OSPFv2 Routes Stub Area Configuration (Cont.)</vt:lpstr>
      <vt:lpstr>Troubleshooting OSPFv2 Routes Wrong DR Elected</vt:lpstr>
      <vt:lpstr>Troubleshooting OSPFv2 Routes Wrong DR Elected (Cont.)</vt:lpstr>
      <vt:lpstr>Troubleshooting OSPFv2 Routes Duplicate Router IDs</vt:lpstr>
      <vt:lpstr>Troubleshooting Miscellaneous OSPFv2 Issues</vt:lpstr>
      <vt:lpstr>Troubleshooting Miscellaneous OSPFv2 Issues Tracking OSPF Advertisements Through a Network</vt:lpstr>
      <vt:lpstr>Troubleshooting Miscellaneous OSPFv2 Issues Tracking OSPF Advertisements Through a Network (Cont.)</vt:lpstr>
      <vt:lpstr>Troubleshooting Miscellaneous OSPFv2 Issues Types of OSPFv2 LSAs</vt:lpstr>
      <vt:lpstr>Troubleshooting Miscellaneous OSPFv2 Issues Route Summarization</vt:lpstr>
      <vt:lpstr>Troubleshooting Miscellaneous OSPFv2 Issues Discontiguous Areas and Virtual Links</vt:lpstr>
      <vt:lpstr>Troubleshooting Miscellaneous OSPFv2 Issues Verifying Virtual Links</vt:lpstr>
      <vt:lpstr>Troubleshooting Miscellaneous OSPFv2 Issues Load Balancing</vt:lpstr>
      <vt:lpstr>OSPFv2 Trouble Tickets</vt:lpstr>
      <vt:lpstr>OSPFv2 Trouble Tickets Trouble Ticket 8-1</vt:lpstr>
      <vt:lpstr>OSPFv2 Trouble Tickets Trouble Ticket 8-2</vt:lpstr>
      <vt:lpstr>OSPFv2 Trouble Tickets Trouble Ticket 8-3</vt:lpstr>
      <vt:lpstr>Prepare for the Exam</vt:lpstr>
      <vt:lpstr>Prepare for the Exam Key Topics for Chapter 8</vt:lpstr>
      <vt:lpstr>Prepare for the Exam Key Topics for Chapter 8 (Cont.)</vt:lpstr>
      <vt:lpstr>Prepare for the Exam Key Terms for Chapter 8</vt:lpstr>
      <vt:lpstr>Prepare for the Exam Command Reference for Chapter 8</vt:lpstr>
      <vt:lpstr>Prepare for the Exam Command Reference for Chapter 8 (Cont.)</vt:lpstr>
      <vt:lpstr>Prepare for the Exam Command Reference for Chapter 8 (Cont.)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Basic Switch and End Device Configuration</dc:title>
  <dc:creator>Stephanie Harvey</dc:creator>
  <cp:lastModifiedBy>Sue Livingston -X (suliving - UNICON INC at Cisco)</cp:lastModifiedBy>
  <cp:revision>817</cp:revision>
  <dcterms:created xsi:type="dcterms:W3CDTF">2019-10-18T06:21:22Z</dcterms:created>
  <dcterms:modified xsi:type="dcterms:W3CDTF">2020-03-16T17:06:57Z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ies>
</file>