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3.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tags/tag4.xml" ContentType="application/vnd.openxmlformats-officedocument.presentationml.tags+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tags/tag5.xml" ContentType="application/vnd.openxmlformats-officedocument.presentationml.tags+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tags/tag6.xml" ContentType="application/vnd.openxmlformats-officedocument.presentationml.tags+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tags/tag7.xml" ContentType="application/vnd.openxmlformats-officedocument.presentationml.tags+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tags/tag8.xml" ContentType="application/vnd.openxmlformats-officedocument.presentationml.tags+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tags/tag9.xml" ContentType="application/vnd.openxmlformats-officedocument.presentationml.tags+xml"/>
  <Override PartName="/ppt/notesSlides/notesSlide4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00" r:id="rId1"/>
  </p:sldMasterIdLst>
  <p:notesMasterIdLst>
    <p:notesMasterId r:id="rId51"/>
  </p:notesMasterIdLst>
  <p:sldIdLst>
    <p:sldId id="513" r:id="rId2"/>
    <p:sldId id="1387" r:id="rId3"/>
    <p:sldId id="1144" r:id="rId4"/>
    <p:sldId id="1212" r:id="rId5"/>
    <p:sldId id="1407" r:id="rId6"/>
    <p:sldId id="1408" r:id="rId7"/>
    <p:sldId id="1409" r:id="rId8"/>
    <p:sldId id="1410" r:id="rId9"/>
    <p:sldId id="1411" r:id="rId10"/>
    <p:sldId id="1412" r:id="rId11"/>
    <p:sldId id="1413" r:id="rId12"/>
    <p:sldId id="1233" r:id="rId13"/>
    <p:sldId id="1399" r:id="rId14"/>
    <p:sldId id="1414" r:id="rId15"/>
    <p:sldId id="1415" r:id="rId16"/>
    <p:sldId id="1416" r:id="rId17"/>
    <p:sldId id="1417" r:id="rId18"/>
    <p:sldId id="1418" r:id="rId19"/>
    <p:sldId id="1419" r:id="rId20"/>
    <p:sldId id="1421" r:id="rId21"/>
    <p:sldId id="1420" r:id="rId22"/>
    <p:sldId id="1422" r:id="rId23"/>
    <p:sldId id="1423" r:id="rId24"/>
    <p:sldId id="1424" r:id="rId25"/>
    <p:sldId id="1425" r:id="rId26"/>
    <p:sldId id="1390" r:id="rId27"/>
    <p:sldId id="1391" r:id="rId28"/>
    <p:sldId id="1426" r:id="rId29"/>
    <p:sldId id="1427" r:id="rId30"/>
    <p:sldId id="1428" r:id="rId31"/>
    <p:sldId id="1429" r:id="rId32"/>
    <p:sldId id="1436" r:id="rId33"/>
    <p:sldId id="1430" r:id="rId34"/>
    <p:sldId id="1431" r:id="rId35"/>
    <p:sldId id="1432" r:id="rId36"/>
    <p:sldId id="1400" r:id="rId37"/>
    <p:sldId id="1401" r:id="rId38"/>
    <p:sldId id="1433" r:id="rId39"/>
    <p:sldId id="1402" r:id="rId40"/>
    <p:sldId id="1403" r:id="rId41"/>
    <p:sldId id="1434" r:id="rId42"/>
    <p:sldId id="1435" r:id="rId43"/>
    <p:sldId id="1158" r:id="rId44"/>
    <p:sldId id="1159" r:id="rId45"/>
    <p:sldId id="1404" r:id="rId46"/>
    <p:sldId id="1350" r:id="rId47"/>
    <p:sldId id="1405" r:id="rId48"/>
    <p:sldId id="1406" r:id="rId49"/>
    <p:sldId id="291" r:id="rId50"/>
  </p:sldIdLst>
  <p:sldSz cx="9144000" cy="5143500" type="screen16x9"/>
  <p:notesSz cx="6858000" cy="9144000"/>
  <p:custDataLst>
    <p:tags r:id="rId52"/>
  </p:custDataLst>
  <p:defaultTextStyle>
    <a:defPPr>
      <a:defRPr lang="en-US"/>
    </a:defPPr>
    <a:lvl1pPr algn="l" defTabSz="457200" rtl="0" fontAlgn="base">
      <a:spcBef>
        <a:spcPct val="0"/>
      </a:spcBef>
      <a:spcAft>
        <a:spcPct val="0"/>
      </a:spcAft>
      <a:defRPr kern="1200">
        <a:solidFill>
          <a:schemeClr val="tx1"/>
        </a:solidFill>
        <a:latin typeface="Arial" charset="0"/>
        <a:ea typeface="ＭＳ Ｐゴシック" pitchFamily="34" charset="-128"/>
        <a:cs typeface="+mn-cs"/>
      </a:defRPr>
    </a:lvl1pPr>
    <a:lvl2pPr marL="457200" algn="l" defTabSz="457200" rtl="0" fontAlgn="base">
      <a:spcBef>
        <a:spcPct val="0"/>
      </a:spcBef>
      <a:spcAft>
        <a:spcPct val="0"/>
      </a:spcAft>
      <a:defRPr kern="1200">
        <a:solidFill>
          <a:schemeClr val="tx1"/>
        </a:solidFill>
        <a:latin typeface="Arial" charset="0"/>
        <a:ea typeface="ＭＳ Ｐゴシック" pitchFamily="34" charset="-128"/>
        <a:cs typeface="+mn-cs"/>
      </a:defRPr>
    </a:lvl2pPr>
    <a:lvl3pPr marL="914400" algn="l" defTabSz="457200" rtl="0" fontAlgn="base">
      <a:spcBef>
        <a:spcPct val="0"/>
      </a:spcBef>
      <a:spcAft>
        <a:spcPct val="0"/>
      </a:spcAft>
      <a:defRPr kern="1200">
        <a:solidFill>
          <a:schemeClr val="tx1"/>
        </a:solidFill>
        <a:latin typeface="Arial" charset="0"/>
        <a:ea typeface="ＭＳ Ｐゴシック" pitchFamily="34" charset="-128"/>
        <a:cs typeface="+mn-cs"/>
      </a:defRPr>
    </a:lvl3pPr>
    <a:lvl4pPr marL="1371600" algn="l" defTabSz="457200" rtl="0" fontAlgn="base">
      <a:spcBef>
        <a:spcPct val="0"/>
      </a:spcBef>
      <a:spcAft>
        <a:spcPct val="0"/>
      </a:spcAft>
      <a:defRPr kern="1200">
        <a:solidFill>
          <a:schemeClr val="tx1"/>
        </a:solidFill>
        <a:latin typeface="Arial" charset="0"/>
        <a:ea typeface="ＭＳ Ｐゴシック" pitchFamily="34" charset="-128"/>
        <a:cs typeface="+mn-cs"/>
      </a:defRPr>
    </a:lvl4pPr>
    <a:lvl5pPr marL="1828800" algn="l" defTabSz="457200" rtl="0" fontAlgn="base">
      <a:spcBef>
        <a:spcPct val="0"/>
      </a:spcBef>
      <a:spcAft>
        <a:spcPct val="0"/>
      </a:spcAft>
      <a:defRPr kern="1200">
        <a:solidFill>
          <a:schemeClr val="tx1"/>
        </a:solidFill>
        <a:latin typeface="Arial" charset="0"/>
        <a:ea typeface="ＭＳ Ｐゴシック" pitchFamily="34" charset="-128"/>
        <a:cs typeface="+mn-cs"/>
      </a:defRPr>
    </a:lvl5pPr>
    <a:lvl6pPr marL="2286000" algn="l" defTabSz="914400" rtl="0" eaLnBrk="1" latinLnBrk="0" hangingPunct="1">
      <a:defRPr kern="1200">
        <a:solidFill>
          <a:schemeClr val="tx1"/>
        </a:solidFill>
        <a:latin typeface="Arial" charset="0"/>
        <a:ea typeface="ＭＳ Ｐゴシック" pitchFamily="34" charset="-128"/>
        <a:cs typeface="+mn-cs"/>
      </a:defRPr>
    </a:lvl6pPr>
    <a:lvl7pPr marL="2743200" algn="l" defTabSz="914400" rtl="0" eaLnBrk="1" latinLnBrk="0" hangingPunct="1">
      <a:defRPr kern="1200">
        <a:solidFill>
          <a:schemeClr val="tx1"/>
        </a:solidFill>
        <a:latin typeface="Arial" charset="0"/>
        <a:ea typeface="ＭＳ Ｐゴシック" pitchFamily="34" charset="-128"/>
        <a:cs typeface="+mn-cs"/>
      </a:defRPr>
    </a:lvl7pPr>
    <a:lvl8pPr marL="3200400" algn="l" defTabSz="914400" rtl="0" eaLnBrk="1" latinLnBrk="0" hangingPunct="1">
      <a:defRPr kern="1200">
        <a:solidFill>
          <a:schemeClr val="tx1"/>
        </a:solidFill>
        <a:latin typeface="Arial" charset="0"/>
        <a:ea typeface="ＭＳ Ｐゴシック" pitchFamily="34" charset="-128"/>
        <a:cs typeface="+mn-cs"/>
      </a:defRPr>
    </a:lvl8pPr>
    <a:lvl9pPr marL="3657600" algn="l" defTabSz="914400" rtl="0" eaLnBrk="1" latinLnBrk="0" hangingPunct="1">
      <a:defRPr kern="1200">
        <a:solidFill>
          <a:schemeClr val="tx1"/>
        </a:solidFill>
        <a:latin typeface="Arial" charset="0"/>
        <a:ea typeface="ＭＳ Ｐゴシック" pitchFamily="34" charset="-128"/>
        <a:cs typeface="+mn-cs"/>
      </a:defRPr>
    </a:lvl9pPr>
  </p:defaultTextStyle>
  <p:extLst>
    <p:ext uri="{EFAFB233-063F-42B5-8137-9DF3F51BA10A}">
      <p15:sldGuideLst xmlns:p15="http://schemas.microsoft.com/office/powerpoint/2012/main">
        <p15:guide id="1" orient="horz" pos="1620">
          <p15:clr>
            <a:srgbClr val="A4A3A4"/>
          </p15:clr>
        </p15:guide>
        <p15:guide id="2" pos="336">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Barbara Reif" initials="BR" lastIdx="3" clrIdx="0"/>
  <p:cmAuthor id="7" name="Stiles, Steve" initials="SS" lastIdx="4" clrIdx="7">
    <p:extLst>
      <p:ext uri="{19B8F6BF-5375-455C-9EA6-DF929625EA0E}">
        <p15:presenceInfo xmlns:p15="http://schemas.microsoft.com/office/powerpoint/2012/main" userId="S-1-5-21-2000478354-179605362-1606980848-1987" providerId="AD"/>
      </p:ext>
    </p:extLst>
  </p:cmAuthor>
  <p:cmAuthor id="1" name="Jane Gibbons -X (jagibbon - DEL ORO CONSULTING INC at Cisco)" initials="JG-(-DOCIaC" lastIdx="28" clrIdx="1">
    <p:extLst>
      <p:ext uri="{19B8F6BF-5375-455C-9EA6-DF929625EA0E}">
        <p15:presenceInfo xmlns:p15="http://schemas.microsoft.com/office/powerpoint/2012/main" userId="S-1-5-21-1708537768-1303643608-725345543-200204" providerId="AD"/>
      </p:ext>
    </p:extLst>
  </p:cmAuthor>
  <p:cmAuthor id="2" name="Bob Vachon" initials="BV" lastIdx="24" clrIdx="2">
    <p:extLst>
      <p:ext uri="{19B8F6BF-5375-455C-9EA6-DF929625EA0E}">
        <p15:presenceInfo xmlns:p15="http://schemas.microsoft.com/office/powerpoint/2012/main" userId="c7abe87968a0b633" providerId="Windows Live"/>
      </p:ext>
    </p:extLst>
  </p:cmAuthor>
  <p:cmAuthor id="3" name="Sue Livingston -X (suliving - UNICON INC at Cisco)" initials="SL-(-UIaC" lastIdx="31" clrIdx="3">
    <p:extLst>
      <p:ext uri="{19B8F6BF-5375-455C-9EA6-DF929625EA0E}">
        <p15:presenceInfo xmlns:p15="http://schemas.microsoft.com/office/powerpoint/2012/main" userId="S::suliving@cisco.com::dc701d48-dd51-411a-9041-b7f1328f1486" providerId="AD"/>
      </p:ext>
    </p:extLst>
  </p:cmAuthor>
  <p:cmAuthor id="4" name="jagibbon" initials="jmg" lastIdx="8" clrIdx="4">
    <p:extLst>
      <p:ext uri="{19B8F6BF-5375-455C-9EA6-DF929625EA0E}">
        <p15:presenceInfo xmlns:p15="http://schemas.microsoft.com/office/powerpoint/2012/main" userId="jagibbon" providerId="None"/>
      </p:ext>
    </p:extLst>
  </p:cmAuthor>
  <p:cmAuthor id="5" name="User" initials="U" lastIdx="2" clrIdx="5">
    <p:extLst>
      <p:ext uri="{19B8F6BF-5375-455C-9EA6-DF929625EA0E}">
        <p15:presenceInfo xmlns:p15="http://schemas.microsoft.com/office/powerpoint/2012/main" userId="ca4b5d97ed7ab9c9" providerId="Windows Live"/>
      </p:ext>
    </p:extLst>
  </p:cmAuthor>
  <p:cmAuthor id="6" name="DH" initials="MSOffice" lastIdx="1" clrIdx="6">
    <p:extLst>
      <p:ext uri="{19B8F6BF-5375-455C-9EA6-DF929625EA0E}">
        <p15:presenceInfo xmlns:p15="http://schemas.microsoft.com/office/powerpoint/2012/main" userId="DH"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000CC"/>
    <a:srgbClr val="000099"/>
    <a:srgbClr val="CC99FF"/>
    <a:srgbClr val="CC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325" autoAdjust="0"/>
    <p:restoredTop sz="91152" autoAdjust="0"/>
  </p:normalViewPr>
  <p:slideViewPr>
    <p:cSldViewPr snapToGrid="0" showGuides="1">
      <p:cViewPr varScale="1">
        <p:scale>
          <a:sx n="81" d="100"/>
          <a:sy n="81" d="100"/>
        </p:scale>
        <p:origin x="756" y="52"/>
      </p:cViewPr>
      <p:guideLst>
        <p:guide orient="horz" pos="1620"/>
        <p:guide pos="336"/>
      </p:guideLst>
    </p:cSldViewPr>
  </p:slideViewPr>
  <p:outlineViewPr>
    <p:cViewPr>
      <p:scale>
        <a:sx n="33" d="100"/>
        <a:sy n="33" d="100"/>
      </p:scale>
      <p:origin x="0" y="-226704"/>
    </p:cViewPr>
  </p:outlineViewPr>
  <p:notesTextViewPr>
    <p:cViewPr>
      <p:scale>
        <a:sx n="1" d="1"/>
        <a:sy n="1" d="1"/>
      </p:scale>
      <p:origin x="0" y="0"/>
    </p:cViewPr>
  </p:notesTextViewPr>
  <p:sorterViewPr>
    <p:cViewPr>
      <p:scale>
        <a:sx n="111" d="100"/>
        <a:sy n="111" d="100"/>
      </p:scale>
      <p:origin x="0" y="-512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commentAuthors" Target="commentAuthors.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notesMaster" Target="notesMasters/notes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ableStyles" Target="tableStyle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ags" Target="tags/tag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36337D9-3022-3D41-8D8A-BDF2F3B0DD8E}" type="datetimeFigureOut">
              <a:rPr lang="en-US" smtClean="0"/>
              <a:t>3/18/2020</a:t>
            </a:fld>
            <a:endParaRPr lang="en-U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641018C-6CAF-B84E-B92C-ECB119457FBA}" type="slidenum">
              <a:rPr lang="en-US" smtClean="0"/>
              <a:t>‹#›</a:t>
            </a:fld>
            <a:endParaRPr lang="en-US" dirty="0"/>
          </a:p>
        </p:txBody>
      </p:sp>
    </p:spTree>
    <p:extLst>
      <p:ext uri="{BB962C8B-B14F-4D97-AF65-F5344CB8AC3E}">
        <p14:creationId xmlns:p14="http://schemas.microsoft.com/office/powerpoint/2010/main" val="1937564879"/>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641018C-6CAF-B84E-B92C-ECB119457FBA}" type="slidenum">
              <a:rPr lang="en-US" smtClean="0"/>
              <a:t>1</a:t>
            </a:fld>
            <a:endParaRPr lang="en-US" dirty="0"/>
          </a:p>
        </p:txBody>
      </p:sp>
    </p:spTree>
    <p:extLst>
      <p:ext uri="{BB962C8B-B14F-4D97-AF65-F5344CB8AC3E}">
        <p14:creationId xmlns:p14="http://schemas.microsoft.com/office/powerpoint/2010/main" val="302554210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641018C-6CAF-B84E-B92C-ECB119457FBA}" type="slidenum">
              <a:rPr lang="en-US" smtClean="0"/>
              <a:t>10</a:t>
            </a:fld>
            <a:endParaRPr lang="en-US" dirty="0"/>
          </a:p>
        </p:txBody>
      </p:sp>
    </p:spTree>
    <p:extLst>
      <p:ext uri="{BB962C8B-B14F-4D97-AF65-F5344CB8AC3E}">
        <p14:creationId xmlns:p14="http://schemas.microsoft.com/office/powerpoint/2010/main" val="118212425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641018C-6CAF-B84E-B92C-ECB119457FBA}" type="slidenum">
              <a:rPr lang="en-US" smtClean="0"/>
              <a:t>11</a:t>
            </a:fld>
            <a:endParaRPr lang="en-US" dirty="0"/>
          </a:p>
        </p:txBody>
      </p:sp>
    </p:spTree>
    <p:extLst>
      <p:ext uri="{BB962C8B-B14F-4D97-AF65-F5344CB8AC3E}">
        <p14:creationId xmlns:p14="http://schemas.microsoft.com/office/powerpoint/2010/main" val="56150850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641018C-6CAF-B84E-B92C-ECB119457FBA}" type="slidenum">
              <a:rPr lang="en-US" smtClean="0"/>
              <a:t>12</a:t>
            </a:fld>
            <a:endParaRPr lang="en-US" dirty="0"/>
          </a:p>
        </p:txBody>
      </p:sp>
    </p:spTree>
    <p:extLst>
      <p:ext uri="{BB962C8B-B14F-4D97-AF65-F5344CB8AC3E}">
        <p14:creationId xmlns:p14="http://schemas.microsoft.com/office/powerpoint/2010/main" val="220302598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641018C-6CAF-B84E-B92C-ECB119457FBA}" type="slidenum">
              <a:rPr lang="en-US" smtClean="0"/>
              <a:t>13</a:t>
            </a:fld>
            <a:endParaRPr lang="en-US" dirty="0"/>
          </a:p>
        </p:txBody>
      </p:sp>
    </p:spTree>
    <p:extLst>
      <p:ext uri="{BB962C8B-B14F-4D97-AF65-F5344CB8AC3E}">
        <p14:creationId xmlns:p14="http://schemas.microsoft.com/office/powerpoint/2010/main" val="226625192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641018C-6CAF-B84E-B92C-ECB119457FBA}" type="slidenum">
              <a:rPr lang="en-US" smtClean="0"/>
              <a:t>14</a:t>
            </a:fld>
            <a:endParaRPr lang="en-US" dirty="0"/>
          </a:p>
        </p:txBody>
      </p:sp>
    </p:spTree>
    <p:extLst>
      <p:ext uri="{BB962C8B-B14F-4D97-AF65-F5344CB8AC3E}">
        <p14:creationId xmlns:p14="http://schemas.microsoft.com/office/powerpoint/2010/main" val="389099049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641018C-6CAF-B84E-B92C-ECB119457FBA}" type="slidenum">
              <a:rPr lang="en-US" smtClean="0"/>
              <a:t>15</a:t>
            </a:fld>
            <a:endParaRPr lang="en-US" dirty="0"/>
          </a:p>
        </p:txBody>
      </p:sp>
    </p:spTree>
    <p:extLst>
      <p:ext uri="{BB962C8B-B14F-4D97-AF65-F5344CB8AC3E}">
        <p14:creationId xmlns:p14="http://schemas.microsoft.com/office/powerpoint/2010/main" val="24462652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641018C-6CAF-B84E-B92C-ECB119457FBA}" type="slidenum">
              <a:rPr lang="en-US" smtClean="0"/>
              <a:t>16</a:t>
            </a:fld>
            <a:endParaRPr lang="en-US" dirty="0"/>
          </a:p>
        </p:txBody>
      </p:sp>
    </p:spTree>
    <p:extLst>
      <p:ext uri="{BB962C8B-B14F-4D97-AF65-F5344CB8AC3E}">
        <p14:creationId xmlns:p14="http://schemas.microsoft.com/office/powerpoint/2010/main" val="136801265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641018C-6CAF-B84E-B92C-ECB119457FBA}" type="slidenum">
              <a:rPr lang="en-US" smtClean="0"/>
              <a:t>17</a:t>
            </a:fld>
            <a:endParaRPr lang="en-US" dirty="0"/>
          </a:p>
        </p:txBody>
      </p:sp>
    </p:spTree>
    <p:extLst>
      <p:ext uri="{BB962C8B-B14F-4D97-AF65-F5344CB8AC3E}">
        <p14:creationId xmlns:p14="http://schemas.microsoft.com/office/powerpoint/2010/main" val="9135032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641018C-6CAF-B84E-B92C-ECB119457FBA}" type="slidenum">
              <a:rPr lang="en-US" smtClean="0"/>
              <a:t>18</a:t>
            </a:fld>
            <a:endParaRPr lang="en-US" dirty="0"/>
          </a:p>
        </p:txBody>
      </p:sp>
    </p:spTree>
    <p:extLst>
      <p:ext uri="{BB962C8B-B14F-4D97-AF65-F5344CB8AC3E}">
        <p14:creationId xmlns:p14="http://schemas.microsoft.com/office/powerpoint/2010/main" val="11214029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641018C-6CAF-B84E-B92C-ECB119457FBA}" type="slidenum">
              <a:rPr lang="en-US" smtClean="0"/>
              <a:t>19</a:t>
            </a:fld>
            <a:endParaRPr lang="en-US" dirty="0"/>
          </a:p>
        </p:txBody>
      </p:sp>
    </p:spTree>
    <p:extLst>
      <p:ext uri="{BB962C8B-B14F-4D97-AF65-F5344CB8AC3E}">
        <p14:creationId xmlns:p14="http://schemas.microsoft.com/office/powerpoint/2010/main" val="54486741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641018C-6CAF-B84E-B92C-ECB119457FBA}" type="slidenum">
              <a:rPr lang="en-US" smtClean="0"/>
              <a:t>2</a:t>
            </a:fld>
            <a:endParaRPr lang="en-US" dirty="0"/>
          </a:p>
        </p:txBody>
      </p:sp>
    </p:spTree>
    <p:extLst>
      <p:ext uri="{BB962C8B-B14F-4D97-AF65-F5344CB8AC3E}">
        <p14:creationId xmlns:p14="http://schemas.microsoft.com/office/powerpoint/2010/main" val="54038439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641018C-6CAF-B84E-B92C-ECB119457FBA}" type="slidenum">
              <a:rPr lang="en-US" smtClean="0"/>
              <a:t>20</a:t>
            </a:fld>
            <a:endParaRPr lang="en-US" dirty="0"/>
          </a:p>
        </p:txBody>
      </p:sp>
    </p:spTree>
    <p:extLst>
      <p:ext uri="{BB962C8B-B14F-4D97-AF65-F5344CB8AC3E}">
        <p14:creationId xmlns:p14="http://schemas.microsoft.com/office/powerpoint/2010/main" val="413240751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641018C-6CAF-B84E-B92C-ECB119457FBA}" type="slidenum">
              <a:rPr lang="en-US" smtClean="0"/>
              <a:t>21</a:t>
            </a:fld>
            <a:endParaRPr lang="en-US" dirty="0"/>
          </a:p>
        </p:txBody>
      </p:sp>
    </p:spTree>
    <p:extLst>
      <p:ext uri="{BB962C8B-B14F-4D97-AF65-F5344CB8AC3E}">
        <p14:creationId xmlns:p14="http://schemas.microsoft.com/office/powerpoint/2010/main" val="339464496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641018C-6CAF-B84E-B92C-ECB119457FBA}" type="slidenum">
              <a:rPr lang="en-US" smtClean="0"/>
              <a:t>22</a:t>
            </a:fld>
            <a:endParaRPr lang="en-US" dirty="0"/>
          </a:p>
        </p:txBody>
      </p:sp>
    </p:spTree>
    <p:extLst>
      <p:ext uri="{BB962C8B-B14F-4D97-AF65-F5344CB8AC3E}">
        <p14:creationId xmlns:p14="http://schemas.microsoft.com/office/powerpoint/2010/main" val="21162272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641018C-6CAF-B84E-B92C-ECB119457FBA}" type="slidenum">
              <a:rPr lang="en-US" smtClean="0"/>
              <a:t>23</a:t>
            </a:fld>
            <a:endParaRPr lang="en-US" dirty="0"/>
          </a:p>
        </p:txBody>
      </p:sp>
    </p:spTree>
    <p:extLst>
      <p:ext uri="{BB962C8B-B14F-4D97-AF65-F5344CB8AC3E}">
        <p14:creationId xmlns:p14="http://schemas.microsoft.com/office/powerpoint/2010/main" val="274217801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641018C-6CAF-B84E-B92C-ECB119457FBA}" type="slidenum">
              <a:rPr lang="en-US" smtClean="0"/>
              <a:t>24</a:t>
            </a:fld>
            <a:endParaRPr lang="en-US" dirty="0"/>
          </a:p>
        </p:txBody>
      </p:sp>
    </p:spTree>
    <p:extLst>
      <p:ext uri="{BB962C8B-B14F-4D97-AF65-F5344CB8AC3E}">
        <p14:creationId xmlns:p14="http://schemas.microsoft.com/office/powerpoint/2010/main" val="390751844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641018C-6CAF-B84E-B92C-ECB119457FBA}" type="slidenum">
              <a:rPr lang="en-US" smtClean="0"/>
              <a:t>25</a:t>
            </a:fld>
            <a:endParaRPr lang="en-US" dirty="0"/>
          </a:p>
        </p:txBody>
      </p:sp>
    </p:spTree>
    <p:extLst>
      <p:ext uri="{BB962C8B-B14F-4D97-AF65-F5344CB8AC3E}">
        <p14:creationId xmlns:p14="http://schemas.microsoft.com/office/powerpoint/2010/main" val="139064759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641018C-6CAF-B84E-B92C-ECB119457FBA}" type="slidenum">
              <a:rPr lang="en-US" smtClean="0"/>
              <a:t>26</a:t>
            </a:fld>
            <a:endParaRPr lang="en-US" dirty="0"/>
          </a:p>
        </p:txBody>
      </p:sp>
    </p:spTree>
    <p:extLst>
      <p:ext uri="{BB962C8B-B14F-4D97-AF65-F5344CB8AC3E}">
        <p14:creationId xmlns:p14="http://schemas.microsoft.com/office/powerpoint/2010/main" val="297959842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641018C-6CAF-B84E-B92C-ECB119457FBA}" type="slidenum">
              <a:rPr lang="en-US" smtClean="0"/>
              <a:t>27</a:t>
            </a:fld>
            <a:endParaRPr lang="en-US" dirty="0"/>
          </a:p>
        </p:txBody>
      </p:sp>
    </p:spTree>
    <p:extLst>
      <p:ext uri="{BB962C8B-B14F-4D97-AF65-F5344CB8AC3E}">
        <p14:creationId xmlns:p14="http://schemas.microsoft.com/office/powerpoint/2010/main" val="266128436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641018C-6CAF-B84E-B92C-ECB119457FBA}" type="slidenum">
              <a:rPr lang="en-US" smtClean="0"/>
              <a:t>28</a:t>
            </a:fld>
            <a:endParaRPr lang="en-US" dirty="0"/>
          </a:p>
        </p:txBody>
      </p:sp>
    </p:spTree>
    <p:extLst>
      <p:ext uri="{BB962C8B-B14F-4D97-AF65-F5344CB8AC3E}">
        <p14:creationId xmlns:p14="http://schemas.microsoft.com/office/powerpoint/2010/main" val="290055147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641018C-6CAF-B84E-B92C-ECB119457FBA}" type="slidenum">
              <a:rPr lang="en-US" smtClean="0"/>
              <a:t>29</a:t>
            </a:fld>
            <a:endParaRPr lang="en-US" dirty="0"/>
          </a:p>
        </p:txBody>
      </p:sp>
    </p:spTree>
    <p:extLst>
      <p:ext uri="{BB962C8B-B14F-4D97-AF65-F5344CB8AC3E}">
        <p14:creationId xmlns:p14="http://schemas.microsoft.com/office/powerpoint/2010/main" val="307998341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641018C-6CAF-B84E-B92C-ECB119457FBA}" type="slidenum">
              <a:rPr lang="en-US" smtClean="0"/>
              <a:t>3</a:t>
            </a:fld>
            <a:endParaRPr lang="en-US" dirty="0"/>
          </a:p>
        </p:txBody>
      </p:sp>
    </p:spTree>
    <p:extLst>
      <p:ext uri="{BB962C8B-B14F-4D97-AF65-F5344CB8AC3E}">
        <p14:creationId xmlns:p14="http://schemas.microsoft.com/office/powerpoint/2010/main" val="409034628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641018C-6CAF-B84E-B92C-ECB119457FBA}" type="slidenum">
              <a:rPr lang="en-US" smtClean="0"/>
              <a:t>30</a:t>
            </a:fld>
            <a:endParaRPr lang="en-US" dirty="0"/>
          </a:p>
        </p:txBody>
      </p:sp>
    </p:spTree>
    <p:extLst>
      <p:ext uri="{BB962C8B-B14F-4D97-AF65-F5344CB8AC3E}">
        <p14:creationId xmlns:p14="http://schemas.microsoft.com/office/powerpoint/2010/main" val="388635008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641018C-6CAF-B84E-B92C-ECB119457FBA}" type="slidenum">
              <a:rPr lang="en-US" smtClean="0"/>
              <a:t>31</a:t>
            </a:fld>
            <a:endParaRPr lang="en-US" dirty="0"/>
          </a:p>
        </p:txBody>
      </p:sp>
    </p:spTree>
    <p:extLst>
      <p:ext uri="{BB962C8B-B14F-4D97-AF65-F5344CB8AC3E}">
        <p14:creationId xmlns:p14="http://schemas.microsoft.com/office/powerpoint/2010/main" val="205679594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641018C-6CAF-B84E-B92C-ECB119457FBA}" type="slidenum">
              <a:rPr lang="en-US" smtClean="0"/>
              <a:t>32</a:t>
            </a:fld>
            <a:endParaRPr lang="en-US" dirty="0"/>
          </a:p>
        </p:txBody>
      </p:sp>
    </p:spTree>
    <p:extLst>
      <p:ext uri="{BB962C8B-B14F-4D97-AF65-F5344CB8AC3E}">
        <p14:creationId xmlns:p14="http://schemas.microsoft.com/office/powerpoint/2010/main" val="275115288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641018C-6CAF-B84E-B92C-ECB119457FBA}" type="slidenum">
              <a:rPr lang="en-US" smtClean="0"/>
              <a:t>33</a:t>
            </a:fld>
            <a:endParaRPr lang="en-US" dirty="0"/>
          </a:p>
        </p:txBody>
      </p:sp>
    </p:spTree>
    <p:extLst>
      <p:ext uri="{BB962C8B-B14F-4D97-AF65-F5344CB8AC3E}">
        <p14:creationId xmlns:p14="http://schemas.microsoft.com/office/powerpoint/2010/main" val="195783077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641018C-6CAF-B84E-B92C-ECB119457FBA}" type="slidenum">
              <a:rPr lang="en-US" smtClean="0"/>
              <a:t>34</a:t>
            </a:fld>
            <a:endParaRPr lang="en-US" dirty="0"/>
          </a:p>
        </p:txBody>
      </p:sp>
    </p:spTree>
    <p:extLst>
      <p:ext uri="{BB962C8B-B14F-4D97-AF65-F5344CB8AC3E}">
        <p14:creationId xmlns:p14="http://schemas.microsoft.com/office/powerpoint/2010/main" val="275374886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641018C-6CAF-B84E-B92C-ECB119457FBA}" type="slidenum">
              <a:rPr lang="en-US" smtClean="0"/>
              <a:t>35</a:t>
            </a:fld>
            <a:endParaRPr lang="en-US" dirty="0"/>
          </a:p>
        </p:txBody>
      </p:sp>
    </p:spTree>
    <p:extLst>
      <p:ext uri="{BB962C8B-B14F-4D97-AF65-F5344CB8AC3E}">
        <p14:creationId xmlns:p14="http://schemas.microsoft.com/office/powerpoint/2010/main" val="141418293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641018C-6CAF-B84E-B92C-ECB119457FBA}" type="slidenum">
              <a:rPr lang="en-US" smtClean="0"/>
              <a:t>36</a:t>
            </a:fld>
            <a:endParaRPr lang="en-US" dirty="0"/>
          </a:p>
        </p:txBody>
      </p:sp>
    </p:spTree>
    <p:extLst>
      <p:ext uri="{BB962C8B-B14F-4D97-AF65-F5344CB8AC3E}">
        <p14:creationId xmlns:p14="http://schemas.microsoft.com/office/powerpoint/2010/main" val="345079313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641018C-6CAF-B84E-B92C-ECB119457FBA}" type="slidenum">
              <a:rPr lang="en-US" smtClean="0"/>
              <a:t>37</a:t>
            </a:fld>
            <a:endParaRPr lang="en-US" dirty="0"/>
          </a:p>
        </p:txBody>
      </p:sp>
    </p:spTree>
    <p:extLst>
      <p:ext uri="{BB962C8B-B14F-4D97-AF65-F5344CB8AC3E}">
        <p14:creationId xmlns:p14="http://schemas.microsoft.com/office/powerpoint/2010/main" val="34741670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641018C-6CAF-B84E-B92C-ECB119457FBA}" type="slidenum">
              <a:rPr lang="en-US" smtClean="0"/>
              <a:t>38</a:t>
            </a:fld>
            <a:endParaRPr lang="en-US" dirty="0"/>
          </a:p>
        </p:txBody>
      </p:sp>
    </p:spTree>
    <p:extLst>
      <p:ext uri="{BB962C8B-B14F-4D97-AF65-F5344CB8AC3E}">
        <p14:creationId xmlns:p14="http://schemas.microsoft.com/office/powerpoint/2010/main" val="26294672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641018C-6CAF-B84E-B92C-ECB119457FBA}" type="slidenum">
              <a:rPr lang="en-US" smtClean="0"/>
              <a:t>39</a:t>
            </a:fld>
            <a:endParaRPr lang="en-US" dirty="0"/>
          </a:p>
        </p:txBody>
      </p:sp>
    </p:spTree>
    <p:extLst>
      <p:ext uri="{BB962C8B-B14F-4D97-AF65-F5344CB8AC3E}">
        <p14:creationId xmlns:p14="http://schemas.microsoft.com/office/powerpoint/2010/main" val="109056523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641018C-6CAF-B84E-B92C-ECB119457FBA}" type="slidenum">
              <a:rPr lang="en-US" smtClean="0"/>
              <a:t>4</a:t>
            </a:fld>
            <a:endParaRPr lang="en-US" dirty="0"/>
          </a:p>
        </p:txBody>
      </p:sp>
    </p:spTree>
    <p:extLst>
      <p:ext uri="{BB962C8B-B14F-4D97-AF65-F5344CB8AC3E}">
        <p14:creationId xmlns:p14="http://schemas.microsoft.com/office/powerpoint/2010/main" val="376533562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641018C-6CAF-B84E-B92C-ECB119457FBA}" type="slidenum">
              <a:rPr lang="en-US" smtClean="0"/>
              <a:t>40</a:t>
            </a:fld>
            <a:endParaRPr lang="en-US" dirty="0"/>
          </a:p>
        </p:txBody>
      </p:sp>
    </p:spTree>
    <p:extLst>
      <p:ext uri="{BB962C8B-B14F-4D97-AF65-F5344CB8AC3E}">
        <p14:creationId xmlns:p14="http://schemas.microsoft.com/office/powerpoint/2010/main" val="288602031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641018C-6CAF-B84E-B92C-ECB119457FBA}" type="slidenum">
              <a:rPr lang="en-US" smtClean="0"/>
              <a:t>41</a:t>
            </a:fld>
            <a:endParaRPr lang="en-US" dirty="0"/>
          </a:p>
        </p:txBody>
      </p:sp>
    </p:spTree>
    <p:extLst>
      <p:ext uri="{BB962C8B-B14F-4D97-AF65-F5344CB8AC3E}">
        <p14:creationId xmlns:p14="http://schemas.microsoft.com/office/powerpoint/2010/main" val="69939703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641018C-6CAF-B84E-B92C-ECB119457FBA}" type="slidenum">
              <a:rPr lang="en-US" smtClean="0"/>
              <a:t>42</a:t>
            </a:fld>
            <a:endParaRPr lang="en-US" dirty="0"/>
          </a:p>
        </p:txBody>
      </p:sp>
    </p:spTree>
    <p:extLst>
      <p:ext uri="{BB962C8B-B14F-4D97-AF65-F5344CB8AC3E}">
        <p14:creationId xmlns:p14="http://schemas.microsoft.com/office/powerpoint/2010/main" val="28154039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641018C-6CAF-B84E-B92C-ECB119457FBA}" type="slidenum">
              <a:rPr lang="en-US" smtClean="0"/>
              <a:t>43</a:t>
            </a:fld>
            <a:endParaRPr lang="en-US" dirty="0"/>
          </a:p>
        </p:txBody>
      </p:sp>
    </p:spTree>
    <p:extLst>
      <p:ext uri="{BB962C8B-B14F-4D97-AF65-F5344CB8AC3E}">
        <p14:creationId xmlns:p14="http://schemas.microsoft.com/office/powerpoint/2010/main" val="1764205192"/>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641018C-6CAF-B84E-B92C-ECB119457FBA}" type="slidenum">
              <a:rPr lang="en-US" smtClean="0"/>
              <a:t>44</a:t>
            </a:fld>
            <a:endParaRPr lang="en-US" dirty="0"/>
          </a:p>
        </p:txBody>
      </p:sp>
    </p:spTree>
    <p:extLst>
      <p:ext uri="{BB962C8B-B14F-4D97-AF65-F5344CB8AC3E}">
        <p14:creationId xmlns:p14="http://schemas.microsoft.com/office/powerpoint/2010/main" val="229887506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641018C-6CAF-B84E-B92C-ECB119457FBA}" type="slidenum">
              <a:rPr lang="en-US" smtClean="0"/>
              <a:t>45</a:t>
            </a:fld>
            <a:endParaRPr lang="en-US" dirty="0"/>
          </a:p>
        </p:txBody>
      </p:sp>
    </p:spTree>
    <p:extLst>
      <p:ext uri="{BB962C8B-B14F-4D97-AF65-F5344CB8AC3E}">
        <p14:creationId xmlns:p14="http://schemas.microsoft.com/office/powerpoint/2010/main" val="1528513650"/>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641018C-6CAF-B84E-B92C-ECB119457FBA}" type="slidenum">
              <a:rPr lang="en-US" smtClean="0"/>
              <a:t>46</a:t>
            </a:fld>
            <a:endParaRPr lang="en-US" dirty="0"/>
          </a:p>
        </p:txBody>
      </p:sp>
    </p:spTree>
    <p:extLst>
      <p:ext uri="{BB962C8B-B14F-4D97-AF65-F5344CB8AC3E}">
        <p14:creationId xmlns:p14="http://schemas.microsoft.com/office/powerpoint/2010/main" val="1384439938"/>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641018C-6CAF-B84E-B92C-ECB119457FBA}" type="slidenum">
              <a:rPr lang="en-US" smtClean="0"/>
              <a:t>47</a:t>
            </a:fld>
            <a:endParaRPr lang="en-US" dirty="0"/>
          </a:p>
        </p:txBody>
      </p:sp>
    </p:spTree>
    <p:extLst>
      <p:ext uri="{BB962C8B-B14F-4D97-AF65-F5344CB8AC3E}">
        <p14:creationId xmlns:p14="http://schemas.microsoft.com/office/powerpoint/2010/main" val="4291445656"/>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641018C-6CAF-B84E-B92C-ECB119457FBA}" type="slidenum">
              <a:rPr lang="en-US" smtClean="0"/>
              <a:t>48</a:t>
            </a:fld>
            <a:endParaRPr lang="en-US" dirty="0"/>
          </a:p>
        </p:txBody>
      </p:sp>
    </p:spTree>
    <p:extLst>
      <p:ext uri="{BB962C8B-B14F-4D97-AF65-F5344CB8AC3E}">
        <p14:creationId xmlns:p14="http://schemas.microsoft.com/office/powerpoint/2010/main" val="1613282449"/>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641018C-6CAF-B84E-B92C-ECB119457FBA}" type="slidenum">
              <a:rPr lang="en-US" smtClean="0"/>
              <a:t>49</a:t>
            </a:fld>
            <a:endParaRPr lang="en-US" dirty="0"/>
          </a:p>
        </p:txBody>
      </p:sp>
    </p:spTree>
    <p:extLst>
      <p:ext uri="{BB962C8B-B14F-4D97-AF65-F5344CB8AC3E}">
        <p14:creationId xmlns:p14="http://schemas.microsoft.com/office/powerpoint/2010/main" val="159139428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641018C-6CAF-B84E-B92C-ECB119457FBA}" type="slidenum">
              <a:rPr lang="en-US" smtClean="0"/>
              <a:t>5</a:t>
            </a:fld>
            <a:endParaRPr lang="en-US" dirty="0"/>
          </a:p>
        </p:txBody>
      </p:sp>
    </p:spTree>
    <p:extLst>
      <p:ext uri="{BB962C8B-B14F-4D97-AF65-F5344CB8AC3E}">
        <p14:creationId xmlns:p14="http://schemas.microsoft.com/office/powerpoint/2010/main" val="116832996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641018C-6CAF-B84E-B92C-ECB119457FBA}" type="slidenum">
              <a:rPr lang="en-US" smtClean="0"/>
              <a:t>6</a:t>
            </a:fld>
            <a:endParaRPr lang="en-US" dirty="0"/>
          </a:p>
        </p:txBody>
      </p:sp>
    </p:spTree>
    <p:extLst>
      <p:ext uri="{BB962C8B-B14F-4D97-AF65-F5344CB8AC3E}">
        <p14:creationId xmlns:p14="http://schemas.microsoft.com/office/powerpoint/2010/main" val="26868266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641018C-6CAF-B84E-B92C-ECB119457FBA}" type="slidenum">
              <a:rPr lang="en-US" smtClean="0"/>
              <a:t>7</a:t>
            </a:fld>
            <a:endParaRPr lang="en-US" dirty="0"/>
          </a:p>
        </p:txBody>
      </p:sp>
    </p:spTree>
    <p:extLst>
      <p:ext uri="{BB962C8B-B14F-4D97-AF65-F5344CB8AC3E}">
        <p14:creationId xmlns:p14="http://schemas.microsoft.com/office/powerpoint/2010/main" val="6763734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641018C-6CAF-B84E-B92C-ECB119457FBA}" type="slidenum">
              <a:rPr lang="en-US" smtClean="0"/>
              <a:t>8</a:t>
            </a:fld>
            <a:endParaRPr lang="en-US" dirty="0"/>
          </a:p>
        </p:txBody>
      </p:sp>
    </p:spTree>
    <p:extLst>
      <p:ext uri="{BB962C8B-B14F-4D97-AF65-F5344CB8AC3E}">
        <p14:creationId xmlns:p14="http://schemas.microsoft.com/office/powerpoint/2010/main" val="241567195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641018C-6CAF-B84E-B92C-ECB119457FBA}" type="slidenum">
              <a:rPr lang="en-US" smtClean="0"/>
              <a:t>9</a:t>
            </a:fld>
            <a:endParaRPr lang="en-US" dirty="0"/>
          </a:p>
        </p:txBody>
      </p:sp>
    </p:spTree>
    <p:extLst>
      <p:ext uri="{BB962C8B-B14F-4D97-AF65-F5344CB8AC3E}">
        <p14:creationId xmlns:p14="http://schemas.microsoft.com/office/powerpoint/2010/main" val="46678856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3_Title Slide-animated gradient">
    <p:bg>
      <p:bgPr>
        <a:solidFill>
          <a:schemeClr val="accent5"/>
        </a:solidFill>
        <a:effectLst/>
      </p:bgPr>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0" y="0"/>
            <a:ext cx="9144000" cy="5143500"/>
          </a:xfrm>
          <a:prstGeom prst="rect">
            <a:avLst/>
          </a:prstGeom>
        </p:spPr>
      </p:pic>
      <p:sp>
        <p:nvSpPr>
          <p:cNvPr id="16" name="Subtitle 2"/>
          <p:cNvSpPr>
            <a:spLocks noGrp="1"/>
          </p:cNvSpPr>
          <p:nvPr>
            <p:ph type="subTitle" idx="1"/>
          </p:nvPr>
        </p:nvSpPr>
        <p:spPr>
          <a:xfrm>
            <a:off x="469496" y="3809526"/>
            <a:ext cx="4319105" cy="288131"/>
          </a:xfrm>
          <a:prstGeom prst="rect">
            <a:avLst/>
          </a:prstGeom>
        </p:spPr>
        <p:txBody>
          <a:bodyPr lIns="91420" tIns="45710" rIns="91420" bIns="45710" anchor="b" anchorCtr="0">
            <a:noAutofit/>
          </a:bodyPr>
          <a:lstStyle>
            <a:lvl1pPr marL="0" indent="0" algn="l">
              <a:buNone/>
              <a:defRPr sz="1200" b="0" i="0">
                <a:solidFill>
                  <a:schemeClr val="accent5"/>
                </a:solidFill>
                <a:latin typeface="+mn-lt"/>
                <a:cs typeface="CiscoSans"/>
              </a:defRPr>
            </a:lvl1pPr>
            <a:lvl2pPr marL="342856" indent="0" algn="ctr">
              <a:buNone/>
              <a:defRPr>
                <a:solidFill>
                  <a:schemeClr val="tx1">
                    <a:tint val="75000"/>
                  </a:schemeClr>
                </a:solidFill>
              </a:defRPr>
            </a:lvl2pPr>
            <a:lvl3pPr marL="685720" indent="0" algn="ctr">
              <a:buNone/>
              <a:defRPr>
                <a:solidFill>
                  <a:schemeClr val="tx1">
                    <a:tint val="75000"/>
                  </a:schemeClr>
                </a:solidFill>
              </a:defRPr>
            </a:lvl3pPr>
            <a:lvl4pPr marL="1028579" indent="0" algn="ctr">
              <a:buNone/>
              <a:defRPr>
                <a:solidFill>
                  <a:schemeClr val="tx1">
                    <a:tint val="75000"/>
                  </a:schemeClr>
                </a:solidFill>
              </a:defRPr>
            </a:lvl4pPr>
            <a:lvl5pPr marL="1371441" indent="0" algn="ctr">
              <a:buNone/>
              <a:defRPr>
                <a:solidFill>
                  <a:schemeClr val="tx1">
                    <a:tint val="75000"/>
                  </a:schemeClr>
                </a:solidFill>
              </a:defRPr>
            </a:lvl5pPr>
            <a:lvl6pPr marL="1714297" indent="0" algn="ctr">
              <a:buNone/>
              <a:defRPr>
                <a:solidFill>
                  <a:schemeClr val="tx1">
                    <a:tint val="75000"/>
                  </a:schemeClr>
                </a:solidFill>
              </a:defRPr>
            </a:lvl6pPr>
            <a:lvl7pPr marL="2057161" indent="0" algn="ctr">
              <a:buNone/>
              <a:defRPr>
                <a:solidFill>
                  <a:schemeClr val="tx1">
                    <a:tint val="75000"/>
                  </a:schemeClr>
                </a:solidFill>
              </a:defRPr>
            </a:lvl7pPr>
            <a:lvl8pPr marL="2400020" indent="0" algn="ctr">
              <a:buNone/>
              <a:defRPr>
                <a:solidFill>
                  <a:schemeClr val="tx1">
                    <a:tint val="75000"/>
                  </a:schemeClr>
                </a:solidFill>
              </a:defRPr>
            </a:lvl8pPr>
            <a:lvl9pPr marL="2742882" indent="0" algn="ctr">
              <a:buNone/>
              <a:defRPr>
                <a:solidFill>
                  <a:schemeClr val="tx1">
                    <a:tint val="75000"/>
                  </a:schemeClr>
                </a:solidFill>
              </a:defRPr>
            </a:lvl9pPr>
          </a:lstStyle>
          <a:p>
            <a:r>
              <a:rPr lang="en-US"/>
              <a:t>Click to edit Master subtitle style</a:t>
            </a:r>
            <a:endParaRPr lang="en-US" dirty="0"/>
          </a:p>
        </p:txBody>
      </p:sp>
      <p:sp>
        <p:nvSpPr>
          <p:cNvPr id="17" name="Text Placeholder 38"/>
          <p:cNvSpPr>
            <a:spLocks noGrp="1"/>
          </p:cNvSpPr>
          <p:nvPr>
            <p:ph type="body" sz="quarter" idx="11"/>
          </p:nvPr>
        </p:nvSpPr>
        <p:spPr>
          <a:xfrm>
            <a:off x="469496" y="4049523"/>
            <a:ext cx="4319105" cy="288131"/>
          </a:xfrm>
          <a:prstGeom prst="rect">
            <a:avLst/>
          </a:prstGeom>
        </p:spPr>
        <p:txBody>
          <a:bodyPr lIns="91420" tIns="45710" rIns="91420" bIns="45710"/>
          <a:lstStyle>
            <a:lvl1pPr marL="0" indent="0" algn="l">
              <a:buFontTx/>
              <a:buNone/>
              <a:defRPr lang="en-US" sz="1200" b="0" i="0" kern="1200" dirty="0" smtClean="0">
                <a:solidFill>
                  <a:schemeClr val="accent5"/>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a:t>Click to edit Master text styles</a:t>
            </a:r>
          </a:p>
        </p:txBody>
      </p:sp>
      <p:sp>
        <p:nvSpPr>
          <p:cNvPr id="18" name="Text Placeholder 40"/>
          <p:cNvSpPr>
            <a:spLocks noGrp="1"/>
          </p:cNvSpPr>
          <p:nvPr>
            <p:ph type="body" sz="quarter" idx="12"/>
          </p:nvPr>
        </p:nvSpPr>
        <p:spPr>
          <a:xfrm>
            <a:off x="469496" y="4289520"/>
            <a:ext cx="4319105" cy="288131"/>
          </a:xfrm>
          <a:prstGeom prst="rect">
            <a:avLst/>
          </a:prstGeom>
        </p:spPr>
        <p:txBody>
          <a:bodyPr lIns="91420" tIns="45710" rIns="91420" bIns="45710"/>
          <a:lstStyle>
            <a:lvl1pPr marL="0" indent="0" algn="l">
              <a:buFontTx/>
              <a:buNone/>
              <a:defRPr lang="en-US" sz="1200" b="0" i="0" kern="1200" dirty="0" smtClean="0">
                <a:solidFill>
                  <a:schemeClr val="accent5"/>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a:t>Click to edit Master text styles</a:t>
            </a:r>
          </a:p>
        </p:txBody>
      </p:sp>
      <p:sp>
        <p:nvSpPr>
          <p:cNvPr id="19" name="Text Placeholder 2"/>
          <p:cNvSpPr>
            <a:spLocks noGrp="1"/>
          </p:cNvSpPr>
          <p:nvPr>
            <p:ph type="body" sz="quarter" idx="13"/>
          </p:nvPr>
        </p:nvSpPr>
        <p:spPr>
          <a:xfrm>
            <a:off x="463292" y="2872236"/>
            <a:ext cx="5925246" cy="299001"/>
          </a:xfrm>
          <a:prstGeom prst="rect">
            <a:avLst/>
          </a:prstGeom>
        </p:spPr>
        <p:txBody>
          <a:bodyPr lIns="91420" tIns="45710" rIns="91420" bIns="45710"/>
          <a:lstStyle>
            <a:lvl1pPr marL="0" indent="0">
              <a:buFont typeface="Arial" panose="020B0604020202020204" pitchFamily="34" charset="0"/>
              <a:buNone/>
              <a:defRPr sz="2000" baseline="0">
                <a:solidFill>
                  <a:schemeClr val="bg2"/>
                </a:solidFill>
                <a:latin typeface="+mj-lt"/>
              </a:defRPr>
            </a:lvl1pPr>
            <a:lvl2pPr marL="304781" indent="0">
              <a:buNone/>
              <a:defRPr/>
            </a:lvl2pPr>
            <a:lvl3pPr marL="427401" indent="0">
              <a:buNone/>
              <a:defRPr/>
            </a:lvl3pPr>
            <a:lvl4pPr marL="516694" indent="0">
              <a:buNone/>
              <a:defRPr/>
            </a:lvl4pPr>
            <a:lvl5pPr marL="601221" indent="0">
              <a:buNone/>
              <a:defRPr/>
            </a:lvl5pPr>
          </a:lstStyle>
          <a:p>
            <a:pPr lvl="0"/>
            <a:r>
              <a:rPr lang="en-US"/>
              <a:t>Click to edit Master text styles</a:t>
            </a:r>
          </a:p>
        </p:txBody>
      </p:sp>
      <p:sp>
        <p:nvSpPr>
          <p:cNvPr id="20" name="Title 1"/>
          <p:cNvSpPr>
            <a:spLocks noGrp="1"/>
          </p:cNvSpPr>
          <p:nvPr>
            <p:ph type="ctrTitle"/>
          </p:nvPr>
        </p:nvSpPr>
        <p:spPr>
          <a:xfrm>
            <a:off x="425765" y="2300750"/>
            <a:ext cx="5955513" cy="644730"/>
          </a:xfrm>
          <a:prstGeom prst="rect">
            <a:avLst/>
          </a:prstGeom>
        </p:spPr>
        <p:txBody>
          <a:bodyPr anchor="b"/>
          <a:lstStyle>
            <a:lvl1pPr marL="0" indent="0" algn="l">
              <a:lnSpc>
                <a:spcPct val="90000"/>
              </a:lnSpc>
              <a:buFont typeface="Arial" panose="020B0604020202020204" pitchFamily="34" charset="0"/>
              <a:buNone/>
              <a:defRPr sz="3600" b="0" i="0" spc="0" baseline="0">
                <a:solidFill>
                  <a:srgbClr val="38C6F4"/>
                </a:solidFill>
                <a:latin typeface="+mj-lt"/>
                <a:cs typeface="CiscoSans Thin"/>
              </a:defRPr>
            </a:lvl1pPr>
          </a:lstStyle>
          <a:p>
            <a:r>
              <a:rPr lang="en-US"/>
              <a:t>Click to edit Master title style</a:t>
            </a:r>
            <a:endParaRPr lang="en-US" dirty="0"/>
          </a:p>
        </p:txBody>
      </p:sp>
      <p:grpSp>
        <p:nvGrpSpPr>
          <p:cNvPr id="6" name="Group 4"/>
          <p:cNvGrpSpPr>
            <a:grpSpLocks noChangeAspect="1"/>
          </p:cNvGrpSpPr>
          <p:nvPr userDrawn="1"/>
        </p:nvGrpSpPr>
        <p:grpSpPr bwMode="auto">
          <a:xfrm>
            <a:off x="492125" y="395288"/>
            <a:ext cx="796924" cy="423863"/>
            <a:chOff x="310" y="249"/>
            <a:chExt cx="502" cy="267"/>
          </a:xfrm>
          <a:solidFill>
            <a:schemeClr val="accent5"/>
          </a:solidFill>
        </p:grpSpPr>
        <p:sp>
          <p:nvSpPr>
            <p:cNvPr id="9"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3"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6"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7"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8"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3086725553"/>
      </p:ext>
    </p:extLst>
  </p:cSld>
  <p:clrMapOvr>
    <a:masterClrMapping/>
  </p:clrMapOvr>
  <p:transition spd="slow">
    <p:wipe/>
  </p:transition>
  <p:extLst>
    <p:ext uri="{DCECCB84-F9BA-43D5-87BE-67443E8EF086}">
      <p15:sldGuideLst xmlns:p15="http://schemas.microsoft.com/office/powerpoint/2012/main">
        <p15:guide id="1" orient="horz" pos="228" userDrawn="1">
          <p15:clr>
            <a:srgbClr val="FBAE40"/>
          </p15:clr>
        </p15:guide>
        <p15:guide id="2" pos="360" userDrawn="1">
          <p15:clr>
            <a:srgbClr val="FBAE40"/>
          </p15:clr>
        </p15:guide>
        <p15:guide id="3" orient="horz" pos="518" userDrawn="1">
          <p15:clr>
            <a:srgbClr val="FBAE40"/>
          </p15:clr>
        </p15:guide>
        <p15:guide id="4" pos="812" userDrawn="1">
          <p15:clr>
            <a:srgbClr val="FBAE40"/>
          </p15:clr>
        </p15:guide>
        <p15:guide id="5" pos="311"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p:cSld name="1_Closing Slide">
    <p:bg>
      <p:bgPr>
        <a:solidFill>
          <a:schemeClr val="accent5"/>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0" y="1"/>
            <a:ext cx="9143999" cy="5165874"/>
          </a:xfrm>
          <a:prstGeom prst="rect">
            <a:avLst/>
          </a:prstGeom>
        </p:spPr>
      </p:pic>
      <p:grpSp>
        <p:nvGrpSpPr>
          <p:cNvPr id="4" name="Group 4"/>
          <p:cNvGrpSpPr>
            <a:grpSpLocks noChangeAspect="1"/>
          </p:cNvGrpSpPr>
          <p:nvPr userDrawn="1"/>
        </p:nvGrpSpPr>
        <p:grpSpPr bwMode="auto">
          <a:xfrm>
            <a:off x="3746294" y="2129856"/>
            <a:ext cx="1617944" cy="860542"/>
            <a:chOff x="310" y="249"/>
            <a:chExt cx="502" cy="267"/>
          </a:xfrm>
          <a:solidFill>
            <a:schemeClr val="accent5"/>
          </a:solidFill>
        </p:grpSpPr>
        <p:sp>
          <p:nvSpPr>
            <p:cNvPr id="5"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1198843304"/>
      </p:ext>
    </p:extLst>
  </p:cSld>
  <p:clrMapOvr>
    <a:masterClrMapping/>
  </p:clrMapOvr>
  <p:transition spd="slow">
    <p:wip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Closing Slide">
    <p:bg>
      <p:bgPr>
        <a:solidFill>
          <a:schemeClr val="accent5"/>
        </a:solidFill>
        <a:effectLst/>
      </p:bgPr>
    </p:bg>
    <p:spTree>
      <p:nvGrpSpPr>
        <p:cNvPr id="1" name=""/>
        <p:cNvGrpSpPr/>
        <p:nvPr/>
      </p:nvGrpSpPr>
      <p:grpSpPr>
        <a:xfrm>
          <a:off x="0" y="0"/>
          <a:ext cx="0" cy="0"/>
          <a:chOff x="0" y="0"/>
          <a:chExt cx="0" cy="0"/>
        </a:xfrm>
      </p:grpSpPr>
      <p:sp>
        <p:nvSpPr>
          <p:cNvPr id="3" name="Rectangle 2"/>
          <p:cNvSpPr/>
          <p:nvPr userDrawn="1"/>
        </p:nvSpPr>
        <p:spPr>
          <a:xfrm>
            <a:off x="0" y="0"/>
            <a:ext cx="9144000" cy="5143500"/>
          </a:xfrm>
          <a:prstGeom prst="rect">
            <a:avLst/>
          </a:prstGeom>
          <a:solidFill>
            <a:srgbClr val="00394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4" name="Group 4"/>
          <p:cNvGrpSpPr>
            <a:grpSpLocks noChangeAspect="1"/>
          </p:cNvGrpSpPr>
          <p:nvPr userDrawn="1"/>
        </p:nvGrpSpPr>
        <p:grpSpPr bwMode="auto">
          <a:xfrm>
            <a:off x="3746294" y="2129856"/>
            <a:ext cx="1617944" cy="860542"/>
            <a:chOff x="310" y="249"/>
            <a:chExt cx="502" cy="267"/>
          </a:xfrm>
          <a:solidFill>
            <a:schemeClr val="accent5"/>
          </a:solidFill>
        </p:grpSpPr>
        <p:sp>
          <p:nvSpPr>
            <p:cNvPr id="5"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147974899"/>
      </p:ext>
    </p:extLst>
  </p:cSld>
  <p:clrMapOvr>
    <a:masterClrMapping/>
  </p:clrMapOvr>
  <p:transition spd="slow">
    <p:wip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3_Closing Slide">
    <p:bg>
      <p:bgPr>
        <a:solidFill>
          <a:schemeClr val="accent5"/>
        </a:solidFill>
        <a:effectLst/>
      </p:bgPr>
    </p:bg>
    <p:spTree>
      <p:nvGrpSpPr>
        <p:cNvPr id="1" name=""/>
        <p:cNvGrpSpPr/>
        <p:nvPr/>
      </p:nvGrpSpPr>
      <p:grpSpPr>
        <a:xfrm>
          <a:off x="0" y="0"/>
          <a:ext cx="0" cy="0"/>
          <a:chOff x="0" y="0"/>
          <a:chExt cx="0" cy="0"/>
        </a:xfrm>
      </p:grpSpPr>
      <p:grpSp>
        <p:nvGrpSpPr>
          <p:cNvPr id="4" name="Group 4"/>
          <p:cNvGrpSpPr>
            <a:grpSpLocks noChangeAspect="1"/>
          </p:cNvGrpSpPr>
          <p:nvPr userDrawn="1"/>
        </p:nvGrpSpPr>
        <p:grpSpPr bwMode="auto">
          <a:xfrm>
            <a:off x="3746294" y="2129856"/>
            <a:ext cx="1617944" cy="860542"/>
            <a:chOff x="310" y="249"/>
            <a:chExt cx="502" cy="267"/>
          </a:xfrm>
          <a:solidFill>
            <a:schemeClr val="accent1">
              <a:lumMod val="75000"/>
            </a:schemeClr>
          </a:solidFill>
        </p:grpSpPr>
        <p:sp>
          <p:nvSpPr>
            <p:cNvPr id="5"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1851544963"/>
      </p:ext>
    </p:extLst>
  </p:cSld>
  <p:clrMapOvr>
    <a:masterClrMapping/>
  </p:clrMapOvr>
  <p:transition spd="slow">
    <p:wip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6992501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5_Title Slide-animated gradient">
    <p:bg>
      <p:bgPr>
        <a:solidFill>
          <a:schemeClr val="accent5"/>
        </a:solidFill>
        <a:effectLst/>
      </p:bgPr>
    </p:bg>
    <p:spTree>
      <p:nvGrpSpPr>
        <p:cNvPr id="1" name=""/>
        <p:cNvGrpSpPr/>
        <p:nvPr/>
      </p:nvGrpSpPr>
      <p:grpSpPr>
        <a:xfrm>
          <a:off x="0" y="0"/>
          <a:ext cx="0" cy="0"/>
          <a:chOff x="0" y="0"/>
          <a:chExt cx="0" cy="0"/>
        </a:xfrm>
      </p:grpSpPr>
      <p:sp>
        <p:nvSpPr>
          <p:cNvPr id="16" name="Subtitle 2"/>
          <p:cNvSpPr>
            <a:spLocks noGrp="1"/>
          </p:cNvSpPr>
          <p:nvPr>
            <p:ph type="subTitle" idx="1"/>
          </p:nvPr>
        </p:nvSpPr>
        <p:spPr>
          <a:xfrm>
            <a:off x="469496" y="3809526"/>
            <a:ext cx="4319105" cy="288131"/>
          </a:xfrm>
          <a:prstGeom prst="rect">
            <a:avLst/>
          </a:prstGeom>
        </p:spPr>
        <p:txBody>
          <a:bodyPr lIns="91420" tIns="45710" rIns="91420" bIns="45710" anchor="b" anchorCtr="0">
            <a:noAutofit/>
          </a:bodyPr>
          <a:lstStyle>
            <a:lvl1pPr marL="0" indent="0" algn="l">
              <a:buNone/>
              <a:defRPr sz="1200" b="0" i="0">
                <a:solidFill>
                  <a:schemeClr val="accent1"/>
                </a:solidFill>
                <a:latin typeface="+mn-lt"/>
                <a:cs typeface="CiscoSans"/>
              </a:defRPr>
            </a:lvl1pPr>
            <a:lvl2pPr marL="342856" indent="0" algn="ctr">
              <a:buNone/>
              <a:defRPr>
                <a:solidFill>
                  <a:schemeClr val="tx1">
                    <a:tint val="75000"/>
                  </a:schemeClr>
                </a:solidFill>
              </a:defRPr>
            </a:lvl2pPr>
            <a:lvl3pPr marL="685720" indent="0" algn="ctr">
              <a:buNone/>
              <a:defRPr>
                <a:solidFill>
                  <a:schemeClr val="tx1">
                    <a:tint val="75000"/>
                  </a:schemeClr>
                </a:solidFill>
              </a:defRPr>
            </a:lvl3pPr>
            <a:lvl4pPr marL="1028579" indent="0" algn="ctr">
              <a:buNone/>
              <a:defRPr>
                <a:solidFill>
                  <a:schemeClr val="tx1">
                    <a:tint val="75000"/>
                  </a:schemeClr>
                </a:solidFill>
              </a:defRPr>
            </a:lvl4pPr>
            <a:lvl5pPr marL="1371441" indent="0" algn="ctr">
              <a:buNone/>
              <a:defRPr>
                <a:solidFill>
                  <a:schemeClr val="tx1">
                    <a:tint val="75000"/>
                  </a:schemeClr>
                </a:solidFill>
              </a:defRPr>
            </a:lvl5pPr>
            <a:lvl6pPr marL="1714297" indent="0" algn="ctr">
              <a:buNone/>
              <a:defRPr>
                <a:solidFill>
                  <a:schemeClr val="tx1">
                    <a:tint val="75000"/>
                  </a:schemeClr>
                </a:solidFill>
              </a:defRPr>
            </a:lvl6pPr>
            <a:lvl7pPr marL="2057161" indent="0" algn="ctr">
              <a:buNone/>
              <a:defRPr>
                <a:solidFill>
                  <a:schemeClr val="tx1">
                    <a:tint val="75000"/>
                  </a:schemeClr>
                </a:solidFill>
              </a:defRPr>
            </a:lvl7pPr>
            <a:lvl8pPr marL="2400020" indent="0" algn="ctr">
              <a:buNone/>
              <a:defRPr>
                <a:solidFill>
                  <a:schemeClr val="tx1">
                    <a:tint val="75000"/>
                  </a:schemeClr>
                </a:solidFill>
              </a:defRPr>
            </a:lvl8pPr>
            <a:lvl9pPr marL="2742882" indent="0" algn="ctr">
              <a:buNone/>
              <a:defRPr>
                <a:solidFill>
                  <a:schemeClr val="tx1">
                    <a:tint val="75000"/>
                  </a:schemeClr>
                </a:solidFill>
              </a:defRPr>
            </a:lvl9pPr>
          </a:lstStyle>
          <a:p>
            <a:r>
              <a:rPr lang="en-US"/>
              <a:t>Click to edit Master subtitle style</a:t>
            </a:r>
            <a:endParaRPr lang="en-US" dirty="0"/>
          </a:p>
        </p:txBody>
      </p:sp>
      <p:sp>
        <p:nvSpPr>
          <p:cNvPr id="17" name="Text Placeholder 38"/>
          <p:cNvSpPr>
            <a:spLocks noGrp="1"/>
          </p:cNvSpPr>
          <p:nvPr>
            <p:ph type="body" sz="quarter" idx="11"/>
          </p:nvPr>
        </p:nvSpPr>
        <p:spPr>
          <a:xfrm>
            <a:off x="469496" y="4049523"/>
            <a:ext cx="4319105" cy="288131"/>
          </a:xfrm>
          <a:prstGeom prst="rect">
            <a:avLst/>
          </a:prstGeom>
        </p:spPr>
        <p:txBody>
          <a:bodyPr lIns="91420" tIns="45710" rIns="91420" bIns="45710"/>
          <a:lstStyle>
            <a:lvl1pPr marL="0" indent="0" algn="l">
              <a:buFontTx/>
              <a:buNone/>
              <a:defRPr lang="en-US" sz="1200" b="0" i="0" kern="1200" dirty="0" smtClean="0">
                <a:solidFill>
                  <a:schemeClr val="accent1"/>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a:t>Click to edit Master text styles</a:t>
            </a:r>
          </a:p>
        </p:txBody>
      </p:sp>
      <p:sp>
        <p:nvSpPr>
          <p:cNvPr id="18" name="Text Placeholder 40"/>
          <p:cNvSpPr>
            <a:spLocks noGrp="1"/>
          </p:cNvSpPr>
          <p:nvPr>
            <p:ph type="body" sz="quarter" idx="12"/>
          </p:nvPr>
        </p:nvSpPr>
        <p:spPr>
          <a:xfrm>
            <a:off x="469496" y="4289520"/>
            <a:ext cx="4319105" cy="288131"/>
          </a:xfrm>
          <a:prstGeom prst="rect">
            <a:avLst/>
          </a:prstGeom>
        </p:spPr>
        <p:txBody>
          <a:bodyPr lIns="91420" tIns="45710" rIns="91420" bIns="45710"/>
          <a:lstStyle>
            <a:lvl1pPr marL="0" indent="0" algn="l">
              <a:buFontTx/>
              <a:buNone/>
              <a:defRPr lang="en-US" sz="1200" b="0" i="0" kern="1200" dirty="0" smtClean="0">
                <a:solidFill>
                  <a:schemeClr val="accent1"/>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a:t>Click to edit Master text styles</a:t>
            </a:r>
          </a:p>
        </p:txBody>
      </p:sp>
      <p:grpSp>
        <p:nvGrpSpPr>
          <p:cNvPr id="6" name="Group 4"/>
          <p:cNvGrpSpPr>
            <a:grpSpLocks noChangeAspect="1"/>
          </p:cNvGrpSpPr>
          <p:nvPr userDrawn="1"/>
        </p:nvGrpSpPr>
        <p:grpSpPr bwMode="auto">
          <a:xfrm>
            <a:off x="492125" y="395288"/>
            <a:ext cx="796924" cy="423863"/>
            <a:chOff x="310" y="249"/>
            <a:chExt cx="502" cy="267"/>
          </a:xfrm>
          <a:solidFill>
            <a:srgbClr val="004C69"/>
          </a:solidFill>
        </p:grpSpPr>
        <p:sp>
          <p:nvSpPr>
            <p:cNvPr id="9"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3"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6"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7"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8"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29" name="Text Placeholder 2"/>
          <p:cNvSpPr>
            <a:spLocks noGrp="1"/>
          </p:cNvSpPr>
          <p:nvPr>
            <p:ph type="body" sz="quarter" idx="13"/>
          </p:nvPr>
        </p:nvSpPr>
        <p:spPr>
          <a:xfrm>
            <a:off x="463292" y="2872236"/>
            <a:ext cx="5925246" cy="299001"/>
          </a:xfrm>
          <a:prstGeom prst="rect">
            <a:avLst/>
          </a:prstGeom>
        </p:spPr>
        <p:txBody>
          <a:bodyPr lIns="91420" tIns="45710" rIns="91420" bIns="45710"/>
          <a:lstStyle>
            <a:lvl1pPr marL="0" indent="0">
              <a:buFont typeface="Arial" panose="020B0604020202020204" pitchFamily="34" charset="0"/>
              <a:buNone/>
              <a:defRPr sz="2000" baseline="0">
                <a:solidFill>
                  <a:schemeClr val="accent1"/>
                </a:solidFill>
                <a:latin typeface="+mj-lt"/>
              </a:defRPr>
            </a:lvl1pPr>
            <a:lvl2pPr marL="304781" indent="0">
              <a:buNone/>
              <a:defRPr/>
            </a:lvl2pPr>
            <a:lvl3pPr marL="427401" indent="0">
              <a:buNone/>
              <a:defRPr/>
            </a:lvl3pPr>
            <a:lvl4pPr marL="516694" indent="0">
              <a:buNone/>
              <a:defRPr/>
            </a:lvl4pPr>
            <a:lvl5pPr marL="601221" indent="0">
              <a:buNone/>
              <a:defRPr/>
            </a:lvl5pPr>
          </a:lstStyle>
          <a:p>
            <a:pPr lvl="0"/>
            <a:r>
              <a:rPr lang="en-US"/>
              <a:t>Click to edit Master text styles</a:t>
            </a:r>
          </a:p>
        </p:txBody>
      </p:sp>
      <p:sp>
        <p:nvSpPr>
          <p:cNvPr id="30" name="Title 1"/>
          <p:cNvSpPr>
            <a:spLocks noGrp="1"/>
          </p:cNvSpPr>
          <p:nvPr>
            <p:ph type="ctrTitle"/>
          </p:nvPr>
        </p:nvSpPr>
        <p:spPr>
          <a:xfrm>
            <a:off x="425765" y="2300750"/>
            <a:ext cx="5955513" cy="644730"/>
          </a:xfrm>
          <a:prstGeom prst="rect">
            <a:avLst/>
          </a:prstGeom>
        </p:spPr>
        <p:txBody>
          <a:bodyPr anchor="b"/>
          <a:lstStyle>
            <a:lvl1pPr marL="0" indent="0" algn="l">
              <a:lnSpc>
                <a:spcPct val="90000"/>
              </a:lnSpc>
              <a:buFont typeface="Arial" panose="020B0604020202020204" pitchFamily="34" charset="0"/>
              <a:buNone/>
              <a:defRPr sz="3600" b="0" i="0" spc="0" baseline="0">
                <a:solidFill>
                  <a:schemeClr val="accent1"/>
                </a:solidFill>
                <a:latin typeface="+mj-lt"/>
                <a:cs typeface="CiscoSans Thin"/>
              </a:defRPr>
            </a:lvl1pPr>
          </a:lstStyle>
          <a:p>
            <a:r>
              <a:rPr lang="en-US"/>
              <a:t>Click to edit Master title style</a:t>
            </a:r>
            <a:endParaRPr lang="en-US" dirty="0"/>
          </a:p>
        </p:txBody>
      </p:sp>
    </p:spTree>
    <p:extLst>
      <p:ext uri="{BB962C8B-B14F-4D97-AF65-F5344CB8AC3E}">
        <p14:creationId xmlns:p14="http://schemas.microsoft.com/office/powerpoint/2010/main" val="3653042546"/>
      </p:ext>
    </p:extLst>
  </p:cSld>
  <p:clrMapOvr>
    <a:masterClrMapping/>
  </p:clrMapOvr>
  <p:transition spd="slow">
    <p:wipe/>
  </p:transition>
  <p:extLst>
    <p:ext uri="{DCECCB84-F9BA-43D5-87BE-67443E8EF086}">
      <p15:sldGuideLst xmlns:p15="http://schemas.microsoft.com/office/powerpoint/2012/main">
        <p15:guide id="1" orient="horz" pos="228" userDrawn="1">
          <p15:clr>
            <a:srgbClr val="FBAE40"/>
          </p15:clr>
        </p15:guide>
        <p15:guide id="2" pos="360" userDrawn="1">
          <p15:clr>
            <a:srgbClr val="FBAE40"/>
          </p15:clr>
        </p15:guide>
        <p15:guide id="3" orient="horz" pos="518" userDrawn="1">
          <p15:clr>
            <a:srgbClr val="FBAE40"/>
          </p15:clr>
        </p15:guide>
        <p15:guide id="4" pos="812" userDrawn="1">
          <p15:clr>
            <a:srgbClr val="FBAE40"/>
          </p15:clr>
        </p15:guide>
        <p15:guide id="5" pos="311"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6_Title Slide-animated gradient">
    <p:bg>
      <p:bgPr>
        <a:solidFill>
          <a:schemeClr val="accent5"/>
        </a:solidFill>
        <a:effectLst/>
      </p:bgPr>
    </p:bg>
    <p:spTree>
      <p:nvGrpSpPr>
        <p:cNvPr id="1" name=""/>
        <p:cNvGrpSpPr/>
        <p:nvPr/>
      </p:nvGrpSpPr>
      <p:grpSpPr>
        <a:xfrm>
          <a:off x="0" y="0"/>
          <a:ext cx="0" cy="0"/>
          <a:chOff x="0" y="0"/>
          <a:chExt cx="0" cy="0"/>
        </a:xfrm>
      </p:grpSpPr>
      <p:sp>
        <p:nvSpPr>
          <p:cNvPr id="2" name="Rectangle 1"/>
          <p:cNvSpPr/>
          <p:nvPr userDrawn="1"/>
        </p:nvSpPr>
        <p:spPr>
          <a:xfrm>
            <a:off x="0" y="0"/>
            <a:ext cx="9144000" cy="51435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Subtitle 2"/>
          <p:cNvSpPr>
            <a:spLocks noGrp="1"/>
          </p:cNvSpPr>
          <p:nvPr>
            <p:ph type="subTitle" idx="1"/>
          </p:nvPr>
        </p:nvSpPr>
        <p:spPr>
          <a:xfrm>
            <a:off x="469496" y="3809526"/>
            <a:ext cx="4319105" cy="288131"/>
          </a:xfrm>
          <a:prstGeom prst="rect">
            <a:avLst/>
          </a:prstGeom>
        </p:spPr>
        <p:txBody>
          <a:bodyPr lIns="91420" tIns="45710" rIns="91420" bIns="45710" anchor="b" anchorCtr="0">
            <a:noAutofit/>
          </a:bodyPr>
          <a:lstStyle>
            <a:lvl1pPr marL="0" indent="0" algn="l">
              <a:buNone/>
              <a:defRPr sz="1200" b="0" i="0">
                <a:solidFill>
                  <a:schemeClr val="accent5"/>
                </a:solidFill>
                <a:latin typeface="+mn-lt"/>
                <a:cs typeface="CiscoSans"/>
              </a:defRPr>
            </a:lvl1pPr>
            <a:lvl2pPr marL="342856" indent="0" algn="ctr">
              <a:buNone/>
              <a:defRPr>
                <a:solidFill>
                  <a:schemeClr val="tx1">
                    <a:tint val="75000"/>
                  </a:schemeClr>
                </a:solidFill>
              </a:defRPr>
            </a:lvl2pPr>
            <a:lvl3pPr marL="685720" indent="0" algn="ctr">
              <a:buNone/>
              <a:defRPr>
                <a:solidFill>
                  <a:schemeClr val="tx1">
                    <a:tint val="75000"/>
                  </a:schemeClr>
                </a:solidFill>
              </a:defRPr>
            </a:lvl3pPr>
            <a:lvl4pPr marL="1028579" indent="0" algn="ctr">
              <a:buNone/>
              <a:defRPr>
                <a:solidFill>
                  <a:schemeClr val="tx1">
                    <a:tint val="75000"/>
                  </a:schemeClr>
                </a:solidFill>
              </a:defRPr>
            </a:lvl4pPr>
            <a:lvl5pPr marL="1371441" indent="0" algn="ctr">
              <a:buNone/>
              <a:defRPr>
                <a:solidFill>
                  <a:schemeClr val="tx1">
                    <a:tint val="75000"/>
                  </a:schemeClr>
                </a:solidFill>
              </a:defRPr>
            </a:lvl5pPr>
            <a:lvl6pPr marL="1714297" indent="0" algn="ctr">
              <a:buNone/>
              <a:defRPr>
                <a:solidFill>
                  <a:schemeClr val="tx1">
                    <a:tint val="75000"/>
                  </a:schemeClr>
                </a:solidFill>
              </a:defRPr>
            </a:lvl6pPr>
            <a:lvl7pPr marL="2057161" indent="0" algn="ctr">
              <a:buNone/>
              <a:defRPr>
                <a:solidFill>
                  <a:schemeClr val="tx1">
                    <a:tint val="75000"/>
                  </a:schemeClr>
                </a:solidFill>
              </a:defRPr>
            </a:lvl7pPr>
            <a:lvl8pPr marL="2400020" indent="0" algn="ctr">
              <a:buNone/>
              <a:defRPr>
                <a:solidFill>
                  <a:schemeClr val="tx1">
                    <a:tint val="75000"/>
                  </a:schemeClr>
                </a:solidFill>
              </a:defRPr>
            </a:lvl8pPr>
            <a:lvl9pPr marL="2742882" indent="0" algn="ctr">
              <a:buNone/>
              <a:defRPr>
                <a:solidFill>
                  <a:schemeClr val="tx1">
                    <a:tint val="75000"/>
                  </a:schemeClr>
                </a:solidFill>
              </a:defRPr>
            </a:lvl9pPr>
          </a:lstStyle>
          <a:p>
            <a:r>
              <a:rPr lang="en-US"/>
              <a:t>Click to edit Master subtitle style</a:t>
            </a:r>
            <a:endParaRPr lang="en-US" dirty="0"/>
          </a:p>
        </p:txBody>
      </p:sp>
      <p:sp>
        <p:nvSpPr>
          <p:cNvPr id="17" name="Text Placeholder 38"/>
          <p:cNvSpPr>
            <a:spLocks noGrp="1"/>
          </p:cNvSpPr>
          <p:nvPr>
            <p:ph type="body" sz="quarter" idx="11"/>
          </p:nvPr>
        </p:nvSpPr>
        <p:spPr>
          <a:xfrm>
            <a:off x="469496" y="4049523"/>
            <a:ext cx="4319105" cy="288131"/>
          </a:xfrm>
          <a:prstGeom prst="rect">
            <a:avLst/>
          </a:prstGeom>
        </p:spPr>
        <p:txBody>
          <a:bodyPr lIns="91420" tIns="45710" rIns="91420" bIns="45710"/>
          <a:lstStyle>
            <a:lvl1pPr marL="0" indent="0" algn="l">
              <a:buFontTx/>
              <a:buNone/>
              <a:defRPr lang="en-US" sz="1200" b="0" i="0" kern="1200" dirty="0" smtClean="0">
                <a:solidFill>
                  <a:schemeClr val="accent5"/>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a:t>Click to edit Master text styles</a:t>
            </a:r>
          </a:p>
        </p:txBody>
      </p:sp>
      <p:sp>
        <p:nvSpPr>
          <p:cNvPr id="18" name="Text Placeholder 40"/>
          <p:cNvSpPr>
            <a:spLocks noGrp="1"/>
          </p:cNvSpPr>
          <p:nvPr>
            <p:ph type="body" sz="quarter" idx="12"/>
          </p:nvPr>
        </p:nvSpPr>
        <p:spPr>
          <a:xfrm>
            <a:off x="469496" y="4289520"/>
            <a:ext cx="4319105" cy="288131"/>
          </a:xfrm>
          <a:prstGeom prst="rect">
            <a:avLst/>
          </a:prstGeom>
        </p:spPr>
        <p:txBody>
          <a:bodyPr lIns="91420" tIns="45710" rIns="91420" bIns="45710"/>
          <a:lstStyle>
            <a:lvl1pPr marL="0" indent="0" algn="l">
              <a:buFontTx/>
              <a:buNone/>
              <a:defRPr lang="en-US" sz="1200" b="0" i="0" kern="1200" dirty="0" smtClean="0">
                <a:solidFill>
                  <a:schemeClr val="accent5"/>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a:t>Click to edit Master text styles</a:t>
            </a:r>
          </a:p>
        </p:txBody>
      </p:sp>
      <p:grpSp>
        <p:nvGrpSpPr>
          <p:cNvPr id="6" name="Group 4"/>
          <p:cNvGrpSpPr>
            <a:grpSpLocks noChangeAspect="1"/>
          </p:cNvGrpSpPr>
          <p:nvPr userDrawn="1"/>
        </p:nvGrpSpPr>
        <p:grpSpPr bwMode="auto">
          <a:xfrm>
            <a:off x="492125" y="395288"/>
            <a:ext cx="796924" cy="423863"/>
            <a:chOff x="310" y="249"/>
            <a:chExt cx="502" cy="267"/>
          </a:xfrm>
          <a:solidFill>
            <a:schemeClr val="accent5"/>
          </a:solidFill>
        </p:grpSpPr>
        <p:sp>
          <p:nvSpPr>
            <p:cNvPr id="9"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3"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6"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7"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8"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29" name="Text Placeholder 2"/>
          <p:cNvSpPr>
            <a:spLocks noGrp="1"/>
          </p:cNvSpPr>
          <p:nvPr>
            <p:ph type="body" sz="quarter" idx="13"/>
          </p:nvPr>
        </p:nvSpPr>
        <p:spPr>
          <a:xfrm>
            <a:off x="463292" y="2872236"/>
            <a:ext cx="5925246" cy="299001"/>
          </a:xfrm>
          <a:prstGeom prst="rect">
            <a:avLst/>
          </a:prstGeom>
        </p:spPr>
        <p:txBody>
          <a:bodyPr lIns="91420" tIns="45710" rIns="91420" bIns="45710"/>
          <a:lstStyle>
            <a:lvl1pPr marL="0" indent="0">
              <a:buFont typeface="Arial" panose="020B0604020202020204" pitchFamily="34" charset="0"/>
              <a:buNone/>
              <a:defRPr sz="2000" baseline="0">
                <a:solidFill>
                  <a:schemeClr val="bg2"/>
                </a:solidFill>
                <a:latin typeface="+mj-lt"/>
              </a:defRPr>
            </a:lvl1pPr>
            <a:lvl2pPr marL="304781" indent="0">
              <a:buNone/>
              <a:defRPr/>
            </a:lvl2pPr>
            <a:lvl3pPr marL="427401" indent="0">
              <a:buNone/>
              <a:defRPr/>
            </a:lvl3pPr>
            <a:lvl4pPr marL="516694" indent="0">
              <a:buNone/>
              <a:defRPr/>
            </a:lvl4pPr>
            <a:lvl5pPr marL="601221" indent="0">
              <a:buNone/>
              <a:defRPr/>
            </a:lvl5pPr>
          </a:lstStyle>
          <a:p>
            <a:pPr lvl="0"/>
            <a:r>
              <a:rPr lang="en-US"/>
              <a:t>Click to edit Master text styles</a:t>
            </a:r>
          </a:p>
        </p:txBody>
      </p:sp>
      <p:sp>
        <p:nvSpPr>
          <p:cNvPr id="30" name="Title 1"/>
          <p:cNvSpPr>
            <a:spLocks noGrp="1"/>
          </p:cNvSpPr>
          <p:nvPr>
            <p:ph type="ctrTitle"/>
          </p:nvPr>
        </p:nvSpPr>
        <p:spPr>
          <a:xfrm>
            <a:off x="425765" y="2300750"/>
            <a:ext cx="5955513" cy="644730"/>
          </a:xfrm>
          <a:prstGeom prst="rect">
            <a:avLst/>
          </a:prstGeom>
        </p:spPr>
        <p:txBody>
          <a:bodyPr anchor="b"/>
          <a:lstStyle>
            <a:lvl1pPr marL="0" indent="0" algn="l">
              <a:lnSpc>
                <a:spcPct val="90000"/>
              </a:lnSpc>
              <a:buFont typeface="Arial" panose="020B0604020202020204" pitchFamily="34" charset="0"/>
              <a:buNone/>
              <a:defRPr sz="3600" b="0" i="0" spc="0" baseline="0">
                <a:solidFill>
                  <a:srgbClr val="38C6F4"/>
                </a:solidFill>
                <a:latin typeface="+mj-lt"/>
                <a:cs typeface="CiscoSans Thin"/>
              </a:defRPr>
            </a:lvl1pPr>
          </a:lstStyle>
          <a:p>
            <a:r>
              <a:rPr lang="en-US"/>
              <a:t>Click to edit Master title style</a:t>
            </a:r>
            <a:endParaRPr lang="en-US" dirty="0"/>
          </a:p>
        </p:txBody>
      </p:sp>
    </p:spTree>
    <p:extLst>
      <p:ext uri="{BB962C8B-B14F-4D97-AF65-F5344CB8AC3E}">
        <p14:creationId xmlns:p14="http://schemas.microsoft.com/office/powerpoint/2010/main" val="1974617842"/>
      </p:ext>
    </p:extLst>
  </p:cSld>
  <p:clrMapOvr>
    <a:masterClrMapping/>
  </p:clrMapOvr>
  <p:transition spd="slow">
    <p:wipe/>
  </p:transition>
  <p:extLst>
    <p:ext uri="{DCECCB84-F9BA-43D5-87BE-67443E8EF086}">
      <p15:sldGuideLst xmlns:p15="http://schemas.microsoft.com/office/powerpoint/2012/main">
        <p15:guide id="1" orient="horz" pos="228" userDrawn="1">
          <p15:clr>
            <a:srgbClr val="FBAE40"/>
          </p15:clr>
        </p15:guide>
        <p15:guide id="2" pos="360" userDrawn="1">
          <p15:clr>
            <a:srgbClr val="FBAE40"/>
          </p15:clr>
        </p15:guide>
        <p15:guide id="3" orient="horz" pos="518" userDrawn="1">
          <p15:clr>
            <a:srgbClr val="FBAE40"/>
          </p15:clr>
        </p15:guide>
        <p15:guide id="4" pos="812" userDrawn="1">
          <p15:clr>
            <a:srgbClr val="FBAE40"/>
          </p15:clr>
        </p15:guide>
        <p15:guide id="5" pos="311"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p:cSld name="3_Segue">
    <p:bg>
      <p:bgPr>
        <a:solidFill>
          <a:schemeClr val="bg1"/>
        </a:solidFill>
        <a:effectLst/>
      </p:bgPr>
    </p:bg>
    <p:spTree>
      <p:nvGrpSpPr>
        <p:cNvPr id="1" name=""/>
        <p:cNvGrpSpPr/>
        <p:nvPr/>
      </p:nvGrpSpPr>
      <p:grpSpPr>
        <a:xfrm>
          <a:off x="0" y="0"/>
          <a:ext cx="0" cy="0"/>
          <a:chOff x="0" y="0"/>
          <a:chExt cx="0" cy="0"/>
        </a:xfrm>
      </p:grpSpPr>
      <p:sp>
        <p:nvSpPr>
          <p:cNvPr id="7" name="Rectangle 6"/>
          <p:cNvSpPr/>
          <p:nvPr userDrawn="1"/>
        </p:nvSpPr>
        <p:spPr>
          <a:xfrm>
            <a:off x="0" y="0"/>
            <a:ext cx="9144000" cy="5143499"/>
          </a:xfrm>
          <a:prstGeom prst="rect">
            <a:avLst/>
          </a:prstGeom>
          <a:solidFill>
            <a:srgbClr val="00394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Title 1"/>
          <p:cNvSpPr>
            <a:spLocks noGrp="1"/>
          </p:cNvSpPr>
          <p:nvPr>
            <p:ph type="ctrTitle"/>
          </p:nvPr>
        </p:nvSpPr>
        <p:spPr>
          <a:xfrm>
            <a:off x="416425" y="915409"/>
            <a:ext cx="7598042" cy="2569946"/>
          </a:xfrm>
          <a:prstGeom prst="rect">
            <a:avLst/>
          </a:prstGeom>
        </p:spPr>
        <p:txBody>
          <a:bodyPr anchor="b">
            <a:noAutofit/>
          </a:bodyPr>
          <a:lstStyle>
            <a:lvl1pPr marL="0" indent="0" algn="l">
              <a:lnSpc>
                <a:spcPct val="90000"/>
              </a:lnSpc>
              <a:buFont typeface="Arial" panose="020B0604020202020204" pitchFamily="34" charset="0"/>
              <a:buNone/>
              <a:defRPr sz="4600" b="0" i="0" spc="0" baseline="0">
                <a:solidFill>
                  <a:schemeClr val="accent5"/>
                </a:solidFill>
                <a:latin typeface="+mj-lt"/>
                <a:cs typeface="CiscoSans Thin"/>
              </a:defRPr>
            </a:lvl1pPr>
          </a:lstStyle>
          <a:p>
            <a:r>
              <a:rPr lang="en-US"/>
              <a:t>Click to edit Master title style</a:t>
            </a:r>
            <a:endParaRPr lang="en-US" dirty="0"/>
          </a:p>
        </p:txBody>
      </p:sp>
      <p:sp>
        <p:nvSpPr>
          <p:cNvPr id="8" name="Rectangle 7"/>
          <p:cNvSpPr>
            <a:spLocks noChangeArrowheads="1"/>
          </p:cNvSpPr>
          <p:nvPr userDrawn="1"/>
        </p:nvSpPr>
        <p:spPr bwMode="ltGray">
          <a:xfrm>
            <a:off x="8515707" y="4742907"/>
            <a:ext cx="218414" cy="154518"/>
          </a:xfrm>
          <a:prstGeom prst="rect">
            <a:avLst/>
          </a:prstGeom>
          <a:noFill/>
          <a:ln w="9525" algn="ctr">
            <a:noFill/>
            <a:miter lim="800000"/>
            <a:headEnd/>
            <a:tailEnd/>
          </a:ln>
          <a:effectLst/>
        </p:spPr>
        <p:txBody>
          <a:bodyPr wrap="none" lIns="61586" tIns="30792" rIns="61586" bIns="30792" anchor="b">
            <a:spAutoFit/>
          </a:bodyPr>
          <a:lstStyle/>
          <a:p>
            <a:pPr algn="r" defTabSz="610744" fontAlgn="auto">
              <a:spcBef>
                <a:spcPts val="0"/>
              </a:spcBef>
              <a:spcAft>
                <a:spcPts val="0"/>
              </a:spcAft>
              <a:defRPr/>
            </a:pPr>
            <a:fld id="{6A1E46DC-7EF6-4EA2-B285-14272867D133}" type="slidenum">
              <a:rPr lang="en-US" sz="600">
                <a:solidFill>
                  <a:schemeClr val="accent5">
                    <a:lumMod val="50000"/>
                  </a:schemeClr>
                </a:solidFill>
                <a:latin typeface="+mn-lt"/>
                <a:ea typeface="+mn-ea"/>
                <a:cs typeface="CiscoSans Thin"/>
              </a:rPr>
              <a:pPr algn="r" defTabSz="610744" fontAlgn="auto">
                <a:spcBef>
                  <a:spcPts val="0"/>
                </a:spcBef>
                <a:spcAft>
                  <a:spcPts val="0"/>
                </a:spcAft>
                <a:defRPr/>
              </a:pPr>
              <a:t>‹#›</a:t>
            </a:fld>
            <a:endParaRPr lang="en-US" sz="600" dirty="0">
              <a:solidFill>
                <a:schemeClr val="accent5">
                  <a:lumMod val="50000"/>
                </a:schemeClr>
              </a:solidFill>
              <a:latin typeface="+mn-lt"/>
              <a:ea typeface="+mn-ea"/>
              <a:cs typeface="CiscoSans Thin"/>
            </a:endParaRPr>
          </a:p>
        </p:txBody>
      </p:sp>
      <p:sp>
        <p:nvSpPr>
          <p:cNvPr id="9" name="Rectangle 4"/>
          <p:cNvSpPr>
            <a:spLocks noChangeArrowheads="1"/>
          </p:cNvSpPr>
          <p:nvPr userDrawn="1"/>
        </p:nvSpPr>
        <p:spPr bwMode="ltGray">
          <a:xfrm>
            <a:off x="5867508" y="4741653"/>
            <a:ext cx="2658018" cy="154518"/>
          </a:xfrm>
          <a:prstGeom prst="rect">
            <a:avLst/>
          </a:prstGeom>
          <a:noFill/>
          <a:ln w="9525">
            <a:noFill/>
            <a:miter lim="800000"/>
            <a:headEnd/>
            <a:tailEnd/>
          </a:ln>
          <a:effectLst/>
        </p:spPr>
        <p:txBody>
          <a:bodyPr lIns="61586" tIns="30792" rIns="61586" bIns="30792" anchor="b">
            <a:spAutoFit/>
          </a:bodyPr>
          <a:lstStyle/>
          <a:p>
            <a:pPr defTabSz="610744" fontAlgn="auto">
              <a:spcBef>
                <a:spcPts val="0"/>
              </a:spcBef>
              <a:spcAft>
                <a:spcPts val="0"/>
              </a:spcAft>
              <a:defRPr/>
            </a:pPr>
            <a:r>
              <a:rPr lang="en-US" sz="600" dirty="0">
                <a:solidFill>
                  <a:schemeClr val="accent5">
                    <a:lumMod val="50000"/>
                  </a:schemeClr>
                </a:solidFill>
                <a:latin typeface="+mn-lt"/>
                <a:ea typeface="+mn-ea"/>
                <a:cs typeface="CiscoSans Thin"/>
              </a:rPr>
              <a:t>© 2016  Cisco and/or its affiliates. All rights reserved.   Cisco Confidential</a:t>
            </a:r>
          </a:p>
        </p:txBody>
      </p:sp>
      <p:grpSp>
        <p:nvGrpSpPr>
          <p:cNvPr id="11" name="Group 4"/>
          <p:cNvGrpSpPr>
            <a:grpSpLocks noChangeAspect="1"/>
          </p:cNvGrpSpPr>
          <p:nvPr userDrawn="1"/>
        </p:nvGrpSpPr>
        <p:grpSpPr bwMode="auto">
          <a:xfrm>
            <a:off x="508039" y="4715197"/>
            <a:ext cx="340257" cy="180974"/>
            <a:chOff x="310" y="249"/>
            <a:chExt cx="502" cy="267"/>
          </a:xfrm>
          <a:solidFill>
            <a:srgbClr val="086D8E"/>
          </a:solidFill>
        </p:grpSpPr>
        <p:sp>
          <p:nvSpPr>
            <p:cNvPr id="12"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3"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1890854121"/>
      </p:ext>
    </p:extLst>
  </p:cSld>
  <p:clrMapOvr>
    <a:masterClrMapping/>
  </p:clrMapOvr>
  <p:transition spd="slow">
    <p:wip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Multi_Slide">
    <p:spTree>
      <p:nvGrpSpPr>
        <p:cNvPr id="1" name=""/>
        <p:cNvGrpSpPr/>
        <p:nvPr/>
      </p:nvGrpSpPr>
      <p:grpSpPr>
        <a:xfrm>
          <a:off x="0" y="0"/>
          <a:ext cx="0" cy="0"/>
          <a:chOff x="0" y="0"/>
          <a:chExt cx="0" cy="0"/>
        </a:xfrm>
      </p:grpSpPr>
      <p:sp>
        <p:nvSpPr>
          <p:cNvPr id="5" name="Content Placeholder 2"/>
          <p:cNvSpPr>
            <a:spLocks noGrp="1"/>
          </p:cNvSpPr>
          <p:nvPr>
            <p:ph idx="1"/>
          </p:nvPr>
        </p:nvSpPr>
        <p:spPr>
          <a:xfrm>
            <a:off x="474662" y="1347788"/>
            <a:ext cx="8280057" cy="3073946"/>
          </a:xfrm>
          <a:prstGeom prst="rect">
            <a:avLst/>
          </a:prstGeom>
        </p:spPr>
        <p:txBody>
          <a:bodyPr lIns="91420" tIns="45710" rIns="91420" bIns="45710">
            <a:noAutofit/>
          </a:bodyPr>
          <a:lstStyle>
            <a:lvl1pPr marL="285690" marR="0" indent="-285690" algn="ctr" defTabSz="457105" rtl="0" eaLnBrk="1" fontAlgn="auto" latinLnBrk="0" hangingPunct="1">
              <a:lnSpc>
                <a:spcPct val="100000"/>
              </a:lnSpc>
              <a:spcBef>
                <a:spcPct val="20000"/>
              </a:spcBef>
              <a:spcAft>
                <a:spcPts val="0"/>
              </a:spcAft>
              <a:buClrTx/>
              <a:buSzTx/>
              <a:buFont typeface="Arial"/>
              <a:buNone/>
              <a:tabLst/>
              <a:defRPr sz="2000" b="0" i="0" baseline="0">
                <a:solidFill>
                  <a:schemeClr val="bg1"/>
                </a:solidFill>
                <a:latin typeface="+mn-lt"/>
                <a:cs typeface="CiscoSans ExtraLight"/>
              </a:defRPr>
            </a:lvl1pPr>
          </a:lstStyle>
          <a:p>
            <a:pPr lvl="0"/>
            <a:r>
              <a:rPr lang="en-US"/>
              <a:t>Click to edit Master text styles</a:t>
            </a:r>
          </a:p>
        </p:txBody>
      </p:sp>
      <p:sp>
        <p:nvSpPr>
          <p:cNvPr id="4" name="Title Placeholder 5"/>
          <p:cNvSpPr>
            <a:spLocks noGrp="1"/>
          </p:cNvSpPr>
          <p:nvPr>
            <p:ph type="title"/>
          </p:nvPr>
        </p:nvSpPr>
        <p:spPr bwMode="auto">
          <a:xfrm>
            <a:off x="437766" y="341313"/>
            <a:ext cx="8345488" cy="731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rgbClr val="004C69"/>
                </a:solidFill>
              </a:defRPr>
            </a:lvl1pPr>
          </a:lstStyle>
          <a:p>
            <a:pPr lvl="0"/>
            <a:r>
              <a:rPr lang="en-US"/>
              <a:t>Click to edit Master title style</a:t>
            </a:r>
            <a:endParaRPr lang="en-GB" dirty="0"/>
          </a:p>
        </p:txBody>
      </p:sp>
    </p:spTree>
    <p:extLst>
      <p:ext uri="{BB962C8B-B14F-4D97-AF65-F5344CB8AC3E}">
        <p14:creationId xmlns:p14="http://schemas.microsoft.com/office/powerpoint/2010/main" val="5429679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Blank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4222912136"/>
      </p:ext>
    </p:extLst>
  </p:cSld>
  <p:clrMapOvr>
    <a:overrideClrMapping bg1="lt1" tx1="dk1" bg2="lt2" tx2="dk2" accent1="accent1" accent2="accent2" accent3="accent3" accent4="accent4" accent5="accent5" accent6="accent6" hlink="hlink" folHlink="folHlink"/>
  </p:clrMapOvr>
  <p:transition spd="med">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2_Circled_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1"/>
                </a:solidFill>
              </a:defRPr>
            </a:lvl1pPr>
          </a:lstStyle>
          <a:p>
            <a:r>
              <a:rPr lang="en-US"/>
              <a:t>Click to edit Master title style</a:t>
            </a:r>
            <a:endParaRPr lang="en-US" dirty="0"/>
          </a:p>
        </p:txBody>
      </p:sp>
      <p:sp>
        <p:nvSpPr>
          <p:cNvPr id="12" name="Oval 11"/>
          <p:cNvSpPr/>
          <p:nvPr/>
        </p:nvSpPr>
        <p:spPr>
          <a:xfrm>
            <a:off x="575610" y="2552550"/>
            <a:ext cx="698624" cy="698624"/>
          </a:xfrm>
          <a:prstGeom prst="ellipse">
            <a:avLst/>
          </a:prstGeom>
          <a:solidFill>
            <a:schemeClr val="bg2"/>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solidFill>
                <a:srgbClr val="FFFFFF"/>
              </a:solidFill>
              <a:cs typeface="Arial"/>
            </a:endParaRPr>
          </a:p>
        </p:txBody>
      </p:sp>
      <p:sp>
        <p:nvSpPr>
          <p:cNvPr id="15" name="Oval 14"/>
          <p:cNvSpPr/>
          <p:nvPr/>
        </p:nvSpPr>
        <p:spPr>
          <a:xfrm>
            <a:off x="575610" y="1426607"/>
            <a:ext cx="698624" cy="698624"/>
          </a:xfrm>
          <a:prstGeom prst="ellipse">
            <a:avLst/>
          </a:prstGeom>
          <a:solidFill>
            <a:srgbClr val="00394F"/>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ln>
                <a:solidFill>
                  <a:schemeClr val="bg2"/>
                </a:solidFill>
              </a:ln>
              <a:solidFill>
                <a:schemeClr val="bg1"/>
              </a:solidFill>
              <a:cs typeface="Arial"/>
            </a:endParaRPr>
          </a:p>
        </p:txBody>
      </p:sp>
      <p:sp>
        <p:nvSpPr>
          <p:cNvPr id="22" name="Oval 21"/>
          <p:cNvSpPr/>
          <p:nvPr/>
        </p:nvSpPr>
        <p:spPr>
          <a:xfrm>
            <a:off x="575610" y="3653093"/>
            <a:ext cx="698624" cy="698624"/>
          </a:xfrm>
          <a:prstGeom prst="ellipse">
            <a:avLst/>
          </a:prstGeom>
          <a:solidFill>
            <a:schemeClr val="accent5"/>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solidFill>
                <a:srgbClr val="049FD9"/>
              </a:solidFill>
              <a:cs typeface="Arial"/>
            </a:endParaRPr>
          </a:p>
        </p:txBody>
      </p:sp>
      <p:sp>
        <p:nvSpPr>
          <p:cNvPr id="24" name="Text Placeholder 17"/>
          <p:cNvSpPr>
            <a:spLocks noGrp="1"/>
          </p:cNvSpPr>
          <p:nvPr>
            <p:ph type="body" sz="quarter" idx="13"/>
          </p:nvPr>
        </p:nvSpPr>
        <p:spPr>
          <a:xfrm>
            <a:off x="1365250" y="1432522"/>
            <a:ext cx="5473700" cy="693381"/>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25" name="Text Placeholder 17"/>
          <p:cNvSpPr>
            <a:spLocks noGrp="1"/>
          </p:cNvSpPr>
          <p:nvPr>
            <p:ph type="body" sz="quarter" idx="14"/>
          </p:nvPr>
        </p:nvSpPr>
        <p:spPr>
          <a:xfrm>
            <a:off x="1365250" y="2557793"/>
            <a:ext cx="5473700" cy="693381"/>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26" name="Text Placeholder 17"/>
          <p:cNvSpPr>
            <a:spLocks noGrp="1"/>
          </p:cNvSpPr>
          <p:nvPr>
            <p:ph type="body" sz="quarter" idx="15"/>
          </p:nvPr>
        </p:nvSpPr>
        <p:spPr>
          <a:xfrm>
            <a:off x="1365250" y="3653093"/>
            <a:ext cx="5473700" cy="693381"/>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28" name="Text Placeholder 17"/>
          <p:cNvSpPr>
            <a:spLocks noGrp="1"/>
          </p:cNvSpPr>
          <p:nvPr>
            <p:ph type="body" sz="quarter" idx="17" hasCustomPrompt="1"/>
          </p:nvPr>
        </p:nvSpPr>
        <p:spPr>
          <a:xfrm>
            <a:off x="575610" y="2552550"/>
            <a:ext cx="698624" cy="693381"/>
          </a:xfrm>
          <a:prstGeom prst="rect">
            <a:avLst/>
          </a:prstGeom>
        </p:spPr>
        <p:txBody>
          <a:bodyPr lIns="91420" tIns="45710" rIns="91420" bIns="45710" anchor="ctr" anchorCtr="0">
            <a:noAutofit/>
          </a:bodyPr>
          <a:lstStyle>
            <a:lvl1pPr marL="0" indent="0" algn="ctr">
              <a:buNone/>
              <a:defRPr sz="4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2</a:t>
            </a:r>
          </a:p>
        </p:txBody>
      </p:sp>
      <p:sp>
        <p:nvSpPr>
          <p:cNvPr id="29" name="Text Placeholder 17"/>
          <p:cNvSpPr>
            <a:spLocks noGrp="1"/>
          </p:cNvSpPr>
          <p:nvPr>
            <p:ph type="body" sz="quarter" idx="18" hasCustomPrompt="1"/>
          </p:nvPr>
        </p:nvSpPr>
        <p:spPr>
          <a:xfrm>
            <a:off x="575611" y="3651140"/>
            <a:ext cx="698624" cy="693381"/>
          </a:xfrm>
          <a:prstGeom prst="rect">
            <a:avLst/>
          </a:prstGeom>
          <a:ln>
            <a:noFill/>
          </a:ln>
        </p:spPr>
        <p:txBody>
          <a:bodyPr lIns="91420" tIns="45710" rIns="91420" bIns="45710" anchor="ctr" anchorCtr="0">
            <a:noAutofit/>
          </a:bodyPr>
          <a:lstStyle>
            <a:lvl1pPr marL="0" indent="0" algn="ctr">
              <a:buNone/>
              <a:defRPr sz="4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3</a:t>
            </a:r>
          </a:p>
        </p:txBody>
      </p:sp>
      <p:sp>
        <p:nvSpPr>
          <p:cNvPr id="13" name="Text Placeholder 17"/>
          <p:cNvSpPr>
            <a:spLocks noGrp="1"/>
          </p:cNvSpPr>
          <p:nvPr>
            <p:ph type="body" sz="quarter" idx="19" hasCustomPrompt="1"/>
          </p:nvPr>
        </p:nvSpPr>
        <p:spPr>
          <a:xfrm>
            <a:off x="575610" y="1427248"/>
            <a:ext cx="698624" cy="693381"/>
          </a:xfrm>
          <a:prstGeom prst="rect">
            <a:avLst/>
          </a:prstGeom>
        </p:spPr>
        <p:txBody>
          <a:bodyPr lIns="91420" tIns="45710" rIns="91420" bIns="45710" anchor="ctr" anchorCtr="0">
            <a:noAutofit/>
          </a:bodyPr>
          <a:lstStyle>
            <a:lvl1pPr marL="0" indent="0" algn="ctr">
              <a:buNone/>
              <a:defRPr sz="4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1</a:t>
            </a:r>
          </a:p>
        </p:txBody>
      </p:sp>
    </p:spTree>
    <p:extLst>
      <p:ext uri="{BB962C8B-B14F-4D97-AF65-F5344CB8AC3E}">
        <p14:creationId xmlns:p14="http://schemas.microsoft.com/office/powerpoint/2010/main" val="3053872667"/>
      </p:ext>
    </p:extLst>
  </p:cSld>
  <p:clrMapOvr>
    <a:masterClrMapping/>
  </p:clrMapOvr>
  <p:transition spd="slow">
    <p:wip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5_Circled_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1"/>
                </a:solidFill>
              </a:defRPr>
            </a:lvl1pPr>
          </a:lstStyle>
          <a:p>
            <a:r>
              <a:rPr lang="en-US"/>
              <a:t>Click to edit Master title style</a:t>
            </a:r>
            <a:endParaRPr lang="en-US" dirty="0"/>
          </a:p>
        </p:txBody>
      </p:sp>
      <p:sp>
        <p:nvSpPr>
          <p:cNvPr id="12" name="Oval 11"/>
          <p:cNvSpPr/>
          <p:nvPr/>
        </p:nvSpPr>
        <p:spPr>
          <a:xfrm>
            <a:off x="575611" y="1979318"/>
            <a:ext cx="464815" cy="464815"/>
          </a:xfrm>
          <a:prstGeom prst="ellipse">
            <a:avLst/>
          </a:prstGeom>
          <a:solidFill>
            <a:srgbClr val="38C6F4"/>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ln>
                <a:solidFill>
                  <a:schemeClr val="bg2"/>
                </a:solidFill>
              </a:ln>
              <a:solidFill>
                <a:schemeClr val="accent5"/>
              </a:solidFill>
              <a:cs typeface="Arial"/>
            </a:endParaRPr>
          </a:p>
        </p:txBody>
      </p:sp>
      <p:sp>
        <p:nvSpPr>
          <p:cNvPr id="15" name="Oval 14"/>
          <p:cNvSpPr/>
          <p:nvPr/>
        </p:nvSpPr>
        <p:spPr>
          <a:xfrm>
            <a:off x="575610" y="1328927"/>
            <a:ext cx="464815" cy="464815"/>
          </a:xfrm>
          <a:prstGeom prst="ellipse">
            <a:avLst/>
          </a:prstGeom>
          <a:solidFill>
            <a:srgbClr val="00394F"/>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ln>
                <a:solidFill>
                  <a:schemeClr val="bg2"/>
                </a:solidFill>
              </a:ln>
              <a:solidFill>
                <a:schemeClr val="accent5"/>
              </a:solidFill>
              <a:cs typeface="Arial"/>
            </a:endParaRPr>
          </a:p>
        </p:txBody>
      </p:sp>
      <p:sp>
        <p:nvSpPr>
          <p:cNvPr id="22" name="Oval 21"/>
          <p:cNvSpPr/>
          <p:nvPr/>
        </p:nvSpPr>
        <p:spPr>
          <a:xfrm>
            <a:off x="575611" y="2627446"/>
            <a:ext cx="464815" cy="464815"/>
          </a:xfrm>
          <a:prstGeom prst="ellipse">
            <a:avLst/>
          </a:prstGeom>
          <a:solidFill>
            <a:schemeClr val="bg2"/>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ln>
                <a:solidFill>
                  <a:schemeClr val="bg2"/>
                </a:solidFill>
              </a:ln>
              <a:solidFill>
                <a:schemeClr val="accent5"/>
              </a:solidFill>
              <a:cs typeface="Arial"/>
            </a:endParaRPr>
          </a:p>
        </p:txBody>
      </p:sp>
      <p:sp>
        <p:nvSpPr>
          <p:cNvPr id="24" name="Text Placeholder 17"/>
          <p:cNvSpPr>
            <a:spLocks noGrp="1"/>
          </p:cNvSpPr>
          <p:nvPr>
            <p:ph type="body" sz="quarter" idx="13"/>
          </p:nvPr>
        </p:nvSpPr>
        <p:spPr>
          <a:xfrm>
            <a:off x="1172384" y="1334842"/>
            <a:ext cx="5678748" cy="461327"/>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25" name="Text Placeholder 17"/>
          <p:cNvSpPr>
            <a:spLocks noGrp="1"/>
          </p:cNvSpPr>
          <p:nvPr>
            <p:ph type="body" sz="quarter" idx="14"/>
          </p:nvPr>
        </p:nvSpPr>
        <p:spPr>
          <a:xfrm>
            <a:off x="1172385" y="1984561"/>
            <a:ext cx="5678748" cy="461327"/>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26" name="Text Placeholder 17"/>
          <p:cNvSpPr>
            <a:spLocks noGrp="1"/>
          </p:cNvSpPr>
          <p:nvPr>
            <p:ph type="body" sz="quarter" idx="15"/>
          </p:nvPr>
        </p:nvSpPr>
        <p:spPr>
          <a:xfrm>
            <a:off x="1172385" y="2627446"/>
            <a:ext cx="5678748" cy="461327"/>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27" name="Text Placeholder 17"/>
          <p:cNvSpPr>
            <a:spLocks noGrp="1"/>
          </p:cNvSpPr>
          <p:nvPr>
            <p:ph type="body" sz="quarter" idx="16" hasCustomPrompt="1"/>
          </p:nvPr>
        </p:nvSpPr>
        <p:spPr>
          <a:xfrm>
            <a:off x="575611" y="1327521"/>
            <a:ext cx="464815" cy="461327"/>
          </a:xfrm>
          <a:prstGeom prst="rect">
            <a:avLst/>
          </a:prstGeom>
          <a:noFill/>
          <a:ln>
            <a:noFill/>
          </a:ln>
        </p:spPr>
        <p:txBody>
          <a:bodyPr lIns="91420" tIns="45710" rIns="91420" bIns="45710" anchor="ctr" anchorCtr="0">
            <a:noAutofit/>
          </a:bodyPr>
          <a:lstStyle>
            <a:lvl1pPr marL="0" indent="0" algn="ctr">
              <a:buNone/>
              <a:defRPr sz="2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1</a:t>
            </a:r>
          </a:p>
        </p:txBody>
      </p:sp>
      <p:sp>
        <p:nvSpPr>
          <p:cNvPr id="28" name="Text Placeholder 17"/>
          <p:cNvSpPr>
            <a:spLocks noGrp="1"/>
          </p:cNvSpPr>
          <p:nvPr>
            <p:ph type="body" sz="quarter" idx="17" hasCustomPrompt="1"/>
          </p:nvPr>
        </p:nvSpPr>
        <p:spPr>
          <a:xfrm>
            <a:off x="575611" y="1979318"/>
            <a:ext cx="464815" cy="461327"/>
          </a:xfrm>
          <a:prstGeom prst="rect">
            <a:avLst/>
          </a:prstGeom>
          <a:noFill/>
          <a:ln>
            <a:noFill/>
          </a:ln>
        </p:spPr>
        <p:txBody>
          <a:bodyPr lIns="91420" tIns="45710" rIns="91420" bIns="45710" anchor="ctr" anchorCtr="0">
            <a:noAutofit/>
          </a:bodyPr>
          <a:lstStyle>
            <a:lvl1pPr marL="0" indent="0" algn="ctr">
              <a:buNone/>
              <a:defRPr sz="2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2</a:t>
            </a:r>
          </a:p>
        </p:txBody>
      </p:sp>
      <p:sp>
        <p:nvSpPr>
          <p:cNvPr id="29" name="Text Placeholder 17"/>
          <p:cNvSpPr>
            <a:spLocks noGrp="1"/>
          </p:cNvSpPr>
          <p:nvPr>
            <p:ph type="body" sz="quarter" idx="18" hasCustomPrompt="1"/>
          </p:nvPr>
        </p:nvSpPr>
        <p:spPr>
          <a:xfrm>
            <a:off x="575612" y="2625493"/>
            <a:ext cx="464815" cy="461327"/>
          </a:xfrm>
          <a:prstGeom prst="rect">
            <a:avLst/>
          </a:prstGeom>
          <a:noFill/>
          <a:ln>
            <a:noFill/>
          </a:ln>
        </p:spPr>
        <p:txBody>
          <a:bodyPr lIns="91420" tIns="45710" rIns="91420" bIns="45710" anchor="ctr" anchorCtr="0">
            <a:noAutofit/>
          </a:bodyPr>
          <a:lstStyle>
            <a:lvl1pPr marL="0" indent="0" algn="ctr">
              <a:buNone/>
              <a:defRPr sz="2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3</a:t>
            </a:r>
          </a:p>
        </p:txBody>
      </p:sp>
      <p:sp>
        <p:nvSpPr>
          <p:cNvPr id="13" name="Oval 12"/>
          <p:cNvSpPr/>
          <p:nvPr/>
        </p:nvSpPr>
        <p:spPr>
          <a:xfrm>
            <a:off x="575612" y="3274581"/>
            <a:ext cx="464815" cy="464815"/>
          </a:xfrm>
          <a:prstGeom prst="ellipse">
            <a:avLst/>
          </a:prstGeom>
          <a:solidFill>
            <a:schemeClr val="accent6"/>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ln>
                <a:solidFill>
                  <a:schemeClr val="bg2"/>
                </a:solidFill>
              </a:ln>
              <a:solidFill>
                <a:schemeClr val="accent5"/>
              </a:solidFill>
              <a:cs typeface="Arial"/>
            </a:endParaRPr>
          </a:p>
        </p:txBody>
      </p:sp>
      <p:sp>
        <p:nvSpPr>
          <p:cNvPr id="14" name="Text Placeholder 17"/>
          <p:cNvSpPr>
            <a:spLocks noGrp="1"/>
          </p:cNvSpPr>
          <p:nvPr>
            <p:ph type="body" sz="quarter" idx="19"/>
          </p:nvPr>
        </p:nvSpPr>
        <p:spPr>
          <a:xfrm>
            <a:off x="1172386" y="3274581"/>
            <a:ext cx="5678748" cy="461327"/>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16" name="Text Placeholder 17"/>
          <p:cNvSpPr>
            <a:spLocks noGrp="1"/>
          </p:cNvSpPr>
          <p:nvPr>
            <p:ph type="body" sz="quarter" idx="20" hasCustomPrompt="1"/>
          </p:nvPr>
        </p:nvSpPr>
        <p:spPr>
          <a:xfrm>
            <a:off x="575613" y="3272628"/>
            <a:ext cx="464815" cy="461327"/>
          </a:xfrm>
          <a:prstGeom prst="rect">
            <a:avLst/>
          </a:prstGeom>
          <a:noFill/>
          <a:ln>
            <a:noFill/>
          </a:ln>
        </p:spPr>
        <p:txBody>
          <a:bodyPr lIns="91420" tIns="45710" rIns="91420" bIns="45710" anchor="ctr" anchorCtr="0">
            <a:noAutofit/>
          </a:bodyPr>
          <a:lstStyle>
            <a:lvl1pPr marL="0" indent="0" algn="ctr">
              <a:buNone/>
              <a:defRPr sz="2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4</a:t>
            </a:r>
          </a:p>
        </p:txBody>
      </p:sp>
      <p:sp>
        <p:nvSpPr>
          <p:cNvPr id="17" name="Oval 16"/>
          <p:cNvSpPr/>
          <p:nvPr/>
        </p:nvSpPr>
        <p:spPr>
          <a:xfrm>
            <a:off x="575613" y="3921716"/>
            <a:ext cx="464815" cy="464815"/>
          </a:xfrm>
          <a:prstGeom prst="ellipse">
            <a:avLst/>
          </a:prstGeom>
          <a:solidFill>
            <a:srgbClr val="00394F"/>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ln>
                <a:solidFill>
                  <a:schemeClr val="bg2"/>
                </a:solidFill>
              </a:ln>
              <a:solidFill>
                <a:schemeClr val="accent5"/>
              </a:solidFill>
              <a:cs typeface="Arial"/>
            </a:endParaRPr>
          </a:p>
        </p:txBody>
      </p:sp>
      <p:sp>
        <p:nvSpPr>
          <p:cNvPr id="18" name="Text Placeholder 17"/>
          <p:cNvSpPr>
            <a:spLocks noGrp="1"/>
          </p:cNvSpPr>
          <p:nvPr>
            <p:ph type="body" sz="quarter" idx="21"/>
          </p:nvPr>
        </p:nvSpPr>
        <p:spPr>
          <a:xfrm>
            <a:off x="1172387" y="3921716"/>
            <a:ext cx="5678748" cy="461327"/>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19" name="Text Placeholder 17"/>
          <p:cNvSpPr>
            <a:spLocks noGrp="1"/>
          </p:cNvSpPr>
          <p:nvPr>
            <p:ph type="body" sz="quarter" idx="22" hasCustomPrompt="1"/>
          </p:nvPr>
        </p:nvSpPr>
        <p:spPr>
          <a:xfrm>
            <a:off x="575614" y="3919763"/>
            <a:ext cx="464815" cy="461327"/>
          </a:xfrm>
          <a:prstGeom prst="rect">
            <a:avLst/>
          </a:prstGeom>
          <a:ln>
            <a:noFill/>
          </a:ln>
        </p:spPr>
        <p:txBody>
          <a:bodyPr lIns="91420" tIns="45710" rIns="91420" bIns="45710" anchor="ctr" anchorCtr="0">
            <a:noAutofit/>
          </a:bodyPr>
          <a:lstStyle>
            <a:lvl1pPr marL="0" indent="0" algn="ctr">
              <a:buNone/>
              <a:defRPr sz="2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5</a:t>
            </a:r>
          </a:p>
        </p:txBody>
      </p:sp>
    </p:spTree>
    <p:extLst>
      <p:ext uri="{BB962C8B-B14F-4D97-AF65-F5344CB8AC3E}">
        <p14:creationId xmlns:p14="http://schemas.microsoft.com/office/powerpoint/2010/main" val="2962125011"/>
      </p:ext>
    </p:extLst>
  </p:cSld>
  <p:clrMapOvr>
    <a:masterClrMapping/>
  </p:clrMapOvr>
  <p:transition spd="slow">
    <p:wip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6_Circled_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rgbClr val="004C69"/>
                </a:solidFill>
              </a:defRPr>
            </a:lvl1pPr>
          </a:lstStyle>
          <a:p>
            <a:r>
              <a:rPr lang="en-US"/>
              <a:t>Click to edit Master title style</a:t>
            </a:r>
            <a:endParaRPr lang="en-US" dirty="0"/>
          </a:p>
        </p:txBody>
      </p:sp>
      <p:sp>
        <p:nvSpPr>
          <p:cNvPr id="42" name="Oval 41"/>
          <p:cNvSpPr/>
          <p:nvPr/>
        </p:nvSpPr>
        <p:spPr>
          <a:xfrm>
            <a:off x="575611" y="1979318"/>
            <a:ext cx="464815" cy="464815"/>
          </a:xfrm>
          <a:prstGeom prst="ellipse">
            <a:avLst/>
          </a:prstGeom>
          <a:solidFill>
            <a:srgbClr val="38C6F4"/>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43" name="Oval 42"/>
          <p:cNvSpPr/>
          <p:nvPr/>
        </p:nvSpPr>
        <p:spPr>
          <a:xfrm>
            <a:off x="575610" y="1328927"/>
            <a:ext cx="464815" cy="464815"/>
          </a:xfrm>
          <a:prstGeom prst="ellipse">
            <a:avLst/>
          </a:prstGeom>
          <a:solidFill>
            <a:srgbClr val="00394F"/>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rgbClr val="FFFFFF"/>
              </a:solidFill>
              <a:cs typeface="Arial"/>
            </a:endParaRPr>
          </a:p>
        </p:txBody>
      </p:sp>
      <p:sp>
        <p:nvSpPr>
          <p:cNvPr id="44" name="Oval 43"/>
          <p:cNvSpPr/>
          <p:nvPr/>
        </p:nvSpPr>
        <p:spPr>
          <a:xfrm>
            <a:off x="575611" y="2627446"/>
            <a:ext cx="464815" cy="464815"/>
          </a:xfrm>
          <a:prstGeom prst="ellipse">
            <a:avLst/>
          </a:prstGeom>
          <a:solidFill>
            <a:schemeClr val="bg2"/>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45" name="Text Placeholder 17"/>
          <p:cNvSpPr>
            <a:spLocks noGrp="1"/>
          </p:cNvSpPr>
          <p:nvPr>
            <p:ph type="body" sz="quarter" idx="13"/>
          </p:nvPr>
        </p:nvSpPr>
        <p:spPr>
          <a:xfrm>
            <a:off x="1172384" y="1334842"/>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46" name="Text Placeholder 17"/>
          <p:cNvSpPr>
            <a:spLocks noGrp="1"/>
          </p:cNvSpPr>
          <p:nvPr>
            <p:ph type="body" sz="quarter" idx="14"/>
          </p:nvPr>
        </p:nvSpPr>
        <p:spPr>
          <a:xfrm>
            <a:off x="1172385" y="1984561"/>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47" name="Text Placeholder 17"/>
          <p:cNvSpPr>
            <a:spLocks noGrp="1"/>
          </p:cNvSpPr>
          <p:nvPr>
            <p:ph type="body" sz="quarter" idx="15"/>
          </p:nvPr>
        </p:nvSpPr>
        <p:spPr>
          <a:xfrm>
            <a:off x="1172385" y="2627446"/>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48" name="Text Placeholder 17"/>
          <p:cNvSpPr>
            <a:spLocks noGrp="1"/>
          </p:cNvSpPr>
          <p:nvPr>
            <p:ph type="body" sz="quarter" idx="16" hasCustomPrompt="1"/>
          </p:nvPr>
        </p:nvSpPr>
        <p:spPr>
          <a:xfrm>
            <a:off x="575611" y="1327521"/>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1</a:t>
            </a:r>
          </a:p>
        </p:txBody>
      </p:sp>
      <p:sp>
        <p:nvSpPr>
          <p:cNvPr id="49" name="Text Placeholder 17"/>
          <p:cNvSpPr>
            <a:spLocks noGrp="1"/>
          </p:cNvSpPr>
          <p:nvPr>
            <p:ph type="body" sz="quarter" idx="17" hasCustomPrompt="1"/>
          </p:nvPr>
        </p:nvSpPr>
        <p:spPr>
          <a:xfrm>
            <a:off x="575611" y="1979318"/>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2</a:t>
            </a:r>
          </a:p>
        </p:txBody>
      </p:sp>
      <p:sp>
        <p:nvSpPr>
          <p:cNvPr id="50" name="Text Placeholder 17"/>
          <p:cNvSpPr>
            <a:spLocks noGrp="1"/>
          </p:cNvSpPr>
          <p:nvPr>
            <p:ph type="body" sz="quarter" idx="18" hasCustomPrompt="1"/>
          </p:nvPr>
        </p:nvSpPr>
        <p:spPr>
          <a:xfrm>
            <a:off x="575612" y="2625493"/>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3</a:t>
            </a:r>
          </a:p>
        </p:txBody>
      </p:sp>
      <p:sp>
        <p:nvSpPr>
          <p:cNvPr id="51" name="Oval 50"/>
          <p:cNvSpPr/>
          <p:nvPr/>
        </p:nvSpPr>
        <p:spPr>
          <a:xfrm>
            <a:off x="575612" y="3274581"/>
            <a:ext cx="464815" cy="464815"/>
          </a:xfrm>
          <a:prstGeom prst="ellipse">
            <a:avLst/>
          </a:prstGeom>
          <a:solidFill>
            <a:schemeClr val="accent6"/>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52" name="Text Placeholder 17"/>
          <p:cNvSpPr>
            <a:spLocks noGrp="1"/>
          </p:cNvSpPr>
          <p:nvPr>
            <p:ph type="body" sz="quarter" idx="19"/>
          </p:nvPr>
        </p:nvSpPr>
        <p:spPr>
          <a:xfrm>
            <a:off x="1172386" y="3274581"/>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53" name="Text Placeholder 17"/>
          <p:cNvSpPr>
            <a:spLocks noGrp="1"/>
          </p:cNvSpPr>
          <p:nvPr>
            <p:ph type="body" sz="quarter" idx="20" hasCustomPrompt="1"/>
          </p:nvPr>
        </p:nvSpPr>
        <p:spPr>
          <a:xfrm>
            <a:off x="575613" y="3272628"/>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4</a:t>
            </a:r>
          </a:p>
        </p:txBody>
      </p:sp>
      <p:sp>
        <p:nvSpPr>
          <p:cNvPr id="54" name="Oval 53"/>
          <p:cNvSpPr/>
          <p:nvPr/>
        </p:nvSpPr>
        <p:spPr>
          <a:xfrm>
            <a:off x="575613" y="3921716"/>
            <a:ext cx="464815" cy="464815"/>
          </a:xfrm>
          <a:prstGeom prst="ellipse">
            <a:avLst/>
          </a:prstGeom>
          <a:solidFill>
            <a:schemeClr val="accent1">
              <a:lumMod val="75000"/>
            </a:schemeClr>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55" name="Text Placeholder 17"/>
          <p:cNvSpPr>
            <a:spLocks noGrp="1"/>
          </p:cNvSpPr>
          <p:nvPr>
            <p:ph type="body" sz="quarter" idx="21"/>
          </p:nvPr>
        </p:nvSpPr>
        <p:spPr>
          <a:xfrm>
            <a:off x="1172387" y="3921716"/>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56" name="Text Placeholder 17"/>
          <p:cNvSpPr>
            <a:spLocks noGrp="1"/>
          </p:cNvSpPr>
          <p:nvPr>
            <p:ph type="body" sz="quarter" idx="22" hasCustomPrompt="1"/>
          </p:nvPr>
        </p:nvSpPr>
        <p:spPr>
          <a:xfrm>
            <a:off x="575614" y="3919763"/>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5</a:t>
            </a:r>
          </a:p>
        </p:txBody>
      </p:sp>
      <p:sp>
        <p:nvSpPr>
          <p:cNvPr id="57" name="Oval 56"/>
          <p:cNvSpPr/>
          <p:nvPr/>
        </p:nvSpPr>
        <p:spPr>
          <a:xfrm>
            <a:off x="4414576" y="1983084"/>
            <a:ext cx="464815" cy="464815"/>
          </a:xfrm>
          <a:prstGeom prst="ellipse">
            <a:avLst/>
          </a:prstGeom>
          <a:solidFill>
            <a:schemeClr val="accent6"/>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58" name="Oval 57"/>
          <p:cNvSpPr/>
          <p:nvPr/>
        </p:nvSpPr>
        <p:spPr>
          <a:xfrm>
            <a:off x="4414575" y="1332693"/>
            <a:ext cx="464815" cy="464815"/>
          </a:xfrm>
          <a:prstGeom prst="ellipse">
            <a:avLst/>
          </a:prstGeom>
          <a:solidFill>
            <a:srgbClr val="00394F"/>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59" name="Oval 58"/>
          <p:cNvSpPr/>
          <p:nvPr/>
        </p:nvSpPr>
        <p:spPr>
          <a:xfrm>
            <a:off x="4414576" y="2631212"/>
            <a:ext cx="464815" cy="464815"/>
          </a:xfrm>
          <a:prstGeom prst="ellipse">
            <a:avLst/>
          </a:prstGeom>
          <a:solidFill>
            <a:schemeClr val="accent5"/>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60" name="Text Placeholder 17"/>
          <p:cNvSpPr>
            <a:spLocks noGrp="1"/>
          </p:cNvSpPr>
          <p:nvPr>
            <p:ph type="body" sz="quarter" idx="23"/>
          </p:nvPr>
        </p:nvSpPr>
        <p:spPr>
          <a:xfrm>
            <a:off x="5011349" y="1338608"/>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61" name="Text Placeholder 17"/>
          <p:cNvSpPr>
            <a:spLocks noGrp="1"/>
          </p:cNvSpPr>
          <p:nvPr>
            <p:ph type="body" sz="quarter" idx="24"/>
          </p:nvPr>
        </p:nvSpPr>
        <p:spPr>
          <a:xfrm>
            <a:off x="5011350" y="1988327"/>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62" name="Text Placeholder 17"/>
          <p:cNvSpPr>
            <a:spLocks noGrp="1"/>
          </p:cNvSpPr>
          <p:nvPr>
            <p:ph type="body" sz="quarter" idx="25"/>
          </p:nvPr>
        </p:nvSpPr>
        <p:spPr>
          <a:xfrm>
            <a:off x="5011350" y="2631212"/>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63" name="Text Placeholder 17"/>
          <p:cNvSpPr>
            <a:spLocks noGrp="1"/>
          </p:cNvSpPr>
          <p:nvPr>
            <p:ph type="body" sz="quarter" idx="26" hasCustomPrompt="1"/>
          </p:nvPr>
        </p:nvSpPr>
        <p:spPr>
          <a:xfrm>
            <a:off x="4414576" y="1331287"/>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6</a:t>
            </a:r>
          </a:p>
        </p:txBody>
      </p:sp>
      <p:sp>
        <p:nvSpPr>
          <p:cNvPr id="64" name="Text Placeholder 17"/>
          <p:cNvSpPr>
            <a:spLocks noGrp="1"/>
          </p:cNvSpPr>
          <p:nvPr>
            <p:ph type="body" sz="quarter" idx="27" hasCustomPrompt="1"/>
          </p:nvPr>
        </p:nvSpPr>
        <p:spPr>
          <a:xfrm>
            <a:off x="4414576" y="1983084"/>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7</a:t>
            </a:r>
          </a:p>
        </p:txBody>
      </p:sp>
      <p:sp>
        <p:nvSpPr>
          <p:cNvPr id="65" name="Text Placeholder 17"/>
          <p:cNvSpPr>
            <a:spLocks noGrp="1"/>
          </p:cNvSpPr>
          <p:nvPr>
            <p:ph type="body" sz="quarter" idx="28" hasCustomPrompt="1"/>
          </p:nvPr>
        </p:nvSpPr>
        <p:spPr>
          <a:xfrm>
            <a:off x="4414577" y="2629259"/>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8</a:t>
            </a:r>
          </a:p>
        </p:txBody>
      </p:sp>
      <p:sp>
        <p:nvSpPr>
          <p:cNvPr id="66" name="Oval 65"/>
          <p:cNvSpPr/>
          <p:nvPr/>
        </p:nvSpPr>
        <p:spPr>
          <a:xfrm>
            <a:off x="4414577" y="3278347"/>
            <a:ext cx="464815" cy="464815"/>
          </a:xfrm>
          <a:prstGeom prst="ellipse">
            <a:avLst/>
          </a:prstGeom>
          <a:solidFill>
            <a:schemeClr val="bg2"/>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67" name="Text Placeholder 17"/>
          <p:cNvSpPr>
            <a:spLocks noGrp="1"/>
          </p:cNvSpPr>
          <p:nvPr>
            <p:ph type="body" sz="quarter" idx="29"/>
          </p:nvPr>
        </p:nvSpPr>
        <p:spPr>
          <a:xfrm>
            <a:off x="5011351" y="3278347"/>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68" name="Text Placeholder 17"/>
          <p:cNvSpPr>
            <a:spLocks noGrp="1"/>
          </p:cNvSpPr>
          <p:nvPr>
            <p:ph type="body" sz="quarter" idx="30" hasCustomPrompt="1"/>
          </p:nvPr>
        </p:nvSpPr>
        <p:spPr>
          <a:xfrm>
            <a:off x="4414578" y="3276394"/>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9</a:t>
            </a:r>
          </a:p>
        </p:txBody>
      </p:sp>
      <p:sp>
        <p:nvSpPr>
          <p:cNvPr id="69" name="Oval 68"/>
          <p:cNvSpPr/>
          <p:nvPr/>
        </p:nvSpPr>
        <p:spPr>
          <a:xfrm>
            <a:off x="4414578" y="3925482"/>
            <a:ext cx="464815" cy="464815"/>
          </a:xfrm>
          <a:prstGeom prst="ellipse">
            <a:avLst/>
          </a:prstGeom>
          <a:solidFill>
            <a:schemeClr val="accent1">
              <a:lumMod val="75000"/>
            </a:schemeClr>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70" name="Text Placeholder 17"/>
          <p:cNvSpPr>
            <a:spLocks noGrp="1"/>
          </p:cNvSpPr>
          <p:nvPr>
            <p:ph type="body" sz="quarter" idx="31"/>
          </p:nvPr>
        </p:nvSpPr>
        <p:spPr>
          <a:xfrm>
            <a:off x="5011352" y="3925482"/>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71" name="Text Placeholder 17"/>
          <p:cNvSpPr>
            <a:spLocks noGrp="1"/>
          </p:cNvSpPr>
          <p:nvPr>
            <p:ph type="body" sz="quarter" idx="32" hasCustomPrompt="1"/>
          </p:nvPr>
        </p:nvSpPr>
        <p:spPr>
          <a:xfrm>
            <a:off x="4414579" y="3923529"/>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10</a:t>
            </a:r>
          </a:p>
        </p:txBody>
      </p:sp>
    </p:spTree>
    <p:extLst>
      <p:ext uri="{BB962C8B-B14F-4D97-AF65-F5344CB8AC3E}">
        <p14:creationId xmlns:p14="http://schemas.microsoft.com/office/powerpoint/2010/main" val="3643099958"/>
      </p:ext>
    </p:extLst>
  </p:cSld>
  <p:clrMapOvr>
    <a:masterClrMapping/>
  </p:clrMapOvr>
  <p:transition spd="slow">
    <p:wip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Title Placeholder 5"/>
          <p:cNvSpPr>
            <a:spLocks noGrp="1"/>
          </p:cNvSpPr>
          <p:nvPr>
            <p:ph type="title"/>
          </p:nvPr>
        </p:nvSpPr>
        <p:spPr bwMode="auto">
          <a:xfrm>
            <a:off x="438150" y="341313"/>
            <a:ext cx="8345488" cy="731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4" tIns="45712" rIns="91424" bIns="45712" numCol="1" anchor="ctr" anchorCtr="0" compatLnSpc="1">
            <a:prstTxWarp prst="textNoShape">
              <a:avLst/>
            </a:prstTxWarp>
          </a:bodyPr>
          <a:lstStyle/>
          <a:p>
            <a:pPr lvl="0"/>
            <a:r>
              <a:rPr lang="en-GB" altLang="en-US" dirty="0"/>
              <a:t>Title Goes Here</a:t>
            </a:r>
          </a:p>
        </p:txBody>
      </p:sp>
      <p:sp>
        <p:nvSpPr>
          <p:cNvPr id="12" name="Rectangle 7"/>
          <p:cNvSpPr>
            <a:spLocks noChangeArrowheads="1"/>
          </p:cNvSpPr>
          <p:nvPr/>
        </p:nvSpPr>
        <p:spPr bwMode="ltGray">
          <a:xfrm>
            <a:off x="8515707" y="4742907"/>
            <a:ext cx="218414" cy="154518"/>
          </a:xfrm>
          <a:prstGeom prst="rect">
            <a:avLst/>
          </a:prstGeom>
          <a:noFill/>
          <a:ln w="9525" algn="ctr">
            <a:noFill/>
            <a:miter lim="800000"/>
            <a:headEnd/>
            <a:tailEnd/>
          </a:ln>
          <a:effectLst/>
        </p:spPr>
        <p:txBody>
          <a:bodyPr wrap="none" lIns="61586" tIns="30792" rIns="61586" bIns="30792" anchor="b">
            <a:spAutoFit/>
          </a:bodyPr>
          <a:lstStyle/>
          <a:p>
            <a:pPr algn="r" defTabSz="610744" fontAlgn="auto">
              <a:spcBef>
                <a:spcPts val="0"/>
              </a:spcBef>
              <a:spcAft>
                <a:spcPts val="0"/>
              </a:spcAft>
              <a:defRPr/>
            </a:pPr>
            <a:fld id="{6A1E46DC-7EF6-4EA2-B285-14272867D133}" type="slidenum">
              <a:rPr lang="en-US" sz="600">
                <a:solidFill>
                  <a:schemeClr val="accent3">
                    <a:lumMod val="85000"/>
                  </a:schemeClr>
                </a:solidFill>
                <a:latin typeface="+mn-lt"/>
                <a:ea typeface="+mn-ea"/>
                <a:cs typeface="CiscoSans Thin"/>
              </a:rPr>
              <a:pPr algn="r" defTabSz="610744" fontAlgn="auto">
                <a:spcBef>
                  <a:spcPts val="0"/>
                </a:spcBef>
                <a:spcAft>
                  <a:spcPts val="0"/>
                </a:spcAft>
                <a:defRPr/>
              </a:pPr>
              <a:t>‹#›</a:t>
            </a:fld>
            <a:endParaRPr lang="en-US" sz="600" dirty="0">
              <a:solidFill>
                <a:schemeClr val="accent3">
                  <a:lumMod val="85000"/>
                </a:schemeClr>
              </a:solidFill>
              <a:latin typeface="+mn-lt"/>
              <a:ea typeface="+mn-ea"/>
              <a:cs typeface="CiscoSans Thin"/>
            </a:endParaRPr>
          </a:p>
        </p:txBody>
      </p:sp>
      <p:sp>
        <p:nvSpPr>
          <p:cNvPr id="13" name="Rectangle 4"/>
          <p:cNvSpPr>
            <a:spLocks noChangeArrowheads="1"/>
          </p:cNvSpPr>
          <p:nvPr/>
        </p:nvSpPr>
        <p:spPr bwMode="ltGray">
          <a:xfrm>
            <a:off x="5867508" y="4741653"/>
            <a:ext cx="2658018" cy="154518"/>
          </a:xfrm>
          <a:prstGeom prst="rect">
            <a:avLst/>
          </a:prstGeom>
          <a:noFill/>
          <a:ln w="9525">
            <a:noFill/>
            <a:miter lim="800000"/>
            <a:headEnd/>
            <a:tailEnd/>
          </a:ln>
          <a:effectLst/>
        </p:spPr>
        <p:txBody>
          <a:bodyPr lIns="61586" tIns="30792" rIns="61586" bIns="30792" anchor="b">
            <a:spAutoFit/>
          </a:bodyPr>
          <a:lstStyle/>
          <a:p>
            <a:pPr defTabSz="610744" fontAlgn="auto">
              <a:spcBef>
                <a:spcPts val="0"/>
              </a:spcBef>
              <a:spcAft>
                <a:spcPts val="0"/>
              </a:spcAft>
              <a:defRPr/>
            </a:pPr>
            <a:r>
              <a:rPr lang="en-US" sz="600" dirty="0">
                <a:solidFill>
                  <a:schemeClr val="accent3">
                    <a:lumMod val="85000"/>
                  </a:schemeClr>
                </a:solidFill>
                <a:latin typeface="+mn-lt"/>
                <a:ea typeface="+mn-ea"/>
                <a:cs typeface="CiscoSans Thin"/>
              </a:rPr>
              <a:t>© 2016  Cisco and/or its affiliates. All rights reserved.   Cisco Confidential</a:t>
            </a:r>
          </a:p>
        </p:txBody>
      </p:sp>
      <p:grpSp>
        <p:nvGrpSpPr>
          <p:cNvPr id="6" name="Group 4"/>
          <p:cNvGrpSpPr>
            <a:grpSpLocks noChangeAspect="1"/>
          </p:cNvGrpSpPr>
          <p:nvPr userDrawn="1"/>
        </p:nvGrpSpPr>
        <p:grpSpPr bwMode="auto">
          <a:xfrm>
            <a:off x="508039" y="4715197"/>
            <a:ext cx="340257" cy="180974"/>
            <a:chOff x="310" y="249"/>
            <a:chExt cx="502" cy="267"/>
          </a:xfrm>
          <a:solidFill>
            <a:schemeClr val="accent5"/>
          </a:solidFill>
        </p:grpSpPr>
        <p:sp>
          <p:nvSpPr>
            <p:cNvPr id="7"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cSld>
  <p:clrMap bg1="lt1" tx1="dk1" bg2="lt2" tx2="dk2" accent1="accent1" accent2="accent2" accent3="accent3" accent4="accent4" accent5="accent5" accent6="accent6" hlink="hlink" folHlink="folHlink"/>
  <p:sldLayoutIdLst>
    <p:sldLayoutId id="2147483962" r:id="rId1"/>
    <p:sldLayoutId id="2147484013" r:id="rId2"/>
    <p:sldLayoutId id="2147484014" r:id="rId3"/>
    <p:sldLayoutId id="2147483965" r:id="rId4"/>
    <p:sldLayoutId id="2147483967" r:id="rId5"/>
    <p:sldLayoutId id="2147483995" r:id="rId6"/>
    <p:sldLayoutId id="2147484007" r:id="rId7"/>
    <p:sldLayoutId id="2147484010" r:id="rId8"/>
    <p:sldLayoutId id="2147484011" r:id="rId9"/>
    <p:sldLayoutId id="2147484015" r:id="rId10"/>
    <p:sldLayoutId id="2147483998" r:id="rId11"/>
    <p:sldLayoutId id="2147484027" r:id="rId12"/>
    <p:sldLayoutId id="2147484031" r:id="rId13"/>
  </p:sldLayoutIdLst>
  <p:transition spd="slow">
    <p:wipe/>
  </p:transition>
  <p:txStyles>
    <p:titleStyle>
      <a:lvl1pPr algn="l" defTabSz="684213" rtl="0" eaLnBrk="1" fontAlgn="base" hangingPunct="1">
        <a:lnSpc>
          <a:spcPct val="80000"/>
        </a:lnSpc>
        <a:spcBef>
          <a:spcPct val="0"/>
        </a:spcBef>
        <a:spcAft>
          <a:spcPct val="0"/>
        </a:spcAft>
        <a:defRPr lang="en-US" sz="3200" kern="1200" dirty="0">
          <a:solidFill>
            <a:schemeClr val="accent4"/>
          </a:solidFill>
          <a:latin typeface="+mj-lt"/>
          <a:ea typeface="ＭＳ Ｐゴシック" charset="0"/>
          <a:cs typeface="CiscoSans"/>
        </a:defRPr>
      </a:lvl1pPr>
      <a:lvl2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2pPr>
      <a:lvl3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3pPr>
      <a:lvl4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4pPr>
      <a:lvl5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5pPr>
      <a:lvl6pPr marL="4572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6pPr>
      <a:lvl7pPr marL="9144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7pPr>
      <a:lvl8pPr marL="13716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8pPr>
      <a:lvl9pPr marL="18288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9pPr>
    </p:titleStyle>
    <p:bodyStyle>
      <a:lvl1pPr marL="169863" indent="-169863" algn="l" defTabSz="684213" rtl="0" eaLnBrk="1" fontAlgn="base" hangingPunct="1">
        <a:lnSpc>
          <a:spcPct val="95000"/>
        </a:lnSpc>
        <a:spcBef>
          <a:spcPts val="1075"/>
        </a:spcBef>
        <a:spcAft>
          <a:spcPct val="0"/>
        </a:spcAft>
        <a:buClr>
          <a:schemeClr val="tx2"/>
        </a:buClr>
        <a:buSzPct val="90000"/>
        <a:buFont typeface="Arial" charset="0"/>
        <a:buChar char="•"/>
        <a:defRPr lang="en-US" sz="1500" kern="1200" dirty="0">
          <a:solidFill>
            <a:schemeClr val="tx1"/>
          </a:solidFill>
          <a:latin typeface="+mn-lt"/>
          <a:ea typeface="ＭＳ Ｐゴシック" charset="0"/>
          <a:cs typeface="CiscoSans"/>
        </a:defRPr>
      </a:lvl1pPr>
      <a:lvl2pPr marL="358775" indent="-215900" algn="l" defTabSz="684213" rtl="0" eaLnBrk="1" fontAlgn="base" hangingPunct="1">
        <a:lnSpc>
          <a:spcPct val="95000"/>
        </a:lnSpc>
        <a:spcBef>
          <a:spcPts val="600"/>
        </a:spcBef>
        <a:spcAft>
          <a:spcPct val="0"/>
        </a:spcAft>
        <a:buClr>
          <a:schemeClr val="tx2"/>
        </a:buClr>
        <a:buFont typeface="Arial" charset="0"/>
        <a:buChar char="•"/>
        <a:defRPr lang="en-US" sz="1400" kern="1200" dirty="0">
          <a:solidFill>
            <a:schemeClr val="tx1"/>
          </a:solidFill>
          <a:latin typeface="+mn-lt"/>
          <a:ea typeface="ＭＳ Ｐゴシック" charset="0"/>
          <a:cs typeface="CiscoSans"/>
        </a:defRPr>
      </a:lvl2pPr>
      <a:lvl3pPr marL="431800" indent="-169863" algn="l" defTabSz="684213" rtl="0" eaLnBrk="1" fontAlgn="base" hangingPunct="1">
        <a:lnSpc>
          <a:spcPct val="95000"/>
        </a:lnSpc>
        <a:spcBef>
          <a:spcPts val="625"/>
        </a:spcBef>
        <a:spcAft>
          <a:spcPct val="0"/>
        </a:spcAft>
        <a:buFont typeface="Arial" charset="0"/>
        <a:buChar char="•"/>
        <a:defRPr lang="en-US" sz="1200" kern="1200" dirty="0">
          <a:solidFill>
            <a:schemeClr val="tx1"/>
          </a:solidFill>
          <a:latin typeface="+mn-lt"/>
          <a:ea typeface="ＭＳ Ｐゴシック" charset="0"/>
          <a:cs typeface="CiscoSans"/>
        </a:defRPr>
      </a:lvl3pPr>
      <a:lvl4pPr marL="503238"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4pPr>
      <a:lvl5pPr marL="574675"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5pPr>
      <a:lvl6pPr marL="863856" indent="-171445" algn="l" defTabSz="685777" rtl="0" eaLnBrk="1" latinLnBrk="0" hangingPunct="1">
        <a:spcBef>
          <a:spcPts val="600"/>
        </a:spcBef>
        <a:buFont typeface="Arial" pitchFamily="34" charset="0"/>
        <a:buChar char="•"/>
        <a:defRPr sz="900" kern="1200" baseline="0">
          <a:solidFill>
            <a:schemeClr val="tx1"/>
          </a:solidFill>
          <a:latin typeface="+mn-lt"/>
          <a:ea typeface="+mn-ea"/>
          <a:cs typeface="+mn-cs"/>
        </a:defRPr>
      </a:lvl6pPr>
      <a:lvl7pPr marL="935844" indent="-171422" algn="l" defTabSz="685777" rtl="0" eaLnBrk="1" latinLnBrk="0" hangingPunct="1">
        <a:spcBef>
          <a:spcPts val="600"/>
        </a:spcBef>
        <a:buFont typeface="Arial" pitchFamily="34" charset="0"/>
        <a:buChar char="•"/>
        <a:defRPr sz="800" kern="1200" baseline="0">
          <a:solidFill>
            <a:schemeClr val="tx1"/>
          </a:solidFill>
          <a:latin typeface="+mn-lt"/>
          <a:ea typeface="+mn-ea"/>
          <a:cs typeface="+mn-cs"/>
        </a:defRPr>
      </a:lvl7pPr>
      <a:lvl8pPr marL="2400220" indent="0" algn="l" defTabSz="685777" rtl="0" eaLnBrk="1" latinLnBrk="0" hangingPunct="1">
        <a:spcBef>
          <a:spcPct val="20000"/>
        </a:spcBef>
        <a:buFont typeface="Arial" pitchFamily="34" charset="0"/>
        <a:buNone/>
        <a:defRPr sz="1500" kern="1200">
          <a:solidFill>
            <a:schemeClr val="tx1"/>
          </a:solidFill>
          <a:latin typeface="+mn-lt"/>
          <a:ea typeface="+mn-ea"/>
          <a:cs typeface="+mn-cs"/>
        </a:defRPr>
      </a:lvl8pPr>
      <a:lvl9pPr marL="2914553" indent="-171445" algn="l" defTabSz="685777"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en-US"/>
      </a:defPPr>
      <a:lvl1pPr marL="0" algn="l" defTabSz="685777" rtl="0" eaLnBrk="1" latinLnBrk="0" hangingPunct="1">
        <a:defRPr sz="1400" kern="1200">
          <a:solidFill>
            <a:schemeClr val="tx1"/>
          </a:solidFill>
          <a:latin typeface="+mn-lt"/>
          <a:ea typeface="+mn-ea"/>
          <a:cs typeface="+mn-cs"/>
        </a:defRPr>
      </a:lvl1pPr>
      <a:lvl2pPr marL="342886" algn="l" defTabSz="685777" rtl="0" eaLnBrk="1" latinLnBrk="0" hangingPunct="1">
        <a:defRPr sz="1400" kern="1200">
          <a:solidFill>
            <a:schemeClr val="tx1"/>
          </a:solidFill>
          <a:latin typeface="+mn-lt"/>
          <a:ea typeface="+mn-ea"/>
          <a:cs typeface="+mn-cs"/>
        </a:defRPr>
      </a:lvl2pPr>
      <a:lvl3pPr marL="685777" algn="l" defTabSz="685777" rtl="0" eaLnBrk="1" latinLnBrk="0" hangingPunct="1">
        <a:defRPr sz="1400" kern="1200">
          <a:solidFill>
            <a:schemeClr val="tx1"/>
          </a:solidFill>
          <a:latin typeface="+mn-lt"/>
          <a:ea typeface="+mn-ea"/>
          <a:cs typeface="+mn-cs"/>
        </a:defRPr>
      </a:lvl3pPr>
      <a:lvl4pPr marL="1028665" algn="l" defTabSz="685777" rtl="0" eaLnBrk="1" latinLnBrk="0" hangingPunct="1">
        <a:defRPr sz="1400" kern="1200">
          <a:solidFill>
            <a:schemeClr val="tx1"/>
          </a:solidFill>
          <a:latin typeface="+mn-lt"/>
          <a:ea typeface="+mn-ea"/>
          <a:cs typeface="+mn-cs"/>
        </a:defRPr>
      </a:lvl4pPr>
      <a:lvl5pPr marL="1371555" algn="l" defTabSz="685777" rtl="0" eaLnBrk="1" latinLnBrk="0" hangingPunct="1">
        <a:defRPr sz="1400" kern="1200">
          <a:solidFill>
            <a:schemeClr val="tx1"/>
          </a:solidFill>
          <a:latin typeface="+mn-lt"/>
          <a:ea typeface="+mn-ea"/>
          <a:cs typeface="+mn-cs"/>
        </a:defRPr>
      </a:lvl5pPr>
      <a:lvl6pPr marL="1714441" algn="l" defTabSz="685777" rtl="0" eaLnBrk="1" latinLnBrk="0" hangingPunct="1">
        <a:defRPr sz="1400" kern="1200">
          <a:solidFill>
            <a:schemeClr val="tx1"/>
          </a:solidFill>
          <a:latin typeface="+mn-lt"/>
          <a:ea typeface="+mn-ea"/>
          <a:cs typeface="+mn-cs"/>
        </a:defRPr>
      </a:lvl6pPr>
      <a:lvl7pPr marL="2057332" algn="l" defTabSz="685777" rtl="0" eaLnBrk="1" latinLnBrk="0" hangingPunct="1">
        <a:defRPr sz="1400" kern="1200">
          <a:solidFill>
            <a:schemeClr val="tx1"/>
          </a:solidFill>
          <a:latin typeface="+mn-lt"/>
          <a:ea typeface="+mn-ea"/>
          <a:cs typeface="+mn-cs"/>
        </a:defRPr>
      </a:lvl7pPr>
      <a:lvl8pPr marL="2400220" algn="l" defTabSz="685777" rtl="0" eaLnBrk="1" latinLnBrk="0" hangingPunct="1">
        <a:defRPr sz="1400" kern="1200">
          <a:solidFill>
            <a:schemeClr val="tx1"/>
          </a:solidFill>
          <a:latin typeface="+mn-lt"/>
          <a:ea typeface="+mn-ea"/>
          <a:cs typeface="+mn-cs"/>
        </a:defRPr>
      </a:lvl8pPr>
      <a:lvl9pPr marL="2743110" algn="l" defTabSz="685777" rtl="0" eaLnBrk="1" latinLnBrk="0" hangingPunct="1">
        <a:defRPr sz="14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620" userDrawn="1">
          <p15:clr>
            <a:srgbClr val="F26B43"/>
          </p15:clr>
        </p15:guide>
        <p15:guide id="2" pos="336"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2.xml"/></Relationships>
</file>

<file path=ppt/slides/_rels/slide10.xml.rels><?xml version="1.0" encoding="UTF-8" standalone="yes"?>
<Relationships xmlns="http://schemas.openxmlformats.org/package/2006/relationships"><Relationship Id="rId3" Type="http://schemas.openxmlformats.org/officeDocument/2006/relationships/image" Target="../media/image15.tiff"/><Relationship Id="rId2" Type="http://schemas.openxmlformats.org/officeDocument/2006/relationships/notesSlide" Target="../notesSlides/notesSlide10.xml"/><Relationship Id="rId1" Type="http://schemas.openxmlformats.org/officeDocument/2006/relationships/slideLayout" Target="../slideLayouts/slideLayout5.xml"/><Relationship Id="rId4" Type="http://schemas.openxmlformats.org/officeDocument/2006/relationships/image" Target="../media/image16.tiff"/></Relationships>
</file>

<file path=ppt/slides/_rels/slide11.xml.rels><?xml version="1.0" encoding="UTF-8" standalone="yes"?>
<Relationships xmlns="http://schemas.openxmlformats.org/package/2006/relationships"><Relationship Id="rId3" Type="http://schemas.openxmlformats.org/officeDocument/2006/relationships/image" Target="../media/image17.tiff"/><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4.xml"/><Relationship Id="rId1" Type="http://schemas.openxmlformats.org/officeDocument/2006/relationships/tags" Target="../tags/tag4.xml"/></Relationships>
</file>

<file path=ppt/slides/_rels/slide13.xml.rels><?xml version="1.0" encoding="UTF-8" standalone="yes"?>
<Relationships xmlns="http://schemas.openxmlformats.org/package/2006/relationships"><Relationship Id="rId3" Type="http://schemas.openxmlformats.org/officeDocument/2006/relationships/image" Target="../media/image18.tiff"/><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image" Target="../media/image19.tiff"/><Relationship Id="rId2" Type="http://schemas.openxmlformats.org/officeDocument/2006/relationships/notesSlide" Target="../notesSlides/notesSlide15.xml"/><Relationship Id="rId1" Type="http://schemas.openxmlformats.org/officeDocument/2006/relationships/slideLayout" Target="../slideLayouts/slideLayout5.xml"/><Relationship Id="rId4" Type="http://schemas.openxmlformats.org/officeDocument/2006/relationships/image" Target="../media/image20.tiff"/></Relationships>
</file>

<file path=ppt/slides/_rels/slide16.xml.rels><?xml version="1.0" encoding="UTF-8" standalone="yes"?>
<Relationships xmlns="http://schemas.openxmlformats.org/package/2006/relationships"><Relationship Id="rId3" Type="http://schemas.openxmlformats.org/officeDocument/2006/relationships/image" Target="../media/image21.tiff"/><Relationship Id="rId2" Type="http://schemas.openxmlformats.org/officeDocument/2006/relationships/notesSlide" Target="../notesSlides/notesSlide16.xml"/><Relationship Id="rId1" Type="http://schemas.openxmlformats.org/officeDocument/2006/relationships/slideLayout" Target="../slideLayouts/slideLayout5.xml"/><Relationship Id="rId5" Type="http://schemas.openxmlformats.org/officeDocument/2006/relationships/image" Target="../media/image23.tiff"/><Relationship Id="rId4" Type="http://schemas.openxmlformats.org/officeDocument/2006/relationships/image" Target="../media/image22.tiff"/></Relationships>
</file>

<file path=ppt/slides/_rels/slide17.xml.rels><?xml version="1.0" encoding="UTF-8" standalone="yes"?>
<Relationships xmlns="http://schemas.openxmlformats.org/package/2006/relationships"><Relationship Id="rId3" Type="http://schemas.openxmlformats.org/officeDocument/2006/relationships/image" Target="../media/image24.tiff"/><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3" Type="http://schemas.openxmlformats.org/officeDocument/2006/relationships/image" Target="../media/image25.tiff"/><Relationship Id="rId2" Type="http://schemas.openxmlformats.org/officeDocument/2006/relationships/notesSlide" Target="../notesSlides/notesSlide18.xml"/><Relationship Id="rId1" Type="http://schemas.openxmlformats.org/officeDocument/2006/relationships/slideLayout" Target="../slideLayouts/slideLayout5.xml"/><Relationship Id="rId4" Type="http://schemas.openxmlformats.org/officeDocument/2006/relationships/image" Target="../media/image26.tiff"/></Relationships>
</file>

<file path=ppt/slides/_rels/slide19.xml.rels><?xml version="1.0" encoding="UTF-8" standalone="yes"?>
<Relationships xmlns="http://schemas.openxmlformats.org/package/2006/relationships"><Relationship Id="rId3" Type="http://schemas.openxmlformats.org/officeDocument/2006/relationships/image" Target="../media/image27.tiff"/><Relationship Id="rId2" Type="http://schemas.openxmlformats.org/officeDocument/2006/relationships/notesSlide" Target="../notesSlides/notesSlide19.xml"/><Relationship Id="rId1" Type="http://schemas.openxmlformats.org/officeDocument/2006/relationships/slideLayout" Target="../slideLayouts/slideLayout5.xml"/><Relationship Id="rId5" Type="http://schemas.openxmlformats.org/officeDocument/2006/relationships/image" Target="../media/image29.tiff"/><Relationship Id="rId4" Type="http://schemas.openxmlformats.org/officeDocument/2006/relationships/image" Target="../media/image28.tiff"/></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3" Type="http://schemas.openxmlformats.org/officeDocument/2006/relationships/image" Target="../media/image30.tiff"/><Relationship Id="rId2" Type="http://schemas.openxmlformats.org/officeDocument/2006/relationships/notesSlide" Target="../notesSlides/notesSlide20.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3" Type="http://schemas.openxmlformats.org/officeDocument/2006/relationships/image" Target="../media/image31.tiff"/><Relationship Id="rId2" Type="http://schemas.openxmlformats.org/officeDocument/2006/relationships/notesSlide" Target="../notesSlides/notesSlide21.xml"/><Relationship Id="rId1" Type="http://schemas.openxmlformats.org/officeDocument/2006/relationships/slideLayout" Target="../slideLayouts/slideLayout5.xml"/><Relationship Id="rId4" Type="http://schemas.openxmlformats.org/officeDocument/2006/relationships/image" Target="../media/image32.tiff"/></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3" Type="http://schemas.openxmlformats.org/officeDocument/2006/relationships/image" Target="../media/image33.tiff"/><Relationship Id="rId2" Type="http://schemas.openxmlformats.org/officeDocument/2006/relationships/notesSlide" Target="../notesSlides/notesSlide23.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3" Type="http://schemas.openxmlformats.org/officeDocument/2006/relationships/image" Target="../media/image34.tiff"/><Relationship Id="rId2" Type="http://schemas.openxmlformats.org/officeDocument/2006/relationships/notesSlide" Target="../notesSlides/notesSlide24.xml"/><Relationship Id="rId1" Type="http://schemas.openxmlformats.org/officeDocument/2006/relationships/slideLayout" Target="../slideLayouts/slideLayout5.xml"/><Relationship Id="rId4" Type="http://schemas.openxmlformats.org/officeDocument/2006/relationships/image" Target="../media/image35.tiff"/></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4.xml"/><Relationship Id="rId1" Type="http://schemas.openxmlformats.org/officeDocument/2006/relationships/tags" Target="../tags/tag5.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3" Type="http://schemas.openxmlformats.org/officeDocument/2006/relationships/image" Target="../media/image36.tiff"/><Relationship Id="rId2" Type="http://schemas.openxmlformats.org/officeDocument/2006/relationships/notesSlide" Target="../notesSlides/notesSlide28.xml"/><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4.xml"/><Relationship Id="rId1" Type="http://schemas.openxmlformats.org/officeDocument/2006/relationships/tags" Target="../tags/tag3.xml"/></Relationships>
</file>

<file path=ppt/slides/_rels/slide30.xml.rels><?xml version="1.0" encoding="UTF-8" standalone="yes"?>
<Relationships xmlns="http://schemas.openxmlformats.org/package/2006/relationships"><Relationship Id="rId3" Type="http://schemas.openxmlformats.org/officeDocument/2006/relationships/image" Target="../media/image37.tiff"/><Relationship Id="rId2" Type="http://schemas.openxmlformats.org/officeDocument/2006/relationships/notesSlide" Target="../notesSlides/notesSlide30.xml"/><Relationship Id="rId1" Type="http://schemas.openxmlformats.org/officeDocument/2006/relationships/slideLayout" Target="../slideLayouts/slideLayout5.xml"/><Relationship Id="rId5" Type="http://schemas.openxmlformats.org/officeDocument/2006/relationships/image" Target="../media/image39.tiff"/><Relationship Id="rId4" Type="http://schemas.openxmlformats.org/officeDocument/2006/relationships/image" Target="../media/image38.tiff"/></Relationships>
</file>

<file path=ppt/slides/_rels/slide31.xml.rels><?xml version="1.0" encoding="UTF-8" standalone="yes"?>
<Relationships xmlns="http://schemas.openxmlformats.org/package/2006/relationships"><Relationship Id="rId3" Type="http://schemas.openxmlformats.org/officeDocument/2006/relationships/image" Target="../media/image40.tiff"/><Relationship Id="rId2" Type="http://schemas.openxmlformats.org/officeDocument/2006/relationships/notesSlide" Target="../notesSlides/notesSlide31.xml"/><Relationship Id="rId1" Type="http://schemas.openxmlformats.org/officeDocument/2006/relationships/slideLayout" Target="../slideLayouts/slideLayout5.xml"/><Relationship Id="rId5" Type="http://schemas.openxmlformats.org/officeDocument/2006/relationships/image" Target="../media/image42.tiff"/><Relationship Id="rId4" Type="http://schemas.openxmlformats.org/officeDocument/2006/relationships/image" Target="../media/image41.tiff"/></Relationships>
</file>

<file path=ppt/slides/_rels/slide32.xml.rels><?xml version="1.0" encoding="UTF-8" standalone="yes"?>
<Relationships xmlns="http://schemas.openxmlformats.org/package/2006/relationships"><Relationship Id="rId3" Type="http://schemas.openxmlformats.org/officeDocument/2006/relationships/image" Target="../media/image43.jpg"/><Relationship Id="rId2" Type="http://schemas.openxmlformats.org/officeDocument/2006/relationships/notesSlide" Target="../notesSlides/notesSlide32.xml"/><Relationship Id="rId1" Type="http://schemas.openxmlformats.org/officeDocument/2006/relationships/slideLayout" Target="../slideLayouts/slideLayout5.xml"/><Relationship Id="rId5" Type="http://schemas.openxmlformats.org/officeDocument/2006/relationships/image" Target="../media/image45.png"/><Relationship Id="rId4" Type="http://schemas.openxmlformats.org/officeDocument/2006/relationships/image" Target="../media/image44.png"/></Relationships>
</file>

<file path=ppt/slides/_rels/slide33.xml.rels><?xml version="1.0" encoding="UTF-8" standalone="yes"?>
<Relationships xmlns="http://schemas.openxmlformats.org/package/2006/relationships"><Relationship Id="rId3" Type="http://schemas.openxmlformats.org/officeDocument/2006/relationships/image" Target="../media/image46.tiff"/><Relationship Id="rId2" Type="http://schemas.openxmlformats.org/officeDocument/2006/relationships/notesSlide" Target="../notesSlides/notesSlide33.xml"/><Relationship Id="rId1" Type="http://schemas.openxmlformats.org/officeDocument/2006/relationships/slideLayout" Target="../slideLayouts/slideLayout5.xml"/><Relationship Id="rId4" Type="http://schemas.openxmlformats.org/officeDocument/2006/relationships/image" Target="../media/image47.tiff"/></Relationships>
</file>

<file path=ppt/slides/_rels/slide34.xml.rels><?xml version="1.0" encoding="UTF-8" standalone="yes"?>
<Relationships xmlns="http://schemas.openxmlformats.org/package/2006/relationships"><Relationship Id="rId3" Type="http://schemas.openxmlformats.org/officeDocument/2006/relationships/image" Target="../media/image48.tiff"/><Relationship Id="rId2" Type="http://schemas.openxmlformats.org/officeDocument/2006/relationships/notesSlide" Target="../notesSlides/notesSlide34.xml"/><Relationship Id="rId1" Type="http://schemas.openxmlformats.org/officeDocument/2006/relationships/slideLayout" Target="../slideLayouts/slideLayout5.xml"/><Relationship Id="rId4" Type="http://schemas.openxmlformats.org/officeDocument/2006/relationships/image" Target="../media/image49.tiff"/></Relationships>
</file>

<file path=ppt/slides/_rels/slide35.xml.rels><?xml version="1.0" encoding="UTF-8" standalone="yes"?>
<Relationships xmlns="http://schemas.openxmlformats.org/package/2006/relationships"><Relationship Id="rId3" Type="http://schemas.openxmlformats.org/officeDocument/2006/relationships/image" Target="../media/image50.tiff"/><Relationship Id="rId2" Type="http://schemas.openxmlformats.org/officeDocument/2006/relationships/notesSlide" Target="../notesSlides/notesSlide35.xml"/><Relationship Id="rId1" Type="http://schemas.openxmlformats.org/officeDocument/2006/relationships/slideLayout" Target="../slideLayouts/slideLayout5.xml"/><Relationship Id="rId4" Type="http://schemas.openxmlformats.org/officeDocument/2006/relationships/image" Target="../media/image51.tiff"/></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4.xml"/><Relationship Id="rId1" Type="http://schemas.openxmlformats.org/officeDocument/2006/relationships/tags" Target="../tags/tag6.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3" Type="http://schemas.openxmlformats.org/officeDocument/2006/relationships/image" Target="../media/image52.tiff"/><Relationship Id="rId2" Type="http://schemas.openxmlformats.org/officeDocument/2006/relationships/notesSlide" Target="../notesSlides/notesSlide38.xml"/><Relationship Id="rId1" Type="http://schemas.openxmlformats.org/officeDocument/2006/relationships/slideLayout" Target="../slideLayouts/slideLayout5.xml"/><Relationship Id="rId4" Type="http://schemas.openxmlformats.org/officeDocument/2006/relationships/image" Target="../media/image53.tiff"/></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4.xml"/><Relationship Id="rId1" Type="http://schemas.openxmlformats.org/officeDocument/2006/relationships/tags" Target="../tags/tag7.xml"/></Relationships>
</file>

<file path=ppt/slides/_rels/slide4.xml.rels><?xml version="1.0" encoding="UTF-8" standalone="yes"?>
<Relationships xmlns="http://schemas.openxmlformats.org/package/2006/relationships"><Relationship Id="rId3" Type="http://schemas.openxmlformats.org/officeDocument/2006/relationships/image" Target="../media/image3.tiff"/><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3" Type="http://schemas.openxmlformats.org/officeDocument/2006/relationships/image" Target="../media/image54.tiff"/><Relationship Id="rId2" Type="http://schemas.openxmlformats.org/officeDocument/2006/relationships/notesSlide" Target="../notesSlides/notesSlide41.xml"/><Relationship Id="rId1" Type="http://schemas.openxmlformats.org/officeDocument/2006/relationships/slideLayout" Target="../slideLayouts/slideLayout5.xml"/><Relationship Id="rId4" Type="http://schemas.openxmlformats.org/officeDocument/2006/relationships/image" Target="../media/image55.tiff"/></Relationships>
</file>

<file path=ppt/slides/_rels/slide42.xml.rels><?xml version="1.0" encoding="UTF-8" standalone="yes"?>
<Relationships xmlns="http://schemas.openxmlformats.org/package/2006/relationships"><Relationship Id="rId3" Type="http://schemas.openxmlformats.org/officeDocument/2006/relationships/image" Target="../media/image56.tiff"/><Relationship Id="rId2" Type="http://schemas.openxmlformats.org/officeDocument/2006/relationships/notesSlide" Target="../notesSlides/notesSlide42.xml"/><Relationship Id="rId1" Type="http://schemas.openxmlformats.org/officeDocument/2006/relationships/slideLayout" Target="../slideLayouts/slideLayout5.xml"/><Relationship Id="rId4" Type="http://schemas.openxmlformats.org/officeDocument/2006/relationships/image" Target="../media/image57.tiff"/></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4.xml"/><Relationship Id="rId1" Type="http://schemas.openxmlformats.org/officeDocument/2006/relationships/tags" Target="../tags/tag8.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5.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5.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5.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5.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5.xml"/></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10.xml"/><Relationship Id="rId1" Type="http://schemas.openxmlformats.org/officeDocument/2006/relationships/tags" Target="../tags/tag9.xml"/></Relationships>
</file>

<file path=ppt/slides/_rels/slide5.xml.rels><?xml version="1.0" encoding="UTF-8" standalone="yes"?>
<Relationships xmlns="http://schemas.openxmlformats.org/package/2006/relationships"><Relationship Id="rId3" Type="http://schemas.openxmlformats.org/officeDocument/2006/relationships/image" Target="../media/image4.tiff"/><Relationship Id="rId2" Type="http://schemas.openxmlformats.org/officeDocument/2006/relationships/notesSlide" Target="../notesSlides/notesSlide5.xml"/><Relationship Id="rId1" Type="http://schemas.openxmlformats.org/officeDocument/2006/relationships/slideLayout" Target="../slideLayouts/slideLayout5.xml"/><Relationship Id="rId5" Type="http://schemas.openxmlformats.org/officeDocument/2006/relationships/image" Target="../media/image6.tiff"/><Relationship Id="rId4" Type="http://schemas.openxmlformats.org/officeDocument/2006/relationships/image" Target="../media/image5.tiff"/></Relationships>
</file>

<file path=ppt/slides/_rels/slide6.xml.rels><?xml version="1.0" encoding="UTF-8" standalone="yes"?>
<Relationships xmlns="http://schemas.openxmlformats.org/package/2006/relationships"><Relationship Id="rId3" Type="http://schemas.openxmlformats.org/officeDocument/2006/relationships/image" Target="../media/image7.tiff"/><Relationship Id="rId2" Type="http://schemas.openxmlformats.org/officeDocument/2006/relationships/notesSlide" Target="../notesSlides/notesSlide6.xml"/><Relationship Id="rId1" Type="http://schemas.openxmlformats.org/officeDocument/2006/relationships/slideLayout" Target="../slideLayouts/slideLayout5.xml"/><Relationship Id="rId4" Type="http://schemas.openxmlformats.org/officeDocument/2006/relationships/image" Target="../media/image8.tiff"/></Relationships>
</file>

<file path=ppt/slides/_rels/slide7.xml.rels><?xml version="1.0" encoding="UTF-8" standalone="yes"?>
<Relationships xmlns="http://schemas.openxmlformats.org/package/2006/relationships"><Relationship Id="rId3" Type="http://schemas.openxmlformats.org/officeDocument/2006/relationships/image" Target="../media/image9.tiff"/><Relationship Id="rId2" Type="http://schemas.openxmlformats.org/officeDocument/2006/relationships/notesSlide" Target="../notesSlides/notesSlide7.xml"/><Relationship Id="rId1" Type="http://schemas.openxmlformats.org/officeDocument/2006/relationships/slideLayout" Target="../slideLayouts/slideLayout5.xml"/><Relationship Id="rId5" Type="http://schemas.openxmlformats.org/officeDocument/2006/relationships/image" Target="../media/image11.tiff"/><Relationship Id="rId4" Type="http://schemas.openxmlformats.org/officeDocument/2006/relationships/image" Target="../media/image10.tiff"/></Relationships>
</file>

<file path=ppt/slides/_rels/slide8.xml.rels><?xml version="1.0" encoding="UTF-8" standalone="yes"?>
<Relationships xmlns="http://schemas.openxmlformats.org/package/2006/relationships"><Relationship Id="rId3" Type="http://schemas.openxmlformats.org/officeDocument/2006/relationships/image" Target="../media/image12.tiff"/><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image" Target="../media/image13.tiff"/><Relationship Id="rId2" Type="http://schemas.openxmlformats.org/officeDocument/2006/relationships/notesSlide" Target="../notesSlides/notesSlide9.xml"/><Relationship Id="rId1" Type="http://schemas.openxmlformats.org/officeDocument/2006/relationships/slideLayout" Target="../slideLayouts/slideLayout5.xml"/><Relationship Id="rId4" Type="http://schemas.openxmlformats.org/officeDocument/2006/relationships/image" Target="../media/image14.tif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469497" y="1219200"/>
            <a:ext cx="6671199" cy="1666626"/>
          </a:xfrm>
        </p:spPr>
        <p:txBody>
          <a:bodyPr/>
          <a:lstStyle/>
          <a:p>
            <a:r>
              <a:rPr lang="en-US" dirty="0">
                <a:solidFill>
                  <a:schemeClr val="accent5">
                    <a:lumMod val="40000"/>
                    <a:lumOff val="60000"/>
                  </a:schemeClr>
                </a:solidFill>
              </a:rPr>
              <a:t>Chapter 12: Advanced BGP</a:t>
            </a:r>
          </a:p>
        </p:txBody>
      </p:sp>
      <p:sp>
        <p:nvSpPr>
          <p:cNvPr id="5" name="Text Placeholder 4"/>
          <p:cNvSpPr>
            <a:spLocks noGrp="1"/>
          </p:cNvSpPr>
          <p:nvPr>
            <p:ph type="body" sz="quarter" idx="13"/>
          </p:nvPr>
        </p:nvSpPr>
        <p:spPr>
          <a:xfrm>
            <a:off x="469497" y="3127609"/>
            <a:ext cx="5925246" cy="299001"/>
          </a:xfrm>
        </p:spPr>
        <p:txBody>
          <a:bodyPr/>
          <a:lstStyle/>
          <a:p>
            <a:r>
              <a:rPr lang="en-US" dirty="0">
                <a:solidFill>
                  <a:schemeClr val="bg2">
                    <a:lumMod val="40000"/>
                    <a:lumOff val="60000"/>
                  </a:schemeClr>
                </a:solidFill>
              </a:rPr>
              <a:t>Instructor Materials  </a:t>
            </a:r>
          </a:p>
        </p:txBody>
      </p:sp>
      <p:sp>
        <p:nvSpPr>
          <p:cNvPr id="7" name="Subtitle 6"/>
          <p:cNvSpPr>
            <a:spLocks noGrp="1"/>
          </p:cNvSpPr>
          <p:nvPr>
            <p:ph type="subTitle" idx="1"/>
          </p:nvPr>
        </p:nvSpPr>
        <p:spPr>
          <a:xfrm>
            <a:off x="469497" y="3809526"/>
            <a:ext cx="2762434" cy="902174"/>
          </a:xfrm>
        </p:spPr>
        <p:txBody>
          <a:bodyPr/>
          <a:lstStyle/>
          <a:p>
            <a:r>
              <a:rPr lang="en-US" dirty="0">
                <a:solidFill>
                  <a:schemeClr val="accent5">
                    <a:lumMod val="40000"/>
                    <a:lumOff val="60000"/>
                  </a:schemeClr>
                </a:solidFill>
              </a:rPr>
              <a:t>CCNP Enterprise: Advanced Routing</a:t>
            </a:r>
            <a:endParaRPr lang="en-US" dirty="0"/>
          </a:p>
          <a:p>
            <a:endParaRPr lang="en-US" dirty="0"/>
          </a:p>
        </p:txBody>
      </p:sp>
    </p:spTree>
    <p:custDataLst>
      <p:tags r:id="rId1"/>
    </p:custDataLst>
    <p:extLst>
      <p:ext uri="{BB962C8B-B14F-4D97-AF65-F5344CB8AC3E}">
        <p14:creationId xmlns:p14="http://schemas.microsoft.com/office/powerpoint/2010/main" val="343650477"/>
      </p:ext>
    </p:extLst>
  </p:cSld>
  <p:clrMapOvr>
    <a:masterClrMapping/>
  </p:clrMapOvr>
  <p:transition spd="slow">
    <p:wip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9144000" cy="731837"/>
          </a:xfrm>
        </p:spPr>
        <p:txBody>
          <a:bodyPr/>
          <a:lstStyle/>
          <a:p>
            <a:r>
              <a:rPr lang="en-US" sz="1600" dirty="0"/>
              <a:t>Route Summarization</a:t>
            </a:r>
            <a:br>
              <a:rPr lang="en-US" dirty="0"/>
            </a:br>
            <a:r>
              <a:rPr lang="en-US" sz="2800" dirty="0"/>
              <a:t>Verifying Path Attributes and Aggregated Properties</a:t>
            </a:r>
          </a:p>
        </p:txBody>
      </p:sp>
      <p:sp>
        <p:nvSpPr>
          <p:cNvPr id="9" name="Rectangle 8">
            <a:extLst>
              <a:ext uri="{FF2B5EF4-FFF2-40B4-BE49-F238E27FC236}">
                <a16:creationId xmlns:a16="http://schemas.microsoft.com/office/drawing/2014/main" id="{AE14AA54-A7B0-0B45-91B2-748059EE39FC}"/>
              </a:ext>
            </a:extLst>
          </p:cNvPr>
          <p:cNvSpPr/>
          <p:nvPr/>
        </p:nvSpPr>
        <p:spPr>
          <a:xfrm>
            <a:off x="174483" y="787016"/>
            <a:ext cx="4635261" cy="1015663"/>
          </a:xfrm>
          <a:prstGeom prst="rect">
            <a:avLst/>
          </a:prstGeom>
        </p:spPr>
        <p:txBody>
          <a:bodyPr wrap="square">
            <a:spAutoFit/>
          </a:bodyPr>
          <a:lstStyle/>
          <a:p>
            <a:r>
              <a:rPr lang="en-US" sz="1500" dirty="0">
                <a:solidFill>
                  <a:srgbClr val="000000"/>
                </a:solidFill>
              </a:rPr>
              <a:t>Example 12-12 shows the 172.16.0.0/20 network prefix again, now that BGP attributes are to be propagated into the new prefix. Notice that the AS_Path information now contains AS 65100.</a:t>
            </a:r>
          </a:p>
        </p:txBody>
      </p:sp>
      <p:sp>
        <p:nvSpPr>
          <p:cNvPr id="10" name="Rectangle 9">
            <a:extLst>
              <a:ext uri="{FF2B5EF4-FFF2-40B4-BE49-F238E27FC236}">
                <a16:creationId xmlns:a16="http://schemas.microsoft.com/office/drawing/2014/main" id="{203F7429-8CDC-084D-B74E-A6FF0EA08AEA}"/>
              </a:ext>
            </a:extLst>
          </p:cNvPr>
          <p:cNvSpPr/>
          <p:nvPr/>
        </p:nvSpPr>
        <p:spPr>
          <a:xfrm>
            <a:off x="5050371" y="795844"/>
            <a:ext cx="3919146" cy="784830"/>
          </a:xfrm>
          <a:prstGeom prst="rect">
            <a:avLst/>
          </a:prstGeom>
        </p:spPr>
        <p:txBody>
          <a:bodyPr wrap="square">
            <a:spAutoFit/>
          </a:bodyPr>
          <a:lstStyle/>
          <a:p>
            <a:r>
              <a:rPr lang="en-US" sz="1500" dirty="0">
                <a:solidFill>
                  <a:srgbClr val="000000"/>
                </a:solidFill>
              </a:rPr>
              <a:t>Example 12-13 displays R2’s BGP table and the path attributes for the aggregated</a:t>
            </a:r>
          </a:p>
          <a:p>
            <a:r>
              <a:rPr lang="en-US" sz="1500" dirty="0">
                <a:solidFill>
                  <a:srgbClr val="000000"/>
                </a:solidFill>
              </a:rPr>
              <a:t>192.168.0.0/16 network entry. </a:t>
            </a:r>
          </a:p>
        </p:txBody>
      </p:sp>
      <p:pic>
        <p:nvPicPr>
          <p:cNvPr id="2" name="Picture 1">
            <a:extLst>
              <a:ext uri="{FF2B5EF4-FFF2-40B4-BE49-F238E27FC236}">
                <a16:creationId xmlns:a16="http://schemas.microsoft.com/office/drawing/2014/main" id="{10440628-6EB8-E646-BB3A-8BE0B3C49B9F}"/>
              </a:ext>
            </a:extLst>
          </p:cNvPr>
          <p:cNvPicPr>
            <a:picLocks noChangeAspect="1"/>
          </p:cNvPicPr>
          <p:nvPr/>
        </p:nvPicPr>
        <p:blipFill>
          <a:blip r:embed="rId3"/>
          <a:stretch>
            <a:fillRect/>
          </a:stretch>
        </p:blipFill>
        <p:spPr>
          <a:xfrm>
            <a:off x="458970" y="2211709"/>
            <a:ext cx="3939294" cy="2318219"/>
          </a:xfrm>
          <a:prstGeom prst="rect">
            <a:avLst/>
          </a:prstGeom>
        </p:spPr>
      </p:pic>
      <p:pic>
        <p:nvPicPr>
          <p:cNvPr id="6" name="Picture 5">
            <a:extLst>
              <a:ext uri="{FF2B5EF4-FFF2-40B4-BE49-F238E27FC236}">
                <a16:creationId xmlns:a16="http://schemas.microsoft.com/office/drawing/2014/main" id="{2398BBF9-91FC-F943-A362-6E1635750302}"/>
              </a:ext>
            </a:extLst>
          </p:cNvPr>
          <p:cNvPicPr>
            <a:picLocks noChangeAspect="1"/>
          </p:cNvPicPr>
          <p:nvPr/>
        </p:nvPicPr>
        <p:blipFill>
          <a:blip r:embed="rId4"/>
          <a:stretch>
            <a:fillRect/>
          </a:stretch>
        </p:blipFill>
        <p:spPr>
          <a:xfrm>
            <a:off x="5221852" y="1893125"/>
            <a:ext cx="3566160" cy="3009900"/>
          </a:xfrm>
          <a:prstGeom prst="rect">
            <a:avLst/>
          </a:prstGeom>
        </p:spPr>
      </p:pic>
    </p:spTree>
    <p:extLst>
      <p:ext uri="{BB962C8B-B14F-4D97-AF65-F5344CB8AC3E}">
        <p14:creationId xmlns:p14="http://schemas.microsoft.com/office/powerpoint/2010/main" val="35350891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788012" cy="731837"/>
          </a:xfrm>
        </p:spPr>
        <p:txBody>
          <a:bodyPr/>
          <a:lstStyle/>
          <a:p>
            <a:r>
              <a:rPr lang="en-US" sz="1600" dirty="0"/>
              <a:t>Route Summarization</a:t>
            </a:r>
            <a:br>
              <a:rPr lang="en-US" dirty="0"/>
            </a:br>
            <a:r>
              <a:rPr lang="en-US" dirty="0"/>
              <a:t>Route Aggregation with AS_SET</a:t>
            </a:r>
          </a:p>
        </p:txBody>
      </p:sp>
      <p:sp>
        <p:nvSpPr>
          <p:cNvPr id="9" name="Rectangle 8">
            <a:extLst>
              <a:ext uri="{FF2B5EF4-FFF2-40B4-BE49-F238E27FC236}">
                <a16:creationId xmlns:a16="http://schemas.microsoft.com/office/drawing/2014/main" id="{AE14AA54-A7B0-0B45-91B2-748059EE39FC}"/>
              </a:ext>
            </a:extLst>
          </p:cNvPr>
          <p:cNvSpPr/>
          <p:nvPr/>
        </p:nvSpPr>
        <p:spPr>
          <a:xfrm>
            <a:off x="174483" y="795845"/>
            <a:ext cx="8788012" cy="1015663"/>
          </a:xfrm>
          <a:prstGeom prst="rect">
            <a:avLst/>
          </a:prstGeom>
        </p:spPr>
        <p:txBody>
          <a:bodyPr wrap="square">
            <a:spAutoFit/>
          </a:bodyPr>
          <a:lstStyle/>
          <a:p>
            <a:r>
              <a:rPr lang="en-US" sz="1500" dirty="0">
                <a:solidFill>
                  <a:srgbClr val="000000"/>
                </a:solidFill>
              </a:rPr>
              <a:t>R1 does not install the 192.168.0.0/16 network prefix for the same reason that R3 does not</a:t>
            </a:r>
          </a:p>
          <a:p>
            <a:r>
              <a:rPr lang="en-US" sz="1500" dirty="0">
                <a:solidFill>
                  <a:srgbClr val="000000"/>
                </a:solidFill>
              </a:rPr>
              <a:t>install the 192.168.0.0/16 network prefix. R1 thinks that the advertisement is a loop because</a:t>
            </a:r>
          </a:p>
          <a:p>
            <a:r>
              <a:rPr lang="en-US" sz="1500" dirty="0">
                <a:solidFill>
                  <a:srgbClr val="000000"/>
                </a:solidFill>
              </a:rPr>
              <a:t>it detects AS 65100 in AS_Path. You can confirm this by examining R1’s BGP table, shown in</a:t>
            </a:r>
          </a:p>
          <a:p>
            <a:r>
              <a:rPr lang="en-US" sz="1500" dirty="0">
                <a:solidFill>
                  <a:srgbClr val="000000"/>
                </a:solidFill>
              </a:rPr>
              <a:t>Example 12-14.</a:t>
            </a:r>
          </a:p>
        </p:txBody>
      </p:sp>
      <p:pic>
        <p:nvPicPr>
          <p:cNvPr id="4" name="Picture 3">
            <a:extLst>
              <a:ext uri="{FF2B5EF4-FFF2-40B4-BE49-F238E27FC236}">
                <a16:creationId xmlns:a16="http://schemas.microsoft.com/office/drawing/2014/main" id="{E348C22D-44CC-8641-B4B3-82BA44A9DFCA}"/>
              </a:ext>
            </a:extLst>
          </p:cNvPr>
          <p:cNvPicPr>
            <a:picLocks noChangeAspect="1"/>
          </p:cNvPicPr>
          <p:nvPr/>
        </p:nvPicPr>
        <p:blipFill>
          <a:blip r:embed="rId3"/>
          <a:stretch>
            <a:fillRect/>
          </a:stretch>
        </p:blipFill>
        <p:spPr>
          <a:xfrm>
            <a:off x="1596689" y="2362454"/>
            <a:ext cx="5943600" cy="2082800"/>
          </a:xfrm>
          <a:prstGeom prst="rect">
            <a:avLst/>
          </a:prstGeom>
        </p:spPr>
      </p:pic>
    </p:spTree>
    <p:extLst>
      <p:ext uri="{BB962C8B-B14F-4D97-AF65-F5344CB8AC3E}">
        <p14:creationId xmlns:p14="http://schemas.microsoft.com/office/powerpoint/2010/main" val="4310072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E2BFA70F-DC0C-41D5-868E-C8FBC661D58F}"/>
              </a:ext>
            </a:extLst>
          </p:cNvPr>
          <p:cNvSpPr txBox="1"/>
          <p:nvPr/>
        </p:nvSpPr>
        <p:spPr>
          <a:xfrm>
            <a:off x="433084" y="1891075"/>
            <a:ext cx="8277832" cy="1077218"/>
          </a:xfrm>
          <a:prstGeom prst="rect">
            <a:avLst/>
          </a:prstGeom>
          <a:noFill/>
        </p:spPr>
        <p:txBody>
          <a:bodyPr wrap="square" rtlCol="0">
            <a:spAutoFit/>
          </a:bodyPr>
          <a:lstStyle/>
          <a:p>
            <a:pPr marL="285750" indent="-285750">
              <a:buFont typeface="Arial" panose="020B0604020202020204" pitchFamily="34" charset="0"/>
              <a:buChar char="•"/>
            </a:pPr>
            <a:r>
              <a:rPr lang="en-US" sz="1600" dirty="0">
                <a:solidFill>
                  <a:schemeClr val="accent5">
                    <a:lumMod val="40000"/>
                    <a:lumOff val="60000"/>
                  </a:schemeClr>
                </a:solidFill>
              </a:rPr>
              <a:t>Conditional route selection is a method for selectively identifying prefixes that are advertised or received from peers. </a:t>
            </a:r>
          </a:p>
          <a:p>
            <a:pPr marL="285750" indent="-285750">
              <a:buFont typeface="Arial" panose="020B0604020202020204" pitchFamily="34" charset="0"/>
              <a:buChar char="•"/>
            </a:pPr>
            <a:r>
              <a:rPr lang="en-US" sz="1600" dirty="0">
                <a:solidFill>
                  <a:schemeClr val="accent5">
                    <a:lumMod val="40000"/>
                    <a:lumOff val="60000"/>
                  </a:schemeClr>
                </a:solidFill>
              </a:rPr>
              <a:t>Selected routes can be modified or removed to manipulate traffic flows, reduce memory utilization, or improve security.</a:t>
            </a:r>
          </a:p>
        </p:txBody>
      </p:sp>
      <p:sp>
        <p:nvSpPr>
          <p:cNvPr id="3" name="Title 2">
            <a:extLst>
              <a:ext uri="{FF2B5EF4-FFF2-40B4-BE49-F238E27FC236}">
                <a16:creationId xmlns:a16="http://schemas.microsoft.com/office/drawing/2014/main" id="{7FB89FE0-AFBF-4F30-AE65-3B18BCBE3A9A}"/>
              </a:ext>
            </a:extLst>
          </p:cNvPr>
          <p:cNvSpPr>
            <a:spLocks noGrp="1"/>
          </p:cNvSpPr>
          <p:nvPr>
            <p:ph type="ctrTitle"/>
          </p:nvPr>
        </p:nvSpPr>
        <p:spPr>
          <a:xfrm>
            <a:off x="433084" y="246889"/>
            <a:ext cx="8646908" cy="1327090"/>
          </a:xfrm>
        </p:spPr>
        <p:txBody>
          <a:bodyPr/>
          <a:lstStyle/>
          <a:p>
            <a:r>
              <a:rPr lang="en-US" dirty="0">
                <a:solidFill>
                  <a:schemeClr val="accent5">
                    <a:lumMod val="40000"/>
                    <a:lumOff val="60000"/>
                  </a:schemeClr>
                </a:solidFill>
              </a:rPr>
              <a:t>BGP Route Filtering and Manipulation</a:t>
            </a:r>
          </a:p>
        </p:txBody>
      </p:sp>
    </p:spTree>
    <p:custDataLst>
      <p:tags r:id="rId1"/>
    </p:custDataLst>
    <p:extLst>
      <p:ext uri="{BB962C8B-B14F-4D97-AF65-F5344CB8AC3E}">
        <p14:creationId xmlns:p14="http://schemas.microsoft.com/office/powerpoint/2010/main" val="1178000938"/>
      </p:ext>
    </p:extLst>
  </p:cSld>
  <p:clrMapOvr>
    <a:masterClrMapping/>
  </p:clrMapOvr>
  <p:transition spd="slow">
    <p:wip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788012" cy="731837"/>
          </a:xfrm>
        </p:spPr>
        <p:txBody>
          <a:bodyPr/>
          <a:lstStyle/>
          <a:p>
            <a:r>
              <a:rPr lang="en-US" sz="1600" dirty="0"/>
              <a:t>BGP Route Filtering and Manipulation</a:t>
            </a:r>
            <a:br>
              <a:rPr lang="en-US" dirty="0"/>
            </a:br>
            <a:r>
              <a:rPr lang="en-US" dirty="0"/>
              <a:t>BGP Route Filtering and Manipulation</a:t>
            </a:r>
            <a:endParaRPr lang="en-US" sz="2400" dirty="0"/>
          </a:p>
        </p:txBody>
      </p:sp>
      <p:sp>
        <p:nvSpPr>
          <p:cNvPr id="2" name="Rectangle 1">
            <a:extLst>
              <a:ext uri="{FF2B5EF4-FFF2-40B4-BE49-F238E27FC236}">
                <a16:creationId xmlns:a16="http://schemas.microsoft.com/office/drawing/2014/main" id="{4A8E3C55-A50D-45D3-9CB7-617D04CA48B6}"/>
              </a:ext>
            </a:extLst>
          </p:cNvPr>
          <p:cNvSpPr/>
          <p:nvPr/>
        </p:nvSpPr>
        <p:spPr>
          <a:xfrm>
            <a:off x="65314" y="731837"/>
            <a:ext cx="8924681" cy="584775"/>
          </a:xfrm>
          <a:prstGeom prst="rect">
            <a:avLst/>
          </a:prstGeom>
        </p:spPr>
        <p:txBody>
          <a:bodyPr wrap="square">
            <a:spAutoFit/>
          </a:bodyPr>
          <a:lstStyle/>
          <a:p>
            <a:r>
              <a:rPr lang="en-US" sz="1600" dirty="0">
                <a:solidFill>
                  <a:srgbClr val="000000"/>
                </a:solidFill>
              </a:rPr>
              <a:t>Figure 12-2 shows the complete BGP route processing logic. Notice that the route policies</a:t>
            </a:r>
          </a:p>
          <a:p>
            <a:r>
              <a:rPr lang="en-US" sz="1600" dirty="0">
                <a:solidFill>
                  <a:srgbClr val="000000"/>
                </a:solidFill>
              </a:rPr>
              <a:t>occur on inbound route receipt and outbound route advertisement.</a:t>
            </a:r>
          </a:p>
        </p:txBody>
      </p:sp>
      <p:pic>
        <p:nvPicPr>
          <p:cNvPr id="4" name="Picture 3">
            <a:extLst>
              <a:ext uri="{FF2B5EF4-FFF2-40B4-BE49-F238E27FC236}">
                <a16:creationId xmlns:a16="http://schemas.microsoft.com/office/drawing/2014/main" id="{D4D54814-81A0-E545-B26F-8DF449887198}"/>
              </a:ext>
            </a:extLst>
          </p:cNvPr>
          <p:cNvPicPr>
            <a:picLocks noChangeAspect="1"/>
          </p:cNvPicPr>
          <p:nvPr/>
        </p:nvPicPr>
        <p:blipFill>
          <a:blip r:embed="rId3"/>
          <a:stretch>
            <a:fillRect/>
          </a:stretch>
        </p:blipFill>
        <p:spPr>
          <a:xfrm>
            <a:off x="1655064" y="1463674"/>
            <a:ext cx="5609396" cy="2979615"/>
          </a:xfrm>
          <a:prstGeom prst="rect">
            <a:avLst/>
          </a:prstGeom>
        </p:spPr>
      </p:pic>
    </p:spTree>
    <p:extLst>
      <p:ext uri="{BB962C8B-B14F-4D97-AF65-F5344CB8AC3E}">
        <p14:creationId xmlns:p14="http://schemas.microsoft.com/office/powerpoint/2010/main" val="36076302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788012" cy="731837"/>
          </a:xfrm>
        </p:spPr>
        <p:txBody>
          <a:bodyPr/>
          <a:lstStyle/>
          <a:p>
            <a:r>
              <a:rPr lang="en-US" sz="1600" dirty="0"/>
              <a:t>BGP Route Filtering and Manipulation</a:t>
            </a:r>
            <a:br>
              <a:rPr lang="en-US" dirty="0"/>
            </a:br>
            <a:r>
              <a:rPr lang="en-US" dirty="0"/>
              <a:t>BGP Route Filtering and Manipulation (Cont.)</a:t>
            </a:r>
            <a:endParaRPr lang="en-US" sz="2400" dirty="0"/>
          </a:p>
        </p:txBody>
      </p:sp>
      <p:sp>
        <p:nvSpPr>
          <p:cNvPr id="2" name="Rectangle 1">
            <a:extLst>
              <a:ext uri="{FF2B5EF4-FFF2-40B4-BE49-F238E27FC236}">
                <a16:creationId xmlns:a16="http://schemas.microsoft.com/office/drawing/2014/main" id="{4A8E3C55-A50D-45D3-9CB7-617D04CA48B6}"/>
              </a:ext>
            </a:extLst>
          </p:cNvPr>
          <p:cNvSpPr/>
          <p:nvPr/>
        </p:nvSpPr>
        <p:spPr>
          <a:xfrm>
            <a:off x="65314" y="731837"/>
            <a:ext cx="8924681" cy="3785652"/>
          </a:xfrm>
          <a:prstGeom prst="rect">
            <a:avLst/>
          </a:prstGeom>
        </p:spPr>
        <p:txBody>
          <a:bodyPr wrap="square">
            <a:spAutoFit/>
          </a:bodyPr>
          <a:lstStyle/>
          <a:p>
            <a:r>
              <a:rPr lang="en-US" sz="1600" dirty="0">
                <a:solidFill>
                  <a:srgbClr val="000000"/>
                </a:solidFill>
              </a:rPr>
              <a:t>IOS XE provides four methods of filtering routes inbound or outbound for a specific BGP</a:t>
            </a:r>
          </a:p>
          <a:p>
            <a:r>
              <a:rPr lang="en-US" sz="1600" dirty="0">
                <a:solidFill>
                  <a:srgbClr val="000000"/>
                </a:solidFill>
              </a:rPr>
              <a:t>peer. Each of these methods can be used individually or simultaneously with other methods:</a:t>
            </a:r>
          </a:p>
          <a:p>
            <a:endParaRPr lang="en-US" sz="1600" dirty="0">
              <a:solidFill>
                <a:srgbClr val="000000"/>
              </a:solidFill>
            </a:endParaRPr>
          </a:p>
          <a:p>
            <a:pPr marL="285750" indent="-285750">
              <a:buFont typeface="Arial" panose="020B0604020202020204" pitchFamily="34" charset="0"/>
              <a:buChar char="•"/>
            </a:pPr>
            <a:r>
              <a:rPr lang="en-US" sz="1600" b="1" dirty="0">
                <a:solidFill>
                  <a:srgbClr val="000000"/>
                </a:solidFill>
              </a:rPr>
              <a:t>Distribution list - </a:t>
            </a:r>
            <a:r>
              <a:rPr lang="en-US" sz="1600" dirty="0">
                <a:solidFill>
                  <a:srgbClr val="000000"/>
                </a:solidFill>
              </a:rPr>
              <a:t>A distribution list filters network prefixes based on a standard or extended access control list (ACL). An implicit deny is associated with any prefix that is not permitted.</a:t>
            </a:r>
          </a:p>
          <a:p>
            <a:pPr marL="285750" indent="-285750">
              <a:buFont typeface="Arial" panose="020B0604020202020204" pitchFamily="34" charset="0"/>
              <a:buChar char="•"/>
            </a:pPr>
            <a:r>
              <a:rPr lang="en-US" sz="1600" b="1" dirty="0">
                <a:solidFill>
                  <a:srgbClr val="000000"/>
                </a:solidFill>
              </a:rPr>
              <a:t>Prefix list - </a:t>
            </a:r>
            <a:r>
              <a:rPr lang="en-US" sz="1600" dirty="0">
                <a:solidFill>
                  <a:srgbClr val="000000"/>
                </a:solidFill>
              </a:rPr>
              <a:t>A list of prefix-matching specifications that permit or deny network prefixes in a top-down fashion, much like an ACL. An implicit deny is associated with any prefix that is not permitted.</a:t>
            </a:r>
          </a:p>
          <a:p>
            <a:pPr marL="285750" indent="-285750">
              <a:buFont typeface="Arial" panose="020B0604020202020204" pitchFamily="34" charset="0"/>
              <a:buChar char="•"/>
            </a:pPr>
            <a:r>
              <a:rPr lang="en-US" sz="1600" b="1" dirty="0">
                <a:solidFill>
                  <a:srgbClr val="000000"/>
                </a:solidFill>
              </a:rPr>
              <a:t>AS_Path ACL/filtering - </a:t>
            </a:r>
            <a:r>
              <a:rPr lang="en-US" sz="1600" dirty="0">
                <a:solidFill>
                  <a:srgbClr val="000000"/>
                </a:solidFill>
              </a:rPr>
              <a:t>A list of regex commands that allows for the permit or deny of a network prefix, based on the current AS_Path values. An implicit deny is associated with any prefix that is not permitted.</a:t>
            </a:r>
          </a:p>
          <a:p>
            <a:pPr marL="285750" indent="-285750">
              <a:buFont typeface="Arial" panose="020B0604020202020204" pitchFamily="34" charset="0"/>
              <a:buChar char="•"/>
            </a:pPr>
            <a:r>
              <a:rPr lang="en-US" sz="1600" b="1" dirty="0">
                <a:solidFill>
                  <a:srgbClr val="000000"/>
                </a:solidFill>
              </a:rPr>
              <a:t>Route maps -</a:t>
            </a:r>
            <a:r>
              <a:rPr lang="en-US" sz="1600" dirty="0">
                <a:solidFill>
                  <a:srgbClr val="000000"/>
                </a:solidFill>
              </a:rPr>
              <a:t> Route maps provide a method of conditional matching on a variety of prefix attributes and allow you to take a variety of actions. An action could be a simple permit or deny or could include the modification of BGP path attributes. An implicit deny is associated with any prefix that is not permitted.</a:t>
            </a:r>
          </a:p>
        </p:txBody>
      </p:sp>
    </p:spTree>
    <p:extLst>
      <p:ext uri="{BB962C8B-B14F-4D97-AF65-F5344CB8AC3E}">
        <p14:creationId xmlns:p14="http://schemas.microsoft.com/office/powerpoint/2010/main" val="699828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788012" cy="731837"/>
          </a:xfrm>
        </p:spPr>
        <p:txBody>
          <a:bodyPr/>
          <a:lstStyle/>
          <a:p>
            <a:r>
              <a:rPr lang="en-US" sz="1600" dirty="0"/>
              <a:t>BGP Route Filtering and Manipulation</a:t>
            </a:r>
            <a:br>
              <a:rPr lang="en-US" dirty="0"/>
            </a:br>
            <a:r>
              <a:rPr lang="en-US" dirty="0"/>
              <a:t>Distribution List Filtering</a:t>
            </a:r>
            <a:endParaRPr lang="en-US" sz="2400" dirty="0"/>
          </a:p>
        </p:txBody>
      </p:sp>
      <p:sp>
        <p:nvSpPr>
          <p:cNvPr id="2" name="Rectangle 1">
            <a:extLst>
              <a:ext uri="{FF2B5EF4-FFF2-40B4-BE49-F238E27FC236}">
                <a16:creationId xmlns:a16="http://schemas.microsoft.com/office/drawing/2014/main" id="{4A8E3C55-A50D-45D3-9CB7-617D04CA48B6}"/>
              </a:ext>
            </a:extLst>
          </p:cNvPr>
          <p:cNvSpPr/>
          <p:nvPr/>
        </p:nvSpPr>
        <p:spPr>
          <a:xfrm>
            <a:off x="65314" y="731837"/>
            <a:ext cx="8924681" cy="1077218"/>
          </a:xfrm>
          <a:prstGeom prst="rect">
            <a:avLst/>
          </a:prstGeom>
        </p:spPr>
        <p:txBody>
          <a:bodyPr wrap="square">
            <a:spAutoFit/>
          </a:bodyPr>
          <a:lstStyle/>
          <a:p>
            <a:r>
              <a:rPr lang="en-US" sz="1600" dirty="0">
                <a:solidFill>
                  <a:srgbClr val="000000"/>
                </a:solidFill>
              </a:rPr>
              <a:t>Distribution lists allow the filtering of network prefixes on a neighbor-by-neighbor basis,</a:t>
            </a:r>
          </a:p>
          <a:p>
            <a:r>
              <a:rPr lang="en-US" sz="1600" dirty="0">
                <a:solidFill>
                  <a:srgbClr val="000000"/>
                </a:solidFill>
              </a:rPr>
              <a:t>using standard or extended ACLs. To configure a distribute list, you use the BGP address</a:t>
            </a:r>
          </a:p>
          <a:p>
            <a:r>
              <a:rPr lang="en-US" sz="1600" dirty="0">
                <a:solidFill>
                  <a:srgbClr val="000000"/>
                </a:solidFill>
              </a:rPr>
              <a:t>family configuration command </a:t>
            </a:r>
            <a:r>
              <a:rPr lang="en-US" sz="1600" b="1" dirty="0">
                <a:solidFill>
                  <a:srgbClr val="000000"/>
                </a:solidFill>
              </a:rPr>
              <a:t>neighbor</a:t>
            </a:r>
            <a:r>
              <a:rPr lang="en-US" sz="1600" dirty="0">
                <a:solidFill>
                  <a:srgbClr val="000000"/>
                </a:solidFill>
              </a:rPr>
              <a:t> </a:t>
            </a:r>
            <a:r>
              <a:rPr lang="en-US" sz="1600" i="1" dirty="0">
                <a:solidFill>
                  <a:srgbClr val="000000"/>
                </a:solidFill>
              </a:rPr>
              <a:t>ip-address</a:t>
            </a:r>
            <a:r>
              <a:rPr lang="en-US" sz="1600" dirty="0">
                <a:solidFill>
                  <a:srgbClr val="000000"/>
                </a:solidFill>
              </a:rPr>
              <a:t> </a:t>
            </a:r>
            <a:r>
              <a:rPr lang="en-US" sz="1600" b="1" dirty="0">
                <a:solidFill>
                  <a:srgbClr val="000000"/>
                </a:solidFill>
              </a:rPr>
              <a:t>distribute-list</a:t>
            </a:r>
            <a:r>
              <a:rPr lang="en-US" sz="1600" dirty="0">
                <a:solidFill>
                  <a:srgbClr val="000000"/>
                </a:solidFill>
              </a:rPr>
              <a:t> {</a:t>
            </a:r>
            <a:r>
              <a:rPr lang="en-US" sz="1600" i="1" dirty="0">
                <a:solidFill>
                  <a:srgbClr val="000000"/>
                </a:solidFill>
              </a:rPr>
              <a:t>acl-number</a:t>
            </a:r>
            <a:r>
              <a:rPr lang="en-US" sz="1600" dirty="0">
                <a:solidFill>
                  <a:srgbClr val="000000"/>
                </a:solidFill>
              </a:rPr>
              <a:t> | </a:t>
            </a:r>
            <a:r>
              <a:rPr lang="en-US" sz="1600" i="1" dirty="0">
                <a:solidFill>
                  <a:srgbClr val="000000"/>
                </a:solidFill>
              </a:rPr>
              <a:t>acl-name</a:t>
            </a:r>
            <a:r>
              <a:rPr lang="en-US" sz="1600" dirty="0">
                <a:solidFill>
                  <a:srgbClr val="000000"/>
                </a:solidFill>
              </a:rPr>
              <a:t>}</a:t>
            </a:r>
          </a:p>
          <a:p>
            <a:r>
              <a:rPr lang="en-US" sz="1600" dirty="0">
                <a:solidFill>
                  <a:srgbClr val="000000"/>
                </a:solidFill>
              </a:rPr>
              <a:t>{</a:t>
            </a:r>
            <a:r>
              <a:rPr lang="en-US" sz="1600" b="1" dirty="0">
                <a:solidFill>
                  <a:srgbClr val="000000"/>
                </a:solidFill>
              </a:rPr>
              <a:t>in</a:t>
            </a:r>
            <a:r>
              <a:rPr lang="en-US" sz="1600" dirty="0">
                <a:solidFill>
                  <a:srgbClr val="000000"/>
                </a:solidFill>
              </a:rPr>
              <a:t> | </a:t>
            </a:r>
            <a:r>
              <a:rPr lang="en-US" sz="1600" b="1" dirty="0">
                <a:solidFill>
                  <a:srgbClr val="000000"/>
                </a:solidFill>
              </a:rPr>
              <a:t>out</a:t>
            </a:r>
            <a:r>
              <a:rPr lang="en-US" sz="1600" dirty="0">
                <a:solidFill>
                  <a:srgbClr val="000000"/>
                </a:solidFill>
              </a:rPr>
              <a:t>}.</a:t>
            </a:r>
          </a:p>
        </p:txBody>
      </p:sp>
      <p:sp>
        <p:nvSpPr>
          <p:cNvPr id="9" name="Rectangle 8">
            <a:extLst>
              <a:ext uri="{FF2B5EF4-FFF2-40B4-BE49-F238E27FC236}">
                <a16:creationId xmlns:a16="http://schemas.microsoft.com/office/drawing/2014/main" id="{4651226F-A6BB-5846-ACD1-B87A60F6C10C}"/>
              </a:ext>
            </a:extLst>
          </p:cNvPr>
          <p:cNvSpPr/>
          <p:nvPr/>
        </p:nvSpPr>
        <p:spPr>
          <a:xfrm>
            <a:off x="88691" y="3483272"/>
            <a:ext cx="4483309" cy="830997"/>
          </a:xfrm>
          <a:prstGeom prst="rect">
            <a:avLst/>
          </a:prstGeom>
        </p:spPr>
        <p:txBody>
          <a:bodyPr wrap="square">
            <a:spAutoFit/>
          </a:bodyPr>
          <a:lstStyle/>
          <a:p>
            <a:r>
              <a:rPr lang="en-US" sz="1600" dirty="0">
                <a:solidFill>
                  <a:srgbClr val="000000"/>
                </a:solidFill>
              </a:rPr>
              <a:t>Example 12-16 shows R1’s BGP configuration, which demonstrates filtering with distribution lists.</a:t>
            </a:r>
          </a:p>
        </p:txBody>
      </p:sp>
      <p:sp>
        <p:nvSpPr>
          <p:cNvPr id="10" name="Rectangle 9">
            <a:extLst>
              <a:ext uri="{FF2B5EF4-FFF2-40B4-BE49-F238E27FC236}">
                <a16:creationId xmlns:a16="http://schemas.microsoft.com/office/drawing/2014/main" id="{23B91BCB-FDE8-E44B-8602-59D6B8F125B0}"/>
              </a:ext>
            </a:extLst>
          </p:cNvPr>
          <p:cNvSpPr/>
          <p:nvPr/>
        </p:nvSpPr>
        <p:spPr>
          <a:xfrm>
            <a:off x="4755887" y="3606382"/>
            <a:ext cx="4299422" cy="584775"/>
          </a:xfrm>
          <a:prstGeom prst="rect">
            <a:avLst/>
          </a:prstGeom>
        </p:spPr>
        <p:txBody>
          <a:bodyPr wrap="square">
            <a:spAutoFit/>
          </a:bodyPr>
          <a:lstStyle/>
          <a:p>
            <a:r>
              <a:rPr lang="en-US" sz="1600" dirty="0">
                <a:solidFill>
                  <a:srgbClr val="000000"/>
                </a:solidFill>
              </a:rPr>
              <a:t>Example 12-17 shows the routing table of R1.</a:t>
            </a:r>
          </a:p>
          <a:p>
            <a:endParaRPr lang="en-US" sz="1600" dirty="0">
              <a:solidFill>
                <a:srgbClr val="000000"/>
              </a:solidFill>
            </a:endParaRPr>
          </a:p>
        </p:txBody>
      </p:sp>
      <p:pic>
        <p:nvPicPr>
          <p:cNvPr id="5" name="Picture 4">
            <a:extLst>
              <a:ext uri="{FF2B5EF4-FFF2-40B4-BE49-F238E27FC236}">
                <a16:creationId xmlns:a16="http://schemas.microsoft.com/office/drawing/2014/main" id="{E2B5FFE5-8358-FE49-829A-4C106053951C}"/>
              </a:ext>
            </a:extLst>
          </p:cNvPr>
          <p:cNvPicPr>
            <a:picLocks noChangeAspect="1"/>
          </p:cNvPicPr>
          <p:nvPr/>
        </p:nvPicPr>
        <p:blipFill>
          <a:blip r:embed="rId3"/>
          <a:stretch>
            <a:fillRect/>
          </a:stretch>
        </p:blipFill>
        <p:spPr>
          <a:xfrm>
            <a:off x="4572000" y="1891078"/>
            <a:ext cx="4507992" cy="1435237"/>
          </a:xfrm>
          <a:prstGeom prst="rect">
            <a:avLst/>
          </a:prstGeom>
        </p:spPr>
      </p:pic>
      <p:pic>
        <p:nvPicPr>
          <p:cNvPr id="6" name="Picture 5">
            <a:extLst>
              <a:ext uri="{FF2B5EF4-FFF2-40B4-BE49-F238E27FC236}">
                <a16:creationId xmlns:a16="http://schemas.microsoft.com/office/drawing/2014/main" id="{AAFC0BDE-58F9-8F41-B806-D59B3260500C}"/>
              </a:ext>
            </a:extLst>
          </p:cNvPr>
          <p:cNvPicPr>
            <a:picLocks noChangeAspect="1"/>
          </p:cNvPicPr>
          <p:nvPr/>
        </p:nvPicPr>
        <p:blipFill>
          <a:blip r:embed="rId4"/>
          <a:stretch>
            <a:fillRect/>
          </a:stretch>
        </p:blipFill>
        <p:spPr>
          <a:xfrm>
            <a:off x="88691" y="1891078"/>
            <a:ext cx="4393312" cy="1407750"/>
          </a:xfrm>
          <a:prstGeom prst="rect">
            <a:avLst/>
          </a:prstGeom>
        </p:spPr>
      </p:pic>
    </p:spTree>
    <p:extLst>
      <p:ext uri="{BB962C8B-B14F-4D97-AF65-F5344CB8AC3E}">
        <p14:creationId xmlns:p14="http://schemas.microsoft.com/office/powerpoint/2010/main" val="29279112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788012" cy="731837"/>
          </a:xfrm>
        </p:spPr>
        <p:txBody>
          <a:bodyPr/>
          <a:lstStyle/>
          <a:p>
            <a:r>
              <a:rPr lang="en-US" sz="1600" dirty="0"/>
              <a:t>BGP Route Filtering and Manipulation</a:t>
            </a:r>
            <a:br>
              <a:rPr lang="en-US" dirty="0"/>
            </a:br>
            <a:r>
              <a:rPr lang="en-US" dirty="0"/>
              <a:t>Prefix List Filtering</a:t>
            </a:r>
            <a:endParaRPr lang="en-US" sz="2400" dirty="0"/>
          </a:p>
        </p:txBody>
      </p:sp>
      <p:sp>
        <p:nvSpPr>
          <p:cNvPr id="2" name="Rectangle 1">
            <a:extLst>
              <a:ext uri="{FF2B5EF4-FFF2-40B4-BE49-F238E27FC236}">
                <a16:creationId xmlns:a16="http://schemas.microsoft.com/office/drawing/2014/main" id="{4A8E3C55-A50D-45D3-9CB7-617D04CA48B6}"/>
              </a:ext>
            </a:extLst>
          </p:cNvPr>
          <p:cNvSpPr/>
          <p:nvPr/>
        </p:nvSpPr>
        <p:spPr>
          <a:xfrm>
            <a:off x="65314" y="731837"/>
            <a:ext cx="8924681" cy="830997"/>
          </a:xfrm>
          <a:prstGeom prst="rect">
            <a:avLst/>
          </a:prstGeom>
        </p:spPr>
        <p:txBody>
          <a:bodyPr wrap="square">
            <a:spAutoFit/>
          </a:bodyPr>
          <a:lstStyle/>
          <a:p>
            <a:r>
              <a:rPr lang="en-US" sz="1600" dirty="0">
                <a:solidFill>
                  <a:srgbClr val="000000"/>
                </a:solidFill>
              </a:rPr>
              <a:t>Prefix lists allow the filtering of network prefixes on a neighbor-by-neighbor basis, using</a:t>
            </a:r>
          </a:p>
          <a:p>
            <a:r>
              <a:rPr lang="en-US" sz="1600" dirty="0">
                <a:solidFill>
                  <a:srgbClr val="000000"/>
                </a:solidFill>
              </a:rPr>
              <a:t>a prefix list. Configuring a prefix list involves using the BGP address family configuration</a:t>
            </a:r>
          </a:p>
          <a:p>
            <a:r>
              <a:rPr lang="en-US" sz="1600" dirty="0">
                <a:solidFill>
                  <a:srgbClr val="000000"/>
                </a:solidFill>
              </a:rPr>
              <a:t>command </a:t>
            </a:r>
            <a:r>
              <a:rPr lang="en-US" sz="1600" b="1" dirty="0">
                <a:solidFill>
                  <a:srgbClr val="000000"/>
                </a:solidFill>
              </a:rPr>
              <a:t>neighbor</a:t>
            </a:r>
            <a:r>
              <a:rPr lang="en-US" sz="1600" dirty="0">
                <a:solidFill>
                  <a:srgbClr val="000000"/>
                </a:solidFill>
              </a:rPr>
              <a:t> </a:t>
            </a:r>
            <a:r>
              <a:rPr lang="en-US" sz="1600" i="1" dirty="0">
                <a:solidFill>
                  <a:srgbClr val="000000"/>
                </a:solidFill>
              </a:rPr>
              <a:t>ip-address</a:t>
            </a:r>
            <a:r>
              <a:rPr lang="en-US" sz="1600" dirty="0">
                <a:solidFill>
                  <a:srgbClr val="000000"/>
                </a:solidFill>
              </a:rPr>
              <a:t> </a:t>
            </a:r>
            <a:r>
              <a:rPr lang="en-US" sz="1600" b="1" dirty="0">
                <a:solidFill>
                  <a:srgbClr val="000000"/>
                </a:solidFill>
              </a:rPr>
              <a:t>prefix-list</a:t>
            </a:r>
            <a:r>
              <a:rPr lang="en-US" sz="1600" dirty="0">
                <a:solidFill>
                  <a:srgbClr val="000000"/>
                </a:solidFill>
              </a:rPr>
              <a:t> </a:t>
            </a:r>
            <a:r>
              <a:rPr lang="en-US" sz="1600" i="1" dirty="0">
                <a:solidFill>
                  <a:srgbClr val="000000"/>
                </a:solidFill>
              </a:rPr>
              <a:t>prefix-list-name</a:t>
            </a:r>
            <a:r>
              <a:rPr lang="en-US" sz="1600" dirty="0">
                <a:solidFill>
                  <a:srgbClr val="000000"/>
                </a:solidFill>
              </a:rPr>
              <a:t> {</a:t>
            </a:r>
            <a:r>
              <a:rPr lang="en-US" sz="1600" b="1" dirty="0">
                <a:solidFill>
                  <a:srgbClr val="000000"/>
                </a:solidFill>
              </a:rPr>
              <a:t>in</a:t>
            </a:r>
            <a:r>
              <a:rPr lang="en-US" sz="1600" dirty="0">
                <a:solidFill>
                  <a:srgbClr val="000000"/>
                </a:solidFill>
              </a:rPr>
              <a:t> | </a:t>
            </a:r>
            <a:r>
              <a:rPr lang="en-US" sz="1600" b="1" dirty="0">
                <a:solidFill>
                  <a:srgbClr val="000000"/>
                </a:solidFill>
              </a:rPr>
              <a:t>out</a:t>
            </a:r>
            <a:r>
              <a:rPr lang="en-US" sz="1600" dirty="0">
                <a:solidFill>
                  <a:srgbClr val="000000"/>
                </a:solidFill>
              </a:rPr>
              <a:t>}.</a:t>
            </a:r>
          </a:p>
        </p:txBody>
      </p:sp>
      <p:sp>
        <p:nvSpPr>
          <p:cNvPr id="9" name="Rectangle 8">
            <a:extLst>
              <a:ext uri="{FF2B5EF4-FFF2-40B4-BE49-F238E27FC236}">
                <a16:creationId xmlns:a16="http://schemas.microsoft.com/office/drawing/2014/main" id="{4651226F-A6BB-5846-ACD1-B87A60F6C10C}"/>
              </a:ext>
            </a:extLst>
          </p:cNvPr>
          <p:cNvSpPr/>
          <p:nvPr/>
        </p:nvSpPr>
        <p:spPr>
          <a:xfrm>
            <a:off x="88691" y="3483272"/>
            <a:ext cx="4483309" cy="584775"/>
          </a:xfrm>
          <a:prstGeom prst="rect">
            <a:avLst/>
          </a:prstGeom>
        </p:spPr>
        <p:txBody>
          <a:bodyPr wrap="square">
            <a:spAutoFit/>
          </a:bodyPr>
          <a:lstStyle/>
          <a:p>
            <a:r>
              <a:rPr lang="en-US" sz="1600" dirty="0">
                <a:solidFill>
                  <a:srgbClr val="000000"/>
                </a:solidFill>
              </a:rPr>
              <a:t>Example 12-18 shows the configuration of the prefix list and application to R2.</a:t>
            </a:r>
          </a:p>
        </p:txBody>
      </p:sp>
      <p:sp>
        <p:nvSpPr>
          <p:cNvPr id="10" name="Rectangle 9">
            <a:extLst>
              <a:ext uri="{FF2B5EF4-FFF2-40B4-BE49-F238E27FC236}">
                <a16:creationId xmlns:a16="http://schemas.microsoft.com/office/drawing/2014/main" id="{23B91BCB-FDE8-E44B-8602-59D6B8F125B0}"/>
              </a:ext>
            </a:extLst>
          </p:cNvPr>
          <p:cNvSpPr/>
          <p:nvPr/>
        </p:nvSpPr>
        <p:spPr>
          <a:xfrm>
            <a:off x="4652886" y="3483271"/>
            <a:ext cx="4402423" cy="584775"/>
          </a:xfrm>
          <a:prstGeom prst="rect">
            <a:avLst/>
          </a:prstGeom>
        </p:spPr>
        <p:txBody>
          <a:bodyPr wrap="square">
            <a:spAutoFit/>
          </a:bodyPr>
          <a:lstStyle/>
          <a:p>
            <a:r>
              <a:rPr lang="en-US" sz="1550" dirty="0">
                <a:solidFill>
                  <a:srgbClr val="000000"/>
                </a:solidFill>
              </a:rPr>
              <a:t>Example 12-19 shows the prefix list has been applied on R1.</a:t>
            </a:r>
          </a:p>
        </p:txBody>
      </p:sp>
      <p:pic>
        <p:nvPicPr>
          <p:cNvPr id="4" name="Picture 3">
            <a:extLst>
              <a:ext uri="{FF2B5EF4-FFF2-40B4-BE49-F238E27FC236}">
                <a16:creationId xmlns:a16="http://schemas.microsoft.com/office/drawing/2014/main" id="{AF662C56-037C-A34F-BCAD-D95F3C3572C9}"/>
              </a:ext>
            </a:extLst>
          </p:cNvPr>
          <p:cNvPicPr>
            <a:picLocks noChangeAspect="1"/>
          </p:cNvPicPr>
          <p:nvPr/>
        </p:nvPicPr>
        <p:blipFill>
          <a:blip r:embed="rId3"/>
          <a:stretch>
            <a:fillRect/>
          </a:stretch>
        </p:blipFill>
        <p:spPr>
          <a:xfrm>
            <a:off x="188468" y="2018783"/>
            <a:ext cx="3957968" cy="1254760"/>
          </a:xfrm>
          <a:prstGeom prst="rect">
            <a:avLst/>
          </a:prstGeom>
        </p:spPr>
      </p:pic>
      <p:pic>
        <p:nvPicPr>
          <p:cNvPr id="7" name="Picture 6">
            <a:extLst>
              <a:ext uri="{FF2B5EF4-FFF2-40B4-BE49-F238E27FC236}">
                <a16:creationId xmlns:a16="http://schemas.microsoft.com/office/drawing/2014/main" id="{9071BA24-35B7-294C-831C-05F97EFCEBC6}"/>
              </a:ext>
            </a:extLst>
          </p:cNvPr>
          <p:cNvPicPr>
            <a:picLocks noChangeAspect="1"/>
          </p:cNvPicPr>
          <p:nvPr/>
        </p:nvPicPr>
        <p:blipFill>
          <a:blip r:embed="rId4"/>
          <a:stretch>
            <a:fillRect/>
          </a:stretch>
        </p:blipFill>
        <p:spPr>
          <a:xfrm>
            <a:off x="4652886" y="1855362"/>
            <a:ext cx="3957968" cy="852356"/>
          </a:xfrm>
          <a:prstGeom prst="rect">
            <a:avLst/>
          </a:prstGeom>
        </p:spPr>
      </p:pic>
      <p:pic>
        <p:nvPicPr>
          <p:cNvPr id="8" name="Picture 7">
            <a:extLst>
              <a:ext uri="{FF2B5EF4-FFF2-40B4-BE49-F238E27FC236}">
                <a16:creationId xmlns:a16="http://schemas.microsoft.com/office/drawing/2014/main" id="{DFD1E0D8-15E5-0C43-90A0-20D96BD43738}"/>
              </a:ext>
            </a:extLst>
          </p:cNvPr>
          <p:cNvPicPr>
            <a:picLocks noChangeAspect="1"/>
          </p:cNvPicPr>
          <p:nvPr/>
        </p:nvPicPr>
        <p:blipFill>
          <a:blip r:embed="rId5"/>
          <a:stretch>
            <a:fillRect/>
          </a:stretch>
        </p:blipFill>
        <p:spPr>
          <a:xfrm>
            <a:off x="4652886" y="2673722"/>
            <a:ext cx="3957968" cy="584796"/>
          </a:xfrm>
          <a:prstGeom prst="rect">
            <a:avLst/>
          </a:prstGeom>
        </p:spPr>
      </p:pic>
    </p:spTree>
    <p:extLst>
      <p:ext uri="{BB962C8B-B14F-4D97-AF65-F5344CB8AC3E}">
        <p14:creationId xmlns:p14="http://schemas.microsoft.com/office/powerpoint/2010/main" val="41925392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788012" cy="731837"/>
          </a:xfrm>
        </p:spPr>
        <p:txBody>
          <a:bodyPr/>
          <a:lstStyle/>
          <a:p>
            <a:r>
              <a:rPr lang="en-US" sz="1600" dirty="0"/>
              <a:t>BGP Route Filtering and Manipulation</a:t>
            </a:r>
            <a:br>
              <a:rPr lang="en-US" dirty="0"/>
            </a:br>
            <a:r>
              <a:rPr lang="en-US" dirty="0"/>
              <a:t>AS_Path Filtering</a:t>
            </a:r>
            <a:endParaRPr lang="en-US" sz="2400" dirty="0"/>
          </a:p>
        </p:txBody>
      </p:sp>
      <p:sp>
        <p:nvSpPr>
          <p:cNvPr id="2" name="Rectangle 1">
            <a:extLst>
              <a:ext uri="{FF2B5EF4-FFF2-40B4-BE49-F238E27FC236}">
                <a16:creationId xmlns:a16="http://schemas.microsoft.com/office/drawing/2014/main" id="{4A8E3C55-A50D-45D3-9CB7-617D04CA48B6}"/>
              </a:ext>
            </a:extLst>
          </p:cNvPr>
          <p:cNvSpPr/>
          <p:nvPr/>
        </p:nvSpPr>
        <p:spPr>
          <a:xfrm>
            <a:off x="65314" y="731837"/>
            <a:ext cx="8924681" cy="1077218"/>
          </a:xfrm>
          <a:prstGeom prst="rect">
            <a:avLst/>
          </a:prstGeom>
        </p:spPr>
        <p:txBody>
          <a:bodyPr wrap="square">
            <a:spAutoFit/>
          </a:bodyPr>
          <a:lstStyle/>
          <a:p>
            <a:r>
              <a:rPr lang="en-US" sz="1600" dirty="0">
                <a:solidFill>
                  <a:srgbClr val="000000"/>
                </a:solidFill>
              </a:rPr>
              <a:t>There may be times when conditionally matching network prefixes may be too complicated,</a:t>
            </a:r>
          </a:p>
          <a:p>
            <a:r>
              <a:rPr lang="en-US" sz="1600" dirty="0">
                <a:solidFill>
                  <a:srgbClr val="000000"/>
                </a:solidFill>
              </a:rPr>
              <a:t>and identifying all routes from a specific organization is preferred. In such a case, path</a:t>
            </a:r>
          </a:p>
          <a:p>
            <a:r>
              <a:rPr lang="en-US" sz="1600" dirty="0">
                <a:solidFill>
                  <a:srgbClr val="000000"/>
                </a:solidFill>
              </a:rPr>
              <a:t>selection can be used with the BGP AS_Path. AS_Path filtering is accomplished using an</a:t>
            </a:r>
          </a:p>
          <a:p>
            <a:r>
              <a:rPr lang="en-US" sz="1600" dirty="0">
                <a:solidFill>
                  <a:srgbClr val="000000"/>
                </a:solidFill>
              </a:rPr>
              <a:t>AS_Path ACL, which uses regular expressions for matching.</a:t>
            </a:r>
          </a:p>
        </p:txBody>
      </p:sp>
      <p:sp>
        <p:nvSpPr>
          <p:cNvPr id="5" name="TextBox 4">
            <a:extLst>
              <a:ext uri="{FF2B5EF4-FFF2-40B4-BE49-F238E27FC236}">
                <a16:creationId xmlns:a16="http://schemas.microsoft.com/office/drawing/2014/main" id="{5D176C01-F3BE-0A41-910E-0A4B31D2EB5F}"/>
              </a:ext>
            </a:extLst>
          </p:cNvPr>
          <p:cNvSpPr txBox="1"/>
          <p:nvPr/>
        </p:nvSpPr>
        <p:spPr>
          <a:xfrm>
            <a:off x="65314" y="1809055"/>
            <a:ext cx="3317966" cy="2239074"/>
          </a:xfrm>
          <a:prstGeom prst="rect">
            <a:avLst/>
          </a:prstGeom>
          <a:noFill/>
        </p:spPr>
        <p:txBody>
          <a:bodyPr wrap="square" rtlCol="0">
            <a:spAutoFit/>
          </a:bodyPr>
          <a:lstStyle/>
          <a:p>
            <a:r>
              <a:rPr lang="en-US" sz="1550" dirty="0">
                <a:solidFill>
                  <a:srgbClr val="000000"/>
                </a:solidFill>
              </a:rPr>
              <a:t>To parse through the large number of available ASNs (4,294,967,295), you can use regular expressions (regex). </a:t>
            </a:r>
          </a:p>
          <a:p>
            <a:endParaRPr lang="en-US" sz="1550" dirty="0">
              <a:solidFill>
                <a:srgbClr val="000000"/>
              </a:solidFill>
            </a:endParaRPr>
          </a:p>
          <a:p>
            <a:r>
              <a:rPr lang="en-US" sz="1550" dirty="0">
                <a:solidFill>
                  <a:srgbClr val="000000"/>
                </a:solidFill>
              </a:rPr>
              <a:t>Table 12-2 provides a brief list and description of the common regex query modifiers.</a:t>
            </a:r>
          </a:p>
          <a:p>
            <a:endParaRPr lang="en-US" sz="1550" dirty="0">
              <a:solidFill>
                <a:srgbClr val="000000"/>
              </a:solidFill>
            </a:endParaRPr>
          </a:p>
        </p:txBody>
      </p:sp>
      <p:pic>
        <p:nvPicPr>
          <p:cNvPr id="11" name="Picture 10">
            <a:extLst>
              <a:ext uri="{FF2B5EF4-FFF2-40B4-BE49-F238E27FC236}">
                <a16:creationId xmlns:a16="http://schemas.microsoft.com/office/drawing/2014/main" id="{2E089E53-8A93-854E-B717-05D2822BEC4C}"/>
              </a:ext>
            </a:extLst>
          </p:cNvPr>
          <p:cNvPicPr>
            <a:picLocks noChangeAspect="1"/>
          </p:cNvPicPr>
          <p:nvPr/>
        </p:nvPicPr>
        <p:blipFill>
          <a:blip r:embed="rId3"/>
          <a:stretch>
            <a:fillRect/>
          </a:stretch>
        </p:blipFill>
        <p:spPr>
          <a:xfrm>
            <a:off x="3675888" y="1885161"/>
            <a:ext cx="5240140" cy="2681260"/>
          </a:xfrm>
          <a:prstGeom prst="rect">
            <a:avLst/>
          </a:prstGeom>
        </p:spPr>
      </p:pic>
    </p:spTree>
    <p:extLst>
      <p:ext uri="{BB962C8B-B14F-4D97-AF65-F5344CB8AC3E}">
        <p14:creationId xmlns:p14="http://schemas.microsoft.com/office/powerpoint/2010/main" val="33412812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788012" cy="731837"/>
          </a:xfrm>
        </p:spPr>
        <p:txBody>
          <a:bodyPr/>
          <a:lstStyle/>
          <a:p>
            <a:r>
              <a:rPr lang="en-US" sz="1600" dirty="0"/>
              <a:t>BGP Route Filtering and Manipulation</a:t>
            </a:r>
            <a:br>
              <a:rPr lang="en-US" dirty="0"/>
            </a:br>
            <a:r>
              <a:rPr lang="en-US" dirty="0"/>
              <a:t>BGP Table for Regex Queries</a:t>
            </a:r>
            <a:endParaRPr lang="en-US" sz="2400" dirty="0"/>
          </a:p>
        </p:txBody>
      </p:sp>
      <p:sp>
        <p:nvSpPr>
          <p:cNvPr id="2" name="Rectangle 1">
            <a:extLst>
              <a:ext uri="{FF2B5EF4-FFF2-40B4-BE49-F238E27FC236}">
                <a16:creationId xmlns:a16="http://schemas.microsoft.com/office/drawing/2014/main" id="{4A8E3C55-A50D-45D3-9CB7-617D04CA48B6}"/>
              </a:ext>
            </a:extLst>
          </p:cNvPr>
          <p:cNvSpPr/>
          <p:nvPr/>
        </p:nvSpPr>
        <p:spPr>
          <a:xfrm>
            <a:off x="65314" y="731836"/>
            <a:ext cx="4270195" cy="3785652"/>
          </a:xfrm>
          <a:prstGeom prst="rect">
            <a:avLst/>
          </a:prstGeom>
        </p:spPr>
        <p:txBody>
          <a:bodyPr wrap="square">
            <a:spAutoFit/>
          </a:bodyPr>
          <a:lstStyle/>
          <a:p>
            <a:r>
              <a:rPr lang="en-US" sz="1600" dirty="0">
                <a:solidFill>
                  <a:srgbClr val="000000"/>
                </a:solidFill>
              </a:rPr>
              <a:t>The BGP table can be parsed with regex using the command </a:t>
            </a:r>
            <a:r>
              <a:rPr lang="en-US" sz="1600" b="1" dirty="0">
                <a:solidFill>
                  <a:srgbClr val="000000"/>
                </a:solidFill>
              </a:rPr>
              <a:t>show bgp </a:t>
            </a:r>
            <a:r>
              <a:rPr lang="en-US" sz="1600" i="1" dirty="0">
                <a:solidFill>
                  <a:srgbClr val="000000"/>
                </a:solidFill>
              </a:rPr>
              <a:t>afi safi </a:t>
            </a:r>
            <a:r>
              <a:rPr lang="en-US" sz="1600" b="1" dirty="0">
                <a:solidFill>
                  <a:srgbClr val="000000"/>
                </a:solidFill>
              </a:rPr>
              <a:t>regexp</a:t>
            </a:r>
            <a:r>
              <a:rPr lang="en-US" sz="1600" dirty="0">
                <a:solidFill>
                  <a:srgbClr val="000000"/>
                </a:solidFill>
              </a:rPr>
              <a:t> </a:t>
            </a:r>
            <a:r>
              <a:rPr lang="en-US" sz="1600" i="1" dirty="0">
                <a:solidFill>
                  <a:srgbClr val="000000"/>
                </a:solidFill>
              </a:rPr>
              <a:t>regex-pattern</a:t>
            </a:r>
            <a:r>
              <a:rPr lang="en-US" sz="1600" dirty="0">
                <a:solidFill>
                  <a:srgbClr val="000000"/>
                </a:solidFill>
              </a:rPr>
              <a:t>. </a:t>
            </a:r>
          </a:p>
          <a:p>
            <a:endParaRPr lang="en-US" sz="1600" dirty="0">
              <a:solidFill>
                <a:srgbClr val="000000"/>
              </a:solidFill>
            </a:endParaRPr>
          </a:p>
          <a:p>
            <a:r>
              <a:rPr lang="en-US" sz="1600" dirty="0">
                <a:solidFill>
                  <a:srgbClr val="000000"/>
                </a:solidFill>
              </a:rPr>
              <a:t>Figure 12-3 provides a reference topology, and Example 12-20 shows a reference BGP table to demonstrate the various regex query modifiers that can be used for a variety of common tasks.</a:t>
            </a:r>
          </a:p>
          <a:p>
            <a:endParaRPr lang="en-US" sz="1600" dirty="0">
              <a:solidFill>
                <a:srgbClr val="000000"/>
              </a:solidFill>
            </a:endParaRPr>
          </a:p>
          <a:p>
            <a:r>
              <a:rPr lang="en-US" sz="1600" dirty="0">
                <a:solidFill>
                  <a:srgbClr val="000000"/>
                </a:solidFill>
              </a:rPr>
              <a:t>AS_Path for the prefix 172.16.129.0/24 includes AS 300 twice non-consecutively for a specific purpose. This would not be seen in real life because it indicates a routing loop.</a:t>
            </a:r>
          </a:p>
          <a:p>
            <a:endParaRPr lang="en-US" sz="1600" dirty="0">
              <a:solidFill>
                <a:srgbClr val="000000"/>
              </a:solidFill>
            </a:endParaRPr>
          </a:p>
        </p:txBody>
      </p:sp>
      <p:pic>
        <p:nvPicPr>
          <p:cNvPr id="4" name="Picture 3">
            <a:extLst>
              <a:ext uri="{FF2B5EF4-FFF2-40B4-BE49-F238E27FC236}">
                <a16:creationId xmlns:a16="http://schemas.microsoft.com/office/drawing/2014/main" id="{31F12083-89E1-E44F-B0E4-737A23495590}"/>
              </a:ext>
            </a:extLst>
          </p:cNvPr>
          <p:cNvPicPr>
            <a:picLocks noChangeAspect="1"/>
          </p:cNvPicPr>
          <p:nvPr/>
        </p:nvPicPr>
        <p:blipFill>
          <a:blip r:embed="rId3"/>
          <a:stretch>
            <a:fillRect/>
          </a:stretch>
        </p:blipFill>
        <p:spPr>
          <a:xfrm>
            <a:off x="4877841" y="731836"/>
            <a:ext cx="4066434" cy="1199642"/>
          </a:xfrm>
          <a:prstGeom prst="rect">
            <a:avLst/>
          </a:prstGeom>
        </p:spPr>
      </p:pic>
      <p:pic>
        <p:nvPicPr>
          <p:cNvPr id="6" name="Picture 5">
            <a:extLst>
              <a:ext uri="{FF2B5EF4-FFF2-40B4-BE49-F238E27FC236}">
                <a16:creationId xmlns:a16="http://schemas.microsoft.com/office/drawing/2014/main" id="{1ACAA2C0-67C6-5D40-B283-0E488E4F675A}"/>
              </a:ext>
            </a:extLst>
          </p:cNvPr>
          <p:cNvPicPr>
            <a:picLocks noChangeAspect="1"/>
          </p:cNvPicPr>
          <p:nvPr/>
        </p:nvPicPr>
        <p:blipFill>
          <a:blip r:embed="rId4"/>
          <a:stretch>
            <a:fillRect/>
          </a:stretch>
        </p:blipFill>
        <p:spPr>
          <a:xfrm>
            <a:off x="4674079" y="2180971"/>
            <a:ext cx="4270196" cy="2062103"/>
          </a:xfrm>
          <a:prstGeom prst="rect">
            <a:avLst/>
          </a:prstGeom>
        </p:spPr>
      </p:pic>
    </p:spTree>
    <p:extLst>
      <p:ext uri="{BB962C8B-B14F-4D97-AF65-F5344CB8AC3E}">
        <p14:creationId xmlns:p14="http://schemas.microsoft.com/office/powerpoint/2010/main" val="38209589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4335509" cy="731837"/>
          </a:xfrm>
        </p:spPr>
        <p:txBody>
          <a:bodyPr/>
          <a:lstStyle/>
          <a:p>
            <a:r>
              <a:rPr lang="en-US" sz="1600" dirty="0"/>
              <a:t>BGP Route Filtering and Manipulation</a:t>
            </a:r>
            <a:br>
              <a:rPr lang="en-US" dirty="0"/>
            </a:br>
            <a:r>
              <a:rPr lang="en-US" dirty="0"/>
              <a:t>BGP Regex Queries</a:t>
            </a:r>
            <a:endParaRPr lang="en-US" sz="2400" dirty="0"/>
          </a:p>
        </p:txBody>
      </p:sp>
      <p:sp>
        <p:nvSpPr>
          <p:cNvPr id="2" name="Rectangle 1">
            <a:extLst>
              <a:ext uri="{FF2B5EF4-FFF2-40B4-BE49-F238E27FC236}">
                <a16:creationId xmlns:a16="http://schemas.microsoft.com/office/drawing/2014/main" id="{4A8E3C55-A50D-45D3-9CB7-617D04CA48B6}"/>
              </a:ext>
            </a:extLst>
          </p:cNvPr>
          <p:cNvSpPr/>
          <p:nvPr/>
        </p:nvSpPr>
        <p:spPr>
          <a:xfrm>
            <a:off x="65314" y="859852"/>
            <a:ext cx="4270195" cy="3046988"/>
          </a:xfrm>
          <a:prstGeom prst="rect">
            <a:avLst/>
          </a:prstGeom>
        </p:spPr>
        <p:txBody>
          <a:bodyPr wrap="square">
            <a:spAutoFit/>
          </a:bodyPr>
          <a:lstStyle/>
          <a:p>
            <a:r>
              <a:rPr lang="en-US" sz="1600" dirty="0">
                <a:solidFill>
                  <a:srgbClr val="000000"/>
                </a:solidFill>
              </a:rPr>
              <a:t>Example 12-22 shows how to use the underscore (_) to imply a space left of the ASN (100) remove the unwanted ASNs. The regex query includes the following unwanted ASN: 10010.</a:t>
            </a:r>
          </a:p>
          <a:p>
            <a:endParaRPr lang="en-US" sz="1600" dirty="0">
              <a:solidFill>
                <a:srgbClr val="000000"/>
              </a:solidFill>
            </a:endParaRPr>
          </a:p>
          <a:p>
            <a:r>
              <a:rPr lang="en-US" sz="1600" dirty="0">
                <a:solidFill>
                  <a:srgbClr val="000000"/>
                </a:solidFill>
              </a:rPr>
              <a:t>Example 12-25 shows the caret (^) in the regex pattern.</a:t>
            </a:r>
          </a:p>
          <a:p>
            <a:endParaRPr lang="en-US" sz="1600" dirty="0">
              <a:solidFill>
                <a:srgbClr val="000000"/>
              </a:solidFill>
            </a:endParaRPr>
          </a:p>
          <a:p>
            <a:r>
              <a:rPr lang="en-US" sz="1600" dirty="0">
                <a:solidFill>
                  <a:srgbClr val="000000"/>
                </a:solidFill>
              </a:rPr>
              <a:t>Example 12-27 provides a solution using the dollar sign ($) for the regex the pattern _40$.</a:t>
            </a:r>
          </a:p>
          <a:p>
            <a:endParaRPr lang="en-US" sz="1600" dirty="0">
              <a:solidFill>
                <a:srgbClr val="000000"/>
              </a:solidFill>
            </a:endParaRPr>
          </a:p>
        </p:txBody>
      </p:sp>
      <p:pic>
        <p:nvPicPr>
          <p:cNvPr id="5" name="Picture 4">
            <a:extLst>
              <a:ext uri="{FF2B5EF4-FFF2-40B4-BE49-F238E27FC236}">
                <a16:creationId xmlns:a16="http://schemas.microsoft.com/office/drawing/2014/main" id="{1D6078B1-0FB0-BA42-A7CE-3A2BB29DB054}"/>
              </a:ext>
            </a:extLst>
          </p:cNvPr>
          <p:cNvPicPr>
            <a:picLocks noChangeAspect="1"/>
          </p:cNvPicPr>
          <p:nvPr/>
        </p:nvPicPr>
        <p:blipFill>
          <a:blip r:embed="rId3"/>
          <a:stretch>
            <a:fillRect/>
          </a:stretch>
        </p:blipFill>
        <p:spPr>
          <a:xfrm>
            <a:off x="4583131" y="475234"/>
            <a:ext cx="4270195" cy="1508197"/>
          </a:xfrm>
          <a:prstGeom prst="rect">
            <a:avLst/>
          </a:prstGeom>
        </p:spPr>
      </p:pic>
      <p:pic>
        <p:nvPicPr>
          <p:cNvPr id="7" name="Picture 6">
            <a:extLst>
              <a:ext uri="{FF2B5EF4-FFF2-40B4-BE49-F238E27FC236}">
                <a16:creationId xmlns:a16="http://schemas.microsoft.com/office/drawing/2014/main" id="{5FDEE460-0EAA-6A44-93C5-71FF4C311D7C}"/>
              </a:ext>
            </a:extLst>
          </p:cNvPr>
          <p:cNvPicPr>
            <a:picLocks noChangeAspect="1"/>
          </p:cNvPicPr>
          <p:nvPr/>
        </p:nvPicPr>
        <p:blipFill>
          <a:blip r:embed="rId4"/>
          <a:stretch>
            <a:fillRect/>
          </a:stretch>
        </p:blipFill>
        <p:spPr>
          <a:xfrm>
            <a:off x="4583131" y="2094739"/>
            <a:ext cx="4270195" cy="1368653"/>
          </a:xfrm>
          <a:prstGeom prst="rect">
            <a:avLst/>
          </a:prstGeom>
        </p:spPr>
      </p:pic>
      <p:pic>
        <p:nvPicPr>
          <p:cNvPr id="8" name="Picture 7">
            <a:extLst>
              <a:ext uri="{FF2B5EF4-FFF2-40B4-BE49-F238E27FC236}">
                <a16:creationId xmlns:a16="http://schemas.microsoft.com/office/drawing/2014/main" id="{111029C6-34D1-A64F-B1CE-0580A443C6FD}"/>
              </a:ext>
            </a:extLst>
          </p:cNvPr>
          <p:cNvPicPr>
            <a:picLocks noChangeAspect="1"/>
          </p:cNvPicPr>
          <p:nvPr/>
        </p:nvPicPr>
        <p:blipFill>
          <a:blip r:embed="rId5"/>
          <a:stretch>
            <a:fillRect/>
          </a:stretch>
        </p:blipFill>
        <p:spPr>
          <a:xfrm>
            <a:off x="4583131" y="3706098"/>
            <a:ext cx="4270196" cy="962168"/>
          </a:xfrm>
          <a:prstGeom prst="rect">
            <a:avLst/>
          </a:prstGeom>
        </p:spPr>
      </p:pic>
    </p:spTree>
    <p:extLst>
      <p:ext uri="{BB962C8B-B14F-4D97-AF65-F5344CB8AC3E}">
        <p14:creationId xmlns:p14="http://schemas.microsoft.com/office/powerpoint/2010/main" val="33564365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r>
              <a:rPr lang="en-US" sz="2400" dirty="0"/>
              <a:t>Chapter 12 Content</a:t>
            </a:r>
          </a:p>
        </p:txBody>
      </p:sp>
      <p:sp>
        <p:nvSpPr>
          <p:cNvPr id="4" name="Content Placeholder 3">
            <a:extLst>
              <a:ext uri="{FF2B5EF4-FFF2-40B4-BE49-F238E27FC236}">
                <a16:creationId xmlns:a16="http://schemas.microsoft.com/office/drawing/2014/main" id="{50693879-5816-3444-9D50-A12F1F37F5DE}"/>
              </a:ext>
            </a:extLst>
          </p:cNvPr>
          <p:cNvSpPr>
            <a:spLocks noGrp="1"/>
          </p:cNvSpPr>
          <p:nvPr>
            <p:ph idx="1"/>
          </p:nvPr>
        </p:nvSpPr>
        <p:spPr>
          <a:xfrm>
            <a:off x="137160" y="731837"/>
            <a:ext cx="8860536" cy="3924139"/>
          </a:xfrm>
        </p:spPr>
        <p:txBody>
          <a:bodyPr/>
          <a:lstStyle/>
          <a:p>
            <a:pPr marL="0" indent="0" algn="l"/>
            <a:r>
              <a:rPr lang="en-US" sz="1600" b="1" dirty="0">
                <a:solidFill>
                  <a:srgbClr val="000000"/>
                </a:solidFill>
              </a:rPr>
              <a:t>This chapter covers the following content: </a:t>
            </a:r>
          </a:p>
          <a:p>
            <a:pPr marL="0" indent="0" algn="l"/>
            <a:endParaRPr lang="en-US" sz="1600" b="1" dirty="0">
              <a:solidFill>
                <a:srgbClr val="000000"/>
              </a:solidFill>
            </a:endParaRPr>
          </a:p>
          <a:p>
            <a:pPr marL="285750" indent="-285750" algn="l">
              <a:buFont typeface="Arial" panose="020B0604020202020204" pitchFamily="34" charset="0"/>
              <a:buChar char="•"/>
            </a:pPr>
            <a:r>
              <a:rPr lang="en-US" sz="1600" b="1" dirty="0">
                <a:solidFill>
                  <a:srgbClr val="000000"/>
                </a:solidFill>
              </a:rPr>
              <a:t>Route Summarization - </a:t>
            </a:r>
            <a:r>
              <a:rPr lang="en-US" sz="1600" dirty="0">
                <a:solidFill>
                  <a:srgbClr val="000000"/>
                </a:solidFill>
              </a:rPr>
              <a:t>This section provides an overview of the how route summarization works with Border Gateway Protocol (BGP) and some design considerations related to  summarization.</a:t>
            </a:r>
          </a:p>
          <a:p>
            <a:pPr marL="285750" indent="-285750" algn="l">
              <a:buFont typeface="Arial" panose="020B0604020202020204" pitchFamily="34" charset="0"/>
              <a:buChar char="•"/>
            </a:pPr>
            <a:r>
              <a:rPr lang="en-US" sz="1600" b="1" dirty="0">
                <a:solidFill>
                  <a:srgbClr val="000000"/>
                </a:solidFill>
              </a:rPr>
              <a:t>BGP Route Filtering and Manipulation - </a:t>
            </a:r>
            <a:r>
              <a:rPr lang="en-US" sz="1600" dirty="0">
                <a:solidFill>
                  <a:srgbClr val="000000"/>
                </a:solidFill>
              </a:rPr>
              <a:t>This section demonstrates the filtering and manipulation of routes based on network prefix, AS_Path, or other BGP path attributes.</a:t>
            </a:r>
          </a:p>
          <a:p>
            <a:pPr marL="285750" indent="-285750" algn="l">
              <a:buFont typeface="Arial" panose="020B0604020202020204" pitchFamily="34" charset="0"/>
              <a:buChar char="•"/>
            </a:pPr>
            <a:r>
              <a:rPr lang="en-US" sz="1600" b="1" dirty="0">
                <a:solidFill>
                  <a:srgbClr val="000000"/>
                </a:solidFill>
              </a:rPr>
              <a:t>BGP Communities -</a:t>
            </a:r>
            <a:r>
              <a:rPr lang="en-US" sz="1600" dirty="0">
                <a:solidFill>
                  <a:srgbClr val="000000"/>
                </a:solidFill>
              </a:rPr>
              <a:t> This section explains BGP communities and how the well-known communities influence prefix advertisements along with how they are used for conditional prefix filtering or manipulation.</a:t>
            </a:r>
          </a:p>
          <a:p>
            <a:pPr marL="285750" indent="-285750" algn="l">
              <a:buFont typeface="Arial" panose="020B0604020202020204" pitchFamily="34" charset="0"/>
              <a:buChar char="•"/>
            </a:pPr>
            <a:r>
              <a:rPr lang="en-US" sz="1600" b="1" dirty="0">
                <a:solidFill>
                  <a:srgbClr val="000000"/>
                </a:solidFill>
              </a:rPr>
              <a:t>Maximum Prefix - </a:t>
            </a:r>
            <a:r>
              <a:rPr lang="en-US" sz="1600" dirty="0">
                <a:solidFill>
                  <a:srgbClr val="000000"/>
                </a:solidFill>
              </a:rPr>
              <a:t>This section explains how a router can limit the number of prefixes received to ensure that the BGP table does not exceed its capacity.</a:t>
            </a:r>
          </a:p>
          <a:p>
            <a:pPr marL="285750" indent="-285750" algn="l">
              <a:buFont typeface="Arial" panose="020B0604020202020204" pitchFamily="34" charset="0"/>
              <a:buChar char="•"/>
            </a:pPr>
            <a:r>
              <a:rPr lang="en-US" sz="1600" b="1" dirty="0">
                <a:solidFill>
                  <a:srgbClr val="000000"/>
                </a:solidFill>
              </a:rPr>
              <a:t>Configuration Scalability - </a:t>
            </a:r>
            <a:r>
              <a:rPr lang="en-US" sz="1600" dirty="0">
                <a:solidFill>
                  <a:srgbClr val="000000"/>
                </a:solidFill>
              </a:rPr>
              <a:t>This section explains the use of peer groups and peer templates to assist with BGP configurations on routers with a lot of BGP sessions.</a:t>
            </a:r>
          </a:p>
          <a:p>
            <a:pPr marL="0" indent="0" algn="l" defTabSz="684213" fontAlgn="base">
              <a:spcBef>
                <a:spcPts val="600"/>
              </a:spcBef>
              <a:spcAft>
                <a:spcPts val="600"/>
              </a:spcAft>
              <a:buClr>
                <a:schemeClr val="tx2"/>
              </a:buClr>
              <a:buSzPct val="90000"/>
            </a:pPr>
            <a:endParaRPr lang="en-US" sz="1600" b="1" dirty="0">
              <a:solidFill>
                <a:srgbClr val="000000"/>
              </a:solidFill>
            </a:endParaRPr>
          </a:p>
        </p:txBody>
      </p:sp>
    </p:spTree>
    <p:extLst>
      <p:ext uri="{BB962C8B-B14F-4D97-AF65-F5344CB8AC3E}">
        <p14:creationId xmlns:p14="http://schemas.microsoft.com/office/powerpoint/2010/main" val="31085167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9070848" cy="731837"/>
          </a:xfrm>
        </p:spPr>
        <p:txBody>
          <a:bodyPr/>
          <a:lstStyle/>
          <a:p>
            <a:r>
              <a:rPr lang="en-US" sz="1600" dirty="0"/>
              <a:t>BGP Route Filtering and Manipulation</a:t>
            </a:r>
            <a:br>
              <a:rPr lang="en-US" dirty="0"/>
            </a:br>
            <a:r>
              <a:rPr lang="en-US" dirty="0"/>
              <a:t>AS_Path ACLs</a:t>
            </a:r>
            <a:endParaRPr lang="en-US" sz="2400" dirty="0"/>
          </a:p>
        </p:txBody>
      </p:sp>
      <p:sp>
        <p:nvSpPr>
          <p:cNvPr id="2" name="Rectangle 1">
            <a:extLst>
              <a:ext uri="{FF2B5EF4-FFF2-40B4-BE49-F238E27FC236}">
                <a16:creationId xmlns:a16="http://schemas.microsoft.com/office/drawing/2014/main" id="{4A8E3C55-A50D-45D3-9CB7-617D04CA48B6}"/>
              </a:ext>
            </a:extLst>
          </p:cNvPr>
          <p:cNvSpPr/>
          <p:nvPr/>
        </p:nvSpPr>
        <p:spPr>
          <a:xfrm>
            <a:off x="64661" y="731837"/>
            <a:ext cx="8941526" cy="1077218"/>
          </a:xfrm>
          <a:prstGeom prst="rect">
            <a:avLst/>
          </a:prstGeom>
        </p:spPr>
        <p:txBody>
          <a:bodyPr wrap="square">
            <a:spAutoFit/>
          </a:bodyPr>
          <a:lstStyle/>
          <a:p>
            <a:r>
              <a:rPr lang="en-US" sz="1600" dirty="0">
                <a:solidFill>
                  <a:srgbClr val="000000"/>
                </a:solidFill>
              </a:rPr>
              <a:t>Selecting routes from a BGP neighbor by using AS_Path requires the definition of an AS_Path access control list (AS_Path ACL). The AS_Path ACL processing is performed in a sequential top-down order, and the first qualifying match processes against the appropriate permit or deny action. An implicit deny exists at the end of the AS path ACL.</a:t>
            </a:r>
          </a:p>
        </p:txBody>
      </p:sp>
      <p:sp>
        <p:nvSpPr>
          <p:cNvPr id="4" name="TextBox 3">
            <a:extLst>
              <a:ext uri="{FF2B5EF4-FFF2-40B4-BE49-F238E27FC236}">
                <a16:creationId xmlns:a16="http://schemas.microsoft.com/office/drawing/2014/main" id="{F965AC1F-1F9D-2F46-B550-84C1E2F287A2}"/>
              </a:ext>
            </a:extLst>
          </p:cNvPr>
          <p:cNvSpPr txBox="1"/>
          <p:nvPr/>
        </p:nvSpPr>
        <p:spPr>
          <a:xfrm>
            <a:off x="64661" y="1809055"/>
            <a:ext cx="4278739" cy="2716128"/>
          </a:xfrm>
          <a:prstGeom prst="rect">
            <a:avLst/>
          </a:prstGeom>
          <a:noFill/>
        </p:spPr>
        <p:txBody>
          <a:bodyPr wrap="square" rtlCol="0">
            <a:spAutoFit/>
          </a:bodyPr>
          <a:lstStyle/>
          <a:p>
            <a:r>
              <a:rPr lang="en-US" sz="1550" dirty="0">
                <a:solidFill>
                  <a:srgbClr val="000000"/>
                </a:solidFill>
              </a:rPr>
              <a:t>The command </a:t>
            </a:r>
            <a:r>
              <a:rPr lang="en-US" sz="1550" b="1" dirty="0">
                <a:solidFill>
                  <a:srgbClr val="000000"/>
                </a:solidFill>
              </a:rPr>
              <a:t>ip</a:t>
            </a:r>
            <a:r>
              <a:rPr lang="en-US" sz="1550" dirty="0">
                <a:solidFill>
                  <a:srgbClr val="000000"/>
                </a:solidFill>
              </a:rPr>
              <a:t> </a:t>
            </a:r>
            <a:r>
              <a:rPr lang="en-US" sz="1550" b="1" dirty="0">
                <a:solidFill>
                  <a:srgbClr val="000000"/>
                </a:solidFill>
              </a:rPr>
              <a:t>as-path</a:t>
            </a:r>
            <a:r>
              <a:rPr lang="en-US" sz="1550" dirty="0">
                <a:solidFill>
                  <a:srgbClr val="000000"/>
                </a:solidFill>
              </a:rPr>
              <a:t> </a:t>
            </a:r>
            <a:r>
              <a:rPr lang="en-US" sz="1550" b="1" dirty="0">
                <a:solidFill>
                  <a:srgbClr val="000000"/>
                </a:solidFill>
              </a:rPr>
              <a:t>access-list</a:t>
            </a:r>
            <a:r>
              <a:rPr lang="en-US" sz="1550" dirty="0">
                <a:solidFill>
                  <a:srgbClr val="000000"/>
                </a:solidFill>
              </a:rPr>
              <a:t> </a:t>
            </a:r>
            <a:r>
              <a:rPr lang="en-US" sz="1550" i="1" dirty="0">
                <a:solidFill>
                  <a:srgbClr val="000000"/>
                </a:solidFill>
              </a:rPr>
              <a:t>acl-number</a:t>
            </a:r>
            <a:r>
              <a:rPr lang="en-US" sz="1550" dirty="0">
                <a:solidFill>
                  <a:srgbClr val="000000"/>
                </a:solidFill>
              </a:rPr>
              <a:t> {</a:t>
            </a:r>
            <a:r>
              <a:rPr lang="en-US" sz="1550" b="1" dirty="0">
                <a:solidFill>
                  <a:srgbClr val="000000"/>
                </a:solidFill>
              </a:rPr>
              <a:t>deny</a:t>
            </a:r>
            <a:r>
              <a:rPr lang="en-US" sz="1550" dirty="0">
                <a:solidFill>
                  <a:srgbClr val="000000"/>
                </a:solidFill>
              </a:rPr>
              <a:t> | </a:t>
            </a:r>
            <a:r>
              <a:rPr lang="en-US" sz="1550" b="1" dirty="0">
                <a:solidFill>
                  <a:srgbClr val="000000"/>
                </a:solidFill>
              </a:rPr>
              <a:t>permit</a:t>
            </a:r>
            <a:r>
              <a:rPr lang="en-US" sz="1550" dirty="0">
                <a:solidFill>
                  <a:srgbClr val="000000"/>
                </a:solidFill>
              </a:rPr>
              <a:t>} </a:t>
            </a:r>
            <a:r>
              <a:rPr lang="en-US" sz="1550" i="1" dirty="0">
                <a:solidFill>
                  <a:srgbClr val="000000"/>
                </a:solidFill>
              </a:rPr>
              <a:t>regex-query</a:t>
            </a:r>
            <a:r>
              <a:rPr lang="en-US" sz="1550" dirty="0">
                <a:solidFill>
                  <a:srgbClr val="000000"/>
                </a:solidFill>
              </a:rPr>
              <a:t>  creates the AS_Path access-list. The ACL is then applied with the command </a:t>
            </a:r>
            <a:r>
              <a:rPr lang="en-US" sz="1550" b="1" dirty="0">
                <a:solidFill>
                  <a:srgbClr val="000000"/>
                </a:solidFill>
              </a:rPr>
              <a:t>neighbor</a:t>
            </a:r>
            <a:r>
              <a:rPr lang="en-US" sz="1550" dirty="0">
                <a:solidFill>
                  <a:srgbClr val="000000"/>
                </a:solidFill>
              </a:rPr>
              <a:t> </a:t>
            </a:r>
            <a:r>
              <a:rPr lang="en-US" sz="1550" i="1" dirty="0">
                <a:solidFill>
                  <a:srgbClr val="000000"/>
                </a:solidFill>
              </a:rPr>
              <a:t>ip-address</a:t>
            </a:r>
            <a:r>
              <a:rPr lang="en-US" sz="1550" dirty="0">
                <a:solidFill>
                  <a:srgbClr val="000000"/>
                </a:solidFill>
              </a:rPr>
              <a:t> </a:t>
            </a:r>
            <a:r>
              <a:rPr lang="en-US" sz="1550" b="1" dirty="0">
                <a:solidFill>
                  <a:srgbClr val="000000"/>
                </a:solidFill>
              </a:rPr>
              <a:t>filter-list</a:t>
            </a:r>
            <a:r>
              <a:rPr lang="en-US" sz="1550" dirty="0">
                <a:solidFill>
                  <a:srgbClr val="000000"/>
                </a:solidFill>
              </a:rPr>
              <a:t> </a:t>
            </a:r>
            <a:r>
              <a:rPr lang="en-US" sz="1550" i="1" dirty="0">
                <a:solidFill>
                  <a:srgbClr val="000000"/>
                </a:solidFill>
              </a:rPr>
              <a:t>acl-number</a:t>
            </a:r>
            <a:r>
              <a:rPr lang="en-US" sz="1550" dirty="0">
                <a:solidFill>
                  <a:srgbClr val="000000"/>
                </a:solidFill>
              </a:rPr>
              <a:t> {</a:t>
            </a:r>
            <a:r>
              <a:rPr lang="en-US" sz="1550" b="1" dirty="0">
                <a:solidFill>
                  <a:srgbClr val="000000"/>
                </a:solidFill>
              </a:rPr>
              <a:t>in</a:t>
            </a:r>
            <a:r>
              <a:rPr lang="en-US" sz="1550" dirty="0">
                <a:solidFill>
                  <a:srgbClr val="000000"/>
                </a:solidFill>
              </a:rPr>
              <a:t> | </a:t>
            </a:r>
            <a:r>
              <a:rPr lang="en-US" sz="1550" b="1" dirty="0">
                <a:solidFill>
                  <a:srgbClr val="000000"/>
                </a:solidFill>
              </a:rPr>
              <a:t>out</a:t>
            </a:r>
            <a:r>
              <a:rPr lang="en-US" sz="1550" dirty="0">
                <a:solidFill>
                  <a:srgbClr val="000000"/>
                </a:solidFill>
              </a:rPr>
              <a:t>}.</a:t>
            </a:r>
          </a:p>
          <a:p>
            <a:endParaRPr lang="en-US" sz="1550" dirty="0">
              <a:solidFill>
                <a:srgbClr val="000000"/>
              </a:solidFill>
            </a:endParaRPr>
          </a:p>
          <a:p>
            <a:r>
              <a:rPr lang="en-US" sz="1550" dirty="0">
                <a:solidFill>
                  <a:srgbClr val="000000"/>
                </a:solidFill>
              </a:rPr>
              <a:t>Example 12-37 shows the configuration on R2 using an AS_Path ACL to restrict traffic to only locally originated traffic using the regex pattern ^$. To ensure completeness, the AS_Path ACL is applied on all eBGP neighborships.</a:t>
            </a:r>
          </a:p>
        </p:txBody>
      </p:sp>
      <p:pic>
        <p:nvPicPr>
          <p:cNvPr id="5" name="Picture 4">
            <a:extLst>
              <a:ext uri="{FF2B5EF4-FFF2-40B4-BE49-F238E27FC236}">
                <a16:creationId xmlns:a16="http://schemas.microsoft.com/office/drawing/2014/main" id="{D3FA072B-0329-9647-8688-7684418EABBC}"/>
              </a:ext>
            </a:extLst>
          </p:cNvPr>
          <p:cNvPicPr>
            <a:picLocks noChangeAspect="1"/>
          </p:cNvPicPr>
          <p:nvPr/>
        </p:nvPicPr>
        <p:blipFill>
          <a:blip r:embed="rId3"/>
          <a:stretch>
            <a:fillRect/>
          </a:stretch>
        </p:blipFill>
        <p:spPr>
          <a:xfrm>
            <a:off x="4572000" y="2370068"/>
            <a:ext cx="4480560" cy="1309995"/>
          </a:xfrm>
          <a:prstGeom prst="rect">
            <a:avLst/>
          </a:prstGeom>
        </p:spPr>
      </p:pic>
    </p:spTree>
    <p:extLst>
      <p:ext uri="{BB962C8B-B14F-4D97-AF65-F5344CB8AC3E}">
        <p14:creationId xmlns:p14="http://schemas.microsoft.com/office/powerpoint/2010/main" val="18075326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4325112" cy="731837"/>
          </a:xfrm>
        </p:spPr>
        <p:txBody>
          <a:bodyPr/>
          <a:lstStyle/>
          <a:p>
            <a:r>
              <a:rPr lang="en-US" sz="1600" dirty="0"/>
              <a:t>BGP Route Filtering and Manipulation</a:t>
            </a:r>
            <a:br>
              <a:rPr lang="en-US" dirty="0"/>
            </a:br>
            <a:r>
              <a:rPr lang="en-US" dirty="0"/>
              <a:t>AS_Path ACLs (Cont.)</a:t>
            </a:r>
            <a:endParaRPr lang="en-US" sz="2400" dirty="0"/>
          </a:p>
        </p:txBody>
      </p:sp>
      <p:sp>
        <p:nvSpPr>
          <p:cNvPr id="2" name="Rectangle 1">
            <a:extLst>
              <a:ext uri="{FF2B5EF4-FFF2-40B4-BE49-F238E27FC236}">
                <a16:creationId xmlns:a16="http://schemas.microsoft.com/office/drawing/2014/main" id="{4A8E3C55-A50D-45D3-9CB7-617D04CA48B6}"/>
              </a:ext>
            </a:extLst>
          </p:cNvPr>
          <p:cNvSpPr/>
          <p:nvPr/>
        </p:nvSpPr>
        <p:spPr>
          <a:xfrm>
            <a:off x="65314" y="1015300"/>
            <a:ext cx="3738590" cy="2308324"/>
          </a:xfrm>
          <a:prstGeom prst="rect">
            <a:avLst/>
          </a:prstGeom>
        </p:spPr>
        <p:txBody>
          <a:bodyPr wrap="square">
            <a:spAutoFit/>
          </a:bodyPr>
          <a:lstStyle/>
          <a:p>
            <a:r>
              <a:rPr lang="en-US" sz="1600" dirty="0">
                <a:solidFill>
                  <a:srgbClr val="000000"/>
                </a:solidFill>
              </a:rPr>
              <a:t>Example 12-36 shows the routes before the BGP AS_Path ACL was applied. </a:t>
            </a:r>
          </a:p>
          <a:p>
            <a:endParaRPr lang="en-US" sz="1600" dirty="0">
              <a:solidFill>
                <a:srgbClr val="000000"/>
              </a:solidFill>
            </a:endParaRPr>
          </a:p>
          <a:p>
            <a:r>
              <a:rPr lang="en-US" sz="1600" dirty="0">
                <a:solidFill>
                  <a:srgbClr val="000000"/>
                </a:solidFill>
              </a:rPr>
              <a:t>Example 12-38 shows the routes being advertised to R1. Notice that the routes</a:t>
            </a:r>
          </a:p>
          <a:p>
            <a:r>
              <a:rPr lang="en-US" sz="1600" dirty="0">
                <a:solidFill>
                  <a:srgbClr val="000000"/>
                </a:solidFill>
              </a:rPr>
              <a:t>do not all have AS_Paths confirming that only locally originating routes are being advertised externally.</a:t>
            </a:r>
          </a:p>
        </p:txBody>
      </p:sp>
      <p:pic>
        <p:nvPicPr>
          <p:cNvPr id="6" name="Picture 5">
            <a:extLst>
              <a:ext uri="{FF2B5EF4-FFF2-40B4-BE49-F238E27FC236}">
                <a16:creationId xmlns:a16="http://schemas.microsoft.com/office/drawing/2014/main" id="{61FB9B94-9066-9B40-9CE3-26335A6AFE91}"/>
              </a:ext>
            </a:extLst>
          </p:cNvPr>
          <p:cNvPicPr>
            <a:picLocks noChangeAspect="1"/>
          </p:cNvPicPr>
          <p:nvPr/>
        </p:nvPicPr>
        <p:blipFill>
          <a:blip r:embed="rId3"/>
          <a:stretch>
            <a:fillRect/>
          </a:stretch>
        </p:blipFill>
        <p:spPr>
          <a:xfrm>
            <a:off x="4133814" y="3073591"/>
            <a:ext cx="4855464" cy="1701487"/>
          </a:xfrm>
          <a:prstGeom prst="rect">
            <a:avLst/>
          </a:prstGeom>
        </p:spPr>
      </p:pic>
      <p:pic>
        <p:nvPicPr>
          <p:cNvPr id="9" name="Picture 8">
            <a:extLst>
              <a:ext uri="{FF2B5EF4-FFF2-40B4-BE49-F238E27FC236}">
                <a16:creationId xmlns:a16="http://schemas.microsoft.com/office/drawing/2014/main" id="{D717B027-F0F5-244A-BF22-62E28FC0DC19}"/>
              </a:ext>
            </a:extLst>
          </p:cNvPr>
          <p:cNvPicPr>
            <a:picLocks noChangeAspect="1"/>
          </p:cNvPicPr>
          <p:nvPr/>
        </p:nvPicPr>
        <p:blipFill>
          <a:blip r:embed="rId4"/>
          <a:stretch>
            <a:fillRect/>
          </a:stretch>
        </p:blipFill>
        <p:spPr>
          <a:xfrm>
            <a:off x="4089110" y="731837"/>
            <a:ext cx="4944872" cy="2231478"/>
          </a:xfrm>
          <a:prstGeom prst="rect">
            <a:avLst/>
          </a:prstGeom>
        </p:spPr>
      </p:pic>
    </p:spTree>
    <p:extLst>
      <p:ext uri="{BB962C8B-B14F-4D97-AF65-F5344CB8AC3E}">
        <p14:creationId xmlns:p14="http://schemas.microsoft.com/office/powerpoint/2010/main" val="8025468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4325112" cy="731837"/>
          </a:xfrm>
        </p:spPr>
        <p:txBody>
          <a:bodyPr/>
          <a:lstStyle/>
          <a:p>
            <a:r>
              <a:rPr lang="en-US" sz="1600" dirty="0"/>
              <a:t>BGP Route Filtering and Manipulation</a:t>
            </a:r>
            <a:br>
              <a:rPr lang="en-US" dirty="0"/>
            </a:br>
            <a:r>
              <a:rPr lang="en-US" dirty="0"/>
              <a:t>Route Maps</a:t>
            </a:r>
            <a:endParaRPr lang="en-US" sz="2400" dirty="0"/>
          </a:p>
        </p:txBody>
      </p:sp>
      <p:sp>
        <p:nvSpPr>
          <p:cNvPr id="2" name="Rectangle 1">
            <a:extLst>
              <a:ext uri="{FF2B5EF4-FFF2-40B4-BE49-F238E27FC236}">
                <a16:creationId xmlns:a16="http://schemas.microsoft.com/office/drawing/2014/main" id="{4A8E3C55-A50D-45D3-9CB7-617D04CA48B6}"/>
              </a:ext>
            </a:extLst>
          </p:cNvPr>
          <p:cNvSpPr/>
          <p:nvPr/>
        </p:nvSpPr>
        <p:spPr>
          <a:xfrm>
            <a:off x="78377" y="914357"/>
            <a:ext cx="8987246" cy="2554545"/>
          </a:xfrm>
          <a:prstGeom prst="rect">
            <a:avLst/>
          </a:prstGeom>
        </p:spPr>
        <p:txBody>
          <a:bodyPr wrap="square">
            <a:spAutoFit/>
          </a:bodyPr>
          <a:lstStyle/>
          <a:p>
            <a:r>
              <a:rPr lang="en-US" sz="1600" dirty="0">
                <a:solidFill>
                  <a:srgbClr val="000000"/>
                </a:solidFill>
              </a:rPr>
              <a:t>Route maps provide more functionality than pure filtering; they provide a method to manipulate BGP path attributes as well. </a:t>
            </a:r>
          </a:p>
          <a:p>
            <a:endParaRPr lang="en-US" sz="1600" dirty="0">
              <a:solidFill>
                <a:srgbClr val="000000"/>
              </a:solidFill>
            </a:endParaRPr>
          </a:p>
          <a:p>
            <a:r>
              <a:rPr lang="en-US" sz="1600" dirty="0">
                <a:solidFill>
                  <a:srgbClr val="000000"/>
                </a:solidFill>
              </a:rPr>
              <a:t>Route maps are applied on a BGP neighbor basis for routes that are advertised or received. A different route map can be used for each direction. </a:t>
            </a:r>
          </a:p>
          <a:p>
            <a:endParaRPr lang="en-US" sz="1600" dirty="0">
              <a:solidFill>
                <a:srgbClr val="000000"/>
              </a:solidFill>
            </a:endParaRPr>
          </a:p>
          <a:p>
            <a:r>
              <a:rPr lang="en-US" sz="1600" dirty="0">
                <a:solidFill>
                  <a:srgbClr val="000000"/>
                </a:solidFill>
              </a:rPr>
              <a:t>The route map is associated to the BGP neighbor with the command </a:t>
            </a:r>
            <a:r>
              <a:rPr lang="en-US" sz="1600" b="1" dirty="0">
                <a:solidFill>
                  <a:srgbClr val="000000"/>
                </a:solidFill>
              </a:rPr>
              <a:t>neighbor</a:t>
            </a:r>
            <a:r>
              <a:rPr lang="en-US" sz="1600" dirty="0">
                <a:solidFill>
                  <a:srgbClr val="000000"/>
                </a:solidFill>
              </a:rPr>
              <a:t> </a:t>
            </a:r>
            <a:r>
              <a:rPr lang="en-US" sz="1600" i="1" dirty="0">
                <a:solidFill>
                  <a:srgbClr val="000000"/>
                </a:solidFill>
              </a:rPr>
              <a:t>ip-address</a:t>
            </a:r>
            <a:r>
              <a:rPr lang="en-US" sz="1600" dirty="0">
                <a:solidFill>
                  <a:srgbClr val="000000"/>
                </a:solidFill>
              </a:rPr>
              <a:t> </a:t>
            </a:r>
            <a:r>
              <a:rPr lang="en-US" sz="1600" b="1" dirty="0">
                <a:solidFill>
                  <a:srgbClr val="000000"/>
                </a:solidFill>
              </a:rPr>
              <a:t>route-map</a:t>
            </a:r>
            <a:r>
              <a:rPr lang="en-US" sz="1600" dirty="0">
                <a:solidFill>
                  <a:srgbClr val="000000"/>
                </a:solidFill>
              </a:rPr>
              <a:t> </a:t>
            </a:r>
            <a:r>
              <a:rPr lang="en-US" sz="1600" i="1" dirty="0">
                <a:solidFill>
                  <a:srgbClr val="000000"/>
                </a:solidFill>
              </a:rPr>
              <a:t>route-map-name</a:t>
            </a:r>
            <a:r>
              <a:rPr lang="en-US" sz="1600" dirty="0">
                <a:solidFill>
                  <a:srgbClr val="000000"/>
                </a:solidFill>
              </a:rPr>
              <a:t> {</a:t>
            </a:r>
            <a:r>
              <a:rPr lang="en-US" sz="1600" b="1" dirty="0">
                <a:solidFill>
                  <a:srgbClr val="000000"/>
                </a:solidFill>
              </a:rPr>
              <a:t>in</a:t>
            </a:r>
            <a:r>
              <a:rPr lang="en-US" sz="1600" dirty="0">
                <a:solidFill>
                  <a:srgbClr val="000000"/>
                </a:solidFill>
              </a:rPr>
              <a:t> | </a:t>
            </a:r>
            <a:r>
              <a:rPr lang="en-US" sz="1600" b="1" dirty="0">
                <a:solidFill>
                  <a:srgbClr val="000000"/>
                </a:solidFill>
              </a:rPr>
              <a:t>out</a:t>
            </a:r>
            <a:r>
              <a:rPr lang="en-US" sz="1600" dirty="0">
                <a:solidFill>
                  <a:srgbClr val="000000"/>
                </a:solidFill>
              </a:rPr>
              <a:t>} under the specific address family. </a:t>
            </a:r>
          </a:p>
          <a:p>
            <a:endParaRPr lang="en-US" sz="1600" dirty="0">
              <a:solidFill>
                <a:srgbClr val="000000"/>
              </a:solidFill>
            </a:endParaRPr>
          </a:p>
          <a:p>
            <a:r>
              <a:rPr lang="en-US" sz="1600" dirty="0">
                <a:solidFill>
                  <a:srgbClr val="000000"/>
                </a:solidFill>
              </a:rPr>
              <a:t>Route maps allow for multiple steps in processing as well. </a:t>
            </a:r>
          </a:p>
        </p:txBody>
      </p:sp>
    </p:spTree>
    <p:extLst>
      <p:ext uri="{BB962C8B-B14F-4D97-AF65-F5344CB8AC3E}">
        <p14:creationId xmlns:p14="http://schemas.microsoft.com/office/powerpoint/2010/main" val="39572285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1" y="0"/>
            <a:ext cx="8987245" cy="731837"/>
          </a:xfrm>
        </p:spPr>
        <p:txBody>
          <a:bodyPr/>
          <a:lstStyle/>
          <a:p>
            <a:r>
              <a:rPr lang="en-US" sz="1600" dirty="0"/>
              <a:t>BGP Route Filtering and Manipulation</a:t>
            </a:r>
            <a:br>
              <a:rPr lang="en-US" dirty="0"/>
            </a:br>
            <a:r>
              <a:rPr lang="en-US" dirty="0"/>
              <a:t>Route Map Configuration</a:t>
            </a:r>
            <a:endParaRPr lang="en-US" sz="2400" dirty="0"/>
          </a:p>
        </p:txBody>
      </p:sp>
      <p:sp>
        <p:nvSpPr>
          <p:cNvPr id="2" name="Rectangle 1">
            <a:extLst>
              <a:ext uri="{FF2B5EF4-FFF2-40B4-BE49-F238E27FC236}">
                <a16:creationId xmlns:a16="http://schemas.microsoft.com/office/drawing/2014/main" id="{4A8E3C55-A50D-45D3-9CB7-617D04CA48B6}"/>
              </a:ext>
            </a:extLst>
          </p:cNvPr>
          <p:cNvSpPr/>
          <p:nvPr/>
        </p:nvSpPr>
        <p:spPr>
          <a:xfrm>
            <a:off x="78377" y="677290"/>
            <a:ext cx="8987246" cy="553998"/>
          </a:xfrm>
          <a:prstGeom prst="rect">
            <a:avLst/>
          </a:prstGeom>
        </p:spPr>
        <p:txBody>
          <a:bodyPr wrap="square">
            <a:spAutoFit/>
          </a:bodyPr>
          <a:lstStyle/>
          <a:p>
            <a:r>
              <a:rPr lang="en-US" sz="1500" dirty="0">
                <a:solidFill>
                  <a:srgbClr val="000000"/>
                </a:solidFill>
              </a:rPr>
              <a:t>Example 12-40 shows R1’s configuration, where multiple prefix lists are referenced along</a:t>
            </a:r>
          </a:p>
          <a:p>
            <a:r>
              <a:rPr lang="en-US" sz="1500" dirty="0">
                <a:solidFill>
                  <a:srgbClr val="000000"/>
                </a:solidFill>
              </a:rPr>
              <a:t>with an AS_Path ACL.</a:t>
            </a:r>
          </a:p>
        </p:txBody>
      </p:sp>
      <p:sp>
        <p:nvSpPr>
          <p:cNvPr id="6" name="TextBox 5">
            <a:extLst>
              <a:ext uri="{FF2B5EF4-FFF2-40B4-BE49-F238E27FC236}">
                <a16:creationId xmlns:a16="http://schemas.microsoft.com/office/drawing/2014/main" id="{64196B64-DF69-B84E-9752-50000A0B01FC}"/>
              </a:ext>
            </a:extLst>
          </p:cNvPr>
          <p:cNvSpPr txBox="1"/>
          <p:nvPr/>
        </p:nvSpPr>
        <p:spPr>
          <a:xfrm>
            <a:off x="78376" y="1262065"/>
            <a:ext cx="4676504" cy="3216265"/>
          </a:xfrm>
          <a:prstGeom prst="rect">
            <a:avLst/>
          </a:prstGeom>
          <a:noFill/>
        </p:spPr>
        <p:txBody>
          <a:bodyPr wrap="square" rtlCol="0">
            <a:spAutoFit/>
          </a:bodyPr>
          <a:lstStyle/>
          <a:p>
            <a:r>
              <a:rPr lang="en-US" sz="1450" dirty="0">
                <a:solidFill>
                  <a:srgbClr val="000000"/>
                </a:solidFill>
              </a:rPr>
              <a:t>This route map includes four steps:</a:t>
            </a:r>
          </a:p>
          <a:p>
            <a:endParaRPr lang="en-US" sz="1450" dirty="0">
              <a:solidFill>
                <a:srgbClr val="000000"/>
              </a:solidFill>
            </a:endParaRPr>
          </a:p>
          <a:p>
            <a:r>
              <a:rPr lang="en-US" sz="1450" b="1" dirty="0">
                <a:solidFill>
                  <a:srgbClr val="000000"/>
                </a:solidFill>
              </a:rPr>
              <a:t>Step 1. </a:t>
            </a:r>
            <a:r>
              <a:rPr lang="en-US" sz="1450" dirty="0">
                <a:solidFill>
                  <a:srgbClr val="000000"/>
                </a:solidFill>
              </a:rPr>
              <a:t>Deny any routes that are in the 192.168.0.0/16 network by using a prefix list.</a:t>
            </a:r>
          </a:p>
          <a:p>
            <a:r>
              <a:rPr lang="en-US" sz="1450" dirty="0">
                <a:solidFill>
                  <a:srgbClr val="000000"/>
                </a:solidFill>
              </a:rPr>
              <a:t> </a:t>
            </a:r>
          </a:p>
          <a:p>
            <a:r>
              <a:rPr lang="en-US" sz="1450" b="1" dirty="0">
                <a:solidFill>
                  <a:srgbClr val="000000"/>
                </a:solidFill>
              </a:rPr>
              <a:t>Step 2. </a:t>
            </a:r>
            <a:r>
              <a:rPr lang="en-US" sz="1450" dirty="0">
                <a:solidFill>
                  <a:srgbClr val="000000"/>
                </a:solidFill>
              </a:rPr>
              <a:t>Match any routes originating from AS 65200 and are within the 100.64.0.0/10 network range and set the BGP local preference to 222.</a:t>
            </a:r>
          </a:p>
          <a:p>
            <a:r>
              <a:rPr lang="en-US" sz="1450" dirty="0">
                <a:solidFill>
                  <a:srgbClr val="000000"/>
                </a:solidFill>
              </a:rPr>
              <a:t> </a:t>
            </a:r>
          </a:p>
          <a:p>
            <a:r>
              <a:rPr lang="en-US" sz="1450" b="1" dirty="0">
                <a:solidFill>
                  <a:srgbClr val="000000"/>
                </a:solidFill>
              </a:rPr>
              <a:t>Step 3</a:t>
            </a:r>
            <a:r>
              <a:rPr lang="en-US" sz="1450" dirty="0">
                <a:solidFill>
                  <a:srgbClr val="000000"/>
                </a:solidFill>
              </a:rPr>
              <a:t>. Match any routes originating from AS 65200 that did not match step 2 and set the BGP weight to 65200.</a:t>
            </a:r>
          </a:p>
          <a:p>
            <a:r>
              <a:rPr lang="en-US" sz="1450" dirty="0">
                <a:solidFill>
                  <a:srgbClr val="000000"/>
                </a:solidFill>
              </a:rPr>
              <a:t> </a:t>
            </a:r>
          </a:p>
          <a:p>
            <a:r>
              <a:rPr lang="en-US" sz="1450" b="1" dirty="0">
                <a:solidFill>
                  <a:srgbClr val="000000"/>
                </a:solidFill>
              </a:rPr>
              <a:t>Step 4. </a:t>
            </a:r>
            <a:r>
              <a:rPr lang="en-US" sz="1450" dirty="0">
                <a:solidFill>
                  <a:srgbClr val="000000"/>
                </a:solidFill>
              </a:rPr>
              <a:t>Permit all other routes to process.</a:t>
            </a:r>
          </a:p>
        </p:txBody>
      </p:sp>
      <p:pic>
        <p:nvPicPr>
          <p:cNvPr id="5" name="Picture 4">
            <a:extLst>
              <a:ext uri="{FF2B5EF4-FFF2-40B4-BE49-F238E27FC236}">
                <a16:creationId xmlns:a16="http://schemas.microsoft.com/office/drawing/2014/main" id="{D0F48AFA-6EBA-1246-B66B-716FCECBC0B7}"/>
              </a:ext>
            </a:extLst>
          </p:cNvPr>
          <p:cNvPicPr>
            <a:picLocks noChangeAspect="1"/>
          </p:cNvPicPr>
          <p:nvPr/>
        </p:nvPicPr>
        <p:blipFill>
          <a:blip r:embed="rId3"/>
          <a:stretch>
            <a:fillRect/>
          </a:stretch>
        </p:blipFill>
        <p:spPr>
          <a:xfrm>
            <a:off x="4837176" y="1262065"/>
            <a:ext cx="4133850" cy="3291282"/>
          </a:xfrm>
          <a:prstGeom prst="rect">
            <a:avLst/>
          </a:prstGeom>
        </p:spPr>
      </p:pic>
    </p:spTree>
    <p:extLst>
      <p:ext uri="{BB962C8B-B14F-4D97-AF65-F5344CB8AC3E}">
        <p14:creationId xmlns:p14="http://schemas.microsoft.com/office/powerpoint/2010/main" val="24841349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4572000" cy="731837"/>
          </a:xfrm>
        </p:spPr>
        <p:txBody>
          <a:bodyPr/>
          <a:lstStyle/>
          <a:p>
            <a:r>
              <a:rPr lang="en-US" sz="1600" dirty="0"/>
              <a:t>BGP Route Filtering and Manipulation</a:t>
            </a:r>
            <a:br>
              <a:rPr lang="en-US" dirty="0"/>
            </a:br>
            <a:r>
              <a:rPr lang="en-US" dirty="0"/>
              <a:t>Verifying Route Map</a:t>
            </a:r>
            <a:endParaRPr lang="en-US" sz="2400" dirty="0"/>
          </a:p>
        </p:txBody>
      </p:sp>
      <p:sp>
        <p:nvSpPr>
          <p:cNvPr id="6" name="TextBox 5">
            <a:extLst>
              <a:ext uri="{FF2B5EF4-FFF2-40B4-BE49-F238E27FC236}">
                <a16:creationId xmlns:a16="http://schemas.microsoft.com/office/drawing/2014/main" id="{64196B64-DF69-B84E-9752-50000A0B01FC}"/>
              </a:ext>
            </a:extLst>
          </p:cNvPr>
          <p:cNvSpPr txBox="1"/>
          <p:nvPr/>
        </p:nvSpPr>
        <p:spPr>
          <a:xfrm>
            <a:off x="78376" y="678924"/>
            <a:ext cx="4676504" cy="3908762"/>
          </a:xfrm>
          <a:prstGeom prst="rect">
            <a:avLst/>
          </a:prstGeom>
          <a:noFill/>
        </p:spPr>
        <p:txBody>
          <a:bodyPr wrap="square" rtlCol="0">
            <a:spAutoFit/>
          </a:bodyPr>
          <a:lstStyle/>
          <a:p>
            <a:r>
              <a:rPr lang="en-US" sz="1550" dirty="0">
                <a:solidFill>
                  <a:srgbClr val="000000"/>
                </a:solidFill>
              </a:rPr>
              <a:t>Example 12-39 shows R1’s BGP routing table before a route map was applied and Example 12-41 shows after the route map was applied. The following actions occurred:</a:t>
            </a:r>
          </a:p>
          <a:p>
            <a:endParaRPr lang="en-US" sz="1550" dirty="0">
              <a:solidFill>
                <a:srgbClr val="000000"/>
              </a:solidFill>
            </a:endParaRPr>
          </a:p>
          <a:p>
            <a:pPr marL="285750" indent="-285750">
              <a:buFont typeface="Arial" panose="020B0604020202020204" pitchFamily="34" charset="0"/>
              <a:buChar char="•"/>
            </a:pPr>
            <a:r>
              <a:rPr lang="en-US" sz="1550" dirty="0">
                <a:solidFill>
                  <a:srgbClr val="000000"/>
                </a:solidFill>
              </a:rPr>
              <a:t>The 192.168.2.2/32 and 192.168.3.3/32 routes were discarded. The 192.168.1.1/32 route is a locally generated route.</a:t>
            </a:r>
          </a:p>
          <a:p>
            <a:pPr marL="285750" indent="-285750">
              <a:buFont typeface="Arial" panose="020B0604020202020204" pitchFamily="34" charset="0"/>
              <a:buChar char="•"/>
            </a:pPr>
            <a:r>
              <a:rPr lang="en-US" sz="1550" dirty="0">
                <a:solidFill>
                  <a:srgbClr val="000000"/>
                </a:solidFill>
              </a:rPr>
              <a:t>The 100.64.2.0/25 and 100.64.2.192/26 networks had the local preference modified to 222 because they originate from AS 65200 and are within the 100.64.0.0/10 network range.</a:t>
            </a:r>
          </a:p>
          <a:p>
            <a:pPr marL="285750" indent="-285750">
              <a:buFont typeface="Arial" panose="020B0604020202020204" pitchFamily="34" charset="0"/>
              <a:buChar char="•"/>
            </a:pPr>
            <a:r>
              <a:rPr lang="en-US" sz="1550" dirty="0">
                <a:solidFill>
                  <a:srgbClr val="000000"/>
                </a:solidFill>
              </a:rPr>
              <a:t>The 10.12.1.0/24 and 10.23.1.0/24 routes from R2 have been assigned the locally significant BGP attribute weight 65200.</a:t>
            </a:r>
          </a:p>
          <a:p>
            <a:pPr marL="285750" indent="-285750">
              <a:buFont typeface="Arial" panose="020B0604020202020204" pitchFamily="34" charset="0"/>
              <a:buChar char="•"/>
            </a:pPr>
            <a:r>
              <a:rPr lang="en-US" sz="1550" dirty="0">
                <a:solidFill>
                  <a:srgbClr val="000000"/>
                </a:solidFill>
              </a:rPr>
              <a:t>All other routes were received and not modified.</a:t>
            </a:r>
          </a:p>
        </p:txBody>
      </p:sp>
      <p:pic>
        <p:nvPicPr>
          <p:cNvPr id="4" name="Picture 3">
            <a:extLst>
              <a:ext uri="{FF2B5EF4-FFF2-40B4-BE49-F238E27FC236}">
                <a16:creationId xmlns:a16="http://schemas.microsoft.com/office/drawing/2014/main" id="{D113200B-6AFA-AE46-B839-B39EB508DF5B}"/>
              </a:ext>
            </a:extLst>
          </p:cNvPr>
          <p:cNvPicPr>
            <a:picLocks noChangeAspect="1"/>
          </p:cNvPicPr>
          <p:nvPr/>
        </p:nvPicPr>
        <p:blipFill>
          <a:blip r:embed="rId3"/>
          <a:stretch>
            <a:fillRect/>
          </a:stretch>
        </p:blipFill>
        <p:spPr>
          <a:xfrm>
            <a:off x="4833256" y="2915412"/>
            <a:ext cx="4226224" cy="1757172"/>
          </a:xfrm>
          <a:prstGeom prst="rect">
            <a:avLst/>
          </a:prstGeom>
        </p:spPr>
      </p:pic>
      <p:pic>
        <p:nvPicPr>
          <p:cNvPr id="7" name="Picture 6">
            <a:extLst>
              <a:ext uri="{FF2B5EF4-FFF2-40B4-BE49-F238E27FC236}">
                <a16:creationId xmlns:a16="http://schemas.microsoft.com/office/drawing/2014/main" id="{53665F39-7810-2048-9C69-9300FCA85A6A}"/>
              </a:ext>
            </a:extLst>
          </p:cNvPr>
          <p:cNvPicPr>
            <a:picLocks noChangeAspect="1"/>
          </p:cNvPicPr>
          <p:nvPr/>
        </p:nvPicPr>
        <p:blipFill>
          <a:blip r:embed="rId4"/>
          <a:stretch>
            <a:fillRect/>
          </a:stretch>
        </p:blipFill>
        <p:spPr>
          <a:xfrm>
            <a:off x="4833256" y="731837"/>
            <a:ext cx="4226224" cy="2027506"/>
          </a:xfrm>
          <a:prstGeom prst="rect">
            <a:avLst/>
          </a:prstGeom>
        </p:spPr>
      </p:pic>
    </p:spTree>
    <p:extLst>
      <p:ext uri="{BB962C8B-B14F-4D97-AF65-F5344CB8AC3E}">
        <p14:creationId xmlns:p14="http://schemas.microsoft.com/office/powerpoint/2010/main" val="19468214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9059480" cy="731837"/>
          </a:xfrm>
        </p:spPr>
        <p:txBody>
          <a:bodyPr/>
          <a:lstStyle/>
          <a:p>
            <a:r>
              <a:rPr lang="en-US" sz="1600" dirty="0"/>
              <a:t>BGP Route Filtering and Manipulation</a:t>
            </a:r>
            <a:br>
              <a:rPr lang="en-US" dirty="0"/>
            </a:br>
            <a:r>
              <a:rPr lang="en-US" dirty="0"/>
              <a:t>Clearing BGP Connections</a:t>
            </a:r>
            <a:endParaRPr lang="en-US" sz="2400" dirty="0"/>
          </a:p>
        </p:txBody>
      </p:sp>
      <p:sp>
        <p:nvSpPr>
          <p:cNvPr id="6" name="TextBox 5">
            <a:extLst>
              <a:ext uri="{FF2B5EF4-FFF2-40B4-BE49-F238E27FC236}">
                <a16:creationId xmlns:a16="http://schemas.microsoft.com/office/drawing/2014/main" id="{64196B64-DF69-B84E-9752-50000A0B01FC}"/>
              </a:ext>
            </a:extLst>
          </p:cNvPr>
          <p:cNvSpPr txBox="1"/>
          <p:nvPr/>
        </p:nvSpPr>
        <p:spPr>
          <a:xfrm>
            <a:off x="78376" y="678924"/>
            <a:ext cx="8818736" cy="3554819"/>
          </a:xfrm>
          <a:prstGeom prst="rect">
            <a:avLst/>
          </a:prstGeom>
          <a:noFill/>
        </p:spPr>
        <p:txBody>
          <a:bodyPr wrap="square" rtlCol="0">
            <a:spAutoFit/>
          </a:bodyPr>
          <a:lstStyle/>
          <a:p>
            <a:r>
              <a:rPr lang="en-US" sz="1500" dirty="0">
                <a:solidFill>
                  <a:srgbClr val="000000"/>
                </a:solidFill>
              </a:rPr>
              <a:t>Depending on the change to the BGP route manipulation technique, the BGP session may need to be refreshed to take effect. BGP supports two methods of clearing a BGP session. </a:t>
            </a:r>
          </a:p>
          <a:p>
            <a:endParaRPr lang="en-US" sz="1500" dirty="0">
              <a:solidFill>
                <a:srgbClr val="000000"/>
              </a:solidFill>
            </a:endParaRPr>
          </a:p>
          <a:p>
            <a:r>
              <a:rPr lang="en-US" sz="1500" dirty="0">
                <a:solidFill>
                  <a:srgbClr val="000000"/>
                </a:solidFill>
              </a:rPr>
              <a:t>The first method is a hard reset, which tears down the BGP session, removes BGP routes from the peer, and is the most disruptive. </a:t>
            </a:r>
          </a:p>
          <a:p>
            <a:pPr marL="1200150" lvl="2" indent="-285750">
              <a:buFont typeface="Arial" panose="020B0604020202020204" pitchFamily="34" charset="0"/>
              <a:buChar char="•"/>
            </a:pPr>
            <a:r>
              <a:rPr lang="en-US" sz="1500" dirty="0">
                <a:solidFill>
                  <a:srgbClr val="000000"/>
                </a:solidFill>
              </a:rPr>
              <a:t>You can initiate a hard reset on a router with the command </a:t>
            </a:r>
            <a:r>
              <a:rPr lang="en-US" sz="1500" b="1" dirty="0">
                <a:solidFill>
                  <a:srgbClr val="000000"/>
                </a:solidFill>
              </a:rPr>
              <a:t>clear</a:t>
            </a:r>
            <a:r>
              <a:rPr lang="en-US" sz="1500" dirty="0">
                <a:solidFill>
                  <a:srgbClr val="000000"/>
                </a:solidFill>
              </a:rPr>
              <a:t> </a:t>
            </a:r>
            <a:r>
              <a:rPr lang="en-US" sz="1500" b="1" dirty="0">
                <a:solidFill>
                  <a:srgbClr val="000000"/>
                </a:solidFill>
              </a:rPr>
              <a:t>ip</a:t>
            </a:r>
            <a:r>
              <a:rPr lang="en-US" sz="1500" dirty="0">
                <a:solidFill>
                  <a:srgbClr val="000000"/>
                </a:solidFill>
              </a:rPr>
              <a:t> </a:t>
            </a:r>
            <a:r>
              <a:rPr lang="en-US" sz="1500" b="1" dirty="0">
                <a:solidFill>
                  <a:srgbClr val="000000"/>
                </a:solidFill>
              </a:rPr>
              <a:t>bgp</a:t>
            </a:r>
            <a:r>
              <a:rPr lang="en-US" sz="1500" dirty="0">
                <a:solidFill>
                  <a:srgbClr val="000000"/>
                </a:solidFill>
              </a:rPr>
              <a:t> </a:t>
            </a:r>
            <a:r>
              <a:rPr lang="en-US" sz="1500" i="1" dirty="0">
                <a:solidFill>
                  <a:srgbClr val="000000"/>
                </a:solidFill>
              </a:rPr>
              <a:t>ip-address</a:t>
            </a:r>
            <a:r>
              <a:rPr lang="en-US" sz="1500" dirty="0">
                <a:solidFill>
                  <a:srgbClr val="000000"/>
                </a:solidFill>
              </a:rPr>
              <a:t>. You can clear all the router’s BGP sessions by using an asterisk (*) in lieu of the peer’s IP address.</a:t>
            </a:r>
          </a:p>
          <a:p>
            <a:endParaRPr lang="en-US" sz="1500" dirty="0">
              <a:solidFill>
                <a:srgbClr val="000000"/>
              </a:solidFill>
            </a:endParaRPr>
          </a:p>
          <a:p>
            <a:r>
              <a:rPr lang="en-US" sz="1500" dirty="0">
                <a:solidFill>
                  <a:srgbClr val="000000"/>
                </a:solidFill>
              </a:rPr>
              <a:t>The second method is a soft reset, which invalidates the BGP cache and requests a full advertisement from its BGP peer. A soft reset reduces the number of routes that must be exchanged if multiple address families are configured with a single BGP peer. </a:t>
            </a:r>
          </a:p>
          <a:p>
            <a:pPr marL="1200150" lvl="2" indent="-285750">
              <a:buFont typeface="Arial" panose="020B0604020202020204" pitchFamily="34" charset="0"/>
              <a:buChar char="•"/>
            </a:pPr>
            <a:r>
              <a:rPr lang="en-US" sz="1500" dirty="0">
                <a:solidFill>
                  <a:srgbClr val="000000"/>
                </a:solidFill>
              </a:rPr>
              <a:t>You can initiate a soft reset on a router with the command </a:t>
            </a:r>
            <a:r>
              <a:rPr lang="en-US" sz="1500" b="1" dirty="0">
                <a:solidFill>
                  <a:srgbClr val="000000"/>
                </a:solidFill>
              </a:rPr>
              <a:t>clear</a:t>
            </a:r>
            <a:r>
              <a:rPr lang="en-US" sz="1500" dirty="0">
                <a:solidFill>
                  <a:srgbClr val="000000"/>
                </a:solidFill>
              </a:rPr>
              <a:t> </a:t>
            </a:r>
            <a:r>
              <a:rPr lang="en-US" sz="1500" b="1" dirty="0">
                <a:solidFill>
                  <a:srgbClr val="000000"/>
                </a:solidFill>
              </a:rPr>
              <a:t>ip</a:t>
            </a:r>
            <a:r>
              <a:rPr lang="en-US" sz="1500" dirty="0">
                <a:solidFill>
                  <a:srgbClr val="000000"/>
                </a:solidFill>
              </a:rPr>
              <a:t> </a:t>
            </a:r>
            <a:r>
              <a:rPr lang="en-US" sz="1500" b="1" dirty="0">
                <a:solidFill>
                  <a:srgbClr val="000000"/>
                </a:solidFill>
              </a:rPr>
              <a:t>bgp</a:t>
            </a:r>
            <a:r>
              <a:rPr lang="en-US" sz="1500" dirty="0">
                <a:solidFill>
                  <a:srgbClr val="000000"/>
                </a:solidFill>
              </a:rPr>
              <a:t> </a:t>
            </a:r>
            <a:r>
              <a:rPr lang="en-US" sz="1500" i="1" dirty="0">
                <a:solidFill>
                  <a:srgbClr val="000000"/>
                </a:solidFill>
              </a:rPr>
              <a:t>ip-address </a:t>
            </a:r>
            <a:r>
              <a:rPr lang="en-US" sz="1500" b="1" dirty="0">
                <a:solidFill>
                  <a:srgbClr val="000000"/>
                </a:solidFill>
              </a:rPr>
              <a:t>soft</a:t>
            </a:r>
            <a:r>
              <a:rPr lang="en-US" sz="1500" dirty="0">
                <a:solidFill>
                  <a:srgbClr val="000000"/>
                </a:solidFill>
              </a:rPr>
              <a:t> </a:t>
            </a:r>
          </a:p>
          <a:p>
            <a:pPr marL="1200150" lvl="2" indent="-285750">
              <a:buFont typeface="Arial" panose="020B0604020202020204" pitchFamily="34" charset="0"/>
              <a:buChar char="•"/>
            </a:pPr>
            <a:r>
              <a:rPr lang="en-US" sz="1500" dirty="0">
                <a:solidFill>
                  <a:srgbClr val="000000"/>
                </a:solidFill>
              </a:rPr>
              <a:t>You can perform a soft reset for a specific address family with the command </a:t>
            </a:r>
            <a:r>
              <a:rPr lang="en-US" sz="1500" b="1" dirty="0">
                <a:solidFill>
                  <a:srgbClr val="000000"/>
                </a:solidFill>
              </a:rPr>
              <a:t>clear</a:t>
            </a:r>
            <a:r>
              <a:rPr lang="en-US" sz="1500" dirty="0">
                <a:solidFill>
                  <a:srgbClr val="000000"/>
                </a:solidFill>
              </a:rPr>
              <a:t> </a:t>
            </a:r>
            <a:r>
              <a:rPr lang="en-US" sz="1500" b="1" dirty="0">
                <a:solidFill>
                  <a:srgbClr val="000000"/>
                </a:solidFill>
              </a:rPr>
              <a:t>bgp</a:t>
            </a:r>
            <a:r>
              <a:rPr lang="en-US" sz="1500" dirty="0">
                <a:solidFill>
                  <a:srgbClr val="000000"/>
                </a:solidFill>
              </a:rPr>
              <a:t> </a:t>
            </a:r>
            <a:r>
              <a:rPr lang="en-US" sz="1500" i="1" dirty="0">
                <a:solidFill>
                  <a:srgbClr val="000000"/>
                </a:solidFill>
              </a:rPr>
              <a:t>afi</a:t>
            </a:r>
            <a:r>
              <a:rPr lang="en-US" sz="1500" dirty="0">
                <a:solidFill>
                  <a:srgbClr val="000000"/>
                </a:solidFill>
              </a:rPr>
              <a:t> </a:t>
            </a:r>
            <a:r>
              <a:rPr lang="en-US" sz="1500" i="1" dirty="0">
                <a:solidFill>
                  <a:srgbClr val="000000"/>
                </a:solidFill>
              </a:rPr>
              <a:t>safi</a:t>
            </a:r>
            <a:r>
              <a:rPr lang="en-US" sz="1500" dirty="0">
                <a:solidFill>
                  <a:srgbClr val="000000"/>
                </a:solidFill>
              </a:rPr>
              <a:t> {</a:t>
            </a:r>
            <a:r>
              <a:rPr lang="en-US" sz="1500" i="1" dirty="0">
                <a:solidFill>
                  <a:srgbClr val="000000"/>
                </a:solidFill>
              </a:rPr>
              <a:t>ip-address</a:t>
            </a:r>
            <a:r>
              <a:rPr lang="en-US" sz="1500" dirty="0">
                <a:solidFill>
                  <a:srgbClr val="000000"/>
                </a:solidFill>
              </a:rPr>
              <a:t> | *} </a:t>
            </a:r>
            <a:r>
              <a:rPr lang="en-US" sz="1500" b="1" dirty="0">
                <a:solidFill>
                  <a:srgbClr val="000000"/>
                </a:solidFill>
              </a:rPr>
              <a:t>soft</a:t>
            </a:r>
            <a:r>
              <a:rPr lang="en-US" sz="1500" dirty="0">
                <a:solidFill>
                  <a:srgbClr val="000000"/>
                </a:solidFill>
              </a:rPr>
              <a:t> [</a:t>
            </a:r>
            <a:r>
              <a:rPr lang="en-US" sz="1500" b="1" dirty="0">
                <a:solidFill>
                  <a:srgbClr val="000000"/>
                </a:solidFill>
              </a:rPr>
              <a:t>in</a:t>
            </a:r>
            <a:r>
              <a:rPr lang="en-US" sz="1500" dirty="0">
                <a:solidFill>
                  <a:srgbClr val="000000"/>
                </a:solidFill>
              </a:rPr>
              <a:t> | </a:t>
            </a:r>
            <a:r>
              <a:rPr lang="en-US" sz="1500" b="1" dirty="0">
                <a:solidFill>
                  <a:srgbClr val="000000"/>
                </a:solidFill>
              </a:rPr>
              <a:t>out</a:t>
            </a:r>
            <a:r>
              <a:rPr lang="en-US" sz="1500" dirty="0">
                <a:solidFill>
                  <a:srgbClr val="000000"/>
                </a:solidFill>
              </a:rPr>
              <a:t>]. </a:t>
            </a:r>
          </a:p>
        </p:txBody>
      </p:sp>
    </p:spTree>
    <p:extLst>
      <p:ext uri="{BB962C8B-B14F-4D97-AF65-F5344CB8AC3E}">
        <p14:creationId xmlns:p14="http://schemas.microsoft.com/office/powerpoint/2010/main" val="42763424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FB89FE0-AFBF-4F30-AE65-3B18BCBE3A9A}"/>
              </a:ext>
            </a:extLst>
          </p:cNvPr>
          <p:cNvSpPr>
            <a:spLocks noGrp="1"/>
          </p:cNvSpPr>
          <p:nvPr>
            <p:ph type="ctrTitle"/>
          </p:nvPr>
        </p:nvSpPr>
        <p:spPr>
          <a:xfrm>
            <a:off x="359274" y="264208"/>
            <a:ext cx="8159083" cy="1203086"/>
          </a:xfrm>
        </p:spPr>
        <p:txBody>
          <a:bodyPr anchor="ctr"/>
          <a:lstStyle/>
          <a:p>
            <a:r>
              <a:rPr lang="en-US" dirty="0">
                <a:solidFill>
                  <a:schemeClr val="accent5">
                    <a:lumMod val="40000"/>
                    <a:lumOff val="60000"/>
                  </a:schemeClr>
                </a:solidFill>
              </a:rPr>
              <a:t>BGP Communities</a:t>
            </a:r>
          </a:p>
        </p:txBody>
      </p:sp>
      <p:sp>
        <p:nvSpPr>
          <p:cNvPr id="4" name="TextBox 3">
            <a:extLst>
              <a:ext uri="{FF2B5EF4-FFF2-40B4-BE49-F238E27FC236}">
                <a16:creationId xmlns:a16="http://schemas.microsoft.com/office/drawing/2014/main" id="{E2BFA70F-DC0C-41D5-868E-C8FBC661D58F}"/>
              </a:ext>
            </a:extLst>
          </p:cNvPr>
          <p:cNvSpPr txBox="1"/>
          <p:nvPr/>
        </p:nvSpPr>
        <p:spPr>
          <a:xfrm>
            <a:off x="433084" y="1720662"/>
            <a:ext cx="8277832" cy="1077218"/>
          </a:xfrm>
          <a:prstGeom prst="rect">
            <a:avLst/>
          </a:prstGeom>
          <a:noFill/>
        </p:spPr>
        <p:txBody>
          <a:bodyPr wrap="square" rtlCol="0">
            <a:spAutoFit/>
          </a:bodyPr>
          <a:lstStyle/>
          <a:p>
            <a:pPr marL="285750" indent="-285750">
              <a:buFont typeface="Arial" panose="020B0604020202020204" pitchFamily="34" charset="0"/>
              <a:buChar char="•"/>
            </a:pPr>
            <a:r>
              <a:rPr lang="en-US" sz="1600" dirty="0">
                <a:solidFill>
                  <a:schemeClr val="accent5">
                    <a:lumMod val="40000"/>
                    <a:lumOff val="60000"/>
                  </a:schemeClr>
                </a:solidFill>
              </a:rPr>
              <a:t>BGP communities provide additional capability for tagging routes and for modifying BGP routing policy on upstream and downstream routers. </a:t>
            </a:r>
          </a:p>
          <a:p>
            <a:pPr marL="285750" indent="-285750">
              <a:buFont typeface="Arial" panose="020B0604020202020204" pitchFamily="34" charset="0"/>
              <a:buChar char="•"/>
            </a:pPr>
            <a:r>
              <a:rPr lang="en-US" sz="1600" dirty="0">
                <a:solidFill>
                  <a:schemeClr val="accent5">
                    <a:lumMod val="40000"/>
                    <a:lumOff val="60000"/>
                  </a:schemeClr>
                </a:solidFill>
              </a:rPr>
              <a:t>BGP communities can be appended, removed, or modified selectively on each attribute from router to router.</a:t>
            </a:r>
          </a:p>
        </p:txBody>
      </p:sp>
    </p:spTree>
    <p:custDataLst>
      <p:tags r:id="rId1"/>
    </p:custDataLst>
    <p:extLst>
      <p:ext uri="{BB962C8B-B14F-4D97-AF65-F5344CB8AC3E}">
        <p14:creationId xmlns:p14="http://schemas.microsoft.com/office/powerpoint/2010/main" val="2431450681"/>
      </p:ext>
    </p:extLst>
  </p:cSld>
  <p:clrMapOvr>
    <a:masterClrMapping/>
  </p:clrMapOvr>
  <p:transition spd="slow">
    <p:wip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r>
              <a:rPr lang="en-US" sz="1600" dirty="0"/>
              <a:t>BGP Communities</a:t>
            </a:r>
            <a:br>
              <a:rPr lang="en-US" dirty="0"/>
            </a:br>
            <a:r>
              <a:rPr lang="en-US" dirty="0"/>
              <a:t>BGP Communities</a:t>
            </a:r>
            <a:endParaRPr lang="en-US" sz="2400" dirty="0"/>
          </a:p>
        </p:txBody>
      </p:sp>
      <p:sp>
        <p:nvSpPr>
          <p:cNvPr id="5" name="Content Placeholder 3">
            <a:extLst>
              <a:ext uri="{FF2B5EF4-FFF2-40B4-BE49-F238E27FC236}">
                <a16:creationId xmlns:a16="http://schemas.microsoft.com/office/drawing/2014/main" id="{D72634B3-4564-4571-803F-19780F581DB3}"/>
              </a:ext>
            </a:extLst>
          </p:cNvPr>
          <p:cNvSpPr txBox="1">
            <a:spLocks/>
          </p:cNvSpPr>
          <p:nvPr/>
        </p:nvSpPr>
        <p:spPr>
          <a:xfrm>
            <a:off x="182880" y="805543"/>
            <a:ext cx="8787384" cy="3821321"/>
          </a:xfrm>
          <a:prstGeom prst="rect">
            <a:avLst/>
          </a:prstGeom>
        </p:spPr>
        <p:txBody>
          <a:bodyPr lIns="91420" tIns="45710" rIns="91420" bIns="45710">
            <a:noAutofit/>
          </a:bodyPr>
          <a:lstStyle>
            <a:lvl1pPr marL="285690" marR="0" indent="-285690" algn="ctr" defTabSz="457105" rtl="0" eaLnBrk="1" fontAlgn="auto" latinLnBrk="0" hangingPunct="1">
              <a:lnSpc>
                <a:spcPct val="100000"/>
              </a:lnSpc>
              <a:spcBef>
                <a:spcPct val="20000"/>
              </a:spcBef>
              <a:spcAft>
                <a:spcPts val="0"/>
              </a:spcAft>
              <a:buClrTx/>
              <a:buSzTx/>
              <a:buFont typeface="Arial"/>
              <a:buNone/>
              <a:tabLst/>
              <a:defRPr lang="en-US" sz="2000" b="0" i="0" kern="1200" baseline="0">
                <a:solidFill>
                  <a:schemeClr val="bg1"/>
                </a:solidFill>
                <a:latin typeface="+mn-lt"/>
                <a:ea typeface="ＭＳ Ｐゴシック" charset="0"/>
                <a:cs typeface="CiscoSans ExtraLight"/>
              </a:defRPr>
            </a:lvl1pPr>
            <a:lvl2pPr marL="358775" indent="-215900" algn="l" defTabSz="684213" rtl="0" eaLnBrk="1" fontAlgn="base" hangingPunct="1">
              <a:lnSpc>
                <a:spcPct val="95000"/>
              </a:lnSpc>
              <a:spcBef>
                <a:spcPts val="600"/>
              </a:spcBef>
              <a:spcAft>
                <a:spcPct val="0"/>
              </a:spcAft>
              <a:buClr>
                <a:schemeClr val="tx2"/>
              </a:buClr>
              <a:buFont typeface="Arial" charset="0"/>
              <a:buChar char="•"/>
              <a:defRPr lang="en-US" sz="1400" kern="1200" dirty="0">
                <a:solidFill>
                  <a:schemeClr val="tx1"/>
                </a:solidFill>
                <a:latin typeface="+mn-lt"/>
                <a:ea typeface="ＭＳ Ｐゴシック" charset="0"/>
                <a:cs typeface="CiscoSans"/>
              </a:defRPr>
            </a:lvl2pPr>
            <a:lvl3pPr marL="431800" indent="-169863" algn="l" defTabSz="684213" rtl="0" eaLnBrk="1" fontAlgn="base" hangingPunct="1">
              <a:lnSpc>
                <a:spcPct val="95000"/>
              </a:lnSpc>
              <a:spcBef>
                <a:spcPts val="625"/>
              </a:spcBef>
              <a:spcAft>
                <a:spcPct val="0"/>
              </a:spcAft>
              <a:buFont typeface="Arial" charset="0"/>
              <a:buChar char="•"/>
              <a:defRPr lang="en-US" sz="1200" kern="1200" dirty="0">
                <a:solidFill>
                  <a:schemeClr val="tx1"/>
                </a:solidFill>
                <a:latin typeface="+mn-lt"/>
                <a:ea typeface="ＭＳ Ｐゴシック" charset="0"/>
                <a:cs typeface="CiscoSans"/>
              </a:defRPr>
            </a:lvl3pPr>
            <a:lvl4pPr marL="503238"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4pPr>
            <a:lvl5pPr marL="574675"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5pPr>
            <a:lvl6pPr marL="863856" indent="-171445" algn="l" defTabSz="685777" rtl="0" eaLnBrk="1" latinLnBrk="0" hangingPunct="1">
              <a:spcBef>
                <a:spcPts val="600"/>
              </a:spcBef>
              <a:buFont typeface="Arial" pitchFamily="34" charset="0"/>
              <a:buChar char="•"/>
              <a:defRPr sz="900" kern="1200" baseline="0">
                <a:solidFill>
                  <a:schemeClr val="tx1"/>
                </a:solidFill>
                <a:latin typeface="+mn-lt"/>
                <a:ea typeface="+mn-ea"/>
                <a:cs typeface="+mn-cs"/>
              </a:defRPr>
            </a:lvl6pPr>
            <a:lvl7pPr marL="935844" indent="-171422" algn="l" defTabSz="685777" rtl="0" eaLnBrk="1" latinLnBrk="0" hangingPunct="1">
              <a:spcBef>
                <a:spcPts val="600"/>
              </a:spcBef>
              <a:buFont typeface="Arial" pitchFamily="34" charset="0"/>
              <a:buChar char="•"/>
              <a:defRPr sz="800" kern="1200" baseline="0">
                <a:solidFill>
                  <a:schemeClr val="tx1"/>
                </a:solidFill>
                <a:latin typeface="+mn-lt"/>
                <a:ea typeface="+mn-ea"/>
                <a:cs typeface="+mn-cs"/>
              </a:defRPr>
            </a:lvl7pPr>
            <a:lvl8pPr marL="2400220" indent="0" algn="l" defTabSz="685777" rtl="0" eaLnBrk="1" latinLnBrk="0" hangingPunct="1">
              <a:spcBef>
                <a:spcPct val="20000"/>
              </a:spcBef>
              <a:buFont typeface="Arial" pitchFamily="34" charset="0"/>
              <a:buNone/>
              <a:defRPr sz="1500" kern="1200">
                <a:solidFill>
                  <a:schemeClr val="tx1"/>
                </a:solidFill>
                <a:latin typeface="+mn-lt"/>
                <a:ea typeface="+mn-ea"/>
                <a:cs typeface="+mn-cs"/>
              </a:defRPr>
            </a:lvl8pPr>
            <a:lvl9pPr marL="2914553" indent="-171445" algn="l" defTabSz="685777"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marL="0" indent="0" algn="l"/>
            <a:r>
              <a:rPr lang="en-US" sz="1500" dirty="0">
                <a:solidFill>
                  <a:srgbClr val="000000"/>
                </a:solidFill>
              </a:rPr>
              <a:t>BGP communities are an optional transitive BGP attribute that can traverse from AS to AS. A BGP community is a 32-bit number that can be included with a route. A BGP community can be displayed as a full 32-bit number (0 through 4,294,967,295) or as two 16-bit numbers (0 through 65535):(0 through 65535), commonly referred to as new format.</a:t>
            </a:r>
          </a:p>
          <a:p>
            <a:pPr marL="0" indent="0" algn="l"/>
            <a:endParaRPr lang="en-US" sz="1500" dirty="0">
              <a:solidFill>
                <a:srgbClr val="000000"/>
              </a:solidFill>
            </a:endParaRPr>
          </a:p>
          <a:p>
            <a:pPr marL="0" indent="0" algn="l"/>
            <a:r>
              <a:rPr lang="en-US" sz="1500" dirty="0">
                <a:solidFill>
                  <a:srgbClr val="000000"/>
                </a:solidFill>
              </a:rPr>
              <a:t>By convention, with private BGP communities, the first 16 bits represent the AS of the community origination, and the second 16 bits represent a pattern defined by the originating AS. </a:t>
            </a:r>
          </a:p>
          <a:p>
            <a:pPr marL="0" indent="0" algn="l"/>
            <a:endParaRPr lang="en-US" sz="1500" dirty="0">
              <a:solidFill>
                <a:srgbClr val="000000"/>
              </a:solidFill>
            </a:endParaRPr>
          </a:p>
          <a:p>
            <a:pPr marL="0" indent="0" algn="l"/>
            <a:r>
              <a:rPr lang="en-US" sz="1500" dirty="0">
                <a:solidFill>
                  <a:srgbClr val="000000"/>
                </a:solidFill>
              </a:rPr>
              <a:t>The private BGP community pattern can vary from organization to organization and does not need to be registered. The pattern could signify geographic locations for one AS while signifying a method of route advertisement in another AS.</a:t>
            </a:r>
          </a:p>
          <a:p>
            <a:pPr marL="0" indent="0" algn="l"/>
            <a:endParaRPr lang="en-US" sz="1500" dirty="0">
              <a:solidFill>
                <a:srgbClr val="000000"/>
              </a:solidFill>
            </a:endParaRPr>
          </a:p>
          <a:p>
            <a:pPr marL="0" indent="0" algn="l"/>
            <a:r>
              <a:rPr lang="en-US" sz="1500" dirty="0">
                <a:solidFill>
                  <a:srgbClr val="000000"/>
                </a:solidFill>
              </a:rPr>
              <a:t>In 2006, RFC 4360 expanded the capabilities of BGP communities by providing an extended format. Extended BGP communities provide structure for various classes of information and are commonly used for VPN services.</a:t>
            </a:r>
          </a:p>
          <a:p>
            <a:pPr marL="0" indent="0" algn="l"/>
            <a:endParaRPr lang="en-US" sz="1500" dirty="0">
              <a:solidFill>
                <a:srgbClr val="000000"/>
              </a:solidFill>
            </a:endParaRPr>
          </a:p>
          <a:p>
            <a:pPr marL="0" indent="0" algn="l"/>
            <a:endParaRPr lang="en-US" sz="1500" dirty="0">
              <a:solidFill>
                <a:srgbClr val="000000"/>
              </a:solidFill>
            </a:endParaRPr>
          </a:p>
          <a:p>
            <a:pPr marL="0" indent="0" algn="l"/>
            <a:endParaRPr lang="en-US" sz="1500" dirty="0">
              <a:solidFill>
                <a:srgbClr val="000000"/>
              </a:solidFill>
            </a:endParaRPr>
          </a:p>
        </p:txBody>
      </p:sp>
    </p:spTree>
    <p:extLst>
      <p:ext uri="{BB962C8B-B14F-4D97-AF65-F5344CB8AC3E}">
        <p14:creationId xmlns:p14="http://schemas.microsoft.com/office/powerpoint/2010/main" val="3338510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r>
              <a:rPr lang="en-US" sz="1600" dirty="0"/>
              <a:t>BGP Communities</a:t>
            </a:r>
            <a:br>
              <a:rPr lang="en-US" dirty="0"/>
            </a:br>
            <a:r>
              <a:rPr lang="en-US" dirty="0"/>
              <a:t>Enabling BGP Community Support</a:t>
            </a:r>
            <a:endParaRPr lang="en-US" sz="2400" dirty="0"/>
          </a:p>
        </p:txBody>
      </p:sp>
      <p:sp>
        <p:nvSpPr>
          <p:cNvPr id="5" name="Content Placeholder 3">
            <a:extLst>
              <a:ext uri="{FF2B5EF4-FFF2-40B4-BE49-F238E27FC236}">
                <a16:creationId xmlns:a16="http://schemas.microsoft.com/office/drawing/2014/main" id="{D72634B3-4564-4571-803F-19780F581DB3}"/>
              </a:ext>
            </a:extLst>
          </p:cNvPr>
          <p:cNvSpPr txBox="1">
            <a:spLocks/>
          </p:cNvSpPr>
          <p:nvPr/>
        </p:nvSpPr>
        <p:spPr>
          <a:xfrm>
            <a:off x="182880" y="805543"/>
            <a:ext cx="8787384" cy="968393"/>
          </a:xfrm>
          <a:prstGeom prst="rect">
            <a:avLst/>
          </a:prstGeom>
        </p:spPr>
        <p:txBody>
          <a:bodyPr lIns="91420" tIns="45710" rIns="91420" bIns="45710">
            <a:noAutofit/>
          </a:bodyPr>
          <a:lstStyle>
            <a:lvl1pPr marL="285690" marR="0" indent="-285690" algn="ctr" defTabSz="457105" rtl="0" eaLnBrk="1" fontAlgn="auto" latinLnBrk="0" hangingPunct="1">
              <a:lnSpc>
                <a:spcPct val="100000"/>
              </a:lnSpc>
              <a:spcBef>
                <a:spcPct val="20000"/>
              </a:spcBef>
              <a:spcAft>
                <a:spcPts val="0"/>
              </a:spcAft>
              <a:buClrTx/>
              <a:buSzTx/>
              <a:buFont typeface="Arial"/>
              <a:buNone/>
              <a:tabLst/>
              <a:defRPr lang="en-US" sz="2000" b="0" i="0" kern="1200" baseline="0">
                <a:solidFill>
                  <a:schemeClr val="bg1"/>
                </a:solidFill>
                <a:latin typeface="+mn-lt"/>
                <a:ea typeface="ＭＳ Ｐゴシック" charset="0"/>
                <a:cs typeface="CiscoSans ExtraLight"/>
              </a:defRPr>
            </a:lvl1pPr>
            <a:lvl2pPr marL="358775" indent="-215900" algn="l" defTabSz="684213" rtl="0" eaLnBrk="1" fontAlgn="base" hangingPunct="1">
              <a:lnSpc>
                <a:spcPct val="95000"/>
              </a:lnSpc>
              <a:spcBef>
                <a:spcPts val="600"/>
              </a:spcBef>
              <a:spcAft>
                <a:spcPct val="0"/>
              </a:spcAft>
              <a:buClr>
                <a:schemeClr val="tx2"/>
              </a:buClr>
              <a:buFont typeface="Arial" charset="0"/>
              <a:buChar char="•"/>
              <a:defRPr lang="en-US" sz="1400" kern="1200" dirty="0">
                <a:solidFill>
                  <a:schemeClr val="tx1"/>
                </a:solidFill>
                <a:latin typeface="+mn-lt"/>
                <a:ea typeface="ＭＳ Ｐゴシック" charset="0"/>
                <a:cs typeface="CiscoSans"/>
              </a:defRPr>
            </a:lvl2pPr>
            <a:lvl3pPr marL="431800" indent="-169863" algn="l" defTabSz="684213" rtl="0" eaLnBrk="1" fontAlgn="base" hangingPunct="1">
              <a:lnSpc>
                <a:spcPct val="95000"/>
              </a:lnSpc>
              <a:spcBef>
                <a:spcPts val="625"/>
              </a:spcBef>
              <a:spcAft>
                <a:spcPct val="0"/>
              </a:spcAft>
              <a:buFont typeface="Arial" charset="0"/>
              <a:buChar char="•"/>
              <a:defRPr lang="en-US" sz="1200" kern="1200" dirty="0">
                <a:solidFill>
                  <a:schemeClr val="tx1"/>
                </a:solidFill>
                <a:latin typeface="+mn-lt"/>
                <a:ea typeface="ＭＳ Ｐゴシック" charset="0"/>
                <a:cs typeface="CiscoSans"/>
              </a:defRPr>
            </a:lvl3pPr>
            <a:lvl4pPr marL="503238"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4pPr>
            <a:lvl5pPr marL="574675"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5pPr>
            <a:lvl6pPr marL="863856" indent="-171445" algn="l" defTabSz="685777" rtl="0" eaLnBrk="1" latinLnBrk="0" hangingPunct="1">
              <a:spcBef>
                <a:spcPts val="600"/>
              </a:spcBef>
              <a:buFont typeface="Arial" pitchFamily="34" charset="0"/>
              <a:buChar char="•"/>
              <a:defRPr sz="900" kern="1200" baseline="0">
                <a:solidFill>
                  <a:schemeClr val="tx1"/>
                </a:solidFill>
                <a:latin typeface="+mn-lt"/>
                <a:ea typeface="+mn-ea"/>
                <a:cs typeface="+mn-cs"/>
              </a:defRPr>
            </a:lvl6pPr>
            <a:lvl7pPr marL="935844" indent="-171422" algn="l" defTabSz="685777" rtl="0" eaLnBrk="1" latinLnBrk="0" hangingPunct="1">
              <a:spcBef>
                <a:spcPts val="600"/>
              </a:spcBef>
              <a:buFont typeface="Arial" pitchFamily="34" charset="0"/>
              <a:buChar char="•"/>
              <a:defRPr sz="800" kern="1200" baseline="0">
                <a:solidFill>
                  <a:schemeClr val="tx1"/>
                </a:solidFill>
                <a:latin typeface="+mn-lt"/>
                <a:ea typeface="+mn-ea"/>
                <a:cs typeface="+mn-cs"/>
              </a:defRPr>
            </a:lvl7pPr>
            <a:lvl8pPr marL="2400220" indent="0" algn="l" defTabSz="685777" rtl="0" eaLnBrk="1" latinLnBrk="0" hangingPunct="1">
              <a:spcBef>
                <a:spcPct val="20000"/>
              </a:spcBef>
              <a:buFont typeface="Arial" pitchFamily="34" charset="0"/>
              <a:buNone/>
              <a:defRPr sz="1500" kern="1200">
                <a:solidFill>
                  <a:schemeClr val="tx1"/>
                </a:solidFill>
                <a:latin typeface="+mn-lt"/>
                <a:ea typeface="+mn-ea"/>
                <a:cs typeface="+mn-cs"/>
              </a:defRPr>
            </a:lvl8pPr>
            <a:lvl9pPr marL="2914553" indent="-171445" algn="l" defTabSz="685777"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marL="0" indent="0" algn="l"/>
            <a:r>
              <a:rPr lang="en-US" sz="1500" dirty="0">
                <a:solidFill>
                  <a:srgbClr val="000000"/>
                </a:solidFill>
              </a:rPr>
              <a:t>IOS and IOS XE routers do not advertise BGP communities to peers by default. Communities are enabled on a neighbor-by-neighbor basis with the BGP address family configuration command </a:t>
            </a:r>
            <a:r>
              <a:rPr lang="en-US" sz="1500" b="1" dirty="0">
                <a:solidFill>
                  <a:srgbClr val="000000"/>
                </a:solidFill>
              </a:rPr>
              <a:t>neighbor</a:t>
            </a:r>
            <a:r>
              <a:rPr lang="en-US" sz="1500" dirty="0">
                <a:solidFill>
                  <a:srgbClr val="000000"/>
                </a:solidFill>
              </a:rPr>
              <a:t> </a:t>
            </a:r>
            <a:r>
              <a:rPr lang="en-US" sz="1500" i="1" dirty="0">
                <a:solidFill>
                  <a:srgbClr val="000000"/>
                </a:solidFill>
              </a:rPr>
              <a:t>ip-address</a:t>
            </a:r>
            <a:r>
              <a:rPr lang="en-US" sz="1500" dirty="0">
                <a:solidFill>
                  <a:srgbClr val="000000"/>
                </a:solidFill>
              </a:rPr>
              <a:t> </a:t>
            </a:r>
            <a:r>
              <a:rPr lang="en-US" sz="1500" b="1" dirty="0">
                <a:solidFill>
                  <a:srgbClr val="000000"/>
                </a:solidFill>
              </a:rPr>
              <a:t>send-community</a:t>
            </a:r>
            <a:r>
              <a:rPr lang="en-US" sz="1500" dirty="0">
                <a:solidFill>
                  <a:srgbClr val="000000"/>
                </a:solidFill>
              </a:rPr>
              <a:t> [</a:t>
            </a:r>
            <a:r>
              <a:rPr lang="en-US" sz="1500" b="1" dirty="0">
                <a:solidFill>
                  <a:srgbClr val="000000"/>
                </a:solidFill>
              </a:rPr>
              <a:t>standard</a:t>
            </a:r>
            <a:r>
              <a:rPr lang="en-US" sz="1500" dirty="0">
                <a:solidFill>
                  <a:srgbClr val="000000"/>
                </a:solidFill>
              </a:rPr>
              <a:t> | </a:t>
            </a:r>
            <a:r>
              <a:rPr lang="en-US" sz="1500" b="1" dirty="0">
                <a:solidFill>
                  <a:srgbClr val="000000"/>
                </a:solidFill>
              </a:rPr>
              <a:t>extended</a:t>
            </a:r>
            <a:r>
              <a:rPr lang="en-US" sz="1500" dirty="0">
                <a:solidFill>
                  <a:srgbClr val="000000"/>
                </a:solidFill>
              </a:rPr>
              <a:t> | </a:t>
            </a:r>
            <a:r>
              <a:rPr lang="en-US" sz="1500" b="1" dirty="0">
                <a:solidFill>
                  <a:srgbClr val="000000"/>
                </a:solidFill>
              </a:rPr>
              <a:t>both</a:t>
            </a:r>
            <a:r>
              <a:rPr lang="en-US" sz="1500" dirty="0">
                <a:solidFill>
                  <a:srgbClr val="000000"/>
                </a:solidFill>
              </a:rPr>
              <a:t>] under the neighbor’s address family configuration. </a:t>
            </a:r>
          </a:p>
        </p:txBody>
      </p:sp>
      <p:sp>
        <p:nvSpPr>
          <p:cNvPr id="4" name="TextBox 3">
            <a:extLst>
              <a:ext uri="{FF2B5EF4-FFF2-40B4-BE49-F238E27FC236}">
                <a16:creationId xmlns:a16="http://schemas.microsoft.com/office/drawing/2014/main" id="{63DF087A-1FDB-D947-97BA-595E07E9206F}"/>
              </a:ext>
            </a:extLst>
          </p:cNvPr>
          <p:cNvSpPr txBox="1"/>
          <p:nvPr/>
        </p:nvSpPr>
        <p:spPr>
          <a:xfrm>
            <a:off x="182880" y="1847642"/>
            <a:ext cx="3849624" cy="2631490"/>
          </a:xfrm>
          <a:prstGeom prst="rect">
            <a:avLst/>
          </a:prstGeom>
          <a:noFill/>
        </p:spPr>
        <p:txBody>
          <a:bodyPr wrap="square" rtlCol="0">
            <a:spAutoFit/>
          </a:bodyPr>
          <a:lstStyle/>
          <a:p>
            <a:r>
              <a:rPr lang="en-US" sz="1500" dirty="0">
                <a:solidFill>
                  <a:srgbClr val="000000"/>
                </a:solidFill>
              </a:rPr>
              <a:t>If a keyword is not specified, standard communities are sent by default. </a:t>
            </a:r>
          </a:p>
          <a:p>
            <a:endParaRPr lang="en-US" sz="1500" dirty="0">
              <a:solidFill>
                <a:srgbClr val="000000"/>
              </a:solidFill>
            </a:endParaRPr>
          </a:p>
          <a:p>
            <a:r>
              <a:rPr lang="en-US" sz="1500" dirty="0">
                <a:solidFill>
                  <a:srgbClr val="000000"/>
                </a:solidFill>
              </a:rPr>
              <a:t>IOS XE nodes can display communities in new format, and they are easier to read if you use the global configuration command </a:t>
            </a:r>
            <a:r>
              <a:rPr lang="en-US" sz="1500" b="1" dirty="0">
                <a:solidFill>
                  <a:srgbClr val="000000"/>
                </a:solidFill>
              </a:rPr>
              <a:t>ip</a:t>
            </a:r>
            <a:r>
              <a:rPr lang="en-US" sz="1500" dirty="0">
                <a:solidFill>
                  <a:srgbClr val="000000"/>
                </a:solidFill>
              </a:rPr>
              <a:t> </a:t>
            </a:r>
            <a:r>
              <a:rPr lang="en-US" sz="1500" b="1" dirty="0">
                <a:solidFill>
                  <a:srgbClr val="000000"/>
                </a:solidFill>
              </a:rPr>
              <a:t>bgp-community</a:t>
            </a:r>
            <a:r>
              <a:rPr lang="en-US" sz="1500" dirty="0">
                <a:solidFill>
                  <a:srgbClr val="000000"/>
                </a:solidFill>
              </a:rPr>
              <a:t> </a:t>
            </a:r>
            <a:r>
              <a:rPr lang="en-US" sz="1500" b="1" dirty="0">
                <a:solidFill>
                  <a:srgbClr val="000000"/>
                </a:solidFill>
              </a:rPr>
              <a:t>new-format</a:t>
            </a:r>
            <a:r>
              <a:rPr lang="en-US" sz="1500" dirty="0">
                <a:solidFill>
                  <a:srgbClr val="000000"/>
                </a:solidFill>
              </a:rPr>
              <a:t>.</a:t>
            </a:r>
          </a:p>
          <a:p>
            <a:endParaRPr lang="en-US" sz="1500" dirty="0">
              <a:solidFill>
                <a:srgbClr val="000000"/>
              </a:solidFill>
            </a:endParaRPr>
          </a:p>
          <a:p>
            <a:r>
              <a:rPr lang="en-US" sz="1500" dirty="0">
                <a:solidFill>
                  <a:srgbClr val="000000"/>
                </a:solidFill>
              </a:rPr>
              <a:t>Example 12-42 shows the BGP community in decimal format on top and then in new format.</a:t>
            </a:r>
            <a:endParaRPr lang="en-US" sz="1500" dirty="0"/>
          </a:p>
        </p:txBody>
      </p:sp>
      <p:pic>
        <p:nvPicPr>
          <p:cNvPr id="2" name="Picture 1">
            <a:extLst>
              <a:ext uri="{FF2B5EF4-FFF2-40B4-BE49-F238E27FC236}">
                <a16:creationId xmlns:a16="http://schemas.microsoft.com/office/drawing/2014/main" id="{B0D7C8DF-9CB6-9948-A6B1-D1EB5D236FF5}"/>
              </a:ext>
            </a:extLst>
          </p:cNvPr>
          <p:cNvPicPr>
            <a:picLocks noChangeAspect="1"/>
          </p:cNvPicPr>
          <p:nvPr/>
        </p:nvPicPr>
        <p:blipFill>
          <a:blip r:embed="rId3"/>
          <a:stretch>
            <a:fillRect/>
          </a:stretch>
        </p:blipFill>
        <p:spPr>
          <a:xfrm>
            <a:off x="4255690" y="2007543"/>
            <a:ext cx="4805506" cy="1924377"/>
          </a:xfrm>
          <a:prstGeom prst="rect">
            <a:avLst/>
          </a:prstGeom>
        </p:spPr>
      </p:pic>
    </p:spTree>
    <p:extLst>
      <p:ext uri="{BB962C8B-B14F-4D97-AF65-F5344CB8AC3E}">
        <p14:creationId xmlns:p14="http://schemas.microsoft.com/office/powerpoint/2010/main" val="11278975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r>
              <a:rPr lang="en-US" sz="1600" dirty="0"/>
              <a:t>BGP Communities</a:t>
            </a:r>
            <a:br>
              <a:rPr lang="en-US" dirty="0"/>
            </a:br>
            <a:r>
              <a:rPr lang="en-US" dirty="0"/>
              <a:t>Well-Known Communities</a:t>
            </a:r>
            <a:endParaRPr lang="en-US" sz="2400" dirty="0"/>
          </a:p>
        </p:txBody>
      </p:sp>
      <p:sp>
        <p:nvSpPr>
          <p:cNvPr id="5" name="Content Placeholder 3">
            <a:extLst>
              <a:ext uri="{FF2B5EF4-FFF2-40B4-BE49-F238E27FC236}">
                <a16:creationId xmlns:a16="http://schemas.microsoft.com/office/drawing/2014/main" id="{D72634B3-4564-4571-803F-19780F581DB3}"/>
              </a:ext>
            </a:extLst>
          </p:cNvPr>
          <p:cNvSpPr txBox="1">
            <a:spLocks/>
          </p:cNvSpPr>
          <p:nvPr/>
        </p:nvSpPr>
        <p:spPr>
          <a:xfrm>
            <a:off x="118872" y="805543"/>
            <a:ext cx="8851392" cy="3748169"/>
          </a:xfrm>
          <a:prstGeom prst="rect">
            <a:avLst/>
          </a:prstGeom>
        </p:spPr>
        <p:txBody>
          <a:bodyPr lIns="91420" tIns="45710" rIns="91420" bIns="45710">
            <a:noAutofit/>
          </a:bodyPr>
          <a:lstStyle>
            <a:lvl1pPr marL="285690" marR="0" indent="-285690" algn="ctr" defTabSz="457105" rtl="0" eaLnBrk="1" fontAlgn="auto" latinLnBrk="0" hangingPunct="1">
              <a:lnSpc>
                <a:spcPct val="100000"/>
              </a:lnSpc>
              <a:spcBef>
                <a:spcPct val="20000"/>
              </a:spcBef>
              <a:spcAft>
                <a:spcPts val="0"/>
              </a:spcAft>
              <a:buClrTx/>
              <a:buSzTx/>
              <a:buFont typeface="Arial"/>
              <a:buNone/>
              <a:tabLst/>
              <a:defRPr lang="en-US" sz="2000" b="0" i="0" kern="1200" baseline="0">
                <a:solidFill>
                  <a:schemeClr val="bg1"/>
                </a:solidFill>
                <a:latin typeface="+mn-lt"/>
                <a:ea typeface="ＭＳ Ｐゴシック" charset="0"/>
                <a:cs typeface="CiscoSans ExtraLight"/>
              </a:defRPr>
            </a:lvl1pPr>
            <a:lvl2pPr marL="358775" indent="-215900" algn="l" defTabSz="684213" rtl="0" eaLnBrk="1" fontAlgn="base" hangingPunct="1">
              <a:lnSpc>
                <a:spcPct val="95000"/>
              </a:lnSpc>
              <a:spcBef>
                <a:spcPts val="600"/>
              </a:spcBef>
              <a:spcAft>
                <a:spcPct val="0"/>
              </a:spcAft>
              <a:buClr>
                <a:schemeClr val="tx2"/>
              </a:buClr>
              <a:buFont typeface="Arial" charset="0"/>
              <a:buChar char="•"/>
              <a:defRPr lang="en-US" sz="1400" kern="1200" dirty="0">
                <a:solidFill>
                  <a:schemeClr val="tx1"/>
                </a:solidFill>
                <a:latin typeface="+mn-lt"/>
                <a:ea typeface="ＭＳ Ｐゴシック" charset="0"/>
                <a:cs typeface="CiscoSans"/>
              </a:defRPr>
            </a:lvl2pPr>
            <a:lvl3pPr marL="431800" indent="-169863" algn="l" defTabSz="684213" rtl="0" eaLnBrk="1" fontAlgn="base" hangingPunct="1">
              <a:lnSpc>
                <a:spcPct val="95000"/>
              </a:lnSpc>
              <a:spcBef>
                <a:spcPts val="625"/>
              </a:spcBef>
              <a:spcAft>
                <a:spcPct val="0"/>
              </a:spcAft>
              <a:buFont typeface="Arial" charset="0"/>
              <a:buChar char="•"/>
              <a:defRPr lang="en-US" sz="1200" kern="1200" dirty="0">
                <a:solidFill>
                  <a:schemeClr val="tx1"/>
                </a:solidFill>
                <a:latin typeface="+mn-lt"/>
                <a:ea typeface="ＭＳ Ｐゴシック" charset="0"/>
                <a:cs typeface="CiscoSans"/>
              </a:defRPr>
            </a:lvl3pPr>
            <a:lvl4pPr marL="503238"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4pPr>
            <a:lvl5pPr marL="574675"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5pPr>
            <a:lvl6pPr marL="863856" indent="-171445" algn="l" defTabSz="685777" rtl="0" eaLnBrk="1" latinLnBrk="0" hangingPunct="1">
              <a:spcBef>
                <a:spcPts val="600"/>
              </a:spcBef>
              <a:buFont typeface="Arial" pitchFamily="34" charset="0"/>
              <a:buChar char="•"/>
              <a:defRPr sz="900" kern="1200" baseline="0">
                <a:solidFill>
                  <a:schemeClr val="tx1"/>
                </a:solidFill>
                <a:latin typeface="+mn-lt"/>
                <a:ea typeface="+mn-ea"/>
                <a:cs typeface="+mn-cs"/>
              </a:defRPr>
            </a:lvl6pPr>
            <a:lvl7pPr marL="935844" indent="-171422" algn="l" defTabSz="685777" rtl="0" eaLnBrk="1" latinLnBrk="0" hangingPunct="1">
              <a:spcBef>
                <a:spcPts val="600"/>
              </a:spcBef>
              <a:buFont typeface="Arial" pitchFamily="34" charset="0"/>
              <a:buChar char="•"/>
              <a:defRPr sz="800" kern="1200" baseline="0">
                <a:solidFill>
                  <a:schemeClr val="tx1"/>
                </a:solidFill>
                <a:latin typeface="+mn-lt"/>
                <a:ea typeface="+mn-ea"/>
                <a:cs typeface="+mn-cs"/>
              </a:defRPr>
            </a:lvl7pPr>
            <a:lvl8pPr marL="2400220" indent="0" algn="l" defTabSz="685777" rtl="0" eaLnBrk="1" latinLnBrk="0" hangingPunct="1">
              <a:spcBef>
                <a:spcPct val="20000"/>
              </a:spcBef>
              <a:buFont typeface="Arial" pitchFamily="34" charset="0"/>
              <a:buNone/>
              <a:defRPr sz="1500" kern="1200">
                <a:solidFill>
                  <a:schemeClr val="tx1"/>
                </a:solidFill>
                <a:latin typeface="+mn-lt"/>
                <a:ea typeface="+mn-ea"/>
                <a:cs typeface="+mn-cs"/>
              </a:defRPr>
            </a:lvl8pPr>
            <a:lvl9pPr marL="2914553" indent="-171445" algn="l" defTabSz="685777"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marL="0" indent="0" algn="l"/>
            <a:r>
              <a:rPr lang="en-US" sz="1600" dirty="0">
                <a:solidFill>
                  <a:srgbClr val="000000"/>
                </a:solidFill>
              </a:rPr>
              <a:t>RFC 1997 defined a set of global communities (known as well-known communities) that use the community range 4,294,901,760 (0xFFFF0000) to 4,294,967,295 (0xFFFFFFFF). All routers that are capable of sending/receiving BGP communities must implement well-known communities. </a:t>
            </a:r>
          </a:p>
          <a:p>
            <a:pPr marL="0" indent="0" algn="l"/>
            <a:endParaRPr lang="en-US" sz="1600" dirty="0">
              <a:solidFill>
                <a:srgbClr val="000000"/>
              </a:solidFill>
            </a:endParaRPr>
          </a:p>
          <a:p>
            <a:pPr marL="0" indent="0" algn="l"/>
            <a:r>
              <a:rPr lang="en-US" sz="1600" dirty="0">
                <a:solidFill>
                  <a:srgbClr val="000000"/>
                </a:solidFill>
              </a:rPr>
              <a:t>The following are the common well-known communities:</a:t>
            </a:r>
          </a:p>
          <a:p>
            <a:pPr marL="342900" indent="-342900" algn="l">
              <a:buFont typeface="Arial" panose="020B0604020202020204" pitchFamily="34" charset="0"/>
              <a:buChar char="•"/>
            </a:pPr>
            <a:r>
              <a:rPr lang="en-US" sz="1600" dirty="0">
                <a:solidFill>
                  <a:srgbClr val="000000"/>
                </a:solidFill>
              </a:rPr>
              <a:t>Internet</a:t>
            </a:r>
          </a:p>
          <a:p>
            <a:pPr marL="342900" indent="-342900" algn="l">
              <a:buFont typeface="Arial" panose="020B0604020202020204" pitchFamily="34" charset="0"/>
              <a:buChar char="•"/>
            </a:pPr>
            <a:r>
              <a:rPr lang="en-US" sz="1600" dirty="0">
                <a:solidFill>
                  <a:srgbClr val="000000"/>
                </a:solidFill>
              </a:rPr>
              <a:t>No_Advertise</a:t>
            </a:r>
          </a:p>
          <a:p>
            <a:pPr marL="342900" indent="-342900" algn="l">
              <a:buFont typeface="Arial" panose="020B0604020202020204" pitchFamily="34" charset="0"/>
              <a:buChar char="•"/>
            </a:pPr>
            <a:r>
              <a:rPr lang="en-US" sz="1600" dirty="0">
                <a:solidFill>
                  <a:srgbClr val="000000"/>
                </a:solidFill>
              </a:rPr>
              <a:t>No_Export</a:t>
            </a:r>
          </a:p>
          <a:p>
            <a:pPr marL="342900" indent="-342900" algn="l">
              <a:buFont typeface="Arial" panose="020B0604020202020204" pitchFamily="34" charset="0"/>
              <a:buChar char="•"/>
            </a:pPr>
            <a:r>
              <a:rPr lang="en-US" sz="1600" dirty="0">
                <a:solidFill>
                  <a:srgbClr val="000000"/>
                </a:solidFill>
              </a:rPr>
              <a:t>Local-AS</a:t>
            </a:r>
          </a:p>
        </p:txBody>
      </p:sp>
    </p:spTree>
    <p:extLst>
      <p:ext uri="{BB962C8B-B14F-4D97-AF65-F5344CB8AC3E}">
        <p14:creationId xmlns:p14="http://schemas.microsoft.com/office/powerpoint/2010/main" val="2043009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FB89FE0-AFBF-4F30-AE65-3B18BCBE3A9A}"/>
              </a:ext>
            </a:extLst>
          </p:cNvPr>
          <p:cNvSpPr>
            <a:spLocks noGrp="1"/>
          </p:cNvSpPr>
          <p:nvPr>
            <p:ph type="ctrTitle"/>
          </p:nvPr>
        </p:nvSpPr>
        <p:spPr>
          <a:xfrm>
            <a:off x="359275" y="466724"/>
            <a:ext cx="8701598" cy="1351755"/>
          </a:xfrm>
        </p:spPr>
        <p:txBody>
          <a:bodyPr anchor="t"/>
          <a:lstStyle/>
          <a:p>
            <a:r>
              <a:rPr lang="en-US" dirty="0">
                <a:solidFill>
                  <a:schemeClr val="accent5">
                    <a:lumMod val="40000"/>
                    <a:lumOff val="60000"/>
                  </a:schemeClr>
                </a:solidFill>
              </a:rPr>
              <a:t>Route Summarization</a:t>
            </a:r>
          </a:p>
        </p:txBody>
      </p:sp>
      <p:sp>
        <p:nvSpPr>
          <p:cNvPr id="4" name="TextBox 3">
            <a:extLst>
              <a:ext uri="{FF2B5EF4-FFF2-40B4-BE49-F238E27FC236}">
                <a16:creationId xmlns:a16="http://schemas.microsoft.com/office/drawing/2014/main" id="{E2BFA70F-DC0C-41D5-868E-C8FBC661D58F}"/>
              </a:ext>
            </a:extLst>
          </p:cNvPr>
          <p:cNvSpPr txBox="1"/>
          <p:nvPr/>
        </p:nvSpPr>
        <p:spPr>
          <a:xfrm>
            <a:off x="359275" y="1545004"/>
            <a:ext cx="8277832" cy="1569660"/>
          </a:xfrm>
          <a:prstGeom prst="rect">
            <a:avLst/>
          </a:prstGeom>
          <a:noFill/>
        </p:spPr>
        <p:txBody>
          <a:bodyPr wrap="square" rtlCol="0">
            <a:spAutoFit/>
          </a:bodyPr>
          <a:lstStyle/>
          <a:p>
            <a:pPr marL="285750" indent="-285750">
              <a:buFont typeface="Arial" panose="020B0604020202020204" pitchFamily="34" charset="0"/>
              <a:buChar char="•"/>
            </a:pPr>
            <a:r>
              <a:rPr lang="en-US" sz="1600" dirty="0">
                <a:solidFill>
                  <a:schemeClr val="accent5">
                    <a:lumMod val="60000"/>
                    <a:lumOff val="40000"/>
                  </a:schemeClr>
                </a:solidFill>
              </a:rPr>
              <a:t>Summarizing prefixes conserves router resources and accelerates best-path calculation by reducing the size of the table. </a:t>
            </a:r>
          </a:p>
          <a:p>
            <a:pPr marL="285750" indent="-285750">
              <a:buFont typeface="Arial" panose="020B0604020202020204" pitchFamily="34" charset="0"/>
              <a:buChar char="•"/>
            </a:pPr>
            <a:r>
              <a:rPr lang="en-US" sz="1600" dirty="0">
                <a:solidFill>
                  <a:schemeClr val="accent5">
                    <a:lumMod val="60000"/>
                    <a:lumOff val="40000"/>
                  </a:schemeClr>
                </a:solidFill>
              </a:rPr>
              <a:t>Summarization also provides the benefit of stability by hiding route flaps from downstream routers, thereby reducing routing churn.</a:t>
            </a:r>
          </a:p>
          <a:p>
            <a:pPr marL="285750" indent="-285750">
              <a:buFont typeface="Arial" panose="020B0604020202020204" pitchFamily="34" charset="0"/>
              <a:buChar char="•"/>
            </a:pPr>
            <a:r>
              <a:rPr lang="en-US" sz="1600" dirty="0">
                <a:solidFill>
                  <a:schemeClr val="accent5">
                    <a:lumMod val="60000"/>
                    <a:lumOff val="40000"/>
                  </a:schemeClr>
                </a:solidFill>
              </a:rPr>
              <a:t>Route summarization can reduce the size of the BGP table for Internet routers.</a:t>
            </a:r>
          </a:p>
          <a:p>
            <a:pPr marL="285750" indent="-285750">
              <a:buFont typeface="Arial" panose="020B0604020202020204" pitchFamily="34" charset="0"/>
              <a:buChar char="•"/>
            </a:pPr>
            <a:endParaRPr lang="en-US" sz="1600" dirty="0">
              <a:solidFill>
                <a:schemeClr val="accent5">
                  <a:lumMod val="60000"/>
                  <a:lumOff val="40000"/>
                </a:schemeClr>
              </a:solidFill>
            </a:endParaRPr>
          </a:p>
        </p:txBody>
      </p:sp>
    </p:spTree>
    <p:custDataLst>
      <p:tags r:id="rId1"/>
    </p:custDataLst>
    <p:extLst>
      <p:ext uri="{BB962C8B-B14F-4D97-AF65-F5344CB8AC3E}">
        <p14:creationId xmlns:p14="http://schemas.microsoft.com/office/powerpoint/2010/main" val="727403309"/>
      </p:ext>
    </p:extLst>
  </p:cSld>
  <p:clrMapOvr>
    <a:masterClrMapping/>
  </p:clrMapOvr>
  <p:transition spd="slow">
    <p:wipe/>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r>
              <a:rPr lang="en-US" sz="1600" dirty="0"/>
              <a:t>BGP Communities</a:t>
            </a:r>
            <a:br>
              <a:rPr lang="en-US" dirty="0"/>
            </a:br>
            <a:r>
              <a:rPr lang="en-US" dirty="0"/>
              <a:t>No-Advertise BGP Community</a:t>
            </a:r>
            <a:endParaRPr lang="en-US" sz="2400" dirty="0"/>
          </a:p>
        </p:txBody>
      </p:sp>
      <p:sp>
        <p:nvSpPr>
          <p:cNvPr id="5" name="Content Placeholder 3">
            <a:extLst>
              <a:ext uri="{FF2B5EF4-FFF2-40B4-BE49-F238E27FC236}">
                <a16:creationId xmlns:a16="http://schemas.microsoft.com/office/drawing/2014/main" id="{D72634B3-4564-4571-803F-19780F581DB3}"/>
              </a:ext>
            </a:extLst>
          </p:cNvPr>
          <p:cNvSpPr txBox="1">
            <a:spLocks/>
          </p:cNvSpPr>
          <p:nvPr/>
        </p:nvSpPr>
        <p:spPr>
          <a:xfrm>
            <a:off x="118872" y="805543"/>
            <a:ext cx="4453128" cy="4022489"/>
          </a:xfrm>
          <a:prstGeom prst="rect">
            <a:avLst/>
          </a:prstGeom>
        </p:spPr>
        <p:txBody>
          <a:bodyPr lIns="91420" tIns="45710" rIns="91420" bIns="45710">
            <a:noAutofit/>
          </a:bodyPr>
          <a:lstStyle>
            <a:lvl1pPr marL="285690" marR="0" indent="-285690" algn="ctr" defTabSz="457105" rtl="0" eaLnBrk="1" fontAlgn="auto" latinLnBrk="0" hangingPunct="1">
              <a:lnSpc>
                <a:spcPct val="100000"/>
              </a:lnSpc>
              <a:spcBef>
                <a:spcPct val="20000"/>
              </a:spcBef>
              <a:spcAft>
                <a:spcPts val="0"/>
              </a:spcAft>
              <a:buClrTx/>
              <a:buSzTx/>
              <a:buFont typeface="Arial"/>
              <a:buNone/>
              <a:tabLst/>
              <a:defRPr lang="en-US" sz="2000" b="0" i="0" kern="1200" baseline="0">
                <a:solidFill>
                  <a:schemeClr val="bg1"/>
                </a:solidFill>
                <a:latin typeface="+mn-lt"/>
                <a:ea typeface="ＭＳ Ｐゴシック" charset="0"/>
                <a:cs typeface="CiscoSans ExtraLight"/>
              </a:defRPr>
            </a:lvl1pPr>
            <a:lvl2pPr marL="358775" indent="-215900" algn="l" defTabSz="684213" rtl="0" eaLnBrk="1" fontAlgn="base" hangingPunct="1">
              <a:lnSpc>
                <a:spcPct val="95000"/>
              </a:lnSpc>
              <a:spcBef>
                <a:spcPts val="600"/>
              </a:spcBef>
              <a:spcAft>
                <a:spcPct val="0"/>
              </a:spcAft>
              <a:buClr>
                <a:schemeClr val="tx2"/>
              </a:buClr>
              <a:buFont typeface="Arial" charset="0"/>
              <a:buChar char="•"/>
              <a:defRPr lang="en-US" sz="1400" kern="1200" dirty="0">
                <a:solidFill>
                  <a:schemeClr val="tx1"/>
                </a:solidFill>
                <a:latin typeface="+mn-lt"/>
                <a:ea typeface="ＭＳ Ｐゴシック" charset="0"/>
                <a:cs typeface="CiscoSans"/>
              </a:defRPr>
            </a:lvl2pPr>
            <a:lvl3pPr marL="431800" indent="-169863" algn="l" defTabSz="684213" rtl="0" eaLnBrk="1" fontAlgn="base" hangingPunct="1">
              <a:lnSpc>
                <a:spcPct val="95000"/>
              </a:lnSpc>
              <a:spcBef>
                <a:spcPts val="625"/>
              </a:spcBef>
              <a:spcAft>
                <a:spcPct val="0"/>
              </a:spcAft>
              <a:buFont typeface="Arial" charset="0"/>
              <a:buChar char="•"/>
              <a:defRPr lang="en-US" sz="1200" kern="1200" dirty="0">
                <a:solidFill>
                  <a:schemeClr val="tx1"/>
                </a:solidFill>
                <a:latin typeface="+mn-lt"/>
                <a:ea typeface="ＭＳ Ｐゴシック" charset="0"/>
                <a:cs typeface="CiscoSans"/>
              </a:defRPr>
            </a:lvl3pPr>
            <a:lvl4pPr marL="503238"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4pPr>
            <a:lvl5pPr marL="574675"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5pPr>
            <a:lvl6pPr marL="863856" indent="-171445" algn="l" defTabSz="685777" rtl="0" eaLnBrk="1" latinLnBrk="0" hangingPunct="1">
              <a:spcBef>
                <a:spcPts val="600"/>
              </a:spcBef>
              <a:buFont typeface="Arial" pitchFamily="34" charset="0"/>
              <a:buChar char="•"/>
              <a:defRPr sz="900" kern="1200" baseline="0">
                <a:solidFill>
                  <a:schemeClr val="tx1"/>
                </a:solidFill>
                <a:latin typeface="+mn-lt"/>
                <a:ea typeface="+mn-ea"/>
                <a:cs typeface="+mn-cs"/>
              </a:defRPr>
            </a:lvl6pPr>
            <a:lvl7pPr marL="935844" indent="-171422" algn="l" defTabSz="685777" rtl="0" eaLnBrk="1" latinLnBrk="0" hangingPunct="1">
              <a:spcBef>
                <a:spcPts val="600"/>
              </a:spcBef>
              <a:buFont typeface="Arial" pitchFamily="34" charset="0"/>
              <a:buChar char="•"/>
              <a:defRPr sz="800" kern="1200" baseline="0">
                <a:solidFill>
                  <a:schemeClr val="tx1"/>
                </a:solidFill>
                <a:latin typeface="+mn-lt"/>
                <a:ea typeface="+mn-ea"/>
                <a:cs typeface="+mn-cs"/>
              </a:defRPr>
            </a:lvl7pPr>
            <a:lvl8pPr marL="2400220" indent="0" algn="l" defTabSz="685777" rtl="0" eaLnBrk="1" latinLnBrk="0" hangingPunct="1">
              <a:spcBef>
                <a:spcPct val="20000"/>
              </a:spcBef>
              <a:buFont typeface="Arial" pitchFamily="34" charset="0"/>
              <a:buNone/>
              <a:defRPr sz="1500" kern="1200">
                <a:solidFill>
                  <a:schemeClr val="tx1"/>
                </a:solidFill>
                <a:latin typeface="+mn-lt"/>
                <a:ea typeface="+mn-ea"/>
                <a:cs typeface="+mn-cs"/>
              </a:defRPr>
            </a:lvl8pPr>
            <a:lvl9pPr marL="2914553" indent="-171445" algn="l" defTabSz="685777"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marL="0" indent="0" algn="l"/>
            <a:r>
              <a:rPr lang="en-US" sz="1500" dirty="0">
                <a:solidFill>
                  <a:srgbClr val="000000"/>
                </a:solidFill>
              </a:rPr>
              <a:t>No_Advertise community routes should not be advertised to any BGP peer. The No_Advertise BGP community can be advertised from an upstream BGP peer or locally with an inbound BGP policy. The No_Advertise community is set with the command </a:t>
            </a:r>
            <a:r>
              <a:rPr lang="en-US" sz="1500" b="1" dirty="0">
                <a:solidFill>
                  <a:srgbClr val="000000"/>
                </a:solidFill>
              </a:rPr>
              <a:t>set</a:t>
            </a:r>
            <a:r>
              <a:rPr lang="en-US" sz="1500" dirty="0">
                <a:solidFill>
                  <a:srgbClr val="000000"/>
                </a:solidFill>
              </a:rPr>
              <a:t> </a:t>
            </a:r>
            <a:r>
              <a:rPr lang="en-US" sz="1500" b="1" dirty="0">
                <a:solidFill>
                  <a:srgbClr val="000000"/>
                </a:solidFill>
              </a:rPr>
              <a:t>community</a:t>
            </a:r>
            <a:r>
              <a:rPr lang="en-US" sz="1500" dirty="0">
                <a:solidFill>
                  <a:srgbClr val="000000"/>
                </a:solidFill>
              </a:rPr>
              <a:t> </a:t>
            </a:r>
            <a:r>
              <a:rPr lang="en-US" sz="1500" b="1" dirty="0">
                <a:solidFill>
                  <a:srgbClr val="000000"/>
                </a:solidFill>
              </a:rPr>
              <a:t>no-advertise</a:t>
            </a:r>
            <a:r>
              <a:rPr lang="en-US" sz="1500" dirty="0">
                <a:solidFill>
                  <a:srgbClr val="000000"/>
                </a:solidFill>
              </a:rPr>
              <a:t> within a route map.</a:t>
            </a:r>
          </a:p>
          <a:p>
            <a:pPr marL="285750" indent="-285750" algn="l">
              <a:buFont typeface="Arial" panose="020B0604020202020204" pitchFamily="34" charset="0"/>
              <a:buChar char="•"/>
            </a:pPr>
            <a:r>
              <a:rPr lang="en-US" sz="1500" dirty="0">
                <a:solidFill>
                  <a:srgbClr val="000000"/>
                </a:solidFill>
              </a:rPr>
              <a:t>Figure 12-4 demonstrates that R1 is advertising the 10.1.1.0/24 network to R2.</a:t>
            </a:r>
          </a:p>
          <a:p>
            <a:pPr marL="285750" indent="-285750" algn="l">
              <a:buFont typeface="Arial" panose="020B0604020202020204" pitchFamily="34" charset="0"/>
              <a:buChar char="•"/>
            </a:pPr>
            <a:r>
              <a:rPr lang="en-US" sz="1500" dirty="0">
                <a:solidFill>
                  <a:srgbClr val="000000"/>
                </a:solidFill>
              </a:rPr>
              <a:t>Example 12-43 shows R2’s Network Layer Reachability Information (NLRI) for the 10.1.1.0/24 network prefix. </a:t>
            </a:r>
          </a:p>
          <a:p>
            <a:pPr marL="285750" indent="-285750" algn="l">
              <a:buFont typeface="Arial" panose="020B0604020202020204" pitchFamily="34" charset="0"/>
              <a:buChar char="•"/>
            </a:pPr>
            <a:r>
              <a:rPr lang="en-US" sz="1500" dirty="0">
                <a:solidFill>
                  <a:srgbClr val="000000"/>
                </a:solidFill>
              </a:rPr>
              <a:t>BGP routes that are set with the No_Advertise community are quickly seen with the command </a:t>
            </a:r>
            <a:r>
              <a:rPr lang="en-US" sz="1500" b="1" dirty="0">
                <a:solidFill>
                  <a:srgbClr val="000000"/>
                </a:solidFill>
              </a:rPr>
              <a:t>show</a:t>
            </a:r>
            <a:r>
              <a:rPr lang="en-US" sz="1500" dirty="0">
                <a:solidFill>
                  <a:srgbClr val="000000"/>
                </a:solidFill>
              </a:rPr>
              <a:t> </a:t>
            </a:r>
            <a:r>
              <a:rPr lang="en-US" sz="1500" b="1" dirty="0">
                <a:solidFill>
                  <a:srgbClr val="000000"/>
                </a:solidFill>
              </a:rPr>
              <a:t>bgp</a:t>
            </a:r>
            <a:r>
              <a:rPr lang="en-US" sz="1500" dirty="0">
                <a:solidFill>
                  <a:srgbClr val="000000"/>
                </a:solidFill>
              </a:rPr>
              <a:t> </a:t>
            </a:r>
            <a:r>
              <a:rPr lang="en-US" sz="1500" i="1" dirty="0">
                <a:solidFill>
                  <a:srgbClr val="000000"/>
                </a:solidFill>
              </a:rPr>
              <a:t>afi</a:t>
            </a:r>
            <a:r>
              <a:rPr lang="en-US" sz="1500" dirty="0">
                <a:solidFill>
                  <a:srgbClr val="000000"/>
                </a:solidFill>
              </a:rPr>
              <a:t> </a:t>
            </a:r>
            <a:r>
              <a:rPr lang="en-US" sz="1500" i="1" dirty="0">
                <a:solidFill>
                  <a:srgbClr val="000000"/>
                </a:solidFill>
              </a:rPr>
              <a:t>safi</a:t>
            </a:r>
            <a:r>
              <a:rPr lang="en-US" sz="1500" dirty="0">
                <a:solidFill>
                  <a:srgbClr val="000000"/>
                </a:solidFill>
              </a:rPr>
              <a:t> </a:t>
            </a:r>
            <a:r>
              <a:rPr lang="en-US" sz="1500" b="1" dirty="0">
                <a:solidFill>
                  <a:srgbClr val="000000"/>
                </a:solidFill>
              </a:rPr>
              <a:t>community</a:t>
            </a:r>
            <a:r>
              <a:rPr lang="en-US" sz="1500" dirty="0">
                <a:solidFill>
                  <a:srgbClr val="000000"/>
                </a:solidFill>
              </a:rPr>
              <a:t> </a:t>
            </a:r>
            <a:r>
              <a:rPr lang="en-US" sz="1500" b="1" dirty="0">
                <a:solidFill>
                  <a:srgbClr val="000000"/>
                </a:solidFill>
              </a:rPr>
              <a:t>no-advertise</a:t>
            </a:r>
            <a:r>
              <a:rPr lang="en-US" sz="1500" dirty="0">
                <a:solidFill>
                  <a:srgbClr val="000000"/>
                </a:solidFill>
              </a:rPr>
              <a:t>, as shown in Example 12-44.</a:t>
            </a:r>
          </a:p>
          <a:p>
            <a:pPr marL="0" indent="0" algn="l"/>
            <a:endParaRPr lang="en-US" sz="1500" dirty="0">
              <a:solidFill>
                <a:srgbClr val="000000"/>
              </a:solidFill>
            </a:endParaRPr>
          </a:p>
          <a:p>
            <a:pPr marL="0" indent="0" algn="l"/>
            <a:endParaRPr lang="en-US" sz="1500" dirty="0">
              <a:solidFill>
                <a:srgbClr val="000000"/>
              </a:solidFill>
            </a:endParaRPr>
          </a:p>
        </p:txBody>
      </p:sp>
      <p:pic>
        <p:nvPicPr>
          <p:cNvPr id="4" name="Picture 3">
            <a:extLst>
              <a:ext uri="{FF2B5EF4-FFF2-40B4-BE49-F238E27FC236}">
                <a16:creationId xmlns:a16="http://schemas.microsoft.com/office/drawing/2014/main" id="{79B37E88-BB29-EF43-A9C4-252B15FBFA10}"/>
              </a:ext>
            </a:extLst>
          </p:cNvPr>
          <p:cNvPicPr>
            <a:picLocks noChangeAspect="1"/>
          </p:cNvPicPr>
          <p:nvPr/>
        </p:nvPicPr>
        <p:blipFill>
          <a:blip r:embed="rId3"/>
          <a:stretch>
            <a:fillRect/>
          </a:stretch>
        </p:blipFill>
        <p:spPr>
          <a:xfrm>
            <a:off x="4717542" y="2182154"/>
            <a:ext cx="4017264" cy="1538142"/>
          </a:xfrm>
          <a:prstGeom prst="rect">
            <a:avLst/>
          </a:prstGeom>
        </p:spPr>
      </p:pic>
      <p:pic>
        <p:nvPicPr>
          <p:cNvPr id="6" name="Picture 5">
            <a:extLst>
              <a:ext uri="{FF2B5EF4-FFF2-40B4-BE49-F238E27FC236}">
                <a16:creationId xmlns:a16="http://schemas.microsoft.com/office/drawing/2014/main" id="{232BFA1E-98D8-5A47-907B-A2AB2C6A9848}"/>
              </a:ext>
            </a:extLst>
          </p:cNvPr>
          <p:cNvPicPr>
            <a:picLocks noChangeAspect="1"/>
          </p:cNvPicPr>
          <p:nvPr/>
        </p:nvPicPr>
        <p:blipFill>
          <a:blip r:embed="rId4"/>
          <a:stretch>
            <a:fillRect/>
          </a:stretch>
        </p:blipFill>
        <p:spPr>
          <a:xfrm>
            <a:off x="4784598" y="3945360"/>
            <a:ext cx="4017264" cy="785193"/>
          </a:xfrm>
          <a:prstGeom prst="rect">
            <a:avLst/>
          </a:prstGeom>
        </p:spPr>
      </p:pic>
      <p:pic>
        <p:nvPicPr>
          <p:cNvPr id="7" name="Picture 6">
            <a:extLst>
              <a:ext uri="{FF2B5EF4-FFF2-40B4-BE49-F238E27FC236}">
                <a16:creationId xmlns:a16="http://schemas.microsoft.com/office/drawing/2014/main" id="{A7266BE1-DE23-F545-9420-0983E277F786}"/>
              </a:ext>
            </a:extLst>
          </p:cNvPr>
          <p:cNvPicPr>
            <a:picLocks noChangeAspect="1"/>
          </p:cNvPicPr>
          <p:nvPr/>
        </p:nvPicPr>
        <p:blipFill>
          <a:blip r:embed="rId5"/>
          <a:stretch>
            <a:fillRect/>
          </a:stretch>
        </p:blipFill>
        <p:spPr>
          <a:xfrm>
            <a:off x="4784598" y="805543"/>
            <a:ext cx="3899916" cy="1219305"/>
          </a:xfrm>
          <a:prstGeom prst="rect">
            <a:avLst/>
          </a:prstGeom>
        </p:spPr>
      </p:pic>
    </p:spTree>
    <p:extLst>
      <p:ext uri="{BB962C8B-B14F-4D97-AF65-F5344CB8AC3E}">
        <p14:creationId xmlns:p14="http://schemas.microsoft.com/office/powerpoint/2010/main" val="26772745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5202936" cy="731837"/>
          </a:xfrm>
        </p:spPr>
        <p:txBody>
          <a:bodyPr/>
          <a:lstStyle/>
          <a:p>
            <a:r>
              <a:rPr lang="en-US" sz="1600" dirty="0"/>
              <a:t>BGP Communities</a:t>
            </a:r>
            <a:br>
              <a:rPr lang="en-US" dirty="0"/>
            </a:br>
            <a:r>
              <a:rPr lang="en-US" dirty="0"/>
              <a:t>No-Export BGP Community</a:t>
            </a:r>
            <a:endParaRPr lang="en-US" sz="2400" dirty="0"/>
          </a:p>
        </p:txBody>
      </p:sp>
      <p:sp>
        <p:nvSpPr>
          <p:cNvPr id="5" name="Content Placeholder 3">
            <a:extLst>
              <a:ext uri="{FF2B5EF4-FFF2-40B4-BE49-F238E27FC236}">
                <a16:creationId xmlns:a16="http://schemas.microsoft.com/office/drawing/2014/main" id="{D72634B3-4564-4571-803F-19780F581DB3}"/>
              </a:ext>
            </a:extLst>
          </p:cNvPr>
          <p:cNvSpPr txBox="1">
            <a:spLocks/>
          </p:cNvSpPr>
          <p:nvPr/>
        </p:nvSpPr>
        <p:spPr>
          <a:xfrm>
            <a:off x="100584" y="793179"/>
            <a:ext cx="4846320" cy="2969454"/>
          </a:xfrm>
          <a:prstGeom prst="rect">
            <a:avLst/>
          </a:prstGeom>
        </p:spPr>
        <p:txBody>
          <a:bodyPr lIns="91420" tIns="45710" rIns="91420" bIns="45710">
            <a:noAutofit/>
          </a:bodyPr>
          <a:lstStyle>
            <a:lvl1pPr marL="285690" marR="0" indent="-285690" algn="ctr" defTabSz="457105" rtl="0" eaLnBrk="1" fontAlgn="auto" latinLnBrk="0" hangingPunct="1">
              <a:lnSpc>
                <a:spcPct val="100000"/>
              </a:lnSpc>
              <a:spcBef>
                <a:spcPct val="20000"/>
              </a:spcBef>
              <a:spcAft>
                <a:spcPts val="0"/>
              </a:spcAft>
              <a:buClrTx/>
              <a:buSzTx/>
              <a:buFont typeface="Arial"/>
              <a:buNone/>
              <a:tabLst/>
              <a:defRPr lang="en-US" sz="2000" b="0" i="0" kern="1200" baseline="0">
                <a:solidFill>
                  <a:schemeClr val="bg1"/>
                </a:solidFill>
                <a:latin typeface="+mn-lt"/>
                <a:ea typeface="ＭＳ Ｐゴシック" charset="0"/>
                <a:cs typeface="CiscoSans ExtraLight"/>
              </a:defRPr>
            </a:lvl1pPr>
            <a:lvl2pPr marL="358775" indent="-215900" algn="l" defTabSz="684213" rtl="0" eaLnBrk="1" fontAlgn="base" hangingPunct="1">
              <a:lnSpc>
                <a:spcPct val="95000"/>
              </a:lnSpc>
              <a:spcBef>
                <a:spcPts val="600"/>
              </a:spcBef>
              <a:spcAft>
                <a:spcPct val="0"/>
              </a:spcAft>
              <a:buClr>
                <a:schemeClr val="tx2"/>
              </a:buClr>
              <a:buFont typeface="Arial" charset="0"/>
              <a:buChar char="•"/>
              <a:defRPr lang="en-US" sz="1400" kern="1200" dirty="0">
                <a:solidFill>
                  <a:schemeClr val="tx1"/>
                </a:solidFill>
                <a:latin typeface="+mn-lt"/>
                <a:ea typeface="ＭＳ Ｐゴシック" charset="0"/>
                <a:cs typeface="CiscoSans"/>
              </a:defRPr>
            </a:lvl2pPr>
            <a:lvl3pPr marL="431800" indent="-169863" algn="l" defTabSz="684213" rtl="0" eaLnBrk="1" fontAlgn="base" hangingPunct="1">
              <a:lnSpc>
                <a:spcPct val="95000"/>
              </a:lnSpc>
              <a:spcBef>
                <a:spcPts val="625"/>
              </a:spcBef>
              <a:spcAft>
                <a:spcPct val="0"/>
              </a:spcAft>
              <a:buFont typeface="Arial" charset="0"/>
              <a:buChar char="•"/>
              <a:defRPr lang="en-US" sz="1200" kern="1200" dirty="0">
                <a:solidFill>
                  <a:schemeClr val="tx1"/>
                </a:solidFill>
                <a:latin typeface="+mn-lt"/>
                <a:ea typeface="ＭＳ Ｐゴシック" charset="0"/>
                <a:cs typeface="CiscoSans"/>
              </a:defRPr>
            </a:lvl3pPr>
            <a:lvl4pPr marL="503238"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4pPr>
            <a:lvl5pPr marL="574675"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5pPr>
            <a:lvl6pPr marL="863856" indent="-171445" algn="l" defTabSz="685777" rtl="0" eaLnBrk="1" latinLnBrk="0" hangingPunct="1">
              <a:spcBef>
                <a:spcPts val="600"/>
              </a:spcBef>
              <a:buFont typeface="Arial" pitchFamily="34" charset="0"/>
              <a:buChar char="•"/>
              <a:defRPr sz="900" kern="1200" baseline="0">
                <a:solidFill>
                  <a:schemeClr val="tx1"/>
                </a:solidFill>
                <a:latin typeface="+mn-lt"/>
                <a:ea typeface="+mn-ea"/>
                <a:cs typeface="+mn-cs"/>
              </a:defRPr>
            </a:lvl6pPr>
            <a:lvl7pPr marL="935844" indent="-171422" algn="l" defTabSz="685777" rtl="0" eaLnBrk="1" latinLnBrk="0" hangingPunct="1">
              <a:spcBef>
                <a:spcPts val="600"/>
              </a:spcBef>
              <a:buFont typeface="Arial" pitchFamily="34" charset="0"/>
              <a:buChar char="•"/>
              <a:defRPr sz="800" kern="1200" baseline="0">
                <a:solidFill>
                  <a:schemeClr val="tx1"/>
                </a:solidFill>
                <a:latin typeface="+mn-lt"/>
                <a:ea typeface="+mn-ea"/>
                <a:cs typeface="+mn-cs"/>
              </a:defRPr>
            </a:lvl7pPr>
            <a:lvl8pPr marL="2400220" indent="0" algn="l" defTabSz="685777" rtl="0" eaLnBrk="1" latinLnBrk="0" hangingPunct="1">
              <a:spcBef>
                <a:spcPct val="20000"/>
              </a:spcBef>
              <a:buFont typeface="Arial" pitchFamily="34" charset="0"/>
              <a:buNone/>
              <a:defRPr sz="1500" kern="1200">
                <a:solidFill>
                  <a:schemeClr val="tx1"/>
                </a:solidFill>
                <a:latin typeface="+mn-lt"/>
                <a:ea typeface="+mn-ea"/>
                <a:cs typeface="+mn-cs"/>
              </a:defRPr>
            </a:lvl8pPr>
            <a:lvl9pPr marL="2914553" indent="-171445" algn="l" defTabSz="685777"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marL="0" indent="0" algn="l"/>
            <a:r>
              <a:rPr lang="en-US" sz="1500" dirty="0">
                <a:solidFill>
                  <a:srgbClr val="000000"/>
                </a:solidFill>
              </a:rPr>
              <a:t>When a route is received with the No_Export community, the route is not advertised to any eBGP peer. The No_Export community is set with the command </a:t>
            </a:r>
            <a:r>
              <a:rPr lang="en-US" sz="1500" b="1" dirty="0">
                <a:solidFill>
                  <a:srgbClr val="000000"/>
                </a:solidFill>
              </a:rPr>
              <a:t>set community no-export </a:t>
            </a:r>
            <a:r>
              <a:rPr lang="en-US" sz="1500" dirty="0">
                <a:solidFill>
                  <a:srgbClr val="000000"/>
                </a:solidFill>
              </a:rPr>
              <a:t>within a route map.</a:t>
            </a:r>
          </a:p>
          <a:p>
            <a:pPr marL="285750" indent="-285750" algn="l">
              <a:buFont typeface="Arial" panose="020B0604020202020204" pitchFamily="34" charset="0"/>
              <a:buChar char="•"/>
            </a:pPr>
            <a:r>
              <a:rPr lang="en-US" sz="1500" dirty="0">
                <a:solidFill>
                  <a:srgbClr val="000000"/>
                </a:solidFill>
              </a:rPr>
              <a:t>Figure 12-5 shows a topology with three ASs.</a:t>
            </a:r>
          </a:p>
          <a:p>
            <a:pPr marL="285750" indent="-285750" algn="l">
              <a:buFont typeface="Arial" panose="020B0604020202020204" pitchFamily="34" charset="0"/>
              <a:buChar char="•"/>
            </a:pPr>
            <a:r>
              <a:rPr lang="en-US" sz="1500" dirty="0">
                <a:solidFill>
                  <a:srgbClr val="000000"/>
                </a:solidFill>
              </a:rPr>
              <a:t>Example 12-45 confirms that the prefix is not advertised to any eBGP peer.</a:t>
            </a:r>
          </a:p>
          <a:p>
            <a:pPr marL="285750" indent="-285750" algn="l">
              <a:buFont typeface="Arial" panose="020B0604020202020204" pitchFamily="34" charset="0"/>
              <a:buChar char="•"/>
            </a:pPr>
            <a:r>
              <a:rPr lang="en-US" sz="1500" dirty="0">
                <a:solidFill>
                  <a:srgbClr val="000000"/>
                </a:solidFill>
              </a:rPr>
              <a:t>The command </a:t>
            </a:r>
            <a:r>
              <a:rPr lang="en-US" sz="1500" b="1" dirty="0">
                <a:solidFill>
                  <a:srgbClr val="000000"/>
                </a:solidFill>
              </a:rPr>
              <a:t>show</a:t>
            </a:r>
            <a:r>
              <a:rPr lang="en-US" sz="1500" dirty="0">
                <a:solidFill>
                  <a:srgbClr val="000000"/>
                </a:solidFill>
              </a:rPr>
              <a:t> </a:t>
            </a:r>
            <a:r>
              <a:rPr lang="en-US" sz="1500" b="1" dirty="0">
                <a:solidFill>
                  <a:srgbClr val="000000"/>
                </a:solidFill>
              </a:rPr>
              <a:t>bgp</a:t>
            </a:r>
            <a:r>
              <a:rPr lang="en-US" sz="1500" dirty="0">
                <a:solidFill>
                  <a:srgbClr val="000000"/>
                </a:solidFill>
              </a:rPr>
              <a:t> </a:t>
            </a:r>
            <a:r>
              <a:rPr lang="en-US" sz="1500" i="1" dirty="0">
                <a:solidFill>
                  <a:srgbClr val="000000"/>
                </a:solidFill>
              </a:rPr>
              <a:t>afi</a:t>
            </a:r>
            <a:r>
              <a:rPr lang="en-US" sz="1500" dirty="0">
                <a:solidFill>
                  <a:srgbClr val="000000"/>
                </a:solidFill>
              </a:rPr>
              <a:t> </a:t>
            </a:r>
            <a:r>
              <a:rPr lang="en-US" sz="1500" i="1" dirty="0">
                <a:solidFill>
                  <a:srgbClr val="000000"/>
                </a:solidFill>
              </a:rPr>
              <a:t>safi</a:t>
            </a:r>
            <a:r>
              <a:rPr lang="en-US" sz="1500" dirty="0">
                <a:solidFill>
                  <a:srgbClr val="000000"/>
                </a:solidFill>
              </a:rPr>
              <a:t> </a:t>
            </a:r>
            <a:r>
              <a:rPr lang="en-US" sz="1500" b="1" dirty="0">
                <a:solidFill>
                  <a:srgbClr val="000000"/>
                </a:solidFill>
              </a:rPr>
              <a:t>community</a:t>
            </a:r>
            <a:r>
              <a:rPr lang="en-US" sz="1500" dirty="0">
                <a:solidFill>
                  <a:srgbClr val="000000"/>
                </a:solidFill>
              </a:rPr>
              <a:t> </a:t>
            </a:r>
            <a:r>
              <a:rPr lang="en-US" sz="1500" b="1" dirty="0">
                <a:solidFill>
                  <a:srgbClr val="000000"/>
                </a:solidFill>
              </a:rPr>
              <a:t>no-export </a:t>
            </a:r>
            <a:r>
              <a:rPr lang="en-US" sz="1500" dirty="0">
                <a:solidFill>
                  <a:srgbClr val="000000"/>
                </a:solidFill>
              </a:rPr>
              <a:t>shows all the BGP prefixes that contain the Local-AS community, as demonstrated in Example 12-46.</a:t>
            </a:r>
          </a:p>
          <a:p>
            <a:pPr marL="0" indent="0" algn="l"/>
            <a:endParaRPr lang="en-US" sz="1500" dirty="0">
              <a:solidFill>
                <a:srgbClr val="000000"/>
              </a:solidFill>
            </a:endParaRPr>
          </a:p>
          <a:p>
            <a:pPr marL="0" indent="0" algn="l"/>
            <a:endParaRPr lang="en-US" sz="1500" dirty="0">
              <a:solidFill>
                <a:srgbClr val="000000"/>
              </a:solidFill>
            </a:endParaRPr>
          </a:p>
        </p:txBody>
      </p:sp>
      <p:pic>
        <p:nvPicPr>
          <p:cNvPr id="7" name="Picture 6">
            <a:extLst>
              <a:ext uri="{FF2B5EF4-FFF2-40B4-BE49-F238E27FC236}">
                <a16:creationId xmlns:a16="http://schemas.microsoft.com/office/drawing/2014/main" id="{C79B2D33-203E-9147-9B04-250A4C834461}"/>
              </a:ext>
            </a:extLst>
          </p:cNvPr>
          <p:cNvPicPr>
            <a:picLocks noChangeAspect="1"/>
          </p:cNvPicPr>
          <p:nvPr/>
        </p:nvPicPr>
        <p:blipFill>
          <a:blip r:embed="rId3"/>
          <a:stretch>
            <a:fillRect/>
          </a:stretch>
        </p:blipFill>
        <p:spPr>
          <a:xfrm>
            <a:off x="5239004" y="731837"/>
            <a:ext cx="3521710" cy="1060657"/>
          </a:xfrm>
          <a:prstGeom prst="rect">
            <a:avLst/>
          </a:prstGeom>
        </p:spPr>
      </p:pic>
      <p:pic>
        <p:nvPicPr>
          <p:cNvPr id="8" name="Picture 7">
            <a:extLst>
              <a:ext uri="{FF2B5EF4-FFF2-40B4-BE49-F238E27FC236}">
                <a16:creationId xmlns:a16="http://schemas.microsoft.com/office/drawing/2014/main" id="{CACF7C06-D1A3-9741-BA90-8FD2AA8E6A08}"/>
              </a:ext>
            </a:extLst>
          </p:cNvPr>
          <p:cNvPicPr>
            <a:picLocks noChangeAspect="1"/>
          </p:cNvPicPr>
          <p:nvPr/>
        </p:nvPicPr>
        <p:blipFill>
          <a:blip r:embed="rId4"/>
          <a:stretch>
            <a:fillRect/>
          </a:stretch>
        </p:blipFill>
        <p:spPr>
          <a:xfrm>
            <a:off x="5192776" y="2072526"/>
            <a:ext cx="3614166" cy="2556961"/>
          </a:xfrm>
          <a:prstGeom prst="rect">
            <a:avLst/>
          </a:prstGeom>
        </p:spPr>
      </p:pic>
      <p:pic>
        <p:nvPicPr>
          <p:cNvPr id="9" name="Picture 8">
            <a:extLst>
              <a:ext uri="{FF2B5EF4-FFF2-40B4-BE49-F238E27FC236}">
                <a16:creationId xmlns:a16="http://schemas.microsoft.com/office/drawing/2014/main" id="{141DBBDA-EB30-A147-A739-CDF74C3DDDFC}"/>
              </a:ext>
            </a:extLst>
          </p:cNvPr>
          <p:cNvPicPr>
            <a:picLocks noChangeAspect="1"/>
          </p:cNvPicPr>
          <p:nvPr/>
        </p:nvPicPr>
        <p:blipFill>
          <a:blip r:embed="rId5"/>
          <a:stretch>
            <a:fillRect/>
          </a:stretch>
        </p:blipFill>
        <p:spPr>
          <a:xfrm>
            <a:off x="1464818" y="3788499"/>
            <a:ext cx="3614166" cy="1004835"/>
          </a:xfrm>
          <a:prstGeom prst="rect">
            <a:avLst/>
          </a:prstGeom>
        </p:spPr>
      </p:pic>
    </p:spTree>
    <p:extLst>
      <p:ext uri="{BB962C8B-B14F-4D97-AF65-F5344CB8AC3E}">
        <p14:creationId xmlns:p14="http://schemas.microsoft.com/office/powerpoint/2010/main" val="27953368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6750844" cy="731837"/>
          </a:xfrm>
        </p:spPr>
        <p:txBody>
          <a:bodyPr/>
          <a:lstStyle/>
          <a:p>
            <a:r>
              <a:rPr lang="en-US" sz="1600" dirty="0"/>
              <a:t>BGP Communities</a:t>
            </a:r>
            <a:br>
              <a:rPr lang="en-US" dirty="0"/>
            </a:br>
            <a:r>
              <a:rPr lang="en-US" dirty="0"/>
              <a:t>No-Export SubConfed Community</a:t>
            </a:r>
            <a:endParaRPr lang="en-US" sz="2400" dirty="0"/>
          </a:p>
        </p:txBody>
      </p:sp>
      <p:sp>
        <p:nvSpPr>
          <p:cNvPr id="5" name="Content Placeholder 3">
            <a:extLst>
              <a:ext uri="{FF2B5EF4-FFF2-40B4-BE49-F238E27FC236}">
                <a16:creationId xmlns:a16="http://schemas.microsoft.com/office/drawing/2014/main" id="{D72634B3-4564-4571-803F-19780F581DB3}"/>
              </a:ext>
            </a:extLst>
          </p:cNvPr>
          <p:cNvSpPr txBox="1">
            <a:spLocks/>
          </p:cNvSpPr>
          <p:nvPr/>
        </p:nvSpPr>
        <p:spPr>
          <a:xfrm>
            <a:off x="100584" y="793178"/>
            <a:ext cx="4846320" cy="2959413"/>
          </a:xfrm>
          <a:prstGeom prst="rect">
            <a:avLst/>
          </a:prstGeom>
        </p:spPr>
        <p:txBody>
          <a:bodyPr lIns="91420" tIns="45710" rIns="91420" bIns="45710">
            <a:noAutofit/>
          </a:bodyPr>
          <a:lstStyle>
            <a:lvl1pPr marL="285690" marR="0" indent="-285690" algn="ctr" defTabSz="457105" rtl="0" eaLnBrk="1" fontAlgn="auto" latinLnBrk="0" hangingPunct="1">
              <a:lnSpc>
                <a:spcPct val="100000"/>
              </a:lnSpc>
              <a:spcBef>
                <a:spcPct val="20000"/>
              </a:spcBef>
              <a:spcAft>
                <a:spcPts val="0"/>
              </a:spcAft>
              <a:buClrTx/>
              <a:buSzTx/>
              <a:buFont typeface="Arial"/>
              <a:buNone/>
              <a:tabLst/>
              <a:defRPr lang="en-US" sz="2000" b="0" i="0" kern="1200" baseline="0">
                <a:solidFill>
                  <a:schemeClr val="bg1"/>
                </a:solidFill>
                <a:latin typeface="+mn-lt"/>
                <a:ea typeface="ＭＳ Ｐゴシック" charset="0"/>
                <a:cs typeface="CiscoSans ExtraLight"/>
              </a:defRPr>
            </a:lvl1pPr>
            <a:lvl2pPr marL="358775" indent="-215900" algn="l" defTabSz="684213" rtl="0" eaLnBrk="1" fontAlgn="base" hangingPunct="1">
              <a:lnSpc>
                <a:spcPct val="95000"/>
              </a:lnSpc>
              <a:spcBef>
                <a:spcPts val="600"/>
              </a:spcBef>
              <a:spcAft>
                <a:spcPct val="0"/>
              </a:spcAft>
              <a:buClr>
                <a:schemeClr val="tx2"/>
              </a:buClr>
              <a:buFont typeface="Arial" charset="0"/>
              <a:buChar char="•"/>
              <a:defRPr lang="en-US" sz="1400" kern="1200" dirty="0">
                <a:solidFill>
                  <a:schemeClr val="tx1"/>
                </a:solidFill>
                <a:latin typeface="+mn-lt"/>
                <a:ea typeface="ＭＳ Ｐゴシック" charset="0"/>
                <a:cs typeface="CiscoSans"/>
              </a:defRPr>
            </a:lvl2pPr>
            <a:lvl3pPr marL="431800" indent="-169863" algn="l" defTabSz="684213" rtl="0" eaLnBrk="1" fontAlgn="base" hangingPunct="1">
              <a:lnSpc>
                <a:spcPct val="95000"/>
              </a:lnSpc>
              <a:spcBef>
                <a:spcPts val="625"/>
              </a:spcBef>
              <a:spcAft>
                <a:spcPct val="0"/>
              </a:spcAft>
              <a:buFont typeface="Arial" charset="0"/>
              <a:buChar char="•"/>
              <a:defRPr lang="en-US" sz="1200" kern="1200" dirty="0">
                <a:solidFill>
                  <a:schemeClr val="tx1"/>
                </a:solidFill>
                <a:latin typeface="+mn-lt"/>
                <a:ea typeface="ＭＳ Ｐゴシック" charset="0"/>
                <a:cs typeface="CiscoSans"/>
              </a:defRPr>
            </a:lvl3pPr>
            <a:lvl4pPr marL="503238"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4pPr>
            <a:lvl5pPr marL="574675"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5pPr>
            <a:lvl6pPr marL="863856" indent="-171445" algn="l" defTabSz="685777" rtl="0" eaLnBrk="1" latinLnBrk="0" hangingPunct="1">
              <a:spcBef>
                <a:spcPts val="600"/>
              </a:spcBef>
              <a:buFont typeface="Arial" pitchFamily="34" charset="0"/>
              <a:buChar char="•"/>
              <a:defRPr sz="900" kern="1200" baseline="0">
                <a:solidFill>
                  <a:schemeClr val="tx1"/>
                </a:solidFill>
                <a:latin typeface="+mn-lt"/>
                <a:ea typeface="+mn-ea"/>
                <a:cs typeface="+mn-cs"/>
              </a:defRPr>
            </a:lvl6pPr>
            <a:lvl7pPr marL="935844" indent="-171422" algn="l" defTabSz="685777" rtl="0" eaLnBrk="1" latinLnBrk="0" hangingPunct="1">
              <a:spcBef>
                <a:spcPts val="600"/>
              </a:spcBef>
              <a:buFont typeface="Arial" pitchFamily="34" charset="0"/>
              <a:buChar char="•"/>
              <a:defRPr sz="800" kern="1200" baseline="0">
                <a:solidFill>
                  <a:schemeClr val="tx1"/>
                </a:solidFill>
                <a:latin typeface="+mn-lt"/>
                <a:ea typeface="+mn-ea"/>
                <a:cs typeface="+mn-cs"/>
              </a:defRPr>
            </a:lvl7pPr>
            <a:lvl8pPr marL="2400220" indent="0" algn="l" defTabSz="685777" rtl="0" eaLnBrk="1" latinLnBrk="0" hangingPunct="1">
              <a:spcBef>
                <a:spcPct val="20000"/>
              </a:spcBef>
              <a:buFont typeface="Arial" pitchFamily="34" charset="0"/>
              <a:buNone/>
              <a:defRPr sz="1500" kern="1200">
                <a:solidFill>
                  <a:schemeClr val="tx1"/>
                </a:solidFill>
                <a:latin typeface="+mn-lt"/>
                <a:ea typeface="+mn-ea"/>
                <a:cs typeface="+mn-cs"/>
              </a:defRPr>
            </a:lvl8pPr>
            <a:lvl9pPr marL="2914553" indent="-171445" algn="l" defTabSz="685777"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marL="0" indent="0" algn="l"/>
            <a:r>
              <a:rPr lang="en-US" sz="1600" dirty="0">
                <a:solidFill>
                  <a:srgbClr val="000000"/>
                </a:solidFill>
              </a:rPr>
              <a:t>With the No_Export_SubConfed community known as the Local-AS community, a route is not advertised outside the local AS. The Local- AS community is set with the command </a:t>
            </a:r>
            <a:r>
              <a:rPr lang="en-US" sz="1600" b="1" dirty="0">
                <a:solidFill>
                  <a:srgbClr val="000000"/>
                </a:solidFill>
              </a:rPr>
              <a:t>set</a:t>
            </a:r>
            <a:r>
              <a:rPr lang="en-US" sz="1600" dirty="0">
                <a:solidFill>
                  <a:srgbClr val="000000"/>
                </a:solidFill>
              </a:rPr>
              <a:t> </a:t>
            </a:r>
            <a:r>
              <a:rPr lang="en-US" sz="1600" b="1" dirty="0">
                <a:solidFill>
                  <a:srgbClr val="000000"/>
                </a:solidFill>
              </a:rPr>
              <a:t>community</a:t>
            </a:r>
            <a:r>
              <a:rPr lang="en-US" sz="1600" dirty="0">
                <a:solidFill>
                  <a:srgbClr val="000000"/>
                </a:solidFill>
              </a:rPr>
              <a:t> </a:t>
            </a:r>
            <a:r>
              <a:rPr lang="en-US" sz="1600" b="1" dirty="0">
                <a:solidFill>
                  <a:srgbClr val="000000"/>
                </a:solidFill>
              </a:rPr>
              <a:t>local-as</a:t>
            </a:r>
            <a:r>
              <a:rPr lang="en-US" sz="1600" dirty="0">
                <a:solidFill>
                  <a:srgbClr val="000000"/>
                </a:solidFill>
              </a:rPr>
              <a:t> within a route map.</a:t>
            </a:r>
          </a:p>
          <a:p>
            <a:pPr marL="285750" indent="-285750" algn="l">
              <a:buFont typeface="Arial" panose="020B0604020202020204" pitchFamily="34" charset="0"/>
              <a:buChar char="•"/>
            </a:pPr>
            <a:r>
              <a:rPr lang="en-US" sz="1600" dirty="0">
                <a:solidFill>
                  <a:srgbClr val="000000"/>
                </a:solidFill>
              </a:rPr>
              <a:t>Figure 12-6 shows a topology with three ASs.</a:t>
            </a:r>
          </a:p>
          <a:p>
            <a:pPr marL="285750" indent="-285750" algn="l">
              <a:buFont typeface="Arial" panose="020B0604020202020204" pitchFamily="34" charset="0"/>
              <a:buChar char="•"/>
            </a:pPr>
            <a:r>
              <a:rPr lang="en-US" sz="1600" dirty="0">
                <a:solidFill>
                  <a:srgbClr val="000000"/>
                </a:solidFill>
              </a:rPr>
              <a:t>Example 12-47 confirms that the prefix is not advertised outside local AS and that the prefix is not advertised to any peer.</a:t>
            </a:r>
          </a:p>
          <a:p>
            <a:pPr marL="285750" indent="-285750" algn="l">
              <a:buFont typeface="Arial" panose="020B0604020202020204" pitchFamily="34" charset="0"/>
              <a:buChar char="•"/>
            </a:pPr>
            <a:r>
              <a:rPr lang="en-US" sz="1600" dirty="0">
                <a:solidFill>
                  <a:srgbClr val="000000"/>
                </a:solidFill>
              </a:rPr>
              <a:t>The command </a:t>
            </a:r>
            <a:r>
              <a:rPr lang="en-US" sz="1600" b="1" dirty="0">
                <a:solidFill>
                  <a:srgbClr val="000000"/>
                </a:solidFill>
              </a:rPr>
              <a:t>show</a:t>
            </a:r>
            <a:r>
              <a:rPr lang="en-US" sz="1600" dirty="0">
                <a:solidFill>
                  <a:srgbClr val="000000"/>
                </a:solidFill>
              </a:rPr>
              <a:t> </a:t>
            </a:r>
            <a:r>
              <a:rPr lang="en-US" sz="1600" b="1" dirty="0">
                <a:solidFill>
                  <a:srgbClr val="000000"/>
                </a:solidFill>
              </a:rPr>
              <a:t>bgp</a:t>
            </a:r>
            <a:r>
              <a:rPr lang="en-US" sz="1600" dirty="0">
                <a:solidFill>
                  <a:srgbClr val="000000"/>
                </a:solidFill>
              </a:rPr>
              <a:t> </a:t>
            </a:r>
            <a:r>
              <a:rPr lang="en-US" sz="1600" i="1" dirty="0">
                <a:solidFill>
                  <a:srgbClr val="000000"/>
                </a:solidFill>
              </a:rPr>
              <a:t>afi</a:t>
            </a:r>
            <a:r>
              <a:rPr lang="en-US" sz="1600" dirty="0">
                <a:solidFill>
                  <a:srgbClr val="000000"/>
                </a:solidFill>
              </a:rPr>
              <a:t> </a:t>
            </a:r>
            <a:r>
              <a:rPr lang="en-US" sz="1600" i="1" dirty="0">
                <a:solidFill>
                  <a:srgbClr val="000000"/>
                </a:solidFill>
              </a:rPr>
              <a:t>safi</a:t>
            </a:r>
            <a:r>
              <a:rPr lang="en-US" sz="1600" dirty="0">
                <a:solidFill>
                  <a:srgbClr val="000000"/>
                </a:solidFill>
              </a:rPr>
              <a:t> </a:t>
            </a:r>
            <a:r>
              <a:rPr lang="en-US" sz="1600" b="1" dirty="0">
                <a:solidFill>
                  <a:srgbClr val="000000"/>
                </a:solidFill>
              </a:rPr>
              <a:t>community</a:t>
            </a:r>
            <a:r>
              <a:rPr lang="en-US" sz="1600" dirty="0">
                <a:solidFill>
                  <a:srgbClr val="000000"/>
                </a:solidFill>
              </a:rPr>
              <a:t> </a:t>
            </a:r>
            <a:r>
              <a:rPr lang="en-US" sz="1600" b="1" dirty="0">
                <a:solidFill>
                  <a:srgbClr val="000000"/>
                </a:solidFill>
              </a:rPr>
              <a:t>local-as </a:t>
            </a:r>
            <a:r>
              <a:rPr lang="en-US" sz="1600" dirty="0">
                <a:solidFill>
                  <a:srgbClr val="000000"/>
                </a:solidFill>
              </a:rPr>
              <a:t>shows all the BGP prefixes that contain the Local-AS community, as demonstrated in Example 12-48.</a:t>
            </a:r>
          </a:p>
          <a:p>
            <a:pPr marL="0" indent="0" algn="l"/>
            <a:endParaRPr lang="en-US" sz="1500" dirty="0">
              <a:solidFill>
                <a:srgbClr val="000000"/>
              </a:solidFill>
            </a:endParaRPr>
          </a:p>
          <a:p>
            <a:pPr marL="0" indent="0" algn="l"/>
            <a:endParaRPr lang="en-US" sz="1500" dirty="0">
              <a:solidFill>
                <a:srgbClr val="000000"/>
              </a:solidFill>
            </a:endParaRP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78984" y="793178"/>
            <a:ext cx="3816866" cy="1005108"/>
          </a:xfrm>
          <a:prstGeom prst="rect">
            <a:avLst/>
          </a:prstGeom>
        </p:spPr>
      </p:pic>
      <p:sp>
        <p:nvSpPr>
          <p:cNvPr id="4" name="TextBox 3"/>
          <p:cNvSpPr txBox="1"/>
          <p:nvPr/>
        </p:nvSpPr>
        <p:spPr>
          <a:xfrm>
            <a:off x="5192776" y="1796907"/>
            <a:ext cx="2459328" cy="215444"/>
          </a:xfrm>
          <a:prstGeom prst="rect">
            <a:avLst/>
          </a:prstGeom>
          <a:noFill/>
        </p:spPr>
        <p:txBody>
          <a:bodyPr wrap="none" rtlCol="0">
            <a:spAutoFit/>
          </a:bodyPr>
          <a:lstStyle/>
          <a:p>
            <a:r>
              <a:rPr lang="en-US" sz="800" b="1" dirty="0">
                <a:solidFill>
                  <a:srgbClr val="000000"/>
                </a:solidFill>
                <a:latin typeface="+mn-lt"/>
                <a:ea typeface="ＭＳ Ｐゴシック" charset="0"/>
                <a:cs typeface="CiscoSans ExtraLight"/>
              </a:rPr>
              <a:t>Figure 12-6 </a:t>
            </a:r>
            <a:r>
              <a:rPr lang="en-US" sz="800" i="1" dirty="0">
                <a:solidFill>
                  <a:srgbClr val="000000"/>
                </a:solidFill>
                <a:latin typeface="+mn-lt"/>
                <a:ea typeface="ＭＳ Ｐゴシック" charset="0"/>
                <a:cs typeface="CiscoSans ExtraLight"/>
              </a:rPr>
              <a:t>BGP Local-AS Community Topology </a:t>
            </a:r>
          </a:p>
        </p:txBody>
      </p:sp>
      <p:pic>
        <p:nvPicPr>
          <p:cNvPr id="6" name="Picture 5"/>
          <p:cNvPicPr>
            <a:picLocks noChangeAspect="1"/>
          </p:cNvPicPr>
          <p:nvPr/>
        </p:nvPicPr>
        <p:blipFill>
          <a:blip r:embed="rId4"/>
          <a:stretch>
            <a:fillRect/>
          </a:stretch>
        </p:blipFill>
        <p:spPr>
          <a:xfrm>
            <a:off x="4946904" y="2103138"/>
            <a:ext cx="4009082" cy="1424716"/>
          </a:xfrm>
          <a:prstGeom prst="rect">
            <a:avLst/>
          </a:prstGeom>
        </p:spPr>
      </p:pic>
      <p:pic>
        <p:nvPicPr>
          <p:cNvPr id="10" name="Picture 9"/>
          <p:cNvPicPr>
            <a:picLocks noChangeAspect="1"/>
          </p:cNvPicPr>
          <p:nvPr/>
        </p:nvPicPr>
        <p:blipFill>
          <a:blip r:embed="rId5"/>
          <a:stretch>
            <a:fillRect/>
          </a:stretch>
        </p:blipFill>
        <p:spPr>
          <a:xfrm>
            <a:off x="4946904" y="3619033"/>
            <a:ext cx="4048816" cy="1107273"/>
          </a:xfrm>
          <a:prstGeom prst="rect">
            <a:avLst/>
          </a:prstGeom>
        </p:spPr>
      </p:pic>
    </p:spTree>
    <p:extLst>
      <p:ext uri="{BB962C8B-B14F-4D97-AF65-F5344CB8AC3E}">
        <p14:creationId xmlns:p14="http://schemas.microsoft.com/office/powerpoint/2010/main" val="37302744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9015984" cy="731837"/>
          </a:xfrm>
        </p:spPr>
        <p:txBody>
          <a:bodyPr/>
          <a:lstStyle/>
          <a:p>
            <a:r>
              <a:rPr lang="en-US" sz="1600" dirty="0"/>
              <a:t>BGP Communities</a:t>
            </a:r>
            <a:br>
              <a:rPr lang="en-US" dirty="0"/>
            </a:br>
            <a:r>
              <a:rPr lang="en-US" dirty="0"/>
              <a:t>Conditionally Matching BGP Communities</a:t>
            </a:r>
            <a:endParaRPr lang="en-US" sz="2400" dirty="0"/>
          </a:p>
        </p:txBody>
      </p:sp>
      <p:sp>
        <p:nvSpPr>
          <p:cNvPr id="5" name="Content Placeholder 3">
            <a:extLst>
              <a:ext uri="{FF2B5EF4-FFF2-40B4-BE49-F238E27FC236}">
                <a16:creationId xmlns:a16="http://schemas.microsoft.com/office/drawing/2014/main" id="{D72634B3-4564-4571-803F-19780F581DB3}"/>
              </a:ext>
            </a:extLst>
          </p:cNvPr>
          <p:cNvSpPr txBox="1">
            <a:spLocks/>
          </p:cNvSpPr>
          <p:nvPr/>
        </p:nvSpPr>
        <p:spPr>
          <a:xfrm>
            <a:off x="100584" y="793179"/>
            <a:ext cx="8915400" cy="1300798"/>
          </a:xfrm>
          <a:prstGeom prst="rect">
            <a:avLst/>
          </a:prstGeom>
        </p:spPr>
        <p:txBody>
          <a:bodyPr lIns="91420" tIns="45710" rIns="91420" bIns="45710">
            <a:noAutofit/>
          </a:bodyPr>
          <a:lstStyle>
            <a:lvl1pPr marL="285690" marR="0" indent="-285690" algn="ctr" defTabSz="457105" rtl="0" eaLnBrk="1" fontAlgn="auto" latinLnBrk="0" hangingPunct="1">
              <a:lnSpc>
                <a:spcPct val="100000"/>
              </a:lnSpc>
              <a:spcBef>
                <a:spcPct val="20000"/>
              </a:spcBef>
              <a:spcAft>
                <a:spcPts val="0"/>
              </a:spcAft>
              <a:buClrTx/>
              <a:buSzTx/>
              <a:buFont typeface="Arial"/>
              <a:buNone/>
              <a:tabLst/>
              <a:defRPr lang="en-US" sz="2000" b="0" i="0" kern="1200" baseline="0">
                <a:solidFill>
                  <a:schemeClr val="bg1"/>
                </a:solidFill>
                <a:latin typeface="+mn-lt"/>
                <a:ea typeface="ＭＳ Ｐゴシック" charset="0"/>
                <a:cs typeface="CiscoSans ExtraLight"/>
              </a:defRPr>
            </a:lvl1pPr>
            <a:lvl2pPr marL="358775" indent="-215900" algn="l" defTabSz="684213" rtl="0" eaLnBrk="1" fontAlgn="base" hangingPunct="1">
              <a:lnSpc>
                <a:spcPct val="95000"/>
              </a:lnSpc>
              <a:spcBef>
                <a:spcPts val="600"/>
              </a:spcBef>
              <a:spcAft>
                <a:spcPct val="0"/>
              </a:spcAft>
              <a:buClr>
                <a:schemeClr val="tx2"/>
              </a:buClr>
              <a:buFont typeface="Arial" charset="0"/>
              <a:buChar char="•"/>
              <a:defRPr lang="en-US" sz="1400" kern="1200" dirty="0">
                <a:solidFill>
                  <a:schemeClr val="tx1"/>
                </a:solidFill>
                <a:latin typeface="+mn-lt"/>
                <a:ea typeface="ＭＳ Ｐゴシック" charset="0"/>
                <a:cs typeface="CiscoSans"/>
              </a:defRPr>
            </a:lvl2pPr>
            <a:lvl3pPr marL="431800" indent="-169863" algn="l" defTabSz="684213" rtl="0" eaLnBrk="1" fontAlgn="base" hangingPunct="1">
              <a:lnSpc>
                <a:spcPct val="95000"/>
              </a:lnSpc>
              <a:spcBef>
                <a:spcPts val="625"/>
              </a:spcBef>
              <a:spcAft>
                <a:spcPct val="0"/>
              </a:spcAft>
              <a:buFont typeface="Arial" charset="0"/>
              <a:buChar char="•"/>
              <a:defRPr lang="en-US" sz="1200" kern="1200" dirty="0">
                <a:solidFill>
                  <a:schemeClr val="tx1"/>
                </a:solidFill>
                <a:latin typeface="+mn-lt"/>
                <a:ea typeface="ＭＳ Ｐゴシック" charset="0"/>
                <a:cs typeface="CiscoSans"/>
              </a:defRPr>
            </a:lvl3pPr>
            <a:lvl4pPr marL="503238"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4pPr>
            <a:lvl5pPr marL="574675"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5pPr>
            <a:lvl6pPr marL="863856" indent="-171445" algn="l" defTabSz="685777" rtl="0" eaLnBrk="1" latinLnBrk="0" hangingPunct="1">
              <a:spcBef>
                <a:spcPts val="600"/>
              </a:spcBef>
              <a:buFont typeface="Arial" pitchFamily="34" charset="0"/>
              <a:buChar char="•"/>
              <a:defRPr sz="900" kern="1200" baseline="0">
                <a:solidFill>
                  <a:schemeClr val="tx1"/>
                </a:solidFill>
                <a:latin typeface="+mn-lt"/>
                <a:ea typeface="+mn-ea"/>
                <a:cs typeface="+mn-cs"/>
              </a:defRPr>
            </a:lvl6pPr>
            <a:lvl7pPr marL="935844" indent="-171422" algn="l" defTabSz="685777" rtl="0" eaLnBrk="1" latinLnBrk="0" hangingPunct="1">
              <a:spcBef>
                <a:spcPts val="600"/>
              </a:spcBef>
              <a:buFont typeface="Arial" pitchFamily="34" charset="0"/>
              <a:buChar char="•"/>
              <a:defRPr sz="800" kern="1200" baseline="0">
                <a:solidFill>
                  <a:schemeClr val="tx1"/>
                </a:solidFill>
                <a:latin typeface="+mn-lt"/>
                <a:ea typeface="+mn-ea"/>
                <a:cs typeface="+mn-cs"/>
              </a:defRPr>
            </a:lvl7pPr>
            <a:lvl8pPr marL="2400220" indent="0" algn="l" defTabSz="685777" rtl="0" eaLnBrk="1" latinLnBrk="0" hangingPunct="1">
              <a:spcBef>
                <a:spcPct val="20000"/>
              </a:spcBef>
              <a:buFont typeface="Arial" pitchFamily="34" charset="0"/>
              <a:buNone/>
              <a:defRPr sz="1500" kern="1200">
                <a:solidFill>
                  <a:schemeClr val="tx1"/>
                </a:solidFill>
                <a:latin typeface="+mn-lt"/>
                <a:ea typeface="+mn-ea"/>
                <a:cs typeface="+mn-cs"/>
              </a:defRPr>
            </a:lvl8pPr>
            <a:lvl9pPr marL="2914553" indent="-171445" algn="l" defTabSz="685777"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marL="0" indent="0" algn="l"/>
            <a:r>
              <a:rPr lang="en-US" sz="1500" dirty="0">
                <a:solidFill>
                  <a:srgbClr val="000000"/>
                </a:solidFill>
              </a:rPr>
              <a:t>Conditionally matching BGP communities allows for selection of routes based on the BGP communities within the route’s path attributes so that selective processing can occur in route maps. </a:t>
            </a:r>
          </a:p>
          <a:p>
            <a:pPr marL="0" indent="0" algn="l"/>
            <a:r>
              <a:rPr lang="en-US" sz="1500" dirty="0">
                <a:solidFill>
                  <a:srgbClr val="000000"/>
                </a:solidFill>
              </a:rPr>
              <a:t>You display the entire BGP table by using the command </a:t>
            </a:r>
            <a:r>
              <a:rPr lang="en-US" sz="1500" b="1" dirty="0">
                <a:solidFill>
                  <a:srgbClr val="000000"/>
                </a:solidFill>
              </a:rPr>
              <a:t>show</a:t>
            </a:r>
            <a:r>
              <a:rPr lang="en-US" sz="1500" dirty="0">
                <a:solidFill>
                  <a:srgbClr val="000000"/>
                </a:solidFill>
              </a:rPr>
              <a:t> </a:t>
            </a:r>
            <a:r>
              <a:rPr lang="en-US" sz="1500" b="1" dirty="0">
                <a:solidFill>
                  <a:srgbClr val="000000"/>
                </a:solidFill>
              </a:rPr>
              <a:t>bgp</a:t>
            </a:r>
            <a:r>
              <a:rPr lang="en-US" sz="1500" dirty="0">
                <a:solidFill>
                  <a:srgbClr val="000000"/>
                </a:solidFill>
              </a:rPr>
              <a:t> </a:t>
            </a:r>
            <a:r>
              <a:rPr lang="en-US" sz="1500" i="1" dirty="0">
                <a:solidFill>
                  <a:srgbClr val="000000"/>
                </a:solidFill>
              </a:rPr>
              <a:t>afi</a:t>
            </a:r>
            <a:r>
              <a:rPr lang="en-US" sz="1500" dirty="0">
                <a:solidFill>
                  <a:srgbClr val="000000"/>
                </a:solidFill>
              </a:rPr>
              <a:t> </a:t>
            </a:r>
            <a:r>
              <a:rPr lang="en-US" sz="1500" i="1" dirty="0">
                <a:solidFill>
                  <a:srgbClr val="000000"/>
                </a:solidFill>
              </a:rPr>
              <a:t>safi</a:t>
            </a:r>
            <a:r>
              <a:rPr lang="en-US" sz="1500" dirty="0">
                <a:solidFill>
                  <a:srgbClr val="000000"/>
                </a:solidFill>
              </a:rPr>
              <a:t> </a:t>
            </a:r>
            <a:r>
              <a:rPr lang="en-US" sz="1500" b="1" dirty="0">
                <a:solidFill>
                  <a:srgbClr val="000000"/>
                </a:solidFill>
              </a:rPr>
              <a:t>detail</a:t>
            </a:r>
            <a:r>
              <a:rPr lang="en-US" sz="1500" dirty="0">
                <a:solidFill>
                  <a:srgbClr val="000000"/>
                </a:solidFill>
              </a:rPr>
              <a:t> and then manually select a route with a specific community. However, if the BGP community is known, you can display all the routes by using the command </a:t>
            </a:r>
            <a:r>
              <a:rPr lang="en-US" sz="1500" b="1" dirty="0">
                <a:solidFill>
                  <a:srgbClr val="000000"/>
                </a:solidFill>
              </a:rPr>
              <a:t>show</a:t>
            </a:r>
            <a:r>
              <a:rPr lang="en-US" sz="1500" dirty="0">
                <a:solidFill>
                  <a:srgbClr val="000000"/>
                </a:solidFill>
              </a:rPr>
              <a:t> </a:t>
            </a:r>
            <a:r>
              <a:rPr lang="en-US" sz="1500" b="1" dirty="0">
                <a:solidFill>
                  <a:srgbClr val="000000"/>
                </a:solidFill>
              </a:rPr>
              <a:t>bgp</a:t>
            </a:r>
            <a:r>
              <a:rPr lang="en-US" sz="1500" dirty="0">
                <a:solidFill>
                  <a:srgbClr val="000000"/>
                </a:solidFill>
              </a:rPr>
              <a:t> </a:t>
            </a:r>
            <a:r>
              <a:rPr lang="en-US" sz="1500" i="1" dirty="0">
                <a:solidFill>
                  <a:srgbClr val="000000"/>
                </a:solidFill>
              </a:rPr>
              <a:t>afi</a:t>
            </a:r>
            <a:r>
              <a:rPr lang="en-US" sz="1500" dirty="0">
                <a:solidFill>
                  <a:srgbClr val="000000"/>
                </a:solidFill>
              </a:rPr>
              <a:t> </a:t>
            </a:r>
            <a:r>
              <a:rPr lang="en-US" sz="1500" i="1" dirty="0">
                <a:solidFill>
                  <a:srgbClr val="000000"/>
                </a:solidFill>
              </a:rPr>
              <a:t>safi</a:t>
            </a:r>
            <a:r>
              <a:rPr lang="en-US" sz="1500" dirty="0">
                <a:solidFill>
                  <a:srgbClr val="000000"/>
                </a:solidFill>
              </a:rPr>
              <a:t> </a:t>
            </a:r>
            <a:r>
              <a:rPr lang="en-US" sz="1500" b="1" dirty="0">
                <a:solidFill>
                  <a:srgbClr val="000000"/>
                </a:solidFill>
              </a:rPr>
              <a:t>community</a:t>
            </a:r>
            <a:r>
              <a:rPr lang="en-US" sz="1500" dirty="0">
                <a:solidFill>
                  <a:srgbClr val="000000"/>
                </a:solidFill>
              </a:rPr>
              <a:t> </a:t>
            </a:r>
            <a:r>
              <a:rPr lang="en-US" sz="1500" i="1" dirty="0">
                <a:solidFill>
                  <a:srgbClr val="000000"/>
                </a:solidFill>
              </a:rPr>
              <a:t>community</a:t>
            </a:r>
            <a:r>
              <a:rPr lang="en-US" sz="1500" dirty="0">
                <a:solidFill>
                  <a:srgbClr val="000000"/>
                </a:solidFill>
              </a:rPr>
              <a:t>.</a:t>
            </a:r>
          </a:p>
          <a:p>
            <a:pPr marL="0" indent="0" algn="l"/>
            <a:endParaRPr lang="en-US" sz="1500" dirty="0">
              <a:solidFill>
                <a:srgbClr val="000000"/>
              </a:solidFill>
            </a:endParaRPr>
          </a:p>
        </p:txBody>
      </p:sp>
      <p:sp>
        <p:nvSpPr>
          <p:cNvPr id="11" name="TextBox 10">
            <a:extLst>
              <a:ext uri="{FF2B5EF4-FFF2-40B4-BE49-F238E27FC236}">
                <a16:creationId xmlns:a16="http://schemas.microsoft.com/office/drawing/2014/main" id="{3538BDC9-57AB-044E-82BF-88B54A4FE369}"/>
              </a:ext>
            </a:extLst>
          </p:cNvPr>
          <p:cNvSpPr txBox="1"/>
          <p:nvPr/>
        </p:nvSpPr>
        <p:spPr>
          <a:xfrm>
            <a:off x="300489" y="3772078"/>
            <a:ext cx="3832599" cy="784830"/>
          </a:xfrm>
          <a:prstGeom prst="rect">
            <a:avLst/>
          </a:prstGeom>
          <a:noFill/>
        </p:spPr>
        <p:txBody>
          <a:bodyPr wrap="square" rtlCol="0">
            <a:spAutoFit/>
          </a:bodyPr>
          <a:lstStyle/>
          <a:p>
            <a:r>
              <a:rPr lang="en-US" sz="1500" dirty="0">
                <a:solidFill>
                  <a:srgbClr val="000000"/>
                </a:solidFill>
              </a:rPr>
              <a:t>Example 12-49 shows the BGP table for R1, which has received multiple routes from R2 (AS 65200).</a:t>
            </a:r>
          </a:p>
        </p:txBody>
      </p:sp>
      <p:sp>
        <p:nvSpPr>
          <p:cNvPr id="10" name="TextBox 9">
            <a:extLst>
              <a:ext uri="{FF2B5EF4-FFF2-40B4-BE49-F238E27FC236}">
                <a16:creationId xmlns:a16="http://schemas.microsoft.com/office/drawing/2014/main" id="{BAF38E2F-13EA-5B41-B678-3DD5827276AF}"/>
              </a:ext>
            </a:extLst>
          </p:cNvPr>
          <p:cNvSpPr txBox="1"/>
          <p:nvPr/>
        </p:nvSpPr>
        <p:spPr>
          <a:xfrm>
            <a:off x="4826118" y="3772078"/>
            <a:ext cx="4089282" cy="784830"/>
          </a:xfrm>
          <a:prstGeom prst="rect">
            <a:avLst/>
          </a:prstGeom>
          <a:noFill/>
        </p:spPr>
        <p:txBody>
          <a:bodyPr wrap="square" rtlCol="0">
            <a:spAutoFit/>
          </a:bodyPr>
          <a:lstStyle/>
          <a:p>
            <a:r>
              <a:rPr lang="en-US" sz="1500" dirty="0">
                <a:solidFill>
                  <a:srgbClr val="000000"/>
                </a:solidFill>
              </a:rPr>
              <a:t>Example 12-50 shows the explicit path entry for the 10.23.1.0/24 network and all the BGP path attributes.</a:t>
            </a:r>
          </a:p>
        </p:txBody>
      </p:sp>
      <p:pic>
        <p:nvPicPr>
          <p:cNvPr id="6" name="Picture 5">
            <a:extLst>
              <a:ext uri="{FF2B5EF4-FFF2-40B4-BE49-F238E27FC236}">
                <a16:creationId xmlns:a16="http://schemas.microsoft.com/office/drawing/2014/main" id="{629F8F04-9F9A-B547-A6CD-FE38398F32ED}"/>
              </a:ext>
            </a:extLst>
          </p:cNvPr>
          <p:cNvPicPr>
            <a:picLocks noChangeAspect="1"/>
          </p:cNvPicPr>
          <p:nvPr/>
        </p:nvPicPr>
        <p:blipFill>
          <a:blip r:embed="rId3"/>
          <a:stretch>
            <a:fillRect/>
          </a:stretch>
        </p:blipFill>
        <p:spPr>
          <a:xfrm>
            <a:off x="210312" y="2283650"/>
            <a:ext cx="4006988" cy="1429129"/>
          </a:xfrm>
          <a:prstGeom prst="rect">
            <a:avLst/>
          </a:prstGeom>
        </p:spPr>
      </p:pic>
      <p:pic>
        <p:nvPicPr>
          <p:cNvPr id="12" name="Picture 11">
            <a:extLst>
              <a:ext uri="{FF2B5EF4-FFF2-40B4-BE49-F238E27FC236}">
                <a16:creationId xmlns:a16="http://schemas.microsoft.com/office/drawing/2014/main" id="{086C1F53-4FA2-0D46-B42D-810F9D29A1B2}"/>
              </a:ext>
            </a:extLst>
          </p:cNvPr>
          <p:cNvPicPr>
            <a:picLocks noChangeAspect="1"/>
          </p:cNvPicPr>
          <p:nvPr/>
        </p:nvPicPr>
        <p:blipFill>
          <a:blip r:embed="rId4"/>
          <a:stretch>
            <a:fillRect/>
          </a:stretch>
        </p:blipFill>
        <p:spPr>
          <a:xfrm>
            <a:off x="4826118" y="2221975"/>
            <a:ext cx="3858260" cy="1483946"/>
          </a:xfrm>
          <a:prstGeom prst="rect">
            <a:avLst/>
          </a:prstGeom>
        </p:spPr>
      </p:pic>
    </p:spTree>
    <p:extLst>
      <p:ext uri="{BB962C8B-B14F-4D97-AF65-F5344CB8AC3E}">
        <p14:creationId xmlns:p14="http://schemas.microsoft.com/office/powerpoint/2010/main" val="8313543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9144000" cy="731837"/>
          </a:xfrm>
        </p:spPr>
        <p:txBody>
          <a:bodyPr/>
          <a:lstStyle/>
          <a:p>
            <a:r>
              <a:rPr lang="en-US" sz="1600" dirty="0"/>
              <a:t>BGP Communities</a:t>
            </a:r>
            <a:br>
              <a:rPr lang="en-US" dirty="0"/>
            </a:br>
            <a:r>
              <a:rPr lang="en-US" dirty="0"/>
              <a:t>Conditionally Matching BGP Communities (Cont.)</a:t>
            </a:r>
            <a:endParaRPr lang="en-US" sz="2400" dirty="0"/>
          </a:p>
        </p:txBody>
      </p:sp>
      <p:sp>
        <p:nvSpPr>
          <p:cNvPr id="5" name="Content Placeholder 3">
            <a:extLst>
              <a:ext uri="{FF2B5EF4-FFF2-40B4-BE49-F238E27FC236}">
                <a16:creationId xmlns:a16="http://schemas.microsoft.com/office/drawing/2014/main" id="{D72634B3-4564-4571-803F-19780F581DB3}"/>
              </a:ext>
            </a:extLst>
          </p:cNvPr>
          <p:cNvSpPr txBox="1">
            <a:spLocks/>
          </p:cNvSpPr>
          <p:nvPr/>
        </p:nvSpPr>
        <p:spPr>
          <a:xfrm>
            <a:off x="100584" y="793178"/>
            <a:ext cx="4791456" cy="3842830"/>
          </a:xfrm>
          <a:prstGeom prst="rect">
            <a:avLst/>
          </a:prstGeom>
        </p:spPr>
        <p:txBody>
          <a:bodyPr lIns="91420" tIns="45710" rIns="91420" bIns="45710">
            <a:noAutofit/>
          </a:bodyPr>
          <a:lstStyle>
            <a:lvl1pPr marL="285690" marR="0" indent="-285690" algn="ctr" defTabSz="457105" rtl="0" eaLnBrk="1" fontAlgn="auto" latinLnBrk="0" hangingPunct="1">
              <a:lnSpc>
                <a:spcPct val="100000"/>
              </a:lnSpc>
              <a:spcBef>
                <a:spcPct val="20000"/>
              </a:spcBef>
              <a:spcAft>
                <a:spcPts val="0"/>
              </a:spcAft>
              <a:buClrTx/>
              <a:buSzTx/>
              <a:buFont typeface="Arial"/>
              <a:buNone/>
              <a:tabLst/>
              <a:defRPr lang="en-US" sz="2000" b="0" i="0" kern="1200" baseline="0">
                <a:solidFill>
                  <a:schemeClr val="bg1"/>
                </a:solidFill>
                <a:latin typeface="+mn-lt"/>
                <a:ea typeface="ＭＳ Ｐゴシック" charset="0"/>
                <a:cs typeface="CiscoSans ExtraLight"/>
              </a:defRPr>
            </a:lvl1pPr>
            <a:lvl2pPr marL="358775" indent="-215900" algn="l" defTabSz="684213" rtl="0" eaLnBrk="1" fontAlgn="base" hangingPunct="1">
              <a:lnSpc>
                <a:spcPct val="95000"/>
              </a:lnSpc>
              <a:spcBef>
                <a:spcPts val="600"/>
              </a:spcBef>
              <a:spcAft>
                <a:spcPct val="0"/>
              </a:spcAft>
              <a:buClr>
                <a:schemeClr val="tx2"/>
              </a:buClr>
              <a:buFont typeface="Arial" charset="0"/>
              <a:buChar char="•"/>
              <a:defRPr lang="en-US" sz="1400" kern="1200" dirty="0">
                <a:solidFill>
                  <a:schemeClr val="tx1"/>
                </a:solidFill>
                <a:latin typeface="+mn-lt"/>
                <a:ea typeface="ＭＳ Ｐゴシック" charset="0"/>
                <a:cs typeface="CiscoSans"/>
              </a:defRPr>
            </a:lvl2pPr>
            <a:lvl3pPr marL="431800" indent="-169863" algn="l" defTabSz="684213" rtl="0" eaLnBrk="1" fontAlgn="base" hangingPunct="1">
              <a:lnSpc>
                <a:spcPct val="95000"/>
              </a:lnSpc>
              <a:spcBef>
                <a:spcPts val="625"/>
              </a:spcBef>
              <a:spcAft>
                <a:spcPct val="0"/>
              </a:spcAft>
              <a:buFont typeface="Arial" charset="0"/>
              <a:buChar char="•"/>
              <a:defRPr lang="en-US" sz="1200" kern="1200" dirty="0">
                <a:solidFill>
                  <a:schemeClr val="tx1"/>
                </a:solidFill>
                <a:latin typeface="+mn-lt"/>
                <a:ea typeface="ＭＳ Ｐゴシック" charset="0"/>
                <a:cs typeface="CiscoSans"/>
              </a:defRPr>
            </a:lvl3pPr>
            <a:lvl4pPr marL="503238"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4pPr>
            <a:lvl5pPr marL="574675"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5pPr>
            <a:lvl6pPr marL="863856" indent="-171445" algn="l" defTabSz="685777" rtl="0" eaLnBrk="1" latinLnBrk="0" hangingPunct="1">
              <a:spcBef>
                <a:spcPts val="600"/>
              </a:spcBef>
              <a:buFont typeface="Arial" pitchFamily="34" charset="0"/>
              <a:buChar char="•"/>
              <a:defRPr sz="900" kern="1200" baseline="0">
                <a:solidFill>
                  <a:schemeClr val="tx1"/>
                </a:solidFill>
                <a:latin typeface="+mn-lt"/>
                <a:ea typeface="+mn-ea"/>
                <a:cs typeface="+mn-cs"/>
              </a:defRPr>
            </a:lvl6pPr>
            <a:lvl7pPr marL="935844" indent="-171422" algn="l" defTabSz="685777" rtl="0" eaLnBrk="1" latinLnBrk="0" hangingPunct="1">
              <a:spcBef>
                <a:spcPts val="600"/>
              </a:spcBef>
              <a:buFont typeface="Arial" pitchFamily="34" charset="0"/>
              <a:buChar char="•"/>
              <a:defRPr sz="800" kern="1200" baseline="0">
                <a:solidFill>
                  <a:schemeClr val="tx1"/>
                </a:solidFill>
                <a:latin typeface="+mn-lt"/>
                <a:ea typeface="+mn-ea"/>
                <a:cs typeface="+mn-cs"/>
              </a:defRPr>
            </a:lvl7pPr>
            <a:lvl8pPr marL="2400220" indent="0" algn="l" defTabSz="685777" rtl="0" eaLnBrk="1" latinLnBrk="0" hangingPunct="1">
              <a:spcBef>
                <a:spcPct val="20000"/>
              </a:spcBef>
              <a:buFont typeface="Arial" pitchFamily="34" charset="0"/>
              <a:buNone/>
              <a:defRPr sz="1500" kern="1200">
                <a:solidFill>
                  <a:schemeClr val="tx1"/>
                </a:solidFill>
                <a:latin typeface="+mn-lt"/>
                <a:ea typeface="+mn-ea"/>
                <a:cs typeface="+mn-cs"/>
              </a:defRPr>
            </a:lvl8pPr>
            <a:lvl9pPr marL="2914553" indent="-171445" algn="l" defTabSz="685777"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marL="0" indent="0" algn="l"/>
            <a:r>
              <a:rPr lang="en-US" sz="1600" dirty="0">
                <a:solidFill>
                  <a:srgbClr val="000000"/>
                </a:solidFill>
              </a:rPr>
              <a:t>Conditionally matching requires the creation of a community list that shares a similar structure to an ACL, can be standard or expanded, and can be referenced by number or name.  </a:t>
            </a:r>
          </a:p>
          <a:p>
            <a:pPr marL="285750" indent="-285750" algn="l">
              <a:buFont typeface="Arial" panose="020B0604020202020204" pitchFamily="34" charset="0"/>
              <a:buChar char="•"/>
            </a:pPr>
            <a:r>
              <a:rPr lang="en-US" sz="1600" dirty="0">
                <a:solidFill>
                  <a:srgbClr val="000000"/>
                </a:solidFill>
              </a:rPr>
              <a:t>The configuration syntax for a community list is </a:t>
            </a:r>
            <a:r>
              <a:rPr lang="en-US" sz="1600" b="1" dirty="0">
                <a:solidFill>
                  <a:srgbClr val="000000"/>
                </a:solidFill>
              </a:rPr>
              <a:t>ip</a:t>
            </a:r>
            <a:r>
              <a:rPr lang="en-US" sz="1600" dirty="0">
                <a:solidFill>
                  <a:srgbClr val="000000"/>
                </a:solidFill>
              </a:rPr>
              <a:t> </a:t>
            </a:r>
            <a:r>
              <a:rPr lang="en-US" sz="1600" b="1" dirty="0">
                <a:solidFill>
                  <a:srgbClr val="000000"/>
                </a:solidFill>
              </a:rPr>
              <a:t>community-list</a:t>
            </a:r>
            <a:r>
              <a:rPr lang="en-US" sz="1600" dirty="0">
                <a:solidFill>
                  <a:srgbClr val="000000"/>
                </a:solidFill>
              </a:rPr>
              <a:t> {</a:t>
            </a:r>
            <a:r>
              <a:rPr lang="en-US" sz="1600" i="1" dirty="0">
                <a:solidFill>
                  <a:srgbClr val="000000"/>
                </a:solidFill>
              </a:rPr>
              <a:t>1-500</a:t>
            </a:r>
            <a:r>
              <a:rPr lang="en-US" sz="1600" dirty="0">
                <a:solidFill>
                  <a:srgbClr val="000000"/>
                </a:solidFill>
              </a:rPr>
              <a:t> | </a:t>
            </a:r>
            <a:r>
              <a:rPr lang="en-US" sz="1600" b="1" dirty="0">
                <a:solidFill>
                  <a:srgbClr val="000000"/>
                </a:solidFill>
              </a:rPr>
              <a:t>standard</a:t>
            </a:r>
            <a:r>
              <a:rPr lang="en-US" sz="1600" dirty="0">
                <a:solidFill>
                  <a:srgbClr val="000000"/>
                </a:solidFill>
              </a:rPr>
              <a:t> </a:t>
            </a:r>
            <a:r>
              <a:rPr lang="en-US" sz="1600" i="1" dirty="0">
                <a:solidFill>
                  <a:srgbClr val="000000"/>
                </a:solidFill>
              </a:rPr>
              <a:t>list-name</a:t>
            </a:r>
            <a:r>
              <a:rPr lang="en-US" sz="1600" dirty="0">
                <a:solidFill>
                  <a:srgbClr val="000000"/>
                </a:solidFill>
              </a:rPr>
              <a:t> | </a:t>
            </a:r>
            <a:r>
              <a:rPr lang="en-US" sz="1600" b="1" dirty="0">
                <a:solidFill>
                  <a:srgbClr val="000000"/>
                </a:solidFill>
              </a:rPr>
              <a:t>expanded</a:t>
            </a:r>
            <a:r>
              <a:rPr lang="en-US" sz="1600" dirty="0">
                <a:solidFill>
                  <a:srgbClr val="000000"/>
                </a:solidFill>
              </a:rPr>
              <a:t> </a:t>
            </a:r>
            <a:r>
              <a:rPr lang="en-US" sz="1600" i="1" dirty="0">
                <a:solidFill>
                  <a:srgbClr val="000000"/>
                </a:solidFill>
              </a:rPr>
              <a:t>list-name</a:t>
            </a:r>
            <a:r>
              <a:rPr lang="en-US" sz="1600" dirty="0">
                <a:solidFill>
                  <a:srgbClr val="000000"/>
                </a:solidFill>
              </a:rPr>
              <a:t>} {</a:t>
            </a:r>
            <a:r>
              <a:rPr lang="en-US" sz="1600" b="1" dirty="0">
                <a:solidFill>
                  <a:srgbClr val="000000"/>
                </a:solidFill>
              </a:rPr>
              <a:t>permit</a:t>
            </a:r>
            <a:r>
              <a:rPr lang="en-US" sz="1600" dirty="0">
                <a:solidFill>
                  <a:srgbClr val="000000"/>
                </a:solidFill>
              </a:rPr>
              <a:t> | </a:t>
            </a:r>
            <a:r>
              <a:rPr lang="en-US" sz="1600" b="1" dirty="0">
                <a:solidFill>
                  <a:srgbClr val="000000"/>
                </a:solidFill>
              </a:rPr>
              <a:t>deny</a:t>
            </a:r>
            <a:r>
              <a:rPr lang="en-US" sz="1600" dirty="0">
                <a:solidFill>
                  <a:srgbClr val="000000"/>
                </a:solidFill>
              </a:rPr>
              <a:t>} </a:t>
            </a:r>
            <a:r>
              <a:rPr lang="en-US" sz="1600" i="1" dirty="0">
                <a:solidFill>
                  <a:srgbClr val="000000"/>
                </a:solidFill>
              </a:rPr>
              <a:t>community-pattern</a:t>
            </a:r>
            <a:r>
              <a:rPr lang="en-US" sz="1600" dirty="0">
                <a:solidFill>
                  <a:srgbClr val="000000"/>
                </a:solidFill>
              </a:rPr>
              <a:t>. The community list is referenced in a route map with the command </a:t>
            </a:r>
            <a:r>
              <a:rPr lang="en-US" sz="1600" b="1" dirty="0">
                <a:solidFill>
                  <a:srgbClr val="000000"/>
                </a:solidFill>
              </a:rPr>
              <a:t>match</a:t>
            </a:r>
            <a:r>
              <a:rPr lang="en-US" sz="1600" dirty="0">
                <a:solidFill>
                  <a:srgbClr val="000000"/>
                </a:solidFill>
              </a:rPr>
              <a:t> </a:t>
            </a:r>
            <a:r>
              <a:rPr lang="en-US" sz="1600" b="1" dirty="0">
                <a:solidFill>
                  <a:srgbClr val="000000"/>
                </a:solidFill>
              </a:rPr>
              <a:t>community</a:t>
            </a:r>
            <a:r>
              <a:rPr lang="en-US" sz="1600" dirty="0">
                <a:solidFill>
                  <a:srgbClr val="000000"/>
                </a:solidFill>
              </a:rPr>
              <a:t> </a:t>
            </a:r>
            <a:r>
              <a:rPr lang="en-US" sz="1600" i="1" dirty="0">
                <a:solidFill>
                  <a:srgbClr val="000000"/>
                </a:solidFill>
              </a:rPr>
              <a:t>1-500</a:t>
            </a:r>
            <a:r>
              <a:rPr lang="en-US" sz="1600" dirty="0">
                <a:solidFill>
                  <a:srgbClr val="000000"/>
                </a:solidFill>
              </a:rPr>
              <a:t>.</a:t>
            </a:r>
          </a:p>
          <a:p>
            <a:pPr marL="285750" indent="-285750" algn="l">
              <a:buFont typeface="Arial" panose="020B0604020202020204" pitchFamily="34" charset="0"/>
              <a:buChar char="•"/>
            </a:pPr>
            <a:r>
              <a:rPr lang="en-US" sz="1600" dirty="0">
                <a:solidFill>
                  <a:srgbClr val="000000"/>
                </a:solidFill>
              </a:rPr>
              <a:t>Example 12-51 demonstrates the creation of a BGP community list that matches on the community 333:333.</a:t>
            </a:r>
          </a:p>
          <a:p>
            <a:pPr marL="285750" indent="-285750" algn="l">
              <a:buFont typeface="Arial" panose="020B0604020202020204" pitchFamily="34" charset="0"/>
              <a:buChar char="•"/>
            </a:pPr>
            <a:r>
              <a:rPr lang="en-US" sz="1600" dirty="0">
                <a:solidFill>
                  <a:srgbClr val="000000"/>
                </a:solidFill>
              </a:rPr>
              <a:t>Example 12-52 shows the BGP table after the route map has been applied to the neighbor.</a:t>
            </a:r>
          </a:p>
          <a:p>
            <a:pPr marL="0" indent="0" algn="l"/>
            <a:endParaRPr lang="en-US" sz="1500" dirty="0">
              <a:solidFill>
                <a:srgbClr val="000000"/>
              </a:solidFill>
            </a:endParaRPr>
          </a:p>
          <a:p>
            <a:pPr marL="0" indent="0" algn="l"/>
            <a:endParaRPr lang="en-US" sz="1500" dirty="0">
              <a:solidFill>
                <a:srgbClr val="000000"/>
              </a:solidFill>
            </a:endParaRPr>
          </a:p>
        </p:txBody>
      </p:sp>
      <p:pic>
        <p:nvPicPr>
          <p:cNvPr id="4" name="Picture 3">
            <a:extLst>
              <a:ext uri="{FF2B5EF4-FFF2-40B4-BE49-F238E27FC236}">
                <a16:creationId xmlns:a16="http://schemas.microsoft.com/office/drawing/2014/main" id="{7BEA9CA2-F46E-FC4F-B62D-E9BE3B0FD3F4}"/>
              </a:ext>
            </a:extLst>
          </p:cNvPr>
          <p:cNvPicPr>
            <a:picLocks noChangeAspect="1"/>
          </p:cNvPicPr>
          <p:nvPr/>
        </p:nvPicPr>
        <p:blipFill>
          <a:blip r:embed="rId3"/>
          <a:stretch>
            <a:fillRect/>
          </a:stretch>
        </p:blipFill>
        <p:spPr>
          <a:xfrm>
            <a:off x="4892040" y="793178"/>
            <a:ext cx="4120023" cy="1972056"/>
          </a:xfrm>
          <a:prstGeom prst="rect">
            <a:avLst/>
          </a:prstGeom>
        </p:spPr>
      </p:pic>
      <p:pic>
        <p:nvPicPr>
          <p:cNvPr id="7" name="Picture 6">
            <a:extLst>
              <a:ext uri="{FF2B5EF4-FFF2-40B4-BE49-F238E27FC236}">
                <a16:creationId xmlns:a16="http://schemas.microsoft.com/office/drawing/2014/main" id="{32A36D3D-8C0F-3444-882B-4E43752D0971}"/>
              </a:ext>
            </a:extLst>
          </p:cNvPr>
          <p:cNvPicPr>
            <a:picLocks noChangeAspect="1"/>
          </p:cNvPicPr>
          <p:nvPr/>
        </p:nvPicPr>
        <p:blipFill>
          <a:blip r:embed="rId4"/>
          <a:stretch>
            <a:fillRect/>
          </a:stretch>
        </p:blipFill>
        <p:spPr>
          <a:xfrm>
            <a:off x="4892039" y="3041978"/>
            <a:ext cx="4120023" cy="1317286"/>
          </a:xfrm>
          <a:prstGeom prst="rect">
            <a:avLst/>
          </a:prstGeom>
        </p:spPr>
      </p:pic>
    </p:spTree>
    <p:extLst>
      <p:ext uri="{BB962C8B-B14F-4D97-AF65-F5344CB8AC3E}">
        <p14:creationId xmlns:p14="http://schemas.microsoft.com/office/powerpoint/2010/main" val="37169929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4965192" cy="731837"/>
          </a:xfrm>
        </p:spPr>
        <p:txBody>
          <a:bodyPr/>
          <a:lstStyle/>
          <a:p>
            <a:r>
              <a:rPr lang="en-US" sz="1600" dirty="0"/>
              <a:t>BGP Communities</a:t>
            </a:r>
            <a:br>
              <a:rPr lang="en-US" dirty="0"/>
            </a:br>
            <a:r>
              <a:rPr lang="en-US" dirty="0"/>
              <a:t>Private BGP Communities</a:t>
            </a:r>
            <a:endParaRPr lang="en-US" sz="2400" dirty="0"/>
          </a:p>
        </p:txBody>
      </p:sp>
      <p:sp>
        <p:nvSpPr>
          <p:cNvPr id="5" name="Content Placeholder 3">
            <a:extLst>
              <a:ext uri="{FF2B5EF4-FFF2-40B4-BE49-F238E27FC236}">
                <a16:creationId xmlns:a16="http://schemas.microsoft.com/office/drawing/2014/main" id="{D72634B3-4564-4571-803F-19780F581DB3}"/>
              </a:ext>
            </a:extLst>
          </p:cNvPr>
          <p:cNvSpPr txBox="1">
            <a:spLocks/>
          </p:cNvSpPr>
          <p:nvPr/>
        </p:nvSpPr>
        <p:spPr>
          <a:xfrm>
            <a:off x="100584" y="793178"/>
            <a:ext cx="4620006" cy="3842830"/>
          </a:xfrm>
          <a:prstGeom prst="rect">
            <a:avLst/>
          </a:prstGeom>
        </p:spPr>
        <p:txBody>
          <a:bodyPr lIns="91420" tIns="45710" rIns="91420" bIns="45710">
            <a:noAutofit/>
          </a:bodyPr>
          <a:lstStyle>
            <a:lvl1pPr marL="285690" marR="0" indent="-285690" algn="ctr" defTabSz="457105" rtl="0" eaLnBrk="1" fontAlgn="auto" latinLnBrk="0" hangingPunct="1">
              <a:lnSpc>
                <a:spcPct val="100000"/>
              </a:lnSpc>
              <a:spcBef>
                <a:spcPct val="20000"/>
              </a:spcBef>
              <a:spcAft>
                <a:spcPts val="0"/>
              </a:spcAft>
              <a:buClrTx/>
              <a:buSzTx/>
              <a:buFont typeface="Arial"/>
              <a:buNone/>
              <a:tabLst/>
              <a:defRPr lang="en-US" sz="2000" b="0" i="0" kern="1200" baseline="0">
                <a:solidFill>
                  <a:schemeClr val="bg1"/>
                </a:solidFill>
                <a:latin typeface="+mn-lt"/>
                <a:ea typeface="ＭＳ Ｐゴシック" charset="0"/>
                <a:cs typeface="CiscoSans ExtraLight"/>
              </a:defRPr>
            </a:lvl1pPr>
            <a:lvl2pPr marL="358775" indent="-215900" algn="l" defTabSz="684213" rtl="0" eaLnBrk="1" fontAlgn="base" hangingPunct="1">
              <a:lnSpc>
                <a:spcPct val="95000"/>
              </a:lnSpc>
              <a:spcBef>
                <a:spcPts val="600"/>
              </a:spcBef>
              <a:spcAft>
                <a:spcPct val="0"/>
              </a:spcAft>
              <a:buClr>
                <a:schemeClr val="tx2"/>
              </a:buClr>
              <a:buFont typeface="Arial" charset="0"/>
              <a:buChar char="•"/>
              <a:defRPr lang="en-US" sz="1400" kern="1200" dirty="0">
                <a:solidFill>
                  <a:schemeClr val="tx1"/>
                </a:solidFill>
                <a:latin typeface="+mn-lt"/>
                <a:ea typeface="ＭＳ Ｐゴシック" charset="0"/>
                <a:cs typeface="CiscoSans"/>
              </a:defRPr>
            </a:lvl2pPr>
            <a:lvl3pPr marL="431800" indent="-169863" algn="l" defTabSz="684213" rtl="0" eaLnBrk="1" fontAlgn="base" hangingPunct="1">
              <a:lnSpc>
                <a:spcPct val="95000"/>
              </a:lnSpc>
              <a:spcBef>
                <a:spcPts val="625"/>
              </a:spcBef>
              <a:spcAft>
                <a:spcPct val="0"/>
              </a:spcAft>
              <a:buFont typeface="Arial" charset="0"/>
              <a:buChar char="•"/>
              <a:defRPr lang="en-US" sz="1200" kern="1200" dirty="0">
                <a:solidFill>
                  <a:schemeClr val="tx1"/>
                </a:solidFill>
                <a:latin typeface="+mn-lt"/>
                <a:ea typeface="ＭＳ Ｐゴシック" charset="0"/>
                <a:cs typeface="CiscoSans"/>
              </a:defRPr>
            </a:lvl3pPr>
            <a:lvl4pPr marL="503238"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4pPr>
            <a:lvl5pPr marL="574675"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5pPr>
            <a:lvl6pPr marL="863856" indent="-171445" algn="l" defTabSz="685777" rtl="0" eaLnBrk="1" latinLnBrk="0" hangingPunct="1">
              <a:spcBef>
                <a:spcPts val="600"/>
              </a:spcBef>
              <a:buFont typeface="Arial" pitchFamily="34" charset="0"/>
              <a:buChar char="•"/>
              <a:defRPr sz="900" kern="1200" baseline="0">
                <a:solidFill>
                  <a:schemeClr val="tx1"/>
                </a:solidFill>
                <a:latin typeface="+mn-lt"/>
                <a:ea typeface="+mn-ea"/>
                <a:cs typeface="+mn-cs"/>
              </a:defRPr>
            </a:lvl6pPr>
            <a:lvl7pPr marL="935844" indent="-171422" algn="l" defTabSz="685777" rtl="0" eaLnBrk="1" latinLnBrk="0" hangingPunct="1">
              <a:spcBef>
                <a:spcPts val="600"/>
              </a:spcBef>
              <a:buFont typeface="Arial" pitchFamily="34" charset="0"/>
              <a:buChar char="•"/>
              <a:defRPr sz="800" kern="1200" baseline="0">
                <a:solidFill>
                  <a:schemeClr val="tx1"/>
                </a:solidFill>
                <a:latin typeface="+mn-lt"/>
                <a:ea typeface="+mn-ea"/>
                <a:cs typeface="+mn-cs"/>
              </a:defRPr>
            </a:lvl7pPr>
            <a:lvl8pPr marL="2400220" indent="0" algn="l" defTabSz="685777" rtl="0" eaLnBrk="1" latinLnBrk="0" hangingPunct="1">
              <a:spcBef>
                <a:spcPct val="20000"/>
              </a:spcBef>
              <a:buFont typeface="Arial" pitchFamily="34" charset="0"/>
              <a:buNone/>
              <a:defRPr sz="1500" kern="1200">
                <a:solidFill>
                  <a:schemeClr val="tx1"/>
                </a:solidFill>
                <a:latin typeface="+mn-lt"/>
                <a:ea typeface="+mn-ea"/>
                <a:cs typeface="+mn-cs"/>
              </a:defRPr>
            </a:lvl8pPr>
            <a:lvl9pPr marL="2914553" indent="-171445" algn="l" defTabSz="685777"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marL="0" indent="0" algn="l"/>
            <a:r>
              <a:rPr lang="en-US" sz="1600" dirty="0">
                <a:solidFill>
                  <a:srgbClr val="000000"/>
                </a:solidFill>
              </a:rPr>
              <a:t>You set a private BGP community in a route map by using the command set community bgp-community [additive]. By default, when you set a community, any existing communities are overwritten, but you can preserve them by using the optional additive keyword.</a:t>
            </a:r>
          </a:p>
          <a:p>
            <a:pPr marL="0" indent="0" algn="l"/>
            <a:endParaRPr lang="en-US" sz="1600" dirty="0">
              <a:solidFill>
                <a:srgbClr val="000000"/>
              </a:solidFill>
            </a:endParaRPr>
          </a:p>
          <a:p>
            <a:pPr marL="0" indent="0" algn="l"/>
            <a:r>
              <a:rPr lang="en-US" sz="1600" dirty="0">
                <a:solidFill>
                  <a:srgbClr val="000000"/>
                </a:solidFill>
              </a:rPr>
              <a:t>Example 12-54 shows the configuration where the BGP community is set on the 10.23.1.0/24 network.</a:t>
            </a:r>
          </a:p>
          <a:p>
            <a:pPr marL="0" indent="0" algn="l"/>
            <a:endParaRPr lang="en-US" sz="1600" dirty="0">
              <a:solidFill>
                <a:srgbClr val="000000"/>
              </a:solidFill>
            </a:endParaRPr>
          </a:p>
          <a:p>
            <a:pPr marL="0" indent="0" algn="l"/>
            <a:r>
              <a:rPr lang="en-US" sz="1600" dirty="0">
                <a:solidFill>
                  <a:srgbClr val="000000"/>
                </a:solidFill>
              </a:rPr>
              <a:t>After the route map has been applied and the routes have been refreshed, the path attributes can be examined, as demonstrated in Example 12-55.</a:t>
            </a:r>
          </a:p>
        </p:txBody>
      </p:sp>
      <p:pic>
        <p:nvPicPr>
          <p:cNvPr id="6" name="Picture 5">
            <a:extLst>
              <a:ext uri="{FF2B5EF4-FFF2-40B4-BE49-F238E27FC236}">
                <a16:creationId xmlns:a16="http://schemas.microsoft.com/office/drawing/2014/main" id="{21F846F0-DA84-E745-8269-34C524E48AD1}"/>
              </a:ext>
            </a:extLst>
          </p:cNvPr>
          <p:cNvPicPr>
            <a:picLocks noChangeAspect="1"/>
          </p:cNvPicPr>
          <p:nvPr/>
        </p:nvPicPr>
        <p:blipFill>
          <a:blip r:embed="rId3"/>
          <a:stretch>
            <a:fillRect/>
          </a:stretch>
        </p:blipFill>
        <p:spPr>
          <a:xfrm>
            <a:off x="4868672" y="579781"/>
            <a:ext cx="4174744" cy="2134812"/>
          </a:xfrm>
          <a:prstGeom prst="rect">
            <a:avLst/>
          </a:prstGeom>
        </p:spPr>
      </p:pic>
      <p:pic>
        <p:nvPicPr>
          <p:cNvPr id="8" name="Picture 7">
            <a:extLst>
              <a:ext uri="{FF2B5EF4-FFF2-40B4-BE49-F238E27FC236}">
                <a16:creationId xmlns:a16="http://schemas.microsoft.com/office/drawing/2014/main" id="{7F53B3FD-571E-B54C-A60E-A116C020A762}"/>
              </a:ext>
            </a:extLst>
          </p:cNvPr>
          <p:cNvPicPr>
            <a:picLocks noChangeAspect="1"/>
          </p:cNvPicPr>
          <p:nvPr/>
        </p:nvPicPr>
        <p:blipFill>
          <a:blip r:embed="rId4"/>
          <a:stretch>
            <a:fillRect/>
          </a:stretch>
        </p:blipFill>
        <p:spPr>
          <a:xfrm>
            <a:off x="4868672" y="2836022"/>
            <a:ext cx="4174744" cy="2073172"/>
          </a:xfrm>
          <a:prstGeom prst="rect">
            <a:avLst/>
          </a:prstGeom>
        </p:spPr>
      </p:pic>
    </p:spTree>
    <p:extLst>
      <p:ext uri="{BB962C8B-B14F-4D97-AF65-F5344CB8AC3E}">
        <p14:creationId xmlns:p14="http://schemas.microsoft.com/office/powerpoint/2010/main" val="32073518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FB89FE0-AFBF-4F30-AE65-3B18BCBE3A9A}"/>
              </a:ext>
            </a:extLst>
          </p:cNvPr>
          <p:cNvSpPr>
            <a:spLocks noGrp="1"/>
          </p:cNvSpPr>
          <p:nvPr>
            <p:ph type="ctrTitle"/>
          </p:nvPr>
        </p:nvSpPr>
        <p:spPr>
          <a:xfrm>
            <a:off x="359274" y="264208"/>
            <a:ext cx="8159083" cy="1203086"/>
          </a:xfrm>
        </p:spPr>
        <p:txBody>
          <a:bodyPr anchor="ctr"/>
          <a:lstStyle/>
          <a:p>
            <a:r>
              <a:rPr lang="en-US" dirty="0">
                <a:solidFill>
                  <a:schemeClr val="accent5">
                    <a:lumMod val="40000"/>
                    <a:lumOff val="60000"/>
                  </a:schemeClr>
                </a:solidFill>
              </a:rPr>
              <a:t>Maximum Prefix</a:t>
            </a:r>
          </a:p>
        </p:txBody>
      </p:sp>
      <p:sp>
        <p:nvSpPr>
          <p:cNvPr id="4" name="TextBox 3">
            <a:extLst>
              <a:ext uri="{FF2B5EF4-FFF2-40B4-BE49-F238E27FC236}">
                <a16:creationId xmlns:a16="http://schemas.microsoft.com/office/drawing/2014/main" id="{E2BFA70F-DC0C-41D5-868E-C8FBC661D58F}"/>
              </a:ext>
            </a:extLst>
          </p:cNvPr>
          <p:cNvSpPr txBox="1"/>
          <p:nvPr/>
        </p:nvSpPr>
        <p:spPr>
          <a:xfrm>
            <a:off x="433084" y="1720662"/>
            <a:ext cx="8277832" cy="1569660"/>
          </a:xfrm>
          <a:prstGeom prst="rect">
            <a:avLst/>
          </a:prstGeom>
          <a:noFill/>
        </p:spPr>
        <p:txBody>
          <a:bodyPr wrap="square" rtlCol="0">
            <a:spAutoFit/>
          </a:bodyPr>
          <a:lstStyle/>
          <a:p>
            <a:pPr marL="285750" indent="-285750">
              <a:buFont typeface="Arial" panose="020B0604020202020204" pitchFamily="34" charset="0"/>
              <a:buChar char="•"/>
            </a:pPr>
            <a:r>
              <a:rPr lang="en-US" sz="1600" dirty="0">
                <a:solidFill>
                  <a:schemeClr val="accent5">
                    <a:lumMod val="40000"/>
                    <a:lumOff val="60000"/>
                  </a:schemeClr>
                </a:solidFill>
              </a:rPr>
              <a:t>The BGP maximum prefix feature restricts the number of routes that are received from a BGP peer.</a:t>
            </a:r>
          </a:p>
          <a:p>
            <a:pPr marL="285750" indent="-285750">
              <a:buFont typeface="Arial" panose="020B0604020202020204" pitchFamily="34" charset="0"/>
              <a:buChar char="•"/>
            </a:pPr>
            <a:r>
              <a:rPr lang="en-US" sz="1600" dirty="0">
                <a:solidFill>
                  <a:schemeClr val="accent5">
                    <a:lumMod val="40000"/>
                    <a:lumOff val="60000"/>
                  </a:schemeClr>
                </a:solidFill>
              </a:rPr>
              <a:t>This feature ensures that the BGP table does not overwhelm the router by exceeding its memory or processing capability. </a:t>
            </a:r>
          </a:p>
          <a:p>
            <a:pPr marL="285750" indent="-285750">
              <a:buFont typeface="Arial" panose="020B0604020202020204" pitchFamily="34" charset="0"/>
              <a:buChar char="•"/>
            </a:pPr>
            <a:r>
              <a:rPr lang="en-US" sz="1600" dirty="0">
                <a:solidFill>
                  <a:schemeClr val="accent5">
                    <a:lumMod val="40000"/>
                    <a:lumOff val="60000"/>
                  </a:schemeClr>
                </a:solidFill>
              </a:rPr>
              <a:t>Prefix limits are typically set for BGP peers on low-end routers as a safety mechanism to ensure that they do not become overloaded.</a:t>
            </a:r>
          </a:p>
        </p:txBody>
      </p:sp>
    </p:spTree>
    <p:custDataLst>
      <p:tags r:id="rId1"/>
    </p:custDataLst>
    <p:extLst>
      <p:ext uri="{BB962C8B-B14F-4D97-AF65-F5344CB8AC3E}">
        <p14:creationId xmlns:p14="http://schemas.microsoft.com/office/powerpoint/2010/main" val="801038836"/>
      </p:ext>
    </p:extLst>
  </p:cSld>
  <p:clrMapOvr>
    <a:masterClrMapping/>
  </p:clrMapOvr>
  <p:transition spd="slow">
    <p:wipe/>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r>
              <a:rPr lang="en-US" sz="1600" dirty="0"/>
              <a:t>Maximum Prefix</a:t>
            </a:r>
            <a:br>
              <a:rPr lang="en-US" dirty="0"/>
            </a:br>
            <a:r>
              <a:rPr lang="en-US" dirty="0"/>
              <a:t>Maximum Prefix</a:t>
            </a:r>
            <a:endParaRPr lang="en-US" sz="2400" dirty="0"/>
          </a:p>
        </p:txBody>
      </p:sp>
      <p:sp>
        <p:nvSpPr>
          <p:cNvPr id="5" name="Content Placeholder 3">
            <a:extLst>
              <a:ext uri="{FF2B5EF4-FFF2-40B4-BE49-F238E27FC236}">
                <a16:creationId xmlns:a16="http://schemas.microsoft.com/office/drawing/2014/main" id="{D72634B3-4564-4571-803F-19780F581DB3}"/>
              </a:ext>
            </a:extLst>
          </p:cNvPr>
          <p:cNvSpPr txBox="1">
            <a:spLocks/>
          </p:cNvSpPr>
          <p:nvPr/>
        </p:nvSpPr>
        <p:spPr>
          <a:xfrm>
            <a:off x="134776" y="805543"/>
            <a:ext cx="8577424" cy="3704817"/>
          </a:xfrm>
          <a:prstGeom prst="rect">
            <a:avLst/>
          </a:prstGeom>
        </p:spPr>
        <p:txBody>
          <a:bodyPr lIns="91420" tIns="45710" rIns="91420" bIns="45710">
            <a:noAutofit/>
          </a:bodyPr>
          <a:lstStyle>
            <a:lvl1pPr marL="285690" marR="0" indent="-285690" algn="ctr" defTabSz="457105" rtl="0" eaLnBrk="1" fontAlgn="auto" latinLnBrk="0" hangingPunct="1">
              <a:lnSpc>
                <a:spcPct val="100000"/>
              </a:lnSpc>
              <a:spcBef>
                <a:spcPct val="20000"/>
              </a:spcBef>
              <a:spcAft>
                <a:spcPts val="0"/>
              </a:spcAft>
              <a:buClrTx/>
              <a:buSzTx/>
              <a:buFont typeface="Arial"/>
              <a:buNone/>
              <a:tabLst/>
              <a:defRPr lang="en-US" sz="2000" b="0" i="0" kern="1200" baseline="0">
                <a:solidFill>
                  <a:schemeClr val="bg1"/>
                </a:solidFill>
                <a:latin typeface="+mn-lt"/>
                <a:ea typeface="ＭＳ Ｐゴシック" charset="0"/>
                <a:cs typeface="CiscoSans ExtraLight"/>
              </a:defRPr>
            </a:lvl1pPr>
            <a:lvl2pPr marL="358775" indent="-215900" algn="l" defTabSz="684213" rtl="0" eaLnBrk="1" fontAlgn="base" hangingPunct="1">
              <a:lnSpc>
                <a:spcPct val="95000"/>
              </a:lnSpc>
              <a:spcBef>
                <a:spcPts val="600"/>
              </a:spcBef>
              <a:spcAft>
                <a:spcPct val="0"/>
              </a:spcAft>
              <a:buClr>
                <a:schemeClr val="tx2"/>
              </a:buClr>
              <a:buFont typeface="Arial" charset="0"/>
              <a:buChar char="•"/>
              <a:defRPr lang="en-US" sz="1400" kern="1200" dirty="0">
                <a:solidFill>
                  <a:schemeClr val="tx1"/>
                </a:solidFill>
                <a:latin typeface="+mn-lt"/>
                <a:ea typeface="ＭＳ Ｐゴシック" charset="0"/>
                <a:cs typeface="CiscoSans"/>
              </a:defRPr>
            </a:lvl2pPr>
            <a:lvl3pPr marL="431800" indent="-169863" algn="l" defTabSz="684213" rtl="0" eaLnBrk="1" fontAlgn="base" hangingPunct="1">
              <a:lnSpc>
                <a:spcPct val="95000"/>
              </a:lnSpc>
              <a:spcBef>
                <a:spcPts val="625"/>
              </a:spcBef>
              <a:spcAft>
                <a:spcPct val="0"/>
              </a:spcAft>
              <a:buFont typeface="Arial" charset="0"/>
              <a:buChar char="•"/>
              <a:defRPr lang="en-US" sz="1200" kern="1200" dirty="0">
                <a:solidFill>
                  <a:schemeClr val="tx1"/>
                </a:solidFill>
                <a:latin typeface="+mn-lt"/>
                <a:ea typeface="ＭＳ Ｐゴシック" charset="0"/>
                <a:cs typeface="CiscoSans"/>
              </a:defRPr>
            </a:lvl3pPr>
            <a:lvl4pPr marL="503238"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4pPr>
            <a:lvl5pPr marL="574675"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5pPr>
            <a:lvl6pPr marL="863856" indent="-171445" algn="l" defTabSz="685777" rtl="0" eaLnBrk="1" latinLnBrk="0" hangingPunct="1">
              <a:spcBef>
                <a:spcPts val="600"/>
              </a:spcBef>
              <a:buFont typeface="Arial" pitchFamily="34" charset="0"/>
              <a:buChar char="•"/>
              <a:defRPr sz="900" kern="1200" baseline="0">
                <a:solidFill>
                  <a:schemeClr val="tx1"/>
                </a:solidFill>
                <a:latin typeface="+mn-lt"/>
                <a:ea typeface="+mn-ea"/>
                <a:cs typeface="+mn-cs"/>
              </a:defRPr>
            </a:lvl6pPr>
            <a:lvl7pPr marL="935844" indent="-171422" algn="l" defTabSz="685777" rtl="0" eaLnBrk="1" latinLnBrk="0" hangingPunct="1">
              <a:spcBef>
                <a:spcPts val="600"/>
              </a:spcBef>
              <a:buFont typeface="Arial" pitchFamily="34" charset="0"/>
              <a:buChar char="•"/>
              <a:defRPr sz="800" kern="1200" baseline="0">
                <a:solidFill>
                  <a:schemeClr val="tx1"/>
                </a:solidFill>
                <a:latin typeface="+mn-lt"/>
                <a:ea typeface="+mn-ea"/>
                <a:cs typeface="+mn-cs"/>
              </a:defRPr>
            </a:lvl7pPr>
            <a:lvl8pPr marL="2400220" indent="0" algn="l" defTabSz="685777" rtl="0" eaLnBrk="1" latinLnBrk="0" hangingPunct="1">
              <a:spcBef>
                <a:spcPct val="20000"/>
              </a:spcBef>
              <a:buFont typeface="Arial" pitchFamily="34" charset="0"/>
              <a:buNone/>
              <a:defRPr sz="1500" kern="1200">
                <a:solidFill>
                  <a:schemeClr val="tx1"/>
                </a:solidFill>
                <a:latin typeface="+mn-lt"/>
                <a:ea typeface="+mn-ea"/>
                <a:cs typeface="+mn-cs"/>
              </a:defRPr>
            </a:lvl8pPr>
            <a:lvl9pPr marL="2914553" indent="-171445" algn="l" defTabSz="685777"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marL="0" indent="0" algn="l"/>
            <a:r>
              <a:rPr lang="en-US" sz="1600" dirty="0">
                <a:solidFill>
                  <a:srgbClr val="000000"/>
                </a:solidFill>
              </a:rPr>
              <a:t>The BGP maximum prefix feature restricts the number of routes that are received from a BGP peer. This feature ensures that the BGP table does not overwhelm the router by exceeding its memory or processing capability.</a:t>
            </a:r>
          </a:p>
          <a:p>
            <a:pPr marL="0" indent="0" algn="l"/>
            <a:endParaRPr lang="en-US" sz="1600" dirty="0">
              <a:solidFill>
                <a:srgbClr val="000000"/>
              </a:solidFill>
            </a:endParaRPr>
          </a:p>
          <a:p>
            <a:pPr marL="0" indent="0" algn="l"/>
            <a:r>
              <a:rPr lang="en-US" sz="1600" dirty="0">
                <a:solidFill>
                  <a:srgbClr val="000000"/>
                </a:solidFill>
              </a:rPr>
              <a:t>Routers can place prefix restrictions on a BGP neighbor by using the BGP address family configuration command </a:t>
            </a:r>
            <a:r>
              <a:rPr lang="en-US" sz="1600" b="1" dirty="0">
                <a:solidFill>
                  <a:srgbClr val="000000"/>
                </a:solidFill>
              </a:rPr>
              <a:t>neighbor</a:t>
            </a:r>
            <a:r>
              <a:rPr lang="en-US" sz="1600" dirty="0">
                <a:solidFill>
                  <a:srgbClr val="000000"/>
                </a:solidFill>
              </a:rPr>
              <a:t> </a:t>
            </a:r>
            <a:r>
              <a:rPr lang="en-US" sz="1600" i="1" dirty="0">
                <a:solidFill>
                  <a:srgbClr val="000000"/>
                </a:solidFill>
              </a:rPr>
              <a:t>ip-address</a:t>
            </a:r>
            <a:r>
              <a:rPr lang="en-US" sz="1600" dirty="0">
                <a:solidFill>
                  <a:srgbClr val="000000"/>
                </a:solidFill>
              </a:rPr>
              <a:t> </a:t>
            </a:r>
            <a:r>
              <a:rPr lang="en-US" sz="1600" b="1" dirty="0">
                <a:solidFill>
                  <a:srgbClr val="000000"/>
                </a:solidFill>
              </a:rPr>
              <a:t>maximum-prefix</a:t>
            </a:r>
            <a:r>
              <a:rPr lang="en-US" sz="1600" dirty="0">
                <a:solidFill>
                  <a:srgbClr val="000000"/>
                </a:solidFill>
              </a:rPr>
              <a:t> </a:t>
            </a:r>
            <a:r>
              <a:rPr lang="en-US" sz="1600" i="1" dirty="0">
                <a:solidFill>
                  <a:srgbClr val="000000"/>
                </a:solidFill>
              </a:rPr>
              <a:t>prefix-count</a:t>
            </a:r>
            <a:r>
              <a:rPr lang="en-US" sz="1600" dirty="0">
                <a:solidFill>
                  <a:srgbClr val="000000"/>
                </a:solidFill>
              </a:rPr>
              <a:t> [</a:t>
            </a:r>
            <a:r>
              <a:rPr lang="en-US" sz="1600" i="1" dirty="0">
                <a:solidFill>
                  <a:srgbClr val="000000"/>
                </a:solidFill>
              </a:rPr>
              <a:t>warning-percentage</a:t>
            </a:r>
            <a:r>
              <a:rPr lang="en-US" sz="1600" dirty="0">
                <a:solidFill>
                  <a:srgbClr val="000000"/>
                </a:solidFill>
              </a:rPr>
              <a:t>] [</a:t>
            </a:r>
            <a:r>
              <a:rPr lang="en-US" sz="1600" b="1" dirty="0">
                <a:solidFill>
                  <a:srgbClr val="000000"/>
                </a:solidFill>
              </a:rPr>
              <a:t>restart</a:t>
            </a:r>
            <a:r>
              <a:rPr lang="en-US" sz="1600" dirty="0">
                <a:solidFill>
                  <a:srgbClr val="000000"/>
                </a:solidFill>
              </a:rPr>
              <a:t> </a:t>
            </a:r>
            <a:r>
              <a:rPr lang="en-US" sz="1600" i="1" dirty="0">
                <a:solidFill>
                  <a:srgbClr val="000000"/>
                </a:solidFill>
              </a:rPr>
              <a:t>time</a:t>
            </a:r>
            <a:r>
              <a:rPr lang="en-US" sz="1600" dirty="0">
                <a:solidFill>
                  <a:srgbClr val="000000"/>
                </a:solidFill>
              </a:rPr>
              <a:t>] [</a:t>
            </a:r>
            <a:r>
              <a:rPr lang="en-US" sz="1600" b="1" dirty="0">
                <a:solidFill>
                  <a:srgbClr val="000000"/>
                </a:solidFill>
              </a:rPr>
              <a:t>warning-only</a:t>
            </a:r>
            <a:r>
              <a:rPr lang="en-US" sz="1600" dirty="0">
                <a:solidFill>
                  <a:srgbClr val="000000"/>
                </a:solidFill>
              </a:rPr>
              <a:t>].</a:t>
            </a:r>
          </a:p>
          <a:p>
            <a:pPr marL="0" indent="0" algn="l"/>
            <a:endParaRPr lang="en-US" sz="1600" dirty="0">
              <a:solidFill>
                <a:srgbClr val="000000"/>
              </a:solidFill>
            </a:endParaRPr>
          </a:p>
          <a:p>
            <a:pPr marL="0" indent="0" algn="l"/>
            <a:r>
              <a:rPr lang="en-US" sz="1600" dirty="0">
                <a:solidFill>
                  <a:srgbClr val="000000"/>
                </a:solidFill>
              </a:rPr>
              <a:t>When a peer advertises more routes than the maximum prefix count, the peer moves the neighbor to the idle (PfxCt) state in the finite-state machine (FSM), closes the BGP session, and sends out the appropriate syslog message. The BGP session is not automatically reestablished by default. If you want to restart the BGP session after a certain amount of time, you can use the optional keyword restart time.</a:t>
            </a:r>
          </a:p>
          <a:p>
            <a:pPr marL="0" indent="0" algn="l"/>
            <a:endParaRPr lang="en-US" sz="1500" dirty="0">
              <a:solidFill>
                <a:srgbClr val="000000"/>
              </a:solidFill>
            </a:endParaRPr>
          </a:p>
          <a:p>
            <a:pPr marL="0" indent="0" algn="l"/>
            <a:endParaRPr lang="en-US" sz="1500" dirty="0">
              <a:solidFill>
                <a:srgbClr val="000000"/>
              </a:solidFill>
            </a:endParaRPr>
          </a:p>
          <a:p>
            <a:pPr marL="0" indent="0" algn="l"/>
            <a:endParaRPr lang="en-US" sz="1500" dirty="0">
              <a:solidFill>
                <a:srgbClr val="000000"/>
              </a:solidFill>
            </a:endParaRPr>
          </a:p>
          <a:p>
            <a:pPr marL="0" indent="0" algn="l"/>
            <a:endParaRPr lang="en-US" sz="1500" dirty="0">
              <a:solidFill>
                <a:srgbClr val="000000"/>
              </a:solidFill>
            </a:endParaRPr>
          </a:p>
        </p:txBody>
      </p:sp>
    </p:spTree>
    <p:extLst>
      <p:ext uri="{BB962C8B-B14F-4D97-AF65-F5344CB8AC3E}">
        <p14:creationId xmlns:p14="http://schemas.microsoft.com/office/powerpoint/2010/main" val="32294142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r>
              <a:rPr lang="en-US" sz="1600" dirty="0"/>
              <a:t>Maximum Prefix</a:t>
            </a:r>
            <a:br>
              <a:rPr lang="en-US" dirty="0"/>
            </a:br>
            <a:r>
              <a:rPr lang="en-US" dirty="0"/>
              <a:t>Maximum Prefix (Cont.)</a:t>
            </a:r>
            <a:endParaRPr lang="en-US" sz="2400" dirty="0"/>
          </a:p>
        </p:txBody>
      </p:sp>
      <p:sp>
        <p:nvSpPr>
          <p:cNvPr id="5" name="Content Placeholder 3">
            <a:extLst>
              <a:ext uri="{FF2B5EF4-FFF2-40B4-BE49-F238E27FC236}">
                <a16:creationId xmlns:a16="http://schemas.microsoft.com/office/drawing/2014/main" id="{D72634B3-4564-4571-803F-19780F581DB3}"/>
              </a:ext>
            </a:extLst>
          </p:cNvPr>
          <p:cNvSpPr txBox="1">
            <a:spLocks/>
          </p:cNvSpPr>
          <p:nvPr/>
        </p:nvSpPr>
        <p:spPr>
          <a:xfrm>
            <a:off x="134776" y="731838"/>
            <a:ext cx="8579456" cy="1164472"/>
          </a:xfrm>
          <a:prstGeom prst="rect">
            <a:avLst/>
          </a:prstGeom>
        </p:spPr>
        <p:txBody>
          <a:bodyPr lIns="91420" tIns="45710" rIns="91420" bIns="45710">
            <a:noAutofit/>
          </a:bodyPr>
          <a:lstStyle>
            <a:lvl1pPr marL="285690" marR="0" indent="-285690" algn="ctr" defTabSz="457105" rtl="0" eaLnBrk="1" fontAlgn="auto" latinLnBrk="0" hangingPunct="1">
              <a:lnSpc>
                <a:spcPct val="100000"/>
              </a:lnSpc>
              <a:spcBef>
                <a:spcPct val="20000"/>
              </a:spcBef>
              <a:spcAft>
                <a:spcPts val="0"/>
              </a:spcAft>
              <a:buClrTx/>
              <a:buSzTx/>
              <a:buFont typeface="Arial"/>
              <a:buNone/>
              <a:tabLst/>
              <a:defRPr lang="en-US" sz="2000" b="0" i="0" kern="1200" baseline="0">
                <a:solidFill>
                  <a:schemeClr val="bg1"/>
                </a:solidFill>
                <a:latin typeface="+mn-lt"/>
                <a:ea typeface="ＭＳ Ｐゴシック" charset="0"/>
                <a:cs typeface="CiscoSans ExtraLight"/>
              </a:defRPr>
            </a:lvl1pPr>
            <a:lvl2pPr marL="358775" indent="-215900" algn="l" defTabSz="684213" rtl="0" eaLnBrk="1" fontAlgn="base" hangingPunct="1">
              <a:lnSpc>
                <a:spcPct val="95000"/>
              </a:lnSpc>
              <a:spcBef>
                <a:spcPts val="600"/>
              </a:spcBef>
              <a:spcAft>
                <a:spcPct val="0"/>
              </a:spcAft>
              <a:buClr>
                <a:schemeClr val="tx2"/>
              </a:buClr>
              <a:buFont typeface="Arial" charset="0"/>
              <a:buChar char="•"/>
              <a:defRPr lang="en-US" sz="1400" kern="1200" dirty="0">
                <a:solidFill>
                  <a:schemeClr val="tx1"/>
                </a:solidFill>
                <a:latin typeface="+mn-lt"/>
                <a:ea typeface="ＭＳ Ｐゴシック" charset="0"/>
                <a:cs typeface="CiscoSans"/>
              </a:defRPr>
            </a:lvl2pPr>
            <a:lvl3pPr marL="431800" indent="-169863" algn="l" defTabSz="684213" rtl="0" eaLnBrk="1" fontAlgn="base" hangingPunct="1">
              <a:lnSpc>
                <a:spcPct val="95000"/>
              </a:lnSpc>
              <a:spcBef>
                <a:spcPts val="625"/>
              </a:spcBef>
              <a:spcAft>
                <a:spcPct val="0"/>
              </a:spcAft>
              <a:buFont typeface="Arial" charset="0"/>
              <a:buChar char="•"/>
              <a:defRPr lang="en-US" sz="1200" kern="1200" dirty="0">
                <a:solidFill>
                  <a:schemeClr val="tx1"/>
                </a:solidFill>
                <a:latin typeface="+mn-lt"/>
                <a:ea typeface="ＭＳ Ｐゴシック" charset="0"/>
                <a:cs typeface="CiscoSans"/>
              </a:defRPr>
            </a:lvl3pPr>
            <a:lvl4pPr marL="503238"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4pPr>
            <a:lvl5pPr marL="574675"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5pPr>
            <a:lvl6pPr marL="863856" indent="-171445" algn="l" defTabSz="685777" rtl="0" eaLnBrk="1" latinLnBrk="0" hangingPunct="1">
              <a:spcBef>
                <a:spcPts val="600"/>
              </a:spcBef>
              <a:buFont typeface="Arial" pitchFamily="34" charset="0"/>
              <a:buChar char="•"/>
              <a:defRPr sz="900" kern="1200" baseline="0">
                <a:solidFill>
                  <a:schemeClr val="tx1"/>
                </a:solidFill>
                <a:latin typeface="+mn-lt"/>
                <a:ea typeface="+mn-ea"/>
                <a:cs typeface="+mn-cs"/>
              </a:defRPr>
            </a:lvl6pPr>
            <a:lvl7pPr marL="935844" indent="-171422" algn="l" defTabSz="685777" rtl="0" eaLnBrk="1" latinLnBrk="0" hangingPunct="1">
              <a:spcBef>
                <a:spcPts val="600"/>
              </a:spcBef>
              <a:buFont typeface="Arial" pitchFamily="34" charset="0"/>
              <a:buChar char="•"/>
              <a:defRPr sz="800" kern="1200" baseline="0">
                <a:solidFill>
                  <a:schemeClr val="tx1"/>
                </a:solidFill>
                <a:latin typeface="+mn-lt"/>
                <a:ea typeface="+mn-ea"/>
                <a:cs typeface="+mn-cs"/>
              </a:defRPr>
            </a:lvl7pPr>
            <a:lvl8pPr marL="2400220" indent="0" algn="l" defTabSz="685777" rtl="0" eaLnBrk="1" latinLnBrk="0" hangingPunct="1">
              <a:spcBef>
                <a:spcPct val="20000"/>
              </a:spcBef>
              <a:buFont typeface="Arial" pitchFamily="34" charset="0"/>
              <a:buNone/>
              <a:defRPr sz="1500" kern="1200">
                <a:solidFill>
                  <a:schemeClr val="tx1"/>
                </a:solidFill>
                <a:latin typeface="+mn-lt"/>
                <a:ea typeface="+mn-ea"/>
                <a:cs typeface="+mn-cs"/>
              </a:defRPr>
            </a:lvl8pPr>
            <a:lvl9pPr marL="2914553" indent="-171445" algn="l" defTabSz="685777"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marL="0" indent="0" algn="l"/>
            <a:r>
              <a:rPr lang="en-US" sz="1500" dirty="0">
                <a:solidFill>
                  <a:srgbClr val="000000"/>
                </a:solidFill>
              </a:rPr>
              <a:t>A warning is not generated before the prefix limit is reached. By adding a warning percentage (set to 1 to 100) after the maximum prefix count, you can have a warning message sent when the percentage is exceeded. The maximum prefix behavior of closing the BGP session can be changed by using the optional keyword warning-only so that a warning message is generated instead. When the threshold has been reached, additional prefixes are discarded.</a:t>
            </a:r>
          </a:p>
        </p:txBody>
      </p:sp>
      <p:pic>
        <p:nvPicPr>
          <p:cNvPr id="2" name="Picture 1">
            <a:extLst>
              <a:ext uri="{FF2B5EF4-FFF2-40B4-BE49-F238E27FC236}">
                <a16:creationId xmlns:a16="http://schemas.microsoft.com/office/drawing/2014/main" id="{A02A8AD8-17B9-7343-B236-B1E9808B8203}"/>
              </a:ext>
            </a:extLst>
          </p:cNvPr>
          <p:cNvPicPr>
            <a:picLocks noChangeAspect="1"/>
          </p:cNvPicPr>
          <p:nvPr/>
        </p:nvPicPr>
        <p:blipFill>
          <a:blip r:embed="rId3"/>
          <a:stretch>
            <a:fillRect/>
          </a:stretch>
        </p:blipFill>
        <p:spPr>
          <a:xfrm>
            <a:off x="322228" y="3584238"/>
            <a:ext cx="4048252" cy="1061985"/>
          </a:xfrm>
          <a:prstGeom prst="rect">
            <a:avLst/>
          </a:prstGeom>
        </p:spPr>
      </p:pic>
      <p:pic>
        <p:nvPicPr>
          <p:cNvPr id="7" name="Picture 6">
            <a:extLst>
              <a:ext uri="{FF2B5EF4-FFF2-40B4-BE49-F238E27FC236}">
                <a16:creationId xmlns:a16="http://schemas.microsoft.com/office/drawing/2014/main" id="{958D13B4-57B1-334B-BEB3-2E0950904684}"/>
              </a:ext>
            </a:extLst>
          </p:cNvPr>
          <p:cNvPicPr>
            <a:picLocks noChangeAspect="1"/>
          </p:cNvPicPr>
          <p:nvPr/>
        </p:nvPicPr>
        <p:blipFill>
          <a:blip r:embed="rId4"/>
          <a:stretch>
            <a:fillRect/>
          </a:stretch>
        </p:blipFill>
        <p:spPr>
          <a:xfrm>
            <a:off x="4654296" y="2151044"/>
            <a:ext cx="4423156" cy="2330587"/>
          </a:xfrm>
          <a:prstGeom prst="rect">
            <a:avLst/>
          </a:prstGeom>
        </p:spPr>
      </p:pic>
      <p:sp>
        <p:nvSpPr>
          <p:cNvPr id="4" name="TextBox 3">
            <a:extLst>
              <a:ext uri="{FF2B5EF4-FFF2-40B4-BE49-F238E27FC236}">
                <a16:creationId xmlns:a16="http://schemas.microsoft.com/office/drawing/2014/main" id="{1F044CCA-C4D3-C641-B60D-6100C3F23816}"/>
              </a:ext>
            </a:extLst>
          </p:cNvPr>
          <p:cNvSpPr txBox="1"/>
          <p:nvPr/>
        </p:nvSpPr>
        <p:spPr>
          <a:xfrm>
            <a:off x="134776" y="2001610"/>
            <a:ext cx="4423156" cy="1477328"/>
          </a:xfrm>
          <a:prstGeom prst="rect">
            <a:avLst/>
          </a:prstGeom>
          <a:noFill/>
        </p:spPr>
        <p:txBody>
          <a:bodyPr wrap="square" rtlCol="0">
            <a:spAutoFit/>
          </a:bodyPr>
          <a:lstStyle/>
          <a:p>
            <a:r>
              <a:rPr lang="en-US" sz="1500" dirty="0">
                <a:solidFill>
                  <a:srgbClr val="000000"/>
                </a:solidFill>
              </a:rPr>
              <a:t>Example 12-56 shows the maximum prefix configuration.</a:t>
            </a:r>
          </a:p>
          <a:p>
            <a:endParaRPr lang="en-US" sz="1500" dirty="0">
              <a:solidFill>
                <a:srgbClr val="000000"/>
              </a:solidFill>
            </a:endParaRPr>
          </a:p>
          <a:p>
            <a:r>
              <a:rPr lang="en-US" sz="1500" dirty="0">
                <a:solidFill>
                  <a:srgbClr val="000000"/>
                </a:solidFill>
              </a:rPr>
              <a:t>Example 12-57 shows the 10.12.1.2 neighbor has exceeded the maximum prefix threshold and shut down the BGP session.</a:t>
            </a:r>
          </a:p>
        </p:txBody>
      </p:sp>
    </p:spTree>
    <p:extLst>
      <p:ext uri="{BB962C8B-B14F-4D97-AF65-F5344CB8AC3E}">
        <p14:creationId xmlns:p14="http://schemas.microsoft.com/office/powerpoint/2010/main" val="21954986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FB89FE0-AFBF-4F30-AE65-3B18BCBE3A9A}"/>
              </a:ext>
            </a:extLst>
          </p:cNvPr>
          <p:cNvSpPr>
            <a:spLocks noGrp="1"/>
          </p:cNvSpPr>
          <p:nvPr>
            <p:ph type="ctrTitle"/>
          </p:nvPr>
        </p:nvSpPr>
        <p:spPr>
          <a:xfrm>
            <a:off x="359274" y="264208"/>
            <a:ext cx="8159083" cy="1203086"/>
          </a:xfrm>
        </p:spPr>
        <p:txBody>
          <a:bodyPr anchor="ctr"/>
          <a:lstStyle/>
          <a:p>
            <a:r>
              <a:rPr lang="en-US" dirty="0">
                <a:solidFill>
                  <a:schemeClr val="accent5">
                    <a:lumMod val="40000"/>
                    <a:lumOff val="60000"/>
                  </a:schemeClr>
                </a:solidFill>
              </a:rPr>
              <a:t>Configuration Scalability</a:t>
            </a:r>
          </a:p>
        </p:txBody>
      </p:sp>
      <p:sp>
        <p:nvSpPr>
          <p:cNvPr id="4" name="TextBox 3">
            <a:extLst>
              <a:ext uri="{FF2B5EF4-FFF2-40B4-BE49-F238E27FC236}">
                <a16:creationId xmlns:a16="http://schemas.microsoft.com/office/drawing/2014/main" id="{E2BFA70F-DC0C-41D5-868E-C8FBC661D58F}"/>
              </a:ext>
            </a:extLst>
          </p:cNvPr>
          <p:cNvSpPr txBox="1"/>
          <p:nvPr/>
        </p:nvSpPr>
        <p:spPr>
          <a:xfrm>
            <a:off x="433084" y="1720662"/>
            <a:ext cx="8277832" cy="1569660"/>
          </a:xfrm>
          <a:prstGeom prst="rect">
            <a:avLst/>
          </a:prstGeom>
          <a:noFill/>
        </p:spPr>
        <p:txBody>
          <a:bodyPr wrap="square" rtlCol="0">
            <a:spAutoFit/>
          </a:bodyPr>
          <a:lstStyle/>
          <a:p>
            <a:pPr marL="285750" indent="-285750">
              <a:buFont typeface="Arial" panose="020B0604020202020204" pitchFamily="34" charset="0"/>
              <a:buChar char="•"/>
            </a:pPr>
            <a:r>
              <a:rPr lang="en-US" sz="1600" dirty="0">
                <a:solidFill>
                  <a:schemeClr val="accent5">
                    <a:lumMod val="40000"/>
                    <a:lumOff val="60000"/>
                  </a:schemeClr>
                </a:solidFill>
              </a:rPr>
              <a:t>BGP configurations can become fairly large as features are configured or BGP sessions increase. </a:t>
            </a:r>
          </a:p>
          <a:p>
            <a:pPr marL="285750" indent="-285750">
              <a:buFont typeface="Arial" panose="020B0604020202020204" pitchFamily="34" charset="0"/>
              <a:buChar char="•"/>
            </a:pPr>
            <a:r>
              <a:rPr lang="en-US" sz="1600" dirty="0">
                <a:solidFill>
                  <a:schemeClr val="accent5">
                    <a:lumMod val="40000"/>
                    <a:lumOff val="60000"/>
                  </a:schemeClr>
                </a:solidFill>
              </a:rPr>
              <a:t>IOS-based operating systems provide methods to apply a similar configuration to multiple neighbors.</a:t>
            </a:r>
          </a:p>
          <a:p>
            <a:pPr marL="285750" indent="-285750">
              <a:buFont typeface="Arial" panose="020B0604020202020204" pitchFamily="34" charset="0"/>
              <a:buChar char="•"/>
            </a:pPr>
            <a:r>
              <a:rPr lang="en-US" sz="1600" dirty="0">
                <a:solidFill>
                  <a:schemeClr val="accent5">
                    <a:lumMod val="40000"/>
                    <a:lumOff val="60000"/>
                  </a:schemeClr>
                </a:solidFill>
              </a:rPr>
              <a:t>This simplifies the configuration from a deployment standpoint and makes the configuration easier to read.</a:t>
            </a:r>
          </a:p>
        </p:txBody>
      </p:sp>
    </p:spTree>
    <p:custDataLst>
      <p:tags r:id="rId1"/>
    </p:custDataLst>
    <p:extLst>
      <p:ext uri="{BB962C8B-B14F-4D97-AF65-F5344CB8AC3E}">
        <p14:creationId xmlns:p14="http://schemas.microsoft.com/office/powerpoint/2010/main" val="1986020494"/>
      </p:ext>
    </p:extLst>
  </p:cSld>
  <p:clrMapOvr>
    <a:masterClrMapping/>
  </p:clrMapOvr>
  <p:transition spd="slow">
    <p:wip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788012" cy="731837"/>
          </a:xfrm>
        </p:spPr>
        <p:txBody>
          <a:bodyPr/>
          <a:lstStyle/>
          <a:p>
            <a:r>
              <a:rPr lang="en-US" sz="1600" dirty="0"/>
              <a:t>Route Summarization</a:t>
            </a:r>
            <a:br>
              <a:rPr lang="en-US" dirty="0"/>
            </a:br>
            <a:r>
              <a:rPr lang="en-US" dirty="0"/>
              <a:t>Aggregate Addresses</a:t>
            </a:r>
            <a:endParaRPr lang="en-US" sz="2400" dirty="0"/>
          </a:p>
        </p:txBody>
      </p:sp>
      <p:sp>
        <p:nvSpPr>
          <p:cNvPr id="2" name="Rectangle 1">
            <a:extLst>
              <a:ext uri="{FF2B5EF4-FFF2-40B4-BE49-F238E27FC236}">
                <a16:creationId xmlns:a16="http://schemas.microsoft.com/office/drawing/2014/main" id="{4A8E3C55-A50D-45D3-9CB7-617D04CA48B6}"/>
              </a:ext>
            </a:extLst>
          </p:cNvPr>
          <p:cNvSpPr/>
          <p:nvPr/>
        </p:nvSpPr>
        <p:spPr>
          <a:xfrm>
            <a:off x="65315" y="731837"/>
            <a:ext cx="9078685" cy="2400657"/>
          </a:xfrm>
          <a:prstGeom prst="rect">
            <a:avLst/>
          </a:prstGeom>
        </p:spPr>
        <p:txBody>
          <a:bodyPr wrap="square">
            <a:spAutoFit/>
          </a:bodyPr>
          <a:lstStyle/>
          <a:p>
            <a:r>
              <a:rPr lang="en-US" sz="1500" dirty="0">
                <a:solidFill>
                  <a:srgbClr val="000000"/>
                </a:solidFill>
              </a:rPr>
              <a:t>Dynamic BGP summarization consists of the configuration of an aggregate network prefix. When viable component routes that match the aggregate network prefix enter the BGP table, the aggregate prefix is created. The originating router sets the next hop to Null0 as a discard route for the aggregated prefix for loop prevention.</a:t>
            </a:r>
          </a:p>
          <a:p>
            <a:endParaRPr lang="en-US" sz="1500" dirty="0">
              <a:solidFill>
                <a:srgbClr val="000000"/>
              </a:solidFill>
            </a:endParaRPr>
          </a:p>
          <a:p>
            <a:r>
              <a:rPr lang="en-US" sz="1500" dirty="0">
                <a:solidFill>
                  <a:srgbClr val="000000"/>
                </a:solidFill>
              </a:rPr>
              <a:t>Dynamic route summarization is accomplished with the BGP address family configuration command </a:t>
            </a:r>
            <a:r>
              <a:rPr lang="en-US" sz="1500" b="1" dirty="0">
                <a:solidFill>
                  <a:srgbClr val="000000"/>
                </a:solidFill>
              </a:rPr>
              <a:t>aggregate-address</a:t>
            </a:r>
            <a:r>
              <a:rPr lang="en-US" sz="1500" dirty="0">
                <a:solidFill>
                  <a:srgbClr val="000000"/>
                </a:solidFill>
              </a:rPr>
              <a:t> </a:t>
            </a:r>
            <a:r>
              <a:rPr lang="en-US" sz="1500" i="1" dirty="0">
                <a:solidFill>
                  <a:srgbClr val="000000"/>
                </a:solidFill>
              </a:rPr>
              <a:t>network</a:t>
            </a:r>
            <a:r>
              <a:rPr lang="en-US" sz="1500" dirty="0">
                <a:solidFill>
                  <a:srgbClr val="000000"/>
                </a:solidFill>
              </a:rPr>
              <a:t> </a:t>
            </a:r>
            <a:r>
              <a:rPr lang="en-US" sz="1500" i="1" dirty="0">
                <a:solidFill>
                  <a:srgbClr val="000000"/>
                </a:solidFill>
              </a:rPr>
              <a:t>subnet-mask</a:t>
            </a:r>
            <a:r>
              <a:rPr lang="en-US" sz="1500" dirty="0">
                <a:solidFill>
                  <a:srgbClr val="000000"/>
                </a:solidFill>
              </a:rPr>
              <a:t> [</a:t>
            </a:r>
            <a:r>
              <a:rPr lang="en-US" sz="1500" b="1" dirty="0">
                <a:solidFill>
                  <a:srgbClr val="000000"/>
                </a:solidFill>
              </a:rPr>
              <a:t>summary-only</a:t>
            </a:r>
            <a:r>
              <a:rPr lang="en-US" sz="1500" dirty="0">
                <a:solidFill>
                  <a:srgbClr val="000000"/>
                </a:solidFill>
              </a:rPr>
              <a:t>] [</a:t>
            </a:r>
            <a:r>
              <a:rPr lang="en-US" sz="1500" b="1" dirty="0">
                <a:solidFill>
                  <a:srgbClr val="000000"/>
                </a:solidFill>
              </a:rPr>
              <a:t>as-set</a:t>
            </a:r>
            <a:r>
              <a:rPr lang="en-US" sz="1500" dirty="0">
                <a:solidFill>
                  <a:srgbClr val="000000"/>
                </a:solidFill>
              </a:rPr>
              <a:t>]. </a:t>
            </a:r>
          </a:p>
          <a:p>
            <a:endParaRPr lang="en-US" sz="1500" dirty="0">
              <a:solidFill>
                <a:srgbClr val="000000"/>
              </a:solidFill>
            </a:endParaRPr>
          </a:p>
          <a:p>
            <a:r>
              <a:rPr lang="en-US" sz="1500" dirty="0">
                <a:solidFill>
                  <a:srgbClr val="000000"/>
                </a:solidFill>
              </a:rPr>
              <a:t>Figure 12-1 shows a simple topology in which R1 established an External BGP (eBGP) session with R2, and R2 establishes an eBGP session with R3.</a:t>
            </a:r>
          </a:p>
        </p:txBody>
      </p:sp>
      <p:pic>
        <p:nvPicPr>
          <p:cNvPr id="5" name="Picture 4">
            <a:extLst>
              <a:ext uri="{FF2B5EF4-FFF2-40B4-BE49-F238E27FC236}">
                <a16:creationId xmlns:a16="http://schemas.microsoft.com/office/drawing/2014/main" id="{1958E47A-A4CD-044D-8282-B468AC9D41DC}"/>
              </a:ext>
            </a:extLst>
          </p:cNvPr>
          <p:cNvPicPr>
            <a:picLocks noChangeAspect="1"/>
          </p:cNvPicPr>
          <p:nvPr/>
        </p:nvPicPr>
        <p:blipFill>
          <a:blip r:embed="rId3"/>
          <a:stretch>
            <a:fillRect/>
          </a:stretch>
        </p:blipFill>
        <p:spPr>
          <a:xfrm>
            <a:off x="2569464" y="3228466"/>
            <a:ext cx="3870240" cy="1508446"/>
          </a:xfrm>
          <a:prstGeom prst="rect">
            <a:avLst/>
          </a:prstGeom>
        </p:spPr>
      </p:pic>
    </p:spTree>
    <p:extLst>
      <p:ext uri="{BB962C8B-B14F-4D97-AF65-F5344CB8AC3E}">
        <p14:creationId xmlns:p14="http://schemas.microsoft.com/office/powerpoint/2010/main" val="40651815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r>
              <a:rPr lang="en-US" sz="1600" dirty="0"/>
              <a:t>Configuration Scalability</a:t>
            </a:r>
            <a:br>
              <a:rPr lang="en-US" dirty="0"/>
            </a:br>
            <a:r>
              <a:rPr lang="en-US" dirty="0"/>
              <a:t>IOS Peer Groups</a:t>
            </a:r>
            <a:endParaRPr lang="en-US" sz="2400" dirty="0"/>
          </a:p>
        </p:txBody>
      </p:sp>
      <p:sp>
        <p:nvSpPr>
          <p:cNvPr id="5" name="Content Placeholder 3">
            <a:extLst>
              <a:ext uri="{FF2B5EF4-FFF2-40B4-BE49-F238E27FC236}">
                <a16:creationId xmlns:a16="http://schemas.microsoft.com/office/drawing/2014/main" id="{D72634B3-4564-4571-803F-19780F581DB3}"/>
              </a:ext>
            </a:extLst>
          </p:cNvPr>
          <p:cNvSpPr txBox="1">
            <a:spLocks/>
          </p:cNvSpPr>
          <p:nvPr/>
        </p:nvSpPr>
        <p:spPr>
          <a:xfrm>
            <a:off x="182880" y="805543"/>
            <a:ext cx="8741664" cy="2696609"/>
          </a:xfrm>
          <a:prstGeom prst="rect">
            <a:avLst/>
          </a:prstGeom>
        </p:spPr>
        <p:txBody>
          <a:bodyPr lIns="91420" tIns="45710" rIns="91420" bIns="45710">
            <a:noAutofit/>
          </a:bodyPr>
          <a:lstStyle>
            <a:lvl1pPr marL="285690" marR="0" indent="-285690" algn="ctr" defTabSz="457105" rtl="0" eaLnBrk="1" fontAlgn="auto" latinLnBrk="0" hangingPunct="1">
              <a:lnSpc>
                <a:spcPct val="100000"/>
              </a:lnSpc>
              <a:spcBef>
                <a:spcPct val="20000"/>
              </a:spcBef>
              <a:spcAft>
                <a:spcPts val="0"/>
              </a:spcAft>
              <a:buClrTx/>
              <a:buSzTx/>
              <a:buFont typeface="Arial"/>
              <a:buNone/>
              <a:tabLst/>
              <a:defRPr lang="en-US" sz="2000" b="0" i="0" kern="1200" baseline="0">
                <a:solidFill>
                  <a:schemeClr val="bg1"/>
                </a:solidFill>
                <a:latin typeface="+mn-lt"/>
                <a:ea typeface="ＭＳ Ｐゴシック" charset="0"/>
                <a:cs typeface="CiscoSans ExtraLight"/>
              </a:defRPr>
            </a:lvl1pPr>
            <a:lvl2pPr marL="358775" indent="-215900" algn="l" defTabSz="684213" rtl="0" eaLnBrk="1" fontAlgn="base" hangingPunct="1">
              <a:lnSpc>
                <a:spcPct val="95000"/>
              </a:lnSpc>
              <a:spcBef>
                <a:spcPts val="600"/>
              </a:spcBef>
              <a:spcAft>
                <a:spcPct val="0"/>
              </a:spcAft>
              <a:buClr>
                <a:schemeClr val="tx2"/>
              </a:buClr>
              <a:buFont typeface="Arial" charset="0"/>
              <a:buChar char="•"/>
              <a:defRPr lang="en-US" sz="1400" kern="1200" dirty="0">
                <a:solidFill>
                  <a:schemeClr val="tx1"/>
                </a:solidFill>
                <a:latin typeface="+mn-lt"/>
                <a:ea typeface="ＭＳ Ｐゴシック" charset="0"/>
                <a:cs typeface="CiscoSans"/>
              </a:defRPr>
            </a:lvl2pPr>
            <a:lvl3pPr marL="431800" indent="-169863" algn="l" defTabSz="684213" rtl="0" eaLnBrk="1" fontAlgn="base" hangingPunct="1">
              <a:lnSpc>
                <a:spcPct val="95000"/>
              </a:lnSpc>
              <a:spcBef>
                <a:spcPts val="625"/>
              </a:spcBef>
              <a:spcAft>
                <a:spcPct val="0"/>
              </a:spcAft>
              <a:buFont typeface="Arial" charset="0"/>
              <a:buChar char="•"/>
              <a:defRPr lang="en-US" sz="1200" kern="1200" dirty="0">
                <a:solidFill>
                  <a:schemeClr val="tx1"/>
                </a:solidFill>
                <a:latin typeface="+mn-lt"/>
                <a:ea typeface="ＭＳ Ｐゴシック" charset="0"/>
                <a:cs typeface="CiscoSans"/>
              </a:defRPr>
            </a:lvl3pPr>
            <a:lvl4pPr marL="503238"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4pPr>
            <a:lvl5pPr marL="574675"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5pPr>
            <a:lvl6pPr marL="863856" indent="-171445" algn="l" defTabSz="685777" rtl="0" eaLnBrk="1" latinLnBrk="0" hangingPunct="1">
              <a:spcBef>
                <a:spcPts val="600"/>
              </a:spcBef>
              <a:buFont typeface="Arial" pitchFamily="34" charset="0"/>
              <a:buChar char="•"/>
              <a:defRPr sz="900" kern="1200" baseline="0">
                <a:solidFill>
                  <a:schemeClr val="tx1"/>
                </a:solidFill>
                <a:latin typeface="+mn-lt"/>
                <a:ea typeface="+mn-ea"/>
                <a:cs typeface="+mn-cs"/>
              </a:defRPr>
            </a:lvl6pPr>
            <a:lvl7pPr marL="935844" indent="-171422" algn="l" defTabSz="685777" rtl="0" eaLnBrk="1" latinLnBrk="0" hangingPunct="1">
              <a:spcBef>
                <a:spcPts val="600"/>
              </a:spcBef>
              <a:buFont typeface="Arial" pitchFamily="34" charset="0"/>
              <a:buChar char="•"/>
              <a:defRPr sz="800" kern="1200" baseline="0">
                <a:solidFill>
                  <a:schemeClr val="tx1"/>
                </a:solidFill>
                <a:latin typeface="+mn-lt"/>
                <a:ea typeface="+mn-ea"/>
                <a:cs typeface="+mn-cs"/>
              </a:defRPr>
            </a:lvl7pPr>
            <a:lvl8pPr marL="2400220" indent="0" algn="l" defTabSz="685777" rtl="0" eaLnBrk="1" latinLnBrk="0" hangingPunct="1">
              <a:spcBef>
                <a:spcPct val="20000"/>
              </a:spcBef>
              <a:buFont typeface="Arial" pitchFamily="34" charset="0"/>
              <a:buNone/>
              <a:defRPr sz="1500" kern="1200">
                <a:solidFill>
                  <a:schemeClr val="tx1"/>
                </a:solidFill>
                <a:latin typeface="+mn-lt"/>
                <a:ea typeface="+mn-ea"/>
                <a:cs typeface="+mn-cs"/>
              </a:defRPr>
            </a:lvl8pPr>
            <a:lvl9pPr marL="2914553" indent="-171445" algn="l" defTabSz="685777"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marL="0" indent="0" algn="l"/>
            <a:r>
              <a:rPr lang="en-US" sz="1500" dirty="0">
                <a:solidFill>
                  <a:srgbClr val="000000"/>
                </a:solidFill>
              </a:rPr>
              <a:t>IOS peer groups simplify BGP configuration and reduce system resource use (CPU and memory) by grouping BGP peers together into BGP update groups.</a:t>
            </a:r>
          </a:p>
          <a:p>
            <a:pPr marL="0" indent="0" algn="l"/>
            <a:endParaRPr lang="en-US" sz="1500" dirty="0">
              <a:solidFill>
                <a:srgbClr val="000000"/>
              </a:solidFill>
            </a:endParaRPr>
          </a:p>
          <a:p>
            <a:pPr marL="0" indent="0" algn="l"/>
            <a:r>
              <a:rPr lang="en-US" sz="1500" dirty="0">
                <a:solidFill>
                  <a:srgbClr val="000000"/>
                </a:solidFill>
              </a:rPr>
              <a:t>BGP update groups enable a router to perform the outbound routing policy processing one time and then replicate the update to all the members (as opposed to performing the outbound routing policy processing for every router). </a:t>
            </a:r>
          </a:p>
          <a:p>
            <a:pPr marL="0" indent="0" algn="l"/>
            <a:endParaRPr lang="en-US" sz="1500" dirty="0">
              <a:solidFill>
                <a:srgbClr val="000000"/>
              </a:solidFill>
            </a:endParaRPr>
          </a:p>
          <a:p>
            <a:pPr marL="0" indent="0" algn="l"/>
            <a:r>
              <a:rPr lang="en-US" sz="1500" dirty="0">
                <a:solidFill>
                  <a:srgbClr val="000000"/>
                </a:solidFill>
              </a:rPr>
              <a:t>All peer group settings use the peer-groupname field in lieu of the ip-address field in the neighbor ip-address commands. All routers in the peer group are in the same update group and therefore must be of the same session type: internal (iBGP) or external (eBGP).</a:t>
            </a:r>
          </a:p>
          <a:p>
            <a:pPr marL="0" indent="0" algn="l"/>
            <a:endParaRPr lang="en-US" sz="1500" dirty="0">
              <a:solidFill>
                <a:srgbClr val="000000"/>
              </a:solidFill>
            </a:endParaRPr>
          </a:p>
        </p:txBody>
      </p:sp>
    </p:spTree>
    <p:extLst>
      <p:ext uri="{BB962C8B-B14F-4D97-AF65-F5344CB8AC3E}">
        <p14:creationId xmlns:p14="http://schemas.microsoft.com/office/powerpoint/2010/main" val="28923073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r>
              <a:rPr lang="en-US" sz="1600" dirty="0"/>
              <a:t>Configuration Scalability</a:t>
            </a:r>
            <a:br>
              <a:rPr lang="en-US" dirty="0"/>
            </a:br>
            <a:r>
              <a:rPr lang="en-US" dirty="0"/>
              <a:t>Peer Group Configuration</a:t>
            </a:r>
            <a:endParaRPr lang="en-US" sz="2400" dirty="0"/>
          </a:p>
        </p:txBody>
      </p:sp>
      <p:sp>
        <p:nvSpPr>
          <p:cNvPr id="5" name="Content Placeholder 3">
            <a:extLst>
              <a:ext uri="{FF2B5EF4-FFF2-40B4-BE49-F238E27FC236}">
                <a16:creationId xmlns:a16="http://schemas.microsoft.com/office/drawing/2014/main" id="{D72634B3-4564-4571-803F-19780F581DB3}"/>
              </a:ext>
            </a:extLst>
          </p:cNvPr>
          <p:cNvSpPr txBox="1">
            <a:spLocks/>
          </p:cNvSpPr>
          <p:nvPr/>
        </p:nvSpPr>
        <p:spPr>
          <a:xfrm>
            <a:off x="182880" y="805543"/>
            <a:ext cx="4389120" cy="3848753"/>
          </a:xfrm>
          <a:prstGeom prst="rect">
            <a:avLst/>
          </a:prstGeom>
        </p:spPr>
        <p:txBody>
          <a:bodyPr lIns="91420" tIns="45710" rIns="91420" bIns="45710">
            <a:noAutofit/>
          </a:bodyPr>
          <a:lstStyle>
            <a:lvl1pPr marL="285690" marR="0" indent="-285690" algn="ctr" defTabSz="457105" rtl="0" eaLnBrk="1" fontAlgn="auto" latinLnBrk="0" hangingPunct="1">
              <a:lnSpc>
                <a:spcPct val="100000"/>
              </a:lnSpc>
              <a:spcBef>
                <a:spcPct val="20000"/>
              </a:spcBef>
              <a:spcAft>
                <a:spcPts val="0"/>
              </a:spcAft>
              <a:buClrTx/>
              <a:buSzTx/>
              <a:buFont typeface="Arial"/>
              <a:buNone/>
              <a:tabLst/>
              <a:defRPr lang="en-US" sz="2000" b="0" i="0" kern="1200" baseline="0">
                <a:solidFill>
                  <a:schemeClr val="bg1"/>
                </a:solidFill>
                <a:latin typeface="+mn-lt"/>
                <a:ea typeface="ＭＳ Ｐゴシック" charset="0"/>
                <a:cs typeface="CiscoSans ExtraLight"/>
              </a:defRPr>
            </a:lvl1pPr>
            <a:lvl2pPr marL="358775" indent="-215900" algn="l" defTabSz="684213" rtl="0" eaLnBrk="1" fontAlgn="base" hangingPunct="1">
              <a:lnSpc>
                <a:spcPct val="95000"/>
              </a:lnSpc>
              <a:spcBef>
                <a:spcPts val="600"/>
              </a:spcBef>
              <a:spcAft>
                <a:spcPct val="0"/>
              </a:spcAft>
              <a:buClr>
                <a:schemeClr val="tx2"/>
              </a:buClr>
              <a:buFont typeface="Arial" charset="0"/>
              <a:buChar char="•"/>
              <a:defRPr lang="en-US" sz="1400" kern="1200" dirty="0">
                <a:solidFill>
                  <a:schemeClr val="tx1"/>
                </a:solidFill>
                <a:latin typeface="+mn-lt"/>
                <a:ea typeface="ＭＳ Ｐゴシック" charset="0"/>
                <a:cs typeface="CiscoSans"/>
              </a:defRPr>
            </a:lvl2pPr>
            <a:lvl3pPr marL="431800" indent="-169863" algn="l" defTabSz="684213" rtl="0" eaLnBrk="1" fontAlgn="base" hangingPunct="1">
              <a:lnSpc>
                <a:spcPct val="95000"/>
              </a:lnSpc>
              <a:spcBef>
                <a:spcPts val="625"/>
              </a:spcBef>
              <a:spcAft>
                <a:spcPct val="0"/>
              </a:spcAft>
              <a:buFont typeface="Arial" charset="0"/>
              <a:buChar char="•"/>
              <a:defRPr lang="en-US" sz="1200" kern="1200" dirty="0">
                <a:solidFill>
                  <a:schemeClr val="tx1"/>
                </a:solidFill>
                <a:latin typeface="+mn-lt"/>
                <a:ea typeface="ＭＳ Ｐゴシック" charset="0"/>
                <a:cs typeface="CiscoSans"/>
              </a:defRPr>
            </a:lvl3pPr>
            <a:lvl4pPr marL="503238"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4pPr>
            <a:lvl5pPr marL="574675"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5pPr>
            <a:lvl6pPr marL="863856" indent="-171445" algn="l" defTabSz="685777" rtl="0" eaLnBrk="1" latinLnBrk="0" hangingPunct="1">
              <a:spcBef>
                <a:spcPts val="600"/>
              </a:spcBef>
              <a:buFont typeface="Arial" pitchFamily="34" charset="0"/>
              <a:buChar char="•"/>
              <a:defRPr sz="900" kern="1200" baseline="0">
                <a:solidFill>
                  <a:schemeClr val="tx1"/>
                </a:solidFill>
                <a:latin typeface="+mn-lt"/>
                <a:ea typeface="+mn-ea"/>
                <a:cs typeface="+mn-cs"/>
              </a:defRPr>
            </a:lvl6pPr>
            <a:lvl7pPr marL="935844" indent="-171422" algn="l" defTabSz="685777" rtl="0" eaLnBrk="1" latinLnBrk="0" hangingPunct="1">
              <a:spcBef>
                <a:spcPts val="600"/>
              </a:spcBef>
              <a:buFont typeface="Arial" pitchFamily="34" charset="0"/>
              <a:buChar char="•"/>
              <a:defRPr sz="800" kern="1200" baseline="0">
                <a:solidFill>
                  <a:schemeClr val="tx1"/>
                </a:solidFill>
                <a:latin typeface="+mn-lt"/>
                <a:ea typeface="+mn-ea"/>
                <a:cs typeface="+mn-cs"/>
              </a:defRPr>
            </a:lvl7pPr>
            <a:lvl8pPr marL="2400220" indent="0" algn="l" defTabSz="685777" rtl="0" eaLnBrk="1" latinLnBrk="0" hangingPunct="1">
              <a:spcBef>
                <a:spcPct val="20000"/>
              </a:spcBef>
              <a:buFont typeface="Arial" pitchFamily="34" charset="0"/>
              <a:buNone/>
              <a:defRPr sz="1500" kern="1200">
                <a:solidFill>
                  <a:schemeClr val="tx1"/>
                </a:solidFill>
                <a:latin typeface="+mn-lt"/>
                <a:ea typeface="+mn-ea"/>
                <a:cs typeface="+mn-cs"/>
              </a:defRPr>
            </a:lvl8pPr>
            <a:lvl9pPr marL="2914553" indent="-171445" algn="l" defTabSz="685777"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marL="0" indent="0" algn="l"/>
            <a:r>
              <a:rPr lang="en-US" sz="1500" dirty="0">
                <a:solidFill>
                  <a:srgbClr val="000000"/>
                </a:solidFill>
              </a:rPr>
              <a:t>A peer group is defined by using the command </a:t>
            </a:r>
            <a:r>
              <a:rPr lang="en-US" sz="1500" b="1" dirty="0">
                <a:solidFill>
                  <a:srgbClr val="000000"/>
                </a:solidFill>
              </a:rPr>
              <a:t>neighbor</a:t>
            </a:r>
            <a:r>
              <a:rPr lang="en-US" sz="1500" dirty="0">
                <a:solidFill>
                  <a:srgbClr val="000000"/>
                </a:solidFill>
              </a:rPr>
              <a:t> </a:t>
            </a:r>
            <a:r>
              <a:rPr lang="en-US" sz="1500" b="1" dirty="0">
                <a:solidFill>
                  <a:srgbClr val="000000"/>
                </a:solidFill>
              </a:rPr>
              <a:t>group-name</a:t>
            </a:r>
            <a:r>
              <a:rPr lang="en-US" sz="1500" dirty="0">
                <a:solidFill>
                  <a:srgbClr val="000000"/>
                </a:solidFill>
              </a:rPr>
              <a:t> </a:t>
            </a:r>
            <a:r>
              <a:rPr lang="en-US" sz="1500" i="1" dirty="0">
                <a:solidFill>
                  <a:srgbClr val="000000"/>
                </a:solidFill>
              </a:rPr>
              <a:t>peer-group</a:t>
            </a:r>
            <a:r>
              <a:rPr lang="en-US" sz="1500" dirty="0">
                <a:solidFill>
                  <a:srgbClr val="000000"/>
                </a:solidFill>
              </a:rPr>
              <a:t> in the global BGP configuration. All BGP parameters are configured using peer-group groupname in lieu of neighbor ip-address. </a:t>
            </a:r>
          </a:p>
          <a:p>
            <a:pPr marL="0" indent="0" algn="l"/>
            <a:endParaRPr lang="en-US" sz="1500" dirty="0">
              <a:solidFill>
                <a:srgbClr val="000000"/>
              </a:solidFill>
            </a:endParaRPr>
          </a:p>
          <a:p>
            <a:pPr marL="0" indent="0" algn="l"/>
            <a:r>
              <a:rPr lang="en-US" sz="1500" dirty="0">
                <a:solidFill>
                  <a:srgbClr val="000000"/>
                </a:solidFill>
              </a:rPr>
              <a:t>To link BGP peer IP addresses to the peer group use the command </a:t>
            </a:r>
            <a:r>
              <a:rPr lang="en-US" sz="1500" b="1" dirty="0">
                <a:solidFill>
                  <a:srgbClr val="000000"/>
                </a:solidFill>
              </a:rPr>
              <a:t>neighbor</a:t>
            </a:r>
            <a:r>
              <a:rPr lang="en-US" sz="1500" dirty="0">
                <a:solidFill>
                  <a:srgbClr val="000000"/>
                </a:solidFill>
              </a:rPr>
              <a:t> </a:t>
            </a:r>
            <a:r>
              <a:rPr lang="en-US" sz="1500" i="1" dirty="0">
                <a:solidFill>
                  <a:srgbClr val="000000"/>
                </a:solidFill>
              </a:rPr>
              <a:t>ip-address</a:t>
            </a:r>
            <a:r>
              <a:rPr lang="en-US" sz="1500" dirty="0">
                <a:solidFill>
                  <a:srgbClr val="000000"/>
                </a:solidFill>
              </a:rPr>
              <a:t> </a:t>
            </a:r>
            <a:r>
              <a:rPr lang="en-US" sz="1500" b="1" dirty="0">
                <a:solidFill>
                  <a:srgbClr val="000000"/>
                </a:solidFill>
              </a:rPr>
              <a:t>peer-group</a:t>
            </a:r>
            <a:r>
              <a:rPr lang="en-US" sz="1500" dirty="0">
                <a:solidFill>
                  <a:srgbClr val="000000"/>
                </a:solidFill>
              </a:rPr>
              <a:t> </a:t>
            </a:r>
            <a:r>
              <a:rPr lang="en-US" sz="1500" i="1" dirty="0">
                <a:solidFill>
                  <a:srgbClr val="000000"/>
                </a:solidFill>
              </a:rPr>
              <a:t>group-name</a:t>
            </a:r>
            <a:r>
              <a:rPr lang="en-US" sz="1500" dirty="0">
                <a:solidFill>
                  <a:srgbClr val="000000"/>
                </a:solidFill>
              </a:rPr>
              <a:t>. BGP neighbors cannot be activated by peer group name and must be activated for each address family by IP address.</a:t>
            </a:r>
          </a:p>
          <a:p>
            <a:pPr marL="0" indent="0" algn="l"/>
            <a:endParaRPr lang="en-US" sz="1500" dirty="0">
              <a:solidFill>
                <a:srgbClr val="000000"/>
              </a:solidFill>
            </a:endParaRPr>
          </a:p>
          <a:p>
            <a:pPr marL="0" indent="0" algn="l"/>
            <a:r>
              <a:rPr lang="en-US" sz="1500" dirty="0">
                <a:solidFill>
                  <a:srgbClr val="000000"/>
                </a:solidFill>
              </a:rPr>
              <a:t>Example 12-58 shows R1’s BGP configuration for peering with R2, R3, and R4.</a:t>
            </a:r>
          </a:p>
          <a:p>
            <a:pPr marL="0" indent="0" algn="l"/>
            <a:endParaRPr lang="en-US" sz="1500" dirty="0">
              <a:solidFill>
                <a:srgbClr val="000000"/>
              </a:solidFill>
            </a:endParaRPr>
          </a:p>
        </p:txBody>
      </p:sp>
      <p:pic>
        <p:nvPicPr>
          <p:cNvPr id="2" name="Picture 1">
            <a:extLst>
              <a:ext uri="{FF2B5EF4-FFF2-40B4-BE49-F238E27FC236}">
                <a16:creationId xmlns:a16="http://schemas.microsoft.com/office/drawing/2014/main" id="{5195444D-0D17-8249-8387-6560D5A9B0E9}"/>
              </a:ext>
            </a:extLst>
          </p:cNvPr>
          <p:cNvPicPr>
            <a:picLocks noChangeAspect="1"/>
          </p:cNvPicPr>
          <p:nvPr/>
        </p:nvPicPr>
        <p:blipFill>
          <a:blip r:embed="rId3"/>
          <a:stretch>
            <a:fillRect/>
          </a:stretch>
        </p:blipFill>
        <p:spPr>
          <a:xfrm>
            <a:off x="4657645" y="996696"/>
            <a:ext cx="4388057" cy="1492536"/>
          </a:xfrm>
          <a:prstGeom prst="rect">
            <a:avLst/>
          </a:prstGeom>
        </p:spPr>
      </p:pic>
      <p:pic>
        <p:nvPicPr>
          <p:cNvPr id="4" name="Picture 3">
            <a:extLst>
              <a:ext uri="{FF2B5EF4-FFF2-40B4-BE49-F238E27FC236}">
                <a16:creationId xmlns:a16="http://schemas.microsoft.com/office/drawing/2014/main" id="{0168C52B-9187-614F-B3BB-3F40FE22F401}"/>
              </a:ext>
            </a:extLst>
          </p:cNvPr>
          <p:cNvPicPr>
            <a:picLocks noChangeAspect="1"/>
          </p:cNvPicPr>
          <p:nvPr/>
        </p:nvPicPr>
        <p:blipFill>
          <a:blip r:embed="rId4"/>
          <a:stretch>
            <a:fillRect/>
          </a:stretch>
        </p:blipFill>
        <p:spPr>
          <a:xfrm>
            <a:off x="4656582" y="2489232"/>
            <a:ext cx="4389120" cy="925597"/>
          </a:xfrm>
          <a:prstGeom prst="rect">
            <a:avLst/>
          </a:prstGeom>
        </p:spPr>
      </p:pic>
    </p:spTree>
    <p:extLst>
      <p:ext uri="{BB962C8B-B14F-4D97-AF65-F5344CB8AC3E}">
        <p14:creationId xmlns:p14="http://schemas.microsoft.com/office/powerpoint/2010/main" val="20195500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r>
              <a:rPr lang="en-US" sz="1600" dirty="0"/>
              <a:t>Configuration Scalability</a:t>
            </a:r>
            <a:br>
              <a:rPr lang="en-US" dirty="0"/>
            </a:br>
            <a:r>
              <a:rPr lang="en-US" dirty="0"/>
              <a:t>IOS Peer Templates</a:t>
            </a:r>
            <a:endParaRPr lang="en-US" sz="2400" dirty="0"/>
          </a:p>
        </p:txBody>
      </p:sp>
      <p:sp>
        <p:nvSpPr>
          <p:cNvPr id="8" name="TextBox 7">
            <a:extLst>
              <a:ext uri="{FF2B5EF4-FFF2-40B4-BE49-F238E27FC236}">
                <a16:creationId xmlns:a16="http://schemas.microsoft.com/office/drawing/2014/main" id="{E177BA94-2E2F-C44C-9D69-6278732D2FBE}"/>
              </a:ext>
            </a:extLst>
          </p:cNvPr>
          <p:cNvSpPr txBox="1"/>
          <p:nvPr/>
        </p:nvSpPr>
        <p:spPr>
          <a:xfrm>
            <a:off x="64008" y="757786"/>
            <a:ext cx="9079992" cy="784830"/>
          </a:xfrm>
          <a:prstGeom prst="rect">
            <a:avLst/>
          </a:prstGeom>
          <a:noFill/>
        </p:spPr>
        <p:txBody>
          <a:bodyPr wrap="square" rtlCol="0">
            <a:spAutoFit/>
          </a:bodyPr>
          <a:lstStyle/>
          <a:p>
            <a:r>
              <a:rPr lang="en-US" sz="1450" dirty="0">
                <a:solidFill>
                  <a:srgbClr val="000000"/>
                </a:solidFill>
              </a:rPr>
              <a:t>IOS BGP peer templates allow for a reusable pattern of settings that can be applied as needed in a hierarchical format through inheritance and nesting of templates. If a conflict exists between an inherited configuration and the invoking peer template, the invoking template preempts the inherited value.</a:t>
            </a:r>
            <a:endParaRPr lang="en-US" sz="1450" dirty="0"/>
          </a:p>
        </p:txBody>
      </p:sp>
      <p:sp>
        <p:nvSpPr>
          <p:cNvPr id="5" name="Content Placeholder 3">
            <a:extLst>
              <a:ext uri="{FF2B5EF4-FFF2-40B4-BE49-F238E27FC236}">
                <a16:creationId xmlns:a16="http://schemas.microsoft.com/office/drawing/2014/main" id="{D72634B3-4564-4571-803F-19780F581DB3}"/>
              </a:ext>
            </a:extLst>
          </p:cNvPr>
          <p:cNvSpPr txBox="1">
            <a:spLocks/>
          </p:cNvSpPr>
          <p:nvPr/>
        </p:nvSpPr>
        <p:spPr>
          <a:xfrm>
            <a:off x="64008" y="1542616"/>
            <a:ext cx="4507992" cy="3200593"/>
          </a:xfrm>
          <a:prstGeom prst="rect">
            <a:avLst/>
          </a:prstGeom>
        </p:spPr>
        <p:txBody>
          <a:bodyPr lIns="91420" tIns="45710" rIns="91420" bIns="45710">
            <a:noAutofit/>
          </a:bodyPr>
          <a:lstStyle>
            <a:lvl1pPr marL="285690" marR="0" indent="-285690" algn="ctr" defTabSz="457105" rtl="0" eaLnBrk="1" fontAlgn="auto" latinLnBrk="0" hangingPunct="1">
              <a:lnSpc>
                <a:spcPct val="100000"/>
              </a:lnSpc>
              <a:spcBef>
                <a:spcPct val="20000"/>
              </a:spcBef>
              <a:spcAft>
                <a:spcPts val="0"/>
              </a:spcAft>
              <a:buClrTx/>
              <a:buSzTx/>
              <a:buFont typeface="Arial"/>
              <a:buNone/>
              <a:tabLst/>
              <a:defRPr lang="en-US" sz="2000" b="0" i="0" kern="1200" baseline="0">
                <a:solidFill>
                  <a:schemeClr val="bg1"/>
                </a:solidFill>
                <a:latin typeface="+mn-lt"/>
                <a:ea typeface="ＭＳ Ｐゴシック" charset="0"/>
                <a:cs typeface="CiscoSans ExtraLight"/>
              </a:defRPr>
            </a:lvl1pPr>
            <a:lvl2pPr marL="358775" indent="-215900" algn="l" defTabSz="684213" rtl="0" eaLnBrk="1" fontAlgn="base" hangingPunct="1">
              <a:lnSpc>
                <a:spcPct val="95000"/>
              </a:lnSpc>
              <a:spcBef>
                <a:spcPts val="600"/>
              </a:spcBef>
              <a:spcAft>
                <a:spcPct val="0"/>
              </a:spcAft>
              <a:buClr>
                <a:schemeClr val="tx2"/>
              </a:buClr>
              <a:buFont typeface="Arial" charset="0"/>
              <a:buChar char="•"/>
              <a:defRPr lang="en-US" sz="1400" kern="1200" dirty="0">
                <a:solidFill>
                  <a:schemeClr val="tx1"/>
                </a:solidFill>
                <a:latin typeface="+mn-lt"/>
                <a:ea typeface="ＭＳ Ｐゴシック" charset="0"/>
                <a:cs typeface="CiscoSans"/>
              </a:defRPr>
            </a:lvl2pPr>
            <a:lvl3pPr marL="431800" indent="-169863" algn="l" defTabSz="684213" rtl="0" eaLnBrk="1" fontAlgn="base" hangingPunct="1">
              <a:lnSpc>
                <a:spcPct val="95000"/>
              </a:lnSpc>
              <a:spcBef>
                <a:spcPts val="625"/>
              </a:spcBef>
              <a:spcAft>
                <a:spcPct val="0"/>
              </a:spcAft>
              <a:buFont typeface="Arial" charset="0"/>
              <a:buChar char="•"/>
              <a:defRPr lang="en-US" sz="1200" kern="1200" dirty="0">
                <a:solidFill>
                  <a:schemeClr val="tx1"/>
                </a:solidFill>
                <a:latin typeface="+mn-lt"/>
                <a:ea typeface="ＭＳ Ｐゴシック" charset="0"/>
                <a:cs typeface="CiscoSans"/>
              </a:defRPr>
            </a:lvl3pPr>
            <a:lvl4pPr marL="503238"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4pPr>
            <a:lvl5pPr marL="574675"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5pPr>
            <a:lvl6pPr marL="863856" indent="-171445" algn="l" defTabSz="685777" rtl="0" eaLnBrk="1" latinLnBrk="0" hangingPunct="1">
              <a:spcBef>
                <a:spcPts val="600"/>
              </a:spcBef>
              <a:buFont typeface="Arial" pitchFamily="34" charset="0"/>
              <a:buChar char="•"/>
              <a:defRPr sz="900" kern="1200" baseline="0">
                <a:solidFill>
                  <a:schemeClr val="tx1"/>
                </a:solidFill>
                <a:latin typeface="+mn-lt"/>
                <a:ea typeface="+mn-ea"/>
                <a:cs typeface="+mn-cs"/>
              </a:defRPr>
            </a:lvl6pPr>
            <a:lvl7pPr marL="935844" indent="-171422" algn="l" defTabSz="685777" rtl="0" eaLnBrk="1" latinLnBrk="0" hangingPunct="1">
              <a:spcBef>
                <a:spcPts val="600"/>
              </a:spcBef>
              <a:buFont typeface="Arial" pitchFamily="34" charset="0"/>
              <a:buChar char="•"/>
              <a:defRPr sz="800" kern="1200" baseline="0">
                <a:solidFill>
                  <a:schemeClr val="tx1"/>
                </a:solidFill>
                <a:latin typeface="+mn-lt"/>
                <a:ea typeface="+mn-ea"/>
                <a:cs typeface="+mn-cs"/>
              </a:defRPr>
            </a:lvl7pPr>
            <a:lvl8pPr marL="2400220" indent="0" algn="l" defTabSz="685777" rtl="0" eaLnBrk="1" latinLnBrk="0" hangingPunct="1">
              <a:spcBef>
                <a:spcPct val="20000"/>
              </a:spcBef>
              <a:buFont typeface="Arial" pitchFamily="34" charset="0"/>
              <a:buNone/>
              <a:defRPr sz="1500" kern="1200">
                <a:solidFill>
                  <a:schemeClr val="tx1"/>
                </a:solidFill>
                <a:latin typeface="+mn-lt"/>
                <a:ea typeface="+mn-ea"/>
                <a:cs typeface="+mn-cs"/>
              </a:defRPr>
            </a:lvl8pPr>
            <a:lvl9pPr marL="2914553" indent="-171445" algn="l" defTabSz="685777"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marL="0" indent="0" algn="l"/>
            <a:r>
              <a:rPr lang="en-US" sz="1400" dirty="0">
                <a:solidFill>
                  <a:srgbClr val="000000"/>
                </a:solidFill>
              </a:rPr>
              <a:t>There are two types of BGP peer templates:</a:t>
            </a:r>
          </a:p>
          <a:p>
            <a:pPr marL="285750" indent="-285750" algn="l">
              <a:buFont typeface="Arial" panose="020B0604020202020204" pitchFamily="34" charset="0"/>
              <a:buChar char="•"/>
            </a:pPr>
            <a:r>
              <a:rPr lang="en-US" sz="1400" b="1" dirty="0">
                <a:solidFill>
                  <a:srgbClr val="000000"/>
                </a:solidFill>
              </a:rPr>
              <a:t>Peer session - </a:t>
            </a:r>
            <a:r>
              <a:rPr lang="en-US" sz="1400" dirty="0">
                <a:solidFill>
                  <a:srgbClr val="000000"/>
                </a:solidFill>
              </a:rPr>
              <a:t>This type of template involves configuration settings specifically for the BGP session. You define peer session template settings with the BGP configuration command </a:t>
            </a:r>
            <a:r>
              <a:rPr lang="en-US" sz="1400" b="1" dirty="0">
                <a:solidFill>
                  <a:srgbClr val="000000"/>
                </a:solidFill>
              </a:rPr>
              <a:t>template</a:t>
            </a:r>
            <a:r>
              <a:rPr lang="en-US" sz="1400" dirty="0">
                <a:solidFill>
                  <a:srgbClr val="000000"/>
                </a:solidFill>
              </a:rPr>
              <a:t> </a:t>
            </a:r>
            <a:r>
              <a:rPr lang="en-US" sz="1400" b="1" dirty="0">
                <a:solidFill>
                  <a:srgbClr val="000000"/>
                </a:solidFill>
              </a:rPr>
              <a:t>peer-session</a:t>
            </a:r>
            <a:r>
              <a:rPr lang="en-US" sz="1400" dirty="0">
                <a:solidFill>
                  <a:srgbClr val="000000"/>
                </a:solidFill>
              </a:rPr>
              <a:t> </a:t>
            </a:r>
            <a:r>
              <a:rPr lang="en-US" sz="1400" i="1" dirty="0">
                <a:solidFill>
                  <a:srgbClr val="000000"/>
                </a:solidFill>
              </a:rPr>
              <a:t>template-name</a:t>
            </a:r>
            <a:r>
              <a:rPr lang="en-US" sz="1400" dirty="0">
                <a:solidFill>
                  <a:srgbClr val="000000"/>
                </a:solidFill>
              </a:rPr>
              <a:t> and then enter any BGP session related configuration commands.</a:t>
            </a:r>
          </a:p>
          <a:p>
            <a:pPr marL="285750" indent="-285750" algn="l">
              <a:buFont typeface="Arial" panose="020B0604020202020204" pitchFamily="34" charset="0"/>
              <a:buChar char="•"/>
            </a:pPr>
            <a:r>
              <a:rPr lang="en-US" sz="1400" b="1" dirty="0">
                <a:solidFill>
                  <a:srgbClr val="000000"/>
                </a:solidFill>
              </a:rPr>
              <a:t>Peer policy - </a:t>
            </a:r>
            <a:r>
              <a:rPr lang="en-US" sz="1400" dirty="0">
                <a:solidFill>
                  <a:srgbClr val="000000"/>
                </a:solidFill>
              </a:rPr>
              <a:t>This type of template involves configuration settings specifically for the address family policy. You define peer policy template settings with the BGP configuration command </a:t>
            </a:r>
            <a:r>
              <a:rPr lang="en-US" sz="1400" b="1" dirty="0">
                <a:solidFill>
                  <a:srgbClr val="000000"/>
                </a:solidFill>
              </a:rPr>
              <a:t>template</a:t>
            </a:r>
            <a:r>
              <a:rPr lang="en-US" sz="1400" dirty="0">
                <a:solidFill>
                  <a:srgbClr val="000000"/>
                </a:solidFill>
              </a:rPr>
              <a:t> </a:t>
            </a:r>
            <a:r>
              <a:rPr lang="en-US" sz="1400" b="1" dirty="0">
                <a:solidFill>
                  <a:srgbClr val="000000"/>
                </a:solidFill>
              </a:rPr>
              <a:t>peer-policy</a:t>
            </a:r>
            <a:r>
              <a:rPr lang="en-US" sz="1400" dirty="0">
                <a:solidFill>
                  <a:srgbClr val="000000"/>
                </a:solidFill>
              </a:rPr>
              <a:t> </a:t>
            </a:r>
            <a:r>
              <a:rPr lang="en-US" sz="1400" i="1" dirty="0">
                <a:solidFill>
                  <a:srgbClr val="000000"/>
                </a:solidFill>
              </a:rPr>
              <a:t>template-name</a:t>
            </a:r>
            <a:r>
              <a:rPr lang="en-US" sz="1400" dirty="0">
                <a:solidFill>
                  <a:srgbClr val="000000"/>
                </a:solidFill>
              </a:rPr>
              <a:t> and then enter any BGP address family–related configuration commands. </a:t>
            </a:r>
          </a:p>
        </p:txBody>
      </p:sp>
      <p:pic>
        <p:nvPicPr>
          <p:cNvPr id="7" name="Picture 6">
            <a:extLst>
              <a:ext uri="{FF2B5EF4-FFF2-40B4-BE49-F238E27FC236}">
                <a16:creationId xmlns:a16="http://schemas.microsoft.com/office/drawing/2014/main" id="{6E1D38D9-E6AF-1E46-BFC6-0437935B295A}"/>
              </a:ext>
            </a:extLst>
          </p:cNvPr>
          <p:cNvPicPr>
            <a:picLocks noChangeAspect="1"/>
          </p:cNvPicPr>
          <p:nvPr/>
        </p:nvPicPr>
        <p:blipFill>
          <a:blip r:embed="rId3"/>
          <a:stretch>
            <a:fillRect/>
          </a:stretch>
        </p:blipFill>
        <p:spPr>
          <a:xfrm>
            <a:off x="4651084" y="3382891"/>
            <a:ext cx="4401476" cy="1070566"/>
          </a:xfrm>
          <a:prstGeom prst="rect">
            <a:avLst/>
          </a:prstGeom>
        </p:spPr>
      </p:pic>
      <p:pic>
        <p:nvPicPr>
          <p:cNvPr id="6" name="Picture 5">
            <a:extLst>
              <a:ext uri="{FF2B5EF4-FFF2-40B4-BE49-F238E27FC236}">
                <a16:creationId xmlns:a16="http://schemas.microsoft.com/office/drawing/2014/main" id="{CE7F89F2-AEE0-C248-BE4A-492772EDB73A}"/>
              </a:ext>
            </a:extLst>
          </p:cNvPr>
          <p:cNvPicPr>
            <a:picLocks noChangeAspect="1"/>
          </p:cNvPicPr>
          <p:nvPr/>
        </p:nvPicPr>
        <p:blipFill>
          <a:blip r:embed="rId4"/>
          <a:stretch>
            <a:fillRect/>
          </a:stretch>
        </p:blipFill>
        <p:spPr>
          <a:xfrm>
            <a:off x="4663440" y="1760609"/>
            <a:ext cx="4389120" cy="1622282"/>
          </a:xfrm>
          <a:prstGeom prst="rect">
            <a:avLst/>
          </a:prstGeom>
        </p:spPr>
      </p:pic>
    </p:spTree>
    <p:extLst>
      <p:ext uri="{BB962C8B-B14F-4D97-AF65-F5344CB8AC3E}">
        <p14:creationId xmlns:p14="http://schemas.microsoft.com/office/powerpoint/2010/main" val="15642115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FB89FE0-AFBF-4F30-AE65-3B18BCBE3A9A}"/>
              </a:ext>
            </a:extLst>
          </p:cNvPr>
          <p:cNvSpPr>
            <a:spLocks noGrp="1"/>
          </p:cNvSpPr>
          <p:nvPr>
            <p:ph type="ctrTitle"/>
          </p:nvPr>
        </p:nvSpPr>
        <p:spPr>
          <a:xfrm>
            <a:off x="359275" y="466724"/>
            <a:ext cx="7598042" cy="1351755"/>
          </a:xfrm>
        </p:spPr>
        <p:txBody>
          <a:bodyPr/>
          <a:lstStyle/>
          <a:p>
            <a:r>
              <a:rPr lang="en-US" dirty="0">
                <a:solidFill>
                  <a:schemeClr val="accent5">
                    <a:lumMod val="40000"/>
                    <a:lumOff val="60000"/>
                  </a:schemeClr>
                </a:solidFill>
              </a:rPr>
              <a:t>Prepare for the Exam</a:t>
            </a:r>
          </a:p>
        </p:txBody>
      </p:sp>
    </p:spTree>
    <p:custDataLst>
      <p:tags r:id="rId1"/>
    </p:custDataLst>
    <p:extLst>
      <p:ext uri="{BB962C8B-B14F-4D97-AF65-F5344CB8AC3E}">
        <p14:creationId xmlns:p14="http://schemas.microsoft.com/office/powerpoint/2010/main" val="454545097"/>
      </p:ext>
    </p:extLst>
  </p:cSld>
  <p:clrMapOvr>
    <a:masterClrMapping/>
  </p:clrMapOvr>
  <p:transition spd="slow">
    <p:wipe/>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104774"/>
            <a:ext cx="8345488" cy="731837"/>
          </a:xfrm>
        </p:spPr>
        <p:txBody>
          <a:bodyPr/>
          <a:lstStyle/>
          <a:p>
            <a:r>
              <a:rPr lang="en-US" sz="1600" dirty="0"/>
              <a:t>Prepare for the Exam</a:t>
            </a:r>
            <a:br>
              <a:rPr lang="en-US" sz="2400" dirty="0"/>
            </a:br>
            <a:r>
              <a:rPr lang="en-US" sz="2400" dirty="0"/>
              <a:t>Key Topics for Chapter 12</a:t>
            </a:r>
          </a:p>
        </p:txBody>
      </p:sp>
      <p:graphicFrame>
        <p:nvGraphicFramePr>
          <p:cNvPr id="4" name="Table 3">
            <a:extLst>
              <a:ext uri="{FF2B5EF4-FFF2-40B4-BE49-F238E27FC236}">
                <a16:creationId xmlns:a16="http://schemas.microsoft.com/office/drawing/2014/main" id="{9EB819FD-417F-DF48-B9AC-8A701C4C03F9}"/>
              </a:ext>
            </a:extLst>
          </p:cNvPr>
          <p:cNvGraphicFramePr>
            <a:graphicFrameLocks noGrp="1"/>
          </p:cNvGraphicFramePr>
          <p:nvPr>
            <p:extLst>
              <p:ext uri="{D42A27DB-BD31-4B8C-83A1-F6EECF244321}">
                <p14:modId xmlns:p14="http://schemas.microsoft.com/office/powerpoint/2010/main" val="1032572733"/>
              </p:ext>
            </p:extLst>
          </p:nvPr>
        </p:nvGraphicFramePr>
        <p:xfrm>
          <a:off x="440266" y="749999"/>
          <a:ext cx="8525932" cy="3935305"/>
        </p:xfrm>
        <a:graphic>
          <a:graphicData uri="http://schemas.openxmlformats.org/drawingml/2006/table">
            <a:tbl>
              <a:tblPr firstRow="1" bandRow="1">
                <a:tableStyleId>{5C22544A-7EE6-4342-B048-85BDC9FD1C3A}</a:tableStyleId>
              </a:tblPr>
              <a:tblGrid>
                <a:gridCol w="2968072">
                  <a:extLst>
                    <a:ext uri="{9D8B030D-6E8A-4147-A177-3AD203B41FA5}">
                      <a16:colId xmlns:a16="http://schemas.microsoft.com/office/drawing/2014/main" val="20000"/>
                    </a:ext>
                  </a:extLst>
                </a:gridCol>
                <a:gridCol w="3078090">
                  <a:extLst>
                    <a:ext uri="{9D8B030D-6E8A-4147-A177-3AD203B41FA5}">
                      <a16:colId xmlns:a16="http://schemas.microsoft.com/office/drawing/2014/main" val="2960088747"/>
                    </a:ext>
                  </a:extLst>
                </a:gridCol>
                <a:gridCol w="2479770">
                  <a:extLst>
                    <a:ext uri="{9D8B030D-6E8A-4147-A177-3AD203B41FA5}">
                      <a16:colId xmlns:a16="http://schemas.microsoft.com/office/drawing/2014/main" val="4064260076"/>
                    </a:ext>
                  </a:extLst>
                </a:gridCol>
              </a:tblGrid>
              <a:tr h="231811">
                <a:tc gridSpan="3">
                  <a:txBody>
                    <a:bodyPr/>
                    <a:lstStyle/>
                    <a:p>
                      <a:r>
                        <a:rPr lang="en-US" dirty="0">
                          <a:solidFill>
                            <a:schemeClr val="bg1"/>
                          </a:solidFill>
                        </a:rPr>
                        <a:t>Description</a:t>
                      </a:r>
                    </a:p>
                  </a:txBody>
                  <a:tcPr/>
                </a:tc>
                <a:tc hMerge="1">
                  <a:txBody>
                    <a:bodyPr/>
                    <a:lstStyle/>
                    <a:p>
                      <a:endParaRPr lang="en-US" dirty="0">
                        <a:solidFill>
                          <a:schemeClr val="bg1"/>
                        </a:solidFill>
                      </a:endParaRPr>
                    </a:p>
                  </a:txBody>
                  <a:tcPr/>
                </a:tc>
                <a:tc hMerge="1">
                  <a:txBody>
                    <a:bodyPr/>
                    <a:lstStyle/>
                    <a:p>
                      <a:endParaRPr lang="en-US" dirty="0">
                        <a:solidFill>
                          <a:schemeClr val="bg1"/>
                        </a:solidFill>
                      </a:endParaRPr>
                    </a:p>
                  </a:txBody>
                  <a:tcPr/>
                </a:tc>
                <a:extLst>
                  <a:ext uri="{0D108BD9-81ED-4DB2-BD59-A6C34878D82A}">
                    <a16:rowId xmlns:a16="http://schemas.microsoft.com/office/drawing/2014/main" val="10000"/>
                  </a:ext>
                </a:extLst>
              </a:tr>
              <a:tr h="313313">
                <a:tc>
                  <a:txBody>
                    <a:bodyPr/>
                    <a:lstStyle/>
                    <a:p>
                      <a:r>
                        <a:rPr lang="en-US" sz="1400" kern="1200" dirty="0">
                          <a:solidFill>
                            <a:srgbClr val="000000"/>
                          </a:solidFill>
                          <a:effectLst/>
                          <a:latin typeface="+mn-lt"/>
                          <a:ea typeface="+mn-ea"/>
                          <a:cs typeface="+mn-cs"/>
                        </a:rPr>
                        <a:t>Aggregate addresses</a:t>
                      </a:r>
                    </a:p>
                  </a:txBody>
                  <a:tcPr/>
                </a:tc>
                <a:tc>
                  <a:txBody>
                    <a:bodyPr/>
                    <a:lstStyle/>
                    <a:p>
                      <a:r>
                        <a:rPr lang="en-US" sz="1400" kern="1200" dirty="0">
                          <a:solidFill>
                            <a:srgbClr val="000000"/>
                          </a:solidFill>
                          <a:effectLst/>
                          <a:latin typeface="+mn-lt"/>
                          <a:ea typeface="+mn-ea"/>
                          <a:cs typeface="+mn-cs"/>
                        </a:rPr>
                        <a:t>Prefix list filtering</a:t>
                      </a:r>
                    </a:p>
                  </a:txBody>
                  <a:tcP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en-US" sz="1400" kern="1200" dirty="0">
                          <a:solidFill>
                            <a:srgbClr val="000000"/>
                          </a:solidFill>
                          <a:effectLst/>
                          <a:latin typeface="+mn-lt"/>
                          <a:ea typeface="+mn-ea"/>
                          <a:cs typeface="+mn-cs"/>
                        </a:rPr>
                        <a:t>The No_Export BGP community</a:t>
                      </a:r>
                    </a:p>
                    <a:p>
                      <a:endParaRPr lang="en-US" dirty="0"/>
                    </a:p>
                  </a:txBody>
                  <a:tcPr/>
                </a:tc>
                <a:extLst>
                  <a:ext uri="{0D108BD9-81ED-4DB2-BD59-A6C34878D82A}">
                    <a16:rowId xmlns:a16="http://schemas.microsoft.com/office/drawing/2014/main" val="10001"/>
                  </a:ext>
                </a:extLst>
              </a:tr>
              <a:tr h="394079">
                <a:tc>
                  <a:txBody>
                    <a:bodyPr/>
                    <a:lstStyle/>
                    <a:p>
                      <a:r>
                        <a:rPr lang="en-US" sz="1400" kern="1200" dirty="0">
                          <a:solidFill>
                            <a:srgbClr val="000000"/>
                          </a:solidFill>
                          <a:effectLst/>
                          <a:latin typeface="+mn-lt"/>
                          <a:ea typeface="+mn-ea"/>
                          <a:cs typeface="+mn-cs"/>
                        </a:rPr>
                        <a:t>Route aggregation with suppression</a:t>
                      </a:r>
                    </a:p>
                  </a:txBody>
                  <a:tcPr/>
                </a:tc>
                <a:tc>
                  <a:txBody>
                    <a:bodyPr/>
                    <a:lstStyle/>
                    <a:p>
                      <a:r>
                        <a:rPr lang="en-US" sz="1400" kern="1200" dirty="0">
                          <a:solidFill>
                            <a:srgbClr val="000000"/>
                          </a:solidFill>
                          <a:effectLst/>
                          <a:latin typeface="+mn-lt"/>
                          <a:ea typeface="+mn-ea"/>
                          <a:cs typeface="+mn-cs"/>
                        </a:rPr>
                        <a:t>Regular expressions (regex)</a:t>
                      </a:r>
                    </a:p>
                  </a:txBody>
                  <a:tcPr/>
                </a:tc>
                <a:tc>
                  <a:txBody>
                    <a:bodyPr/>
                    <a:lstStyle/>
                    <a:p>
                      <a:r>
                        <a:rPr lang="en-US" sz="1400" kern="1200" dirty="0">
                          <a:solidFill>
                            <a:srgbClr val="000000"/>
                          </a:solidFill>
                          <a:effectLst/>
                          <a:latin typeface="+mn-lt"/>
                          <a:ea typeface="+mn-ea"/>
                          <a:cs typeface="+mn-cs"/>
                        </a:rPr>
                        <a:t>The Local-AS No_Export_SubConfed_ BGP Community</a:t>
                      </a:r>
                    </a:p>
                  </a:txBody>
                  <a:tcPr/>
                </a:tc>
                <a:extLst>
                  <a:ext uri="{0D108BD9-81ED-4DB2-BD59-A6C34878D82A}">
                    <a16:rowId xmlns:a16="http://schemas.microsoft.com/office/drawing/2014/main" val="10002"/>
                  </a:ext>
                </a:extLst>
              </a:tr>
              <a:tr h="231811">
                <a:tc>
                  <a:txBody>
                    <a:bodyPr/>
                    <a:lstStyle/>
                    <a:p>
                      <a:r>
                        <a:rPr lang="en-US" sz="1400" kern="1200" dirty="0">
                          <a:solidFill>
                            <a:srgbClr val="000000"/>
                          </a:solidFill>
                          <a:effectLst/>
                          <a:latin typeface="+mn-lt"/>
                          <a:ea typeface="+mn-ea"/>
                          <a:cs typeface="+mn-cs"/>
                        </a:rPr>
                        <a:t>The Atomic aggregate attribute</a:t>
                      </a:r>
                    </a:p>
                  </a:txBody>
                  <a:tcP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en-US" sz="1400" kern="1200" dirty="0">
                          <a:solidFill>
                            <a:srgbClr val="000000"/>
                          </a:solidFill>
                          <a:effectLst/>
                          <a:latin typeface="+mn-lt"/>
                          <a:ea typeface="+mn-ea"/>
                          <a:cs typeface="+mn-cs"/>
                        </a:rPr>
                        <a:t>AS_Path ACLs</a:t>
                      </a:r>
                    </a:p>
                  </a:txBody>
                  <a:tcP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en-US" sz="1400" kern="1200" dirty="0">
                          <a:solidFill>
                            <a:srgbClr val="000000"/>
                          </a:solidFill>
                          <a:effectLst/>
                          <a:latin typeface="+mn-lt"/>
                          <a:ea typeface="+mn-ea"/>
                          <a:cs typeface="+mn-cs"/>
                        </a:rPr>
                        <a:t>Community list configuration</a:t>
                      </a:r>
                    </a:p>
                  </a:txBody>
                  <a:tcPr/>
                </a:tc>
                <a:extLst>
                  <a:ext uri="{0D108BD9-81ED-4DB2-BD59-A6C34878D82A}">
                    <a16:rowId xmlns:a16="http://schemas.microsoft.com/office/drawing/2014/main" val="10003"/>
                  </a:ext>
                </a:extLst>
              </a:tr>
              <a:tr h="394079">
                <a:tc>
                  <a:txBody>
                    <a:bodyPr/>
                    <a:lstStyle/>
                    <a:p>
                      <a:r>
                        <a:rPr lang="en-US" sz="1400" kern="1200" dirty="0">
                          <a:solidFill>
                            <a:srgbClr val="000000"/>
                          </a:solidFill>
                          <a:effectLst/>
                          <a:latin typeface="+mn-lt"/>
                          <a:ea typeface="+mn-ea"/>
                          <a:cs typeface="+mn-cs"/>
                        </a:rPr>
                        <a:t>Route aggregation with AS_SET</a:t>
                      </a:r>
                    </a:p>
                  </a:txBody>
                  <a:tcP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en-US" sz="1400" kern="1200" dirty="0">
                          <a:solidFill>
                            <a:srgbClr val="000000"/>
                          </a:solidFill>
                          <a:effectLst/>
                          <a:latin typeface="+mn-lt"/>
                          <a:ea typeface="+mn-ea"/>
                          <a:cs typeface="+mn-cs"/>
                        </a:rPr>
                        <a:t>Route maps</a:t>
                      </a:r>
                    </a:p>
                  </a:txBody>
                  <a:tcP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en-US" sz="1400" kern="1200" dirty="0">
                          <a:solidFill>
                            <a:srgbClr val="000000"/>
                          </a:solidFill>
                          <a:effectLst/>
                          <a:latin typeface="+mn-lt"/>
                          <a:ea typeface="+mn-ea"/>
                          <a:cs typeface="+mn-cs"/>
                        </a:rPr>
                        <a:t>Setting private BGP communities</a:t>
                      </a:r>
                    </a:p>
                  </a:txBody>
                  <a:tcPr/>
                </a:tc>
                <a:extLst>
                  <a:ext uri="{0D108BD9-81ED-4DB2-BD59-A6C34878D82A}">
                    <a16:rowId xmlns:a16="http://schemas.microsoft.com/office/drawing/2014/main" val="10004"/>
                  </a:ext>
                </a:extLst>
              </a:tr>
              <a:tr h="394079">
                <a:tc>
                  <a:txBody>
                    <a:bodyPr/>
                    <a:lstStyle/>
                    <a:p>
                      <a:r>
                        <a:rPr lang="en-US" sz="1400" kern="1200" dirty="0">
                          <a:solidFill>
                            <a:srgbClr val="000000"/>
                          </a:solidFill>
                          <a:effectLst/>
                          <a:latin typeface="+mn-lt"/>
                          <a:ea typeface="+mn-ea"/>
                          <a:cs typeface="+mn-cs"/>
                        </a:rPr>
                        <a:t>BGP route policy processing</a:t>
                      </a:r>
                    </a:p>
                  </a:txBody>
                  <a:tcP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en-US" sz="1400" kern="1200" dirty="0">
                          <a:solidFill>
                            <a:srgbClr val="000000"/>
                          </a:solidFill>
                          <a:effectLst/>
                          <a:latin typeface="+mn-lt"/>
                          <a:ea typeface="+mn-ea"/>
                          <a:cs typeface="+mn-cs"/>
                        </a:rPr>
                        <a:t>Clearing BGP connections</a:t>
                      </a:r>
                    </a:p>
                  </a:txBody>
                  <a:tcP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en-US" sz="1400" kern="1200" dirty="0">
                          <a:solidFill>
                            <a:srgbClr val="000000"/>
                          </a:solidFill>
                          <a:effectLst/>
                          <a:latin typeface="+mn-lt"/>
                          <a:ea typeface="+mn-ea"/>
                          <a:cs typeface="+mn-cs"/>
                        </a:rPr>
                        <a:t>Maximum prefix</a:t>
                      </a:r>
                    </a:p>
                  </a:txBody>
                  <a:tcPr/>
                </a:tc>
                <a:extLst>
                  <a:ext uri="{0D108BD9-81ED-4DB2-BD59-A6C34878D82A}">
                    <a16:rowId xmlns:a16="http://schemas.microsoft.com/office/drawing/2014/main" val="10005"/>
                  </a:ext>
                </a:extLst>
              </a:tr>
              <a:tr h="394079">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en-US" sz="1400" kern="1200" dirty="0">
                          <a:solidFill>
                            <a:srgbClr val="000000"/>
                          </a:solidFill>
                          <a:effectLst/>
                          <a:latin typeface="+mn-lt"/>
                          <a:ea typeface="+mn-ea"/>
                          <a:cs typeface="+mn-cs"/>
                        </a:rPr>
                        <a:t>BGP filtering methods</a:t>
                      </a:r>
                    </a:p>
                  </a:txBody>
                  <a:tcP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en-US" sz="1400" kern="1200" dirty="0">
                          <a:solidFill>
                            <a:srgbClr val="000000"/>
                          </a:solidFill>
                          <a:effectLst/>
                          <a:latin typeface="+mn-lt"/>
                          <a:ea typeface="+mn-ea"/>
                          <a:cs typeface="+mn-cs"/>
                        </a:rPr>
                        <a:t>Enabling BGP community support</a:t>
                      </a:r>
                    </a:p>
                  </a:txBody>
                  <a:tcP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en-US" sz="1400" kern="1200" dirty="0">
                          <a:solidFill>
                            <a:srgbClr val="000000"/>
                          </a:solidFill>
                          <a:effectLst/>
                          <a:latin typeface="+mn-lt"/>
                          <a:ea typeface="+mn-ea"/>
                          <a:cs typeface="+mn-cs"/>
                        </a:rPr>
                        <a:t>IOS peer groups</a:t>
                      </a:r>
                    </a:p>
                  </a:txBody>
                  <a:tcPr/>
                </a:tc>
                <a:extLst>
                  <a:ext uri="{0D108BD9-81ED-4DB2-BD59-A6C34878D82A}">
                    <a16:rowId xmlns:a16="http://schemas.microsoft.com/office/drawing/2014/main" val="226401875"/>
                  </a:ext>
                </a:extLst>
              </a:tr>
              <a:tr h="556347">
                <a:tc>
                  <a:txBody>
                    <a:bodyPr/>
                    <a:lstStyle/>
                    <a:p>
                      <a:r>
                        <a:rPr lang="en-US" sz="1400" kern="1200" dirty="0">
                          <a:solidFill>
                            <a:srgbClr val="000000"/>
                          </a:solidFill>
                          <a:effectLst/>
                          <a:latin typeface="+mn-lt"/>
                          <a:ea typeface="+mn-ea"/>
                          <a:cs typeface="+mn-cs"/>
                        </a:rPr>
                        <a:t>Distribution list filtering</a:t>
                      </a:r>
                    </a:p>
                  </a:txBody>
                  <a:tcP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en-US" sz="1400" kern="1200" dirty="0">
                          <a:solidFill>
                            <a:srgbClr val="000000"/>
                          </a:solidFill>
                          <a:effectLst/>
                          <a:latin typeface="+mn-lt"/>
                          <a:ea typeface="+mn-ea"/>
                          <a:cs typeface="+mn-cs"/>
                        </a:rPr>
                        <a:t>The No_Advertise BGP community</a:t>
                      </a:r>
                    </a:p>
                  </a:txBody>
                  <a:tcP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en-US" sz="1400" kern="1200" dirty="0">
                          <a:solidFill>
                            <a:srgbClr val="000000"/>
                          </a:solidFill>
                          <a:effectLst/>
                          <a:latin typeface="+mn-lt"/>
                          <a:ea typeface="+mn-ea"/>
                          <a:cs typeface="+mn-cs"/>
                        </a:rPr>
                        <a:t>IOS peer templates</a:t>
                      </a:r>
                    </a:p>
                  </a:txBody>
                  <a:tcPr/>
                </a:tc>
                <a:extLst>
                  <a:ext uri="{0D108BD9-81ED-4DB2-BD59-A6C34878D82A}">
                    <a16:rowId xmlns:a16="http://schemas.microsoft.com/office/drawing/2014/main" val="2772132501"/>
                  </a:ext>
                </a:extLst>
              </a:tr>
            </a:tbl>
          </a:graphicData>
        </a:graphic>
      </p:graphicFrame>
    </p:spTree>
    <p:extLst>
      <p:ext uri="{BB962C8B-B14F-4D97-AF65-F5344CB8AC3E}">
        <p14:creationId xmlns:p14="http://schemas.microsoft.com/office/powerpoint/2010/main" val="8909726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104774"/>
            <a:ext cx="8345488" cy="731837"/>
          </a:xfrm>
        </p:spPr>
        <p:txBody>
          <a:bodyPr/>
          <a:lstStyle/>
          <a:p>
            <a:r>
              <a:rPr lang="en-US" sz="1600" dirty="0"/>
              <a:t>Prepare for the Exam</a:t>
            </a:r>
            <a:br>
              <a:rPr lang="en-US" sz="2400" dirty="0"/>
            </a:br>
            <a:r>
              <a:rPr lang="en-US" sz="2400" dirty="0"/>
              <a:t>Key Terms for Chapter 12</a:t>
            </a:r>
          </a:p>
        </p:txBody>
      </p:sp>
      <p:graphicFrame>
        <p:nvGraphicFramePr>
          <p:cNvPr id="5" name="Table 4">
            <a:extLst>
              <a:ext uri="{FF2B5EF4-FFF2-40B4-BE49-F238E27FC236}">
                <a16:creationId xmlns:a16="http://schemas.microsoft.com/office/drawing/2014/main" id="{627546BE-3388-0645-B925-0261EF98D1E9}"/>
              </a:ext>
            </a:extLst>
          </p:cNvPr>
          <p:cNvGraphicFramePr>
            <a:graphicFrameLocks noGrp="1"/>
          </p:cNvGraphicFramePr>
          <p:nvPr>
            <p:extLst>
              <p:ext uri="{D42A27DB-BD31-4B8C-83A1-F6EECF244321}">
                <p14:modId xmlns:p14="http://schemas.microsoft.com/office/powerpoint/2010/main" val="4156704681"/>
              </p:ext>
            </p:extLst>
          </p:nvPr>
        </p:nvGraphicFramePr>
        <p:xfrm>
          <a:off x="1357778" y="1083500"/>
          <a:ext cx="6804836" cy="3071840"/>
        </p:xfrm>
        <a:graphic>
          <a:graphicData uri="http://schemas.openxmlformats.org/drawingml/2006/table">
            <a:tbl>
              <a:tblPr firstRow="1" bandRow="1">
                <a:tableStyleId>{5C22544A-7EE6-4342-B048-85BDC9FD1C3A}</a:tableStyleId>
              </a:tblPr>
              <a:tblGrid>
                <a:gridCol w="2913321">
                  <a:extLst>
                    <a:ext uri="{9D8B030D-6E8A-4147-A177-3AD203B41FA5}">
                      <a16:colId xmlns:a16="http://schemas.microsoft.com/office/drawing/2014/main" val="20000"/>
                    </a:ext>
                  </a:extLst>
                </a:gridCol>
                <a:gridCol w="3891515">
                  <a:extLst>
                    <a:ext uri="{9D8B030D-6E8A-4147-A177-3AD203B41FA5}">
                      <a16:colId xmlns:a16="http://schemas.microsoft.com/office/drawing/2014/main" val="20001"/>
                    </a:ext>
                  </a:extLst>
                </a:gridCol>
              </a:tblGrid>
              <a:tr h="222020">
                <a:tc gridSpan="2">
                  <a:txBody>
                    <a:bodyPr/>
                    <a:lstStyle/>
                    <a:p>
                      <a:r>
                        <a:rPr lang="en-US" dirty="0">
                          <a:solidFill>
                            <a:schemeClr val="bg1"/>
                          </a:solidFill>
                        </a:rPr>
                        <a:t>Key Terms</a:t>
                      </a:r>
                    </a:p>
                  </a:txBody>
                  <a:tcPr/>
                </a:tc>
                <a:tc hMerge="1">
                  <a:txBody>
                    <a:bodyPr/>
                    <a:lstStyle/>
                    <a:p>
                      <a:endParaRPr lang="en-US" dirty="0"/>
                    </a:p>
                  </a:txBody>
                  <a:tcPr/>
                </a:tc>
                <a:extLst>
                  <a:ext uri="{0D108BD9-81ED-4DB2-BD59-A6C34878D82A}">
                    <a16:rowId xmlns:a16="http://schemas.microsoft.com/office/drawing/2014/main" val="10000"/>
                  </a:ext>
                </a:extLst>
              </a:tr>
              <a:tr h="411963">
                <a:tc>
                  <a:txBody>
                    <a:bodyPr/>
                    <a:lstStyle/>
                    <a:p>
                      <a:r>
                        <a:rPr lang="en-US" sz="1400" kern="1200" dirty="0">
                          <a:solidFill>
                            <a:srgbClr val="000000"/>
                          </a:solidFill>
                          <a:effectLst/>
                          <a:latin typeface="+mn-lt"/>
                          <a:ea typeface="+mn-ea"/>
                          <a:cs typeface="+mn-cs"/>
                        </a:rPr>
                        <a:t>access control list (ACL)</a:t>
                      </a:r>
                    </a:p>
                  </a:txBody>
                  <a:tcP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en-US" sz="1400" kern="1200" dirty="0">
                          <a:solidFill>
                            <a:srgbClr val="000000"/>
                          </a:solidFill>
                          <a:effectLst/>
                          <a:latin typeface="+mn-lt"/>
                          <a:ea typeface="+mn-ea"/>
                          <a:cs typeface="+mn-cs"/>
                        </a:rPr>
                        <a:t>No_Advertise community</a:t>
                      </a:r>
                    </a:p>
                  </a:txBody>
                  <a:tcPr/>
                </a:tc>
                <a:extLst>
                  <a:ext uri="{0D108BD9-81ED-4DB2-BD59-A6C34878D82A}">
                    <a16:rowId xmlns:a16="http://schemas.microsoft.com/office/drawing/2014/main" val="10001"/>
                  </a:ext>
                </a:extLst>
              </a:tr>
              <a:tr h="411963">
                <a:tc>
                  <a:txBody>
                    <a:bodyPr/>
                    <a:lstStyle/>
                    <a:p>
                      <a:r>
                        <a:rPr lang="en-US" sz="1400" kern="1200" dirty="0">
                          <a:solidFill>
                            <a:srgbClr val="000000"/>
                          </a:solidFill>
                          <a:effectLst/>
                          <a:latin typeface="+mn-lt"/>
                          <a:ea typeface="+mn-ea"/>
                          <a:cs typeface="+mn-cs"/>
                        </a:rPr>
                        <a:t>AS path</a:t>
                      </a:r>
                    </a:p>
                  </a:txBody>
                  <a:tcP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en-US" sz="1400" kern="1200" dirty="0">
                          <a:solidFill>
                            <a:srgbClr val="000000"/>
                          </a:solidFill>
                          <a:effectLst/>
                          <a:latin typeface="+mn-lt"/>
                          <a:ea typeface="+mn-ea"/>
                          <a:cs typeface="+mn-cs"/>
                        </a:rPr>
                        <a:t>peer group</a:t>
                      </a:r>
                    </a:p>
                  </a:txBody>
                  <a:tcPr/>
                </a:tc>
                <a:extLst>
                  <a:ext uri="{0D108BD9-81ED-4DB2-BD59-A6C34878D82A}">
                    <a16:rowId xmlns:a16="http://schemas.microsoft.com/office/drawing/2014/main" val="10002"/>
                  </a:ext>
                </a:extLst>
              </a:tr>
              <a:tr h="238505">
                <a:tc>
                  <a:txBody>
                    <a:bodyPr/>
                    <a:lstStyle/>
                    <a:p>
                      <a:r>
                        <a:rPr lang="en-US" sz="1400" kern="1200" dirty="0">
                          <a:solidFill>
                            <a:srgbClr val="000000"/>
                          </a:solidFill>
                          <a:effectLst/>
                          <a:latin typeface="+mn-lt"/>
                          <a:ea typeface="+mn-ea"/>
                          <a:cs typeface="+mn-cs"/>
                        </a:rPr>
                        <a:t>atomic aggregate</a:t>
                      </a:r>
                    </a:p>
                  </a:txBody>
                  <a:tcP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en-US" sz="1400" kern="1200" dirty="0">
                          <a:solidFill>
                            <a:srgbClr val="000000"/>
                          </a:solidFill>
                          <a:effectLst/>
                          <a:latin typeface="+mn-lt"/>
                          <a:ea typeface="+mn-ea"/>
                          <a:cs typeface="+mn-cs"/>
                        </a:rPr>
                        <a:t>peer template</a:t>
                      </a:r>
                    </a:p>
                  </a:txBody>
                  <a:tcPr/>
                </a:tc>
                <a:extLst>
                  <a:ext uri="{0D108BD9-81ED-4DB2-BD59-A6C34878D82A}">
                    <a16:rowId xmlns:a16="http://schemas.microsoft.com/office/drawing/2014/main" val="10003"/>
                  </a:ext>
                </a:extLst>
              </a:tr>
              <a:tr h="238505">
                <a:tc>
                  <a:txBody>
                    <a:bodyPr/>
                    <a:lstStyle/>
                    <a:p>
                      <a:r>
                        <a:rPr lang="en-US" sz="1400" kern="1200" dirty="0">
                          <a:solidFill>
                            <a:srgbClr val="000000"/>
                          </a:solidFill>
                          <a:effectLst/>
                          <a:latin typeface="+mn-lt"/>
                          <a:ea typeface="+mn-ea"/>
                          <a:cs typeface="+mn-cs"/>
                        </a:rPr>
                        <a:t>BGP community</a:t>
                      </a:r>
                    </a:p>
                  </a:txBody>
                  <a:tcP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en-US" sz="1400" kern="1200" dirty="0">
                          <a:solidFill>
                            <a:srgbClr val="000000"/>
                          </a:solidFill>
                          <a:effectLst/>
                          <a:latin typeface="+mn-lt"/>
                          <a:ea typeface="+mn-ea"/>
                          <a:cs typeface="+mn-cs"/>
                        </a:rPr>
                        <a:t>prefix list</a:t>
                      </a:r>
                    </a:p>
                  </a:txBody>
                  <a:tcPr/>
                </a:tc>
                <a:extLst>
                  <a:ext uri="{0D108BD9-81ED-4DB2-BD59-A6C34878D82A}">
                    <a16:rowId xmlns:a16="http://schemas.microsoft.com/office/drawing/2014/main" val="10004"/>
                  </a:ext>
                </a:extLst>
              </a:tr>
              <a:tr h="238505">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en-US" sz="1400" kern="1200" dirty="0">
                          <a:solidFill>
                            <a:srgbClr val="000000"/>
                          </a:solidFill>
                          <a:effectLst/>
                          <a:latin typeface="+mn-lt"/>
                          <a:ea typeface="+mn-ea"/>
                          <a:cs typeface="+mn-cs"/>
                        </a:rPr>
                        <a:t>BGP multihoming</a:t>
                      </a:r>
                    </a:p>
                  </a:txBody>
                  <a:tcP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en-US" sz="1400" kern="1200" dirty="0">
                          <a:solidFill>
                            <a:srgbClr val="000000"/>
                          </a:solidFill>
                          <a:effectLst/>
                          <a:latin typeface="+mn-lt"/>
                          <a:ea typeface="+mn-ea"/>
                          <a:cs typeface="+mn-cs"/>
                        </a:rPr>
                        <a:t>regular expressions</a:t>
                      </a:r>
                    </a:p>
                  </a:txBody>
                  <a:tcPr/>
                </a:tc>
                <a:extLst>
                  <a:ext uri="{0D108BD9-81ED-4DB2-BD59-A6C34878D82A}">
                    <a16:rowId xmlns:a16="http://schemas.microsoft.com/office/drawing/2014/main" val="10005"/>
                  </a:ext>
                </a:extLst>
              </a:tr>
              <a:tr h="346717">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en-US" sz="1400" kern="1200" dirty="0">
                          <a:solidFill>
                            <a:srgbClr val="000000"/>
                          </a:solidFill>
                          <a:effectLst/>
                          <a:latin typeface="+mn-lt"/>
                          <a:ea typeface="+mn-ea"/>
                          <a:cs typeface="+mn-cs"/>
                        </a:rPr>
                        <a:t>distribute list</a:t>
                      </a:r>
                    </a:p>
                  </a:txBody>
                  <a:tcP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en-US" sz="1400" kern="1200" dirty="0">
                          <a:solidFill>
                            <a:srgbClr val="000000"/>
                          </a:solidFill>
                          <a:effectLst/>
                          <a:latin typeface="+mn-lt"/>
                          <a:ea typeface="+mn-ea"/>
                          <a:cs typeface="+mn-cs"/>
                        </a:rPr>
                        <a:t>route map</a:t>
                      </a:r>
                    </a:p>
                  </a:txBody>
                  <a:tcPr/>
                </a:tc>
                <a:extLst>
                  <a:ext uri="{0D108BD9-81ED-4DB2-BD59-A6C34878D82A}">
                    <a16:rowId xmlns:a16="http://schemas.microsoft.com/office/drawing/2014/main" val="226401875"/>
                  </a:ext>
                </a:extLst>
              </a:tr>
              <a:tr h="346717">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en-US" sz="1400" kern="1200" dirty="0">
                          <a:solidFill>
                            <a:srgbClr val="000000"/>
                          </a:solidFill>
                          <a:effectLst/>
                          <a:latin typeface="+mn-lt"/>
                          <a:ea typeface="+mn-ea"/>
                          <a:cs typeface="+mn-cs"/>
                        </a:rPr>
                        <a:t>Local-AS community</a:t>
                      </a:r>
                    </a:p>
                  </a:txBody>
                  <a:tcP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en-US" sz="1400" kern="1200" dirty="0">
                          <a:solidFill>
                            <a:srgbClr val="000000"/>
                          </a:solidFill>
                          <a:effectLst/>
                          <a:latin typeface="+mn-lt"/>
                          <a:ea typeface="+mn-ea"/>
                          <a:cs typeface="+mn-cs"/>
                        </a:rPr>
                        <a:t>transit routing</a:t>
                      </a:r>
                    </a:p>
                  </a:txBody>
                  <a:tcPr/>
                </a:tc>
                <a:extLst>
                  <a:ext uri="{0D108BD9-81ED-4DB2-BD59-A6C34878D82A}">
                    <a16:rowId xmlns:a16="http://schemas.microsoft.com/office/drawing/2014/main" val="2772132501"/>
                  </a:ext>
                </a:extLst>
              </a:tr>
              <a:tr h="238505">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en-US" sz="1400" kern="1200" dirty="0">
                          <a:solidFill>
                            <a:srgbClr val="000000"/>
                          </a:solidFill>
                          <a:effectLst/>
                          <a:latin typeface="+mn-lt"/>
                          <a:ea typeface="+mn-ea"/>
                          <a:cs typeface="+mn-cs"/>
                        </a:rPr>
                        <a:t>No_Export community</a:t>
                      </a:r>
                    </a:p>
                  </a:txBody>
                  <a:tcP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endParaRPr lang="en-US" sz="1600" kern="1200" dirty="0">
                        <a:solidFill>
                          <a:srgbClr val="000000"/>
                        </a:solidFill>
                        <a:effectLst/>
                        <a:latin typeface="+mn-lt"/>
                        <a:ea typeface="+mn-ea"/>
                        <a:cs typeface="+mn-cs"/>
                      </a:endParaRPr>
                    </a:p>
                  </a:txBody>
                  <a:tcPr/>
                </a:tc>
                <a:extLst>
                  <a:ext uri="{0D108BD9-81ED-4DB2-BD59-A6C34878D82A}">
                    <a16:rowId xmlns:a16="http://schemas.microsoft.com/office/drawing/2014/main" val="58369687"/>
                  </a:ext>
                </a:extLst>
              </a:tr>
            </a:tbl>
          </a:graphicData>
        </a:graphic>
      </p:graphicFrame>
    </p:spTree>
    <p:extLst>
      <p:ext uri="{BB962C8B-B14F-4D97-AF65-F5344CB8AC3E}">
        <p14:creationId xmlns:p14="http://schemas.microsoft.com/office/powerpoint/2010/main" val="21282900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r>
              <a:rPr lang="en-US" sz="1600" dirty="0"/>
              <a:t>Prepare for the Exam</a:t>
            </a:r>
            <a:br>
              <a:rPr lang="en-US" sz="2400" dirty="0"/>
            </a:br>
            <a:r>
              <a:rPr lang="en-US" sz="2400" dirty="0"/>
              <a:t>Command Reference for Chapter 12</a:t>
            </a:r>
          </a:p>
        </p:txBody>
      </p:sp>
      <p:graphicFrame>
        <p:nvGraphicFramePr>
          <p:cNvPr id="4" name="Table 3">
            <a:extLst>
              <a:ext uri="{FF2B5EF4-FFF2-40B4-BE49-F238E27FC236}">
                <a16:creationId xmlns:a16="http://schemas.microsoft.com/office/drawing/2014/main" id="{41F66D07-16F6-D246-A5C8-DF1E46E8523E}"/>
              </a:ext>
            </a:extLst>
          </p:cNvPr>
          <p:cNvGraphicFramePr>
            <a:graphicFrameLocks noGrp="1"/>
          </p:cNvGraphicFramePr>
          <p:nvPr>
            <p:extLst>
              <p:ext uri="{D42A27DB-BD31-4B8C-83A1-F6EECF244321}">
                <p14:modId xmlns:p14="http://schemas.microsoft.com/office/powerpoint/2010/main" val="406655422"/>
              </p:ext>
            </p:extLst>
          </p:nvPr>
        </p:nvGraphicFramePr>
        <p:xfrm>
          <a:off x="278662" y="731837"/>
          <a:ext cx="8586675" cy="3931920"/>
        </p:xfrm>
        <a:graphic>
          <a:graphicData uri="http://schemas.openxmlformats.org/drawingml/2006/table">
            <a:tbl>
              <a:tblPr firstRow="1" bandRow="1">
                <a:tableStyleId>{5C22544A-7EE6-4342-B048-85BDC9FD1C3A}</a:tableStyleId>
              </a:tblPr>
              <a:tblGrid>
                <a:gridCol w="4073882">
                  <a:extLst>
                    <a:ext uri="{9D8B030D-6E8A-4147-A177-3AD203B41FA5}">
                      <a16:colId xmlns:a16="http://schemas.microsoft.com/office/drawing/2014/main" val="20000"/>
                    </a:ext>
                  </a:extLst>
                </a:gridCol>
                <a:gridCol w="4512793">
                  <a:extLst>
                    <a:ext uri="{9D8B030D-6E8A-4147-A177-3AD203B41FA5}">
                      <a16:colId xmlns:a16="http://schemas.microsoft.com/office/drawing/2014/main" val="20001"/>
                    </a:ext>
                  </a:extLst>
                </a:gridCol>
              </a:tblGrid>
              <a:tr h="303141">
                <a:tc>
                  <a:txBody>
                    <a:bodyPr/>
                    <a:lstStyle/>
                    <a:p>
                      <a:r>
                        <a:rPr lang="en-US" dirty="0">
                          <a:solidFill>
                            <a:schemeClr val="bg1"/>
                          </a:solidFill>
                        </a:rPr>
                        <a:t>Task</a:t>
                      </a:r>
                    </a:p>
                  </a:txBody>
                  <a:tcPr/>
                </a:tc>
                <a:tc>
                  <a:txBody>
                    <a:bodyPr/>
                    <a:lstStyle/>
                    <a:p>
                      <a:r>
                        <a:rPr lang="en-US" sz="1400" b="1" i="0" u="none" strike="noStrike" kern="1200" baseline="0" dirty="0">
                          <a:solidFill>
                            <a:schemeClr val="bg1"/>
                          </a:solidFill>
                          <a:latin typeface="+mn-lt"/>
                          <a:ea typeface="+mn-ea"/>
                          <a:cs typeface="+mn-cs"/>
                        </a:rPr>
                        <a:t>Command Syntax</a:t>
                      </a:r>
                      <a:endParaRPr lang="en-US" dirty="0">
                        <a:solidFill>
                          <a:schemeClr val="bg1"/>
                        </a:solidFill>
                      </a:endParaRPr>
                    </a:p>
                  </a:txBody>
                  <a:tcPr/>
                </a:tc>
                <a:extLst>
                  <a:ext uri="{0D108BD9-81ED-4DB2-BD59-A6C34878D82A}">
                    <a16:rowId xmlns:a16="http://schemas.microsoft.com/office/drawing/2014/main" val="10000"/>
                  </a:ext>
                </a:extLst>
              </a:tr>
              <a:tr h="0">
                <a:tc>
                  <a:txBody>
                    <a:bodyPr/>
                    <a:lstStyle/>
                    <a:p>
                      <a:r>
                        <a:rPr lang="en-US" sz="1400" kern="1200" dirty="0">
                          <a:solidFill>
                            <a:srgbClr val="000000"/>
                          </a:solidFill>
                          <a:effectLst/>
                          <a:latin typeface="+mn-lt"/>
                          <a:ea typeface="+mn-ea"/>
                          <a:cs typeface="+mn-cs"/>
                        </a:rPr>
                        <a:t>Configure a BGP aggregate IPv4 prefix</a:t>
                      </a:r>
                    </a:p>
                  </a:txBody>
                  <a:tcPr anchor="ctr"/>
                </a:tc>
                <a:tc>
                  <a:txBody>
                    <a:bodyPr/>
                    <a:lstStyle/>
                    <a:p>
                      <a:r>
                        <a:rPr lang="en-US" sz="1400" b="1" kern="1200" dirty="0">
                          <a:solidFill>
                            <a:srgbClr val="000000"/>
                          </a:solidFill>
                          <a:effectLst/>
                          <a:latin typeface="+mn-lt"/>
                          <a:ea typeface="+mn-ea"/>
                          <a:cs typeface="+mn-cs"/>
                        </a:rPr>
                        <a:t>aggregate-address network </a:t>
                      </a:r>
                      <a:r>
                        <a:rPr lang="en-US" sz="1400" i="1" kern="1200" dirty="0">
                          <a:solidFill>
                            <a:srgbClr val="000000"/>
                          </a:solidFill>
                          <a:effectLst/>
                          <a:latin typeface="+mn-lt"/>
                          <a:ea typeface="+mn-ea"/>
                          <a:cs typeface="+mn-cs"/>
                        </a:rPr>
                        <a:t>subnet-mask</a:t>
                      </a:r>
                      <a:r>
                        <a:rPr lang="en-US" sz="1400" kern="1200" dirty="0">
                          <a:solidFill>
                            <a:srgbClr val="000000"/>
                          </a:solidFill>
                          <a:effectLst/>
                          <a:latin typeface="+mn-lt"/>
                          <a:ea typeface="+mn-ea"/>
                          <a:cs typeface="+mn-cs"/>
                        </a:rPr>
                        <a:t> [</a:t>
                      </a:r>
                      <a:r>
                        <a:rPr lang="en-US" sz="1400" b="1" kern="1200" dirty="0">
                          <a:solidFill>
                            <a:srgbClr val="000000"/>
                          </a:solidFill>
                          <a:effectLst/>
                          <a:latin typeface="+mn-lt"/>
                          <a:ea typeface="+mn-ea"/>
                          <a:cs typeface="+mn-cs"/>
                        </a:rPr>
                        <a:t>summary-only</a:t>
                      </a:r>
                      <a:r>
                        <a:rPr lang="en-US" sz="1400" kern="1200" dirty="0">
                          <a:solidFill>
                            <a:srgbClr val="000000"/>
                          </a:solidFill>
                          <a:effectLst/>
                          <a:latin typeface="+mn-lt"/>
                          <a:ea typeface="+mn-ea"/>
                          <a:cs typeface="+mn-cs"/>
                        </a:rPr>
                        <a:t>] [</a:t>
                      </a:r>
                      <a:r>
                        <a:rPr lang="en-US" sz="1400" b="1" kern="1200" dirty="0">
                          <a:solidFill>
                            <a:srgbClr val="000000"/>
                          </a:solidFill>
                          <a:effectLst/>
                          <a:latin typeface="+mn-lt"/>
                          <a:ea typeface="+mn-ea"/>
                          <a:cs typeface="+mn-cs"/>
                        </a:rPr>
                        <a:t>as-set</a:t>
                      </a:r>
                      <a:r>
                        <a:rPr lang="en-US" sz="1400" kern="1200" dirty="0">
                          <a:solidFill>
                            <a:srgbClr val="000000"/>
                          </a:solidFill>
                          <a:effectLst/>
                          <a:latin typeface="+mn-lt"/>
                          <a:ea typeface="+mn-ea"/>
                          <a:cs typeface="+mn-cs"/>
                        </a:rPr>
                        <a:t>]</a:t>
                      </a:r>
                    </a:p>
                  </a:txBody>
                  <a:tcPr anchor="ctr"/>
                </a:tc>
                <a:extLst>
                  <a:ext uri="{0D108BD9-81ED-4DB2-BD59-A6C34878D82A}">
                    <a16:rowId xmlns:a16="http://schemas.microsoft.com/office/drawing/2014/main" val="145018854"/>
                  </a:ext>
                </a:extLst>
              </a:tr>
              <a:tr h="296960">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en-US" sz="1400" kern="1200" dirty="0">
                          <a:solidFill>
                            <a:srgbClr val="000000"/>
                          </a:solidFill>
                          <a:effectLst/>
                          <a:latin typeface="+mn-lt"/>
                          <a:ea typeface="+mn-ea"/>
                          <a:cs typeface="+mn-cs"/>
                        </a:rPr>
                        <a:t>Configure a BGP aggregate IPv6 prefix</a:t>
                      </a:r>
                    </a:p>
                  </a:txBody>
                  <a:tcPr anchor="ctr"/>
                </a:tc>
                <a:tc>
                  <a:txBody>
                    <a:bodyPr/>
                    <a:lstStyle/>
                    <a:p>
                      <a:r>
                        <a:rPr lang="en-US" sz="1400" b="1" kern="1200" dirty="0">
                          <a:solidFill>
                            <a:srgbClr val="000000"/>
                          </a:solidFill>
                          <a:effectLst/>
                          <a:latin typeface="+mn-lt"/>
                          <a:ea typeface="+mn-ea"/>
                          <a:cs typeface="+mn-cs"/>
                        </a:rPr>
                        <a:t>aggregate-address</a:t>
                      </a:r>
                      <a:r>
                        <a:rPr lang="en-US" sz="1400" kern="1200" dirty="0">
                          <a:solidFill>
                            <a:srgbClr val="000000"/>
                          </a:solidFill>
                          <a:effectLst/>
                          <a:latin typeface="+mn-lt"/>
                          <a:ea typeface="+mn-ea"/>
                          <a:cs typeface="+mn-cs"/>
                        </a:rPr>
                        <a:t> </a:t>
                      </a:r>
                      <a:r>
                        <a:rPr lang="en-US" sz="1400" i="1" kern="1200" dirty="0">
                          <a:solidFill>
                            <a:srgbClr val="000000"/>
                          </a:solidFill>
                          <a:effectLst/>
                          <a:latin typeface="+mn-lt"/>
                          <a:ea typeface="+mn-ea"/>
                          <a:cs typeface="+mn-cs"/>
                        </a:rPr>
                        <a:t>prefix</a:t>
                      </a:r>
                      <a:r>
                        <a:rPr lang="en-US" sz="1400" kern="1200" dirty="0">
                          <a:solidFill>
                            <a:srgbClr val="000000"/>
                          </a:solidFill>
                          <a:effectLst/>
                          <a:latin typeface="+mn-lt"/>
                          <a:ea typeface="+mn-ea"/>
                          <a:cs typeface="+mn-cs"/>
                        </a:rPr>
                        <a:t>/</a:t>
                      </a:r>
                      <a:r>
                        <a:rPr lang="en-US" sz="1400" i="1" kern="1200" dirty="0">
                          <a:solidFill>
                            <a:srgbClr val="000000"/>
                          </a:solidFill>
                          <a:effectLst/>
                          <a:latin typeface="+mn-lt"/>
                          <a:ea typeface="+mn-ea"/>
                          <a:cs typeface="+mn-cs"/>
                        </a:rPr>
                        <a:t>prefixlength</a:t>
                      </a:r>
                      <a:r>
                        <a:rPr lang="en-US" sz="1400" kern="1200" dirty="0">
                          <a:solidFill>
                            <a:srgbClr val="000000"/>
                          </a:solidFill>
                          <a:effectLst/>
                          <a:latin typeface="+mn-lt"/>
                          <a:ea typeface="+mn-ea"/>
                          <a:cs typeface="+mn-cs"/>
                        </a:rPr>
                        <a:t> [</a:t>
                      </a:r>
                      <a:r>
                        <a:rPr lang="en-US" sz="1400" b="1" kern="1200" dirty="0">
                          <a:solidFill>
                            <a:srgbClr val="000000"/>
                          </a:solidFill>
                          <a:effectLst/>
                          <a:latin typeface="+mn-lt"/>
                          <a:ea typeface="+mn-ea"/>
                          <a:cs typeface="+mn-cs"/>
                        </a:rPr>
                        <a:t>summary-only</a:t>
                      </a:r>
                      <a:r>
                        <a:rPr lang="en-US" sz="1400" kern="1200" dirty="0">
                          <a:solidFill>
                            <a:srgbClr val="000000"/>
                          </a:solidFill>
                          <a:effectLst/>
                          <a:latin typeface="+mn-lt"/>
                          <a:ea typeface="+mn-ea"/>
                          <a:cs typeface="+mn-cs"/>
                        </a:rPr>
                        <a:t>] [</a:t>
                      </a:r>
                      <a:r>
                        <a:rPr lang="en-US" sz="1400" b="1" kern="1200" dirty="0">
                          <a:solidFill>
                            <a:srgbClr val="000000"/>
                          </a:solidFill>
                          <a:effectLst/>
                          <a:latin typeface="+mn-lt"/>
                          <a:ea typeface="+mn-ea"/>
                          <a:cs typeface="+mn-cs"/>
                        </a:rPr>
                        <a:t>as-set</a:t>
                      </a:r>
                      <a:r>
                        <a:rPr lang="en-US" sz="1400" kern="1200" dirty="0">
                          <a:solidFill>
                            <a:srgbClr val="000000"/>
                          </a:solidFill>
                          <a:effectLst/>
                          <a:latin typeface="+mn-lt"/>
                          <a:ea typeface="+mn-ea"/>
                          <a:cs typeface="+mn-cs"/>
                        </a:rPr>
                        <a:t>]</a:t>
                      </a:r>
                    </a:p>
                  </a:txBody>
                  <a:tcPr anchor="ctr"/>
                </a:tc>
                <a:extLst>
                  <a:ext uri="{0D108BD9-81ED-4DB2-BD59-A6C34878D82A}">
                    <a16:rowId xmlns:a16="http://schemas.microsoft.com/office/drawing/2014/main" val="3835337507"/>
                  </a:ext>
                </a:extLst>
              </a:tr>
              <a:tr h="296960">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en-US" sz="1400" kern="1200" dirty="0">
                          <a:solidFill>
                            <a:srgbClr val="000000"/>
                          </a:solidFill>
                          <a:effectLst/>
                          <a:latin typeface="+mn-lt"/>
                          <a:ea typeface="+mn-ea"/>
                          <a:cs typeface="+mn-cs"/>
                        </a:rPr>
                        <a:t>Configure a prefix list</a:t>
                      </a:r>
                    </a:p>
                  </a:txBody>
                  <a:tcPr anchor="ctr"/>
                </a:tc>
                <a:tc>
                  <a:txBody>
                    <a:bodyPr/>
                    <a:lstStyle/>
                    <a:p>
                      <a:r>
                        <a:rPr lang="en-US" sz="1400" kern="1200" dirty="0">
                          <a:solidFill>
                            <a:srgbClr val="000000"/>
                          </a:solidFill>
                          <a:effectLst/>
                          <a:latin typeface="+mn-lt"/>
                          <a:ea typeface="+mn-ea"/>
                          <a:cs typeface="+mn-cs"/>
                        </a:rPr>
                        <a:t>{</a:t>
                      </a:r>
                      <a:r>
                        <a:rPr lang="en-US" sz="1400" b="1" kern="1200" dirty="0">
                          <a:solidFill>
                            <a:srgbClr val="000000"/>
                          </a:solidFill>
                          <a:effectLst/>
                          <a:latin typeface="+mn-lt"/>
                          <a:ea typeface="+mn-ea"/>
                          <a:cs typeface="+mn-cs"/>
                        </a:rPr>
                        <a:t>ip</a:t>
                      </a:r>
                      <a:r>
                        <a:rPr lang="en-US" sz="1400" kern="1200" dirty="0">
                          <a:solidFill>
                            <a:srgbClr val="000000"/>
                          </a:solidFill>
                          <a:effectLst/>
                          <a:latin typeface="+mn-lt"/>
                          <a:ea typeface="+mn-ea"/>
                          <a:cs typeface="+mn-cs"/>
                        </a:rPr>
                        <a:t> | </a:t>
                      </a:r>
                      <a:r>
                        <a:rPr lang="en-US" sz="1400" b="1" kern="1200" dirty="0">
                          <a:solidFill>
                            <a:srgbClr val="000000"/>
                          </a:solidFill>
                          <a:effectLst/>
                          <a:latin typeface="+mn-lt"/>
                          <a:ea typeface="+mn-ea"/>
                          <a:cs typeface="+mn-cs"/>
                        </a:rPr>
                        <a:t>ipv6</a:t>
                      </a:r>
                      <a:r>
                        <a:rPr lang="en-US" sz="1400" kern="1200" dirty="0">
                          <a:solidFill>
                            <a:srgbClr val="000000"/>
                          </a:solidFill>
                          <a:effectLst/>
                          <a:latin typeface="+mn-lt"/>
                          <a:ea typeface="+mn-ea"/>
                          <a:cs typeface="+mn-cs"/>
                        </a:rPr>
                        <a:t>} </a:t>
                      </a:r>
                      <a:r>
                        <a:rPr lang="en-US" sz="1400" b="1" kern="1200" dirty="0">
                          <a:solidFill>
                            <a:srgbClr val="000000"/>
                          </a:solidFill>
                          <a:effectLst/>
                          <a:latin typeface="+mn-lt"/>
                          <a:ea typeface="+mn-ea"/>
                          <a:cs typeface="+mn-cs"/>
                        </a:rPr>
                        <a:t>prefix-list</a:t>
                      </a:r>
                      <a:r>
                        <a:rPr lang="en-US" sz="1400" kern="1200" dirty="0">
                          <a:solidFill>
                            <a:srgbClr val="000000"/>
                          </a:solidFill>
                          <a:effectLst/>
                          <a:latin typeface="+mn-lt"/>
                          <a:ea typeface="+mn-ea"/>
                          <a:cs typeface="+mn-cs"/>
                        </a:rPr>
                        <a:t> </a:t>
                      </a:r>
                      <a:r>
                        <a:rPr lang="en-US" sz="1400" i="1" kern="1200" dirty="0">
                          <a:solidFill>
                            <a:srgbClr val="000000"/>
                          </a:solidFill>
                          <a:effectLst/>
                          <a:latin typeface="+mn-lt"/>
                          <a:ea typeface="+mn-ea"/>
                          <a:cs typeface="+mn-cs"/>
                        </a:rPr>
                        <a:t>prefix-list-name</a:t>
                      </a:r>
                      <a:r>
                        <a:rPr lang="en-US" sz="1400" kern="1200" dirty="0">
                          <a:solidFill>
                            <a:srgbClr val="000000"/>
                          </a:solidFill>
                          <a:effectLst/>
                          <a:latin typeface="+mn-lt"/>
                          <a:ea typeface="+mn-ea"/>
                          <a:cs typeface="+mn-cs"/>
                        </a:rPr>
                        <a:t> [</a:t>
                      </a:r>
                      <a:r>
                        <a:rPr lang="en-US" sz="1400" b="1" kern="1200" dirty="0">
                          <a:solidFill>
                            <a:srgbClr val="000000"/>
                          </a:solidFill>
                          <a:effectLst/>
                          <a:latin typeface="+mn-lt"/>
                          <a:ea typeface="+mn-ea"/>
                          <a:cs typeface="+mn-cs"/>
                        </a:rPr>
                        <a:t>seq</a:t>
                      </a:r>
                      <a:r>
                        <a:rPr lang="en-US" sz="1400" kern="1200" dirty="0">
                          <a:solidFill>
                            <a:srgbClr val="000000"/>
                          </a:solidFill>
                          <a:effectLst/>
                          <a:latin typeface="+mn-lt"/>
                          <a:ea typeface="+mn-ea"/>
                          <a:cs typeface="+mn-cs"/>
                        </a:rPr>
                        <a:t> </a:t>
                      </a:r>
                      <a:r>
                        <a:rPr lang="en-US" sz="1400" i="1" kern="1200" dirty="0">
                          <a:solidFill>
                            <a:srgbClr val="000000"/>
                          </a:solidFill>
                          <a:effectLst/>
                          <a:latin typeface="+mn-lt"/>
                          <a:ea typeface="+mn-ea"/>
                          <a:cs typeface="+mn-cs"/>
                        </a:rPr>
                        <a:t>sequence-number</a:t>
                      </a:r>
                      <a:r>
                        <a:rPr lang="en-US" sz="1400" kern="1200" dirty="0">
                          <a:solidFill>
                            <a:srgbClr val="000000"/>
                          </a:solidFill>
                          <a:effectLst/>
                          <a:latin typeface="+mn-lt"/>
                          <a:ea typeface="+mn-ea"/>
                          <a:cs typeface="+mn-cs"/>
                        </a:rPr>
                        <a:t>] {</a:t>
                      </a:r>
                      <a:r>
                        <a:rPr lang="en-US" sz="1400" b="1" kern="1200" dirty="0">
                          <a:solidFill>
                            <a:srgbClr val="000000"/>
                          </a:solidFill>
                          <a:effectLst/>
                          <a:latin typeface="+mn-lt"/>
                          <a:ea typeface="+mn-ea"/>
                          <a:cs typeface="+mn-cs"/>
                        </a:rPr>
                        <a:t>permit</a:t>
                      </a:r>
                      <a:r>
                        <a:rPr lang="en-US" sz="1400" kern="1200" dirty="0">
                          <a:solidFill>
                            <a:srgbClr val="000000"/>
                          </a:solidFill>
                          <a:effectLst/>
                          <a:latin typeface="+mn-lt"/>
                          <a:ea typeface="+mn-ea"/>
                          <a:cs typeface="+mn-cs"/>
                        </a:rPr>
                        <a:t> | </a:t>
                      </a:r>
                      <a:r>
                        <a:rPr lang="en-US" sz="1400" b="1" kern="1200" dirty="0">
                          <a:solidFill>
                            <a:srgbClr val="000000"/>
                          </a:solidFill>
                          <a:effectLst/>
                          <a:latin typeface="+mn-lt"/>
                          <a:ea typeface="+mn-ea"/>
                          <a:cs typeface="+mn-cs"/>
                        </a:rPr>
                        <a:t>deny</a:t>
                      </a:r>
                      <a:r>
                        <a:rPr lang="en-US" sz="1400" kern="1200" dirty="0">
                          <a:solidFill>
                            <a:srgbClr val="000000"/>
                          </a:solidFill>
                          <a:effectLst/>
                          <a:latin typeface="+mn-lt"/>
                          <a:ea typeface="+mn-ea"/>
                          <a:cs typeface="+mn-cs"/>
                        </a:rPr>
                        <a:t>} </a:t>
                      </a:r>
                      <a:r>
                        <a:rPr lang="en-US" sz="1400" b="0" i="1" kern="1200" dirty="0">
                          <a:solidFill>
                            <a:srgbClr val="000000"/>
                          </a:solidFill>
                          <a:effectLst/>
                          <a:latin typeface="+mn-lt"/>
                          <a:ea typeface="+mn-ea"/>
                          <a:cs typeface="+mn-cs"/>
                        </a:rPr>
                        <a:t>high-order-bit-pattern</a:t>
                      </a:r>
                      <a:r>
                        <a:rPr lang="en-US" sz="1400" kern="1200" dirty="0">
                          <a:solidFill>
                            <a:srgbClr val="000000"/>
                          </a:solidFill>
                          <a:effectLst/>
                          <a:latin typeface="+mn-lt"/>
                          <a:ea typeface="+mn-ea"/>
                          <a:cs typeface="+mn-cs"/>
                        </a:rPr>
                        <a:t>/ </a:t>
                      </a:r>
                      <a:r>
                        <a:rPr lang="en-US" sz="1400" i="1" kern="1200" dirty="0">
                          <a:solidFill>
                            <a:srgbClr val="000000"/>
                          </a:solidFill>
                          <a:effectLst/>
                          <a:latin typeface="+mn-lt"/>
                          <a:ea typeface="+mn-ea"/>
                          <a:cs typeface="+mn-cs"/>
                        </a:rPr>
                        <a:t>high-order-bit-count</a:t>
                      </a:r>
                      <a:r>
                        <a:rPr lang="en-US" sz="1400" kern="1200" dirty="0">
                          <a:solidFill>
                            <a:srgbClr val="000000"/>
                          </a:solidFill>
                          <a:effectLst/>
                          <a:latin typeface="+mn-lt"/>
                          <a:ea typeface="+mn-ea"/>
                          <a:cs typeface="+mn-cs"/>
                        </a:rPr>
                        <a:t> [</a:t>
                      </a:r>
                      <a:r>
                        <a:rPr lang="en-US" sz="1400" b="1" kern="1200" dirty="0">
                          <a:solidFill>
                            <a:srgbClr val="000000"/>
                          </a:solidFill>
                          <a:effectLst/>
                          <a:latin typeface="+mn-lt"/>
                          <a:ea typeface="+mn-ea"/>
                          <a:cs typeface="+mn-cs"/>
                        </a:rPr>
                        <a:t>ge</a:t>
                      </a:r>
                      <a:r>
                        <a:rPr lang="en-US" sz="1400" kern="1200" dirty="0">
                          <a:solidFill>
                            <a:srgbClr val="000000"/>
                          </a:solidFill>
                          <a:effectLst/>
                          <a:latin typeface="+mn-lt"/>
                          <a:ea typeface="+mn-ea"/>
                          <a:cs typeface="+mn-cs"/>
                        </a:rPr>
                        <a:t> </a:t>
                      </a:r>
                      <a:r>
                        <a:rPr lang="en-US" sz="1400" i="1" kern="1200" dirty="0">
                          <a:solidFill>
                            <a:srgbClr val="000000"/>
                          </a:solidFill>
                          <a:effectLst/>
                          <a:latin typeface="+mn-lt"/>
                          <a:ea typeface="+mn-ea"/>
                          <a:cs typeface="+mn-cs"/>
                        </a:rPr>
                        <a:t>ge-value</a:t>
                      </a:r>
                      <a:r>
                        <a:rPr lang="en-US" sz="1400" kern="1200" dirty="0">
                          <a:solidFill>
                            <a:srgbClr val="000000"/>
                          </a:solidFill>
                          <a:effectLst/>
                          <a:latin typeface="+mn-lt"/>
                          <a:ea typeface="+mn-ea"/>
                          <a:cs typeface="+mn-cs"/>
                        </a:rPr>
                        <a:t>] [</a:t>
                      </a:r>
                      <a:r>
                        <a:rPr lang="en-US" sz="1400" b="1" kern="1200" dirty="0">
                          <a:solidFill>
                            <a:srgbClr val="000000"/>
                          </a:solidFill>
                          <a:effectLst/>
                          <a:latin typeface="+mn-lt"/>
                          <a:ea typeface="+mn-ea"/>
                          <a:cs typeface="+mn-cs"/>
                        </a:rPr>
                        <a:t>le</a:t>
                      </a:r>
                      <a:r>
                        <a:rPr lang="en-US" sz="1400" kern="1200" dirty="0">
                          <a:solidFill>
                            <a:srgbClr val="000000"/>
                          </a:solidFill>
                          <a:effectLst/>
                          <a:latin typeface="+mn-lt"/>
                          <a:ea typeface="+mn-ea"/>
                          <a:cs typeface="+mn-cs"/>
                        </a:rPr>
                        <a:t> </a:t>
                      </a:r>
                      <a:r>
                        <a:rPr lang="en-US" sz="1400" i="1" kern="1200" dirty="0">
                          <a:solidFill>
                            <a:srgbClr val="000000"/>
                          </a:solidFill>
                          <a:effectLst/>
                          <a:latin typeface="+mn-lt"/>
                          <a:ea typeface="+mn-ea"/>
                          <a:cs typeface="+mn-cs"/>
                        </a:rPr>
                        <a:t>le-value</a:t>
                      </a:r>
                      <a:r>
                        <a:rPr lang="en-US" sz="1400" kern="1200" dirty="0">
                          <a:solidFill>
                            <a:srgbClr val="000000"/>
                          </a:solidFill>
                          <a:effectLst/>
                          <a:latin typeface="+mn-lt"/>
                          <a:ea typeface="+mn-ea"/>
                          <a:cs typeface="+mn-cs"/>
                        </a:rPr>
                        <a:t>]</a:t>
                      </a:r>
                    </a:p>
                  </a:txBody>
                  <a:tcPr anchor="ctr"/>
                </a:tc>
                <a:extLst>
                  <a:ext uri="{0D108BD9-81ED-4DB2-BD59-A6C34878D82A}">
                    <a16:rowId xmlns:a16="http://schemas.microsoft.com/office/drawing/2014/main" val="28812027"/>
                  </a:ext>
                </a:extLst>
              </a:tr>
              <a:tr h="296960">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en-US" sz="1400" kern="1200" dirty="0">
                          <a:solidFill>
                            <a:srgbClr val="000000"/>
                          </a:solidFill>
                          <a:effectLst/>
                          <a:latin typeface="+mn-lt"/>
                          <a:ea typeface="+mn-ea"/>
                          <a:cs typeface="+mn-cs"/>
                        </a:rPr>
                        <a:t>Create a route map entry</a:t>
                      </a:r>
                    </a:p>
                  </a:txBody>
                  <a:tcPr anchor="ctr"/>
                </a:tc>
                <a:tc>
                  <a:txBody>
                    <a:bodyPr/>
                    <a:lstStyle/>
                    <a:p>
                      <a:r>
                        <a:rPr lang="en-US" sz="1400" b="1" kern="1200" dirty="0">
                          <a:solidFill>
                            <a:srgbClr val="000000"/>
                          </a:solidFill>
                          <a:effectLst/>
                          <a:latin typeface="+mn-lt"/>
                          <a:ea typeface="+mn-ea"/>
                          <a:cs typeface="+mn-cs"/>
                        </a:rPr>
                        <a:t>route-map</a:t>
                      </a:r>
                      <a:r>
                        <a:rPr lang="en-US" sz="1400" kern="1200" dirty="0">
                          <a:solidFill>
                            <a:srgbClr val="000000"/>
                          </a:solidFill>
                          <a:effectLst/>
                          <a:latin typeface="+mn-lt"/>
                          <a:ea typeface="+mn-ea"/>
                          <a:cs typeface="+mn-cs"/>
                        </a:rPr>
                        <a:t> </a:t>
                      </a:r>
                      <a:r>
                        <a:rPr lang="en-US" sz="1400" i="1" kern="1200" dirty="0">
                          <a:solidFill>
                            <a:srgbClr val="000000"/>
                          </a:solidFill>
                          <a:effectLst/>
                          <a:latin typeface="+mn-lt"/>
                          <a:ea typeface="+mn-ea"/>
                          <a:cs typeface="+mn-cs"/>
                        </a:rPr>
                        <a:t>route-map-name</a:t>
                      </a:r>
                      <a:r>
                        <a:rPr lang="en-US" sz="1400" kern="1200" dirty="0">
                          <a:solidFill>
                            <a:srgbClr val="000000"/>
                          </a:solidFill>
                          <a:effectLst/>
                          <a:latin typeface="+mn-lt"/>
                          <a:ea typeface="+mn-ea"/>
                          <a:cs typeface="+mn-cs"/>
                        </a:rPr>
                        <a:t> [</a:t>
                      </a:r>
                      <a:r>
                        <a:rPr lang="en-US" sz="1400" b="1" kern="1200" dirty="0">
                          <a:solidFill>
                            <a:srgbClr val="000000"/>
                          </a:solidFill>
                          <a:effectLst/>
                          <a:latin typeface="+mn-lt"/>
                          <a:ea typeface="+mn-ea"/>
                          <a:cs typeface="+mn-cs"/>
                        </a:rPr>
                        <a:t>permit</a:t>
                      </a:r>
                      <a:r>
                        <a:rPr lang="en-US" sz="1400" kern="1200" dirty="0">
                          <a:solidFill>
                            <a:srgbClr val="000000"/>
                          </a:solidFill>
                          <a:effectLst/>
                          <a:latin typeface="+mn-lt"/>
                          <a:ea typeface="+mn-ea"/>
                          <a:cs typeface="+mn-cs"/>
                        </a:rPr>
                        <a:t> | </a:t>
                      </a:r>
                      <a:r>
                        <a:rPr lang="en-US" sz="1400" b="1" kern="1200" dirty="0">
                          <a:solidFill>
                            <a:srgbClr val="000000"/>
                          </a:solidFill>
                          <a:effectLst/>
                          <a:latin typeface="+mn-lt"/>
                          <a:ea typeface="+mn-ea"/>
                          <a:cs typeface="+mn-cs"/>
                        </a:rPr>
                        <a:t>deny</a:t>
                      </a:r>
                      <a:r>
                        <a:rPr lang="en-US" sz="1400" kern="1200" dirty="0">
                          <a:solidFill>
                            <a:srgbClr val="000000"/>
                          </a:solidFill>
                          <a:effectLst/>
                          <a:latin typeface="+mn-lt"/>
                          <a:ea typeface="+mn-ea"/>
                          <a:cs typeface="+mn-cs"/>
                        </a:rPr>
                        <a:t>] [</a:t>
                      </a:r>
                      <a:r>
                        <a:rPr lang="en-US" sz="1400" i="1" kern="1200" dirty="0">
                          <a:solidFill>
                            <a:srgbClr val="000000"/>
                          </a:solidFill>
                          <a:effectLst/>
                          <a:latin typeface="+mn-lt"/>
                          <a:ea typeface="+mn-ea"/>
                          <a:cs typeface="+mn-cs"/>
                        </a:rPr>
                        <a:t>sequence-number</a:t>
                      </a:r>
                      <a:r>
                        <a:rPr lang="en-US" sz="1400" kern="1200" dirty="0">
                          <a:solidFill>
                            <a:srgbClr val="000000"/>
                          </a:solidFill>
                          <a:effectLst/>
                          <a:latin typeface="+mn-lt"/>
                          <a:ea typeface="+mn-ea"/>
                          <a:cs typeface="+mn-cs"/>
                        </a:rPr>
                        <a:t>]</a:t>
                      </a:r>
                    </a:p>
                  </a:txBody>
                  <a:tcPr anchor="ctr"/>
                </a:tc>
                <a:extLst>
                  <a:ext uri="{0D108BD9-81ED-4DB2-BD59-A6C34878D82A}">
                    <a16:rowId xmlns:a16="http://schemas.microsoft.com/office/drawing/2014/main" val="2845165028"/>
                  </a:ext>
                </a:extLst>
              </a:tr>
              <a:tr h="296960">
                <a:tc>
                  <a:txBody>
                    <a:bodyPr/>
                    <a:lstStyle/>
                    <a:p>
                      <a:r>
                        <a:rPr lang="en-US" sz="1400" kern="1200" dirty="0">
                          <a:solidFill>
                            <a:srgbClr val="000000"/>
                          </a:solidFill>
                          <a:effectLst/>
                          <a:latin typeface="+mn-lt"/>
                          <a:ea typeface="+mn-ea"/>
                          <a:cs typeface="+mn-cs"/>
                        </a:rPr>
                        <a:t>Conditionally match in a route map using AS_Path</a:t>
                      </a:r>
                    </a:p>
                  </a:txBody>
                  <a:tcPr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en-US" sz="1400" b="1" kern="1200" dirty="0">
                          <a:solidFill>
                            <a:srgbClr val="000000"/>
                          </a:solidFill>
                          <a:effectLst/>
                          <a:latin typeface="+mn-lt"/>
                          <a:ea typeface="+mn-ea"/>
                          <a:cs typeface="+mn-cs"/>
                        </a:rPr>
                        <a:t>match</a:t>
                      </a:r>
                      <a:r>
                        <a:rPr lang="en-US" sz="1400" kern="1200" dirty="0">
                          <a:solidFill>
                            <a:srgbClr val="000000"/>
                          </a:solidFill>
                          <a:effectLst/>
                          <a:latin typeface="+mn-lt"/>
                          <a:ea typeface="+mn-ea"/>
                          <a:cs typeface="+mn-cs"/>
                        </a:rPr>
                        <a:t> </a:t>
                      </a:r>
                      <a:r>
                        <a:rPr lang="en-US" sz="1400" b="1" kern="1200" dirty="0">
                          <a:solidFill>
                            <a:srgbClr val="000000"/>
                          </a:solidFill>
                          <a:effectLst/>
                          <a:latin typeface="+mn-lt"/>
                          <a:ea typeface="+mn-ea"/>
                          <a:cs typeface="+mn-cs"/>
                        </a:rPr>
                        <a:t>as-path</a:t>
                      </a:r>
                      <a:r>
                        <a:rPr lang="en-US" sz="1400" kern="1200" dirty="0">
                          <a:solidFill>
                            <a:srgbClr val="000000"/>
                          </a:solidFill>
                          <a:effectLst/>
                          <a:latin typeface="+mn-lt"/>
                          <a:ea typeface="+mn-ea"/>
                          <a:cs typeface="+mn-cs"/>
                        </a:rPr>
                        <a:t> </a:t>
                      </a:r>
                      <a:r>
                        <a:rPr lang="en-US" sz="1400" i="1" kern="1200" dirty="0">
                          <a:solidFill>
                            <a:srgbClr val="000000"/>
                          </a:solidFill>
                          <a:effectLst/>
                          <a:latin typeface="+mn-lt"/>
                          <a:ea typeface="+mn-ea"/>
                          <a:cs typeface="+mn-cs"/>
                        </a:rPr>
                        <a:t>acl-number</a:t>
                      </a:r>
                    </a:p>
                  </a:txBody>
                  <a:tcPr anchor="ctr"/>
                </a:tc>
                <a:extLst>
                  <a:ext uri="{0D108BD9-81ED-4DB2-BD59-A6C34878D82A}">
                    <a16:rowId xmlns:a16="http://schemas.microsoft.com/office/drawing/2014/main" val="4019214021"/>
                  </a:ext>
                </a:extLst>
              </a:tr>
              <a:tr h="296960">
                <a:tc>
                  <a:txBody>
                    <a:bodyPr/>
                    <a:lstStyle/>
                    <a:p>
                      <a:r>
                        <a:rPr lang="en-US" sz="1400" kern="1200" dirty="0">
                          <a:solidFill>
                            <a:srgbClr val="000000"/>
                          </a:solidFill>
                          <a:effectLst/>
                          <a:latin typeface="+mn-lt"/>
                          <a:ea typeface="+mn-ea"/>
                          <a:cs typeface="+mn-cs"/>
                        </a:rPr>
                        <a:t>Conditionally match in a route map using an ACL</a:t>
                      </a:r>
                    </a:p>
                  </a:txBody>
                  <a:tcPr anchor="ctr"/>
                </a:tc>
                <a:tc>
                  <a:txBody>
                    <a:bodyPr/>
                    <a:lstStyle/>
                    <a:p>
                      <a:r>
                        <a:rPr lang="en-US" sz="1400" b="1" kern="1200" dirty="0">
                          <a:solidFill>
                            <a:srgbClr val="000000"/>
                          </a:solidFill>
                          <a:effectLst/>
                          <a:latin typeface="+mn-lt"/>
                          <a:ea typeface="+mn-ea"/>
                          <a:cs typeface="+mn-cs"/>
                        </a:rPr>
                        <a:t>match</a:t>
                      </a:r>
                      <a:r>
                        <a:rPr lang="en-US" sz="1400" kern="1200" dirty="0">
                          <a:solidFill>
                            <a:srgbClr val="000000"/>
                          </a:solidFill>
                          <a:effectLst/>
                          <a:latin typeface="+mn-lt"/>
                          <a:ea typeface="+mn-ea"/>
                          <a:cs typeface="+mn-cs"/>
                        </a:rPr>
                        <a:t> </a:t>
                      </a:r>
                      <a:r>
                        <a:rPr lang="en-US" sz="1400" b="1" kern="1200" dirty="0">
                          <a:solidFill>
                            <a:srgbClr val="000000"/>
                          </a:solidFill>
                          <a:effectLst/>
                          <a:latin typeface="+mn-lt"/>
                          <a:ea typeface="+mn-ea"/>
                          <a:cs typeface="+mn-cs"/>
                        </a:rPr>
                        <a:t>ip</a:t>
                      </a:r>
                      <a:r>
                        <a:rPr lang="en-US" sz="1400" kern="1200" dirty="0">
                          <a:solidFill>
                            <a:srgbClr val="000000"/>
                          </a:solidFill>
                          <a:effectLst/>
                          <a:latin typeface="+mn-lt"/>
                          <a:ea typeface="+mn-ea"/>
                          <a:cs typeface="+mn-cs"/>
                        </a:rPr>
                        <a:t> </a:t>
                      </a:r>
                      <a:r>
                        <a:rPr lang="en-US" sz="1400" b="1" kern="1200" dirty="0">
                          <a:solidFill>
                            <a:srgbClr val="000000"/>
                          </a:solidFill>
                          <a:effectLst/>
                          <a:latin typeface="+mn-lt"/>
                          <a:ea typeface="+mn-ea"/>
                          <a:cs typeface="+mn-cs"/>
                        </a:rPr>
                        <a:t>address</a:t>
                      </a:r>
                      <a:r>
                        <a:rPr lang="en-US" sz="1400" kern="1200" dirty="0">
                          <a:solidFill>
                            <a:srgbClr val="000000"/>
                          </a:solidFill>
                          <a:effectLst/>
                          <a:latin typeface="+mn-lt"/>
                          <a:ea typeface="+mn-ea"/>
                          <a:cs typeface="+mn-cs"/>
                        </a:rPr>
                        <a:t> {</a:t>
                      </a:r>
                      <a:r>
                        <a:rPr lang="en-US" sz="1400" i="1" kern="1200" dirty="0">
                          <a:solidFill>
                            <a:srgbClr val="000000"/>
                          </a:solidFill>
                          <a:effectLst/>
                          <a:latin typeface="+mn-lt"/>
                          <a:ea typeface="+mn-ea"/>
                          <a:cs typeface="+mn-cs"/>
                        </a:rPr>
                        <a:t>acl-number</a:t>
                      </a:r>
                      <a:r>
                        <a:rPr lang="en-US" sz="1400" kern="1200" dirty="0">
                          <a:solidFill>
                            <a:srgbClr val="000000"/>
                          </a:solidFill>
                          <a:effectLst/>
                          <a:latin typeface="+mn-lt"/>
                          <a:ea typeface="+mn-ea"/>
                          <a:cs typeface="+mn-cs"/>
                        </a:rPr>
                        <a:t> | </a:t>
                      </a:r>
                      <a:r>
                        <a:rPr lang="en-US" sz="1400" i="1" kern="1200" dirty="0">
                          <a:solidFill>
                            <a:srgbClr val="000000"/>
                          </a:solidFill>
                          <a:effectLst/>
                          <a:latin typeface="+mn-lt"/>
                          <a:ea typeface="+mn-ea"/>
                          <a:cs typeface="+mn-cs"/>
                        </a:rPr>
                        <a:t>acl-name</a:t>
                      </a:r>
                      <a:r>
                        <a:rPr lang="en-US" sz="1400" kern="1200" dirty="0">
                          <a:solidFill>
                            <a:srgbClr val="000000"/>
                          </a:solidFill>
                          <a:effectLst/>
                          <a:latin typeface="+mn-lt"/>
                          <a:ea typeface="+mn-ea"/>
                          <a:cs typeface="+mn-cs"/>
                        </a:rPr>
                        <a:t>}</a:t>
                      </a:r>
                    </a:p>
                  </a:txBody>
                  <a:tcPr anchor="ctr"/>
                </a:tc>
                <a:extLst>
                  <a:ext uri="{0D108BD9-81ED-4DB2-BD59-A6C34878D82A}">
                    <a16:rowId xmlns:a16="http://schemas.microsoft.com/office/drawing/2014/main" val="2214523671"/>
                  </a:ext>
                </a:extLst>
              </a:tr>
              <a:tr h="296960">
                <a:tc>
                  <a:txBody>
                    <a:bodyPr/>
                    <a:lstStyle/>
                    <a:p>
                      <a:r>
                        <a:rPr lang="en-US" sz="1400" kern="1200" dirty="0">
                          <a:solidFill>
                            <a:srgbClr val="000000"/>
                          </a:solidFill>
                          <a:effectLst/>
                          <a:latin typeface="+mn-lt"/>
                          <a:ea typeface="+mn-ea"/>
                          <a:cs typeface="+mn-cs"/>
                        </a:rPr>
                        <a:t>Conditionally match in a route map using a prefix list</a:t>
                      </a:r>
                    </a:p>
                  </a:txBody>
                  <a:tcPr anchor="ctr"/>
                </a:tc>
                <a:tc>
                  <a:txBody>
                    <a:bodyPr/>
                    <a:lstStyle/>
                    <a:p>
                      <a:r>
                        <a:rPr lang="en-US" sz="1400" b="1" kern="1200" dirty="0">
                          <a:solidFill>
                            <a:srgbClr val="000000"/>
                          </a:solidFill>
                          <a:effectLst/>
                          <a:latin typeface="+mn-lt"/>
                          <a:ea typeface="+mn-ea"/>
                          <a:cs typeface="+mn-cs"/>
                        </a:rPr>
                        <a:t>match</a:t>
                      </a:r>
                      <a:r>
                        <a:rPr lang="en-US" sz="1400" kern="1200" dirty="0">
                          <a:solidFill>
                            <a:srgbClr val="000000"/>
                          </a:solidFill>
                          <a:effectLst/>
                          <a:latin typeface="+mn-lt"/>
                          <a:ea typeface="+mn-ea"/>
                          <a:cs typeface="+mn-cs"/>
                        </a:rPr>
                        <a:t> </a:t>
                      </a:r>
                      <a:r>
                        <a:rPr lang="en-US" sz="1400" b="1" kern="1200" dirty="0">
                          <a:solidFill>
                            <a:srgbClr val="000000"/>
                          </a:solidFill>
                          <a:effectLst/>
                          <a:latin typeface="+mn-lt"/>
                          <a:ea typeface="+mn-ea"/>
                          <a:cs typeface="+mn-cs"/>
                        </a:rPr>
                        <a:t>ip</a:t>
                      </a:r>
                      <a:r>
                        <a:rPr lang="en-US" sz="1400" kern="1200" dirty="0">
                          <a:solidFill>
                            <a:srgbClr val="000000"/>
                          </a:solidFill>
                          <a:effectLst/>
                          <a:latin typeface="+mn-lt"/>
                          <a:ea typeface="+mn-ea"/>
                          <a:cs typeface="+mn-cs"/>
                        </a:rPr>
                        <a:t> </a:t>
                      </a:r>
                      <a:r>
                        <a:rPr lang="en-US" sz="1400" b="1" kern="1200" dirty="0">
                          <a:solidFill>
                            <a:srgbClr val="000000"/>
                          </a:solidFill>
                          <a:effectLst/>
                          <a:latin typeface="+mn-lt"/>
                          <a:ea typeface="+mn-ea"/>
                          <a:cs typeface="+mn-cs"/>
                        </a:rPr>
                        <a:t>address</a:t>
                      </a:r>
                      <a:r>
                        <a:rPr lang="en-US" sz="1400" kern="1200" dirty="0">
                          <a:solidFill>
                            <a:srgbClr val="000000"/>
                          </a:solidFill>
                          <a:effectLst/>
                          <a:latin typeface="+mn-lt"/>
                          <a:ea typeface="+mn-ea"/>
                          <a:cs typeface="+mn-cs"/>
                        </a:rPr>
                        <a:t> </a:t>
                      </a:r>
                      <a:r>
                        <a:rPr lang="en-US" sz="1400" b="1" i="0" kern="1200" dirty="0">
                          <a:solidFill>
                            <a:srgbClr val="000000"/>
                          </a:solidFill>
                          <a:effectLst/>
                          <a:latin typeface="+mn-lt"/>
                          <a:ea typeface="+mn-ea"/>
                          <a:cs typeface="+mn-cs"/>
                        </a:rPr>
                        <a:t>prefix-list</a:t>
                      </a:r>
                      <a:r>
                        <a:rPr lang="en-US" sz="1400" kern="1200" dirty="0">
                          <a:solidFill>
                            <a:srgbClr val="000000"/>
                          </a:solidFill>
                          <a:effectLst/>
                          <a:latin typeface="+mn-lt"/>
                          <a:ea typeface="+mn-ea"/>
                          <a:cs typeface="+mn-cs"/>
                        </a:rPr>
                        <a:t> </a:t>
                      </a:r>
                      <a:r>
                        <a:rPr lang="en-US" sz="1400" i="1" kern="1200" dirty="0">
                          <a:solidFill>
                            <a:srgbClr val="000000"/>
                          </a:solidFill>
                          <a:effectLst/>
                          <a:latin typeface="+mn-lt"/>
                          <a:ea typeface="+mn-ea"/>
                          <a:cs typeface="+mn-cs"/>
                        </a:rPr>
                        <a:t>prefix-list-name</a:t>
                      </a:r>
                    </a:p>
                  </a:txBody>
                  <a:tcPr anchor="ctr"/>
                </a:tc>
                <a:extLst>
                  <a:ext uri="{0D108BD9-81ED-4DB2-BD59-A6C34878D82A}">
                    <a16:rowId xmlns:a16="http://schemas.microsoft.com/office/drawing/2014/main" val="3993396680"/>
                  </a:ext>
                </a:extLst>
              </a:tr>
            </a:tbl>
          </a:graphicData>
        </a:graphic>
      </p:graphicFrame>
    </p:spTree>
    <p:extLst>
      <p:ext uri="{BB962C8B-B14F-4D97-AF65-F5344CB8AC3E}">
        <p14:creationId xmlns:p14="http://schemas.microsoft.com/office/powerpoint/2010/main" val="40059128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r>
              <a:rPr lang="en-US" sz="1600" dirty="0"/>
              <a:t>Prepare for the Exam</a:t>
            </a:r>
            <a:br>
              <a:rPr lang="en-US" sz="2400" dirty="0"/>
            </a:br>
            <a:r>
              <a:rPr lang="en-US" sz="2400" dirty="0"/>
              <a:t>Command Reference for Chapter 12</a:t>
            </a:r>
          </a:p>
        </p:txBody>
      </p:sp>
      <p:graphicFrame>
        <p:nvGraphicFramePr>
          <p:cNvPr id="4" name="Table 3">
            <a:extLst>
              <a:ext uri="{FF2B5EF4-FFF2-40B4-BE49-F238E27FC236}">
                <a16:creationId xmlns:a16="http://schemas.microsoft.com/office/drawing/2014/main" id="{41F66D07-16F6-D246-A5C8-DF1E46E8523E}"/>
              </a:ext>
            </a:extLst>
          </p:cNvPr>
          <p:cNvGraphicFramePr>
            <a:graphicFrameLocks noGrp="1"/>
          </p:cNvGraphicFramePr>
          <p:nvPr>
            <p:extLst>
              <p:ext uri="{D42A27DB-BD31-4B8C-83A1-F6EECF244321}">
                <p14:modId xmlns:p14="http://schemas.microsoft.com/office/powerpoint/2010/main" val="4003149978"/>
              </p:ext>
            </p:extLst>
          </p:nvPr>
        </p:nvGraphicFramePr>
        <p:xfrm>
          <a:off x="278662" y="731837"/>
          <a:ext cx="8586675" cy="3867912"/>
        </p:xfrm>
        <a:graphic>
          <a:graphicData uri="http://schemas.openxmlformats.org/drawingml/2006/table">
            <a:tbl>
              <a:tblPr firstRow="1" bandRow="1">
                <a:tableStyleId>{5C22544A-7EE6-4342-B048-85BDC9FD1C3A}</a:tableStyleId>
              </a:tblPr>
              <a:tblGrid>
                <a:gridCol w="4467074">
                  <a:extLst>
                    <a:ext uri="{9D8B030D-6E8A-4147-A177-3AD203B41FA5}">
                      <a16:colId xmlns:a16="http://schemas.microsoft.com/office/drawing/2014/main" val="20000"/>
                    </a:ext>
                  </a:extLst>
                </a:gridCol>
                <a:gridCol w="4119601">
                  <a:extLst>
                    <a:ext uri="{9D8B030D-6E8A-4147-A177-3AD203B41FA5}">
                      <a16:colId xmlns:a16="http://schemas.microsoft.com/office/drawing/2014/main" val="20001"/>
                    </a:ext>
                  </a:extLst>
                </a:gridCol>
              </a:tblGrid>
              <a:tr h="303141">
                <a:tc>
                  <a:txBody>
                    <a:bodyPr/>
                    <a:lstStyle/>
                    <a:p>
                      <a:r>
                        <a:rPr lang="en-US" dirty="0">
                          <a:solidFill>
                            <a:schemeClr val="bg1"/>
                          </a:solidFill>
                        </a:rPr>
                        <a:t>Task</a:t>
                      </a:r>
                    </a:p>
                  </a:txBody>
                  <a:tcPr/>
                </a:tc>
                <a:tc>
                  <a:txBody>
                    <a:bodyPr/>
                    <a:lstStyle/>
                    <a:p>
                      <a:r>
                        <a:rPr lang="en-US" sz="1400" b="1" i="0" u="none" strike="noStrike" kern="1200" baseline="0" dirty="0">
                          <a:solidFill>
                            <a:schemeClr val="bg1"/>
                          </a:solidFill>
                          <a:latin typeface="+mn-lt"/>
                          <a:ea typeface="+mn-ea"/>
                          <a:cs typeface="+mn-cs"/>
                        </a:rPr>
                        <a:t>Command Syntax</a:t>
                      </a:r>
                      <a:endParaRPr lang="en-US" dirty="0">
                        <a:solidFill>
                          <a:schemeClr val="bg1"/>
                        </a:solidFill>
                      </a:endParaRPr>
                    </a:p>
                  </a:txBody>
                  <a:tcPr/>
                </a:tc>
                <a:extLst>
                  <a:ext uri="{0D108BD9-81ED-4DB2-BD59-A6C34878D82A}">
                    <a16:rowId xmlns:a16="http://schemas.microsoft.com/office/drawing/2014/main" val="10000"/>
                  </a:ext>
                </a:extLst>
              </a:tr>
              <a:tr h="0">
                <a:tc>
                  <a:txBody>
                    <a:bodyPr/>
                    <a:lstStyle/>
                    <a:p>
                      <a:r>
                        <a:rPr lang="en-US" sz="1370" kern="1200" dirty="0">
                          <a:solidFill>
                            <a:srgbClr val="000000"/>
                          </a:solidFill>
                          <a:effectLst/>
                          <a:latin typeface="+mn-lt"/>
                          <a:ea typeface="+mn-ea"/>
                          <a:cs typeface="+mn-cs"/>
                        </a:rPr>
                        <a:t>Conditionally match in a route map using local preference</a:t>
                      </a:r>
                    </a:p>
                  </a:txBody>
                  <a:tcPr anchor="ctr"/>
                </a:tc>
                <a:tc>
                  <a:txBody>
                    <a:bodyPr/>
                    <a:lstStyle/>
                    <a:p>
                      <a:r>
                        <a:rPr lang="en-US" sz="1370" b="1" kern="1200" dirty="0">
                          <a:solidFill>
                            <a:srgbClr val="000000"/>
                          </a:solidFill>
                          <a:effectLst/>
                          <a:latin typeface="+mn-lt"/>
                          <a:ea typeface="+mn-ea"/>
                          <a:cs typeface="+mn-cs"/>
                        </a:rPr>
                        <a:t>match</a:t>
                      </a:r>
                      <a:r>
                        <a:rPr lang="en-US" sz="1370" kern="1200" dirty="0">
                          <a:solidFill>
                            <a:srgbClr val="000000"/>
                          </a:solidFill>
                          <a:effectLst/>
                          <a:latin typeface="+mn-lt"/>
                          <a:ea typeface="+mn-ea"/>
                          <a:cs typeface="+mn-cs"/>
                        </a:rPr>
                        <a:t> </a:t>
                      </a:r>
                      <a:r>
                        <a:rPr lang="en-US" sz="1370" b="1" kern="1200" dirty="0">
                          <a:solidFill>
                            <a:srgbClr val="000000"/>
                          </a:solidFill>
                          <a:effectLst/>
                          <a:latin typeface="+mn-lt"/>
                          <a:ea typeface="+mn-ea"/>
                          <a:cs typeface="+mn-cs"/>
                        </a:rPr>
                        <a:t>local-preference</a:t>
                      </a:r>
                      <a:r>
                        <a:rPr lang="en-US" sz="1370" kern="1200" dirty="0">
                          <a:solidFill>
                            <a:srgbClr val="000000"/>
                          </a:solidFill>
                          <a:effectLst/>
                          <a:latin typeface="+mn-lt"/>
                          <a:ea typeface="+mn-ea"/>
                          <a:cs typeface="+mn-cs"/>
                        </a:rPr>
                        <a:t> </a:t>
                      </a:r>
                      <a:r>
                        <a:rPr lang="en-US" sz="1370" i="1" kern="1200" dirty="0">
                          <a:solidFill>
                            <a:srgbClr val="000000"/>
                          </a:solidFill>
                          <a:effectLst/>
                          <a:latin typeface="+mn-lt"/>
                          <a:ea typeface="+mn-ea"/>
                          <a:cs typeface="+mn-cs"/>
                        </a:rPr>
                        <a:t>local-preference</a:t>
                      </a:r>
                    </a:p>
                  </a:txBody>
                  <a:tcPr anchor="ctr"/>
                </a:tc>
                <a:extLst>
                  <a:ext uri="{0D108BD9-81ED-4DB2-BD59-A6C34878D82A}">
                    <a16:rowId xmlns:a16="http://schemas.microsoft.com/office/drawing/2014/main" val="145018854"/>
                  </a:ext>
                </a:extLst>
              </a:tr>
              <a:tr h="296960">
                <a:tc>
                  <a:txBody>
                    <a:bodyPr/>
                    <a:lstStyle/>
                    <a:p>
                      <a:r>
                        <a:rPr lang="en-US" sz="1370" kern="1200" dirty="0">
                          <a:solidFill>
                            <a:srgbClr val="000000"/>
                          </a:solidFill>
                          <a:effectLst/>
                          <a:latin typeface="+mn-lt"/>
                          <a:ea typeface="+mn-ea"/>
                          <a:cs typeface="+mn-cs"/>
                        </a:rPr>
                        <a:t>Filter routes to a BGP neighbor using an ACL</a:t>
                      </a:r>
                    </a:p>
                  </a:txBody>
                  <a:tcPr anchor="ctr"/>
                </a:tc>
                <a:tc>
                  <a:txBody>
                    <a:bodyPr/>
                    <a:lstStyle/>
                    <a:p>
                      <a:r>
                        <a:rPr lang="en-US" sz="1370" b="1" kern="1200" dirty="0">
                          <a:solidFill>
                            <a:srgbClr val="000000"/>
                          </a:solidFill>
                          <a:effectLst/>
                          <a:latin typeface="+mn-lt"/>
                          <a:ea typeface="+mn-ea"/>
                          <a:cs typeface="+mn-cs"/>
                        </a:rPr>
                        <a:t>neighbor</a:t>
                      </a:r>
                      <a:r>
                        <a:rPr lang="en-US" sz="1370" kern="1200" dirty="0">
                          <a:solidFill>
                            <a:srgbClr val="000000"/>
                          </a:solidFill>
                          <a:effectLst/>
                          <a:latin typeface="+mn-lt"/>
                          <a:ea typeface="+mn-ea"/>
                          <a:cs typeface="+mn-cs"/>
                        </a:rPr>
                        <a:t> </a:t>
                      </a:r>
                      <a:r>
                        <a:rPr lang="en-US" sz="1370" i="1" kern="1200" dirty="0">
                          <a:solidFill>
                            <a:srgbClr val="000000"/>
                          </a:solidFill>
                          <a:effectLst/>
                          <a:latin typeface="+mn-lt"/>
                          <a:ea typeface="+mn-ea"/>
                          <a:cs typeface="+mn-cs"/>
                        </a:rPr>
                        <a:t>ip-address</a:t>
                      </a:r>
                      <a:r>
                        <a:rPr lang="en-US" sz="1370" kern="1200" dirty="0">
                          <a:solidFill>
                            <a:srgbClr val="000000"/>
                          </a:solidFill>
                          <a:effectLst/>
                          <a:latin typeface="+mn-lt"/>
                          <a:ea typeface="+mn-ea"/>
                          <a:cs typeface="+mn-cs"/>
                        </a:rPr>
                        <a:t> </a:t>
                      </a:r>
                      <a:r>
                        <a:rPr lang="en-US" sz="1370" b="1" kern="1200" dirty="0">
                          <a:solidFill>
                            <a:srgbClr val="000000"/>
                          </a:solidFill>
                          <a:effectLst/>
                          <a:latin typeface="+mn-lt"/>
                          <a:ea typeface="+mn-ea"/>
                          <a:cs typeface="+mn-cs"/>
                        </a:rPr>
                        <a:t>distribute-list</a:t>
                      </a:r>
                      <a:r>
                        <a:rPr lang="en-US" sz="1370" kern="1200" dirty="0">
                          <a:solidFill>
                            <a:srgbClr val="000000"/>
                          </a:solidFill>
                          <a:effectLst/>
                          <a:latin typeface="+mn-lt"/>
                          <a:ea typeface="+mn-ea"/>
                          <a:cs typeface="+mn-cs"/>
                        </a:rPr>
                        <a:t> {</a:t>
                      </a:r>
                      <a:r>
                        <a:rPr lang="en-US" sz="1370" i="1" kern="1200" dirty="0">
                          <a:solidFill>
                            <a:srgbClr val="000000"/>
                          </a:solidFill>
                          <a:effectLst/>
                          <a:latin typeface="+mn-lt"/>
                          <a:ea typeface="+mn-ea"/>
                          <a:cs typeface="+mn-cs"/>
                        </a:rPr>
                        <a:t>acl-number</a:t>
                      </a:r>
                      <a:r>
                        <a:rPr lang="en-US" sz="1370" kern="1200" dirty="0">
                          <a:solidFill>
                            <a:srgbClr val="000000"/>
                          </a:solidFill>
                          <a:effectLst/>
                          <a:latin typeface="+mn-lt"/>
                          <a:ea typeface="+mn-ea"/>
                          <a:cs typeface="+mn-cs"/>
                        </a:rPr>
                        <a:t> | </a:t>
                      </a:r>
                      <a:r>
                        <a:rPr lang="en-US" sz="1370" i="1" kern="1200" dirty="0">
                          <a:solidFill>
                            <a:srgbClr val="000000"/>
                          </a:solidFill>
                          <a:effectLst/>
                          <a:latin typeface="+mn-lt"/>
                          <a:ea typeface="+mn-ea"/>
                          <a:cs typeface="+mn-cs"/>
                        </a:rPr>
                        <a:t>acl-name</a:t>
                      </a:r>
                      <a:r>
                        <a:rPr lang="en-US" sz="1370" kern="1200" dirty="0">
                          <a:solidFill>
                            <a:srgbClr val="000000"/>
                          </a:solidFill>
                          <a:effectLst/>
                          <a:latin typeface="+mn-lt"/>
                          <a:ea typeface="+mn-ea"/>
                          <a:cs typeface="+mn-cs"/>
                        </a:rPr>
                        <a:t>} {</a:t>
                      </a:r>
                      <a:r>
                        <a:rPr lang="en-US" sz="1370" b="1" kern="1200" dirty="0">
                          <a:solidFill>
                            <a:srgbClr val="000000"/>
                          </a:solidFill>
                          <a:effectLst/>
                          <a:latin typeface="+mn-lt"/>
                          <a:ea typeface="+mn-ea"/>
                          <a:cs typeface="+mn-cs"/>
                        </a:rPr>
                        <a:t>in</a:t>
                      </a:r>
                      <a:r>
                        <a:rPr lang="en-US" sz="1370" kern="1200" dirty="0">
                          <a:solidFill>
                            <a:srgbClr val="000000"/>
                          </a:solidFill>
                          <a:effectLst/>
                          <a:latin typeface="+mn-lt"/>
                          <a:ea typeface="+mn-ea"/>
                          <a:cs typeface="+mn-cs"/>
                        </a:rPr>
                        <a:t> | </a:t>
                      </a:r>
                      <a:r>
                        <a:rPr lang="en-US" sz="1370" b="1" kern="1200" dirty="0">
                          <a:solidFill>
                            <a:srgbClr val="000000"/>
                          </a:solidFill>
                          <a:effectLst/>
                          <a:latin typeface="+mn-lt"/>
                          <a:ea typeface="+mn-ea"/>
                          <a:cs typeface="+mn-cs"/>
                        </a:rPr>
                        <a:t>out</a:t>
                      </a:r>
                      <a:r>
                        <a:rPr lang="en-US" sz="1370" kern="1200" dirty="0">
                          <a:solidFill>
                            <a:srgbClr val="000000"/>
                          </a:solidFill>
                          <a:effectLst/>
                          <a:latin typeface="+mn-lt"/>
                          <a:ea typeface="+mn-ea"/>
                          <a:cs typeface="+mn-cs"/>
                        </a:rPr>
                        <a:t>}</a:t>
                      </a:r>
                    </a:p>
                  </a:txBody>
                  <a:tcPr anchor="ctr"/>
                </a:tc>
                <a:extLst>
                  <a:ext uri="{0D108BD9-81ED-4DB2-BD59-A6C34878D82A}">
                    <a16:rowId xmlns:a16="http://schemas.microsoft.com/office/drawing/2014/main" val="3835337507"/>
                  </a:ext>
                </a:extLst>
              </a:tr>
              <a:tr h="296960">
                <a:tc>
                  <a:txBody>
                    <a:bodyPr/>
                    <a:lstStyle/>
                    <a:p>
                      <a:r>
                        <a:rPr lang="en-US" sz="1370" kern="1200" dirty="0">
                          <a:solidFill>
                            <a:srgbClr val="000000"/>
                          </a:solidFill>
                          <a:effectLst/>
                          <a:latin typeface="+mn-lt"/>
                          <a:ea typeface="+mn-ea"/>
                          <a:cs typeface="+mn-cs"/>
                        </a:rPr>
                        <a:t>Filter routes to a BGP neighbor using a prefix list</a:t>
                      </a:r>
                    </a:p>
                  </a:txBody>
                  <a:tcPr anchor="ctr"/>
                </a:tc>
                <a:tc>
                  <a:txBody>
                    <a:bodyPr/>
                    <a:lstStyle/>
                    <a:p>
                      <a:r>
                        <a:rPr lang="en-US" sz="1370" b="1" kern="1200" dirty="0">
                          <a:solidFill>
                            <a:srgbClr val="000000"/>
                          </a:solidFill>
                          <a:effectLst/>
                          <a:latin typeface="+mn-lt"/>
                          <a:ea typeface="+mn-ea"/>
                          <a:cs typeface="+mn-cs"/>
                        </a:rPr>
                        <a:t>neighbor</a:t>
                      </a:r>
                      <a:r>
                        <a:rPr lang="en-US" sz="1370" kern="1200" dirty="0">
                          <a:solidFill>
                            <a:srgbClr val="000000"/>
                          </a:solidFill>
                          <a:effectLst/>
                          <a:latin typeface="+mn-lt"/>
                          <a:ea typeface="+mn-ea"/>
                          <a:cs typeface="+mn-cs"/>
                        </a:rPr>
                        <a:t> </a:t>
                      </a:r>
                      <a:r>
                        <a:rPr lang="en-US" sz="1370" i="1" kern="1200" dirty="0">
                          <a:solidFill>
                            <a:srgbClr val="000000"/>
                          </a:solidFill>
                          <a:effectLst/>
                          <a:latin typeface="+mn-lt"/>
                          <a:ea typeface="+mn-ea"/>
                          <a:cs typeface="+mn-cs"/>
                        </a:rPr>
                        <a:t>ip-address</a:t>
                      </a:r>
                      <a:r>
                        <a:rPr lang="en-US" sz="1370" kern="1200" dirty="0">
                          <a:solidFill>
                            <a:srgbClr val="000000"/>
                          </a:solidFill>
                          <a:effectLst/>
                          <a:latin typeface="+mn-lt"/>
                          <a:ea typeface="+mn-ea"/>
                          <a:cs typeface="+mn-cs"/>
                        </a:rPr>
                        <a:t> </a:t>
                      </a:r>
                      <a:r>
                        <a:rPr lang="en-US" sz="1370" b="1" kern="1200" dirty="0">
                          <a:solidFill>
                            <a:srgbClr val="000000"/>
                          </a:solidFill>
                          <a:effectLst/>
                          <a:latin typeface="+mn-lt"/>
                          <a:ea typeface="+mn-ea"/>
                          <a:cs typeface="+mn-cs"/>
                        </a:rPr>
                        <a:t>prefix-list</a:t>
                      </a:r>
                      <a:r>
                        <a:rPr lang="en-US" sz="1370" kern="1200" dirty="0">
                          <a:solidFill>
                            <a:srgbClr val="000000"/>
                          </a:solidFill>
                          <a:effectLst/>
                          <a:latin typeface="+mn-lt"/>
                          <a:ea typeface="+mn-ea"/>
                          <a:cs typeface="+mn-cs"/>
                        </a:rPr>
                        <a:t> </a:t>
                      </a:r>
                      <a:r>
                        <a:rPr lang="en-US" sz="1370" i="1" kern="1200" dirty="0">
                          <a:solidFill>
                            <a:srgbClr val="000000"/>
                          </a:solidFill>
                          <a:effectLst/>
                          <a:latin typeface="+mn-lt"/>
                          <a:ea typeface="+mn-ea"/>
                          <a:cs typeface="+mn-cs"/>
                        </a:rPr>
                        <a:t>prefix-list-name</a:t>
                      </a:r>
                      <a:r>
                        <a:rPr lang="en-US" sz="1370" kern="1200" dirty="0">
                          <a:solidFill>
                            <a:srgbClr val="000000"/>
                          </a:solidFill>
                          <a:effectLst/>
                          <a:latin typeface="+mn-lt"/>
                          <a:ea typeface="+mn-ea"/>
                          <a:cs typeface="+mn-cs"/>
                        </a:rPr>
                        <a:t> {</a:t>
                      </a:r>
                      <a:r>
                        <a:rPr lang="en-US" sz="1370" b="1" kern="1200" dirty="0">
                          <a:solidFill>
                            <a:srgbClr val="000000"/>
                          </a:solidFill>
                          <a:effectLst/>
                          <a:latin typeface="+mn-lt"/>
                          <a:ea typeface="+mn-ea"/>
                          <a:cs typeface="+mn-cs"/>
                        </a:rPr>
                        <a:t>in</a:t>
                      </a:r>
                      <a:r>
                        <a:rPr lang="en-US" sz="1370" kern="1200" dirty="0">
                          <a:solidFill>
                            <a:srgbClr val="000000"/>
                          </a:solidFill>
                          <a:effectLst/>
                          <a:latin typeface="+mn-lt"/>
                          <a:ea typeface="+mn-ea"/>
                          <a:cs typeface="+mn-cs"/>
                        </a:rPr>
                        <a:t> | </a:t>
                      </a:r>
                      <a:r>
                        <a:rPr lang="en-US" sz="1370" b="1" kern="1200" dirty="0">
                          <a:solidFill>
                            <a:srgbClr val="000000"/>
                          </a:solidFill>
                          <a:effectLst/>
                          <a:latin typeface="+mn-lt"/>
                          <a:ea typeface="+mn-ea"/>
                          <a:cs typeface="+mn-cs"/>
                        </a:rPr>
                        <a:t>out</a:t>
                      </a:r>
                      <a:r>
                        <a:rPr lang="en-US" sz="1370" kern="1200" dirty="0">
                          <a:solidFill>
                            <a:srgbClr val="000000"/>
                          </a:solidFill>
                          <a:effectLst/>
                          <a:latin typeface="+mn-lt"/>
                          <a:ea typeface="+mn-ea"/>
                          <a:cs typeface="+mn-cs"/>
                        </a:rPr>
                        <a:t>}</a:t>
                      </a:r>
                    </a:p>
                  </a:txBody>
                  <a:tcPr anchor="ctr"/>
                </a:tc>
                <a:extLst>
                  <a:ext uri="{0D108BD9-81ED-4DB2-BD59-A6C34878D82A}">
                    <a16:rowId xmlns:a16="http://schemas.microsoft.com/office/drawing/2014/main" val="28812027"/>
                  </a:ext>
                </a:extLst>
              </a:tr>
              <a:tr h="296960">
                <a:tc>
                  <a:txBody>
                    <a:bodyPr/>
                    <a:lstStyle/>
                    <a:p>
                      <a:r>
                        <a:rPr lang="en-US" sz="1370" kern="1200" dirty="0">
                          <a:solidFill>
                            <a:srgbClr val="000000"/>
                          </a:solidFill>
                          <a:effectLst/>
                          <a:latin typeface="+mn-lt"/>
                          <a:ea typeface="+mn-ea"/>
                          <a:cs typeface="+mn-cs"/>
                        </a:rPr>
                        <a:t>Create an ACL based on the BGP AS_Path</a:t>
                      </a:r>
                    </a:p>
                  </a:txBody>
                  <a:tcPr anchor="ctr"/>
                </a:tc>
                <a:tc>
                  <a:txBody>
                    <a:bodyPr/>
                    <a:lstStyle/>
                    <a:p>
                      <a:r>
                        <a:rPr lang="en-US" sz="1370" b="1" kern="1200" dirty="0">
                          <a:solidFill>
                            <a:srgbClr val="000000"/>
                          </a:solidFill>
                          <a:effectLst/>
                          <a:latin typeface="+mn-lt"/>
                          <a:ea typeface="+mn-ea"/>
                          <a:cs typeface="+mn-cs"/>
                        </a:rPr>
                        <a:t>ip</a:t>
                      </a:r>
                      <a:r>
                        <a:rPr lang="en-US" sz="1370" kern="1200" dirty="0">
                          <a:solidFill>
                            <a:srgbClr val="000000"/>
                          </a:solidFill>
                          <a:effectLst/>
                          <a:latin typeface="+mn-lt"/>
                          <a:ea typeface="+mn-ea"/>
                          <a:cs typeface="+mn-cs"/>
                        </a:rPr>
                        <a:t> </a:t>
                      </a:r>
                      <a:r>
                        <a:rPr lang="en-US" sz="1370" b="1" kern="1200" dirty="0">
                          <a:solidFill>
                            <a:srgbClr val="000000"/>
                          </a:solidFill>
                          <a:effectLst/>
                          <a:latin typeface="+mn-lt"/>
                          <a:ea typeface="+mn-ea"/>
                          <a:cs typeface="+mn-cs"/>
                        </a:rPr>
                        <a:t>as-path</a:t>
                      </a:r>
                      <a:r>
                        <a:rPr lang="en-US" sz="1370" kern="1200" dirty="0">
                          <a:solidFill>
                            <a:srgbClr val="000000"/>
                          </a:solidFill>
                          <a:effectLst/>
                          <a:latin typeface="+mn-lt"/>
                          <a:ea typeface="+mn-ea"/>
                          <a:cs typeface="+mn-cs"/>
                        </a:rPr>
                        <a:t> </a:t>
                      </a:r>
                      <a:r>
                        <a:rPr lang="en-US" sz="1370" b="1" kern="1200" dirty="0">
                          <a:solidFill>
                            <a:srgbClr val="000000"/>
                          </a:solidFill>
                          <a:effectLst/>
                          <a:latin typeface="+mn-lt"/>
                          <a:ea typeface="+mn-ea"/>
                          <a:cs typeface="+mn-cs"/>
                        </a:rPr>
                        <a:t>access-list</a:t>
                      </a:r>
                      <a:r>
                        <a:rPr lang="en-US" sz="1370" kern="1200" dirty="0">
                          <a:solidFill>
                            <a:srgbClr val="000000"/>
                          </a:solidFill>
                          <a:effectLst/>
                          <a:latin typeface="+mn-lt"/>
                          <a:ea typeface="+mn-ea"/>
                          <a:cs typeface="+mn-cs"/>
                        </a:rPr>
                        <a:t> </a:t>
                      </a:r>
                      <a:r>
                        <a:rPr lang="en-US" sz="1370" i="1" kern="1200" dirty="0">
                          <a:solidFill>
                            <a:srgbClr val="000000"/>
                          </a:solidFill>
                          <a:effectLst/>
                          <a:latin typeface="+mn-lt"/>
                          <a:ea typeface="+mn-ea"/>
                          <a:cs typeface="+mn-cs"/>
                        </a:rPr>
                        <a:t>acl-number</a:t>
                      </a:r>
                      <a:r>
                        <a:rPr lang="en-US" sz="1370" kern="1200" dirty="0">
                          <a:solidFill>
                            <a:srgbClr val="000000"/>
                          </a:solidFill>
                          <a:effectLst/>
                          <a:latin typeface="+mn-lt"/>
                          <a:ea typeface="+mn-ea"/>
                          <a:cs typeface="+mn-cs"/>
                        </a:rPr>
                        <a:t> {</a:t>
                      </a:r>
                      <a:r>
                        <a:rPr lang="en-US" sz="1370" b="1" kern="1200" dirty="0">
                          <a:solidFill>
                            <a:srgbClr val="000000"/>
                          </a:solidFill>
                          <a:effectLst/>
                          <a:latin typeface="+mn-lt"/>
                          <a:ea typeface="+mn-ea"/>
                          <a:cs typeface="+mn-cs"/>
                        </a:rPr>
                        <a:t>deny</a:t>
                      </a:r>
                      <a:r>
                        <a:rPr lang="en-US" sz="1370" kern="1200" dirty="0">
                          <a:solidFill>
                            <a:srgbClr val="000000"/>
                          </a:solidFill>
                          <a:effectLst/>
                          <a:latin typeface="+mn-lt"/>
                          <a:ea typeface="+mn-ea"/>
                          <a:cs typeface="+mn-cs"/>
                        </a:rPr>
                        <a:t> | </a:t>
                      </a:r>
                      <a:r>
                        <a:rPr lang="en-US" sz="1370" b="1" kern="1200" dirty="0">
                          <a:solidFill>
                            <a:srgbClr val="000000"/>
                          </a:solidFill>
                          <a:effectLst/>
                          <a:latin typeface="+mn-lt"/>
                          <a:ea typeface="+mn-ea"/>
                          <a:cs typeface="+mn-cs"/>
                        </a:rPr>
                        <a:t>permit</a:t>
                      </a:r>
                      <a:r>
                        <a:rPr lang="en-US" sz="1370" kern="1200" dirty="0">
                          <a:solidFill>
                            <a:srgbClr val="000000"/>
                          </a:solidFill>
                          <a:effectLst/>
                          <a:latin typeface="+mn-lt"/>
                          <a:ea typeface="+mn-ea"/>
                          <a:cs typeface="+mn-cs"/>
                        </a:rPr>
                        <a:t>} </a:t>
                      </a:r>
                      <a:r>
                        <a:rPr lang="en-US" sz="1370" i="1" kern="1200" dirty="0">
                          <a:solidFill>
                            <a:srgbClr val="000000"/>
                          </a:solidFill>
                          <a:effectLst/>
                          <a:latin typeface="+mn-lt"/>
                          <a:ea typeface="+mn-ea"/>
                          <a:cs typeface="+mn-cs"/>
                        </a:rPr>
                        <a:t>regex-query</a:t>
                      </a:r>
                    </a:p>
                  </a:txBody>
                  <a:tcPr anchor="ctr"/>
                </a:tc>
                <a:extLst>
                  <a:ext uri="{0D108BD9-81ED-4DB2-BD59-A6C34878D82A}">
                    <a16:rowId xmlns:a16="http://schemas.microsoft.com/office/drawing/2014/main" val="2845165028"/>
                  </a:ext>
                </a:extLst>
              </a:tr>
              <a:tr h="296960">
                <a:tc>
                  <a:txBody>
                    <a:bodyPr/>
                    <a:lstStyle/>
                    <a:p>
                      <a:r>
                        <a:rPr lang="en-US" sz="1370" kern="1200" dirty="0">
                          <a:solidFill>
                            <a:srgbClr val="000000"/>
                          </a:solidFill>
                          <a:effectLst/>
                          <a:latin typeface="+mn-lt"/>
                          <a:ea typeface="+mn-ea"/>
                          <a:cs typeface="+mn-cs"/>
                        </a:rPr>
                        <a:t>Filter routes to a BGP neighbor using an AS_Path ACL</a:t>
                      </a:r>
                    </a:p>
                  </a:txBody>
                  <a:tcPr anchor="ctr"/>
                </a:tc>
                <a:tc>
                  <a:txBody>
                    <a:bodyPr/>
                    <a:lstStyle/>
                    <a:p>
                      <a:r>
                        <a:rPr lang="en-US" sz="1370" b="1" kern="1200" dirty="0">
                          <a:solidFill>
                            <a:srgbClr val="000000"/>
                          </a:solidFill>
                          <a:effectLst/>
                          <a:latin typeface="+mn-lt"/>
                          <a:ea typeface="+mn-ea"/>
                          <a:cs typeface="+mn-cs"/>
                        </a:rPr>
                        <a:t>neighbor</a:t>
                      </a:r>
                      <a:r>
                        <a:rPr lang="en-US" sz="1370" kern="1200" dirty="0">
                          <a:solidFill>
                            <a:srgbClr val="000000"/>
                          </a:solidFill>
                          <a:effectLst/>
                          <a:latin typeface="+mn-lt"/>
                          <a:ea typeface="+mn-ea"/>
                          <a:cs typeface="+mn-cs"/>
                        </a:rPr>
                        <a:t> </a:t>
                      </a:r>
                      <a:r>
                        <a:rPr lang="en-US" sz="1370" i="1" kern="1200" dirty="0">
                          <a:solidFill>
                            <a:srgbClr val="000000"/>
                          </a:solidFill>
                          <a:effectLst/>
                          <a:latin typeface="+mn-lt"/>
                          <a:ea typeface="+mn-ea"/>
                          <a:cs typeface="+mn-cs"/>
                        </a:rPr>
                        <a:t>ip-address</a:t>
                      </a:r>
                      <a:r>
                        <a:rPr lang="en-US" sz="1370" kern="1200" dirty="0">
                          <a:solidFill>
                            <a:srgbClr val="000000"/>
                          </a:solidFill>
                          <a:effectLst/>
                          <a:latin typeface="+mn-lt"/>
                          <a:ea typeface="+mn-ea"/>
                          <a:cs typeface="+mn-cs"/>
                        </a:rPr>
                        <a:t> </a:t>
                      </a:r>
                      <a:r>
                        <a:rPr lang="en-US" sz="1370" b="1" kern="1200" dirty="0">
                          <a:solidFill>
                            <a:srgbClr val="000000"/>
                          </a:solidFill>
                          <a:effectLst/>
                          <a:latin typeface="+mn-lt"/>
                          <a:ea typeface="+mn-ea"/>
                          <a:cs typeface="+mn-cs"/>
                        </a:rPr>
                        <a:t>filter-list</a:t>
                      </a:r>
                      <a:r>
                        <a:rPr lang="en-US" sz="1370" kern="1200" dirty="0">
                          <a:solidFill>
                            <a:srgbClr val="000000"/>
                          </a:solidFill>
                          <a:effectLst/>
                          <a:latin typeface="+mn-lt"/>
                          <a:ea typeface="+mn-ea"/>
                          <a:cs typeface="+mn-cs"/>
                        </a:rPr>
                        <a:t> </a:t>
                      </a:r>
                      <a:r>
                        <a:rPr lang="en-US" sz="1370" i="1" kern="1200" dirty="0">
                          <a:solidFill>
                            <a:srgbClr val="000000"/>
                          </a:solidFill>
                          <a:effectLst/>
                          <a:latin typeface="+mn-lt"/>
                          <a:ea typeface="+mn-ea"/>
                          <a:cs typeface="+mn-cs"/>
                        </a:rPr>
                        <a:t>acl-number</a:t>
                      </a:r>
                      <a:r>
                        <a:rPr lang="en-US" sz="1370" kern="1200" dirty="0">
                          <a:solidFill>
                            <a:srgbClr val="000000"/>
                          </a:solidFill>
                          <a:effectLst/>
                          <a:latin typeface="+mn-lt"/>
                          <a:ea typeface="+mn-ea"/>
                          <a:cs typeface="+mn-cs"/>
                        </a:rPr>
                        <a:t> {</a:t>
                      </a:r>
                      <a:r>
                        <a:rPr lang="en-US" sz="1370" b="1" kern="1200" dirty="0">
                          <a:solidFill>
                            <a:srgbClr val="000000"/>
                          </a:solidFill>
                          <a:effectLst/>
                          <a:latin typeface="+mn-lt"/>
                          <a:ea typeface="+mn-ea"/>
                          <a:cs typeface="+mn-cs"/>
                        </a:rPr>
                        <a:t>in</a:t>
                      </a:r>
                      <a:r>
                        <a:rPr lang="en-US" sz="1370" kern="1200" dirty="0">
                          <a:solidFill>
                            <a:srgbClr val="000000"/>
                          </a:solidFill>
                          <a:effectLst/>
                          <a:latin typeface="+mn-lt"/>
                          <a:ea typeface="+mn-ea"/>
                          <a:cs typeface="+mn-cs"/>
                        </a:rPr>
                        <a:t> | </a:t>
                      </a:r>
                      <a:r>
                        <a:rPr lang="en-US" sz="1370" b="1" kern="1200" dirty="0">
                          <a:solidFill>
                            <a:srgbClr val="000000"/>
                          </a:solidFill>
                          <a:effectLst/>
                          <a:latin typeface="+mn-lt"/>
                          <a:ea typeface="+mn-ea"/>
                          <a:cs typeface="+mn-cs"/>
                        </a:rPr>
                        <a:t>out</a:t>
                      </a:r>
                      <a:r>
                        <a:rPr lang="en-US" sz="1370" kern="1200" dirty="0">
                          <a:solidFill>
                            <a:srgbClr val="000000"/>
                          </a:solidFill>
                          <a:effectLst/>
                          <a:latin typeface="+mn-lt"/>
                          <a:ea typeface="+mn-ea"/>
                          <a:cs typeface="+mn-cs"/>
                        </a:rPr>
                        <a:t>}</a:t>
                      </a:r>
                    </a:p>
                  </a:txBody>
                  <a:tcPr anchor="ctr"/>
                </a:tc>
                <a:extLst>
                  <a:ext uri="{0D108BD9-81ED-4DB2-BD59-A6C34878D82A}">
                    <a16:rowId xmlns:a16="http://schemas.microsoft.com/office/drawing/2014/main" val="4019214021"/>
                  </a:ext>
                </a:extLst>
              </a:tr>
              <a:tr h="296960">
                <a:tc>
                  <a:txBody>
                    <a:bodyPr/>
                    <a:lstStyle/>
                    <a:p>
                      <a:r>
                        <a:rPr lang="en-US" sz="1370" kern="1200" dirty="0">
                          <a:solidFill>
                            <a:srgbClr val="000000"/>
                          </a:solidFill>
                          <a:effectLst/>
                          <a:latin typeface="+mn-lt"/>
                          <a:ea typeface="+mn-ea"/>
                          <a:cs typeface="+mn-cs"/>
                        </a:rPr>
                        <a:t>Associate an inbound or outbound route map to a specific BGP neighbor</a:t>
                      </a:r>
                    </a:p>
                  </a:txBody>
                  <a:tcPr anchor="ctr"/>
                </a:tc>
                <a:tc>
                  <a:txBody>
                    <a:bodyPr/>
                    <a:lstStyle/>
                    <a:p>
                      <a:r>
                        <a:rPr lang="en-US" sz="1370" b="1" kern="1200" dirty="0">
                          <a:solidFill>
                            <a:srgbClr val="000000"/>
                          </a:solidFill>
                          <a:effectLst/>
                          <a:latin typeface="+mn-lt"/>
                          <a:ea typeface="+mn-ea"/>
                          <a:cs typeface="+mn-cs"/>
                        </a:rPr>
                        <a:t>neighbor</a:t>
                      </a:r>
                      <a:r>
                        <a:rPr lang="en-US" sz="1370" kern="1200" dirty="0">
                          <a:solidFill>
                            <a:srgbClr val="000000"/>
                          </a:solidFill>
                          <a:effectLst/>
                          <a:latin typeface="+mn-lt"/>
                          <a:ea typeface="+mn-ea"/>
                          <a:cs typeface="+mn-cs"/>
                        </a:rPr>
                        <a:t> </a:t>
                      </a:r>
                      <a:r>
                        <a:rPr lang="en-US" sz="1370" i="1" kern="1200" dirty="0">
                          <a:solidFill>
                            <a:srgbClr val="000000"/>
                          </a:solidFill>
                          <a:effectLst/>
                          <a:latin typeface="+mn-lt"/>
                          <a:ea typeface="+mn-ea"/>
                          <a:cs typeface="+mn-cs"/>
                        </a:rPr>
                        <a:t>ip-address</a:t>
                      </a:r>
                      <a:r>
                        <a:rPr lang="en-US" sz="1370" kern="1200" dirty="0">
                          <a:solidFill>
                            <a:srgbClr val="000000"/>
                          </a:solidFill>
                          <a:effectLst/>
                          <a:latin typeface="+mn-lt"/>
                          <a:ea typeface="+mn-ea"/>
                          <a:cs typeface="+mn-cs"/>
                        </a:rPr>
                        <a:t> </a:t>
                      </a:r>
                      <a:r>
                        <a:rPr lang="en-US" sz="1370" b="1" kern="1200" dirty="0">
                          <a:solidFill>
                            <a:srgbClr val="000000"/>
                          </a:solidFill>
                          <a:effectLst/>
                          <a:latin typeface="+mn-lt"/>
                          <a:ea typeface="+mn-ea"/>
                          <a:cs typeface="+mn-cs"/>
                        </a:rPr>
                        <a:t>route-map</a:t>
                      </a:r>
                      <a:r>
                        <a:rPr lang="en-US" sz="1370" kern="1200" dirty="0">
                          <a:solidFill>
                            <a:srgbClr val="000000"/>
                          </a:solidFill>
                          <a:effectLst/>
                          <a:latin typeface="+mn-lt"/>
                          <a:ea typeface="+mn-ea"/>
                          <a:cs typeface="+mn-cs"/>
                        </a:rPr>
                        <a:t> </a:t>
                      </a:r>
                      <a:r>
                        <a:rPr lang="en-US" sz="1370" i="1" kern="1200" dirty="0">
                          <a:solidFill>
                            <a:srgbClr val="000000"/>
                          </a:solidFill>
                          <a:effectLst/>
                          <a:latin typeface="+mn-lt"/>
                          <a:ea typeface="+mn-ea"/>
                          <a:cs typeface="+mn-cs"/>
                        </a:rPr>
                        <a:t>route-map-name</a:t>
                      </a:r>
                      <a:r>
                        <a:rPr lang="en-US" sz="1370" kern="1200" dirty="0">
                          <a:solidFill>
                            <a:srgbClr val="000000"/>
                          </a:solidFill>
                          <a:effectLst/>
                          <a:latin typeface="+mn-lt"/>
                          <a:ea typeface="+mn-ea"/>
                          <a:cs typeface="+mn-cs"/>
                        </a:rPr>
                        <a:t> {</a:t>
                      </a:r>
                      <a:r>
                        <a:rPr lang="en-US" sz="1370" b="1" kern="1200" dirty="0">
                          <a:solidFill>
                            <a:srgbClr val="000000"/>
                          </a:solidFill>
                          <a:effectLst/>
                          <a:latin typeface="+mn-lt"/>
                          <a:ea typeface="+mn-ea"/>
                          <a:cs typeface="+mn-cs"/>
                        </a:rPr>
                        <a:t>in</a:t>
                      </a:r>
                      <a:r>
                        <a:rPr lang="en-US" sz="1370" kern="1200" dirty="0">
                          <a:solidFill>
                            <a:srgbClr val="000000"/>
                          </a:solidFill>
                          <a:effectLst/>
                          <a:latin typeface="+mn-lt"/>
                          <a:ea typeface="+mn-ea"/>
                          <a:cs typeface="+mn-cs"/>
                        </a:rPr>
                        <a:t> | </a:t>
                      </a:r>
                      <a:r>
                        <a:rPr lang="en-US" sz="1370" b="1" kern="1200" dirty="0">
                          <a:solidFill>
                            <a:srgbClr val="000000"/>
                          </a:solidFill>
                          <a:effectLst/>
                          <a:latin typeface="+mn-lt"/>
                          <a:ea typeface="+mn-ea"/>
                          <a:cs typeface="+mn-cs"/>
                        </a:rPr>
                        <a:t>out</a:t>
                      </a:r>
                      <a:r>
                        <a:rPr lang="en-US" sz="1370" kern="1200" dirty="0">
                          <a:solidFill>
                            <a:srgbClr val="000000"/>
                          </a:solidFill>
                          <a:effectLst/>
                          <a:latin typeface="+mn-lt"/>
                          <a:ea typeface="+mn-ea"/>
                          <a:cs typeface="+mn-cs"/>
                        </a:rPr>
                        <a:t>}</a:t>
                      </a:r>
                    </a:p>
                  </a:txBody>
                  <a:tcPr anchor="ctr"/>
                </a:tc>
                <a:extLst>
                  <a:ext uri="{0D108BD9-81ED-4DB2-BD59-A6C34878D82A}">
                    <a16:rowId xmlns:a16="http://schemas.microsoft.com/office/drawing/2014/main" val="2214523671"/>
                  </a:ext>
                </a:extLst>
              </a:tr>
              <a:tr h="296960">
                <a:tc>
                  <a:txBody>
                    <a:bodyPr/>
                    <a:lstStyle/>
                    <a:p>
                      <a:r>
                        <a:rPr lang="en-US" sz="1370" kern="1200" dirty="0">
                          <a:solidFill>
                            <a:srgbClr val="000000"/>
                          </a:solidFill>
                          <a:effectLst/>
                          <a:latin typeface="+mn-lt"/>
                          <a:ea typeface="+mn-ea"/>
                          <a:cs typeface="+mn-cs"/>
                        </a:rPr>
                        <a:t>Configure IOS-based routers to display the community in new format for easier readability of BGP communities</a:t>
                      </a:r>
                    </a:p>
                  </a:txBody>
                  <a:tcPr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en-US" sz="1370" b="1" kern="1200" dirty="0">
                          <a:solidFill>
                            <a:srgbClr val="000000"/>
                          </a:solidFill>
                          <a:effectLst/>
                          <a:latin typeface="+mn-lt"/>
                          <a:ea typeface="+mn-ea"/>
                          <a:cs typeface="+mn-cs"/>
                        </a:rPr>
                        <a:t>ip bgp-community new-format</a:t>
                      </a:r>
                    </a:p>
                  </a:txBody>
                  <a:tcPr anchor="ctr"/>
                </a:tc>
                <a:extLst>
                  <a:ext uri="{0D108BD9-81ED-4DB2-BD59-A6C34878D82A}">
                    <a16:rowId xmlns:a16="http://schemas.microsoft.com/office/drawing/2014/main" val="3993396680"/>
                  </a:ext>
                </a:extLst>
              </a:tr>
            </a:tbl>
          </a:graphicData>
        </a:graphic>
      </p:graphicFrame>
    </p:spTree>
    <p:extLst>
      <p:ext uri="{BB962C8B-B14F-4D97-AF65-F5344CB8AC3E}">
        <p14:creationId xmlns:p14="http://schemas.microsoft.com/office/powerpoint/2010/main" val="31539142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r>
              <a:rPr lang="en-US" sz="1600" dirty="0"/>
              <a:t>Prepare for the Exam</a:t>
            </a:r>
            <a:br>
              <a:rPr lang="en-US" sz="2400" dirty="0"/>
            </a:br>
            <a:r>
              <a:rPr lang="en-US" sz="2400" dirty="0"/>
              <a:t>Command Reference for Chapter 12</a:t>
            </a:r>
          </a:p>
        </p:txBody>
      </p:sp>
      <p:graphicFrame>
        <p:nvGraphicFramePr>
          <p:cNvPr id="4" name="Table 3">
            <a:extLst>
              <a:ext uri="{FF2B5EF4-FFF2-40B4-BE49-F238E27FC236}">
                <a16:creationId xmlns:a16="http://schemas.microsoft.com/office/drawing/2014/main" id="{41F66D07-16F6-D246-A5C8-DF1E46E8523E}"/>
              </a:ext>
            </a:extLst>
          </p:cNvPr>
          <p:cNvGraphicFramePr>
            <a:graphicFrameLocks noGrp="1"/>
          </p:cNvGraphicFramePr>
          <p:nvPr>
            <p:extLst>
              <p:ext uri="{D42A27DB-BD31-4B8C-83A1-F6EECF244321}">
                <p14:modId xmlns:p14="http://schemas.microsoft.com/office/powerpoint/2010/main" val="2820283649"/>
              </p:ext>
            </p:extLst>
          </p:nvPr>
        </p:nvGraphicFramePr>
        <p:xfrm>
          <a:off x="278662" y="731837"/>
          <a:ext cx="8586675" cy="3505200"/>
        </p:xfrm>
        <a:graphic>
          <a:graphicData uri="http://schemas.openxmlformats.org/drawingml/2006/table">
            <a:tbl>
              <a:tblPr firstRow="1" bandRow="1">
                <a:tableStyleId>{5C22544A-7EE6-4342-B048-85BDC9FD1C3A}</a:tableStyleId>
              </a:tblPr>
              <a:tblGrid>
                <a:gridCol w="4302963">
                  <a:extLst>
                    <a:ext uri="{9D8B030D-6E8A-4147-A177-3AD203B41FA5}">
                      <a16:colId xmlns:a16="http://schemas.microsoft.com/office/drawing/2014/main" val="20000"/>
                    </a:ext>
                  </a:extLst>
                </a:gridCol>
                <a:gridCol w="4283712">
                  <a:extLst>
                    <a:ext uri="{9D8B030D-6E8A-4147-A177-3AD203B41FA5}">
                      <a16:colId xmlns:a16="http://schemas.microsoft.com/office/drawing/2014/main" val="20001"/>
                    </a:ext>
                  </a:extLst>
                </a:gridCol>
              </a:tblGrid>
              <a:tr h="303141">
                <a:tc>
                  <a:txBody>
                    <a:bodyPr/>
                    <a:lstStyle/>
                    <a:p>
                      <a:r>
                        <a:rPr lang="en-US" dirty="0">
                          <a:solidFill>
                            <a:schemeClr val="bg1"/>
                          </a:solidFill>
                        </a:rPr>
                        <a:t>Task</a:t>
                      </a:r>
                    </a:p>
                  </a:txBody>
                  <a:tcPr/>
                </a:tc>
                <a:tc>
                  <a:txBody>
                    <a:bodyPr/>
                    <a:lstStyle/>
                    <a:p>
                      <a:r>
                        <a:rPr lang="en-US" sz="1400" b="1" i="0" u="none" strike="noStrike" kern="1200" baseline="0" dirty="0">
                          <a:solidFill>
                            <a:schemeClr val="bg1"/>
                          </a:solidFill>
                          <a:latin typeface="+mn-lt"/>
                          <a:ea typeface="+mn-ea"/>
                          <a:cs typeface="+mn-cs"/>
                        </a:rPr>
                        <a:t>Command Syntax</a:t>
                      </a:r>
                      <a:endParaRPr lang="en-US" dirty="0">
                        <a:solidFill>
                          <a:schemeClr val="bg1"/>
                        </a:solidFill>
                      </a:endParaRPr>
                    </a:p>
                  </a:txBody>
                  <a:tcPr/>
                </a:tc>
                <a:extLst>
                  <a:ext uri="{0D108BD9-81ED-4DB2-BD59-A6C34878D82A}">
                    <a16:rowId xmlns:a16="http://schemas.microsoft.com/office/drawing/2014/main" val="10000"/>
                  </a:ext>
                </a:extLst>
              </a:tr>
              <a:tr h="0">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en-US" sz="1400" kern="1200" dirty="0">
                          <a:solidFill>
                            <a:srgbClr val="000000"/>
                          </a:solidFill>
                          <a:effectLst/>
                          <a:latin typeface="+mn-lt"/>
                          <a:ea typeface="+mn-ea"/>
                          <a:cs typeface="+mn-cs"/>
                        </a:rPr>
                        <a:t>Create a BGP community list for conditional route matching</a:t>
                      </a:r>
                    </a:p>
                  </a:txBody>
                  <a:tcPr anchor="ctr"/>
                </a:tc>
                <a:tc>
                  <a:txBody>
                    <a:bodyPr/>
                    <a:lstStyle/>
                    <a:p>
                      <a:r>
                        <a:rPr lang="en-US" sz="1400" b="1" kern="1200" dirty="0">
                          <a:solidFill>
                            <a:srgbClr val="000000"/>
                          </a:solidFill>
                          <a:effectLst/>
                          <a:latin typeface="+mn-lt"/>
                          <a:ea typeface="+mn-ea"/>
                          <a:cs typeface="+mn-cs"/>
                        </a:rPr>
                        <a:t>ip</a:t>
                      </a:r>
                      <a:r>
                        <a:rPr lang="en-US" sz="1400" kern="1200" dirty="0">
                          <a:solidFill>
                            <a:srgbClr val="000000"/>
                          </a:solidFill>
                          <a:effectLst/>
                          <a:latin typeface="+mn-lt"/>
                          <a:ea typeface="+mn-ea"/>
                          <a:cs typeface="+mn-cs"/>
                        </a:rPr>
                        <a:t> </a:t>
                      </a:r>
                      <a:r>
                        <a:rPr lang="en-US" sz="1400" b="1" kern="1200" dirty="0">
                          <a:solidFill>
                            <a:srgbClr val="000000"/>
                          </a:solidFill>
                          <a:effectLst/>
                          <a:latin typeface="+mn-lt"/>
                          <a:ea typeface="+mn-ea"/>
                          <a:cs typeface="+mn-cs"/>
                        </a:rPr>
                        <a:t>community-list</a:t>
                      </a:r>
                      <a:r>
                        <a:rPr lang="en-US" sz="1400" kern="1200" dirty="0">
                          <a:solidFill>
                            <a:srgbClr val="000000"/>
                          </a:solidFill>
                          <a:effectLst/>
                          <a:latin typeface="+mn-lt"/>
                          <a:ea typeface="+mn-ea"/>
                          <a:cs typeface="+mn-cs"/>
                        </a:rPr>
                        <a:t> {</a:t>
                      </a:r>
                      <a:r>
                        <a:rPr lang="en-US" sz="1400" i="1" kern="1200" dirty="0">
                          <a:solidFill>
                            <a:srgbClr val="000000"/>
                          </a:solidFill>
                          <a:effectLst/>
                          <a:latin typeface="+mn-lt"/>
                          <a:ea typeface="+mn-ea"/>
                          <a:cs typeface="+mn-cs"/>
                        </a:rPr>
                        <a:t>1-500</a:t>
                      </a:r>
                      <a:r>
                        <a:rPr lang="en-US" sz="1400" kern="1200" dirty="0">
                          <a:solidFill>
                            <a:srgbClr val="000000"/>
                          </a:solidFill>
                          <a:effectLst/>
                          <a:latin typeface="+mn-lt"/>
                          <a:ea typeface="+mn-ea"/>
                          <a:cs typeface="+mn-cs"/>
                        </a:rPr>
                        <a:t> | </a:t>
                      </a:r>
                      <a:r>
                        <a:rPr lang="en-US" sz="1400" b="1" kern="1200" dirty="0">
                          <a:solidFill>
                            <a:srgbClr val="000000"/>
                          </a:solidFill>
                          <a:effectLst/>
                          <a:latin typeface="+mn-lt"/>
                          <a:ea typeface="+mn-ea"/>
                          <a:cs typeface="+mn-cs"/>
                        </a:rPr>
                        <a:t>standard</a:t>
                      </a:r>
                      <a:r>
                        <a:rPr lang="en-US" sz="1400" kern="1200" dirty="0">
                          <a:solidFill>
                            <a:srgbClr val="000000"/>
                          </a:solidFill>
                          <a:effectLst/>
                          <a:latin typeface="+mn-lt"/>
                          <a:ea typeface="+mn-ea"/>
                          <a:cs typeface="+mn-cs"/>
                        </a:rPr>
                        <a:t> </a:t>
                      </a:r>
                      <a:r>
                        <a:rPr lang="en-US" sz="1400" i="1" kern="1200" dirty="0">
                          <a:solidFill>
                            <a:srgbClr val="000000"/>
                          </a:solidFill>
                          <a:effectLst/>
                          <a:latin typeface="+mn-lt"/>
                          <a:ea typeface="+mn-ea"/>
                          <a:cs typeface="+mn-cs"/>
                        </a:rPr>
                        <a:t>list-name</a:t>
                      </a:r>
                      <a:r>
                        <a:rPr lang="en-US" sz="1400" kern="1200" dirty="0">
                          <a:solidFill>
                            <a:srgbClr val="000000"/>
                          </a:solidFill>
                          <a:effectLst/>
                          <a:latin typeface="+mn-lt"/>
                          <a:ea typeface="+mn-ea"/>
                          <a:cs typeface="+mn-cs"/>
                        </a:rPr>
                        <a:t> | </a:t>
                      </a:r>
                      <a:r>
                        <a:rPr lang="en-US" sz="1400" b="1" kern="1200" dirty="0">
                          <a:solidFill>
                            <a:srgbClr val="000000"/>
                          </a:solidFill>
                          <a:effectLst/>
                          <a:latin typeface="+mn-lt"/>
                          <a:ea typeface="+mn-ea"/>
                          <a:cs typeface="+mn-cs"/>
                        </a:rPr>
                        <a:t>expanded</a:t>
                      </a:r>
                      <a:r>
                        <a:rPr lang="en-US" sz="1400" kern="1200" dirty="0">
                          <a:solidFill>
                            <a:srgbClr val="000000"/>
                          </a:solidFill>
                          <a:effectLst/>
                          <a:latin typeface="+mn-lt"/>
                          <a:ea typeface="+mn-ea"/>
                          <a:cs typeface="+mn-cs"/>
                        </a:rPr>
                        <a:t> </a:t>
                      </a:r>
                      <a:r>
                        <a:rPr lang="en-US" sz="1400" i="1" kern="1200" dirty="0">
                          <a:solidFill>
                            <a:srgbClr val="000000"/>
                          </a:solidFill>
                          <a:effectLst/>
                          <a:latin typeface="+mn-lt"/>
                          <a:ea typeface="+mn-ea"/>
                          <a:cs typeface="+mn-cs"/>
                        </a:rPr>
                        <a:t>list-name</a:t>
                      </a:r>
                      <a:r>
                        <a:rPr lang="en-US" sz="1400" kern="1200" dirty="0">
                          <a:solidFill>
                            <a:srgbClr val="000000"/>
                          </a:solidFill>
                          <a:effectLst/>
                          <a:latin typeface="+mn-lt"/>
                          <a:ea typeface="+mn-ea"/>
                          <a:cs typeface="+mn-cs"/>
                        </a:rPr>
                        <a:t>} {</a:t>
                      </a:r>
                      <a:r>
                        <a:rPr lang="en-US" sz="1400" b="1" kern="1200" dirty="0">
                          <a:solidFill>
                            <a:srgbClr val="000000"/>
                          </a:solidFill>
                          <a:effectLst/>
                          <a:latin typeface="+mn-lt"/>
                          <a:ea typeface="+mn-ea"/>
                          <a:cs typeface="+mn-cs"/>
                        </a:rPr>
                        <a:t>permit</a:t>
                      </a:r>
                      <a:r>
                        <a:rPr lang="en-US" sz="1400" kern="1200" dirty="0">
                          <a:solidFill>
                            <a:srgbClr val="000000"/>
                          </a:solidFill>
                          <a:effectLst/>
                          <a:latin typeface="+mn-lt"/>
                          <a:ea typeface="+mn-ea"/>
                          <a:cs typeface="+mn-cs"/>
                        </a:rPr>
                        <a:t> | </a:t>
                      </a:r>
                      <a:r>
                        <a:rPr lang="en-US" sz="1400" b="1" kern="1200" dirty="0">
                          <a:solidFill>
                            <a:srgbClr val="000000"/>
                          </a:solidFill>
                          <a:effectLst/>
                          <a:latin typeface="+mn-lt"/>
                          <a:ea typeface="+mn-ea"/>
                          <a:cs typeface="+mn-cs"/>
                        </a:rPr>
                        <a:t>deny</a:t>
                      </a:r>
                      <a:r>
                        <a:rPr lang="en-US" sz="1400" kern="1200" dirty="0">
                          <a:solidFill>
                            <a:srgbClr val="000000"/>
                          </a:solidFill>
                          <a:effectLst/>
                          <a:latin typeface="+mn-lt"/>
                          <a:ea typeface="+mn-ea"/>
                          <a:cs typeface="+mn-cs"/>
                        </a:rPr>
                        <a:t>} </a:t>
                      </a:r>
                      <a:r>
                        <a:rPr lang="en-US" sz="1400" i="1" kern="1200" dirty="0">
                          <a:solidFill>
                            <a:srgbClr val="000000"/>
                          </a:solidFill>
                          <a:effectLst/>
                          <a:latin typeface="+mn-lt"/>
                          <a:ea typeface="+mn-ea"/>
                          <a:cs typeface="+mn-cs"/>
                        </a:rPr>
                        <a:t>community-pattern</a:t>
                      </a:r>
                    </a:p>
                  </a:txBody>
                  <a:tcPr anchor="ctr"/>
                </a:tc>
                <a:extLst>
                  <a:ext uri="{0D108BD9-81ED-4DB2-BD59-A6C34878D82A}">
                    <a16:rowId xmlns:a16="http://schemas.microsoft.com/office/drawing/2014/main" val="145018854"/>
                  </a:ext>
                </a:extLst>
              </a:tr>
              <a:tr h="296960">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en-US" sz="1400" kern="1200" dirty="0">
                          <a:solidFill>
                            <a:srgbClr val="000000"/>
                          </a:solidFill>
                          <a:effectLst/>
                          <a:latin typeface="+mn-lt"/>
                          <a:ea typeface="+mn-ea"/>
                          <a:cs typeface="+mn-cs"/>
                        </a:rPr>
                        <a:t>Set BGP communities in a route map</a:t>
                      </a:r>
                    </a:p>
                  </a:txBody>
                  <a:tcPr anchor="ctr"/>
                </a:tc>
                <a:tc>
                  <a:txBody>
                    <a:bodyPr/>
                    <a:lstStyle/>
                    <a:p>
                      <a:r>
                        <a:rPr lang="en-US" sz="1400" b="1" kern="1200" dirty="0">
                          <a:solidFill>
                            <a:srgbClr val="000000"/>
                          </a:solidFill>
                          <a:effectLst/>
                          <a:latin typeface="+mn-lt"/>
                          <a:ea typeface="+mn-ea"/>
                          <a:cs typeface="+mn-cs"/>
                        </a:rPr>
                        <a:t>set</a:t>
                      </a:r>
                      <a:r>
                        <a:rPr lang="en-US" sz="1400" kern="1200" dirty="0">
                          <a:solidFill>
                            <a:srgbClr val="000000"/>
                          </a:solidFill>
                          <a:effectLst/>
                          <a:latin typeface="+mn-lt"/>
                          <a:ea typeface="+mn-ea"/>
                          <a:cs typeface="+mn-cs"/>
                        </a:rPr>
                        <a:t> </a:t>
                      </a:r>
                      <a:r>
                        <a:rPr lang="en-US" sz="1400" b="1" kern="1200" dirty="0">
                          <a:solidFill>
                            <a:srgbClr val="000000"/>
                          </a:solidFill>
                          <a:effectLst/>
                          <a:latin typeface="+mn-lt"/>
                          <a:ea typeface="+mn-ea"/>
                          <a:cs typeface="+mn-cs"/>
                        </a:rPr>
                        <a:t>community</a:t>
                      </a:r>
                      <a:r>
                        <a:rPr lang="en-US" sz="1400" kern="1200" dirty="0">
                          <a:solidFill>
                            <a:srgbClr val="000000"/>
                          </a:solidFill>
                          <a:effectLst/>
                          <a:latin typeface="+mn-lt"/>
                          <a:ea typeface="+mn-ea"/>
                          <a:cs typeface="+mn-cs"/>
                        </a:rPr>
                        <a:t> </a:t>
                      </a:r>
                      <a:r>
                        <a:rPr lang="en-US" sz="1400" i="1" kern="1200" dirty="0">
                          <a:solidFill>
                            <a:srgbClr val="000000"/>
                          </a:solidFill>
                          <a:effectLst/>
                          <a:latin typeface="+mn-lt"/>
                          <a:ea typeface="+mn-ea"/>
                          <a:cs typeface="+mn-cs"/>
                        </a:rPr>
                        <a:t>bgp-community</a:t>
                      </a:r>
                      <a:r>
                        <a:rPr lang="en-US" sz="1400" kern="1200" dirty="0">
                          <a:solidFill>
                            <a:srgbClr val="000000"/>
                          </a:solidFill>
                          <a:effectLst/>
                          <a:latin typeface="+mn-lt"/>
                          <a:ea typeface="+mn-ea"/>
                          <a:cs typeface="+mn-cs"/>
                        </a:rPr>
                        <a:t> [</a:t>
                      </a:r>
                      <a:r>
                        <a:rPr lang="en-US" sz="1400" b="1" kern="1200" dirty="0">
                          <a:solidFill>
                            <a:srgbClr val="000000"/>
                          </a:solidFill>
                          <a:effectLst/>
                          <a:latin typeface="+mn-lt"/>
                          <a:ea typeface="+mn-ea"/>
                          <a:cs typeface="+mn-cs"/>
                        </a:rPr>
                        <a:t>additive</a:t>
                      </a:r>
                      <a:r>
                        <a:rPr lang="en-US" sz="1400" kern="1200" dirty="0">
                          <a:solidFill>
                            <a:srgbClr val="000000"/>
                          </a:solidFill>
                          <a:effectLst/>
                          <a:latin typeface="+mn-lt"/>
                          <a:ea typeface="+mn-ea"/>
                          <a:cs typeface="+mn-cs"/>
                        </a:rPr>
                        <a:t>]</a:t>
                      </a:r>
                    </a:p>
                  </a:txBody>
                  <a:tcPr anchor="ctr"/>
                </a:tc>
                <a:extLst>
                  <a:ext uri="{0D108BD9-81ED-4DB2-BD59-A6C34878D82A}">
                    <a16:rowId xmlns:a16="http://schemas.microsoft.com/office/drawing/2014/main" val="3835337507"/>
                  </a:ext>
                </a:extLst>
              </a:tr>
              <a:tr h="296960">
                <a:tc>
                  <a:txBody>
                    <a:bodyPr/>
                    <a:lstStyle/>
                    <a:p>
                      <a:r>
                        <a:rPr lang="en-US" sz="1400" kern="1200" dirty="0">
                          <a:solidFill>
                            <a:srgbClr val="000000"/>
                          </a:solidFill>
                          <a:effectLst/>
                          <a:latin typeface="+mn-lt"/>
                          <a:ea typeface="+mn-ea"/>
                          <a:cs typeface="+mn-cs"/>
                        </a:rPr>
                        <a:t>Configure the maximum number of BGP prefixes that a neighbor can receive</a:t>
                      </a:r>
                    </a:p>
                  </a:txBody>
                  <a:tcPr anchor="ctr"/>
                </a:tc>
                <a:tc>
                  <a:txBody>
                    <a:bodyPr/>
                    <a:lstStyle/>
                    <a:p>
                      <a:r>
                        <a:rPr lang="en-US" sz="1400" b="1" kern="1200" dirty="0">
                          <a:solidFill>
                            <a:srgbClr val="000000"/>
                          </a:solidFill>
                          <a:effectLst/>
                          <a:latin typeface="+mn-lt"/>
                          <a:ea typeface="+mn-ea"/>
                          <a:cs typeface="+mn-cs"/>
                        </a:rPr>
                        <a:t>neighbor</a:t>
                      </a:r>
                      <a:r>
                        <a:rPr lang="en-US" sz="1400" kern="1200" dirty="0">
                          <a:solidFill>
                            <a:srgbClr val="000000"/>
                          </a:solidFill>
                          <a:effectLst/>
                          <a:latin typeface="+mn-lt"/>
                          <a:ea typeface="+mn-ea"/>
                          <a:cs typeface="+mn-cs"/>
                        </a:rPr>
                        <a:t> </a:t>
                      </a:r>
                      <a:r>
                        <a:rPr lang="en-US" sz="1400" i="1" kern="1200" dirty="0">
                          <a:solidFill>
                            <a:srgbClr val="000000"/>
                          </a:solidFill>
                          <a:effectLst/>
                          <a:latin typeface="+mn-lt"/>
                          <a:ea typeface="+mn-ea"/>
                          <a:cs typeface="+mn-cs"/>
                        </a:rPr>
                        <a:t>ip-address</a:t>
                      </a:r>
                      <a:r>
                        <a:rPr lang="en-US" sz="1400" kern="1200" dirty="0">
                          <a:solidFill>
                            <a:srgbClr val="000000"/>
                          </a:solidFill>
                          <a:effectLst/>
                          <a:latin typeface="+mn-lt"/>
                          <a:ea typeface="+mn-ea"/>
                          <a:cs typeface="+mn-cs"/>
                        </a:rPr>
                        <a:t> </a:t>
                      </a:r>
                      <a:r>
                        <a:rPr lang="en-US" sz="1400" b="1" kern="1200" dirty="0">
                          <a:solidFill>
                            <a:srgbClr val="000000"/>
                          </a:solidFill>
                          <a:effectLst/>
                          <a:latin typeface="+mn-lt"/>
                          <a:ea typeface="+mn-ea"/>
                          <a:cs typeface="+mn-cs"/>
                        </a:rPr>
                        <a:t>maximum-prefix</a:t>
                      </a:r>
                      <a:r>
                        <a:rPr lang="en-US" sz="1400" kern="1200" dirty="0">
                          <a:solidFill>
                            <a:srgbClr val="000000"/>
                          </a:solidFill>
                          <a:effectLst/>
                          <a:latin typeface="+mn-lt"/>
                          <a:ea typeface="+mn-ea"/>
                          <a:cs typeface="+mn-cs"/>
                        </a:rPr>
                        <a:t> </a:t>
                      </a:r>
                      <a:r>
                        <a:rPr lang="en-US" sz="1400" i="1" kern="1200" dirty="0">
                          <a:solidFill>
                            <a:srgbClr val="000000"/>
                          </a:solidFill>
                          <a:effectLst/>
                          <a:latin typeface="+mn-lt"/>
                          <a:ea typeface="+mn-ea"/>
                          <a:cs typeface="+mn-cs"/>
                        </a:rPr>
                        <a:t>prefix-count</a:t>
                      </a:r>
                      <a:r>
                        <a:rPr lang="en-US" sz="1400" kern="1200" dirty="0">
                          <a:solidFill>
                            <a:srgbClr val="000000"/>
                          </a:solidFill>
                          <a:effectLst/>
                          <a:latin typeface="+mn-lt"/>
                          <a:ea typeface="+mn-ea"/>
                          <a:cs typeface="+mn-cs"/>
                        </a:rPr>
                        <a:t> [</a:t>
                      </a:r>
                      <a:r>
                        <a:rPr lang="en-US" sz="1400" i="1" kern="1200" dirty="0">
                          <a:solidFill>
                            <a:srgbClr val="000000"/>
                          </a:solidFill>
                          <a:effectLst/>
                          <a:latin typeface="+mn-lt"/>
                          <a:ea typeface="+mn-ea"/>
                          <a:cs typeface="+mn-cs"/>
                        </a:rPr>
                        <a:t>warning-percentage</a:t>
                      </a:r>
                      <a:r>
                        <a:rPr lang="en-US" sz="1400" kern="1200" dirty="0">
                          <a:solidFill>
                            <a:srgbClr val="000000"/>
                          </a:solidFill>
                          <a:effectLst/>
                          <a:latin typeface="+mn-lt"/>
                          <a:ea typeface="+mn-ea"/>
                          <a:cs typeface="+mn-cs"/>
                        </a:rPr>
                        <a:t>] [</a:t>
                      </a:r>
                      <a:r>
                        <a:rPr lang="en-US" sz="1400" b="1" kern="1200" dirty="0">
                          <a:solidFill>
                            <a:srgbClr val="000000"/>
                          </a:solidFill>
                          <a:effectLst/>
                          <a:latin typeface="+mn-lt"/>
                          <a:ea typeface="+mn-ea"/>
                          <a:cs typeface="+mn-cs"/>
                        </a:rPr>
                        <a:t>restart</a:t>
                      </a:r>
                      <a:r>
                        <a:rPr lang="en-US" sz="1400" kern="1200" dirty="0">
                          <a:solidFill>
                            <a:srgbClr val="000000"/>
                          </a:solidFill>
                          <a:effectLst/>
                          <a:latin typeface="+mn-lt"/>
                          <a:ea typeface="+mn-ea"/>
                          <a:cs typeface="+mn-cs"/>
                        </a:rPr>
                        <a:t> </a:t>
                      </a:r>
                      <a:r>
                        <a:rPr lang="en-US" sz="1400" i="1" kern="1200" dirty="0">
                          <a:solidFill>
                            <a:srgbClr val="000000"/>
                          </a:solidFill>
                          <a:effectLst/>
                          <a:latin typeface="+mn-lt"/>
                          <a:ea typeface="+mn-ea"/>
                          <a:cs typeface="+mn-cs"/>
                        </a:rPr>
                        <a:t>time</a:t>
                      </a:r>
                      <a:r>
                        <a:rPr lang="en-US" sz="1400" kern="1200" dirty="0">
                          <a:solidFill>
                            <a:srgbClr val="000000"/>
                          </a:solidFill>
                          <a:effectLst/>
                          <a:latin typeface="+mn-lt"/>
                          <a:ea typeface="+mn-ea"/>
                          <a:cs typeface="+mn-cs"/>
                        </a:rPr>
                        <a:t>] [</a:t>
                      </a:r>
                      <a:r>
                        <a:rPr lang="en-US" sz="1400" b="1" kern="1200" dirty="0">
                          <a:solidFill>
                            <a:srgbClr val="000000"/>
                          </a:solidFill>
                          <a:effectLst/>
                          <a:latin typeface="+mn-lt"/>
                          <a:ea typeface="+mn-ea"/>
                          <a:cs typeface="+mn-cs"/>
                        </a:rPr>
                        <a:t>warning-only</a:t>
                      </a:r>
                      <a:r>
                        <a:rPr lang="en-US" sz="1400" kern="1200" dirty="0">
                          <a:solidFill>
                            <a:srgbClr val="000000"/>
                          </a:solidFill>
                          <a:effectLst/>
                          <a:latin typeface="+mn-lt"/>
                          <a:ea typeface="+mn-ea"/>
                          <a:cs typeface="+mn-cs"/>
                        </a:rPr>
                        <a:t>]</a:t>
                      </a:r>
                    </a:p>
                  </a:txBody>
                  <a:tcPr anchor="ctr"/>
                </a:tc>
                <a:extLst>
                  <a:ext uri="{0D108BD9-81ED-4DB2-BD59-A6C34878D82A}">
                    <a16:rowId xmlns:a16="http://schemas.microsoft.com/office/drawing/2014/main" val="28812027"/>
                  </a:ext>
                </a:extLst>
              </a:tr>
              <a:tr h="296960">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en-US" sz="1400" kern="1200" dirty="0">
                          <a:solidFill>
                            <a:srgbClr val="000000"/>
                          </a:solidFill>
                          <a:effectLst/>
                          <a:latin typeface="+mn-lt"/>
                          <a:ea typeface="+mn-ea"/>
                          <a:cs typeface="+mn-cs"/>
                        </a:rPr>
                        <a:t>Define a BGP peer group</a:t>
                      </a:r>
                    </a:p>
                  </a:txBody>
                  <a:tcPr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en-US" sz="1400" b="1" kern="1200" dirty="0">
                          <a:solidFill>
                            <a:srgbClr val="000000"/>
                          </a:solidFill>
                          <a:effectLst/>
                          <a:latin typeface="+mn-lt"/>
                          <a:ea typeface="+mn-ea"/>
                          <a:cs typeface="+mn-cs"/>
                        </a:rPr>
                        <a:t>neighbor</a:t>
                      </a:r>
                      <a:r>
                        <a:rPr lang="en-US" sz="1400" kern="1200" dirty="0">
                          <a:solidFill>
                            <a:srgbClr val="000000"/>
                          </a:solidFill>
                          <a:effectLst/>
                          <a:latin typeface="+mn-lt"/>
                          <a:ea typeface="+mn-ea"/>
                          <a:cs typeface="+mn-cs"/>
                        </a:rPr>
                        <a:t> </a:t>
                      </a:r>
                      <a:r>
                        <a:rPr lang="en-US" sz="1400" i="1" kern="1200" dirty="0">
                          <a:solidFill>
                            <a:srgbClr val="000000"/>
                          </a:solidFill>
                          <a:effectLst/>
                          <a:latin typeface="+mn-lt"/>
                          <a:ea typeface="+mn-ea"/>
                          <a:cs typeface="+mn-cs"/>
                        </a:rPr>
                        <a:t>group-name</a:t>
                      </a:r>
                      <a:r>
                        <a:rPr lang="en-US" sz="1400" kern="1200" dirty="0">
                          <a:solidFill>
                            <a:srgbClr val="000000"/>
                          </a:solidFill>
                          <a:effectLst/>
                          <a:latin typeface="+mn-lt"/>
                          <a:ea typeface="+mn-ea"/>
                          <a:cs typeface="+mn-cs"/>
                        </a:rPr>
                        <a:t> </a:t>
                      </a:r>
                      <a:r>
                        <a:rPr lang="en-US" sz="1400" b="1" kern="1200" dirty="0">
                          <a:solidFill>
                            <a:srgbClr val="000000"/>
                          </a:solidFill>
                          <a:effectLst/>
                          <a:latin typeface="+mn-lt"/>
                          <a:ea typeface="+mn-ea"/>
                          <a:cs typeface="+mn-cs"/>
                        </a:rPr>
                        <a:t>peer-group</a:t>
                      </a:r>
                    </a:p>
                  </a:txBody>
                  <a:tcPr anchor="ctr"/>
                </a:tc>
                <a:extLst>
                  <a:ext uri="{0D108BD9-81ED-4DB2-BD59-A6C34878D82A}">
                    <a16:rowId xmlns:a16="http://schemas.microsoft.com/office/drawing/2014/main" val="2845165028"/>
                  </a:ext>
                </a:extLst>
              </a:tr>
              <a:tr h="296960">
                <a:tc>
                  <a:txBody>
                    <a:bodyPr/>
                    <a:lstStyle/>
                    <a:p>
                      <a:r>
                        <a:rPr lang="en-US" sz="1400" kern="1200" dirty="0">
                          <a:solidFill>
                            <a:srgbClr val="000000"/>
                          </a:solidFill>
                          <a:effectLst/>
                          <a:latin typeface="+mn-lt"/>
                          <a:ea typeface="+mn-ea"/>
                          <a:cs typeface="+mn-cs"/>
                        </a:rPr>
                        <a:t>Initiate a route refresh for a specific BGP peer</a:t>
                      </a:r>
                    </a:p>
                  </a:txBody>
                  <a:tcPr anchor="ctr"/>
                </a:tc>
                <a:tc>
                  <a:txBody>
                    <a:bodyPr/>
                    <a:lstStyle/>
                    <a:p>
                      <a:r>
                        <a:rPr lang="en-US" sz="1400" b="1" kern="1200" dirty="0">
                          <a:solidFill>
                            <a:srgbClr val="000000"/>
                          </a:solidFill>
                          <a:effectLst/>
                          <a:latin typeface="+mn-lt"/>
                          <a:ea typeface="+mn-ea"/>
                          <a:cs typeface="+mn-cs"/>
                        </a:rPr>
                        <a:t>clear</a:t>
                      </a:r>
                      <a:r>
                        <a:rPr lang="en-US" sz="1400" kern="1200" dirty="0">
                          <a:solidFill>
                            <a:srgbClr val="000000"/>
                          </a:solidFill>
                          <a:effectLst/>
                          <a:latin typeface="+mn-lt"/>
                          <a:ea typeface="+mn-ea"/>
                          <a:cs typeface="+mn-cs"/>
                        </a:rPr>
                        <a:t> </a:t>
                      </a:r>
                      <a:r>
                        <a:rPr lang="en-US" sz="1400" b="1" kern="1200" dirty="0">
                          <a:solidFill>
                            <a:srgbClr val="000000"/>
                          </a:solidFill>
                          <a:effectLst/>
                          <a:latin typeface="+mn-lt"/>
                          <a:ea typeface="+mn-ea"/>
                          <a:cs typeface="+mn-cs"/>
                        </a:rPr>
                        <a:t>bgp</a:t>
                      </a:r>
                      <a:r>
                        <a:rPr lang="en-US" sz="1400" kern="1200" dirty="0">
                          <a:solidFill>
                            <a:srgbClr val="000000"/>
                          </a:solidFill>
                          <a:effectLst/>
                          <a:latin typeface="+mn-lt"/>
                          <a:ea typeface="+mn-ea"/>
                          <a:cs typeface="+mn-cs"/>
                        </a:rPr>
                        <a:t> </a:t>
                      </a:r>
                      <a:r>
                        <a:rPr lang="en-US" sz="1400" i="1" kern="1200" dirty="0">
                          <a:solidFill>
                            <a:srgbClr val="000000"/>
                          </a:solidFill>
                          <a:effectLst/>
                          <a:latin typeface="+mn-lt"/>
                          <a:ea typeface="+mn-ea"/>
                          <a:cs typeface="+mn-cs"/>
                        </a:rPr>
                        <a:t>afi</a:t>
                      </a:r>
                      <a:r>
                        <a:rPr lang="en-US" sz="1400" kern="1200" dirty="0">
                          <a:solidFill>
                            <a:srgbClr val="000000"/>
                          </a:solidFill>
                          <a:effectLst/>
                          <a:latin typeface="+mn-lt"/>
                          <a:ea typeface="+mn-ea"/>
                          <a:cs typeface="+mn-cs"/>
                        </a:rPr>
                        <a:t> </a:t>
                      </a:r>
                      <a:r>
                        <a:rPr lang="en-US" sz="1400" i="1" kern="1200" dirty="0">
                          <a:solidFill>
                            <a:srgbClr val="000000"/>
                          </a:solidFill>
                          <a:effectLst/>
                          <a:latin typeface="+mn-lt"/>
                          <a:ea typeface="+mn-ea"/>
                          <a:cs typeface="+mn-cs"/>
                        </a:rPr>
                        <a:t>safi</a:t>
                      </a:r>
                      <a:r>
                        <a:rPr lang="en-US" sz="1400" kern="1200" dirty="0">
                          <a:solidFill>
                            <a:srgbClr val="000000"/>
                          </a:solidFill>
                          <a:effectLst/>
                          <a:latin typeface="+mn-lt"/>
                          <a:ea typeface="+mn-ea"/>
                          <a:cs typeface="+mn-cs"/>
                        </a:rPr>
                        <a:t> {</a:t>
                      </a:r>
                      <a:r>
                        <a:rPr lang="en-US" sz="1400" i="1" kern="1200" dirty="0">
                          <a:solidFill>
                            <a:srgbClr val="000000"/>
                          </a:solidFill>
                          <a:effectLst/>
                          <a:latin typeface="+mn-lt"/>
                          <a:ea typeface="+mn-ea"/>
                          <a:cs typeface="+mn-cs"/>
                        </a:rPr>
                        <a:t>ip-address</a:t>
                      </a:r>
                      <a:r>
                        <a:rPr lang="en-US" sz="1400" kern="1200" dirty="0">
                          <a:solidFill>
                            <a:srgbClr val="000000"/>
                          </a:solidFill>
                          <a:effectLst/>
                          <a:latin typeface="+mn-lt"/>
                          <a:ea typeface="+mn-ea"/>
                          <a:cs typeface="+mn-cs"/>
                        </a:rPr>
                        <a:t>|*} </a:t>
                      </a:r>
                      <a:r>
                        <a:rPr lang="en-US" sz="1400" b="1" kern="1200" dirty="0">
                          <a:solidFill>
                            <a:srgbClr val="000000"/>
                          </a:solidFill>
                          <a:effectLst/>
                          <a:latin typeface="+mn-lt"/>
                          <a:ea typeface="+mn-ea"/>
                          <a:cs typeface="+mn-cs"/>
                        </a:rPr>
                        <a:t>soft</a:t>
                      </a:r>
                      <a:r>
                        <a:rPr lang="en-US" sz="1400" kern="1200" dirty="0">
                          <a:solidFill>
                            <a:srgbClr val="000000"/>
                          </a:solidFill>
                          <a:effectLst/>
                          <a:latin typeface="+mn-lt"/>
                          <a:ea typeface="+mn-ea"/>
                          <a:cs typeface="+mn-cs"/>
                        </a:rPr>
                        <a:t> [</a:t>
                      </a:r>
                      <a:r>
                        <a:rPr lang="en-US" sz="1400" b="1" kern="1200" dirty="0">
                          <a:solidFill>
                            <a:srgbClr val="000000"/>
                          </a:solidFill>
                          <a:effectLst/>
                          <a:latin typeface="+mn-lt"/>
                          <a:ea typeface="+mn-ea"/>
                          <a:cs typeface="+mn-cs"/>
                        </a:rPr>
                        <a:t>in</a:t>
                      </a:r>
                      <a:r>
                        <a:rPr lang="en-US" sz="1400" kern="1200" dirty="0">
                          <a:solidFill>
                            <a:srgbClr val="000000"/>
                          </a:solidFill>
                          <a:effectLst/>
                          <a:latin typeface="+mn-lt"/>
                          <a:ea typeface="+mn-ea"/>
                          <a:cs typeface="+mn-cs"/>
                        </a:rPr>
                        <a:t> | </a:t>
                      </a:r>
                      <a:r>
                        <a:rPr lang="en-US" sz="1400" b="1" kern="1200" dirty="0">
                          <a:solidFill>
                            <a:srgbClr val="000000"/>
                          </a:solidFill>
                          <a:effectLst/>
                          <a:latin typeface="+mn-lt"/>
                          <a:ea typeface="+mn-ea"/>
                          <a:cs typeface="+mn-cs"/>
                        </a:rPr>
                        <a:t>out</a:t>
                      </a:r>
                      <a:r>
                        <a:rPr lang="en-US" sz="1400" kern="1200" dirty="0">
                          <a:solidFill>
                            <a:srgbClr val="000000"/>
                          </a:solidFill>
                          <a:effectLst/>
                          <a:latin typeface="+mn-lt"/>
                          <a:ea typeface="+mn-ea"/>
                          <a:cs typeface="+mn-cs"/>
                        </a:rPr>
                        <a:t>].</a:t>
                      </a:r>
                    </a:p>
                  </a:txBody>
                  <a:tcPr anchor="ctr"/>
                </a:tc>
                <a:extLst>
                  <a:ext uri="{0D108BD9-81ED-4DB2-BD59-A6C34878D82A}">
                    <a16:rowId xmlns:a16="http://schemas.microsoft.com/office/drawing/2014/main" val="4019214021"/>
                  </a:ext>
                </a:extLst>
              </a:tr>
              <a:tr h="296960">
                <a:tc>
                  <a:txBody>
                    <a:bodyPr/>
                    <a:lstStyle/>
                    <a:p>
                      <a:r>
                        <a:rPr lang="en-US" sz="1400" kern="1200" dirty="0">
                          <a:solidFill>
                            <a:srgbClr val="000000"/>
                          </a:solidFill>
                          <a:effectLst/>
                          <a:latin typeface="+mn-lt"/>
                          <a:ea typeface="+mn-ea"/>
                          <a:cs typeface="+mn-cs"/>
                        </a:rPr>
                        <a:t>Display the current BGP table, based on routes that meet a specified AS_Path regex pattern</a:t>
                      </a:r>
                    </a:p>
                  </a:txBody>
                  <a:tcPr anchor="ctr"/>
                </a:tc>
                <a:tc>
                  <a:txBody>
                    <a:bodyPr/>
                    <a:lstStyle/>
                    <a:p>
                      <a:r>
                        <a:rPr lang="en-US" sz="1400" b="1" kern="1200" dirty="0">
                          <a:solidFill>
                            <a:srgbClr val="000000"/>
                          </a:solidFill>
                          <a:effectLst/>
                          <a:latin typeface="+mn-lt"/>
                          <a:ea typeface="+mn-ea"/>
                          <a:cs typeface="+mn-cs"/>
                        </a:rPr>
                        <a:t>show</a:t>
                      </a:r>
                      <a:r>
                        <a:rPr lang="en-US" sz="1400" kern="1200" dirty="0">
                          <a:solidFill>
                            <a:srgbClr val="000000"/>
                          </a:solidFill>
                          <a:effectLst/>
                          <a:latin typeface="+mn-lt"/>
                          <a:ea typeface="+mn-ea"/>
                          <a:cs typeface="+mn-cs"/>
                        </a:rPr>
                        <a:t> </a:t>
                      </a:r>
                      <a:r>
                        <a:rPr lang="en-US" sz="1400" b="1" kern="1200" dirty="0">
                          <a:solidFill>
                            <a:srgbClr val="000000"/>
                          </a:solidFill>
                          <a:effectLst/>
                          <a:latin typeface="+mn-lt"/>
                          <a:ea typeface="+mn-ea"/>
                          <a:cs typeface="+mn-cs"/>
                        </a:rPr>
                        <a:t>bgp</a:t>
                      </a:r>
                      <a:r>
                        <a:rPr lang="en-US" sz="1400" kern="1200" dirty="0">
                          <a:solidFill>
                            <a:srgbClr val="000000"/>
                          </a:solidFill>
                          <a:effectLst/>
                          <a:latin typeface="+mn-lt"/>
                          <a:ea typeface="+mn-ea"/>
                          <a:cs typeface="+mn-cs"/>
                        </a:rPr>
                        <a:t> </a:t>
                      </a:r>
                      <a:r>
                        <a:rPr lang="en-US" sz="1400" i="1" kern="1200" dirty="0">
                          <a:solidFill>
                            <a:srgbClr val="000000"/>
                          </a:solidFill>
                          <a:effectLst/>
                          <a:latin typeface="+mn-lt"/>
                          <a:ea typeface="+mn-ea"/>
                          <a:cs typeface="+mn-cs"/>
                        </a:rPr>
                        <a:t>afi safi </a:t>
                      </a:r>
                      <a:r>
                        <a:rPr lang="en-US" sz="1400" b="1" kern="1200" dirty="0">
                          <a:solidFill>
                            <a:srgbClr val="000000"/>
                          </a:solidFill>
                          <a:effectLst/>
                          <a:latin typeface="+mn-lt"/>
                          <a:ea typeface="+mn-ea"/>
                          <a:cs typeface="+mn-cs"/>
                        </a:rPr>
                        <a:t>regexp</a:t>
                      </a:r>
                      <a:r>
                        <a:rPr lang="en-US" sz="1400" kern="1200" dirty="0">
                          <a:solidFill>
                            <a:srgbClr val="000000"/>
                          </a:solidFill>
                          <a:effectLst/>
                          <a:latin typeface="+mn-lt"/>
                          <a:ea typeface="+mn-ea"/>
                          <a:cs typeface="+mn-cs"/>
                        </a:rPr>
                        <a:t> </a:t>
                      </a:r>
                      <a:r>
                        <a:rPr lang="en-US" sz="1400" i="1" kern="1200" dirty="0">
                          <a:solidFill>
                            <a:srgbClr val="000000"/>
                          </a:solidFill>
                          <a:effectLst/>
                          <a:latin typeface="+mn-lt"/>
                          <a:ea typeface="+mn-ea"/>
                          <a:cs typeface="+mn-cs"/>
                        </a:rPr>
                        <a:t>regex-pattern</a:t>
                      </a:r>
                    </a:p>
                  </a:txBody>
                  <a:tcPr anchor="ctr"/>
                </a:tc>
                <a:extLst>
                  <a:ext uri="{0D108BD9-81ED-4DB2-BD59-A6C34878D82A}">
                    <a16:rowId xmlns:a16="http://schemas.microsoft.com/office/drawing/2014/main" val="2214523671"/>
                  </a:ext>
                </a:extLst>
              </a:tr>
              <a:tr h="296960">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en-US" sz="1400" kern="1200" dirty="0">
                          <a:solidFill>
                            <a:srgbClr val="000000"/>
                          </a:solidFill>
                          <a:effectLst/>
                          <a:latin typeface="+mn-lt"/>
                          <a:ea typeface="+mn-ea"/>
                          <a:cs typeface="+mn-cs"/>
                        </a:rPr>
                        <a:t>Display the current BGP table, based on routes that meet a specified BGP community</a:t>
                      </a:r>
                    </a:p>
                  </a:txBody>
                  <a:tcPr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en-US" sz="1400" b="1" kern="1200" dirty="0">
                          <a:solidFill>
                            <a:srgbClr val="000000"/>
                          </a:solidFill>
                          <a:effectLst/>
                          <a:latin typeface="+mn-lt"/>
                          <a:ea typeface="+mn-ea"/>
                          <a:cs typeface="+mn-cs"/>
                        </a:rPr>
                        <a:t>show bgp </a:t>
                      </a:r>
                      <a:r>
                        <a:rPr lang="en-US" sz="1400" i="1" kern="1200" dirty="0">
                          <a:solidFill>
                            <a:srgbClr val="000000"/>
                          </a:solidFill>
                          <a:effectLst/>
                          <a:latin typeface="+mn-lt"/>
                          <a:ea typeface="+mn-ea"/>
                          <a:cs typeface="+mn-cs"/>
                        </a:rPr>
                        <a:t>afi safi </a:t>
                      </a:r>
                      <a:r>
                        <a:rPr lang="en-US" sz="1400" b="1" kern="1200" dirty="0">
                          <a:solidFill>
                            <a:srgbClr val="000000"/>
                          </a:solidFill>
                          <a:effectLst/>
                          <a:latin typeface="+mn-lt"/>
                          <a:ea typeface="+mn-ea"/>
                          <a:cs typeface="+mn-cs"/>
                        </a:rPr>
                        <a:t>community</a:t>
                      </a:r>
                      <a:r>
                        <a:rPr lang="en-US" sz="1400" kern="1200" dirty="0">
                          <a:solidFill>
                            <a:srgbClr val="000000"/>
                          </a:solidFill>
                          <a:effectLst/>
                          <a:latin typeface="+mn-lt"/>
                          <a:ea typeface="+mn-ea"/>
                          <a:cs typeface="+mn-cs"/>
                        </a:rPr>
                        <a:t> </a:t>
                      </a:r>
                      <a:r>
                        <a:rPr lang="en-US" sz="1400" i="1" kern="1200" dirty="0">
                          <a:solidFill>
                            <a:srgbClr val="000000"/>
                          </a:solidFill>
                          <a:effectLst/>
                          <a:latin typeface="+mn-lt"/>
                          <a:ea typeface="+mn-ea"/>
                          <a:cs typeface="+mn-cs"/>
                        </a:rPr>
                        <a:t>community</a:t>
                      </a:r>
                    </a:p>
                  </a:txBody>
                  <a:tcPr anchor="ctr"/>
                </a:tc>
                <a:extLst>
                  <a:ext uri="{0D108BD9-81ED-4DB2-BD59-A6C34878D82A}">
                    <a16:rowId xmlns:a16="http://schemas.microsoft.com/office/drawing/2014/main" val="3993396680"/>
                  </a:ext>
                </a:extLst>
              </a:tr>
            </a:tbl>
          </a:graphicData>
        </a:graphic>
      </p:graphicFrame>
    </p:spTree>
    <p:extLst>
      <p:ext uri="{BB962C8B-B14F-4D97-AF65-F5344CB8AC3E}">
        <p14:creationId xmlns:p14="http://schemas.microsoft.com/office/powerpoint/2010/main" val="23956156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ustDataLst>
      <p:tags r:id="rId1"/>
    </p:custDataLst>
    <p:extLst>
      <p:ext uri="{BB962C8B-B14F-4D97-AF65-F5344CB8AC3E}">
        <p14:creationId xmlns:p14="http://schemas.microsoft.com/office/powerpoint/2010/main" val="4190828277"/>
      </p:ext>
    </p:extLst>
  </p:cSld>
  <p:clrMapOvr>
    <a:masterClrMapping/>
  </p:clrMapOvr>
  <p:transition spd="slow">
    <p:wip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788012" cy="731837"/>
          </a:xfrm>
        </p:spPr>
        <p:txBody>
          <a:bodyPr/>
          <a:lstStyle/>
          <a:p>
            <a:r>
              <a:rPr lang="en-US" sz="1600" dirty="0"/>
              <a:t>Route Summarization</a:t>
            </a:r>
            <a:br>
              <a:rPr lang="en-US" dirty="0"/>
            </a:br>
            <a:r>
              <a:rPr lang="en-US" dirty="0"/>
              <a:t>Route Aggregation</a:t>
            </a:r>
            <a:endParaRPr lang="en-US" sz="2400" dirty="0"/>
          </a:p>
        </p:txBody>
      </p:sp>
      <p:sp>
        <p:nvSpPr>
          <p:cNvPr id="2" name="Rectangle 1">
            <a:extLst>
              <a:ext uri="{FF2B5EF4-FFF2-40B4-BE49-F238E27FC236}">
                <a16:creationId xmlns:a16="http://schemas.microsoft.com/office/drawing/2014/main" id="{4A8E3C55-A50D-45D3-9CB7-617D04CA48B6}"/>
              </a:ext>
            </a:extLst>
          </p:cNvPr>
          <p:cNvSpPr/>
          <p:nvPr/>
        </p:nvSpPr>
        <p:spPr>
          <a:xfrm>
            <a:off x="355988" y="873051"/>
            <a:ext cx="4698626" cy="1938992"/>
          </a:xfrm>
          <a:prstGeom prst="rect">
            <a:avLst/>
          </a:prstGeom>
        </p:spPr>
        <p:txBody>
          <a:bodyPr wrap="square">
            <a:spAutoFit/>
          </a:bodyPr>
          <a:lstStyle/>
          <a:p>
            <a:r>
              <a:rPr lang="en-US" sz="1500" dirty="0">
                <a:solidFill>
                  <a:srgbClr val="000000"/>
                </a:solidFill>
              </a:rPr>
              <a:t>Example 12-1 demonstrates the BGP tables before route aggregation has been performed for R1.</a:t>
            </a:r>
          </a:p>
          <a:p>
            <a:endParaRPr lang="en-US" sz="1500" dirty="0">
              <a:solidFill>
                <a:srgbClr val="000000"/>
              </a:solidFill>
            </a:endParaRPr>
          </a:p>
          <a:p>
            <a:r>
              <a:rPr lang="en-US" sz="1500" dirty="0">
                <a:solidFill>
                  <a:srgbClr val="000000"/>
                </a:solidFill>
              </a:rPr>
              <a:t>Example 12-2 shows the route aggregation configuration for R1 &amp; R2.</a:t>
            </a:r>
          </a:p>
          <a:p>
            <a:endParaRPr lang="en-US" sz="1500" dirty="0">
              <a:solidFill>
                <a:srgbClr val="000000"/>
              </a:solidFill>
            </a:endParaRPr>
          </a:p>
          <a:p>
            <a:r>
              <a:rPr lang="en-US" sz="1500" dirty="0">
                <a:solidFill>
                  <a:srgbClr val="000000"/>
                </a:solidFill>
              </a:rPr>
              <a:t>Example 12-3 shows the BGP tables on R1, after aggregation is configured.</a:t>
            </a:r>
          </a:p>
        </p:txBody>
      </p:sp>
      <p:pic>
        <p:nvPicPr>
          <p:cNvPr id="6" name="Picture 5">
            <a:extLst>
              <a:ext uri="{FF2B5EF4-FFF2-40B4-BE49-F238E27FC236}">
                <a16:creationId xmlns:a16="http://schemas.microsoft.com/office/drawing/2014/main" id="{92BDEB2C-EE9E-F64A-8A8B-0FA6344462FD}"/>
              </a:ext>
            </a:extLst>
          </p:cNvPr>
          <p:cNvPicPr>
            <a:picLocks noChangeAspect="1"/>
          </p:cNvPicPr>
          <p:nvPr/>
        </p:nvPicPr>
        <p:blipFill>
          <a:blip r:embed="rId3"/>
          <a:stretch>
            <a:fillRect/>
          </a:stretch>
        </p:blipFill>
        <p:spPr>
          <a:xfrm>
            <a:off x="566255" y="2902108"/>
            <a:ext cx="4097859" cy="1708160"/>
          </a:xfrm>
          <a:prstGeom prst="rect">
            <a:avLst/>
          </a:prstGeom>
        </p:spPr>
      </p:pic>
      <p:pic>
        <p:nvPicPr>
          <p:cNvPr id="7" name="Picture 6">
            <a:extLst>
              <a:ext uri="{FF2B5EF4-FFF2-40B4-BE49-F238E27FC236}">
                <a16:creationId xmlns:a16="http://schemas.microsoft.com/office/drawing/2014/main" id="{AD259A13-9010-014B-B07C-A82DE7C0A89D}"/>
              </a:ext>
            </a:extLst>
          </p:cNvPr>
          <p:cNvPicPr>
            <a:picLocks noChangeAspect="1"/>
          </p:cNvPicPr>
          <p:nvPr/>
        </p:nvPicPr>
        <p:blipFill>
          <a:blip r:embed="rId4"/>
          <a:stretch>
            <a:fillRect/>
          </a:stretch>
        </p:blipFill>
        <p:spPr>
          <a:xfrm>
            <a:off x="5230368" y="2958641"/>
            <a:ext cx="3692858" cy="1764104"/>
          </a:xfrm>
          <a:prstGeom prst="rect">
            <a:avLst/>
          </a:prstGeom>
        </p:spPr>
      </p:pic>
      <p:pic>
        <p:nvPicPr>
          <p:cNvPr id="8" name="Picture 7">
            <a:extLst>
              <a:ext uri="{FF2B5EF4-FFF2-40B4-BE49-F238E27FC236}">
                <a16:creationId xmlns:a16="http://schemas.microsoft.com/office/drawing/2014/main" id="{450C7439-9DE5-1F42-9FD7-8973A81F4A27}"/>
              </a:ext>
            </a:extLst>
          </p:cNvPr>
          <p:cNvPicPr>
            <a:picLocks noChangeAspect="1"/>
          </p:cNvPicPr>
          <p:nvPr/>
        </p:nvPicPr>
        <p:blipFill>
          <a:blip r:embed="rId5"/>
          <a:stretch>
            <a:fillRect/>
          </a:stretch>
        </p:blipFill>
        <p:spPr>
          <a:xfrm>
            <a:off x="5230368" y="365918"/>
            <a:ext cx="3733398" cy="2536190"/>
          </a:xfrm>
          <a:prstGeom prst="rect">
            <a:avLst/>
          </a:prstGeom>
        </p:spPr>
      </p:pic>
    </p:spTree>
    <p:extLst>
      <p:ext uri="{BB962C8B-B14F-4D97-AF65-F5344CB8AC3E}">
        <p14:creationId xmlns:p14="http://schemas.microsoft.com/office/powerpoint/2010/main" val="42678821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788012" cy="731837"/>
          </a:xfrm>
        </p:spPr>
        <p:txBody>
          <a:bodyPr/>
          <a:lstStyle/>
          <a:p>
            <a:r>
              <a:rPr lang="en-US" sz="1600" dirty="0"/>
              <a:t>Route Summarization</a:t>
            </a:r>
            <a:br>
              <a:rPr lang="en-US" dirty="0"/>
            </a:br>
            <a:r>
              <a:rPr lang="en-US" sz="3000" dirty="0"/>
              <a:t>Route Aggregation Configuration with Suppression</a:t>
            </a:r>
          </a:p>
        </p:txBody>
      </p:sp>
      <p:sp>
        <p:nvSpPr>
          <p:cNvPr id="2" name="Rectangle 1">
            <a:extLst>
              <a:ext uri="{FF2B5EF4-FFF2-40B4-BE49-F238E27FC236}">
                <a16:creationId xmlns:a16="http://schemas.microsoft.com/office/drawing/2014/main" id="{4A8E3C55-A50D-45D3-9CB7-617D04CA48B6}"/>
              </a:ext>
            </a:extLst>
          </p:cNvPr>
          <p:cNvSpPr/>
          <p:nvPr/>
        </p:nvSpPr>
        <p:spPr>
          <a:xfrm>
            <a:off x="140260" y="807960"/>
            <a:ext cx="4080848" cy="3323987"/>
          </a:xfrm>
          <a:prstGeom prst="rect">
            <a:avLst/>
          </a:prstGeom>
        </p:spPr>
        <p:txBody>
          <a:bodyPr wrap="square">
            <a:spAutoFit/>
          </a:bodyPr>
          <a:lstStyle/>
          <a:p>
            <a:r>
              <a:rPr lang="en-US" sz="1500" dirty="0">
                <a:solidFill>
                  <a:srgbClr val="000000"/>
                </a:solidFill>
              </a:rPr>
              <a:t>The </a:t>
            </a:r>
            <a:r>
              <a:rPr lang="en-US" sz="1500" b="1" dirty="0">
                <a:solidFill>
                  <a:srgbClr val="000000"/>
                </a:solidFill>
              </a:rPr>
              <a:t>aggregate-address</a:t>
            </a:r>
            <a:r>
              <a:rPr lang="en-US" sz="1500" dirty="0">
                <a:solidFill>
                  <a:srgbClr val="000000"/>
                </a:solidFill>
              </a:rPr>
              <a:t> command advertises the aggregated network prefix in addition to the original component network prefixes. The optional </a:t>
            </a:r>
            <a:r>
              <a:rPr lang="en-US" sz="1500" b="1" dirty="0">
                <a:solidFill>
                  <a:srgbClr val="000000"/>
                </a:solidFill>
              </a:rPr>
              <a:t>summary-only</a:t>
            </a:r>
            <a:r>
              <a:rPr lang="en-US" sz="1500" dirty="0">
                <a:solidFill>
                  <a:srgbClr val="000000"/>
                </a:solidFill>
              </a:rPr>
              <a:t> keyword suppresses the component network prefixes in the summarized network prefix range.</a:t>
            </a:r>
          </a:p>
          <a:p>
            <a:endParaRPr lang="en-US" sz="1500" dirty="0">
              <a:solidFill>
                <a:srgbClr val="000000"/>
              </a:solidFill>
            </a:endParaRPr>
          </a:p>
          <a:p>
            <a:r>
              <a:rPr lang="en-US" sz="1500" dirty="0">
                <a:solidFill>
                  <a:srgbClr val="000000"/>
                </a:solidFill>
              </a:rPr>
              <a:t>Example 12-4 demonstrates the configuration with the summary-only keyword.</a:t>
            </a:r>
          </a:p>
          <a:p>
            <a:endParaRPr lang="en-US" sz="1500" dirty="0">
              <a:solidFill>
                <a:srgbClr val="000000"/>
              </a:solidFill>
            </a:endParaRPr>
          </a:p>
          <a:p>
            <a:r>
              <a:rPr lang="en-US" sz="1500" dirty="0">
                <a:solidFill>
                  <a:srgbClr val="000000"/>
                </a:solidFill>
              </a:rPr>
              <a:t>Example 12-5 shows the BGP table for R3 after the summary-only keyword is added to the aggregation command.</a:t>
            </a:r>
          </a:p>
        </p:txBody>
      </p:sp>
      <p:pic>
        <p:nvPicPr>
          <p:cNvPr id="4" name="Picture 3">
            <a:extLst>
              <a:ext uri="{FF2B5EF4-FFF2-40B4-BE49-F238E27FC236}">
                <a16:creationId xmlns:a16="http://schemas.microsoft.com/office/drawing/2014/main" id="{660EBE9A-8FF6-7047-A4FF-648B76559432}"/>
              </a:ext>
            </a:extLst>
          </p:cNvPr>
          <p:cNvPicPr>
            <a:picLocks noChangeAspect="1"/>
          </p:cNvPicPr>
          <p:nvPr/>
        </p:nvPicPr>
        <p:blipFill>
          <a:blip r:embed="rId3"/>
          <a:stretch>
            <a:fillRect/>
          </a:stretch>
        </p:blipFill>
        <p:spPr>
          <a:xfrm>
            <a:off x="4252394" y="2358734"/>
            <a:ext cx="4535618" cy="1440953"/>
          </a:xfrm>
          <a:prstGeom prst="rect">
            <a:avLst/>
          </a:prstGeom>
        </p:spPr>
      </p:pic>
      <p:pic>
        <p:nvPicPr>
          <p:cNvPr id="5" name="Picture 4">
            <a:extLst>
              <a:ext uri="{FF2B5EF4-FFF2-40B4-BE49-F238E27FC236}">
                <a16:creationId xmlns:a16="http://schemas.microsoft.com/office/drawing/2014/main" id="{8A25B4E1-6325-BF46-BF64-B0DD330C41D1}"/>
              </a:ext>
            </a:extLst>
          </p:cNvPr>
          <p:cNvPicPr>
            <a:picLocks noChangeAspect="1"/>
          </p:cNvPicPr>
          <p:nvPr/>
        </p:nvPicPr>
        <p:blipFill>
          <a:blip r:embed="rId4"/>
          <a:stretch>
            <a:fillRect/>
          </a:stretch>
        </p:blipFill>
        <p:spPr>
          <a:xfrm>
            <a:off x="4194321" y="931317"/>
            <a:ext cx="4809421" cy="1227937"/>
          </a:xfrm>
          <a:prstGeom prst="rect">
            <a:avLst/>
          </a:prstGeom>
        </p:spPr>
      </p:pic>
    </p:spTree>
    <p:extLst>
      <p:ext uri="{BB962C8B-B14F-4D97-AF65-F5344CB8AC3E}">
        <p14:creationId xmlns:p14="http://schemas.microsoft.com/office/powerpoint/2010/main" val="37436775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788012" cy="731837"/>
          </a:xfrm>
        </p:spPr>
        <p:txBody>
          <a:bodyPr/>
          <a:lstStyle/>
          <a:p>
            <a:r>
              <a:rPr lang="en-US" sz="1600" dirty="0"/>
              <a:t>Route Summarization</a:t>
            </a:r>
            <a:br>
              <a:rPr lang="en-US" dirty="0"/>
            </a:br>
            <a:r>
              <a:rPr lang="en-US" dirty="0"/>
              <a:t>Verify Route Aggregation with Suppression</a:t>
            </a:r>
          </a:p>
        </p:txBody>
      </p:sp>
      <p:sp>
        <p:nvSpPr>
          <p:cNvPr id="9" name="Rectangle 8">
            <a:extLst>
              <a:ext uri="{FF2B5EF4-FFF2-40B4-BE49-F238E27FC236}">
                <a16:creationId xmlns:a16="http://schemas.microsoft.com/office/drawing/2014/main" id="{AE14AA54-A7B0-0B45-91B2-748059EE39FC}"/>
              </a:ext>
            </a:extLst>
          </p:cNvPr>
          <p:cNvSpPr/>
          <p:nvPr/>
        </p:nvSpPr>
        <p:spPr>
          <a:xfrm>
            <a:off x="174483" y="951293"/>
            <a:ext cx="4772421" cy="1477328"/>
          </a:xfrm>
          <a:prstGeom prst="rect">
            <a:avLst/>
          </a:prstGeom>
        </p:spPr>
        <p:txBody>
          <a:bodyPr wrap="square">
            <a:spAutoFit/>
          </a:bodyPr>
          <a:lstStyle/>
          <a:p>
            <a:r>
              <a:rPr lang="en-US" sz="1500" dirty="0">
                <a:solidFill>
                  <a:srgbClr val="000000"/>
                </a:solidFill>
              </a:rPr>
              <a:t>Example 12-6 shows the BGP table and the Routing Information Base (RIB) for R2.</a:t>
            </a:r>
          </a:p>
          <a:p>
            <a:endParaRPr lang="en-US" sz="1500" dirty="0">
              <a:solidFill>
                <a:srgbClr val="000000"/>
              </a:solidFill>
            </a:endParaRPr>
          </a:p>
          <a:p>
            <a:r>
              <a:rPr lang="en-US" sz="1500" dirty="0">
                <a:solidFill>
                  <a:srgbClr val="000000"/>
                </a:solidFill>
              </a:rPr>
              <a:t>Example 12-7 shows that R1’s stub networks are suppressed, and the summary discard route for the 172.16.0.0/20 is installed in the RIB as well.</a:t>
            </a:r>
          </a:p>
        </p:txBody>
      </p:sp>
      <p:pic>
        <p:nvPicPr>
          <p:cNvPr id="10" name="Picture 9">
            <a:extLst>
              <a:ext uri="{FF2B5EF4-FFF2-40B4-BE49-F238E27FC236}">
                <a16:creationId xmlns:a16="http://schemas.microsoft.com/office/drawing/2014/main" id="{21C1524C-4E21-9741-A799-9A93BE85A06C}"/>
              </a:ext>
            </a:extLst>
          </p:cNvPr>
          <p:cNvPicPr>
            <a:picLocks noChangeAspect="1"/>
          </p:cNvPicPr>
          <p:nvPr/>
        </p:nvPicPr>
        <p:blipFill>
          <a:blip r:embed="rId3"/>
          <a:stretch>
            <a:fillRect/>
          </a:stretch>
        </p:blipFill>
        <p:spPr>
          <a:xfrm>
            <a:off x="5086262" y="950632"/>
            <a:ext cx="3514569" cy="1899363"/>
          </a:xfrm>
          <a:prstGeom prst="rect">
            <a:avLst/>
          </a:prstGeom>
        </p:spPr>
      </p:pic>
      <p:pic>
        <p:nvPicPr>
          <p:cNvPr id="12" name="Picture 11">
            <a:extLst>
              <a:ext uri="{FF2B5EF4-FFF2-40B4-BE49-F238E27FC236}">
                <a16:creationId xmlns:a16="http://schemas.microsoft.com/office/drawing/2014/main" id="{4E840E07-A5E2-9F48-AA7D-5D065CE6781E}"/>
              </a:ext>
            </a:extLst>
          </p:cNvPr>
          <p:cNvPicPr>
            <a:picLocks noChangeAspect="1"/>
          </p:cNvPicPr>
          <p:nvPr/>
        </p:nvPicPr>
        <p:blipFill>
          <a:blip r:embed="rId4"/>
          <a:stretch>
            <a:fillRect/>
          </a:stretch>
        </p:blipFill>
        <p:spPr>
          <a:xfrm>
            <a:off x="5086262" y="2849995"/>
            <a:ext cx="3514569" cy="1506876"/>
          </a:xfrm>
          <a:prstGeom prst="rect">
            <a:avLst/>
          </a:prstGeom>
        </p:spPr>
      </p:pic>
      <p:pic>
        <p:nvPicPr>
          <p:cNvPr id="6" name="Picture 5">
            <a:extLst>
              <a:ext uri="{FF2B5EF4-FFF2-40B4-BE49-F238E27FC236}">
                <a16:creationId xmlns:a16="http://schemas.microsoft.com/office/drawing/2014/main" id="{3D98539E-CD95-D044-8B3E-9B98679AF1F5}"/>
              </a:ext>
            </a:extLst>
          </p:cNvPr>
          <p:cNvPicPr>
            <a:picLocks noChangeAspect="1"/>
          </p:cNvPicPr>
          <p:nvPr/>
        </p:nvPicPr>
        <p:blipFill>
          <a:blip r:embed="rId5"/>
          <a:stretch>
            <a:fillRect/>
          </a:stretch>
        </p:blipFill>
        <p:spPr>
          <a:xfrm>
            <a:off x="1182652" y="2571750"/>
            <a:ext cx="3514570" cy="2293088"/>
          </a:xfrm>
          <a:prstGeom prst="rect">
            <a:avLst/>
          </a:prstGeom>
        </p:spPr>
      </p:pic>
    </p:spTree>
    <p:extLst>
      <p:ext uri="{BB962C8B-B14F-4D97-AF65-F5344CB8AC3E}">
        <p14:creationId xmlns:p14="http://schemas.microsoft.com/office/powerpoint/2010/main" val="33261800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788012" cy="731837"/>
          </a:xfrm>
        </p:spPr>
        <p:txBody>
          <a:bodyPr/>
          <a:lstStyle/>
          <a:p>
            <a:r>
              <a:rPr lang="en-US" sz="1600" dirty="0"/>
              <a:t>Route Summarization</a:t>
            </a:r>
            <a:br>
              <a:rPr lang="en-US" dirty="0"/>
            </a:br>
            <a:r>
              <a:rPr lang="en-US" dirty="0"/>
              <a:t>The Atomic Aggregate Attribute</a:t>
            </a:r>
          </a:p>
        </p:txBody>
      </p:sp>
      <p:sp>
        <p:nvSpPr>
          <p:cNvPr id="9" name="Rectangle 8">
            <a:extLst>
              <a:ext uri="{FF2B5EF4-FFF2-40B4-BE49-F238E27FC236}">
                <a16:creationId xmlns:a16="http://schemas.microsoft.com/office/drawing/2014/main" id="{AE14AA54-A7B0-0B45-91B2-748059EE39FC}"/>
              </a:ext>
            </a:extLst>
          </p:cNvPr>
          <p:cNvSpPr/>
          <p:nvPr/>
        </p:nvSpPr>
        <p:spPr>
          <a:xfrm>
            <a:off x="174483" y="795845"/>
            <a:ext cx="8868933" cy="553998"/>
          </a:xfrm>
          <a:prstGeom prst="rect">
            <a:avLst/>
          </a:prstGeom>
        </p:spPr>
        <p:txBody>
          <a:bodyPr wrap="square">
            <a:spAutoFit/>
          </a:bodyPr>
          <a:lstStyle/>
          <a:p>
            <a:r>
              <a:rPr lang="en-US" sz="1500" dirty="0">
                <a:solidFill>
                  <a:srgbClr val="000000"/>
                </a:solidFill>
              </a:rPr>
              <a:t>When a BGP router summarizes a route, it does not advertise the AS_Path information from before the aggregation. The atomic aggregate attribute indicates that a loss of path information has occurred.</a:t>
            </a:r>
          </a:p>
        </p:txBody>
      </p:sp>
      <p:sp>
        <p:nvSpPr>
          <p:cNvPr id="11" name="Rectangle 10">
            <a:extLst>
              <a:ext uri="{FF2B5EF4-FFF2-40B4-BE49-F238E27FC236}">
                <a16:creationId xmlns:a16="http://schemas.microsoft.com/office/drawing/2014/main" id="{EBACC459-1881-2342-9874-77A4D8F31C5C}"/>
              </a:ext>
            </a:extLst>
          </p:cNvPr>
          <p:cNvSpPr/>
          <p:nvPr/>
        </p:nvSpPr>
        <p:spPr>
          <a:xfrm>
            <a:off x="174483" y="1485333"/>
            <a:ext cx="3886827" cy="3093154"/>
          </a:xfrm>
          <a:prstGeom prst="rect">
            <a:avLst/>
          </a:prstGeom>
        </p:spPr>
        <p:txBody>
          <a:bodyPr wrap="square">
            <a:spAutoFit/>
          </a:bodyPr>
          <a:lstStyle/>
          <a:p>
            <a:r>
              <a:rPr lang="en-US" sz="1500" dirty="0">
                <a:solidFill>
                  <a:srgbClr val="000000"/>
                </a:solidFill>
              </a:rPr>
              <a:t>Example 12-10 shows R3’s BGP entry for the 172.16.0.0/20 network prefix.</a:t>
            </a:r>
          </a:p>
          <a:p>
            <a:endParaRPr lang="en-US" sz="1500" dirty="0">
              <a:solidFill>
                <a:srgbClr val="000000"/>
              </a:solidFill>
            </a:endParaRPr>
          </a:p>
          <a:p>
            <a:r>
              <a:rPr lang="en-US" sz="1500" dirty="0">
                <a:solidFill>
                  <a:srgbClr val="000000"/>
                </a:solidFill>
              </a:rPr>
              <a:t>The route’s NLRI information indicates that the routes were aggregated by AS 65200 by the router with the router ID (RID) 192.168.2.2. </a:t>
            </a:r>
          </a:p>
          <a:p>
            <a:endParaRPr lang="en-US" sz="1500" dirty="0">
              <a:solidFill>
                <a:srgbClr val="000000"/>
              </a:solidFill>
            </a:endParaRPr>
          </a:p>
          <a:p>
            <a:r>
              <a:rPr lang="en-US" sz="1500" dirty="0">
                <a:solidFill>
                  <a:srgbClr val="000000"/>
                </a:solidFill>
              </a:rPr>
              <a:t>In addition, the atomic aggregate attribute has been set to indicate a loss of path attributes such as AS_Path in  this scenario.</a:t>
            </a:r>
          </a:p>
          <a:p>
            <a:endParaRPr lang="en-US" sz="1500" dirty="0">
              <a:solidFill>
                <a:srgbClr val="000000"/>
              </a:solidFill>
            </a:endParaRPr>
          </a:p>
        </p:txBody>
      </p:sp>
      <p:pic>
        <p:nvPicPr>
          <p:cNvPr id="2" name="Picture 1">
            <a:extLst>
              <a:ext uri="{FF2B5EF4-FFF2-40B4-BE49-F238E27FC236}">
                <a16:creationId xmlns:a16="http://schemas.microsoft.com/office/drawing/2014/main" id="{63B15A37-293A-0B4F-A958-212FE981F806}"/>
              </a:ext>
            </a:extLst>
          </p:cNvPr>
          <p:cNvPicPr>
            <a:picLocks noChangeAspect="1"/>
          </p:cNvPicPr>
          <p:nvPr/>
        </p:nvPicPr>
        <p:blipFill>
          <a:blip r:embed="rId3"/>
          <a:stretch>
            <a:fillRect/>
          </a:stretch>
        </p:blipFill>
        <p:spPr>
          <a:xfrm>
            <a:off x="4394006" y="1996154"/>
            <a:ext cx="4453146" cy="1566672"/>
          </a:xfrm>
          <a:prstGeom prst="rect">
            <a:avLst/>
          </a:prstGeom>
        </p:spPr>
      </p:pic>
    </p:spTree>
    <p:extLst>
      <p:ext uri="{BB962C8B-B14F-4D97-AF65-F5344CB8AC3E}">
        <p14:creationId xmlns:p14="http://schemas.microsoft.com/office/powerpoint/2010/main" val="39306484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788012" cy="731837"/>
          </a:xfrm>
        </p:spPr>
        <p:txBody>
          <a:bodyPr/>
          <a:lstStyle/>
          <a:p>
            <a:r>
              <a:rPr lang="en-US" sz="1600" dirty="0"/>
              <a:t>Route Summarization</a:t>
            </a:r>
            <a:br>
              <a:rPr lang="en-US" dirty="0"/>
            </a:br>
            <a:r>
              <a:rPr lang="en-US" dirty="0"/>
              <a:t>Route Aggregation with AS_SET</a:t>
            </a:r>
          </a:p>
        </p:txBody>
      </p:sp>
      <p:sp>
        <p:nvSpPr>
          <p:cNvPr id="9" name="Rectangle 8">
            <a:extLst>
              <a:ext uri="{FF2B5EF4-FFF2-40B4-BE49-F238E27FC236}">
                <a16:creationId xmlns:a16="http://schemas.microsoft.com/office/drawing/2014/main" id="{AE14AA54-A7B0-0B45-91B2-748059EE39FC}"/>
              </a:ext>
            </a:extLst>
          </p:cNvPr>
          <p:cNvSpPr/>
          <p:nvPr/>
        </p:nvSpPr>
        <p:spPr>
          <a:xfrm>
            <a:off x="174483" y="795845"/>
            <a:ext cx="8868933" cy="784830"/>
          </a:xfrm>
          <a:prstGeom prst="rect">
            <a:avLst/>
          </a:prstGeom>
        </p:spPr>
        <p:txBody>
          <a:bodyPr wrap="square">
            <a:spAutoFit/>
          </a:bodyPr>
          <a:lstStyle/>
          <a:p>
            <a:r>
              <a:rPr lang="en-US" sz="1500" dirty="0">
                <a:solidFill>
                  <a:srgbClr val="000000"/>
                </a:solidFill>
              </a:rPr>
              <a:t>To keep the BGP path information history, the optional as-set keyword may be used with the aggregate-address command. As the router generates the aggregate route, BGP attributes from the component aggregate routes are copied over to it.</a:t>
            </a:r>
          </a:p>
        </p:txBody>
      </p:sp>
      <p:sp>
        <p:nvSpPr>
          <p:cNvPr id="11" name="Rectangle 10">
            <a:extLst>
              <a:ext uri="{FF2B5EF4-FFF2-40B4-BE49-F238E27FC236}">
                <a16:creationId xmlns:a16="http://schemas.microsoft.com/office/drawing/2014/main" id="{EBACC459-1881-2342-9874-77A4D8F31C5C}"/>
              </a:ext>
            </a:extLst>
          </p:cNvPr>
          <p:cNvSpPr/>
          <p:nvPr/>
        </p:nvSpPr>
        <p:spPr>
          <a:xfrm>
            <a:off x="174483" y="1644682"/>
            <a:ext cx="4086621" cy="2169825"/>
          </a:xfrm>
          <a:prstGeom prst="rect">
            <a:avLst/>
          </a:prstGeom>
        </p:spPr>
        <p:txBody>
          <a:bodyPr wrap="square">
            <a:spAutoFit/>
          </a:bodyPr>
          <a:lstStyle/>
          <a:p>
            <a:r>
              <a:rPr lang="en-US" sz="1500" dirty="0">
                <a:solidFill>
                  <a:srgbClr val="000000"/>
                </a:solidFill>
              </a:rPr>
              <a:t>The AS_Path settings from the original prefixes are stored in the AS_SET portion of AS_Path. AS_SET, which is displayed within brackets, counts as only one AS hop, even if multiple ASs are listed.</a:t>
            </a:r>
          </a:p>
          <a:p>
            <a:endParaRPr lang="en-US" sz="1500" dirty="0">
              <a:solidFill>
                <a:srgbClr val="000000"/>
              </a:solidFill>
            </a:endParaRPr>
          </a:p>
          <a:p>
            <a:r>
              <a:rPr lang="en-US" sz="1500" dirty="0">
                <a:solidFill>
                  <a:srgbClr val="000000"/>
                </a:solidFill>
              </a:rPr>
              <a:t>Example 12-11 shows R2’s updated BGP configuration for summarizing both prefixes with the as-set keyword.</a:t>
            </a:r>
          </a:p>
        </p:txBody>
      </p:sp>
      <p:pic>
        <p:nvPicPr>
          <p:cNvPr id="4" name="Picture 3">
            <a:extLst>
              <a:ext uri="{FF2B5EF4-FFF2-40B4-BE49-F238E27FC236}">
                <a16:creationId xmlns:a16="http://schemas.microsoft.com/office/drawing/2014/main" id="{E6652E50-778C-DF4E-AB2F-EFC4FE71F089}"/>
              </a:ext>
            </a:extLst>
          </p:cNvPr>
          <p:cNvPicPr>
            <a:picLocks noChangeAspect="1"/>
          </p:cNvPicPr>
          <p:nvPr/>
        </p:nvPicPr>
        <p:blipFill>
          <a:blip r:embed="rId3"/>
          <a:stretch>
            <a:fillRect/>
          </a:stretch>
        </p:blipFill>
        <p:spPr>
          <a:xfrm>
            <a:off x="4572000" y="1893316"/>
            <a:ext cx="3694484" cy="1228852"/>
          </a:xfrm>
          <a:prstGeom prst="rect">
            <a:avLst/>
          </a:prstGeom>
        </p:spPr>
      </p:pic>
      <p:pic>
        <p:nvPicPr>
          <p:cNvPr id="5" name="Picture 4">
            <a:extLst>
              <a:ext uri="{FF2B5EF4-FFF2-40B4-BE49-F238E27FC236}">
                <a16:creationId xmlns:a16="http://schemas.microsoft.com/office/drawing/2014/main" id="{E166C660-E63E-F341-9295-715B01E7B188}"/>
              </a:ext>
            </a:extLst>
          </p:cNvPr>
          <p:cNvPicPr>
            <a:picLocks noChangeAspect="1"/>
          </p:cNvPicPr>
          <p:nvPr/>
        </p:nvPicPr>
        <p:blipFill>
          <a:blip r:embed="rId4"/>
          <a:stretch>
            <a:fillRect/>
          </a:stretch>
        </p:blipFill>
        <p:spPr>
          <a:xfrm>
            <a:off x="4572000" y="2943425"/>
            <a:ext cx="3694484" cy="846477"/>
          </a:xfrm>
          <a:prstGeom prst="rect">
            <a:avLst/>
          </a:prstGeom>
        </p:spPr>
      </p:pic>
    </p:spTree>
    <p:extLst>
      <p:ext uri="{BB962C8B-B14F-4D97-AF65-F5344CB8AC3E}">
        <p14:creationId xmlns:p14="http://schemas.microsoft.com/office/powerpoint/2010/main" val="37749720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ARTICULATE_SLIDE_COUNT" val="65"/>
  <p:tag name="ARTICULATE_PROJECT_OPEN" val="0"/>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Default Theme">
  <a:themeElements>
    <a:clrScheme name="Custom 6">
      <a:dk1>
        <a:srgbClr val="58585B"/>
      </a:dk1>
      <a:lt1>
        <a:srgbClr val="FFFFFF"/>
      </a:lt1>
      <a:dk2>
        <a:srgbClr val="58585B"/>
      </a:dk2>
      <a:lt2>
        <a:srgbClr val="81C569"/>
      </a:lt2>
      <a:accent1>
        <a:srgbClr val="004C69"/>
      </a:accent1>
      <a:accent2>
        <a:srgbClr val="9E0B0F"/>
      </a:accent2>
      <a:accent3>
        <a:srgbClr val="FFFFFF"/>
      </a:accent3>
      <a:accent4>
        <a:srgbClr val="367187"/>
      </a:accent4>
      <a:accent5>
        <a:srgbClr val="38C6F4"/>
      </a:accent5>
      <a:accent6>
        <a:srgbClr val="FBAB18"/>
      </a:accent6>
      <a:hlink>
        <a:srgbClr val="38C6F4"/>
      </a:hlink>
      <a:folHlink>
        <a:srgbClr val="81C569"/>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36A4D7"/>
        </a:solidFill>
        <a:ln>
          <a:noFill/>
        </a:ln>
        <a:effectLst/>
      </a:spPr>
      <a:bodyPr rtlCol="0" anchor="ctr"/>
      <a:lstStyle>
        <a:defPPr algn="ctr">
          <a:defRPr dirty="0" smtClean="0"/>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ITE7_Chp1_Example-1" id="{4A20ED44-3835-F149-9AE4-C332C230E09E}" vid="{AFB5BC48-58F8-AD45-912F-AE2AD65EB69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Default Theme</Template>
  <TotalTime>49069</TotalTime>
  <Words>4539</Words>
  <Application>Microsoft Office PowerPoint</Application>
  <PresentationFormat>On-screen Show (16:9)</PresentationFormat>
  <Paragraphs>389</Paragraphs>
  <Slides>49</Slides>
  <Notes>49</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49</vt:i4>
      </vt:variant>
    </vt:vector>
  </HeadingPairs>
  <TitlesOfParts>
    <vt:vector size="53" baseType="lpstr">
      <vt:lpstr>Arial</vt:lpstr>
      <vt:lpstr>Calibri</vt:lpstr>
      <vt:lpstr>CiscoSans ExtraLight</vt:lpstr>
      <vt:lpstr>Default Theme</vt:lpstr>
      <vt:lpstr>Chapter 12: Advanced BGP</vt:lpstr>
      <vt:lpstr>Chapter 12 Content</vt:lpstr>
      <vt:lpstr>Route Summarization</vt:lpstr>
      <vt:lpstr>Route Summarization Aggregate Addresses</vt:lpstr>
      <vt:lpstr>Route Summarization Route Aggregation</vt:lpstr>
      <vt:lpstr>Route Summarization Route Aggregation Configuration with Suppression</vt:lpstr>
      <vt:lpstr>Route Summarization Verify Route Aggregation with Suppression</vt:lpstr>
      <vt:lpstr>Route Summarization The Atomic Aggregate Attribute</vt:lpstr>
      <vt:lpstr>Route Summarization Route Aggregation with AS_SET</vt:lpstr>
      <vt:lpstr>Route Summarization Verifying Path Attributes and Aggregated Properties</vt:lpstr>
      <vt:lpstr>Route Summarization Route Aggregation with AS_SET</vt:lpstr>
      <vt:lpstr>BGP Route Filtering and Manipulation</vt:lpstr>
      <vt:lpstr>BGP Route Filtering and Manipulation BGP Route Filtering and Manipulation</vt:lpstr>
      <vt:lpstr>BGP Route Filtering and Manipulation BGP Route Filtering and Manipulation (Cont.)</vt:lpstr>
      <vt:lpstr>BGP Route Filtering and Manipulation Distribution List Filtering</vt:lpstr>
      <vt:lpstr>BGP Route Filtering and Manipulation Prefix List Filtering</vt:lpstr>
      <vt:lpstr>BGP Route Filtering and Manipulation AS_Path Filtering</vt:lpstr>
      <vt:lpstr>BGP Route Filtering and Manipulation BGP Table for Regex Queries</vt:lpstr>
      <vt:lpstr>BGP Route Filtering and Manipulation BGP Regex Queries</vt:lpstr>
      <vt:lpstr>BGP Route Filtering and Manipulation AS_Path ACLs</vt:lpstr>
      <vt:lpstr>BGP Route Filtering and Manipulation AS_Path ACLs (Cont.)</vt:lpstr>
      <vt:lpstr>BGP Route Filtering and Manipulation Route Maps</vt:lpstr>
      <vt:lpstr>BGP Route Filtering and Manipulation Route Map Configuration</vt:lpstr>
      <vt:lpstr>BGP Route Filtering and Manipulation Verifying Route Map</vt:lpstr>
      <vt:lpstr>BGP Route Filtering and Manipulation Clearing BGP Connections</vt:lpstr>
      <vt:lpstr>BGP Communities</vt:lpstr>
      <vt:lpstr>BGP Communities BGP Communities</vt:lpstr>
      <vt:lpstr>BGP Communities Enabling BGP Community Support</vt:lpstr>
      <vt:lpstr>BGP Communities Well-Known Communities</vt:lpstr>
      <vt:lpstr>BGP Communities No-Advertise BGP Community</vt:lpstr>
      <vt:lpstr>BGP Communities No-Export BGP Community</vt:lpstr>
      <vt:lpstr>BGP Communities No-Export SubConfed Community</vt:lpstr>
      <vt:lpstr>BGP Communities Conditionally Matching BGP Communities</vt:lpstr>
      <vt:lpstr>BGP Communities Conditionally Matching BGP Communities (Cont.)</vt:lpstr>
      <vt:lpstr>BGP Communities Private BGP Communities</vt:lpstr>
      <vt:lpstr>Maximum Prefix</vt:lpstr>
      <vt:lpstr>Maximum Prefix Maximum Prefix</vt:lpstr>
      <vt:lpstr>Maximum Prefix Maximum Prefix (Cont.)</vt:lpstr>
      <vt:lpstr>Configuration Scalability</vt:lpstr>
      <vt:lpstr>Configuration Scalability IOS Peer Groups</vt:lpstr>
      <vt:lpstr>Configuration Scalability Peer Group Configuration</vt:lpstr>
      <vt:lpstr>Configuration Scalability IOS Peer Templates</vt:lpstr>
      <vt:lpstr>Prepare for the Exam</vt:lpstr>
      <vt:lpstr>Prepare for the Exam Key Topics for Chapter 12</vt:lpstr>
      <vt:lpstr>Prepare for the Exam Key Terms for Chapter 12</vt:lpstr>
      <vt:lpstr>Prepare for the Exam Command Reference for Chapter 12</vt:lpstr>
      <vt:lpstr>Prepare for the Exam Command Reference for Chapter 12</vt:lpstr>
      <vt:lpstr>Prepare for the Exam Command Reference for Chapter 12</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2: Basic Switch and End Device Configuration</dc:title>
  <dc:creator>Stephanie Harvey</dc:creator>
  <cp:lastModifiedBy>Sue Livingston -X (suliving - UNICON INC at Cisco)</cp:lastModifiedBy>
  <cp:revision>810</cp:revision>
  <dcterms:created xsi:type="dcterms:W3CDTF">2019-10-18T06:21:22Z</dcterms:created>
  <dcterms:modified xsi:type="dcterms:W3CDTF">2020-03-18T13:00:41Z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Offisync_ProviderInitializationData">
    <vt:lpwstr>https://cisco.jiveon.com</vt:lpwstr>
  </property>
  <property fmtid="{D5CDD505-2E9C-101B-9397-08002B2CF9AE}" pid="3" name="Offisync_UpdateToken">
    <vt:lpwstr>1</vt:lpwstr>
  </property>
  <property fmtid="{D5CDD505-2E9C-101B-9397-08002B2CF9AE}" pid="4" name="Offisync_ServerID">
    <vt:lpwstr>07841bbc-cd3c-4a76-827f-75a2226890f4</vt:lpwstr>
  </property>
  <property fmtid="{D5CDD505-2E9C-101B-9397-08002B2CF9AE}" pid="5" name="Offisync_UniqueId">
    <vt:lpwstr>1702406</vt:lpwstr>
  </property>
  <property fmtid="{D5CDD505-2E9C-101B-9397-08002B2CF9AE}" pid="6" name="Jive_VersionGuid">
    <vt:lpwstr>fd96a0b3-f68d-4727-8e4f-2128d37ed30a</vt:lpwstr>
  </property>
  <property fmtid="{D5CDD505-2E9C-101B-9397-08002B2CF9AE}" pid="7" name="Jive_LatestUserAccountName">
    <vt:lpwstr>alljohns</vt:lpwstr>
  </property>
  <property fmtid="{D5CDD505-2E9C-101B-9397-08002B2CF9AE}" pid="8" name="ArticulateGUID">
    <vt:lpwstr>F9A496F7-57D7-4028-9572-D40DFDF3715A</vt:lpwstr>
  </property>
  <property fmtid="{D5CDD505-2E9C-101B-9397-08002B2CF9AE}" pid="9" name="ArticulatePath">
    <vt:lpwstr>ITE7_Chp9_by_jg</vt:lpwstr>
  </property>
</Properties>
</file>