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7.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33"/>
  </p:notesMasterIdLst>
  <p:sldIdLst>
    <p:sldId id="513" r:id="rId2"/>
    <p:sldId id="1387" r:id="rId3"/>
    <p:sldId id="1144" r:id="rId4"/>
    <p:sldId id="1212" r:id="rId5"/>
    <p:sldId id="1392" r:id="rId6"/>
    <p:sldId id="1397" r:id="rId7"/>
    <p:sldId id="1398" r:id="rId8"/>
    <p:sldId id="1233" r:id="rId9"/>
    <p:sldId id="1399" r:id="rId10"/>
    <p:sldId id="1400" r:id="rId11"/>
    <p:sldId id="1401" r:id="rId12"/>
    <p:sldId id="1402" r:id="rId13"/>
    <p:sldId id="1403" r:id="rId14"/>
    <p:sldId id="1405" r:id="rId15"/>
    <p:sldId id="1404" r:id="rId16"/>
    <p:sldId id="1406" r:id="rId17"/>
    <p:sldId id="1407" r:id="rId18"/>
    <p:sldId id="1409" r:id="rId19"/>
    <p:sldId id="1410" r:id="rId20"/>
    <p:sldId id="1411" r:id="rId21"/>
    <p:sldId id="1412" r:id="rId22"/>
    <p:sldId id="1390" r:id="rId23"/>
    <p:sldId id="1391" r:id="rId24"/>
    <p:sldId id="1393" r:id="rId25"/>
    <p:sldId id="1394" r:id="rId26"/>
    <p:sldId id="1395" r:id="rId27"/>
    <p:sldId id="1396" r:id="rId28"/>
    <p:sldId id="1158" r:id="rId29"/>
    <p:sldId id="1159" r:id="rId30"/>
    <p:sldId id="1350" r:id="rId31"/>
    <p:sldId id="291" r:id="rId32"/>
  </p:sldIdLst>
  <p:sldSz cx="9144000" cy="5143500" type="screen16x9"/>
  <p:notesSz cx="6858000" cy="9144000"/>
  <p:custDataLst>
    <p:tags r:id="rId34"/>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31"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 id="5" name="User" initials="U" lastIdx="2" clrIdx="5">
    <p:extLst>
      <p:ext uri="{19B8F6BF-5375-455C-9EA6-DF929625EA0E}">
        <p15:presenceInfo xmlns:p15="http://schemas.microsoft.com/office/powerpoint/2012/main" userId="ca4b5d97ed7ab9c9" providerId="Windows Live"/>
      </p:ext>
    </p:extLst>
  </p:cmAuthor>
  <p:cmAuthor id="6" name="DH" initials="MSOffice" lastIdx="1" clrIdx="6">
    <p:extLst>
      <p:ext uri="{19B8F6BF-5375-455C-9EA6-DF929625EA0E}">
        <p15:presenceInfo xmlns:p15="http://schemas.microsoft.com/office/powerpoint/2012/main" userId="D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611" autoAdjust="0"/>
    <p:restoredTop sz="91152" autoAdjust="0"/>
  </p:normalViewPr>
  <p:slideViewPr>
    <p:cSldViewPr snapToGrid="0" showGuides="1">
      <p:cViewPr varScale="1">
        <p:scale>
          <a:sx n="81" d="100"/>
          <a:sy n="81" d="100"/>
        </p:scale>
        <p:origin x="440" y="52"/>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3/16/2020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10</a:t>
            </a:fld>
            <a:endParaRPr lang="en-US" dirty="0"/>
          </a:p>
        </p:txBody>
      </p:sp>
    </p:spTree>
    <p:extLst>
      <p:ext uri="{BB962C8B-B14F-4D97-AF65-F5344CB8AC3E}">
        <p14:creationId xmlns:p14="http://schemas.microsoft.com/office/powerpoint/2010/main" val="1023187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11</a:t>
            </a:fld>
            <a:endParaRPr lang="en-US" dirty="0"/>
          </a:p>
        </p:txBody>
      </p:sp>
    </p:spTree>
    <p:extLst>
      <p:ext uri="{BB962C8B-B14F-4D97-AF65-F5344CB8AC3E}">
        <p14:creationId xmlns:p14="http://schemas.microsoft.com/office/powerpoint/2010/main" val="1531656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12</a:t>
            </a:fld>
            <a:endParaRPr lang="en-US" dirty="0"/>
          </a:p>
        </p:txBody>
      </p:sp>
    </p:spTree>
    <p:extLst>
      <p:ext uri="{BB962C8B-B14F-4D97-AF65-F5344CB8AC3E}">
        <p14:creationId xmlns:p14="http://schemas.microsoft.com/office/powerpoint/2010/main" val="1250068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13</a:t>
            </a:fld>
            <a:endParaRPr lang="en-US" dirty="0"/>
          </a:p>
        </p:txBody>
      </p:sp>
    </p:spTree>
    <p:extLst>
      <p:ext uri="{BB962C8B-B14F-4D97-AF65-F5344CB8AC3E}">
        <p14:creationId xmlns:p14="http://schemas.microsoft.com/office/powerpoint/2010/main" val="3945598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14</a:t>
            </a:fld>
            <a:endParaRPr lang="en-US" dirty="0"/>
          </a:p>
        </p:txBody>
      </p:sp>
    </p:spTree>
    <p:extLst>
      <p:ext uri="{BB962C8B-B14F-4D97-AF65-F5344CB8AC3E}">
        <p14:creationId xmlns:p14="http://schemas.microsoft.com/office/powerpoint/2010/main" val="1198276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15</a:t>
            </a:fld>
            <a:endParaRPr lang="en-US" dirty="0"/>
          </a:p>
        </p:txBody>
      </p:sp>
    </p:spTree>
    <p:extLst>
      <p:ext uri="{BB962C8B-B14F-4D97-AF65-F5344CB8AC3E}">
        <p14:creationId xmlns:p14="http://schemas.microsoft.com/office/powerpoint/2010/main" val="2450970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16</a:t>
            </a:fld>
            <a:endParaRPr lang="en-US" dirty="0"/>
          </a:p>
        </p:txBody>
      </p:sp>
    </p:spTree>
    <p:extLst>
      <p:ext uri="{BB962C8B-B14F-4D97-AF65-F5344CB8AC3E}">
        <p14:creationId xmlns:p14="http://schemas.microsoft.com/office/powerpoint/2010/main" val="3888486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17</a:t>
            </a:fld>
            <a:endParaRPr lang="en-US" dirty="0"/>
          </a:p>
        </p:txBody>
      </p:sp>
    </p:spTree>
    <p:extLst>
      <p:ext uri="{BB962C8B-B14F-4D97-AF65-F5344CB8AC3E}">
        <p14:creationId xmlns:p14="http://schemas.microsoft.com/office/powerpoint/2010/main" val="620432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18</a:t>
            </a:fld>
            <a:endParaRPr lang="en-US" dirty="0"/>
          </a:p>
        </p:txBody>
      </p:sp>
    </p:spTree>
    <p:extLst>
      <p:ext uri="{BB962C8B-B14F-4D97-AF65-F5344CB8AC3E}">
        <p14:creationId xmlns:p14="http://schemas.microsoft.com/office/powerpoint/2010/main" val="3038814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19</a:t>
            </a:fld>
            <a:endParaRPr lang="en-US" dirty="0"/>
          </a:p>
        </p:txBody>
      </p:sp>
    </p:spTree>
    <p:extLst>
      <p:ext uri="{BB962C8B-B14F-4D97-AF65-F5344CB8AC3E}">
        <p14:creationId xmlns:p14="http://schemas.microsoft.com/office/powerpoint/2010/main" val="1948990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a:t>
            </a:fld>
            <a:endParaRPr lang="en-US" dirty="0"/>
          </a:p>
        </p:txBody>
      </p:sp>
    </p:spTree>
    <p:extLst>
      <p:ext uri="{BB962C8B-B14F-4D97-AF65-F5344CB8AC3E}">
        <p14:creationId xmlns:p14="http://schemas.microsoft.com/office/powerpoint/2010/main" val="540384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20</a:t>
            </a:fld>
            <a:endParaRPr lang="en-US" dirty="0"/>
          </a:p>
        </p:txBody>
      </p:sp>
    </p:spTree>
    <p:extLst>
      <p:ext uri="{BB962C8B-B14F-4D97-AF65-F5344CB8AC3E}">
        <p14:creationId xmlns:p14="http://schemas.microsoft.com/office/powerpoint/2010/main" val="41482575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21</a:t>
            </a:fld>
            <a:endParaRPr lang="en-US" dirty="0"/>
          </a:p>
        </p:txBody>
      </p:sp>
    </p:spTree>
    <p:extLst>
      <p:ext uri="{BB962C8B-B14F-4D97-AF65-F5344CB8AC3E}">
        <p14:creationId xmlns:p14="http://schemas.microsoft.com/office/powerpoint/2010/main" val="6684180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22</a:t>
            </a:fld>
            <a:endParaRPr lang="en-US" dirty="0"/>
          </a:p>
        </p:txBody>
      </p:sp>
    </p:spTree>
    <p:extLst>
      <p:ext uri="{BB962C8B-B14F-4D97-AF65-F5344CB8AC3E}">
        <p14:creationId xmlns:p14="http://schemas.microsoft.com/office/powerpoint/2010/main" val="2979598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23</a:t>
            </a:fld>
            <a:endParaRPr lang="en-US" dirty="0"/>
          </a:p>
        </p:txBody>
      </p:sp>
    </p:spTree>
    <p:extLst>
      <p:ext uri="{BB962C8B-B14F-4D97-AF65-F5344CB8AC3E}">
        <p14:creationId xmlns:p14="http://schemas.microsoft.com/office/powerpoint/2010/main" val="2661284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24</a:t>
            </a:fld>
            <a:endParaRPr lang="en-US" dirty="0"/>
          </a:p>
        </p:txBody>
      </p:sp>
    </p:spTree>
    <p:extLst>
      <p:ext uri="{BB962C8B-B14F-4D97-AF65-F5344CB8AC3E}">
        <p14:creationId xmlns:p14="http://schemas.microsoft.com/office/powerpoint/2010/main" val="32319344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25</a:t>
            </a:fld>
            <a:endParaRPr lang="en-US" dirty="0"/>
          </a:p>
        </p:txBody>
      </p:sp>
    </p:spTree>
    <p:extLst>
      <p:ext uri="{BB962C8B-B14F-4D97-AF65-F5344CB8AC3E}">
        <p14:creationId xmlns:p14="http://schemas.microsoft.com/office/powerpoint/2010/main" val="16669659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26</a:t>
            </a:fld>
            <a:endParaRPr lang="en-US" dirty="0"/>
          </a:p>
        </p:txBody>
      </p:sp>
    </p:spTree>
    <p:extLst>
      <p:ext uri="{BB962C8B-B14F-4D97-AF65-F5344CB8AC3E}">
        <p14:creationId xmlns:p14="http://schemas.microsoft.com/office/powerpoint/2010/main" val="24598760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27</a:t>
            </a:fld>
            <a:endParaRPr lang="en-US" dirty="0"/>
          </a:p>
        </p:txBody>
      </p:sp>
    </p:spTree>
    <p:extLst>
      <p:ext uri="{BB962C8B-B14F-4D97-AF65-F5344CB8AC3E}">
        <p14:creationId xmlns:p14="http://schemas.microsoft.com/office/powerpoint/2010/main" val="15054528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28</a:t>
            </a:fld>
            <a:endParaRPr lang="en-US" dirty="0"/>
          </a:p>
        </p:txBody>
      </p:sp>
    </p:spTree>
    <p:extLst>
      <p:ext uri="{BB962C8B-B14F-4D97-AF65-F5344CB8AC3E}">
        <p14:creationId xmlns:p14="http://schemas.microsoft.com/office/powerpoint/2010/main" val="17642051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29</a:t>
            </a:fld>
            <a:endParaRPr lang="en-US" dirty="0"/>
          </a:p>
        </p:txBody>
      </p:sp>
    </p:spTree>
    <p:extLst>
      <p:ext uri="{BB962C8B-B14F-4D97-AF65-F5344CB8AC3E}">
        <p14:creationId xmlns:p14="http://schemas.microsoft.com/office/powerpoint/2010/main" val="2298875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4090346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30</a:t>
            </a:fld>
            <a:endParaRPr lang="en-US" dirty="0"/>
          </a:p>
        </p:txBody>
      </p:sp>
    </p:spTree>
    <p:extLst>
      <p:ext uri="{BB962C8B-B14F-4D97-AF65-F5344CB8AC3E}">
        <p14:creationId xmlns:p14="http://schemas.microsoft.com/office/powerpoint/2010/main" val="1384439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31</a:t>
            </a:fld>
            <a:endParaRPr lang="en-US" dirty="0"/>
          </a:p>
        </p:txBody>
      </p:sp>
    </p:spTree>
    <p:extLst>
      <p:ext uri="{BB962C8B-B14F-4D97-AF65-F5344CB8AC3E}">
        <p14:creationId xmlns:p14="http://schemas.microsoft.com/office/powerpoint/2010/main" val="159139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a:t>
            </a:fld>
            <a:endParaRPr lang="en-US" dirty="0"/>
          </a:p>
        </p:txBody>
      </p:sp>
    </p:spTree>
    <p:extLst>
      <p:ext uri="{BB962C8B-B14F-4D97-AF65-F5344CB8AC3E}">
        <p14:creationId xmlns:p14="http://schemas.microsoft.com/office/powerpoint/2010/main" val="3765335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5</a:t>
            </a:fld>
            <a:endParaRPr lang="en-US" dirty="0"/>
          </a:p>
        </p:txBody>
      </p:sp>
    </p:spTree>
    <p:extLst>
      <p:ext uri="{BB962C8B-B14F-4D97-AF65-F5344CB8AC3E}">
        <p14:creationId xmlns:p14="http://schemas.microsoft.com/office/powerpoint/2010/main" val="3386491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6</a:t>
            </a:fld>
            <a:endParaRPr lang="en-US" dirty="0"/>
          </a:p>
        </p:txBody>
      </p:sp>
    </p:spTree>
    <p:extLst>
      <p:ext uri="{BB962C8B-B14F-4D97-AF65-F5344CB8AC3E}">
        <p14:creationId xmlns:p14="http://schemas.microsoft.com/office/powerpoint/2010/main" val="381282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7</a:t>
            </a:fld>
            <a:endParaRPr lang="en-US" dirty="0"/>
          </a:p>
        </p:txBody>
      </p:sp>
    </p:spTree>
    <p:extLst>
      <p:ext uri="{BB962C8B-B14F-4D97-AF65-F5344CB8AC3E}">
        <p14:creationId xmlns:p14="http://schemas.microsoft.com/office/powerpoint/2010/main" val="284119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8</a:t>
            </a:fld>
            <a:endParaRPr lang="en-US" dirty="0"/>
          </a:p>
        </p:txBody>
      </p:sp>
    </p:spTree>
    <p:extLst>
      <p:ext uri="{BB962C8B-B14F-4D97-AF65-F5344CB8AC3E}">
        <p14:creationId xmlns:p14="http://schemas.microsoft.com/office/powerpoint/2010/main" val="2203025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9</a:t>
            </a:fld>
            <a:endParaRPr lang="en-US" dirty="0"/>
          </a:p>
        </p:txBody>
      </p:sp>
    </p:spTree>
    <p:extLst>
      <p:ext uri="{BB962C8B-B14F-4D97-AF65-F5344CB8AC3E}">
        <p14:creationId xmlns:p14="http://schemas.microsoft.com/office/powerpoint/2010/main" val="22662519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31" r:id="rId13"/>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6.tiff"/></Relationships>
</file>

<file path=ppt/slides/_rels/slide11.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9.tiff"/><Relationship Id="rId4" Type="http://schemas.openxmlformats.org/officeDocument/2006/relationships/image" Target="../media/image8.tiff"/></Relationships>
</file>

<file path=ppt/slides/_rels/slide1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1.tiff"/></Relationships>
</file>

<file path=ppt/slides/_rels/slide1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3.tiff"/></Relationships>
</file>

<file path=ppt/slides/_rels/slide1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5.tiff"/></Relationships>
</file>

<file path=ppt/slides/_rels/slide15.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18.tiff"/><Relationship Id="rId4" Type="http://schemas.openxmlformats.org/officeDocument/2006/relationships/image" Target="../media/image17.tiff"/></Relationships>
</file>

<file path=ppt/slides/_rels/slide16.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2.tif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5.tif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29.tiff"/></Relationships>
</file>

<file path=ppt/slides/_rels/slide26.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1.tiff"/></Relationships>
</file>

<file path=ppt/slides/_rels/slide27.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34.tiff"/><Relationship Id="rId4" Type="http://schemas.openxmlformats.org/officeDocument/2006/relationships/image" Target="../media/image33.tif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671199" cy="1666626"/>
          </a:xfrm>
        </p:spPr>
        <p:txBody>
          <a:bodyPr/>
          <a:lstStyle/>
          <a:p>
            <a:r>
              <a:rPr lang="en-US" dirty="0">
                <a:solidFill>
                  <a:schemeClr val="accent5">
                    <a:lumMod val="40000"/>
                    <a:lumOff val="60000"/>
                  </a:schemeClr>
                </a:solidFill>
              </a:rPr>
              <a:t>Chapter 9: OSPFv3</a:t>
            </a:r>
          </a:p>
        </p:txBody>
      </p:sp>
      <p:sp>
        <p:nvSpPr>
          <p:cNvPr id="5" name="Text Placeholder 4"/>
          <p:cNvSpPr>
            <a:spLocks noGrp="1"/>
          </p:cNvSpPr>
          <p:nvPr>
            <p:ph type="body" sz="quarter" idx="13"/>
          </p:nvPr>
        </p:nvSpPr>
        <p:spPr>
          <a:xfrm>
            <a:off x="469497" y="3127609"/>
            <a:ext cx="5925246" cy="299001"/>
          </a:xfrm>
        </p:spPr>
        <p:txBody>
          <a:bodyPr/>
          <a:lstStyle/>
          <a:p>
            <a:r>
              <a:rPr lang="en-US" dirty="0">
                <a:solidFill>
                  <a:schemeClr val="bg2">
                    <a:lumMod val="40000"/>
                    <a:lumOff val="60000"/>
                  </a:schemeClr>
                </a:solidFill>
              </a:rPr>
              <a:t>Instructor Materials  </a:t>
            </a:r>
          </a:p>
        </p:txBody>
      </p:sp>
      <p:sp>
        <p:nvSpPr>
          <p:cNvPr id="7" name="Subtitle 6"/>
          <p:cNvSpPr>
            <a:spLocks noGrp="1"/>
          </p:cNvSpPr>
          <p:nvPr>
            <p:ph type="subTitle" idx="1"/>
          </p:nvPr>
        </p:nvSpPr>
        <p:spPr>
          <a:xfrm>
            <a:off x="469496" y="3809526"/>
            <a:ext cx="2746669" cy="902174"/>
          </a:xfrm>
        </p:spPr>
        <p:txBody>
          <a:bodyPr/>
          <a:lstStyle/>
          <a:p>
            <a:r>
              <a:rPr lang="en-US" dirty="0">
                <a:solidFill>
                  <a:schemeClr val="accent5">
                    <a:lumMod val="40000"/>
                    <a:lumOff val="60000"/>
                  </a:schemeClr>
                </a:solidFill>
              </a:rPr>
              <a:t>CCNP Enterprise: Advanced Routing</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OSPFv3 Topology</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918173"/>
            <a:ext cx="4360033" cy="1015663"/>
          </a:xfrm>
          <a:prstGeom prst="rect">
            <a:avLst/>
          </a:prstGeom>
        </p:spPr>
        <p:txBody>
          <a:bodyPr wrap="square">
            <a:spAutoFit/>
          </a:bodyPr>
          <a:lstStyle/>
          <a:p>
            <a:r>
              <a:rPr lang="en-US" sz="1500" dirty="0">
                <a:solidFill>
                  <a:srgbClr val="000000"/>
                </a:solidFill>
              </a:rPr>
              <a:t>Figure 9-1 shows a simple four-router topology to demonstrate OSPFv3 configuration. Area 0 consists of R1, R2, and R3, and Area 34 contains R3 and R4. R3 is the area border router (ABR).</a:t>
            </a:r>
          </a:p>
        </p:txBody>
      </p:sp>
      <p:sp>
        <p:nvSpPr>
          <p:cNvPr id="9" name="Rectangle 8">
            <a:extLst>
              <a:ext uri="{FF2B5EF4-FFF2-40B4-BE49-F238E27FC236}">
                <a16:creationId xmlns:a16="http://schemas.microsoft.com/office/drawing/2014/main" id="{A4D0909D-553C-3A4F-A166-DF41C52E7CC0}"/>
              </a:ext>
            </a:extLst>
          </p:cNvPr>
          <p:cNvSpPr/>
          <p:nvPr/>
        </p:nvSpPr>
        <p:spPr>
          <a:xfrm>
            <a:off x="4572000" y="918173"/>
            <a:ext cx="4009056" cy="553998"/>
          </a:xfrm>
          <a:prstGeom prst="rect">
            <a:avLst/>
          </a:prstGeom>
        </p:spPr>
        <p:txBody>
          <a:bodyPr wrap="square">
            <a:spAutoFit/>
          </a:bodyPr>
          <a:lstStyle/>
          <a:p>
            <a:r>
              <a:rPr lang="en-US" sz="1500" dirty="0">
                <a:solidFill>
                  <a:srgbClr val="000000"/>
                </a:solidFill>
              </a:rPr>
              <a:t>Example 9-1 provides the OSPFv3 and IPv6 address configurations for R1.</a:t>
            </a:r>
          </a:p>
        </p:txBody>
      </p:sp>
      <p:pic>
        <p:nvPicPr>
          <p:cNvPr id="4" name="Picture 3">
            <a:extLst>
              <a:ext uri="{FF2B5EF4-FFF2-40B4-BE49-F238E27FC236}">
                <a16:creationId xmlns:a16="http://schemas.microsoft.com/office/drawing/2014/main" id="{8F40E41F-AF00-CE41-85D2-1D09E2773D90}"/>
              </a:ext>
            </a:extLst>
          </p:cNvPr>
          <p:cNvPicPr>
            <a:picLocks noChangeAspect="1"/>
          </p:cNvPicPr>
          <p:nvPr/>
        </p:nvPicPr>
        <p:blipFill>
          <a:blip r:embed="rId3"/>
          <a:stretch>
            <a:fillRect/>
          </a:stretch>
        </p:blipFill>
        <p:spPr>
          <a:xfrm>
            <a:off x="231006" y="2587020"/>
            <a:ext cx="4009056" cy="865391"/>
          </a:xfrm>
          <a:prstGeom prst="rect">
            <a:avLst/>
          </a:prstGeom>
        </p:spPr>
      </p:pic>
      <p:pic>
        <p:nvPicPr>
          <p:cNvPr id="8" name="Picture 7">
            <a:extLst>
              <a:ext uri="{FF2B5EF4-FFF2-40B4-BE49-F238E27FC236}">
                <a16:creationId xmlns:a16="http://schemas.microsoft.com/office/drawing/2014/main" id="{0D395307-2EE7-4C44-A8B6-0BBD0F596257}"/>
              </a:ext>
            </a:extLst>
          </p:cNvPr>
          <p:cNvPicPr>
            <a:picLocks noChangeAspect="1"/>
          </p:cNvPicPr>
          <p:nvPr/>
        </p:nvPicPr>
        <p:blipFill>
          <a:blip r:embed="rId4"/>
          <a:stretch>
            <a:fillRect/>
          </a:stretch>
        </p:blipFill>
        <p:spPr>
          <a:xfrm>
            <a:off x="4514038" y="1658508"/>
            <a:ext cx="4564647" cy="2722413"/>
          </a:xfrm>
          <a:prstGeom prst="rect">
            <a:avLst/>
          </a:prstGeom>
        </p:spPr>
      </p:pic>
    </p:spTree>
    <p:extLst>
      <p:ext uri="{BB962C8B-B14F-4D97-AF65-F5344CB8AC3E}">
        <p14:creationId xmlns:p14="http://schemas.microsoft.com/office/powerpoint/2010/main" val="4140564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OSPFv3 Verification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918173"/>
            <a:ext cx="8895805" cy="1077218"/>
          </a:xfrm>
          <a:prstGeom prst="rect">
            <a:avLst/>
          </a:prstGeom>
        </p:spPr>
        <p:txBody>
          <a:bodyPr wrap="square">
            <a:spAutoFit/>
          </a:bodyPr>
          <a:lstStyle/>
          <a:p>
            <a:r>
              <a:rPr lang="en-US" sz="1600" dirty="0">
                <a:solidFill>
                  <a:srgbClr val="000000"/>
                </a:solidFill>
              </a:rPr>
              <a:t>The commands for viewing OSPFv3 settings and statuses are very similar to those used in</a:t>
            </a:r>
          </a:p>
          <a:p>
            <a:r>
              <a:rPr lang="en-US" sz="1600" dirty="0">
                <a:solidFill>
                  <a:srgbClr val="000000"/>
                </a:solidFill>
              </a:rPr>
              <a:t>OSPFv2. In essence, you replace ip ospf with ospfv3. For example, to view neighbor adjacencies use the command </a:t>
            </a:r>
            <a:r>
              <a:rPr lang="en-US" sz="1600" b="1" dirty="0">
                <a:solidFill>
                  <a:srgbClr val="000000"/>
                </a:solidFill>
              </a:rPr>
              <a:t>show ip ospfv3 neighbor</a:t>
            </a:r>
            <a:r>
              <a:rPr lang="en-US" sz="1600" dirty="0">
                <a:solidFill>
                  <a:srgbClr val="000000"/>
                </a:solidFill>
              </a:rPr>
              <a:t>.</a:t>
            </a:r>
            <a:r>
              <a:rPr lang="en-US" sz="1600" b="1" dirty="0">
                <a:solidFill>
                  <a:srgbClr val="000000"/>
                </a:solidFill>
              </a:rPr>
              <a:t> </a:t>
            </a:r>
            <a:r>
              <a:rPr lang="en-US" sz="1600" dirty="0">
                <a:solidFill>
                  <a:srgbClr val="000000"/>
                </a:solidFill>
              </a:rPr>
              <a:t>To view an OSPFv3-enabled interface status use the command </a:t>
            </a:r>
            <a:r>
              <a:rPr lang="en-US" sz="1600" b="1" dirty="0">
                <a:solidFill>
                  <a:srgbClr val="000000"/>
                </a:solidFill>
              </a:rPr>
              <a:t>show ospfv3 interface </a:t>
            </a:r>
            <a:r>
              <a:rPr lang="en-US" sz="1600" dirty="0">
                <a:solidFill>
                  <a:srgbClr val="000000"/>
                </a:solidFill>
              </a:rPr>
              <a:t>[</a:t>
            </a:r>
            <a:r>
              <a:rPr lang="en-US" sz="1600" i="1" dirty="0">
                <a:solidFill>
                  <a:srgbClr val="000000"/>
                </a:solidFill>
              </a:rPr>
              <a:t>interface-id</a:t>
            </a:r>
            <a:r>
              <a:rPr lang="en-US" sz="1600" dirty="0">
                <a:solidFill>
                  <a:srgbClr val="000000"/>
                </a:solidFill>
              </a:rPr>
              <a:t>]</a:t>
            </a:r>
          </a:p>
        </p:txBody>
      </p:sp>
      <p:pic>
        <p:nvPicPr>
          <p:cNvPr id="5" name="Picture 4">
            <a:extLst>
              <a:ext uri="{FF2B5EF4-FFF2-40B4-BE49-F238E27FC236}">
                <a16:creationId xmlns:a16="http://schemas.microsoft.com/office/drawing/2014/main" id="{5FFD19EE-CCC9-6347-9E5E-C9EBFC9E6893}"/>
              </a:ext>
            </a:extLst>
          </p:cNvPr>
          <p:cNvPicPr>
            <a:picLocks noChangeAspect="1"/>
          </p:cNvPicPr>
          <p:nvPr/>
        </p:nvPicPr>
        <p:blipFill>
          <a:blip r:embed="rId3"/>
          <a:stretch>
            <a:fillRect/>
          </a:stretch>
        </p:blipFill>
        <p:spPr>
          <a:xfrm>
            <a:off x="182880" y="2241612"/>
            <a:ext cx="3705125" cy="1067009"/>
          </a:xfrm>
          <a:prstGeom prst="rect">
            <a:avLst/>
          </a:prstGeom>
        </p:spPr>
      </p:pic>
      <p:pic>
        <p:nvPicPr>
          <p:cNvPr id="6" name="Picture 5">
            <a:extLst>
              <a:ext uri="{FF2B5EF4-FFF2-40B4-BE49-F238E27FC236}">
                <a16:creationId xmlns:a16="http://schemas.microsoft.com/office/drawing/2014/main" id="{EF13768D-3F39-C444-B9DA-96193129DDB7}"/>
              </a:ext>
            </a:extLst>
          </p:cNvPr>
          <p:cNvPicPr>
            <a:picLocks noChangeAspect="1"/>
          </p:cNvPicPr>
          <p:nvPr/>
        </p:nvPicPr>
        <p:blipFill>
          <a:blip r:embed="rId4"/>
          <a:stretch>
            <a:fillRect/>
          </a:stretch>
        </p:blipFill>
        <p:spPr>
          <a:xfrm>
            <a:off x="4394006" y="2122689"/>
            <a:ext cx="3884930" cy="2088482"/>
          </a:xfrm>
          <a:prstGeom prst="rect">
            <a:avLst/>
          </a:prstGeom>
        </p:spPr>
      </p:pic>
      <p:pic>
        <p:nvPicPr>
          <p:cNvPr id="7" name="Picture 6">
            <a:extLst>
              <a:ext uri="{FF2B5EF4-FFF2-40B4-BE49-F238E27FC236}">
                <a16:creationId xmlns:a16="http://schemas.microsoft.com/office/drawing/2014/main" id="{1548D379-F740-EB4F-9B8C-95B2C8244D6A}"/>
              </a:ext>
            </a:extLst>
          </p:cNvPr>
          <p:cNvPicPr>
            <a:picLocks noChangeAspect="1"/>
          </p:cNvPicPr>
          <p:nvPr/>
        </p:nvPicPr>
        <p:blipFill>
          <a:blip r:embed="rId5"/>
          <a:stretch>
            <a:fillRect/>
          </a:stretch>
        </p:blipFill>
        <p:spPr>
          <a:xfrm>
            <a:off x="4394005" y="4058452"/>
            <a:ext cx="3884931" cy="619426"/>
          </a:xfrm>
          <a:prstGeom prst="rect">
            <a:avLst/>
          </a:prstGeom>
        </p:spPr>
      </p:pic>
    </p:spTree>
    <p:extLst>
      <p:ext uri="{BB962C8B-B14F-4D97-AF65-F5344CB8AC3E}">
        <p14:creationId xmlns:p14="http://schemas.microsoft.com/office/powerpoint/2010/main" val="3309471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OSPFv3 Verification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918173"/>
            <a:ext cx="8992058" cy="584775"/>
          </a:xfrm>
          <a:prstGeom prst="rect">
            <a:avLst/>
          </a:prstGeom>
        </p:spPr>
        <p:txBody>
          <a:bodyPr wrap="square">
            <a:spAutoFit/>
          </a:bodyPr>
          <a:lstStyle/>
          <a:p>
            <a:r>
              <a:rPr lang="en-US" sz="1600" dirty="0">
                <a:solidFill>
                  <a:srgbClr val="000000"/>
                </a:solidFill>
              </a:rPr>
              <a:t>The command </a:t>
            </a:r>
            <a:r>
              <a:rPr lang="en-US" sz="1600" b="1" dirty="0">
                <a:solidFill>
                  <a:srgbClr val="000000"/>
                </a:solidFill>
              </a:rPr>
              <a:t>show ospfv3 interface brief </a:t>
            </a:r>
            <a:r>
              <a:rPr lang="en-US" sz="1600" dirty="0">
                <a:solidFill>
                  <a:srgbClr val="000000"/>
                </a:solidFill>
              </a:rPr>
              <a:t>shows a brief version of the OSPFv3 interface settings. To view the OSPFv3 IPv6 routing table use the command </a:t>
            </a:r>
            <a:r>
              <a:rPr lang="en-US" sz="1600" b="1" dirty="0">
                <a:solidFill>
                  <a:srgbClr val="000000"/>
                </a:solidFill>
              </a:rPr>
              <a:t>show ipv6 route ospf</a:t>
            </a:r>
            <a:r>
              <a:rPr lang="en-US" sz="1600" dirty="0">
                <a:solidFill>
                  <a:srgbClr val="000000"/>
                </a:solidFill>
              </a:rPr>
              <a:t>.</a:t>
            </a:r>
          </a:p>
        </p:txBody>
      </p:sp>
      <p:pic>
        <p:nvPicPr>
          <p:cNvPr id="4" name="Picture 3">
            <a:extLst>
              <a:ext uri="{FF2B5EF4-FFF2-40B4-BE49-F238E27FC236}">
                <a16:creationId xmlns:a16="http://schemas.microsoft.com/office/drawing/2014/main" id="{00E06B27-9807-C048-B2A6-3F9CCF5BCB49}"/>
              </a:ext>
            </a:extLst>
          </p:cNvPr>
          <p:cNvPicPr>
            <a:picLocks noChangeAspect="1"/>
          </p:cNvPicPr>
          <p:nvPr/>
        </p:nvPicPr>
        <p:blipFill>
          <a:blip r:embed="rId3"/>
          <a:stretch>
            <a:fillRect/>
          </a:stretch>
        </p:blipFill>
        <p:spPr>
          <a:xfrm>
            <a:off x="89334" y="2267602"/>
            <a:ext cx="4280654" cy="958789"/>
          </a:xfrm>
          <a:prstGeom prst="rect">
            <a:avLst/>
          </a:prstGeom>
        </p:spPr>
      </p:pic>
      <p:pic>
        <p:nvPicPr>
          <p:cNvPr id="8" name="Picture 7">
            <a:extLst>
              <a:ext uri="{FF2B5EF4-FFF2-40B4-BE49-F238E27FC236}">
                <a16:creationId xmlns:a16="http://schemas.microsoft.com/office/drawing/2014/main" id="{531F1F0F-EF55-E34C-A1B8-DA665DC422DF}"/>
              </a:ext>
            </a:extLst>
          </p:cNvPr>
          <p:cNvPicPr>
            <a:picLocks noChangeAspect="1"/>
          </p:cNvPicPr>
          <p:nvPr/>
        </p:nvPicPr>
        <p:blipFill>
          <a:blip r:embed="rId4"/>
          <a:stretch>
            <a:fillRect/>
          </a:stretch>
        </p:blipFill>
        <p:spPr>
          <a:xfrm>
            <a:off x="4511575" y="1952057"/>
            <a:ext cx="4449545" cy="2841641"/>
          </a:xfrm>
          <a:prstGeom prst="rect">
            <a:avLst/>
          </a:prstGeom>
        </p:spPr>
      </p:pic>
    </p:spTree>
    <p:extLst>
      <p:ext uri="{BB962C8B-B14F-4D97-AF65-F5344CB8AC3E}">
        <p14:creationId xmlns:p14="http://schemas.microsoft.com/office/powerpoint/2010/main" val="2203924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Passive Interface</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71562"/>
            <a:ext cx="8395291" cy="2400657"/>
          </a:xfrm>
          <a:prstGeom prst="rect">
            <a:avLst/>
          </a:prstGeom>
        </p:spPr>
        <p:txBody>
          <a:bodyPr wrap="square">
            <a:spAutoFit/>
          </a:bodyPr>
          <a:lstStyle/>
          <a:p>
            <a:r>
              <a:rPr lang="en-US" sz="1500" dirty="0">
                <a:solidFill>
                  <a:srgbClr val="000000"/>
                </a:solidFill>
              </a:rPr>
              <a:t>An interface is marked as being passive with the command </a:t>
            </a:r>
            <a:r>
              <a:rPr lang="en-US" sz="1500" b="1" dirty="0">
                <a:solidFill>
                  <a:srgbClr val="000000"/>
                </a:solidFill>
              </a:rPr>
              <a:t>passive-interface</a:t>
            </a:r>
            <a:r>
              <a:rPr lang="en-US" sz="1500" dirty="0">
                <a:solidFill>
                  <a:srgbClr val="000000"/>
                </a:solidFill>
              </a:rPr>
              <a:t> </a:t>
            </a:r>
            <a:r>
              <a:rPr lang="en-US" sz="1500" i="1" dirty="0">
                <a:solidFill>
                  <a:srgbClr val="000000"/>
                </a:solidFill>
              </a:rPr>
              <a:t>interface-id</a:t>
            </a:r>
            <a:r>
              <a:rPr lang="en-US" sz="1500" dirty="0">
                <a:solidFill>
                  <a:srgbClr val="000000"/>
                </a:solidFill>
              </a:rPr>
              <a:t> or globally with the </a:t>
            </a:r>
            <a:r>
              <a:rPr lang="en-US" sz="1500" b="1" dirty="0">
                <a:solidFill>
                  <a:srgbClr val="000000"/>
                </a:solidFill>
              </a:rPr>
              <a:t>passive-interface default</a:t>
            </a:r>
            <a:r>
              <a:rPr lang="en-US" sz="1500" dirty="0">
                <a:solidFill>
                  <a:srgbClr val="000000"/>
                </a:solidFill>
              </a:rPr>
              <a:t>; an interface is marked as active with the command </a:t>
            </a:r>
            <a:r>
              <a:rPr lang="en-US" sz="1500" b="1" dirty="0">
                <a:solidFill>
                  <a:srgbClr val="000000"/>
                </a:solidFill>
              </a:rPr>
              <a:t>no passive-interface</a:t>
            </a:r>
            <a:r>
              <a:rPr lang="en-US" sz="1500" dirty="0">
                <a:solidFill>
                  <a:srgbClr val="000000"/>
                </a:solidFill>
              </a:rPr>
              <a:t> </a:t>
            </a:r>
            <a:r>
              <a:rPr lang="en-US" sz="1500" i="1" dirty="0">
                <a:solidFill>
                  <a:srgbClr val="000000"/>
                </a:solidFill>
              </a:rPr>
              <a:t>interface-id</a:t>
            </a:r>
            <a:r>
              <a:rPr lang="en-US" sz="1500" dirty="0">
                <a:solidFill>
                  <a:srgbClr val="000000"/>
                </a:solidFill>
              </a:rPr>
              <a:t>. </a:t>
            </a:r>
          </a:p>
          <a:p>
            <a:pPr marL="285750" indent="-285750">
              <a:buFont typeface="Arial" panose="020B0604020202020204" pitchFamily="34" charset="0"/>
              <a:buChar char="•"/>
            </a:pPr>
            <a:r>
              <a:rPr lang="en-US" sz="1500" dirty="0">
                <a:solidFill>
                  <a:srgbClr val="000000"/>
                </a:solidFill>
              </a:rPr>
              <a:t>The command is placed under the OSPFv3 process or under the specific address family. </a:t>
            </a:r>
          </a:p>
          <a:p>
            <a:pPr marL="285750" indent="-285750">
              <a:buFont typeface="Arial" panose="020B0604020202020204" pitchFamily="34" charset="0"/>
              <a:buChar char="•"/>
            </a:pPr>
            <a:r>
              <a:rPr lang="en-US" sz="1500" dirty="0">
                <a:solidFill>
                  <a:srgbClr val="000000"/>
                </a:solidFill>
              </a:rPr>
              <a:t>Placing the command under the global process cascades the setting to both address families. </a:t>
            </a:r>
          </a:p>
          <a:p>
            <a:pPr marL="285750" indent="-285750">
              <a:buFont typeface="Arial" panose="020B0604020202020204" pitchFamily="34" charset="0"/>
              <a:buChar char="•"/>
            </a:pPr>
            <a:r>
              <a:rPr lang="en-US" sz="1500" dirty="0">
                <a:solidFill>
                  <a:srgbClr val="000000"/>
                </a:solidFill>
              </a:rPr>
              <a:t>Example 9-6 demonstrates making the LAN interface on R1 explicitly passive and making all interfaces passive on R4 while marking the Gi0/3 interface as active.</a:t>
            </a:r>
          </a:p>
          <a:p>
            <a:endParaRPr lang="en-US" sz="1500" dirty="0">
              <a:solidFill>
                <a:srgbClr val="000000"/>
              </a:solidFill>
            </a:endParaRPr>
          </a:p>
          <a:p>
            <a:r>
              <a:rPr lang="en-US" sz="1500" dirty="0">
                <a:solidFill>
                  <a:srgbClr val="000000"/>
                </a:solidFill>
              </a:rPr>
              <a:t>The active/passive state of an interface is verified by examining the OSPFv3 interface status</a:t>
            </a:r>
          </a:p>
          <a:p>
            <a:r>
              <a:rPr lang="en-US" sz="1500" dirty="0">
                <a:solidFill>
                  <a:srgbClr val="000000"/>
                </a:solidFill>
              </a:rPr>
              <a:t>using the command </a:t>
            </a:r>
            <a:r>
              <a:rPr lang="en-US" sz="1500" b="1" dirty="0">
                <a:solidFill>
                  <a:srgbClr val="000000"/>
                </a:solidFill>
              </a:rPr>
              <a:t>show ospfv3 interface </a:t>
            </a:r>
            <a:r>
              <a:rPr lang="en-US" sz="1500" dirty="0">
                <a:solidFill>
                  <a:srgbClr val="000000"/>
                </a:solidFill>
              </a:rPr>
              <a:t>[</a:t>
            </a:r>
            <a:r>
              <a:rPr lang="en-US" sz="1500" i="1" dirty="0">
                <a:solidFill>
                  <a:srgbClr val="000000"/>
                </a:solidFill>
              </a:rPr>
              <a:t>interface-id</a:t>
            </a:r>
            <a:r>
              <a:rPr lang="en-US" sz="1500" dirty="0">
                <a:solidFill>
                  <a:srgbClr val="000000"/>
                </a:solidFill>
              </a:rPr>
              <a:t>] and searching for the passive keyword.</a:t>
            </a:r>
          </a:p>
        </p:txBody>
      </p:sp>
      <p:pic>
        <p:nvPicPr>
          <p:cNvPr id="7" name="Picture 6">
            <a:extLst>
              <a:ext uri="{FF2B5EF4-FFF2-40B4-BE49-F238E27FC236}">
                <a16:creationId xmlns:a16="http://schemas.microsoft.com/office/drawing/2014/main" id="{E403DFDF-67F3-2641-8901-567D343C075D}"/>
              </a:ext>
            </a:extLst>
          </p:cNvPr>
          <p:cNvPicPr>
            <a:picLocks noChangeAspect="1"/>
          </p:cNvPicPr>
          <p:nvPr/>
        </p:nvPicPr>
        <p:blipFill>
          <a:blip r:embed="rId3"/>
          <a:stretch>
            <a:fillRect/>
          </a:stretch>
        </p:blipFill>
        <p:spPr>
          <a:xfrm>
            <a:off x="65315" y="3223946"/>
            <a:ext cx="4604194" cy="1292046"/>
          </a:xfrm>
          <a:prstGeom prst="rect">
            <a:avLst/>
          </a:prstGeom>
        </p:spPr>
      </p:pic>
      <p:pic>
        <p:nvPicPr>
          <p:cNvPr id="9" name="Picture 8">
            <a:extLst>
              <a:ext uri="{FF2B5EF4-FFF2-40B4-BE49-F238E27FC236}">
                <a16:creationId xmlns:a16="http://schemas.microsoft.com/office/drawing/2014/main" id="{2C7392E4-2504-CA49-879F-8292A0C6103F}"/>
              </a:ext>
            </a:extLst>
          </p:cNvPr>
          <p:cNvPicPr>
            <a:picLocks noChangeAspect="1"/>
          </p:cNvPicPr>
          <p:nvPr/>
        </p:nvPicPr>
        <p:blipFill>
          <a:blip r:embed="rId4"/>
          <a:stretch>
            <a:fillRect/>
          </a:stretch>
        </p:blipFill>
        <p:spPr>
          <a:xfrm>
            <a:off x="4816651" y="3438593"/>
            <a:ext cx="4123158" cy="431376"/>
          </a:xfrm>
          <a:prstGeom prst="rect">
            <a:avLst/>
          </a:prstGeom>
        </p:spPr>
      </p:pic>
    </p:spTree>
    <p:extLst>
      <p:ext uri="{BB962C8B-B14F-4D97-AF65-F5344CB8AC3E}">
        <p14:creationId xmlns:p14="http://schemas.microsoft.com/office/powerpoint/2010/main" val="1798649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IPv6 Route Summarization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6" y="771562"/>
            <a:ext cx="4179426" cy="3046988"/>
          </a:xfrm>
          <a:prstGeom prst="rect">
            <a:avLst/>
          </a:prstGeom>
        </p:spPr>
        <p:txBody>
          <a:bodyPr wrap="square">
            <a:spAutoFit/>
          </a:bodyPr>
          <a:lstStyle/>
          <a:p>
            <a:r>
              <a:rPr lang="en-US" sz="1600" dirty="0">
                <a:solidFill>
                  <a:srgbClr val="000000"/>
                </a:solidFill>
              </a:rPr>
              <a:t>Summarization of internal OSPFv3 routes follows the same rules as for OSPFv2 and must occur on ABRs by using the command </a:t>
            </a:r>
            <a:r>
              <a:rPr lang="en-US" sz="1600" b="1" dirty="0">
                <a:solidFill>
                  <a:srgbClr val="000000"/>
                </a:solidFill>
              </a:rPr>
              <a:t>area</a:t>
            </a:r>
            <a:r>
              <a:rPr lang="en-US" sz="1600" dirty="0">
                <a:solidFill>
                  <a:srgbClr val="000000"/>
                </a:solidFill>
              </a:rPr>
              <a:t> </a:t>
            </a:r>
            <a:r>
              <a:rPr lang="en-US" sz="1600" i="1" dirty="0">
                <a:solidFill>
                  <a:srgbClr val="000000"/>
                </a:solidFill>
              </a:rPr>
              <a:t>area-id</a:t>
            </a:r>
            <a:r>
              <a:rPr lang="en-US" sz="1600" dirty="0">
                <a:solidFill>
                  <a:srgbClr val="000000"/>
                </a:solidFill>
              </a:rPr>
              <a:t> </a:t>
            </a:r>
            <a:r>
              <a:rPr lang="en-US" sz="1600" b="1" dirty="0">
                <a:solidFill>
                  <a:srgbClr val="000000"/>
                </a:solidFill>
              </a:rPr>
              <a:t>range</a:t>
            </a:r>
            <a:r>
              <a:rPr lang="en-US" sz="1600" dirty="0">
                <a:solidFill>
                  <a:srgbClr val="000000"/>
                </a:solidFill>
              </a:rPr>
              <a:t> </a:t>
            </a:r>
            <a:r>
              <a:rPr lang="en-US" sz="1600" i="1" dirty="0">
                <a:solidFill>
                  <a:srgbClr val="000000"/>
                </a:solidFill>
              </a:rPr>
              <a:t>prefix/prefix-length</a:t>
            </a:r>
            <a:r>
              <a:rPr lang="en-US" sz="1600" dirty="0">
                <a:solidFill>
                  <a:srgbClr val="000000"/>
                </a:solidFill>
              </a:rPr>
              <a:t>.</a:t>
            </a:r>
          </a:p>
          <a:p>
            <a:endParaRPr lang="en-US" sz="1600" dirty="0">
              <a:solidFill>
                <a:srgbClr val="000000"/>
              </a:solidFill>
            </a:endParaRPr>
          </a:p>
          <a:p>
            <a:r>
              <a:rPr lang="en-US" sz="1600" dirty="0">
                <a:solidFill>
                  <a:srgbClr val="000000"/>
                </a:solidFill>
              </a:rPr>
              <a:t>Example 9-8 shows R3’s configuration for summarizing these prefixes. </a:t>
            </a:r>
          </a:p>
          <a:p>
            <a:endParaRPr lang="en-US" sz="1600" dirty="0">
              <a:solidFill>
                <a:srgbClr val="000000"/>
              </a:solidFill>
            </a:endParaRPr>
          </a:p>
          <a:p>
            <a:r>
              <a:rPr lang="en-US" sz="1600" dirty="0">
                <a:solidFill>
                  <a:srgbClr val="000000"/>
                </a:solidFill>
              </a:rPr>
              <a:t>Example 9-9 shows R4’s IPv6 routing table after R3 is configured to summarize the Area 0 loopback interfaces. The summary route is highlighted.</a:t>
            </a:r>
          </a:p>
        </p:txBody>
      </p:sp>
      <p:pic>
        <p:nvPicPr>
          <p:cNvPr id="6" name="Picture 5">
            <a:extLst>
              <a:ext uri="{FF2B5EF4-FFF2-40B4-BE49-F238E27FC236}">
                <a16:creationId xmlns:a16="http://schemas.microsoft.com/office/drawing/2014/main" id="{C1B29D43-BD4D-5B4B-97C1-E769A68B6B9C}"/>
              </a:ext>
            </a:extLst>
          </p:cNvPr>
          <p:cNvPicPr>
            <a:picLocks noChangeAspect="1"/>
          </p:cNvPicPr>
          <p:nvPr/>
        </p:nvPicPr>
        <p:blipFill>
          <a:blip r:embed="rId3"/>
          <a:stretch>
            <a:fillRect/>
          </a:stretch>
        </p:blipFill>
        <p:spPr>
          <a:xfrm>
            <a:off x="4300864" y="1005534"/>
            <a:ext cx="4603310" cy="1054273"/>
          </a:xfrm>
          <a:prstGeom prst="rect">
            <a:avLst/>
          </a:prstGeom>
        </p:spPr>
      </p:pic>
      <p:pic>
        <p:nvPicPr>
          <p:cNvPr id="7" name="Picture 6">
            <a:extLst>
              <a:ext uri="{FF2B5EF4-FFF2-40B4-BE49-F238E27FC236}">
                <a16:creationId xmlns:a16="http://schemas.microsoft.com/office/drawing/2014/main" id="{3CBD5299-F1CD-214E-B644-A79755FB042A}"/>
              </a:ext>
            </a:extLst>
          </p:cNvPr>
          <p:cNvPicPr>
            <a:picLocks noChangeAspect="1"/>
          </p:cNvPicPr>
          <p:nvPr/>
        </p:nvPicPr>
        <p:blipFill>
          <a:blip r:embed="rId4"/>
          <a:stretch>
            <a:fillRect/>
          </a:stretch>
        </p:blipFill>
        <p:spPr>
          <a:xfrm>
            <a:off x="4296068" y="2333504"/>
            <a:ext cx="4608106" cy="1760400"/>
          </a:xfrm>
          <a:prstGeom prst="rect">
            <a:avLst/>
          </a:prstGeom>
        </p:spPr>
      </p:pic>
    </p:spTree>
    <p:extLst>
      <p:ext uri="{BB962C8B-B14F-4D97-AF65-F5344CB8AC3E}">
        <p14:creationId xmlns:p14="http://schemas.microsoft.com/office/powerpoint/2010/main" val="2155016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Network Type</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6" y="771562"/>
            <a:ext cx="4179426" cy="3785652"/>
          </a:xfrm>
          <a:prstGeom prst="rect">
            <a:avLst/>
          </a:prstGeom>
        </p:spPr>
        <p:txBody>
          <a:bodyPr wrap="square">
            <a:spAutoFit/>
          </a:bodyPr>
          <a:lstStyle/>
          <a:p>
            <a:r>
              <a:rPr lang="en-US" sz="1600" dirty="0">
                <a:solidFill>
                  <a:srgbClr val="000000"/>
                </a:solidFill>
              </a:rPr>
              <a:t>OSPFv3 supports the same OSPF network types as OSPFv2. Example 9-10 shows how to view the OSPFv3 network type.</a:t>
            </a:r>
          </a:p>
          <a:p>
            <a:endParaRPr lang="en-US" sz="1600" dirty="0">
              <a:solidFill>
                <a:srgbClr val="000000"/>
              </a:solidFill>
            </a:endParaRPr>
          </a:p>
          <a:p>
            <a:r>
              <a:rPr lang="en-US" sz="1600" dirty="0">
                <a:solidFill>
                  <a:srgbClr val="000000"/>
                </a:solidFill>
              </a:rPr>
              <a:t>Example 9-11 demonstrates changing the OSPFv3 network type by using the interface parameter command </a:t>
            </a:r>
            <a:r>
              <a:rPr lang="en-US" sz="1600" b="1" dirty="0">
                <a:solidFill>
                  <a:srgbClr val="000000"/>
                </a:solidFill>
              </a:rPr>
              <a:t>ospfv3 network </a:t>
            </a:r>
            <a:r>
              <a:rPr lang="en-US" sz="1600" dirty="0">
                <a:solidFill>
                  <a:srgbClr val="000000"/>
                </a:solidFill>
              </a:rPr>
              <a:t>{</a:t>
            </a:r>
            <a:r>
              <a:rPr lang="en-US" sz="1600" b="1" dirty="0">
                <a:solidFill>
                  <a:srgbClr val="000000"/>
                </a:solidFill>
              </a:rPr>
              <a:t>point-to-point</a:t>
            </a:r>
            <a:r>
              <a:rPr lang="en-US" sz="1600" dirty="0">
                <a:solidFill>
                  <a:srgbClr val="000000"/>
                </a:solidFill>
              </a:rPr>
              <a:t> | </a:t>
            </a:r>
            <a:r>
              <a:rPr lang="en-US" sz="1600" b="1" dirty="0">
                <a:solidFill>
                  <a:srgbClr val="000000"/>
                </a:solidFill>
              </a:rPr>
              <a:t>point-to-multipoint</a:t>
            </a:r>
            <a:r>
              <a:rPr lang="en-US" sz="1600" dirty="0">
                <a:solidFill>
                  <a:srgbClr val="000000"/>
                </a:solidFill>
              </a:rPr>
              <a:t> </a:t>
            </a:r>
            <a:r>
              <a:rPr lang="en-US" sz="1600" b="1" dirty="0">
                <a:solidFill>
                  <a:srgbClr val="000000"/>
                </a:solidFill>
              </a:rPr>
              <a:t>broadcast</a:t>
            </a:r>
            <a:r>
              <a:rPr lang="en-US" sz="1600" dirty="0">
                <a:solidFill>
                  <a:srgbClr val="000000"/>
                </a:solidFill>
              </a:rPr>
              <a:t> | </a:t>
            </a:r>
            <a:r>
              <a:rPr lang="en-US" sz="1600" b="1" dirty="0">
                <a:solidFill>
                  <a:srgbClr val="000000"/>
                </a:solidFill>
              </a:rPr>
              <a:t>nonbroadcast</a:t>
            </a:r>
            <a:r>
              <a:rPr lang="en-US" sz="1600" dirty="0">
                <a:solidFill>
                  <a:srgbClr val="000000"/>
                </a:solidFill>
              </a:rPr>
              <a:t>}.</a:t>
            </a:r>
          </a:p>
          <a:p>
            <a:endParaRPr lang="en-US" sz="1600" dirty="0">
              <a:solidFill>
                <a:srgbClr val="000000"/>
              </a:solidFill>
            </a:endParaRPr>
          </a:p>
          <a:p>
            <a:r>
              <a:rPr lang="en-US" sz="1600" dirty="0">
                <a:solidFill>
                  <a:srgbClr val="000000"/>
                </a:solidFill>
              </a:rPr>
              <a:t>Example 9-12 shows how to verify the new settings. The network is now a point-to-point</a:t>
            </a:r>
          </a:p>
          <a:p>
            <a:r>
              <a:rPr lang="en-US" sz="1600" dirty="0">
                <a:solidFill>
                  <a:srgbClr val="000000"/>
                </a:solidFill>
              </a:rPr>
              <a:t>link, and the interface state is indicated as P2P as confirmation.</a:t>
            </a:r>
          </a:p>
          <a:p>
            <a:endParaRPr lang="en-US" sz="1600" dirty="0">
              <a:solidFill>
                <a:srgbClr val="000000"/>
              </a:solidFill>
            </a:endParaRPr>
          </a:p>
        </p:txBody>
      </p:sp>
      <p:pic>
        <p:nvPicPr>
          <p:cNvPr id="8" name="Picture 7">
            <a:extLst>
              <a:ext uri="{FF2B5EF4-FFF2-40B4-BE49-F238E27FC236}">
                <a16:creationId xmlns:a16="http://schemas.microsoft.com/office/drawing/2014/main" id="{099745F7-7232-5847-84B1-9C2A2B714D4D}"/>
              </a:ext>
            </a:extLst>
          </p:cNvPr>
          <p:cNvPicPr>
            <a:picLocks noChangeAspect="1"/>
          </p:cNvPicPr>
          <p:nvPr/>
        </p:nvPicPr>
        <p:blipFill>
          <a:blip r:embed="rId3"/>
          <a:stretch>
            <a:fillRect/>
          </a:stretch>
        </p:blipFill>
        <p:spPr>
          <a:xfrm>
            <a:off x="4537322" y="731837"/>
            <a:ext cx="4250690" cy="1239381"/>
          </a:xfrm>
          <a:prstGeom prst="rect">
            <a:avLst/>
          </a:prstGeom>
        </p:spPr>
      </p:pic>
      <p:pic>
        <p:nvPicPr>
          <p:cNvPr id="10" name="Picture 9">
            <a:extLst>
              <a:ext uri="{FF2B5EF4-FFF2-40B4-BE49-F238E27FC236}">
                <a16:creationId xmlns:a16="http://schemas.microsoft.com/office/drawing/2014/main" id="{FD6D10F0-D446-A449-B7BE-C5C9AD11E1F6}"/>
              </a:ext>
            </a:extLst>
          </p:cNvPr>
          <p:cNvPicPr>
            <a:picLocks noChangeAspect="1"/>
          </p:cNvPicPr>
          <p:nvPr/>
        </p:nvPicPr>
        <p:blipFill>
          <a:blip r:embed="rId4"/>
          <a:stretch>
            <a:fillRect/>
          </a:stretch>
        </p:blipFill>
        <p:spPr>
          <a:xfrm>
            <a:off x="4498591" y="2143440"/>
            <a:ext cx="4377870" cy="1119229"/>
          </a:xfrm>
          <a:prstGeom prst="rect">
            <a:avLst/>
          </a:prstGeom>
        </p:spPr>
      </p:pic>
      <p:pic>
        <p:nvPicPr>
          <p:cNvPr id="11" name="Picture 10">
            <a:extLst>
              <a:ext uri="{FF2B5EF4-FFF2-40B4-BE49-F238E27FC236}">
                <a16:creationId xmlns:a16="http://schemas.microsoft.com/office/drawing/2014/main" id="{9618906C-8979-2D40-AD18-5FA507083836}"/>
              </a:ext>
            </a:extLst>
          </p:cNvPr>
          <p:cNvPicPr>
            <a:picLocks noChangeAspect="1"/>
          </p:cNvPicPr>
          <p:nvPr/>
        </p:nvPicPr>
        <p:blipFill>
          <a:blip r:embed="rId5"/>
          <a:stretch>
            <a:fillRect/>
          </a:stretch>
        </p:blipFill>
        <p:spPr>
          <a:xfrm>
            <a:off x="4498591" y="3434891"/>
            <a:ext cx="4289422" cy="1239381"/>
          </a:xfrm>
          <a:prstGeom prst="rect">
            <a:avLst/>
          </a:prstGeom>
        </p:spPr>
      </p:pic>
    </p:spTree>
    <p:extLst>
      <p:ext uri="{BB962C8B-B14F-4D97-AF65-F5344CB8AC3E}">
        <p14:creationId xmlns:p14="http://schemas.microsoft.com/office/powerpoint/2010/main" val="3573720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OSPFv3 Authentication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74942" y="808839"/>
            <a:ext cx="8849890" cy="1938992"/>
          </a:xfrm>
          <a:prstGeom prst="rect">
            <a:avLst/>
          </a:prstGeom>
        </p:spPr>
        <p:txBody>
          <a:bodyPr wrap="square">
            <a:spAutoFit/>
          </a:bodyPr>
          <a:lstStyle/>
          <a:p>
            <a:r>
              <a:rPr lang="en-US" sz="1500" dirty="0">
                <a:solidFill>
                  <a:srgbClr val="000000"/>
                </a:solidFill>
              </a:rPr>
              <a:t>OSPFv3 does not support neighbor authentication within the protocol itself. Instead, the routing protocol utilizes IP Security (IPsec) to provide authentication. IPv6 Authentication Header (AH) or Encapsulating Security Payload (ESP) extension headers may be added to the OSPF packets to provide authentication, integrity, and confidentiality:</a:t>
            </a:r>
          </a:p>
          <a:p>
            <a:endParaRPr lang="en-US" sz="1500" dirty="0">
              <a:solidFill>
                <a:srgbClr val="000000"/>
              </a:solidFill>
            </a:endParaRPr>
          </a:p>
          <a:p>
            <a:pPr marL="285750" indent="-285750">
              <a:buFont typeface="Arial" panose="020B0604020202020204" pitchFamily="34" charset="0"/>
              <a:buChar char="•"/>
            </a:pPr>
            <a:r>
              <a:rPr lang="en-US" sz="1500" dirty="0">
                <a:solidFill>
                  <a:srgbClr val="000000"/>
                </a:solidFill>
              </a:rPr>
              <a:t>Authentication Header (AH): Provides authentication</a:t>
            </a:r>
          </a:p>
          <a:p>
            <a:endParaRPr lang="en-US" sz="1500" dirty="0">
              <a:solidFill>
                <a:srgbClr val="000000"/>
              </a:solidFill>
            </a:endParaRPr>
          </a:p>
          <a:p>
            <a:pPr marL="285750" indent="-285750">
              <a:buFont typeface="Arial" panose="020B0604020202020204" pitchFamily="34" charset="0"/>
              <a:buChar char="•"/>
            </a:pPr>
            <a:r>
              <a:rPr lang="en-US" sz="1500" dirty="0">
                <a:solidFill>
                  <a:srgbClr val="000000"/>
                </a:solidFill>
              </a:rPr>
              <a:t>Encapsulating Security Payload (ESP): Provides authentication and encryption</a:t>
            </a:r>
          </a:p>
        </p:txBody>
      </p:sp>
      <p:pic>
        <p:nvPicPr>
          <p:cNvPr id="5" name="Picture 4">
            <a:extLst>
              <a:ext uri="{FF2B5EF4-FFF2-40B4-BE49-F238E27FC236}">
                <a16:creationId xmlns:a16="http://schemas.microsoft.com/office/drawing/2014/main" id="{05B5BA29-8F21-414A-8138-A2A80353C304}"/>
              </a:ext>
            </a:extLst>
          </p:cNvPr>
          <p:cNvPicPr>
            <a:picLocks noChangeAspect="1"/>
          </p:cNvPicPr>
          <p:nvPr/>
        </p:nvPicPr>
        <p:blipFill>
          <a:blip r:embed="rId3"/>
          <a:stretch>
            <a:fillRect/>
          </a:stretch>
        </p:blipFill>
        <p:spPr>
          <a:xfrm>
            <a:off x="2245637" y="3188435"/>
            <a:ext cx="4508500" cy="1346200"/>
          </a:xfrm>
          <a:prstGeom prst="rect">
            <a:avLst/>
          </a:prstGeom>
        </p:spPr>
      </p:pic>
    </p:spTree>
    <p:extLst>
      <p:ext uri="{BB962C8B-B14F-4D97-AF65-F5344CB8AC3E}">
        <p14:creationId xmlns:p14="http://schemas.microsoft.com/office/powerpoint/2010/main" val="1110173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OSPFv3 Authentication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6" y="771562"/>
            <a:ext cx="8722696" cy="3785652"/>
          </a:xfrm>
          <a:prstGeom prst="rect">
            <a:avLst/>
          </a:prstGeom>
        </p:spPr>
        <p:txBody>
          <a:bodyPr wrap="square">
            <a:spAutoFit/>
          </a:bodyPr>
          <a:lstStyle/>
          <a:p>
            <a:r>
              <a:rPr lang="en-US" sz="1600" dirty="0">
                <a:solidFill>
                  <a:srgbClr val="000000"/>
                </a:solidFill>
              </a:rPr>
              <a:t>OSPFv3 authentication supports IPsec AH authentication using the command </a:t>
            </a:r>
            <a:r>
              <a:rPr lang="en-US" sz="1600" b="1" dirty="0">
                <a:solidFill>
                  <a:srgbClr val="000000"/>
                </a:solidFill>
              </a:rPr>
              <a:t>ospfv3</a:t>
            </a:r>
          </a:p>
          <a:p>
            <a:r>
              <a:rPr lang="en-US" sz="1600" b="1" dirty="0">
                <a:solidFill>
                  <a:srgbClr val="000000"/>
                </a:solidFill>
              </a:rPr>
              <a:t>authentication</a:t>
            </a:r>
            <a:r>
              <a:rPr lang="en-US" sz="1600" dirty="0">
                <a:solidFill>
                  <a:srgbClr val="000000"/>
                </a:solidFill>
              </a:rPr>
              <a:t> or ESP authentication and encryption with the command </a:t>
            </a:r>
            <a:r>
              <a:rPr lang="en-US" sz="1600" b="1" dirty="0">
                <a:solidFill>
                  <a:srgbClr val="000000"/>
                </a:solidFill>
              </a:rPr>
              <a:t>ospfv3 encryption</a:t>
            </a:r>
            <a:r>
              <a:rPr lang="en-US" sz="1600" dirty="0">
                <a:solidFill>
                  <a:srgbClr val="000000"/>
                </a:solidFill>
              </a:rPr>
              <a:t>.</a:t>
            </a:r>
          </a:p>
          <a:p>
            <a:endParaRPr lang="en-US" sz="1600" dirty="0">
              <a:solidFill>
                <a:srgbClr val="000000"/>
              </a:solidFill>
            </a:endParaRPr>
          </a:p>
          <a:p>
            <a:r>
              <a:rPr lang="en-US" sz="1600" dirty="0">
                <a:solidFill>
                  <a:srgbClr val="000000"/>
                </a:solidFill>
              </a:rPr>
              <a:t>OSPFv3 neighbor authentication does not perform Internet Key Exchange (IKE) to negotiate the </a:t>
            </a:r>
            <a:r>
              <a:rPr lang="en-US" sz="1600" dirty="0" err="1">
                <a:solidFill>
                  <a:srgbClr val="000000"/>
                </a:solidFill>
              </a:rPr>
              <a:t>IPSec</a:t>
            </a:r>
            <a:r>
              <a:rPr lang="en-US" sz="1600" dirty="0">
                <a:solidFill>
                  <a:srgbClr val="000000"/>
                </a:solidFill>
              </a:rPr>
              <a:t> security association (SA) values. Therefore, the IPsec Security Parameter Index (SPI) hash algorithm and key must be manually defined when configuring OSPFv3 authentication. </a:t>
            </a:r>
          </a:p>
          <a:p>
            <a:endParaRPr lang="en-US" sz="1600" dirty="0">
              <a:solidFill>
                <a:srgbClr val="000000"/>
              </a:solidFill>
            </a:endParaRPr>
          </a:p>
          <a:p>
            <a:r>
              <a:rPr lang="en-US" sz="1600" dirty="0">
                <a:solidFill>
                  <a:srgbClr val="000000"/>
                </a:solidFill>
              </a:rPr>
              <a:t>IPsec peers cannot reuse the same SPI values. </a:t>
            </a:r>
          </a:p>
          <a:p>
            <a:endParaRPr lang="en-US" sz="1600" dirty="0">
              <a:solidFill>
                <a:srgbClr val="000000"/>
              </a:solidFill>
            </a:endParaRPr>
          </a:p>
          <a:p>
            <a:r>
              <a:rPr lang="en-US" sz="1600" dirty="0">
                <a:solidFill>
                  <a:srgbClr val="000000"/>
                </a:solidFill>
              </a:rPr>
              <a:t>The command </a:t>
            </a:r>
            <a:r>
              <a:rPr lang="en-US" sz="1600" b="1" dirty="0">
                <a:solidFill>
                  <a:srgbClr val="000000"/>
                </a:solidFill>
              </a:rPr>
              <a:t>show crypto ipsec sa</a:t>
            </a:r>
            <a:r>
              <a:rPr lang="en-US" sz="1600" dirty="0">
                <a:solidFill>
                  <a:srgbClr val="000000"/>
                </a:solidFill>
              </a:rPr>
              <a:t> | </a:t>
            </a:r>
            <a:r>
              <a:rPr lang="en-US" sz="1600" b="1" dirty="0">
                <a:solidFill>
                  <a:srgbClr val="000000"/>
                </a:solidFill>
              </a:rPr>
              <a:t>include sp</a:t>
            </a:r>
            <a:r>
              <a:rPr lang="en-US" sz="1600" dirty="0">
                <a:solidFill>
                  <a:srgbClr val="000000"/>
                </a:solidFill>
              </a:rPr>
              <a:t>i may be used to determine the active IPsec sessions and currently used SPI values. The full interface command </a:t>
            </a:r>
            <a:r>
              <a:rPr lang="en-US" sz="1600" b="1" dirty="0">
                <a:solidFill>
                  <a:srgbClr val="000000"/>
                </a:solidFill>
              </a:rPr>
              <a:t>ospfv3 encryption {ipsec spi </a:t>
            </a:r>
            <a:r>
              <a:rPr lang="en-US" sz="1600" i="1" dirty="0">
                <a:solidFill>
                  <a:srgbClr val="000000"/>
                </a:solidFill>
              </a:rPr>
              <a:t>spi</a:t>
            </a:r>
            <a:r>
              <a:rPr lang="en-US" sz="1600" b="1" dirty="0">
                <a:solidFill>
                  <a:srgbClr val="000000"/>
                </a:solidFill>
              </a:rPr>
              <a:t> esp </a:t>
            </a:r>
            <a:r>
              <a:rPr lang="en-US" sz="1600" i="1" dirty="0">
                <a:solidFill>
                  <a:srgbClr val="000000"/>
                </a:solidFill>
              </a:rPr>
              <a:t>encryption-algorithm</a:t>
            </a:r>
            <a:r>
              <a:rPr lang="en-US" sz="1600" b="1" dirty="0">
                <a:solidFill>
                  <a:srgbClr val="000000"/>
                </a:solidFill>
              </a:rPr>
              <a:t> {</a:t>
            </a:r>
            <a:r>
              <a:rPr lang="en-US" sz="1600" i="1" dirty="0">
                <a:solidFill>
                  <a:srgbClr val="000000"/>
                </a:solidFill>
              </a:rPr>
              <a:t>key-encryption-type</a:t>
            </a:r>
            <a:r>
              <a:rPr lang="en-US" sz="1600" b="1" dirty="0">
                <a:solidFill>
                  <a:srgbClr val="000000"/>
                </a:solidFill>
              </a:rPr>
              <a:t> </a:t>
            </a:r>
            <a:r>
              <a:rPr lang="en-US" sz="1600" i="1" dirty="0">
                <a:solidFill>
                  <a:srgbClr val="000000"/>
                </a:solidFill>
              </a:rPr>
              <a:t>key</a:t>
            </a:r>
            <a:r>
              <a:rPr lang="en-US" sz="1600" b="1" dirty="0">
                <a:solidFill>
                  <a:srgbClr val="000000"/>
                </a:solidFill>
              </a:rPr>
              <a:t>} </a:t>
            </a:r>
            <a:r>
              <a:rPr lang="en-US" sz="1600" i="1" dirty="0">
                <a:solidFill>
                  <a:srgbClr val="000000"/>
                </a:solidFill>
              </a:rPr>
              <a:t>authentication-algorithm</a:t>
            </a:r>
            <a:r>
              <a:rPr lang="en-US" sz="1600" b="1" dirty="0">
                <a:solidFill>
                  <a:srgbClr val="000000"/>
                </a:solidFill>
              </a:rPr>
              <a:t> {</a:t>
            </a:r>
            <a:r>
              <a:rPr lang="en-US" sz="1600" i="1" dirty="0">
                <a:solidFill>
                  <a:srgbClr val="000000"/>
                </a:solidFill>
              </a:rPr>
              <a:t>key-encryption-type</a:t>
            </a:r>
            <a:r>
              <a:rPr lang="en-US" sz="1600" b="1" dirty="0">
                <a:solidFill>
                  <a:srgbClr val="000000"/>
                </a:solidFill>
              </a:rPr>
              <a:t> </a:t>
            </a:r>
            <a:r>
              <a:rPr lang="en-US" sz="1600" i="1" dirty="0">
                <a:solidFill>
                  <a:srgbClr val="000000"/>
                </a:solidFill>
              </a:rPr>
              <a:t>key</a:t>
            </a:r>
            <a:r>
              <a:rPr lang="en-US" sz="1600" b="1" dirty="0">
                <a:solidFill>
                  <a:srgbClr val="000000"/>
                </a:solidFill>
              </a:rPr>
              <a:t>} | null}</a:t>
            </a:r>
            <a:r>
              <a:rPr lang="en-US" sz="1600" dirty="0">
                <a:solidFill>
                  <a:srgbClr val="000000"/>
                </a:solidFill>
              </a:rPr>
              <a:t> encrypts and authenticates the OSPFv3 packet in IOS using ESP.  </a:t>
            </a:r>
          </a:p>
        </p:txBody>
      </p:sp>
    </p:spTree>
    <p:extLst>
      <p:ext uri="{BB962C8B-B14F-4D97-AF65-F5344CB8AC3E}">
        <p14:creationId xmlns:p14="http://schemas.microsoft.com/office/powerpoint/2010/main" val="316974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9088821" cy="731837"/>
          </a:xfrm>
        </p:spPr>
        <p:txBody>
          <a:bodyPr/>
          <a:lstStyle/>
          <a:p>
            <a:r>
              <a:rPr lang="en-US" sz="1600" dirty="0"/>
              <a:t>OSPFv3 Configuration</a:t>
            </a:r>
            <a:br>
              <a:rPr lang="en-US" dirty="0"/>
            </a:br>
            <a:r>
              <a:rPr lang="en-US" dirty="0"/>
              <a:t>OSPFv3 Interface Authentication and Encryption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6" y="771562"/>
            <a:ext cx="8722696" cy="2062103"/>
          </a:xfrm>
          <a:prstGeom prst="rect">
            <a:avLst/>
          </a:prstGeom>
        </p:spPr>
        <p:txBody>
          <a:bodyPr wrap="square">
            <a:spAutoFit/>
          </a:bodyPr>
          <a:lstStyle/>
          <a:p>
            <a:r>
              <a:rPr lang="en-US" sz="1600" dirty="0">
                <a:solidFill>
                  <a:srgbClr val="000000"/>
                </a:solidFill>
              </a:rPr>
              <a:t>Example 9-13 demonstrates how to configure encryption and authentication for OSPFv3 packets using ESP. The following fabricated values are included in the configuration to establish the IPsec session:</a:t>
            </a:r>
          </a:p>
          <a:p>
            <a:pPr marL="285750" indent="-285750">
              <a:buFont typeface="Arial" panose="020B0604020202020204" pitchFamily="34" charset="0"/>
              <a:buChar char="•"/>
            </a:pPr>
            <a:r>
              <a:rPr lang="en-US" sz="1600" dirty="0">
                <a:solidFill>
                  <a:srgbClr val="000000"/>
                </a:solidFill>
              </a:rPr>
              <a:t>Security policy index: = 500</a:t>
            </a:r>
          </a:p>
          <a:p>
            <a:pPr marL="285750" indent="-285750">
              <a:buFont typeface="Arial" panose="020B0604020202020204" pitchFamily="34" charset="0"/>
              <a:buChar char="•"/>
            </a:pPr>
            <a:r>
              <a:rPr lang="en-US" sz="1600" dirty="0">
                <a:solidFill>
                  <a:srgbClr val="000000"/>
                </a:solidFill>
              </a:rPr>
              <a:t>Encryption algorithm: = 3des</a:t>
            </a:r>
          </a:p>
          <a:p>
            <a:pPr marL="285750" indent="-285750">
              <a:buFont typeface="Arial" panose="020B0604020202020204" pitchFamily="34" charset="0"/>
              <a:buChar char="•"/>
            </a:pPr>
            <a:r>
              <a:rPr lang="en-US" sz="1600" dirty="0">
                <a:solidFill>
                  <a:srgbClr val="000000"/>
                </a:solidFill>
              </a:rPr>
              <a:t>Encryption key: = 012345678901234567890123456789012345678901234567</a:t>
            </a:r>
          </a:p>
          <a:p>
            <a:pPr marL="285750" indent="-285750">
              <a:buFont typeface="Arial" panose="020B0604020202020204" pitchFamily="34" charset="0"/>
              <a:buChar char="•"/>
            </a:pPr>
            <a:r>
              <a:rPr lang="en-US" sz="1600" dirty="0">
                <a:solidFill>
                  <a:srgbClr val="000000"/>
                </a:solidFill>
              </a:rPr>
              <a:t>Authentication algorithm: = sha1</a:t>
            </a:r>
          </a:p>
          <a:p>
            <a:pPr marL="285750" indent="-285750">
              <a:buFont typeface="Arial" panose="020B0604020202020204" pitchFamily="34" charset="0"/>
              <a:buChar char="•"/>
            </a:pPr>
            <a:r>
              <a:rPr lang="en-US" sz="1600" dirty="0">
                <a:solidFill>
                  <a:srgbClr val="000000"/>
                </a:solidFill>
              </a:rPr>
              <a:t>Authentication key: = 0123456789012345678901234567890123456789</a:t>
            </a:r>
          </a:p>
        </p:txBody>
      </p:sp>
      <p:pic>
        <p:nvPicPr>
          <p:cNvPr id="4" name="Picture 3">
            <a:extLst>
              <a:ext uri="{FF2B5EF4-FFF2-40B4-BE49-F238E27FC236}">
                <a16:creationId xmlns:a16="http://schemas.microsoft.com/office/drawing/2014/main" id="{947FCEF7-6CCD-6548-A5DA-D8D797D04B17}"/>
              </a:ext>
            </a:extLst>
          </p:cNvPr>
          <p:cNvPicPr>
            <a:picLocks noChangeAspect="1"/>
          </p:cNvPicPr>
          <p:nvPr/>
        </p:nvPicPr>
        <p:blipFill>
          <a:blip r:embed="rId3"/>
          <a:stretch>
            <a:fillRect/>
          </a:stretch>
        </p:blipFill>
        <p:spPr>
          <a:xfrm>
            <a:off x="986460" y="2979553"/>
            <a:ext cx="6905855" cy="1592446"/>
          </a:xfrm>
          <a:prstGeom prst="rect">
            <a:avLst/>
          </a:prstGeom>
        </p:spPr>
      </p:pic>
    </p:spTree>
    <p:extLst>
      <p:ext uri="{BB962C8B-B14F-4D97-AF65-F5344CB8AC3E}">
        <p14:creationId xmlns:p14="http://schemas.microsoft.com/office/powerpoint/2010/main" val="3004766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9325303" cy="977462"/>
          </a:xfrm>
        </p:spPr>
        <p:txBody>
          <a:bodyPr/>
          <a:lstStyle/>
          <a:p>
            <a:r>
              <a:rPr lang="en-US" sz="1600" dirty="0"/>
              <a:t>OSPFv3 Configuration</a:t>
            </a:r>
            <a:br>
              <a:rPr lang="en-US" dirty="0"/>
            </a:br>
            <a:r>
              <a:rPr lang="en-US" dirty="0"/>
              <a:t>OSPFv3 Area Authentication and Encryption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6" y="977462"/>
            <a:ext cx="4121673" cy="3539430"/>
          </a:xfrm>
          <a:prstGeom prst="rect">
            <a:avLst/>
          </a:prstGeom>
        </p:spPr>
        <p:txBody>
          <a:bodyPr wrap="square">
            <a:spAutoFit/>
          </a:bodyPr>
          <a:lstStyle/>
          <a:p>
            <a:r>
              <a:rPr lang="en-US" sz="1600" dirty="0">
                <a:solidFill>
                  <a:srgbClr val="000000"/>
                </a:solidFill>
              </a:rPr>
              <a:t>Example 9-14 demonstrates how to configure area authentication and encryption using the same IPsec settings.</a:t>
            </a:r>
          </a:p>
          <a:p>
            <a:endParaRPr lang="en-US" sz="1600" dirty="0">
              <a:solidFill>
                <a:srgbClr val="000000"/>
              </a:solidFill>
            </a:endParaRPr>
          </a:p>
          <a:p>
            <a:endParaRPr lang="en-US" sz="1600" dirty="0">
              <a:solidFill>
                <a:srgbClr val="000000"/>
              </a:solidFill>
            </a:endParaRPr>
          </a:p>
          <a:p>
            <a:endParaRPr lang="en-US" sz="1600" dirty="0">
              <a:solidFill>
                <a:srgbClr val="000000"/>
              </a:solidFill>
            </a:endParaRPr>
          </a:p>
          <a:p>
            <a:r>
              <a:rPr lang="en-US" sz="1600" dirty="0">
                <a:solidFill>
                  <a:srgbClr val="000000"/>
                </a:solidFill>
              </a:rPr>
              <a:t>Example 9-15 displays the output of the command show ospfv3 interface [interface id]. This show command can be used to verify that authentication and encryption are enabled on the interface and that a secure connection has formed with the neighbor.</a:t>
            </a:r>
          </a:p>
          <a:p>
            <a:endParaRPr lang="en-US" sz="1600" dirty="0">
              <a:solidFill>
                <a:srgbClr val="000000"/>
              </a:solidFill>
            </a:endParaRPr>
          </a:p>
        </p:txBody>
      </p:sp>
      <p:pic>
        <p:nvPicPr>
          <p:cNvPr id="5" name="Picture 4">
            <a:extLst>
              <a:ext uri="{FF2B5EF4-FFF2-40B4-BE49-F238E27FC236}">
                <a16:creationId xmlns:a16="http://schemas.microsoft.com/office/drawing/2014/main" id="{2089296C-CC80-8F47-BEC3-5A7C9A9DF38A}"/>
              </a:ext>
            </a:extLst>
          </p:cNvPr>
          <p:cNvPicPr>
            <a:picLocks noChangeAspect="1"/>
          </p:cNvPicPr>
          <p:nvPr/>
        </p:nvPicPr>
        <p:blipFill>
          <a:blip r:embed="rId3"/>
          <a:stretch>
            <a:fillRect/>
          </a:stretch>
        </p:blipFill>
        <p:spPr>
          <a:xfrm>
            <a:off x="4186377" y="859523"/>
            <a:ext cx="4892307" cy="1245315"/>
          </a:xfrm>
          <a:prstGeom prst="rect">
            <a:avLst/>
          </a:prstGeom>
        </p:spPr>
      </p:pic>
      <p:pic>
        <p:nvPicPr>
          <p:cNvPr id="6" name="Picture 5">
            <a:extLst>
              <a:ext uri="{FF2B5EF4-FFF2-40B4-BE49-F238E27FC236}">
                <a16:creationId xmlns:a16="http://schemas.microsoft.com/office/drawing/2014/main" id="{DB432DAD-DB36-EF4A-9F68-A42F58AD6D8A}"/>
              </a:ext>
            </a:extLst>
          </p:cNvPr>
          <p:cNvPicPr>
            <a:picLocks noChangeAspect="1"/>
          </p:cNvPicPr>
          <p:nvPr/>
        </p:nvPicPr>
        <p:blipFill>
          <a:blip r:embed="rId4"/>
          <a:stretch>
            <a:fillRect/>
          </a:stretch>
        </p:blipFill>
        <p:spPr>
          <a:xfrm>
            <a:off x="4186376" y="2498757"/>
            <a:ext cx="4892307" cy="1873181"/>
          </a:xfrm>
          <a:prstGeom prst="rect">
            <a:avLst/>
          </a:prstGeom>
        </p:spPr>
      </p:pic>
    </p:spTree>
    <p:extLst>
      <p:ext uri="{BB962C8B-B14F-4D97-AF65-F5344CB8AC3E}">
        <p14:creationId xmlns:p14="http://schemas.microsoft.com/office/powerpoint/2010/main" val="4265258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2400" dirty="0"/>
              <a:t>Chapter 9 Content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81246" y="731838"/>
            <a:ext cx="8525870" cy="3064556"/>
          </a:xfrm>
        </p:spPr>
        <p:txBody>
          <a:bodyPr/>
          <a:lstStyle/>
          <a:p>
            <a:pPr algn="l"/>
            <a:r>
              <a:rPr lang="en-US" sz="1600" b="1" dirty="0">
                <a:solidFill>
                  <a:srgbClr val="000000"/>
                </a:solidFill>
              </a:rPr>
              <a:t>This chapter covers the following content: </a:t>
            </a:r>
          </a:p>
          <a:p>
            <a:pPr algn="l"/>
            <a:endParaRPr lang="en-US" sz="1600" b="1" dirty="0">
              <a:solidFill>
                <a:srgbClr val="000000"/>
              </a:solidFill>
            </a:endParaRPr>
          </a:p>
          <a:p>
            <a:pPr marL="285750" indent="-285750" algn="l">
              <a:buFont typeface="Arial" panose="020B0604020202020204" pitchFamily="34" charset="0"/>
              <a:buChar char="•"/>
            </a:pPr>
            <a:r>
              <a:rPr lang="en-US" sz="1600" b="1" dirty="0">
                <a:solidFill>
                  <a:srgbClr val="000000"/>
                </a:solidFill>
              </a:rPr>
              <a:t>OSPFv3 Fundamentals - </a:t>
            </a:r>
            <a:r>
              <a:rPr lang="en-US" sz="1600" dirty="0">
                <a:solidFill>
                  <a:srgbClr val="000000"/>
                </a:solidFill>
              </a:rPr>
              <a:t>This section provides an overview of the OSPFv3 routing protocol, its similarities to OSPFv2, and its configuration.</a:t>
            </a: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r>
              <a:rPr lang="en-US" sz="1600" b="1" dirty="0">
                <a:solidFill>
                  <a:srgbClr val="000000"/>
                </a:solidFill>
              </a:rPr>
              <a:t>OSPFv3 Configuration - </a:t>
            </a:r>
            <a:r>
              <a:rPr lang="en-US" sz="1600" dirty="0">
                <a:solidFill>
                  <a:srgbClr val="000000"/>
                </a:solidFill>
              </a:rPr>
              <a:t>This section explains and demonstrates how OSPFv3 is used for exchanging IPv6 routes.</a:t>
            </a: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r>
              <a:rPr lang="en-US" sz="1600" b="1" dirty="0">
                <a:solidFill>
                  <a:srgbClr val="000000"/>
                </a:solidFill>
              </a:rPr>
              <a:t>OSPFv3 LSA Flooding Scope - </a:t>
            </a:r>
            <a:r>
              <a:rPr lang="en-US" sz="1600" dirty="0">
                <a:solidFill>
                  <a:srgbClr val="000000"/>
                </a:solidFill>
              </a:rPr>
              <a:t>This section provides a deeper view of the OSPFv3 link-state advertisement (LSA) structure and the comparison to OSPFv2.</a:t>
            </a:r>
          </a:p>
        </p:txBody>
      </p:sp>
    </p:spTree>
    <p:extLst>
      <p:ext uri="{BB962C8B-B14F-4D97-AF65-F5344CB8AC3E}">
        <p14:creationId xmlns:p14="http://schemas.microsoft.com/office/powerpoint/2010/main" val="310851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OSPFv3 Link-Local Forwarding</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4703" y="859523"/>
            <a:ext cx="4121673" cy="3046988"/>
          </a:xfrm>
          <a:prstGeom prst="rect">
            <a:avLst/>
          </a:prstGeom>
        </p:spPr>
        <p:txBody>
          <a:bodyPr wrap="square">
            <a:spAutoFit/>
          </a:bodyPr>
          <a:lstStyle/>
          <a:p>
            <a:r>
              <a:rPr lang="en-US" sz="1600" dirty="0">
                <a:solidFill>
                  <a:srgbClr val="000000"/>
                </a:solidFill>
              </a:rPr>
              <a:t>Significant changes have occurred in how OSPFv3 builds the area topology. The OSPFv3 LSDB creates a shortest path topology tree based on links instead of networks. This means that transit links only require IPv6 link-local addresses for forwarding traffic. </a:t>
            </a:r>
          </a:p>
          <a:p>
            <a:endParaRPr lang="en-US" sz="1600" dirty="0">
              <a:solidFill>
                <a:srgbClr val="000000"/>
              </a:solidFill>
            </a:endParaRPr>
          </a:p>
          <a:p>
            <a:r>
              <a:rPr lang="en-US" sz="1600" dirty="0">
                <a:solidFill>
                  <a:srgbClr val="000000"/>
                </a:solidFill>
              </a:rPr>
              <a:t>Example 9-16 demonstrates the removal of the global IPv6 unicast addresses from the transit links on R1, R2, and R3.</a:t>
            </a:r>
          </a:p>
          <a:p>
            <a:endParaRPr lang="en-US" sz="1600" dirty="0">
              <a:solidFill>
                <a:srgbClr val="000000"/>
              </a:solidFill>
            </a:endParaRPr>
          </a:p>
        </p:txBody>
      </p:sp>
      <p:pic>
        <p:nvPicPr>
          <p:cNvPr id="4" name="Picture 3">
            <a:extLst>
              <a:ext uri="{FF2B5EF4-FFF2-40B4-BE49-F238E27FC236}">
                <a16:creationId xmlns:a16="http://schemas.microsoft.com/office/drawing/2014/main" id="{8A5A61A9-8E22-024A-A6B7-F9B48CB12346}"/>
              </a:ext>
            </a:extLst>
          </p:cNvPr>
          <p:cNvPicPr>
            <a:picLocks noChangeAspect="1"/>
          </p:cNvPicPr>
          <p:nvPr/>
        </p:nvPicPr>
        <p:blipFill>
          <a:blip r:embed="rId3"/>
          <a:stretch>
            <a:fillRect/>
          </a:stretch>
        </p:blipFill>
        <p:spPr>
          <a:xfrm>
            <a:off x="4572000" y="1007979"/>
            <a:ext cx="4351357" cy="2630371"/>
          </a:xfrm>
          <a:prstGeom prst="rect">
            <a:avLst/>
          </a:prstGeom>
        </p:spPr>
      </p:pic>
    </p:spTree>
    <p:extLst>
      <p:ext uri="{BB962C8B-B14F-4D97-AF65-F5344CB8AC3E}">
        <p14:creationId xmlns:p14="http://schemas.microsoft.com/office/powerpoint/2010/main" val="1235843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OSPFv3 Link-Local Forwarding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93578" y="731837"/>
            <a:ext cx="4121673" cy="3785652"/>
          </a:xfrm>
          <a:prstGeom prst="rect">
            <a:avLst/>
          </a:prstGeom>
        </p:spPr>
        <p:txBody>
          <a:bodyPr wrap="square">
            <a:spAutoFit/>
          </a:bodyPr>
          <a:lstStyle/>
          <a:p>
            <a:r>
              <a:rPr lang="en-US" sz="1600" dirty="0">
                <a:solidFill>
                  <a:srgbClr val="000000"/>
                </a:solidFill>
              </a:rPr>
              <a:t>Example 9-17 shows the OSPFv3 learned routes from R4’s perspective. Notice that the transit networks no longer appear. </a:t>
            </a:r>
          </a:p>
          <a:p>
            <a:endParaRPr lang="en-US" sz="1600" dirty="0">
              <a:solidFill>
                <a:srgbClr val="000000"/>
              </a:solidFill>
            </a:endParaRPr>
          </a:p>
          <a:p>
            <a:r>
              <a:rPr lang="en-US" sz="1600" dirty="0">
                <a:solidFill>
                  <a:srgbClr val="000000"/>
                </a:solidFill>
              </a:rPr>
              <a:t>R4 still maintains full connectivity to those networks in Example 9-17 because the topology is built using the IPv6 link-local address. As long as the source and destination devices have routes to each other, communication can still exist.</a:t>
            </a:r>
          </a:p>
          <a:p>
            <a:endParaRPr lang="en-US" sz="1600" dirty="0">
              <a:solidFill>
                <a:srgbClr val="000000"/>
              </a:solidFill>
            </a:endParaRPr>
          </a:p>
          <a:p>
            <a:r>
              <a:rPr lang="en-US" sz="1600" dirty="0">
                <a:solidFill>
                  <a:srgbClr val="000000"/>
                </a:solidFill>
              </a:rPr>
              <a:t>Example 9-18 demonstrates that R4 still maintains connectivity to R1’s LAN interface.</a:t>
            </a:r>
          </a:p>
          <a:p>
            <a:endParaRPr lang="en-US" sz="1600" dirty="0">
              <a:solidFill>
                <a:srgbClr val="000000"/>
              </a:solidFill>
            </a:endParaRPr>
          </a:p>
        </p:txBody>
      </p:sp>
      <p:pic>
        <p:nvPicPr>
          <p:cNvPr id="5" name="Picture 4">
            <a:extLst>
              <a:ext uri="{FF2B5EF4-FFF2-40B4-BE49-F238E27FC236}">
                <a16:creationId xmlns:a16="http://schemas.microsoft.com/office/drawing/2014/main" id="{AB98A631-E691-5347-8C50-3FF6A582F1A5}"/>
              </a:ext>
            </a:extLst>
          </p:cNvPr>
          <p:cNvPicPr>
            <a:picLocks noChangeAspect="1"/>
          </p:cNvPicPr>
          <p:nvPr/>
        </p:nvPicPr>
        <p:blipFill>
          <a:blip r:embed="rId3"/>
          <a:stretch>
            <a:fillRect/>
          </a:stretch>
        </p:blipFill>
        <p:spPr>
          <a:xfrm>
            <a:off x="4771267" y="731837"/>
            <a:ext cx="4121673" cy="2747782"/>
          </a:xfrm>
          <a:prstGeom prst="rect">
            <a:avLst/>
          </a:prstGeom>
        </p:spPr>
      </p:pic>
      <p:pic>
        <p:nvPicPr>
          <p:cNvPr id="6" name="Picture 5">
            <a:extLst>
              <a:ext uri="{FF2B5EF4-FFF2-40B4-BE49-F238E27FC236}">
                <a16:creationId xmlns:a16="http://schemas.microsoft.com/office/drawing/2014/main" id="{8B4EE88F-0D23-6B41-BD4D-E09CF5C2C787}"/>
              </a:ext>
            </a:extLst>
          </p:cNvPr>
          <p:cNvPicPr>
            <a:picLocks noChangeAspect="1"/>
          </p:cNvPicPr>
          <p:nvPr/>
        </p:nvPicPr>
        <p:blipFill>
          <a:blip r:embed="rId4"/>
          <a:stretch>
            <a:fillRect/>
          </a:stretch>
        </p:blipFill>
        <p:spPr>
          <a:xfrm>
            <a:off x="4334416" y="3689734"/>
            <a:ext cx="4674202" cy="1043444"/>
          </a:xfrm>
          <a:prstGeom prst="rect">
            <a:avLst/>
          </a:prstGeom>
        </p:spPr>
      </p:pic>
    </p:spTree>
    <p:extLst>
      <p:ext uri="{BB962C8B-B14F-4D97-AF65-F5344CB8AC3E}">
        <p14:creationId xmlns:p14="http://schemas.microsoft.com/office/powerpoint/2010/main" val="109588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492458" y="1219429"/>
            <a:ext cx="8159083" cy="1203086"/>
          </a:xfrm>
        </p:spPr>
        <p:txBody>
          <a:bodyPr anchor="ctr"/>
          <a:lstStyle/>
          <a:p>
            <a:r>
              <a:rPr lang="en-US" dirty="0">
                <a:solidFill>
                  <a:schemeClr val="accent5">
                    <a:lumMod val="40000"/>
                    <a:lumOff val="60000"/>
                  </a:schemeClr>
                </a:solidFill>
              </a:rPr>
              <a:t>OSPFv3 LSA Flooding Scope</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2863662"/>
            <a:ext cx="8277832" cy="584775"/>
          </a:xfrm>
          <a:prstGeom prst="rect">
            <a:avLst/>
          </a:prstGeom>
          <a:noFill/>
        </p:spPr>
        <p:txBody>
          <a:bodyPr wrap="square" rtlCol="0">
            <a:spAutoFit/>
          </a:bodyPr>
          <a:lstStyle/>
          <a:p>
            <a:r>
              <a:rPr lang="en-US" sz="1600" dirty="0">
                <a:solidFill>
                  <a:schemeClr val="accent5">
                    <a:lumMod val="40000"/>
                    <a:lumOff val="60000"/>
                  </a:schemeClr>
                </a:solidFill>
              </a:rPr>
              <a:t>OSPFv3 allows for three flooding scopes: link-local scope, area scope and autonomous system scope.</a:t>
            </a:r>
          </a:p>
        </p:txBody>
      </p:sp>
    </p:spTree>
    <p:custDataLst>
      <p:tags r:id="rId1"/>
    </p:custDataLst>
    <p:extLst>
      <p:ext uri="{BB962C8B-B14F-4D97-AF65-F5344CB8AC3E}">
        <p14:creationId xmlns:p14="http://schemas.microsoft.com/office/powerpoint/2010/main" val="2431450681"/>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OSPFv3 LSA Flooding Scope</a:t>
            </a:r>
            <a:br>
              <a:rPr lang="en-US" dirty="0"/>
            </a:br>
            <a:r>
              <a:rPr lang="en-US" dirty="0"/>
              <a:t>OSPFv3 LSA Flooding Scope</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82880" y="805543"/>
            <a:ext cx="4586068" cy="198578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lgn="l"/>
            <a:r>
              <a:rPr lang="en-US" sz="1600" dirty="0">
                <a:solidFill>
                  <a:srgbClr val="000000"/>
                </a:solidFill>
              </a:rPr>
              <a:t>The OSPFv3 flooding scopes:</a:t>
            </a:r>
          </a:p>
          <a:p>
            <a:pPr marL="285750" indent="-285750" algn="l">
              <a:buFont typeface="Arial" panose="020B0604020202020204" pitchFamily="34" charset="0"/>
              <a:buChar char="•"/>
            </a:pPr>
            <a:r>
              <a:rPr lang="en-US" sz="1600" b="1" dirty="0">
                <a:solidFill>
                  <a:srgbClr val="000000"/>
                </a:solidFill>
              </a:rPr>
              <a:t>Link-local scope - </a:t>
            </a:r>
            <a:r>
              <a:rPr lang="en-US" sz="1600" dirty="0">
                <a:solidFill>
                  <a:srgbClr val="000000"/>
                </a:solidFill>
              </a:rPr>
              <a:t>Limited to the local link</a:t>
            </a:r>
          </a:p>
          <a:p>
            <a:pPr marL="285750" indent="-285750" algn="l">
              <a:buFont typeface="Arial" panose="020B0604020202020204" pitchFamily="34" charset="0"/>
              <a:buChar char="•"/>
            </a:pPr>
            <a:r>
              <a:rPr lang="en-US" sz="1600" b="1" dirty="0">
                <a:solidFill>
                  <a:srgbClr val="000000"/>
                </a:solidFill>
              </a:rPr>
              <a:t>Area scope - </a:t>
            </a:r>
            <a:r>
              <a:rPr lang="en-US" sz="1600" dirty="0">
                <a:solidFill>
                  <a:srgbClr val="000000"/>
                </a:solidFill>
              </a:rPr>
              <a:t>Contains LSA flooding to the local area</a:t>
            </a:r>
          </a:p>
          <a:p>
            <a:pPr marL="285750" indent="-285750" algn="l">
              <a:buFont typeface="Arial" panose="020B0604020202020204" pitchFamily="34" charset="0"/>
              <a:buChar char="•"/>
            </a:pPr>
            <a:r>
              <a:rPr lang="en-US" sz="1600" b="1" dirty="0">
                <a:solidFill>
                  <a:srgbClr val="000000"/>
                </a:solidFill>
              </a:rPr>
              <a:t>Autonomous system scope - </a:t>
            </a:r>
            <a:r>
              <a:rPr lang="en-US" sz="1600" dirty="0">
                <a:solidFill>
                  <a:srgbClr val="000000"/>
                </a:solidFill>
              </a:rPr>
              <a:t>Floods LSAs throughout the entire OSPF routing domain</a:t>
            </a:r>
          </a:p>
          <a:p>
            <a:pPr marL="0" indent="0" algn="l"/>
            <a:endParaRPr lang="en-US" sz="1600" dirty="0">
              <a:solidFill>
                <a:srgbClr val="000000"/>
              </a:solidFill>
            </a:endParaRPr>
          </a:p>
          <a:p>
            <a:pPr marL="285750" indent="-285750" algn="l">
              <a:buFont typeface="Arial" panose="020B0604020202020204" pitchFamily="34" charset="0"/>
              <a:buChar char="•"/>
            </a:pPr>
            <a:endParaRPr lang="en-US" sz="1600" dirty="0">
              <a:solidFill>
                <a:srgbClr val="000000"/>
              </a:solidFill>
            </a:endParaRPr>
          </a:p>
        </p:txBody>
      </p:sp>
      <p:sp>
        <p:nvSpPr>
          <p:cNvPr id="4" name="TextBox 3">
            <a:extLst>
              <a:ext uri="{FF2B5EF4-FFF2-40B4-BE49-F238E27FC236}">
                <a16:creationId xmlns:a16="http://schemas.microsoft.com/office/drawing/2014/main" id="{E447EDD2-68CC-4A48-A9A7-00F4BE2637C4}"/>
              </a:ext>
            </a:extLst>
          </p:cNvPr>
          <p:cNvSpPr txBox="1"/>
          <p:nvPr/>
        </p:nvSpPr>
        <p:spPr>
          <a:xfrm>
            <a:off x="182880" y="2791326"/>
            <a:ext cx="8904015" cy="1815882"/>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rgbClr val="000000"/>
                </a:solidFill>
              </a:rPr>
              <a:t>The LS type field in OSPFv3 has been modified from 8 bits to 16 bits.</a:t>
            </a:r>
          </a:p>
          <a:p>
            <a:pPr marL="285750" indent="-285750">
              <a:buFont typeface="Arial" panose="020B0604020202020204" pitchFamily="34" charset="0"/>
              <a:buChar char="•"/>
            </a:pPr>
            <a:r>
              <a:rPr lang="en-US" sz="1600" dirty="0">
                <a:solidFill>
                  <a:srgbClr val="000000"/>
                </a:solidFill>
              </a:rPr>
              <a:t>Figure 9-3 shows the new LS Type field format. </a:t>
            </a:r>
          </a:p>
          <a:p>
            <a:pPr marL="285750" indent="-285750">
              <a:buFont typeface="Arial" panose="020B0604020202020204" pitchFamily="34" charset="0"/>
              <a:buChar char="•"/>
            </a:pPr>
            <a:r>
              <a:rPr lang="en-US" sz="1600" dirty="0">
                <a:solidFill>
                  <a:srgbClr val="000000"/>
                </a:solidFill>
              </a:rPr>
              <a:t>The 3 high-order bits of the new LS Type field allow for the encoding of flood information.</a:t>
            </a:r>
          </a:p>
          <a:p>
            <a:pPr marL="285750" indent="-285750">
              <a:buFont typeface="Arial" panose="020B0604020202020204" pitchFamily="34" charset="0"/>
              <a:buChar char="•"/>
            </a:pPr>
            <a:r>
              <a:rPr lang="en-US" sz="1600" dirty="0">
                <a:solidFill>
                  <a:srgbClr val="000000"/>
                </a:solidFill>
              </a:rPr>
              <a:t>The first bit, U (unrecognized), indicates how a router should handle an LSA if it is unrecognized. </a:t>
            </a:r>
          </a:p>
          <a:p>
            <a:pPr marL="285750" indent="-285750">
              <a:buFont typeface="Arial" panose="020B0604020202020204" pitchFamily="34" charset="0"/>
              <a:buChar char="•"/>
            </a:pPr>
            <a:r>
              <a:rPr lang="en-US" sz="1600" dirty="0">
                <a:solidFill>
                  <a:srgbClr val="000000"/>
                </a:solidFill>
              </a:rPr>
              <a:t>The second and third bits, both S (scope) bits, indicate how the LSA should be flooded. </a:t>
            </a:r>
          </a:p>
          <a:p>
            <a:pPr marL="285750" indent="-285750">
              <a:buFont typeface="Arial" panose="020B0604020202020204" pitchFamily="34" charset="0"/>
              <a:buChar char="•"/>
            </a:pPr>
            <a:r>
              <a:rPr lang="en-US" sz="1600" dirty="0">
                <a:solidFill>
                  <a:srgbClr val="000000"/>
                </a:solidFill>
              </a:rPr>
              <a:t>The remaining bits of the link-state field indicate the function code of the LSA. </a:t>
            </a:r>
            <a:endParaRPr lang="en-US" sz="1600" dirty="0"/>
          </a:p>
        </p:txBody>
      </p:sp>
      <p:pic>
        <p:nvPicPr>
          <p:cNvPr id="6" name="Picture 5">
            <a:extLst>
              <a:ext uri="{FF2B5EF4-FFF2-40B4-BE49-F238E27FC236}">
                <a16:creationId xmlns:a16="http://schemas.microsoft.com/office/drawing/2014/main" id="{F18041B8-2F55-C045-A899-347C60BE0194}"/>
              </a:ext>
            </a:extLst>
          </p:cNvPr>
          <p:cNvPicPr>
            <a:picLocks noChangeAspect="1"/>
          </p:cNvPicPr>
          <p:nvPr/>
        </p:nvPicPr>
        <p:blipFill>
          <a:blip r:embed="rId3"/>
          <a:stretch>
            <a:fillRect/>
          </a:stretch>
        </p:blipFill>
        <p:spPr>
          <a:xfrm>
            <a:off x="4985885" y="839383"/>
            <a:ext cx="3831239" cy="1702774"/>
          </a:xfrm>
          <a:prstGeom prst="rect">
            <a:avLst/>
          </a:prstGeom>
        </p:spPr>
      </p:pic>
    </p:spTree>
    <p:extLst>
      <p:ext uri="{BB962C8B-B14F-4D97-AF65-F5344CB8AC3E}">
        <p14:creationId xmlns:p14="http://schemas.microsoft.com/office/powerpoint/2010/main" val="333851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OSPFv3 LSA Flooding Scope</a:t>
            </a:r>
            <a:br>
              <a:rPr lang="en-US" dirty="0"/>
            </a:br>
            <a:r>
              <a:rPr lang="en-US" dirty="0"/>
              <a:t>OSPFv3 Database </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67377" y="805542"/>
            <a:ext cx="4591250" cy="376645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The router LSA describes the router’s interface state and cost. </a:t>
            </a:r>
          </a:p>
          <a:p>
            <a:pPr marL="0" indent="0" algn="l"/>
            <a:endParaRPr lang="en-US" sz="1600" dirty="0">
              <a:solidFill>
                <a:srgbClr val="000000"/>
              </a:solidFill>
            </a:endParaRPr>
          </a:p>
          <a:p>
            <a:pPr marL="0" indent="0" algn="l"/>
            <a:r>
              <a:rPr lang="en-US" sz="1600" dirty="0">
                <a:solidFill>
                  <a:srgbClr val="000000"/>
                </a:solidFill>
              </a:rPr>
              <a:t>Example 9-19 shows the output of the command </a:t>
            </a:r>
            <a:r>
              <a:rPr lang="en-US" sz="1600" b="1" dirty="0">
                <a:solidFill>
                  <a:srgbClr val="000000"/>
                </a:solidFill>
              </a:rPr>
              <a:t>show ospfv3 database router</a:t>
            </a:r>
            <a:r>
              <a:rPr lang="en-US" sz="1600" dirty="0">
                <a:solidFill>
                  <a:srgbClr val="000000"/>
                </a:solidFill>
              </a:rPr>
              <a:t>[</a:t>
            </a:r>
            <a:r>
              <a:rPr lang="en-US" sz="1600" b="1" dirty="0">
                <a:solidFill>
                  <a:srgbClr val="000000"/>
                </a:solidFill>
              </a:rPr>
              <a:t>self-originate</a:t>
            </a:r>
            <a:r>
              <a:rPr lang="en-US" sz="1600" dirty="0">
                <a:solidFill>
                  <a:srgbClr val="000000"/>
                </a:solidFill>
              </a:rPr>
              <a:t> | </a:t>
            </a:r>
            <a:r>
              <a:rPr lang="en-US" sz="1600" b="1" dirty="0">
                <a:solidFill>
                  <a:srgbClr val="000000"/>
                </a:solidFill>
              </a:rPr>
              <a:t>adv-router</a:t>
            </a:r>
            <a:r>
              <a:rPr lang="en-US" sz="1600" dirty="0">
                <a:solidFill>
                  <a:srgbClr val="000000"/>
                </a:solidFill>
              </a:rPr>
              <a:t> </a:t>
            </a:r>
            <a:r>
              <a:rPr lang="en-US" sz="1600" i="1" dirty="0">
                <a:solidFill>
                  <a:srgbClr val="000000"/>
                </a:solidFill>
              </a:rPr>
              <a:t>RID</a:t>
            </a:r>
            <a:r>
              <a:rPr lang="en-US" sz="1600" dirty="0">
                <a:solidFill>
                  <a:srgbClr val="000000"/>
                </a:solidFill>
              </a:rPr>
              <a:t>]. </a:t>
            </a:r>
          </a:p>
          <a:p>
            <a:pPr marL="0" indent="0" algn="l"/>
            <a:endParaRPr lang="en-US" sz="1600" dirty="0">
              <a:solidFill>
                <a:srgbClr val="000000"/>
              </a:solidFill>
            </a:endParaRPr>
          </a:p>
          <a:p>
            <a:pPr marL="0" indent="0" algn="l"/>
            <a:r>
              <a:rPr lang="en-US" sz="1600" dirty="0">
                <a:solidFill>
                  <a:srgbClr val="000000"/>
                </a:solidFill>
              </a:rPr>
              <a:t>The optional </a:t>
            </a:r>
            <a:r>
              <a:rPr lang="en-US" sz="1600" b="1" dirty="0">
                <a:solidFill>
                  <a:srgbClr val="000000"/>
                </a:solidFill>
              </a:rPr>
              <a:t>self-originate</a:t>
            </a:r>
            <a:r>
              <a:rPr lang="en-US" sz="1600" dirty="0">
                <a:solidFill>
                  <a:srgbClr val="000000"/>
                </a:solidFill>
              </a:rPr>
              <a:t> keyword filters the LSAs to those created by the router on which the command is executed. The </a:t>
            </a:r>
            <a:r>
              <a:rPr lang="en-US" sz="1600" b="1" dirty="0">
                <a:solidFill>
                  <a:srgbClr val="000000"/>
                </a:solidFill>
              </a:rPr>
              <a:t>adv-router</a:t>
            </a:r>
            <a:r>
              <a:rPr lang="en-US" sz="1600" dirty="0">
                <a:solidFill>
                  <a:srgbClr val="000000"/>
                </a:solidFill>
              </a:rPr>
              <a:t> </a:t>
            </a:r>
            <a:r>
              <a:rPr lang="en-US" sz="1600" i="1" dirty="0">
                <a:solidFill>
                  <a:srgbClr val="000000"/>
                </a:solidFill>
              </a:rPr>
              <a:t>RID</a:t>
            </a:r>
            <a:r>
              <a:rPr lang="en-US" sz="1600" dirty="0">
                <a:solidFill>
                  <a:srgbClr val="000000"/>
                </a:solidFill>
              </a:rPr>
              <a:t> keyword allows for selection of the LSAs for a specific router’s LSAs that exist in the local router’s LSDB.</a:t>
            </a:r>
          </a:p>
        </p:txBody>
      </p:sp>
      <p:pic>
        <p:nvPicPr>
          <p:cNvPr id="7" name="Picture 6">
            <a:extLst>
              <a:ext uri="{FF2B5EF4-FFF2-40B4-BE49-F238E27FC236}">
                <a16:creationId xmlns:a16="http://schemas.microsoft.com/office/drawing/2014/main" id="{0FC1046D-EDE5-2348-A61B-0A56854D1F94}"/>
              </a:ext>
            </a:extLst>
          </p:cNvPr>
          <p:cNvPicPr>
            <a:picLocks noChangeAspect="1"/>
          </p:cNvPicPr>
          <p:nvPr/>
        </p:nvPicPr>
        <p:blipFill>
          <a:blip r:embed="rId3"/>
          <a:stretch>
            <a:fillRect/>
          </a:stretch>
        </p:blipFill>
        <p:spPr>
          <a:xfrm>
            <a:off x="4851067" y="1036788"/>
            <a:ext cx="4225556" cy="3069924"/>
          </a:xfrm>
          <a:prstGeom prst="rect">
            <a:avLst/>
          </a:prstGeom>
        </p:spPr>
      </p:pic>
    </p:spTree>
    <p:extLst>
      <p:ext uri="{BB962C8B-B14F-4D97-AF65-F5344CB8AC3E}">
        <p14:creationId xmlns:p14="http://schemas.microsoft.com/office/powerpoint/2010/main" val="125176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4401290" cy="731837"/>
          </a:xfrm>
        </p:spPr>
        <p:txBody>
          <a:bodyPr/>
          <a:lstStyle/>
          <a:p>
            <a:r>
              <a:rPr lang="en-US" sz="1600" dirty="0"/>
              <a:t>OSPFv3 LSA Flooding Scope</a:t>
            </a:r>
            <a:br>
              <a:rPr lang="en-US" dirty="0"/>
            </a:br>
            <a:r>
              <a:rPr lang="en-US" dirty="0"/>
              <a:t>OSPFv3 Options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73891" y="731837"/>
            <a:ext cx="4188262" cy="85962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OSPFv3 LSAs include an options bit field that describes the router’s capabilities. Table 9-5 describes the various service options.</a:t>
            </a:r>
          </a:p>
          <a:p>
            <a:pPr marL="0" indent="0" algn="l"/>
            <a:endParaRPr lang="en-US" sz="1500" dirty="0">
              <a:solidFill>
                <a:srgbClr val="000000"/>
              </a:solidFill>
            </a:endParaRPr>
          </a:p>
        </p:txBody>
      </p:sp>
      <p:sp>
        <p:nvSpPr>
          <p:cNvPr id="8" name="Content Placeholder 3">
            <a:extLst>
              <a:ext uri="{FF2B5EF4-FFF2-40B4-BE49-F238E27FC236}">
                <a16:creationId xmlns:a16="http://schemas.microsoft.com/office/drawing/2014/main" id="{713D5224-B17E-AF47-9208-8D17B308585D}"/>
              </a:ext>
            </a:extLst>
          </p:cNvPr>
          <p:cNvSpPr txBox="1">
            <a:spLocks/>
          </p:cNvSpPr>
          <p:nvPr/>
        </p:nvSpPr>
        <p:spPr>
          <a:xfrm>
            <a:off x="4468667" y="731837"/>
            <a:ext cx="4588704" cy="73183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Example 9-20 shows a portion of R3’s router LSA’s LSDB. The highlighted bits indicate the functionality the router can perform in each area.</a:t>
            </a:r>
          </a:p>
        </p:txBody>
      </p:sp>
      <p:pic>
        <p:nvPicPr>
          <p:cNvPr id="2" name="Picture 1">
            <a:extLst>
              <a:ext uri="{FF2B5EF4-FFF2-40B4-BE49-F238E27FC236}">
                <a16:creationId xmlns:a16="http://schemas.microsoft.com/office/drawing/2014/main" id="{AED120D5-C721-2C49-B217-40E64662A338}"/>
              </a:ext>
            </a:extLst>
          </p:cNvPr>
          <p:cNvPicPr>
            <a:picLocks noChangeAspect="1"/>
          </p:cNvPicPr>
          <p:nvPr/>
        </p:nvPicPr>
        <p:blipFill>
          <a:blip r:embed="rId3"/>
          <a:stretch>
            <a:fillRect/>
          </a:stretch>
        </p:blipFill>
        <p:spPr>
          <a:xfrm>
            <a:off x="67377" y="1858308"/>
            <a:ext cx="4401290" cy="2566647"/>
          </a:xfrm>
          <a:prstGeom prst="rect">
            <a:avLst/>
          </a:prstGeom>
        </p:spPr>
      </p:pic>
      <p:pic>
        <p:nvPicPr>
          <p:cNvPr id="9" name="Picture 8">
            <a:extLst>
              <a:ext uri="{FF2B5EF4-FFF2-40B4-BE49-F238E27FC236}">
                <a16:creationId xmlns:a16="http://schemas.microsoft.com/office/drawing/2014/main" id="{38D0C9D5-5408-8A43-8A2E-93BB2317641D}"/>
              </a:ext>
            </a:extLst>
          </p:cNvPr>
          <p:cNvPicPr>
            <a:picLocks noChangeAspect="1"/>
          </p:cNvPicPr>
          <p:nvPr/>
        </p:nvPicPr>
        <p:blipFill>
          <a:blip r:embed="rId4"/>
          <a:stretch>
            <a:fillRect/>
          </a:stretch>
        </p:blipFill>
        <p:spPr>
          <a:xfrm>
            <a:off x="4572000" y="1591674"/>
            <a:ext cx="4272012" cy="3329656"/>
          </a:xfrm>
          <a:prstGeom prst="rect">
            <a:avLst/>
          </a:prstGeom>
        </p:spPr>
      </p:pic>
    </p:spTree>
    <p:extLst>
      <p:ext uri="{BB962C8B-B14F-4D97-AF65-F5344CB8AC3E}">
        <p14:creationId xmlns:p14="http://schemas.microsoft.com/office/powerpoint/2010/main" val="3970839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14068"/>
            <a:ext cx="5447900" cy="731837"/>
          </a:xfrm>
        </p:spPr>
        <p:txBody>
          <a:bodyPr/>
          <a:lstStyle/>
          <a:p>
            <a:r>
              <a:rPr lang="en-US" sz="1600" dirty="0"/>
              <a:t>OSPFv3 LSA Flooding Scope</a:t>
            </a:r>
            <a:br>
              <a:rPr lang="en-US" dirty="0"/>
            </a:br>
            <a:r>
              <a:rPr lang="en-US" dirty="0"/>
              <a:t>OSPFv3 Database Network</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56679" y="800246"/>
            <a:ext cx="4800332" cy="155068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Example 9-21 shows the output of the command </a:t>
            </a:r>
            <a:r>
              <a:rPr lang="en-US" sz="1500" b="1" dirty="0">
                <a:solidFill>
                  <a:srgbClr val="000000"/>
                </a:solidFill>
              </a:rPr>
              <a:t>show ospfv3 database network</a:t>
            </a:r>
            <a:r>
              <a:rPr lang="en-US" sz="1500" dirty="0">
                <a:solidFill>
                  <a:srgbClr val="000000"/>
                </a:solidFill>
              </a:rPr>
              <a:t> [</a:t>
            </a:r>
            <a:r>
              <a:rPr lang="en-US" sz="1500" b="1" dirty="0">
                <a:solidFill>
                  <a:srgbClr val="000000"/>
                </a:solidFill>
              </a:rPr>
              <a:t>self-originate</a:t>
            </a:r>
            <a:r>
              <a:rPr lang="en-US" sz="1500" dirty="0">
                <a:solidFill>
                  <a:srgbClr val="000000"/>
                </a:solidFill>
              </a:rPr>
              <a:t>].</a:t>
            </a:r>
          </a:p>
          <a:p>
            <a:pPr marL="0" indent="0" algn="l"/>
            <a:r>
              <a:rPr lang="en-US" sz="1500" dirty="0">
                <a:solidFill>
                  <a:srgbClr val="000000"/>
                </a:solidFill>
              </a:rPr>
              <a:t>The link LSA is responsible for providing details for the IPv6 prefixes associated with an interface. Example 9-22 shows the output of the command </a:t>
            </a:r>
            <a:r>
              <a:rPr lang="en-US" sz="1500" b="1" dirty="0">
                <a:solidFill>
                  <a:srgbClr val="000000"/>
                </a:solidFill>
              </a:rPr>
              <a:t>show ospfv3 database link</a:t>
            </a:r>
            <a:r>
              <a:rPr lang="en-US" sz="1500" dirty="0">
                <a:solidFill>
                  <a:srgbClr val="000000"/>
                </a:solidFill>
              </a:rPr>
              <a:t> [</a:t>
            </a:r>
            <a:r>
              <a:rPr lang="en-US" sz="1500" b="1" dirty="0">
                <a:solidFill>
                  <a:srgbClr val="000000"/>
                </a:solidFill>
              </a:rPr>
              <a:t>self-originate</a:t>
            </a:r>
            <a:r>
              <a:rPr lang="en-US" sz="1500" dirty="0">
                <a:solidFill>
                  <a:srgbClr val="000000"/>
                </a:solidFill>
              </a:rPr>
              <a:t>].</a:t>
            </a:r>
          </a:p>
        </p:txBody>
      </p:sp>
      <p:pic>
        <p:nvPicPr>
          <p:cNvPr id="4" name="Picture 3">
            <a:extLst>
              <a:ext uri="{FF2B5EF4-FFF2-40B4-BE49-F238E27FC236}">
                <a16:creationId xmlns:a16="http://schemas.microsoft.com/office/drawing/2014/main" id="{8200BB46-E9F4-B544-94A0-AB692D688CF1}"/>
              </a:ext>
            </a:extLst>
          </p:cNvPr>
          <p:cNvPicPr>
            <a:picLocks noChangeAspect="1"/>
          </p:cNvPicPr>
          <p:nvPr/>
        </p:nvPicPr>
        <p:blipFill>
          <a:blip r:embed="rId3"/>
          <a:stretch>
            <a:fillRect/>
          </a:stretch>
        </p:blipFill>
        <p:spPr>
          <a:xfrm>
            <a:off x="512880" y="2419338"/>
            <a:ext cx="4087929" cy="2328567"/>
          </a:xfrm>
          <a:prstGeom prst="rect">
            <a:avLst/>
          </a:prstGeom>
        </p:spPr>
      </p:pic>
      <p:pic>
        <p:nvPicPr>
          <p:cNvPr id="7" name="Picture 6">
            <a:extLst>
              <a:ext uri="{FF2B5EF4-FFF2-40B4-BE49-F238E27FC236}">
                <a16:creationId xmlns:a16="http://schemas.microsoft.com/office/drawing/2014/main" id="{7D0169D5-740E-FC4C-987C-94F11346FCDB}"/>
              </a:ext>
            </a:extLst>
          </p:cNvPr>
          <p:cNvPicPr>
            <a:picLocks noChangeAspect="1"/>
          </p:cNvPicPr>
          <p:nvPr/>
        </p:nvPicPr>
        <p:blipFill>
          <a:blip r:embed="rId4"/>
          <a:stretch>
            <a:fillRect/>
          </a:stretch>
        </p:blipFill>
        <p:spPr>
          <a:xfrm>
            <a:off x="5064152" y="731837"/>
            <a:ext cx="3706215" cy="3987107"/>
          </a:xfrm>
          <a:prstGeom prst="rect">
            <a:avLst/>
          </a:prstGeom>
        </p:spPr>
      </p:pic>
    </p:spTree>
    <p:extLst>
      <p:ext uri="{BB962C8B-B14F-4D97-AF65-F5344CB8AC3E}">
        <p14:creationId xmlns:p14="http://schemas.microsoft.com/office/powerpoint/2010/main" val="1231209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5313146" cy="731837"/>
          </a:xfrm>
        </p:spPr>
        <p:txBody>
          <a:bodyPr/>
          <a:lstStyle/>
          <a:p>
            <a:r>
              <a:rPr lang="en-US" sz="1600" dirty="0"/>
              <a:t>OSPFv3 LSA Flooding Scope</a:t>
            </a:r>
            <a:br>
              <a:rPr lang="en-US" dirty="0"/>
            </a:br>
            <a:r>
              <a:rPr lang="en-US" dirty="0"/>
              <a:t>OSPFv3 LSDB</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56679" y="731838"/>
            <a:ext cx="3683801" cy="82754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Example 9-23 shows R3’s database. Notice that R3’s router LSA bits are set to B, indicating that it is an ABR router.</a:t>
            </a:r>
          </a:p>
        </p:txBody>
      </p:sp>
      <p:pic>
        <p:nvPicPr>
          <p:cNvPr id="6" name="Picture 5">
            <a:extLst>
              <a:ext uri="{FF2B5EF4-FFF2-40B4-BE49-F238E27FC236}">
                <a16:creationId xmlns:a16="http://schemas.microsoft.com/office/drawing/2014/main" id="{C947BF6F-3CBC-5F43-AA18-8698002E2499}"/>
              </a:ext>
            </a:extLst>
          </p:cNvPr>
          <p:cNvPicPr>
            <a:picLocks noChangeAspect="1"/>
          </p:cNvPicPr>
          <p:nvPr/>
        </p:nvPicPr>
        <p:blipFill>
          <a:blip r:embed="rId3"/>
          <a:stretch>
            <a:fillRect/>
          </a:stretch>
        </p:blipFill>
        <p:spPr>
          <a:xfrm>
            <a:off x="156679" y="1727398"/>
            <a:ext cx="4097755" cy="2436033"/>
          </a:xfrm>
          <a:prstGeom prst="rect">
            <a:avLst/>
          </a:prstGeom>
        </p:spPr>
      </p:pic>
      <p:pic>
        <p:nvPicPr>
          <p:cNvPr id="11" name="Picture 10">
            <a:extLst>
              <a:ext uri="{FF2B5EF4-FFF2-40B4-BE49-F238E27FC236}">
                <a16:creationId xmlns:a16="http://schemas.microsoft.com/office/drawing/2014/main" id="{D7E21980-EA1A-2047-97E0-548AB2EDD093}"/>
              </a:ext>
            </a:extLst>
          </p:cNvPr>
          <p:cNvPicPr>
            <a:picLocks noChangeAspect="1"/>
          </p:cNvPicPr>
          <p:nvPr/>
        </p:nvPicPr>
        <p:blipFill>
          <a:blip r:embed="rId4"/>
          <a:stretch>
            <a:fillRect/>
          </a:stretch>
        </p:blipFill>
        <p:spPr>
          <a:xfrm>
            <a:off x="4889567" y="823561"/>
            <a:ext cx="3865711" cy="597164"/>
          </a:xfrm>
          <a:prstGeom prst="rect">
            <a:avLst/>
          </a:prstGeom>
        </p:spPr>
      </p:pic>
      <p:pic>
        <p:nvPicPr>
          <p:cNvPr id="9" name="Picture 8">
            <a:extLst>
              <a:ext uri="{FF2B5EF4-FFF2-40B4-BE49-F238E27FC236}">
                <a16:creationId xmlns:a16="http://schemas.microsoft.com/office/drawing/2014/main" id="{17F32162-150D-AC4F-9D6B-BA37BCF4A431}"/>
              </a:ext>
            </a:extLst>
          </p:cNvPr>
          <p:cNvPicPr>
            <a:picLocks noChangeAspect="1"/>
          </p:cNvPicPr>
          <p:nvPr/>
        </p:nvPicPr>
        <p:blipFill>
          <a:blip r:embed="rId5"/>
          <a:stretch>
            <a:fillRect/>
          </a:stretch>
        </p:blipFill>
        <p:spPr>
          <a:xfrm>
            <a:off x="4905107" y="1406309"/>
            <a:ext cx="3850171" cy="3078213"/>
          </a:xfrm>
          <a:prstGeom prst="rect">
            <a:avLst/>
          </a:prstGeom>
        </p:spPr>
      </p:pic>
    </p:spTree>
    <p:extLst>
      <p:ext uri="{BB962C8B-B14F-4D97-AF65-F5344CB8AC3E}">
        <p14:creationId xmlns:p14="http://schemas.microsoft.com/office/powerpoint/2010/main" val="2188858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408261" y="1495424"/>
            <a:ext cx="7598042" cy="1351755"/>
          </a:xfrm>
        </p:spPr>
        <p:txBody>
          <a:bodyPr/>
          <a:lstStyle/>
          <a:p>
            <a:r>
              <a:rPr lang="en-US" dirty="0">
                <a:solidFill>
                  <a:schemeClr val="accent5">
                    <a:lumMod val="40000"/>
                    <a:lumOff val="60000"/>
                  </a:schemeClr>
                </a:solidFill>
              </a:rPr>
              <a:t>Prepare for the Exam</a:t>
            </a:r>
          </a:p>
        </p:txBody>
      </p:sp>
    </p:spTree>
    <p:custDataLst>
      <p:tags r:id="rId1"/>
    </p:custDataLst>
    <p:extLst>
      <p:ext uri="{BB962C8B-B14F-4D97-AF65-F5344CB8AC3E}">
        <p14:creationId xmlns:p14="http://schemas.microsoft.com/office/powerpoint/2010/main" val="454545097"/>
      </p:ext>
    </p:extLst>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Key Topics for Chapter 9</a:t>
            </a:r>
          </a:p>
        </p:txBody>
      </p:sp>
      <p:graphicFrame>
        <p:nvGraphicFramePr>
          <p:cNvPr id="4" name="Table 3">
            <a:extLst>
              <a:ext uri="{FF2B5EF4-FFF2-40B4-BE49-F238E27FC236}">
                <a16:creationId xmlns:a16="http://schemas.microsoft.com/office/drawing/2014/main" id="{9EB819FD-417F-DF48-B9AC-8A701C4C03F9}"/>
              </a:ext>
            </a:extLst>
          </p:cNvPr>
          <p:cNvGraphicFramePr>
            <a:graphicFrameLocks noGrp="1"/>
          </p:cNvGraphicFramePr>
          <p:nvPr>
            <p:extLst>
              <p:ext uri="{D42A27DB-BD31-4B8C-83A1-F6EECF244321}">
                <p14:modId xmlns:p14="http://schemas.microsoft.com/office/powerpoint/2010/main" val="2556704590"/>
              </p:ext>
            </p:extLst>
          </p:nvPr>
        </p:nvGraphicFramePr>
        <p:xfrm>
          <a:off x="2198670" y="826199"/>
          <a:ext cx="3948148" cy="3346160"/>
        </p:xfrm>
        <a:graphic>
          <a:graphicData uri="http://schemas.openxmlformats.org/drawingml/2006/table">
            <a:tbl>
              <a:tblPr firstRow="1" bandRow="1">
                <a:tableStyleId>{5C22544A-7EE6-4342-B048-85BDC9FD1C3A}</a:tableStyleId>
              </a:tblPr>
              <a:tblGrid>
                <a:gridCol w="3948148">
                  <a:extLst>
                    <a:ext uri="{9D8B030D-6E8A-4147-A177-3AD203B41FA5}">
                      <a16:colId xmlns:a16="http://schemas.microsoft.com/office/drawing/2014/main" val="20000"/>
                    </a:ext>
                  </a:extLst>
                </a:gridCol>
              </a:tblGrid>
              <a:tr h="222020">
                <a:tc>
                  <a:txBody>
                    <a:bodyPr/>
                    <a:lstStyle/>
                    <a:p>
                      <a:r>
                        <a:rPr lang="en-US" dirty="0">
                          <a:solidFill>
                            <a:schemeClr val="bg1"/>
                          </a:solidFill>
                        </a:rPr>
                        <a:t>Description</a:t>
                      </a:r>
                    </a:p>
                  </a:txBody>
                  <a:tcPr/>
                </a:tc>
                <a:extLst>
                  <a:ext uri="{0D108BD9-81ED-4DB2-BD59-A6C34878D82A}">
                    <a16:rowId xmlns:a16="http://schemas.microsoft.com/office/drawing/2014/main" val="10000"/>
                  </a:ext>
                </a:extLst>
              </a:tr>
              <a:tr h="411963">
                <a:tc>
                  <a:txBody>
                    <a:bodyPr/>
                    <a:lstStyle/>
                    <a:p>
                      <a:pPr lvl="0"/>
                      <a:r>
                        <a:rPr lang="en-US" sz="1400" kern="1200" dirty="0">
                          <a:solidFill>
                            <a:srgbClr val="000000"/>
                          </a:solidFill>
                          <a:effectLst/>
                          <a:latin typeface="+mn-lt"/>
                          <a:ea typeface="+mn-ea"/>
                          <a:cs typeface="+mn-cs"/>
                        </a:rPr>
                        <a:t>OSPFv3 fundamentals</a:t>
                      </a:r>
                    </a:p>
                  </a:txBody>
                  <a:tcPr/>
                </a:tc>
                <a:extLst>
                  <a:ext uri="{0D108BD9-81ED-4DB2-BD59-A6C34878D82A}">
                    <a16:rowId xmlns:a16="http://schemas.microsoft.com/office/drawing/2014/main" val="10001"/>
                  </a:ext>
                </a:extLst>
              </a:tr>
              <a:tr h="411963">
                <a:tc>
                  <a:txBody>
                    <a:bodyPr/>
                    <a:lstStyle/>
                    <a:p>
                      <a:pPr lvl="0"/>
                      <a:r>
                        <a:rPr lang="en-US" sz="1400" kern="1200" dirty="0">
                          <a:solidFill>
                            <a:srgbClr val="000000"/>
                          </a:solidFill>
                          <a:effectLst/>
                          <a:latin typeface="+mn-lt"/>
                          <a:ea typeface="+mn-ea"/>
                          <a:cs typeface="+mn-cs"/>
                        </a:rPr>
                        <a:t>OSPFv3 link-state advertisement</a:t>
                      </a:r>
                    </a:p>
                  </a:txBody>
                  <a:tcPr/>
                </a:tc>
                <a:extLst>
                  <a:ext uri="{0D108BD9-81ED-4DB2-BD59-A6C34878D82A}">
                    <a16:rowId xmlns:a16="http://schemas.microsoft.com/office/drawing/2014/main" val="10002"/>
                  </a:ext>
                </a:extLst>
              </a:tr>
              <a:tr h="238505">
                <a:tc>
                  <a:txBody>
                    <a:bodyPr/>
                    <a:lstStyle/>
                    <a:p>
                      <a:pPr lvl="0"/>
                      <a:r>
                        <a:rPr lang="en-US" sz="1400" kern="1200" dirty="0">
                          <a:solidFill>
                            <a:srgbClr val="000000"/>
                          </a:solidFill>
                          <a:effectLst/>
                          <a:latin typeface="+mn-lt"/>
                          <a:ea typeface="+mn-ea"/>
                          <a:cs typeface="+mn-cs"/>
                        </a:rPr>
                        <a:t>OSPFv3 communication</a:t>
                      </a:r>
                    </a:p>
                  </a:txBody>
                  <a:tcPr/>
                </a:tc>
                <a:extLst>
                  <a:ext uri="{0D108BD9-81ED-4DB2-BD59-A6C34878D82A}">
                    <a16:rowId xmlns:a16="http://schemas.microsoft.com/office/drawing/2014/main" val="10003"/>
                  </a:ext>
                </a:extLst>
              </a:tr>
              <a:tr h="238505">
                <a:tc>
                  <a:txBody>
                    <a:bodyPr/>
                    <a:lstStyle/>
                    <a:p>
                      <a:pPr lvl="0"/>
                      <a:r>
                        <a:rPr lang="en-US" sz="1400" kern="1200" dirty="0">
                          <a:solidFill>
                            <a:srgbClr val="000000"/>
                          </a:solidFill>
                          <a:effectLst/>
                          <a:latin typeface="+mn-lt"/>
                          <a:ea typeface="+mn-ea"/>
                          <a:cs typeface="+mn-cs"/>
                        </a:rPr>
                        <a:t>OSPFv3 configuration</a:t>
                      </a:r>
                    </a:p>
                  </a:txBody>
                  <a:tcPr/>
                </a:tc>
                <a:extLst>
                  <a:ext uri="{0D108BD9-81ED-4DB2-BD59-A6C34878D82A}">
                    <a16:rowId xmlns:a16="http://schemas.microsoft.com/office/drawing/2014/main" val="10004"/>
                  </a:ext>
                </a:extLst>
              </a:tr>
              <a:tr h="238505">
                <a:tc>
                  <a:txBody>
                    <a:bodyPr/>
                    <a:lstStyle/>
                    <a:p>
                      <a:pPr lvl="0"/>
                      <a:r>
                        <a:rPr lang="en-US" sz="1400" kern="1200" dirty="0">
                          <a:solidFill>
                            <a:srgbClr val="000000"/>
                          </a:solidFill>
                          <a:effectLst/>
                          <a:latin typeface="+mn-lt"/>
                          <a:ea typeface="+mn-ea"/>
                          <a:cs typeface="+mn-cs"/>
                        </a:rPr>
                        <a:t>OSPFv3 verification</a:t>
                      </a:r>
                    </a:p>
                  </a:txBody>
                  <a:tcPr/>
                </a:tc>
                <a:extLst>
                  <a:ext uri="{0D108BD9-81ED-4DB2-BD59-A6C34878D82A}">
                    <a16:rowId xmlns:a16="http://schemas.microsoft.com/office/drawing/2014/main" val="10005"/>
                  </a:ext>
                </a:extLst>
              </a:tr>
              <a:tr h="346717">
                <a:tc>
                  <a:txBody>
                    <a:bodyPr/>
                    <a:lstStyle/>
                    <a:p>
                      <a:pPr lvl="0"/>
                      <a:r>
                        <a:rPr lang="en-US" sz="1400" kern="1200" dirty="0">
                          <a:solidFill>
                            <a:srgbClr val="000000"/>
                          </a:solidFill>
                          <a:effectLst/>
                          <a:latin typeface="+mn-lt"/>
                          <a:ea typeface="+mn-ea"/>
                          <a:cs typeface="+mn-cs"/>
                        </a:rPr>
                        <a:t>IPv6 route summarization</a:t>
                      </a:r>
                    </a:p>
                  </a:txBody>
                  <a:tcPr/>
                </a:tc>
                <a:extLst>
                  <a:ext uri="{0D108BD9-81ED-4DB2-BD59-A6C34878D82A}">
                    <a16:rowId xmlns:a16="http://schemas.microsoft.com/office/drawing/2014/main" val="226401875"/>
                  </a:ext>
                </a:extLst>
              </a:tr>
              <a:tr h="346717">
                <a:tc>
                  <a:txBody>
                    <a:bodyPr/>
                    <a:lstStyle/>
                    <a:p>
                      <a:pPr lvl="0"/>
                      <a:r>
                        <a:rPr lang="en-US" sz="1400" kern="1200" dirty="0">
                          <a:solidFill>
                            <a:srgbClr val="000000"/>
                          </a:solidFill>
                          <a:effectLst/>
                          <a:latin typeface="+mn-lt"/>
                          <a:ea typeface="+mn-ea"/>
                          <a:cs typeface="+mn-cs"/>
                        </a:rPr>
                        <a:t>Network type</a:t>
                      </a:r>
                    </a:p>
                  </a:txBody>
                  <a:tcPr/>
                </a:tc>
                <a:extLst>
                  <a:ext uri="{0D108BD9-81ED-4DB2-BD59-A6C34878D82A}">
                    <a16:rowId xmlns:a16="http://schemas.microsoft.com/office/drawing/2014/main" val="2772132501"/>
                  </a:ext>
                </a:extLst>
              </a:tr>
              <a:tr h="238505">
                <a:tc>
                  <a:txBody>
                    <a:bodyPr/>
                    <a:lstStyle/>
                    <a:p>
                      <a:pPr lvl="0"/>
                      <a:r>
                        <a:rPr lang="en-US" sz="1400" kern="1200" dirty="0">
                          <a:solidFill>
                            <a:srgbClr val="000000"/>
                          </a:solidFill>
                          <a:effectLst/>
                          <a:latin typeface="+mn-lt"/>
                          <a:ea typeface="+mn-ea"/>
                          <a:cs typeface="+mn-cs"/>
                        </a:rPr>
                        <a:t>OSPFv3 authentication</a:t>
                      </a:r>
                    </a:p>
                  </a:txBody>
                  <a:tcPr/>
                </a:tc>
                <a:extLst>
                  <a:ext uri="{0D108BD9-81ED-4DB2-BD59-A6C34878D82A}">
                    <a16:rowId xmlns:a16="http://schemas.microsoft.com/office/drawing/2014/main" val="58369687"/>
                  </a:ext>
                </a:extLst>
              </a:tr>
              <a:tr h="238505">
                <a:tc>
                  <a:txBody>
                    <a:bodyPr/>
                    <a:lstStyle/>
                    <a:p>
                      <a:pPr lvl="0"/>
                      <a:r>
                        <a:rPr lang="en-US" sz="1400" kern="1200" dirty="0">
                          <a:solidFill>
                            <a:srgbClr val="000000"/>
                          </a:solidFill>
                          <a:effectLst/>
                          <a:latin typeface="+mn-lt"/>
                          <a:ea typeface="+mn-ea"/>
                          <a:cs typeface="+mn-cs"/>
                        </a:rPr>
                        <a:t>OSPFv3 flooding scope</a:t>
                      </a:r>
                    </a:p>
                  </a:txBody>
                  <a:tcPr/>
                </a:tc>
                <a:extLst>
                  <a:ext uri="{0D108BD9-81ED-4DB2-BD59-A6C34878D82A}">
                    <a16:rowId xmlns:a16="http://schemas.microsoft.com/office/drawing/2014/main" val="946688955"/>
                  </a:ext>
                </a:extLst>
              </a:tr>
            </a:tbl>
          </a:graphicData>
        </a:graphic>
      </p:graphicFrame>
    </p:spTree>
    <p:extLst>
      <p:ext uri="{BB962C8B-B14F-4D97-AF65-F5344CB8AC3E}">
        <p14:creationId xmlns:p14="http://schemas.microsoft.com/office/powerpoint/2010/main" val="89097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442402" y="1519918"/>
            <a:ext cx="8701598" cy="790576"/>
          </a:xfrm>
        </p:spPr>
        <p:txBody>
          <a:bodyPr anchor="t"/>
          <a:lstStyle/>
          <a:p>
            <a:r>
              <a:rPr lang="en-US" dirty="0">
                <a:solidFill>
                  <a:schemeClr val="accent5">
                    <a:lumMod val="40000"/>
                    <a:lumOff val="60000"/>
                  </a:schemeClr>
                </a:solidFill>
              </a:rPr>
              <a:t>OSPFv3 Fundamentals</a:t>
            </a:r>
          </a:p>
        </p:txBody>
      </p:sp>
      <p:sp>
        <p:nvSpPr>
          <p:cNvPr id="4" name="TextBox 3">
            <a:extLst>
              <a:ext uri="{FF2B5EF4-FFF2-40B4-BE49-F238E27FC236}">
                <a16:creationId xmlns:a16="http://schemas.microsoft.com/office/drawing/2014/main" id="{E2BFA70F-DC0C-41D5-868E-C8FBC661D58F}"/>
              </a:ext>
            </a:extLst>
          </p:cNvPr>
          <p:cNvSpPr txBox="1"/>
          <p:nvPr/>
        </p:nvSpPr>
        <p:spPr>
          <a:xfrm>
            <a:off x="442402" y="2551198"/>
            <a:ext cx="8277832" cy="1077218"/>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Open Shortest Path First version 3 (OSPFv3) is the latest version of the OSPF protocol. </a:t>
            </a:r>
          </a:p>
          <a:p>
            <a:pPr marL="285750" indent="-285750">
              <a:buFont typeface="Arial" panose="020B0604020202020204" pitchFamily="34" charset="0"/>
              <a:buChar char="•"/>
            </a:pPr>
            <a:r>
              <a:rPr lang="en-US" sz="1600" dirty="0">
                <a:solidFill>
                  <a:schemeClr val="accent5">
                    <a:lumMod val="40000"/>
                    <a:lumOff val="60000"/>
                  </a:schemeClr>
                </a:solidFill>
              </a:rPr>
              <a:t>The OSPFv3 protocol is not backward compatible with OSPFv2, but the protocol mechanisms are essentially the same.</a:t>
            </a:r>
          </a:p>
        </p:txBody>
      </p:sp>
    </p:spTree>
    <p:custDataLst>
      <p:tags r:id="rId1"/>
    </p:custDataLst>
    <p:extLst>
      <p:ext uri="{BB962C8B-B14F-4D97-AF65-F5344CB8AC3E}">
        <p14:creationId xmlns:p14="http://schemas.microsoft.com/office/powerpoint/2010/main" val="727403309"/>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Prepare for the Exam</a:t>
            </a:r>
            <a:br>
              <a:rPr lang="en-US" sz="2400" dirty="0"/>
            </a:br>
            <a:r>
              <a:rPr lang="en-US" sz="2400" dirty="0"/>
              <a:t>Command Reference for Chapter 9</a:t>
            </a:r>
          </a:p>
        </p:txBody>
      </p:sp>
      <p:graphicFrame>
        <p:nvGraphicFramePr>
          <p:cNvPr id="4" name="Table 3">
            <a:extLst>
              <a:ext uri="{FF2B5EF4-FFF2-40B4-BE49-F238E27FC236}">
                <a16:creationId xmlns:a16="http://schemas.microsoft.com/office/drawing/2014/main" id="{41F66D07-16F6-D246-A5C8-DF1E46E8523E}"/>
              </a:ext>
            </a:extLst>
          </p:cNvPr>
          <p:cNvGraphicFramePr>
            <a:graphicFrameLocks noGrp="1"/>
          </p:cNvGraphicFramePr>
          <p:nvPr>
            <p:extLst>
              <p:ext uri="{D42A27DB-BD31-4B8C-83A1-F6EECF244321}">
                <p14:modId xmlns:p14="http://schemas.microsoft.com/office/powerpoint/2010/main" val="1281040055"/>
              </p:ext>
            </p:extLst>
          </p:nvPr>
        </p:nvGraphicFramePr>
        <p:xfrm>
          <a:off x="278662" y="731837"/>
          <a:ext cx="8586675" cy="3992880"/>
        </p:xfrm>
        <a:graphic>
          <a:graphicData uri="http://schemas.openxmlformats.org/drawingml/2006/table">
            <a:tbl>
              <a:tblPr firstRow="1" bandRow="1">
                <a:tableStyleId>{5C22544A-7EE6-4342-B048-85BDC9FD1C3A}</a:tableStyleId>
              </a:tblPr>
              <a:tblGrid>
                <a:gridCol w="4302963">
                  <a:extLst>
                    <a:ext uri="{9D8B030D-6E8A-4147-A177-3AD203B41FA5}">
                      <a16:colId xmlns:a16="http://schemas.microsoft.com/office/drawing/2014/main" val="20000"/>
                    </a:ext>
                  </a:extLst>
                </a:gridCol>
                <a:gridCol w="4283712">
                  <a:extLst>
                    <a:ext uri="{9D8B030D-6E8A-4147-A177-3AD203B41FA5}">
                      <a16:colId xmlns:a16="http://schemas.microsoft.com/office/drawing/2014/main" val="20001"/>
                    </a:ext>
                  </a:extLst>
                </a:gridCol>
              </a:tblGrid>
              <a:tr h="303141">
                <a:tc>
                  <a:txBody>
                    <a:bodyPr/>
                    <a:lstStyle/>
                    <a:p>
                      <a:r>
                        <a:rPr lang="en-US" dirty="0">
                          <a:solidFill>
                            <a:schemeClr val="bg1"/>
                          </a:solidFill>
                        </a:rPr>
                        <a:t>Task</a:t>
                      </a:r>
                    </a:p>
                  </a:txBody>
                  <a:tcPr/>
                </a:tc>
                <a:tc>
                  <a:txBody>
                    <a:bodyPr/>
                    <a:lstStyle/>
                    <a:p>
                      <a:r>
                        <a:rPr lang="en-US" sz="1400" b="1" i="0" u="none" strike="noStrike" kern="1200" baseline="0" dirty="0">
                          <a:solidFill>
                            <a:schemeClr val="bg1"/>
                          </a:solidFill>
                          <a:latin typeface="+mn-lt"/>
                          <a:ea typeface="+mn-ea"/>
                          <a:cs typeface="+mn-cs"/>
                        </a:rPr>
                        <a:t>Command Syntax</a:t>
                      </a:r>
                      <a:endParaRPr lang="en-US" dirty="0">
                        <a:solidFill>
                          <a:schemeClr val="bg1"/>
                        </a:solidFill>
                      </a:endParaRPr>
                    </a:p>
                  </a:txBody>
                  <a:tcPr/>
                </a:tc>
                <a:extLst>
                  <a:ext uri="{0D108BD9-81ED-4DB2-BD59-A6C34878D82A}">
                    <a16:rowId xmlns:a16="http://schemas.microsoft.com/office/drawing/2014/main" val="10000"/>
                  </a:ext>
                </a:extLst>
              </a:tr>
              <a:tr h="0">
                <a:tc>
                  <a:txBody>
                    <a:bodyPr/>
                    <a:lstStyle/>
                    <a:p>
                      <a:r>
                        <a:rPr lang="en-US" sz="1400" kern="1200" dirty="0">
                          <a:solidFill>
                            <a:srgbClr val="000000"/>
                          </a:solidFill>
                          <a:effectLst/>
                          <a:latin typeface="+mn-lt"/>
                          <a:ea typeface="+mn-ea"/>
                          <a:cs typeface="+mn-cs"/>
                        </a:rPr>
                        <a:t>Configure OSPFv3 on a router and enable it</a:t>
                      </a:r>
                    </a:p>
                    <a:p>
                      <a:r>
                        <a:rPr lang="en-US" sz="1400" kern="1200" dirty="0">
                          <a:solidFill>
                            <a:srgbClr val="000000"/>
                          </a:solidFill>
                          <a:effectLst/>
                          <a:latin typeface="+mn-lt"/>
                          <a:ea typeface="+mn-ea"/>
                          <a:cs typeface="+mn-cs"/>
                        </a:rPr>
                        <a:t>on an interface</a:t>
                      </a:r>
                    </a:p>
                  </a:txBody>
                  <a:tcPr anchor="ctr"/>
                </a:tc>
                <a:tc>
                  <a:txBody>
                    <a:bodyPr/>
                    <a:lstStyle/>
                    <a:p>
                      <a:r>
                        <a:rPr lang="en-US" sz="1400" b="1" kern="1200" dirty="0">
                          <a:solidFill>
                            <a:srgbClr val="000000"/>
                          </a:solidFill>
                          <a:effectLst/>
                          <a:latin typeface="+mn-lt"/>
                          <a:ea typeface="+mn-ea"/>
                          <a:cs typeface="+mn-cs"/>
                        </a:rPr>
                        <a:t>router ospfv3 </a:t>
                      </a:r>
                      <a:r>
                        <a:rPr lang="en-US" sz="1400" kern="1200" dirty="0">
                          <a:solidFill>
                            <a:srgbClr val="000000"/>
                          </a:solidFill>
                          <a:effectLst/>
                          <a:latin typeface="+mn-lt"/>
                          <a:ea typeface="+mn-ea"/>
                          <a:cs typeface="+mn-cs"/>
                        </a:rPr>
                        <a:t>[</a:t>
                      </a:r>
                      <a:r>
                        <a:rPr lang="en-US" sz="1400" i="1" kern="1200" dirty="0">
                          <a:solidFill>
                            <a:srgbClr val="000000"/>
                          </a:solidFill>
                          <a:effectLst/>
                          <a:latin typeface="+mn-lt"/>
                          <a:ea typeface="+mn-ea"/>
                          <a:cs typeface="+mn-cs"/>
                        </a:rPr>
                        <a:t>process-id</a:t>
                      </a:r>
                      <a:r>
                        <a:rPr lang="en-US" sz="1400" kern="1200" dirty="0">
                          <a:solidFill>
                            <a:srgbClr val="000000"/>
                          </a:solidFill>
                          <a:effectLst/>
                          <a:latin typeface="+mn-lt"/>
                          <a:ea typeface="+mn-ea"/>
                          <a:cs typeface="+mn-cs"/>
                        </a:rPr>
                        <a:t>]</a:t>
                      </a:r>
                    </a:p>
                    <a:p>
                      <a:r>
                        <a:rPr lang="en-US" sz="1400" b="1" kern="1200" dirty="0">
                          <a:solidFill>
                            <a:srgbClr val="000000"/>
                          </a:solidFill>
                          <a:effectLst/>
                          <a:latin typeface="+mn-lt"/>
                          <a:ea typeface="+mn-ea"/>
                          <a:cs typeface="+mn-cs"/>
                        </a:rPr>
                        <a:t>interface</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interface-id</a:t>
                      </a:r>
                    </a:p>
                    <a:p>
                      <a:r>
                        <a:rPr lang="en-US" sz="1400" b="1" kern="1200" dirty="0">
                          <a:solidFill>
                            <a:srgbClr val="000000"/>
                          </a:solidFill>
                          <a:effectLst/>
                          <a:latin typeface="+mn-lt"/>
                          <a:ea typeface="+mn-ea"/>
                          <a:cs typeface="+mn-cs"/>
                        </a:rPr>
                        <a:t>ospfv3</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process-id</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ipv4</a:t>
                      </a:r>
                      <a:r>
                        <a:rPr lang="en-US" sz="1400" kern="1200" dirty="0">
                          <a:solidFill>
                            <a:srgbClr val="000000"/>
                          </a:solidFill>
                          <a:effectLst/>
                          <a:latin typeface="+mn-lt"/>
                          <a:ea typeface="+mn-ea"/>
                          <a:cs typeface="+mn-cs"/>
                        </a:rPr>
                        <a:t> | </a:t>
                      </a:r>
                      <a:r>
                        <a:rPr lang="en-US" sz="1400" b="1" kern="1200" dirty="0">
                          <a:solidFill>
                            <a:srgbClr val="000000"/>
                          </a:solidFill>
                          <a:effectLst/>
                          <a:latin typeface="+mn-lt"/>
                          <a:ea typeface="+mn-ea"/>
                          <a:cs typeface="+mn-cs"/>
                        </a:rPr>
                        <a:t>ipv6</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area</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area-id</a:t>
                      </a:r>
                    </a:p>
                  </a:txBody>
                  <a:tcPr anchor="ctr"/>
                </a:tc>
                <a:extLst>
                  <a:ext uri="{0D108BD9-81ED-4DB2-BD59-A6C34878D82A}">
                    <a16:rowId xmlns:a16="http://schemas.microsoft.com/office/drawing/2014/main" val="145018854"/>
                  </a:ext>
                </a:extLst>
              </a:tr>
              <a:tr h="296960">
                <a:tc>
                  <a:txBody>
                    <a:bodyPr/>
                    <a:lstStyle/>
                    <a:p>
                      <a:r>
                        <a:rPr lang="en-US" sz="1400" kern="1200" dirty="0">
                          <a:solidFill>
                            <a:srgbClr val="000000"/>
                          </a:solidFill>
                          <a:effectLst/>
                          <a:latin typeface="+mn-lt"/>
                          <a:ea typeface="+mn-ea"/>
                          <a:cs typeface="+mn-cs"/>
                        </a:rPr>
                        <a:t>Configure a specific OSPFv3 interface as passive</a:t>
                      </a:r>
                    </a:p>
                  </a:txBody>
                  <a:tcPr anchor="ctr"/>
                </a:tc>
                <a:tc>
                  <a:txBody>
                    <a:bodyPr/>
                    <a:lstStyle/>
                    <a:p>
                      <a:r>
                        <a:rPr lang="en-US" sz="1400" b="1" kern="1200" dirty="0">
                          <a:solidFill>
                            <a:srgbClr val="000000"/>
                          </a:solidFill>
                          <a:effectLst/>
                          <a:latin typeface="+mn-lt"/>
                          <a:ea typeface="+mn-ea"/>
                          <a:cs typeface="+mn-cs"/>
                        </a:rPr>
                        <a:t>passive-interface</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interface-id</a:t>
                      </a:r>
                    </a:p>
                  </a:txBody>
                  <a:tcPr anchor="ctr"/>
                </a:tc>
                <a:extLst>
                  <a:ext uri="{0D108BD9-81ED-4DB2-BD59-A6C34878D82A}">
                    <a16:rowId xmlns:a16="http://schemas.microsoft.com/office/drawing/2014/main" val="3835337507"/>
                  </a:ext>
                </a:extLst>
              </a:tr>
              <a:tr h="296960">
                <a:tc>
                  <a:txBody>
                    <a:bodyPr/>
                    <a:lstStyle/>
                    <a:p>
                      <a:r>
                        <a:rPr lang="en-US" sz="1400" kern="1200" dirty="0">
                          <a:solidFill>
                            <a:srgbClr val="000000"/>
                          </a:solidFill>
                          <a:effectLst/>
                          <a:latin typeface="+mn-lt"/>
                          <a:ea typeface="+mn-ea"/>
                          <a:cs typeface="+mn-cs"/>
                        </a:rPr>
                        <a:t>Configure all OSPFv3 interfaces as passive</a:t>
                      </a:r>
                    </a:p>
                  </a:txBody>
                  <a:tcPr anchor="ctr"/>
                </a:tc>
                <a:tc>
                  <a:txBody>
                    <a:bodyPr/>
                    <a:lstStyle/>
                    <a:p>
                      <a:r>
                        <a:rPr lang="en-US" sz="1400" b="1" kern="1200" dirty="0">
                          <a:solidFill>
                            <a:srgbClr val="000000"/>
                          </a:solidFill>
                          <a:effectLst/>
                          <a:latin typeface="+mn-lt"/>
                          <a:ea typeface="+mn-ea"/>
                          <a:cs typeface="+mn-cs"/>
                        </a:rPr>
                        <a:t>passive-interface</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default</a:t>
                      </a:r>
                    </a:p>
                  </a:txBody>
                  <a:tcPr anchor="ctr"/>
                </a:tc>
                <a:extLst>
                  <a:ext uri="{0D108BD9-81ED-4DB2-BD59-A6C34878D82A}">
                    <a16:rowId xmlns:a16="http://schemas.microsoft.com/office/drawing/2014/main" val="28812027"/>
                  </a:ext>
                </a:extLst>
              </a:tr>
              <a:tr h="296960">
                <a:tc>
                  <a:txBody>
                    <a:bodyPr/>
                    <a:lstStyle/>
                    <a:p>
                      <a:r>
                        <a:rPr lang="en-US" sz="1400" kern="1200" dirty="0">
                          <a:solidFill>
                            <a:srgbClr val="000000"/>
                          </a:solidFill>
                          <a:effectLst/>
                          <a:latin typeface="+mn-lt"/>
                          <a:ea typeface="+mn-ea"/>
                          <a:cs typeface="+mn-cs"/>
                        </a:rPr>
                        <a:t>Summarize an IPv6 network range on an ABR</a:t>
                      </a:r>
                    </a:p>
                  </a:txBody>
                  <a:tcPr anchor="ctr"/>
                </a:tc>
                <a:tc>
                  <a:txBody>
                    <a:bodyPr/>
                    <a:lstStyle/>
                    <a:p>
                      <a:r>
                        <a:rPr lang="en-US" sz="1400" b="1" kern="1200" dirty="0">
                          <a:solidFill>
                            <a:srgbClr val="000000"/>
                          </a:solidFill>
                          <a:effectLst/>
                          <a:latin typeface="+mn-lt"/>
                          <a:ea typeface="+mn-ea"/>
                          <a:cs typeface="+mn-cs"/>
                        </a:rPr>
                        <a:t>area</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area-id</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range</a:t>
                      </a:r>
                      <a:r>
                        <a:rPr lang="en-US" sz="1400" kern="1200" dirty="0">
                          <a:solidFill>
                            <a:srgbClr val="000000"/>
                          </a:solidFill>
                          <a:effectLst/>
                          <a:latin typeface="+mn-lt"/>
                          <a:ea typeface="+mn-ea"/>
                          <a:cs typeface="+mn-cs"/>
                        </a:rPr>
                        <a:t> </a:t>
                      </a:r>
                      <a:r>
                        <a:rPr lang="en-US" sz="1400" i="1" kern="1200" dirty="0">
                          <a:solidFill>
                            <a:srgbClr val="000000"/>
                          </a:solidFill>
                          <a:effectLst/>
                          <a:latin typeface="+mn-lt"/>
                          <a:ea typeface="+mn-ea"/>
                          <a:cs typeface="+mn-cs"/>
                        </a:rPr>
                        <a:t>prefix</a:t>
                      </a:r>
                      <a:r>
                        <a:rPr lang="en-US" sz="1400" kern="1200" dirty="0">
                          <a:solidFill>
                            <a:srgbClr val="000000"/>
                          </a:solidFill>
                          <a:effectLst/>
                          <a:latin typeface="+mn-lt"/>
                          <a:ea typeface="+mn-ea"/>
                          <a:cs typeface="+mn-cs"/>
                        </a:rPr>
                        <a:t>/</a:t>
                      </a:r>
                      <a:r>
                        <a:rPr lang="en-US" sz="1400" i="1" kern="1200" dirty="0">
                          <a:solidFill>
                            <a:srgbClr val="000000"/>
                          </a:solidFill>
                          <a:effectLst/>
                          <a:latin typeface="+mn-lt"/>
                          <a:ea typeface="+mn-ea"/>
                          <a:cs typeface="+mn-cs"/>
                        </a:rPr>
                        <a:t>prefix-length</a:t>
                      </a:r>
                    </a:p>
                  </a:txBody>
                  <a:tcPr anchor="ctr"/>
                </a:tc>
                <a:extLst>
                  <a:ext uri="{0D108BD9-81ED-4DB2-BD59-A6C34878D82A}">
                    <a16:rowId xmlns:a16="http://schemas.microsoft.com/office/drawing/2014/main" val="2845165028"/>
                  </a:ext>
                </a:extLst>
              </a:tr>
              <a:tr h="296960">
                <a:tc>
                  <a:txBody>
                    <a:bodyPr/>
                    <a:lstStyle/>
                    <a:p>
                      <a:r>
                        <a:rPr lang="en-US" sz="1400" kern="1200" dirty="0">
                          <a:solidFill>
                            <a:srgbClr val="000000"/>
                          </a:solidFill>
                          <a:effectLst/>
                          <a:latin typeface="+mn-lt"/>
                          <a:ea typeface="+mn-ea"/>
                          <a:cs typeface="+mn-cs"/>
                        </a:rPr>
                        <a:t>Configure an OSPFv3 interface as point-to-point or broadcast network type</a:t>
                      </a:r>
                    </a:p>
                  </a:txBody>
                  <a:tcPr anchor="ctr"/>
                </a:tc>
                <a:tc>
                  <a:txBody>
                    <a:bodyPr/>
                    <a:lstStyle/>
                    <a:p>
                      <a:r>
                        <a:rPr lang="en-US" sz="1400" b="1" kern="1200" dirty="0">
                          <a:solidFill>
                            <a:srgbClr val="000000"/>
                          </a:solidFill>
                          <a:effectLst/>
                          <a:latin typeface="+mn-lt"/>
                          <a:ea typeface="+mn-ea"/>
                          <a:cs typeface="+mn-cs"/>
                        </a:rPr>
                        <a:t>ospfv3</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network</a:t>
                      </a:r>
                      <a:r>
                        <a:rPr lang="en-US" sz="1400" kern="1200" dirty="0">
                          <a:solidFill>
                            <a:srgbClr val="000000"/>
                          </a:solidFill>
                          <a:effectLst/>
                          <a:latin typeface="+mn-lt"/>
                          <a:ea typeface="+mn-ea"/>
                          <a:cs typeface="+mn-cs"/>
                        </a:rPr>
                        <a:t> {</a:t>
                      </a:r>
                      <a:r>
                        <a:rPr lang="en-US" sz="1400" b="1" kern="1200" dirty="0">
                          <a:solidFill>
                            <a:srgbClr val="000000"/>
                          </a:solidFill>
                          <a:effectLst/>
                          <a:latin typeface="+mn-lt"/>
                          <a:ea typeface="+mn-ea"/>
                          <a:cs typeface="+mn-cs"/>
                        </a:rPr>
                        <a:t>point-to-point</a:t>
                      </a:r>
                      <a:r>
                        <a:rPr lang="en-US" sz="1400" kern="1200" dirty="0">
                          <a:solidFill>
                            <a:srgbClr val="000000"/>
                          </a:solidFill>
                          <a:effectLst/>
                          <a:latin typeface="+mn-lt"/>
                          <a:ea typeface="+mn-ea"/>
                          <a:cs typeface="+mn-cs"/>
                        </a:rPr>
                        <a:t> | </a:t>
                      </a:r>
                      <a:r>
                        <a:rPr lang="en-US" sz="1400" b="1" kern="1200" dirty="0">
                          <a:solidFill>
                            <a:srgbClr val="000000"/>
                          </a:solidFill>
                          <a:effectLst/>
                          <a:latin typeface="+mn-lt"/>
                          <a:ea typeface="+mn-ea"/>
                          <a:cs typeface="+mn-cs"/>
                        </a:rPr>
                        <a:t>broadcast</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4019214021"/>
                  </a:ext>
                </a:extLst>
              </a:tr>
              <a:tr h="296960">
                <a:tc>
                  <a:txBody>
                    <a:bodyPr/>
                    <a:lstStyle/>
                    <a:p>
                      <a:r>
                        <a:rPr lang="en-US" sz="1400" kern="1200" dirty="0">
                          <a:solidFill>
                            <a:srgbClr val="000000"/>
                          </a:solidFill>
                          <a:effectLst/>
                          <a:latin typeface="+mn-lt"/>
                          <a:ea typeface="+mn-ea"/>
                          <a:cs typeface="+mn-cs"/>
                        </a:rPr>
                        <a:t>Display OSPFv3 interface settings</a:t>
                      </a:r>
                    </a:p>
                  </a:txBody>
                  <a:tcPr anchor="ctr"/>
                </a:tc>
                <a:tc>
                  <a:txBody>
                    <a:bodyPr/>
                    <a:lstStyle/>
                    <a:p>
                      <a:r>
                        <a:rPr lang="en-US" sz="1400" b="1" kern="1200" dirty="0">
                          <a:solidFill>
                            <a:srgbClr val="000000"/>
                          </a:solidFill>
                          <a:effectLst/>
                          <a:latin typeface="+mn-lt"/>
                          <a:ea typeface="+mn-ea"/>
                          <a:cs typeface="+mn-cs"/>
                        </a:rPr>
                        <a:t>show ospfv3 interface </a:t>
                      </a:r>
                      <a:r>
                        <a:rPr lang="en-US" sz="1400" kern="1200" dirty="0">
                          <a:solidFill>
                            <a:srgbClr val="000000"/>
                          </a:solidFill>
                          <a:effectLst/>
                          <a:latin typeface="+mn-lt"/>
                          <a:ea typeface="+mn-ea"/>
                          <a:cs typeface="+mn-cs"/>
                        </a:rPr>
                        <a:t>[</a:t>
                      </a:r>
                      <a:r>
                        <a:rPr lang="en-US" sz="1400" i="1" kern="1200" dirty="0">
                          <a:solidFill>
                            <a:srgbClr val="000000"/>
                          </a:solidFill>
                          <a:effectLst/>
                          <a:latin typeface="+mn-lt"/>
                          <a:ea typeface="+mn-ea"/>
                          <a:cs typeface="+mn-cs"/>
                        </a:rPr>
                        <a:t>interface-id</a:t>
                      </a:r>
                      <a:r>
                        <a:rPr lang="en-US" sz="14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2214523671"/>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Display OSPFv3 IPv6 neighbors</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1" kern="1200" dirty="0">
                          <a:solidFill>
                            <a:srgbClr val="000000"/>
                          </a:solidFill>
                          <a:effectLst/>
                          <a:latin typeface="+mn-lt"/>
                          <a:ea typeface="+mn-ea"/>
                          <a:cs typeface="+mn-cs"/>
                        </a:rPr>
                        <a:t>show ospfv3 ipv6 neighbor</a:t>
                      </a:r>
                    </a:p>
                  </a:txBody>
                  <a:tcPr anchor="ctr"/>
                </a:tc>
                <a:extLst>
                  <a:ext uri="{0D108BD9-81ED-4DB2-BD59-A6C34878D82A}">
                    <a16:rowId xmlns:a16="http://schemas.microsoft.com/office/drawing/2014/main" val="3993396680"/>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Display OSPFv3 router LSAs</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1" kern="1200" dirty="0">
                          <a:solidFill>
                            <a:srgbClr val="000000"/>
                          </a:solidFill>
                          <a:effectLst/>
                          <a:latin typeface="+mn-lt"/>
                          <a:ea typeface="+mn-ea"/>
                          <a:cs typeface="+mn-cs"/>
                        </a:rPr>
                        <a:t>show ospfv3 database router</a:t>
                      </a:r>
                    </a:p>
                  </a:txBody>
                  <a:tcPr anchor="ctr"/>
                </a:tc>
                <a:extLst>
                  <a:ext uri="{0D108BD9-81ED-4DB2-BD59-A6C34878D82A}">
                    <a16:rowId xmlns:a16="http://schemas.microsoft.com/office/drawing/2014/main" val="4002375558"/>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Display OSPFv3 network LSAs</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1" kern="1200" dirty="0">
                          <a:solidFill>
                            <a:srgbClr val="000000"/>
                          </a:solidFill>
                          <a:effectLst/>
                          <a:latin typeface="+mn-lt"/>
                          <a:ea typeface="+mn-ea"/>
                          <a:cs typeface="+mn-cs"/>
                        </a:rPr>
                        <a:t>show ospfv3 database network</a:t>
                      </a:r>
                    </a:p>
                  </a:txBody>
                  <a:tcPr anchor="ctr"/>
                </a:tc>
                <a:extLst>
                  <a:ext uri="{0D108BD9-81ED-4DB2-BD59-A6C34878D82A}">
                    <a16:rowId xmlns:a16="http://schemas.microsoft.com/office/drawing/2014/main" val="4072918103"/>
                  </a:ext>
                </a:extLst>
              </a:tr>
              <a:tr h="29696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kern="1200" dirty="0">
                          <a:solidFill>
                            <a:srgbClr val="000000"/>
                          </a:solidFill>
                          <a:effectLst/>
                          <a:latin typeface="+mn-lt"/>
                          <a:ea typeface="+mn-ea"/>
                          <a:cs typeface="+mn-cs"/>
                        </a:rPr>
                        <a:t>Display OSPFv3 link LSAs</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1" kern="1200" dirty="0">
                          <a:solidFill>
                            <a:srgbClr val="000000"/>
                          </a:solidFill>
                          <a:effectLst/>
                          <a:latin typeface="+mn-lt"/>
                          <a:ea typeface="+mn-ea"/>
                          <a:cs typeface="+mn-cs"/>
                        </a:rPr>
                        <a:t>show ospfv3 database link</a:t>
                      </a:r>
                    </a:p>
                  </a:txBody>
                  <a:tcPr anchor="ctr"/>
                </a:tc>
                <a:extLst>
                  <a:ext uri="{0D108BD9-81ED-4DB2-BD59-A6C34878D82A}">
                    <a16:rowId xmlns:a16="http://schemas.microsoft.com/office/drawing/2014/main" val="3904055991"/>
                  </a:ext>
                </a:extLst>
              </a:tr>
            </a:tbl>
          </a:graphicData>
        </a:graphic>
      </p:graphicFrame>
    </p:spTree>
    <p:extLst>
      <p:ext uri="{BB962C8B-B14F-4D97-AF65-F5344CB8AC3E}">
        <p14:creationId xmlns:p14="http://schemas.microsoft.com/office/powerpoint/2010/main" val="400591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Fundamentals</a:t>
            </a:r>
            <a:br>
              <a:rPr lang="en-US" dirty="0"/>
            </a:br>
            <a:r>
              <a:rPr lang="en-US" dirty="0"/>
              <a:t>OSPFv2 and OSPFv3 Differences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8966718" cy="4154984"/>
          </a:xfrm>
          <a:prstGeom prst="rect">
            <a:avLst/>
          </a:prstGeom>
        </p:spPr>
        <p:txBody>
          <a:bodyPr wrap="square">
            <a:spAutoFit/>
          </a:bodyPr>
          <a:lstStyle/>
          <a:p>
            <a:r>
              <a:rPr lang="en-US" sz="1600" dirty="0">
                <a:solidFill>
                  <a:srgbClr val="000000"/>
                </a:solidFill>
              </a:rPr>
              <a:t>The primary differences between OSPFv2 and OSPFv3 protocols are as follows:</a:t>
            </a:r>
          </a:p>
          <a:p>
            <a:pPr marL="285750" indent="-285750">
              <a:buFont typeface="Arial" panose="020B0604020202020204" pitchFamily="34" charset="0"/>
              <a:buChar char="•"/>
            </a:pPr>
            <a:r>
              <a:rPr lang="en-US" sz="1550" b="1" dirty="0">
                <a:solidFill>
                  <a:srgbClr val="000000"/>
                </a:solidFill>
              </a:rPr>
              <a:t>Support for multiple address families -</a:t>
            </a:r>
            <a:r>
              <a:rPr lang="en-US" sz="1550" dirty="0">
                <a:solidFill>
                  <a:srgbClr val="000000"/>
                </a:solidFill>
              </a:rPr>
              <a:t> OSPFv3 supports IPv4 and IPv6 address families.</a:t>
            </a:r>
          </a:p>
          <a:p>
            <a:pPr marL="285750" indent="-285750">
              <a:buFont typeface="Arial" panose="020B0604020202020204" pitchFamily="34" charset="0"/>
              <a:buChar char="•"/>
            </a:pPr>
            <a:r>
              <a:rPr lang="en-US" sz="1550" b="1" dirty="0">
                <a:solidFill>
                  <a:srgbClr val="000000"/>
                </a:solidFill>
              </a:rPr>
              <a:t>New LSA types - </a:t>
            </a:r>
            <a:r>
              <a:rPr lang="en-US" sz="1550" dirty="0">
                <a:solidFill>
                  <a:srgbClr val="000000"/>
                </a:solidFill>
              </a:rPr>
              <a:t>New LSA types have been created to carry IPv6 prefixes.</a:t>
            </a:r>
          </a:p>
          <a:p>
            <a:pPr marL="285750" indent="-285750">
              <a:buFont typeface="Arial" panose="020B0604020202020204" pitchFamily="34" charset="0"/>
              <a:buChar char="•"/>
            </a:pPr>
            <a:r>
              <a:rPr lang="en-US" sz="1550" b="1" dirty="0">
                <a:solidFill>
                  <a:srgbClr val="000000"/>
                </a:solidFill>
              </a:rPr>
              <a:t>Removal of addressing semantics - </a:t>
            </a:r>
            <a:r>
              <a:rPr lang="en-US" sz="1550" dirty="0">
                <a:solidFill>
                  <a:srgbClr val="000000"/>
                </a:solidFill>
              </a:rPr>
              <a:t>The IP prefix information is no longer present in the OSPF packet headers. </a:t>
            </a:r>
          </a:p>
          <a:p>
            <a:pPr marL="285750" indent="-285750">
              <a:buFont typeface="Arial" panose="020B0604020202020204" pitchFamily="34" charset="0"/>
              <a:buChar char="•"/>
            </a:pPr>
            <a:r>
              <a:rPr lang="en-US" sz="1550" b="1" dirty="0">
                <a:solidFill>
                  <a:srgbClr val="000000"/>
                </a:solidFill>
              </a:rPr>
              <a:t>LSA flooding - </a:t>
            </a:r>
            <a:r>
              <a:rPr lang="en-US" sz="1550" dirty="0">
                <a:solidFill>
                  <a:srgbClr val="000000"/>
                </a:solidFill>
              </a:rPr>
              <a:t>OSPFv3 includes a new link-state type field that is used to determine the flooding scope of LSA, as well as the handling of unknown LSA types.</a:t>
            </a:r>
          </a:p>
          <a:p>
            <a:pPr marL="285750" indent="-285750">
              <a:buFont typeface="Arial" panose="020B0604020202020204" pitchFamily="34" charset="0"/>
              <a:buChar char="•"/>
            </a:pPr>
            <a:r>
              <a:rPr lang="en-US" sz="1550" b="1" dirty="0">
                <a:solidFill>
                  <a:srgbClr val="000000"/>
                </a:solidFill>
              </a:rPr>
              <a:t>Packet format - </a:t>
            </a:r>
            <a:r>
              <a:rPr lang="en-US" sz="1550" dirty="0">
                <a:solidFill>
                  <a:srgbClr val="000000"/>
                </a:solidFill>
              </a:rPr>
              <a:t>OSPFv3 runs directly over IPv6, and the number of fields in the packet header has been reduced.</a:t>
            </a:r>
          </a:p>
          <a:p>
            <a:pPr marL="285750" indent="-285750">
              <a:buFont typeface="Arial" panose="020B0604020202020204" pitchFamily="34" charset="0"/>
              <a:buChar char="•"/>
            </a:pPr>
            <a:r>
              <a:rPr lang="en-US" sz="1550" b="1" dirty="0">
                <a:solidFill>
                  <a:srgbClr val="000000"/>
                </a:solidFill>
              </a:rPr>
              <a:t>Router ID - </a:t>
            </a:r>
            <a:r>
              <a:rPr lang="en-US" sz="1550" dirty="0">
                <a:solidFill>
                  <a:srgbClr val="000000"/>
                </a:solidFill>
              </a:rPr>
              <a:t>The router ID is used to identify neighbors, regardless of the network type in OSPFv3.</a:t>
            </a:r>
          </a:p>
          <a:p>
            <a:pPr marL="285750" indent="-285750">
              <a:buFont typeface="Arial" panose="020B0604020202020204" pitchFamily="34" charset="0"/>
              <a:buChar char="•"/>
            </a:pPr>
            <a:r>
              <a:rPr lang="en-US" sz="1550" b="1" dirty="0">
                <a:solidFill>
                  <a:srgbClr val="000000"/>
                </a:solidFill>
              </a:rPr>
              <a:t>Authentication - </a:t>
            </a:r>
            <a:r>
              <a:rPr lang="en-US" sz="1550" dirty="0">
                <a:solidFill>
                  <a:srgbClr val="000000"/>
                </a:solidFill>
              </a:rPr>
              <a:t>Neighbor authentication has been removed from the OSPF protocol and is now performed through IPsec extension headers in the IPv6 packet.</a:t>
            </a:r>
          </a:p>
          <a:p>
            <a:pPr marL="285750" indent="-285750">
              <a:buFont typeface="Arial" panose="020B0604020202020204" pitchFamily="34" charset="0"/>
              <a:buChar char="•"/>
            </a:pPr>
            <a:r>
              <a:rPr lang="en-US" sz="1550" b="1" dirty="0">
                <a:solidFill>
                  <a:srgbClr val="000000"/>
                </a:solidFill>
              </a:rPr>
              <a:t>Neighbor adjacencies - </a:t>
            </a:r>
            <a:r>
              <a:rPr lang="en-US" sz="1550" dirty="0">
                <a:solidFill>
                  <a:srgbClr val="000000"/>
                </a:solidFill>
              </a:rPr>
              <a:t>OSPFv3 inter-router communication is handled by IPv6 link-local addressing. </a:t>
            </a:r>
          </a:p>
          <a:p>
            <a:pPr marL="285750" indent="-285750">
              <a:buFont typeface="Arial" panose="020B0604020202020204" pitchFamily="34" charset="0"/>
              <a:buChar char="•"/>
            </a:pPr>
            <a:r>
              <a:rPr lang="en-US" sz="1550" b="1" dirty="0">
                <a:solidFill>
                  <a:srgbClr val="000000"/>
                </a:solidFill>
              </a:rPr>
              <a:t>Multiple instances - </a:t>
            </a:r>
            <a:r>
              <a:rPr lang="en-US" sz="1550" dirty="0">
                <a:solidFill>
                  <a:srgbClr val="000000"/>
                </a:solidFill>
              </a:rPr>
              <a:t>OSPFv3 packets include an instance ID field that may be used to manipulate which routers on a network segment are allowed to form adjacencies.</a:t>
            </a:r>
          </a:p>
        </p:txBody>
      </p:sp>
    </p:spTree>
    <p:extLst>
      <p:ext uri="{BB962C8B-B14F-4D97-AF65-F5344CB8AC3E}">
        <p14:creationId xmlns:p14="http://schemas.microsoft.com/office/powerpoint/2010/main" val="4065181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Fundamentals</a:t>
            </a:r>
            <a:br>
              <a:rPr lang="en-US" dirty="0"/>
            </a:br>
            <a:r>
              <a:rPr lang="en-US" dirty="0"/>
              <a:t>OSPFv3 Link-State Advertisement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8966718" cy="3785652"/>
          </a:xfrm>
          <a:prstGeom prst="rect">
            <a:avLst/>
          </a:prstGeom>
        </p:spPr>
        <p:txBody>
          <a:bodyPr wrap="square">
            <a:spAutoFit/>
          </a:bodyPr>
          <a:lstStyle/>
          <a:p>
            <a:pPr marL="285750" indent="-285750">
              <a:buFont typeface="Arial" panose="020B0604020202020204" pitchFamily="34" charset="0"/>
              <a:buChar char="•"/>
            </a:pPr>
            <a:r>
              <a:rPr lang="en-US" sz="1600" dirty="0">
                <a:solidFill>
                  <a:srgbClr val="000000"/>
                </a:solidFill>
              </a:rPr>
              <a:t>The OSPF link-state database (LSDB) information is organized and advertised differently in version 3 than in version 2. OSPFv3 modifies the structure of the router LSA (Type 1), renames the network summary LSA to the inter-area prefix LSA, and renames the autonomous system boundary router (ASBR) summary LSA to inter-area router LSA.</a:t>
            </a:r>
          </a:p>
          <a:p>
            <a:pPr marL="285750" indent="-285750">
              <a:buFont typeface="Arial" panose="020B0604020202020204" pitchFamily="34" charset="0"/>
              <a:buChar char="•"/>
            </a:pP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IP address information is advertised independently by two new LSA types:</a:t>
            </a:r>
          </a:p>
          <a:p>
            <a:pPr marL="742950" lvl="1" indent="-285750">
              <a:buFont typeface="Arial" panose="020B0604020202020204" pitchFamily="34" charset="0"/>
              <a:buChar char="•"/>
            </a:pPr>
            <a:r>
              <a:rPr lang="en-US" sz="1600" dirty="0">
                <a:solidFill>
                  <a:srgbClr val="000000"/>
                </a:solidFill>
              </a:rPr>
              <a:t>Intra-area prefix LSA</a:t>
            </a:r>
          </a:p>
          <a:p>
            <a:pPr marL="742950" lvl="1" indent="-285750">
              <a:buFont typeface="Arial" panose="020B0604020202020204" pitchFamily="34" charset="0"/>
              <a:buChar char="•"/>
            </a:pPr>
            <a:r>
              <a:rPr lang="en-US" sz="1600" dirty="0">
                <a:solidFill>
                  <a:srgbClr val="000000"/>
                </a:solidFill>
              </a:rPr>
              <a:t>Link-local LSA</a:t>
            </a:r>
          </a:p>
          <a:p>
            <a:pPr marL="285750" indent="-285750">
              <a:buFont typeface="Arial" panose="020B0604020202020204" pitchFamily="34" charset="0"/>
              <a:buChar char="•"/>
            </a:pPr>
            <a:endParaRPr lang="en-US" sz="1600" dirty="0">
              <a:solidFill>
                <a:srgbClr val="000000"/>
              </a:solidFill>
            </a:endParaRPr>
          </a:p>
          <a:p>
            <a:r>
              <a:rPr lang="en-US" sz="1600" dirty="0">
                <a:solidFill>
                  <a:srgbClr val="000000"/>
                </a:solidFill>
              </a:rPr>
              <a:t>Advertising the IP address information using new LSA types eliminates the need for OSPF to perform full shortest path first (SPF) tree calculations every time a new address prefix is added or changed on an interface. The OSPFv3 LSDB creates a shortest path topology tree based on links instead of networks.</a:t>
            </a:r>
          </a:p>
          <a:p>
            <a:pPr marL="285750" indent="-285750">
              <a:buFont typeface="Arial" panose="020B0604020202020204" pitchFamily="34" charset="0"/>
              <a:buChar char="•"/>
            </a:pPr>
            <a:endParaRPr lang="en-US" sz="1600" dirty="0">
              <a:solidFill>
                <a:srgbClr val="000000"/>
              </a:solidFill>
            </a:endParaRPr>
          </a:p>
          <a:p>
            <a:endParaRPr lang="en-US" sz="1600" dirty="0">
              <a:solidFill>
                <a:srgbClr val="000000"/>
              </a:solidFill>
            </a:endParaRPr>
          </a:p>
        </p:txBody>
      </p:sp>
    </p:spTree>
    <p:extLst>
      <p:ext uri="{BB962C8B-B14F-4D97-AF65-F5344CB8AC3E}">
        <p14:creationId xmlns:p14="http://schemas.microsoft.com/office/powerpoint/2010/main" val="20526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Fundamentals</a:t>
            </a:r>
            <a:br>
              <a:rPr lang="en-US" dirty="0"/>
            </a:br>
            <a:r>
              <a:rPr lang="en-US" dirty="0"/>
              <a:t>OSPFv3 LSA Types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8966718" cy="338554"/>
          </a:xfrm>
          <a:prstGeom prst="rect">
            <a:avLst/>
          </a:prstGeom>
        </p:spPr>
        <p:txBody>
          <a:bodyPr wrap="square">
            <a:spAutoFit/>
          </a:bodyPr>
          <a:lstStyle/>
          <a:p>
            <a:pPr marL="285750" indent="-285750">
              <a:buFont typeface="Arial" panose="020B0604020202020204" pitchFamily="34" charset="0"/>
              <a:buChar char="•"/>
            </a:pPr>
            <a:r>
              <a:rPr lang="en-US" sz="1600" dirty="0">
                <a:solidFill>
                  <a:srgbClr val="000000"/>
                </a:solidFill>
              </a:rPr>
              <a:t>Table 9-2 provides a brief description of each OSPFv3 LSA type.</a:t>
            </a:r>
          </a:p>
        </p:txBody>
      </p:sp>
      <p:pic>
        <p:nvPicPr>
          <p:cNvPr id="4" name="Picture 3">
            <a:extLst>
              <a:ext uri="{FF2B5EF4-FFF2-40B4-BE49-F238E27FC236}">
                <a16:creationId xmlns:a16="http://schemas.microsoft.com/office/drawing/2014/main" id="{F87A9993-D652-6344-AD53-7E7B535D4016}"/>
              </a:ext>
            </a:extLst>
          </p:cNvPr>
          <p:cNvPicPr>
            <a:picLocks noChangeAspect="1"/>
          </p:cNvPicPr>
          <p:nvPr/>
        </p:nvPicPr>
        <p:blipFill>
          <a:blip r:embed="rId3"/>
          <a:stretch>
            <a:fillRect/>
          </a:stretch>
        </p:blipFill>
        <p:spPr>
          <a:xfrm>
            <a:off x="1905802" y="1233506"/>
            <a:ext cx="4424653" cy="3530408"/>
          </a:xfrm>
          <a:prstGeom prst="rect">
            <a:avLst/>
          </a:prstGeom>
        </p:spPr>
      </p:pic>
    </p:spTree>
    <p:extLst>
      <p:ext uri="{BB962C8B-B14F-4D97-AF65-F5344CB8AC3E}">
        <p14:creationId xmlns:p14="http://schemas.microsoft.com/office/powerpoint/2010/main" val="2147334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Fundamentals</a:t>
            </a:r>
            <a:br>
              <a:rPr lang="en-US" dirty="0"/>
            </a:br>
            <a:r>
              <a:rPr lang="en-US" dirty="0"/>
              <a:t>OSPFv3 Communication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5" y="731837"/>
            <a:ext cx="4506685" cy="3046988"/>
          </a:xfrm>
          <a:prstGeom prst="rect">
            <a:avLst/>
          </a:prstGeom>
        </p:spPr>
        <p:txBody>
          <a:bodyPr wrap="square">
            <a:spAutoFit/>
          </a:bodyPr>
          <a:lstStyle/>
          <a:p>
            <a:r>
              <a:rPr lang="en-US" sz="1600" dirty="0">
                <a:solidFill>
                  <a:srgbClr val="000000"/>
                </a:solidFill>
              </a:rPr>
              <a:t>OSPFv3 packets use protocol ID 89, and routers communicate with each other using the local interface’s IPv6 link-local address as the source. Depending on the packet type, the destination address is either a unicast link-local address or the multicast link-local scoped address:</a:t>
            </a:r>
          </a:p>
          <a:p>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FF02::05: OSPFv3 AllSPFRouters</a:t>
            </a:r>
          </a:p>
          <a:p>
            <a:pPr marL="285750" indent="-285750">
              <a:buFont typeface="Arial" panose="020B0604020202020204" pitchFamily="34" charset="0"/>
              <a:buChar char="•"/>
            </a:pP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FF02::06: OSPFv3 AllDRouters designated router (DR) router</a:t>
            </a:r>
          </a:p>
        </p:txBody>
      </p:sp>
      <p:pic>
        <p:nvPicPr>
          <p:cNvPr id="5" name="Picture 4">
            <a:extLst>
              <a:ext uri="{FF2B5EF4-FFF2-40B4-BE49-F238E27FC236}">
                <a16:creationId xmlns:a16="http://schemas.microsoft.com/office/drawing/2014/main" id="{CD8C11BD-63FF-F349-B6A8-61F60D62A468}"/>
              </a:ext>
            </a:extLst>
          </p:cNvPr>
          <p:cNvPicPr>
            <a:picLocks noChangeAspect="1"/>
          </p:cNvPicPr>
          <p:nvPr/>
        </p:nvPicPr>
        <p:blipFill>
          <a:blip r:embed="rId3"/>
          <a:stretch>
            <a:fillRect/>
          </a:stretch>
        </p:blipFill>
        <p:spPr>
          <a:xfrm>
            <a:off x="4637315" y="731837"/>
            <a:ext cx="4311431" cy="3310888"/>
          </a:xfrm>
          <a:prstGeom prst="rect">
            <a:avLst/>
          </a:prstGeom>
        </p:spPr>
      </p:pic>
    </p:spTree>
    <p:extLst>
      <p:ext uri="{BB962C8B-B14F-4D97-AF65-F5344CB8AC3E}">
        <p14:creationId xmlns:p14="http://schemas.microsoft.com/office/powerpoint/2010/main" val="38005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BFA70F-DC0C-41D5-868E-C8FBC661D58F}"/>
              </a:ext>
            </a:extLst>
          </p:cNvPr>
          <p:cNvSpPr txBox="1"/>
          <p:nvPr/>
        </p:nvSpPr>
        <p:spPr>
          <a:xfrm>
            <a:off x="588205" y="3300040"/>
            <a:ext cx="8277832" cy="830997"/>
          </a:xfrm>
          <a:prstGeom prst="rect">
            <a:avLst/>
          </a:prstGeom>
          <a:noFill/>
        </p:spPr>
        <p:txBody>
          <a:bodyPr wrap="square" rtlCol="0">
            <a:spAutoFit/>
          </a:bodyPr>
          <a:lstStyle/>
          <a:p>
            <a:r>
              <a:rPr lang="en-US" sz="1600" dirty="0">
                <a:solidFill>
                  <a:schemeClr val="accent5">
                    <a:lumMod val="40000"/>
                    <a:lumOff val="60000"/>
                  </a:schemeClr>
                </a:solidFill>
              </a:rPr>
              <a:t>The following section explains the process for configuring and verifying OSPFv3.</a:t>
            </a:r>
          </a:p>
          <a:p>
            <a:pPr marL="285750" indent="-285750">
              <a:buFont typeface="Arial" panose="020B0604020202020204" pitchFamily="34" charset="0"/>
              <a:buChar char="•"/>
            </a:pPr>
            <a:endParaRPr lang="en-US" sz="1600" dirty="0">
              <a:solidFill>
                <a:schemeClr val="accent5">
                  <a:lumMod val="40000"/>
                  <a:lumOff val="60000"/>
                </a:schemeClr>
              </a:solidFill>
            </a:endParaRPr>
          </a:p>
          <a:p>
            <a:pPr marL="285750" indent="-285750">
              <a:buFont typeface="Arial" panose="020B0604020202020204" pitchFamily="34" charset="0"/>
              <a:buChar char="•"/>
            </a:pPr>
            <a:endParaRPr lang="en-US" sz="1600" dirty="0">
              <a:solidFill>
                <a:schemeClr val="accent5">
                  <a:lumMod val="40000"/>
                  <a:lumOff val="60000"/>
                </a:schemeClr>
              </a:solidFill>
            </a:endParaRPr>
          </a:p>
        </p:txBody>
      </p:sp>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514221" y="1979794"/>
            <a:ext cx="7598042" cy="799885"/>
          </a:xfrm>
        </p:spPr>
        <p:txBody>
          <a:bodyPr/>
          <a:lstStyle/>
          <a:p>
            <a:r>
              <a:rPr lang="en-US" dirty="0">
                <a:solidFill>
                  <a:schemeClr val="accent5">
                    <a:lumMod val="40000"/>
                    <a:lumOff val="60000"/>
                  </a:schemeClr>
                </a:solidFill>
              </a:rPr>
              <a:t>OSPFv3 Configuration</a:t>
            </a:r>
          </a:p>
        </p:txBody>
      </p:sp>
    </p:spTree>
    <p:custDataLst>
      <p:tags r:id="rId1"/>
    </p:custDataLst>
    <p:extLst>
      <p:ext uri="{BB962C8B-B14F-4D97-AF65-F5344CB8AC3E}">
        <p14:creationId xmlns:p14="http://schemas.microsoft.com/office/powerpoint/2010/main" val="1178000938"/>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OSPFv3 Configuration</a:t>
            </a:r>
            <a:br>
              <a:rPr lang="en-US" dirty="0"/>
            </a:br>
            <a:r>
              <a:rPr lang="en-US" dirty="0"/>
              <a:t>OSPFv3 Configuration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65314" y="731837"/>
            <a:ext cx="8924681" cy="4016484"/>
          </a:xfrm>
          <a:prstGeom prst="rect">
            <a:avLst/>
          </a:prstGeom>
        </p:spPr>
        <p:txBody>
          <a:bodyPr wrap="square">
            <a:spAutoFit/>
          </a:bodyPr>
          <a:lstStyle/>
          <a:p>
            <a:r>
              <a:rPr lang="en-US" sz="1500" dirty="0">
                <a:solidFill>
                  <a:srgbClr val="000000"/>
                </a:solidFill>
              </a:rPr>
              <a:t>The process for configuring OSPFv3 involves the following steps:</a:t>
            </a:r>
          </a:p>
          <a:p>
            <a:endParaRPr lang="en-US" sz="1500" dirty="0">
              <a:solidFill>
                <a:srgbClr val="000000"/>
              </a:solidFill>
            </a:endParaRPr>
          </a:p>
          <a:p>
            <a:r>
              <a:rPr lang="en-US" sz="1500" b="1" dirty="0">
                <a:solidFill>
                  <a:srgbClr val="000000"/>
                </a:solidFill>
              </a:rPr>
              <a:t>Step 1. </a:t>
            </a:r>
            <a:r>
              <a:rPr lang="en-US" sz="1500" dirty="0">
                <a:solidFill>
                  <a:srgbClr val="000000"/>
                </a:solidFill>
              </a:rPr>
              <a:t>Initialize the routing process by enabling ipv6 unicast-routing on the router and then configuring OSPFv3 with the command router ospfv3 [process-id].</a:t>
            </a:r>
          </a:p>
          <a:p>
            <a:endParaRPr lang="en-US" sz="1500" dirty="0">
              <a:solidFill>
                <a:srgbClr val="000000"/>
              </a:solidFill>
            </a:endParaRPr>
          </a:p>
          <a:p>
            <a:r>
              <a:rPr lang="en-US" sz="1500" b="1" dirty="0">
                <a:solidFill>
                  <a:srgbClr val="000000"/>
                </a:solidFill>
              </a:rPr>
              <a:t>Step 2. </a:t>
            </a:r>
            <a:r>
              <a:rPr lang="en-US" sz="1500" dirty="0">
                <a:solidFill>
                  <a:srgbClr val="000000"/>
                </a:solidFill>
              </a:rPr>
              <a:t>Define the router ID (RID) by using the command router-id. The router ID is a 32-bit value that does not need to match an IPv4 address. It may be any number, as long as the value is unique within the OSPF domain. OSPFv3 uses the same algorithm as OSPFv2 for dynamically locating the RID. If there are not any IPv4 interfaces available, the RID is set to 0.0.0.0 and does not allow adjacencies to form.</a:t>
            </a:r>
          </a:p>
          <a:p>
            <a:endParaRPr lang="en-US" sz="1500" dirty="0">
              <a:solidFill>
                <a:srgbClr val="000000"/>
              </a:solidFill>
            </a:endParaRPr>
          </a:p>
          <a:p>
            <a:r>
              <a:rPr lang="en-US" sz="1500" b="1" dirty="0">
                <a:solidFill>
                  <a:srgbClr val="000000"/>
                </a:solidFill>
              </a:rPr>
              <a:t>Step 3. </a:t>
            </a:r>
            <a:r>
              <a:rPr lang="en-US" sz="1500" dirty="0">
                <a:solidFill>
                  <a:srgbClr val="000000"/>
                </a:solidFill>
              </a:rPr>
              <a:t>Initialize the address family within the routing process by using the optional command address-family {ipv6 | ipv4} unicast. The appropriate address family is enabled automatically when OSPFv3 is enabled on an interface. </a:t>
            </a:r>
          </a:p>
          <a:p>
            <a:endParaRPr lang="en-US" sz="1500" dirty="0">
              <a:solidFill>
                <a:srgbClr val="000000"/>
              </a:solidFill>
            </a:endParaRPr>
          </a:p>
          <a:p>
            <a:r>
              <a:rPr lang="en-US" sz="1500" b="1" dirty="0">
                <a:solidFill>
                  <a:srgbClr val="000000"/>
                </a:solidFill>
              </a:rPr>
              <a:t>Step 4. </a:t>
            </a:r>
            <a:r>
              <a:rPr lang="en-US" sz="1500" dirty="0">
                <a:solidFill>
                  <a:srgbClr val="000000"/>
                </a:solidFill>
              </a:rPr>
              <a:t>Use the interface command ospfv3 process-id ipv6 area area-id to enable the protocol and assign the interface to an area.</a:t>
            </a:r>
          </a:p>
        </p:txBody>
      </p:sp>
    </p:spTree>
    <p:extLst>
      <p:ext uri="{BB962C8B-B14F-4D97-AF65-F5344CB8AC3E}">
        <p14:creationId xmlns:p14="http://schemas.microsoft.com/office/powerpoint/2010/main" val="3607630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41812</TotalTime>
  <Words>2180</Words>
  <Application>Microsoft Office PowerPoint</Application>
  <PresentationFormat>On-screen Show (16:9)</PresentationFormat>
  <Paragraphs>216</Paragraphs>
  <Slides>31</Slides>
  <Notes>31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CiscoSans ExtraLight</vt:lpstr>
      <vt:lpstr>Default Theme</vt:lpstr>
      <vt:lpstr>Chapter 9: OSPFv3</vt:lpstr>
      <vt:lpstr>Chapter 9 Content</vt:lpstr>
      <vt:lpstr>OSPFv3 Fundamentals</vt:lpstr>
      <vt:lpstr>OSPFv3 Fundamentals OSPFv2 and OSPFv3 Differences</vt:lpstr>
      <vt:lpstr>OSPFv3 Fundamentals OSPFv3 Link-State Advertisement</vt:lpstr>
      <vt:lpstr>OSPFv3 Fundamentals OSPFv3 LSA Types</vt:lpstr>
      <vt:lpstr>OSPFv3 Fundamentals OSPFv3 Communication</vt:lpstr>
      <vt:lpstr>OSPFv3 Configuration</vt:lpstr>
      <vt:lpstr>OSPFv3 Configuration OSPFv3 Configuration</vt:lpstr>
      <vt:lpstr>OSPFv3 Configuration OSPFv3 Topology</vt:lpstr>
      <vt:lpstr>OSPFv3 Configuration OSPFv3 Verification</vt:lpstr>
      <vt:lpstr>OSPFv3 Configuration OSPFv3 Verification (Cont.)</vt:lpstr>
      <vt:lpstr>OSPFv3 Configuration Passive Interface</vt:lpstr>
      <vt:lpstr>OSPFv3 Configuration IPv6 Route Summarization</vt:lpstr>
      <vt:lpstr>OSPFv3 Configuration Network Type</vt:lpstr>
      <vt:lpstr>OSPFv3 Configuration OSPFv3 Authentication</vt:lpstr>
      <vt:lpstr>OSPFv3 Configuration OSPFv3 Authentication (Cont.)</vt:lpstr>
      <vt:lpstr>OSPFv3 Configuration OSPFv3 Interface Authentication and Encryption</vt:lpstr>
      <vt:lpstr>OSPFv3 Configuration OSPFv3 Area Authentication and Encryption (Cont.)</vt:lpstr>
      <vt:lpstr>OSPFv3 Configuration OSPFv3 Link-Local Forwarding</vt:lpstr>
      <vt:lpstr>OSPFv3 Configuration OSPFv3 Link-Local Forwarding (Cont.)</vt:lpstr>
      <vt:lpstr>OSPFv3 LSA Flooding Scope</vt:lpstr>
      <vt:lpstr>OSPFv3 LSA Flooding Scope OSPFv3 LSA Flooding Scope</vt:lpstr>
      <vt:lpstr>OSPFv3 LSA Flooding Scope OSPFv3 Database </vt:lpstr>
      <vt:lpstr>OSPFv3 LSA Flooding Scope OSPFv3 Options</vt:lpstr>
      <vt:lpstr>OSPFv3 LSA Flooding Scope OSPFv3 Database Network</vt:lpstr>
      <vt:lpstr>OSPFv3 LSA Flooding Scope OSPFv3 LSDB</vt:lpstr>
      <vt:lpstr>Prepare for the Exam</vt:lpstr>
      <vt:lpstr>Prepare for the Exam Key Topics for Chapter 9</vt:lpstr>
      <vt:lpstr>Prepare for the Exam Command Reference for Chapter 9</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Sue Livingston</cp:lastModifiedBy>
  <cp:revision>718</cp:revision>
  <dcterms:created xsi:type="dcterms:W3CDTF">2019-10-18T06:21:22Z</dcterms:created>
  <dcterms:modified xsi:type="dcterms:W3CDTF">2020-03-16T17:52:08Z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