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865" r:id="rId3"/>
    <p:sldMasterId id="2147483781" r:id="rId4"/>
    <p:sldMasterId id="2147483793" r:id="rId5"/>
    <p:sldMasterId id="2147483799" r:id="rId6"/>
    <p:sldMasterId id="2147483805" r:id="rId7"/>
    <p:sldMasterId id="2147483811" r:id="rId8"/>
    <p:sldMasterId id="2147483817" r:id="rId9"/>
    <p:sldMasterId id="2147483787" r:id="rId10"/>
    <p:sldMasterId id="2147483717" r:id="rId11"/>
    <p:sldMasterId id="2147483823" r:id="rId12"/>
    <p:sldMasterId id="2147483829" r:id="rId13"/>
    <p:sldMasterId id="2147483835" r:id="rId14"/>
    <p:sldMasterId id="2147483841" r:id="rId15"/>
    <p:sldMasterId id="2147483847" r:id="rId16"/>
    <p:sldMasterId id="2147483853" r:id="rId17"/>
    <p:sldMasterId id="2147483859" r:id="rId18"/>
    <p:sldMasterId id="2147483765" r:id="rId19"/>
  </p:sldMasterIdLst>
  <p:notesMasterIdLst>
    <p:notesMasterId r:id="rId47"/>
  </p:notesMasterIdLst>
  <p:handoutMasterIdLst>
    <p:handoutMasterId r:id="rId48"/>
  </p:handoutMasterIdLst>
  <p:sldIdLst>
    <p:sldId id="256" r:id="rId20"/>
    <p:sldId id="322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8031" autoAdjust="0"/>
  </p:normalViewPr>
  <p:slideViewPr>
    <p:cSldViewPr>
      <p:cViewPr varScale="1">
        <p:scale>
          <a:sx n="74" d="100"/>
          <a:sy n="74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A1D3A-7DE2-40B4-B51A-D4BE3E34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75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DFD49-50D7-42B9-B68A-213CB831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3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DFD49-50D7-42B9-B68A-213CB831FF7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  <a:latin typeface="맑은 고딕"/>
              </a:rPr>
              <a:pPr>
                <a:defRPr/>
              </a:pPr>
              <a:t>12</a:t>
            </a:fld>
            <a:endParaRPr lang="ko-KR" altLang="en-US">
              <a:solidFill>
                <a:prstClr val="black"/>
              </a:solidFill>
              <a:latin typeface="맑은 고딕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LME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CM base end to end solution.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 both on-premises &amp; 3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party applications.  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parallel with CM platform enhancement and merge into Cloud solution.</a:t>
            </a:r>
          </a:p>
          <a:p>
            <a:pPr marL="315572" lvl="1" indent="0" defTabSz="400777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5572" lvl="1" indent="0" defTabSz="400777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SMB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UCS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market solution and feature enhancement</a:t>
            </a:r>
          </a:p>
          <a:p>
            <a:pPr marL="473359" lvl="1" indent="-157787" defTabSz="400777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- Hospitality, Education, Retails,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API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Prioritized feature enhancement</a:t>
            </a:r>
          </a:p>
          <a:p>
            <a:pPr marL="473359" lvl="1" indent="-157787" defTabSz="400777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Platform enhancement for mobility, conference and VOIP</a:t>
            </a:r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A122-E0D0-4FD9-859A-F11093B29673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>
            <a:lvl1pPr latinLnBrk="0">
              <a:defRPr>
                <a:latin typeface="+mn-lt"/>
              </a:defRPr>
            </a:lvl1pPr>
            <a:lvl2pPr marL="651264" indent="-250486" latinLnBrk="0">
              <a:buFont typeface="Arial"/>
              <a:buChar char="•"/>
              <a:defRPr>
                <a:latin typeface="+mn-lt"/>
              </a:defRPr>
            </a:lvl2pPr>
            <a:lvl3pPr marL="1144455" indent="-342900">
              <a:buFont typeface="AppleGothic"/>
              <a:buChar char="-"/>
              <a:defRPr/>
            </a:lvl3pPr>
            <a:lvl4pPr marL="1545233" indent="-342900">
              <a:buFont typeface="Wingdings" charset="2"/>
              <a:buChar char="ü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6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>
            <a:lvl1pPr latinLnBrk="0">
              <a:defRPr>
                <a:latin typeface="+mn-lt"/>
              </a:defRPr>
            </a:lvl1pPr>
            <a:lvl2pPr marL="651264" indent="-250486" latinLnBrk="0">
              <a:buFont typeface="Arial"/>
              <a:buChar char="•"/>
              <a:defRPr>
                <a:latin typeface="+mn-lt"/>
              </a:defRPr>
            </a:lvl2pPr>
            <a:lvl3pPr marL="1144455" indent="-342900">
              <a:buFont typeface="AppleGothic"/>
              <a:buChar char="-"/>
              <a:defRPr/>
            </a:lvl3pPr>
            <a:lvl4pPr marL="1545233" indent="-342900">
              <a:buFont typeface="Wingdings" charset="2"/>
              <a:buChar char="ü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40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082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5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06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/>
            <a:endParaRPr lang="en-US"/>
          </a:p>
        </p:txBody>
      </p:sp>
      <p:pic>
        <p:nvPicPr>
          <p:cNvPr id="4" name="Picture 3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" y="1749250"/>
            <a:ext cx="1087275" cy="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8277" y="2929691"/>
            <a:ext cx="3244502" cy="981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 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 userDrawn="1"/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rIns="80145" bIns="40073" rtlCol="0" anchor="ctr" anchorCtr="0">
            <a:normAutofit/>
          </a:bodyPr>
          <a:lstStyle>
            <a:lvl1pPr algn="l" defTabSz="457200" rtl="0" eaLnBrk="1" latinLnBrk="0" hangingPunct="0">
              <a:spcBef>
                <a:spcPct val="0"/>
              </a:spcBef>
              <a:buNone/>
              <a:defRPr sz="4400" b="0" i="0" kern="12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  <a:cs typeface="iPECS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38" y="1603384"/>
            <a:ext cx="8278384" cy="2041692"/>
          </a:xfrm>
          <a:prstGeom prst="rect">
            <a:avLst/>
          </a:prstGeom>
        </p:spPr>
        <p:txBody>
          <a:bodyPr lIns="410196">
            <a:normAutofit/>
          </a:bodyPr>
          <a:lstStyle>
            <a:lvl1pPr>
              <a:defRPr sz="390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0" name="Picture 9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1425" y="248683"/>
            <a:ext cx="1058379" cy="56175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79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marR="0" indent="0" algn="l" defTabSz="4003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marL="0" marR="0" lvl="0" indent="0" algn="l" defTabSz="4003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 smtClean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10196" tIns="126213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  <p:pic>
        <p:nvPicPr>
          <p:cNvPr id="12" name="Picture 11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649529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6056115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7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4100666"/>
            <a:ext cx="7382066" cy="572647"/>
          </a:xfrm>
          <a:prstGeom prst="rect">
            <a:avLst/>
          </a:prstGeom>
        </p:spPr>
        <p:txBody>
          <a:bodyPr vert="horz" lIns="0" tIns="0"/>
          <a:lstStyle>
            <a:lvl1pPr marL="0" indent="0" latinLnBrk="0" hangingPunct="0">
              <a:spcBef>
                <a:spcPts val="379"/>
              </a:spcBef>
              <a:buNone/>
              <a:defRPr sz="18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 headline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603384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741" tIns="126074" anchor="ctr" anchorCtr="0">
            <a:normAutofit/>
          </a:bodyPr>
          <a:lstStyle>
            <a:lvl1pPr algn="l" latinLnBrk="0" hangingPunct="0">
              <a:defRPr sz="3900" baseline="0">
                <a:solidFill>
                  <a:srgbClr val="FFFFFF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altLang="ko-KR" dirty="0" smtClean="0"/>
              <a:t>UC SOLUTION</a:t>
            </a:r>
            <a:br>
              <a:rPr lang="en-US" altLang="ko-KR" dirty="0" smtClean="0"/>
            </a:br>
            <a:r>
              <a:rPr lang="en-US" altLang="ko-KR" dirty="0" smtClean="0"/>
              <a:t>IP Enterprise</a:t>
            </a:r>
            <a:br>
              <a:rPr lang="en-US" altLang="ko-KR" dirty="0" smtClean="0"/>
            </a:br>
            <a:r>
              <a:rPr lang="en-US" altLang="ko-KR" dirty="0" smtClean="0"/>
              <a:t>Communications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4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01" y="6295652"/>
            <a:ext cx="1090868" cy="331772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2775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0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20050" cy="42148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53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 rot="16200000">
            <a:off x="830569" y="256715"/>
            <a:ext cx="1600686" cy="1087275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56" tIns="40028" rIns="80056" bIns="40028" rtlCol="0" anchor="ctr"/>
          <a:lstStyle/>
          <a:p>
            <a:pPr algn="ctr"/>
            <a:endParaRPr lang="en-US"/>
          </a:p>
        </p:txBody>
      </p:sp>
      <p:pic>
        <p:nvPicPr>
          <p:cNvPr id="9" name="Picture 8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9" y="1743267"/>
            <a:ext cx="1090868" cy="3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01" y="2929701"/>
            <a:ext cx="3241875" cy="98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0417" y="239781"/>
            <a:ext cx="1090868" cy="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012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12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_-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05" y="6296072"/>
            <a:ext cx="1087275" cy="33067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"/>
            <a:ext cx="9144000" cy="692727"/>
          </a:xfrm>
          <a:prstGeom prst="rect">
            <a:avLst/>
          </a:prstGeom>
          <a:gradFill flip="none" rotWithShape="1">
            <a:gsLst>
              <a:gs pos="3000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lIns="473301" anchor="ctr" anchorCtr="0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iPECS"/>
                <a:ea typeface="iPECS"/>
                <a:cs typeface="iPE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Headline</a:t>
            </a:r>
            <a:r>
              <a:rPr lang="en-US" altLang="ko-KR" dirty="0" smtClean="0"/>
              <a:t>_[</a:t>
            </a:r>
            <a:r>
              <a:rPr lang="en-US" altLang="ko-KR" dirty="0" err="1" smtClean="0"/>
              <a:t>iPECS</a:t>
            </a:r>
            <a:r>
              <a:rPr lang="en-US" altLang="ko-KR" dirty="0" smtClean="0"/>
              <a:t> 30pt]</a:t>
            </a:r>
            <a:endParaRPr 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6" name="텍스트 개체 틀 30"/>
          <p:cNvSpPr>
            <a:spLocks noGrp="1"/>
          </p:cNvSpPr>
          <p:nvPr>
            <p:ph type="body" sz="quarter" idx="18"/>
          </p:nvPr>
        </p:nvSpPr>
        <p:spPr>
          <a:xfrm>
            <a:off x="571500" y="1857364"/>
            <a:ext cx="8001000" cy="4214842"/>
          </a:xfrm>
        </p:spPr>
        <p:txBody>
          <a:bodyPr/>
          <a:lstStyle>
            <a:lvl1pPr latinLnBrk="0">
              <a:defRPr>
                <a:latin typeface="+mn-lt"/>
              </a:defRPr>
            </a:lvl1pPr>
            <a:lvl2pPr marL="651264" indent="-250486" latinLnBrk="0">
              <a:buFont typeface="Arial"/>
              <a:buChar char="•"/>
              <a:defRPr>
                <a:latin typeface="+mn-lt"/>
              </a:defRPr>
            </a:lvl2pPr>
            <a:lvl3pPr marL="1144455" indent="-342900">
              <a:buFont typeface="AppleGothic"/>
              <a:buChar char="-"/>
              <a:defRPr/>
            </a:lvl3pPr>
            <a:lvl4pPr marL="1545233" indent="-342900">
              <a:buFont typeface="Wingdings" charset="2"/>
              <a:buChar char="ü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14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49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71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6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85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03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537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5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22746" y="221710"/>
            <a:ext cx="8728615" cy="6409749"/>
          </a:xfrm>
          <a:custGeom>
            <a:avLst/>
            <a:gdLst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0 w 10209213"/>
              <a:gd name="connsiteY3" fmla="*/ 7062788 h 7062788"/>
              <a:gd name="connsiteX4" fmla="*/ 0 w 10209213"/>
              <a:gd name="connsiteY4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2788"/>
              <a:gd name="connsiteX1" fmla="*/ 10209213 w 10209213"/>
              <a:gd name="connsiteY1" fmla="*/ 0 h 7062788"/>
              <a:gd name="connsiteX2" fmla="*/ 10209213 w 10209213"/>
              <a:gd name="connsiteY2" fmla="*/ 7062788 h 7062788"/>
              <a:gd name="connsiteX3" fmla="*/ 7298814 w 10209213"/>
              <a:gd name="connsiteY3" fmla="*/ 7058032 h 7062788"/>
              <a:gd name="connsiteX4" fmla="*/ 0 w 10209213"/>
              <a:gd name="connsiteY4" fmla="*/ 7062788 h 7062788"/>
              <a:gd name="connsiteX5" fmla="*/ 0 w 10209213"/>
              <a:gd name="connsiteY5" fmla="*/ 0 h 7062788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38476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7062788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154351 w 10209213"/>
              <a:gd name="connsiteY3" fmla="*/ 7068529 h 7068529"/>
              <a:gd name="connsiteX4" fmla="*/ 0 w 10209213"/>
              <a:gd name="connsiteY4" fmla="*/ 7062788 h 7068529"/>
              <a:gd name="connsiteX5" fmla="*/ 0 w 10209213"/>
              <a:gd name="connsiteY5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32936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09213"/>
              <a:gd name="connsiteY0" fmla="*/ 0 h 7068529"/>
              <a:gd name="connsiteX1" fmla="*/ 10209213 w 10209213"/>
              <a:gd name="connsiteY1" fmla="*/ 0 h 7068529"/>
              <a:gd name="connsiteX2" fmla="*/ 10209213 w 10209213"/>
              <a:gd name="connsiteY2" fmla="*/ 6069013 h 7068529"/>
              <a:gd name="connsiteX3" fmla="*/ 8343900 w 10209213"/>
              <a:gd name="connsiteY3" fmla="*/ 6321425 h 7068529"/>
              <a:gd name="connsiteX4" fmla="*/ 8154351 w 10209213"/>
              <a:gd name="connsiteY4" fmla="*/ 7068529 h 7068529"/>
              <a:gd name="connsiteX5" fmla="*/ 0 w 10209213"/>
              <a:gd name="connsiteY5" fmla="*/ 7062788 h 7068529"/>
              <a:gd name="connsiteX6" fmla="*/ 0 w 1020921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54351 w 10215563"/>
              <a:gd name="connsiteY4" fmla="*/ 7068529 h 7068529"/>
              <a:gd name="connsiteX5" fmla="*/ 0 w 10215563"/>
              <a:gd name="connsiteY5" fmla="*/ 7062788 h 7068529"/>
              <a:gd name="connsiteX6" fmla="*/ 0 w 10215563"/>
              <a:gd name="connsiteY6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343900 w 10215563"/>
              <a:gd name="connsiteY3" fmla="*/ 6321425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20075 w 10215563"/>
              <a:gd name="connsiteY3" fmla="*/ 631190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47050 w 10215563"/>
              <a:gd name="connsiteY4" fmla="*/ 63849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3400 w 10215563"/>
              <a:gd name="connsiteY4" fmla="*/ 6410325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15563"/>
              <a:gd name="connsiteY0" fmla="*/ 0 h 7068529"/>
              <a:gd name="connsiteX1" fmla="*/ 10209213 w 10215563"/>
              <a:gd name="connsiteY1" fmla="*/ 0 h 7068529"/>
              <a:gd name="connsiteX2" fmla="*/ 10215563 w 10215563"/>
              <a:gd name="connsiteY2" fmla="*/ 6326188 h 7068529"/>
              <a:gd name="connsiteX3" fmla="*/ 8216900 w 10215563"/>
              <a:gd name="connsiteY3" fmla="*/ 6318250 h 7068529"/>
              <a:gd name="connsiteX4" fmla="*/ 8156575 w 10215563"/>
              <a:gd name="connsiteY4" fmla="*/ 6381750 h 7068529"/>
              <a:gd name="connsiteX5" fmla="*/ 8154351 w 10215563"/>
              <a:gd name="connsiteY5" fmla="*/ 7068529 h 7068529"/>
              <a:gd name="connsiteX6" fmla="*/ 0 w 10215563"/>
              <a:gd name="connsiteY6" fmla="*/ 7062788 h 7068529"/>
              <a:gd name="connsiteX7" fmla="*/ 0 w 10215563"/>
              <a:gd name="connsiteY7" fmla="*/ 0 h 7068529"/>
              <a:gd name="connsiteX0" fmla="*/ 0 w 10209219"/>
              <a:gd name="connsiteY0" fmla="*/ 0 h 7068529"/>
              <a:gd name="connsiteX1" fmla="*/ 10209213 w 10209219"/>
              <a:gd name="connsiteY1" fmla="*/ 0 h 7068529"/>
              <a:gd name="connsiteX2" fmla="*/ 9720263 w 10209219"/>
              <a:gd name="connsiteY2" fmla="*/ 6091238 h 7068529"/>
              <a:gd name="connsiteX3" fmla="*/ 8216900 w 10209219"/>
              <a:gd name="connsiteY3" fmla="*/ 6318250 h 7068529"/>
              <a:gd name="connsiteX4" fmla="*/ 8156575 w 10209219"/>
              <a:gd name="connsiteY4" fmla="*/ 6381750 h 7068529"/>
              <a:gd name="connsiteX5" fmla="*/ 8154351 w 10209219"/>
              <a:gd name="connsiteY5" fmla="*/ 7068529 h 7068529"/>
              <a:gd name="connsiteX6" fmla="*/ 0 w 10209219"/>
              <a:gd name="connsiteY6" fmla="*/ 7062788 h 7068529"/>
              <a:gd name="connsiteX7" fmla="*/ 0 w 10209219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12388"/>
              <a:gd name="connsiteY0" fmla="*/ 0 h 7068529"/>
              <a:gd name="connsiteX1" fmla="*/ 10209213 w 10212388"/>
              <a:gd name="connsiteY1" fmla="*/ 0 h 7068529"/>
              <a:gd name="connsiteX2" fmla="*/ 10212388 w 10212388"/>
              <a:gd name="connsiteY2" fmla="*/ 6316663 h 7068529"/>
              <a:gd name="connsiteX3" fmla="*/ 8216900 w 10212388"/>
              <a:gd name="connsiteY3" fmla="*/ 6318250 h 7068529"/>
              <a:gd name="connsiteX4" fmla="*/ 8156575 w 10212388"/>
              <a:gd name="connsiteY4" fmla="*/ 6381750 h 7068529"/>
              <a:gd name="connsiteX5" fmla="*/ 8154351 w 10212388"/>
              <a:gd name="connsiteY5" fmla="*/ 7068529 h 7068529"/>
              <a:gd name="connsiteX6" fmla="*/ 0 w 10212388"/>
              <a:gd name="connsiteY6" fmla="*/ 7062788 h 7068529"/>
              <a:gd name="connsiteX7" fmla="*/ 0 w 10212388"/>
              <a:gd name="connsiteY7" fmla="*/ 0 h 7068529"/>
              <a:gd name="connsiteX0" fmla="*/ 0 w 10209369"/>
              <a:gd name="connsiteY0" fmla="*/ 0 h 7068529"/>
              <a:gd name="connsiteX1" fmla="*/ 10209213 w 10209369"/>
              <a:gd name="connsiteY1" fmla="*/ 0 h 7068529"/>
              <a:gd name="connsiteX2" fmla="*/ 10193338 w 10209369"/>
              <a:gd name="connsiteY2" fmla="*/ 6316663 h 7068529"/>
              <a:gd name="connsiteX3" fmla="*/ 8216900 w 10209369"/>
              <a:gd name="connsiteY3" fmla="*/ 6318250 h 7068529"/>
              <a:gd name="connsiteX4" fmla="*/ 8156575 w 10209369"/>
              <a:gd name="connsiteY4" fmla="*/ 6381750 h 7068529"/>
              <a:gd name="connsiteX5" fmla="*/ 8154351 w 10209369"/>
              <a:gd name="connsiteY5" fmla="*/ 7068529 h 7068529"/>
              <a:gd name="connsiteX6" fmla="*/ 0 w 10209369"/>
              <a:gd name="connsiteY6" fmla="*/ 7062788 h 7068529"/>
              <a:gd name="connsiteX7" fmla="*/ 0 w 10209369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6575 w 10203085"/>
              <a:gd name="connsiteY4" fmla="*/ 63817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48625 w 10203085"/>
              <a:gd name="connsiteY4" fmla="*/ 648652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6610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093075 w 10203085"/>
              <a:gd name="connsiteY4" fmla="*/ 6416675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15435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216900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159750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86775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5175 w 10203085"/>
              <a:gd name="connsiteY4" fmla="*/ 6394450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31825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31666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78588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389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382000 w 10203085"/>
              <a:gd name="connsiteY4" fmla="*/ 65246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451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5309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4643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62713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5230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5850 w 10203085"/>
              <a:gd name="connsiteY3" fmla="*/ 652145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89700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09025 w 10203085"/>
              <a:gd name="connsiteY3" fmla="*/ 65055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18550 w 10203085"/>
              <a:gd name="connsiteY3" fmla="*/ 63277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287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60717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5525 w 10203085"/>
              <a:gd name="connsiteY4" fmla="*/ 6572250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  <a:gd name="connsiteX0" fmla="*/ 0 w 10203085"/>
              <a:gd name="connsiteY0" fmla="*/ 0 h 7068529"/>
              <a:gd name="connsiteX1" fmla="*/ 10202863 w 10203085"/>
              <a:gd name="connsiteY1" fmla="*/ 0 h 7068529"/>
              <a:gd name="connsiteX2" fmla="*/ 10193338 w 10203085"/>
              <a:gd name="connsiteY2" fmla="*/ 6497638 h 7068529"/>
              <a:gd name="connsiteX3" fmla="*/ 8721725 w 10203085"/>
              <a:gd name="connsiteY3" fmla="*/ 6499225 h 7068529"/>
              <a:gd name="connsiteX4" fmla="*/ 8642350 w 10203085"/>
              <a:gd name="connsiteY4" fmla="*/ 6575425 h 7068529"/>
              <a:gd name="connsiteX5" fmla="*/ 8643301 w 10203085"/>
              <a:gd name="connsiteY5" fmla="*/ 7068529 h 7068529"/>
              <a:gd name="connsiteX6" fmla="*/ 0 w 10203085"/>
              <a:gd name="connsiteY6" fmla="*/ 7062788 h 7068529"/>
              <a:gd name="connsiteX7" fmla="*/ 0 w 10203085"/>
              <a:gd name="connsiteY7" fmla="*/ 0 h 706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3085" h="7068529">
                <a:moveTo>
                  <a:pt x="0" y="0"/>
                </a:moveTo>
                <a:lnTo>
                  <a:pt x="10202863" y="0"/>
                </a:lnTo>
                <a:cubicBezTo>
                  <a:pt x="10204980" y="2108729"/>
                  <a:pt x="10191221" y="4388909"/>
                  <a:pt x="10193338" y="6497638"/>
                </a:cubicBezTo>
                <a:lnTo>
                  <a:pt x="8721725" y="6499225"/>
                </a:lnTo>
                <a:cubicBezTo>
                  <a:pt x="8668544" y="6499489"/>
                  <a:pt x="8645366" y="6530283"/>
                  <a:pt x="8642350" y="6575425"/>
                </a:cubicBezTo>
                <a:cubicBezTo>
                  <a:pt x="8645684" y="6750742"/>
                  <a:pt x="8643301" y="6641756"/>
                  <a:pt x="8643301" y="7068529"/>
                </a:cubicBezTo>
                <a:lnTo>
                  <a:pt x="0" y="706278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79976" tIns="39988" rIns="79976" bIns="39988"/>
          <a:lstStyle/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grpSp>
        <p:nvGrpSpPr>
          <p:cNvPr id="3" name="Group 17"/>
          <p:cNvGrpSpPr/>
          <p:nvPr userDrawn="1"/>
        </p:nvGrpSpPr>
        <p:grpSpPr>
          <a:xfrm>
            <a:off x="0" y="0"/>
            <a:ext cx="9158130" cy="6858000"/>
            <a:chOff x="0" y="0"/>
            <a:chExt cx="10705155" cy="756285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0456887" y="0"/>
              <a:ext cx="248268" cy="7562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5400000">
              <a:off x="5220185" y="-5220185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5220185" y="2089632"/>
              <a:ext cx="248268" cy="1068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5"/>
          <p:cNvSpPr>
            <a:spLocks noGrp="1"/>
          </p:cNvSpPr>
          <p:nvPr>
            <p:ph type="title" hasCustomPrompt="1"/>
          </p:nvPr>
        </p:nvSpPr>
        <p:spPr>
          <a:xfrm>
            <a:off x="436638" y="1835730"/>
            <a:ext cx="8278385" cy="2041692"/>
          </a:xfrm>
          <a:prstGeom prst="rect">
            <a:avLst/>
          </a:prstGeom>
          <a:gradFill flip="none" rotWithShape="1">
            <a:gsLst>
              <a:gs pos="3000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vert="horz" lIns="409338" tIns="125950" rIns="79976" bIns="39988" anchor="ctr" anchorCtr="0"/>
          <a:lstStyle>
            <a:lvl1pPr algn="l" latinLnBrk="0" hangingPunct="0">
              <a:defRPr sz="3900">
                <a:solidFill>
                  <a:schemeClr val="bg1"/>
                </a:solidFill>
                <a:latin typeface="iPECS" pitchFamily="2" charset="-127"/>
                <a:ea typeface="iPECS" pitchFamily="2" charset="-127"/>
              </a:defRPr>
            </a:lvl1pPr>
          </a:lstStyle>
          <a:p>
            <a:r>
              <a:rPr lang="en-US" dirty="0" smtClean="0"/>
              <a:t>UC SOLUTION</a:t>
            </a:r>
            <a:br>
              <a:rPr lang="en-US" dirty="0" smtClean="0"/>
            </a:br>
            <a:r>
              <a:rPr lang="en-US" dirty="0" smtClean="0"/>
              <a:t>IP Enterprise</a:t>
            </a:r>
            <a:br>
              <a:rPr lang="en-US" dirty="0" smtClean="0"/>
            </a:br>
            <a:r>
              <a:rPr lang="en-US" dirty="0" smtClean="0"/>
              <a:t>Communications Solution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4025" y="6296070"/>
            <a:ext cx="1085854" cy="3313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5548" y="445025"/>
            <a:ext cx="1086470" cy="65643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80412" y="5521774"/>
            <a:ext cx="4342008" cy="376545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indent="0">
              <a:spcBef>
                <a:spcPts val="379"/>
              </a:spcBef>
              <a:buNone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Name_[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880412" y="5928360"/>
            <a:ext cx="4342008" cy="386158"/>
          </a:xfrm>
          <a:prstGeom prst="rect">
            <a:avLst/>
          </a:prstGeom>
        </p:spPr>
        <p:txBody>
          <a:bodyPr vert="horz" lIns="0" tIns="0" rIns="79976" bIns="39988">
            <a:noAutofit/>
          </a:bodyPr>
          <a:lstStyle>
            <a:lvl1pPr marL="0" marR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2400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00777" rtl="0" eaLnBrk="1" fontAlgn="auto" latinLnBrk="0" hangingPunct="1">
              <a:lnSpc>
                <a:spcPct val="100000"/>
              </a:lnSpc>
              <a:spcBef>
                <a:spcPts val="379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altLang="ko-KR" dirty="0" smtClean="0"/>
              <a:t>Date_[</a:t>
            </a:r>
            <a:r>
              <a:rPr lang="en-US" altLang="ko-KR" dirty="0" err="1" smtClean="0"/>
              <a:t>arial</a:t>
            </a:r>
            <a:r>
              <a:rPr lang="en-US" altLang="ko-KR" dirty="0" smtClean="0"/>
              <a:t> 24pt]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85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658242" y="4981691"/>
            <a:ext cx="1995762" cy="688054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1460" kern="1200" baseline="0">
                <a:solidFill>
                  <a:schemeClr val="tx1"/>
                </a:solidFill>
                <a:latin typeface="iPECS"/>
                <a:ea typeface="iPECS"/>
                <a:cs typeface="iPE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+mj-lt"/>
              </a:rPr>
              <a:t>Ver</a:t>
            </a:r>
            <a:r>
              <a:rPr lang="en-US" dirty="0" smtClean="0">
                <a:latin typeface="+mj-lt"/>
              </a:rPr>
              <a:t> 150423</a:t>
            </a:r>
            <a:endParaRPr lang="en-US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386" y="2844955"/>
            <a:ext cx="1566087" cy="1893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455" y="2844955"/>
            <a:ext cx="1476967" cy="18930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74842" y="3322827"/>
            <a:ext cx="855996" cy="234837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Select Layout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5787" y="2844954"/>
            <a:ext cx="132702" cy="298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b="44731"/>
          <a:stretch/>
        </p:blipFill>
        <p:spPr>
          <a:xfrm>
            <a:off x="3062188" y="1339807"/>
            <a:ext cx="3244502" cy="542274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627532" y="1829096"/>
            <a:ext cx="1995762" cy="688054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None/>
              <a:defRPr sz="1460" kern="1200" baseline="0">
                <a:solidFill>
                  <a:schemeClr val="tx1"/>
                </a:solidFill>
                <a:latin typeface="iPECS"/>
                <a:ea typeface="iPECS"/>
                <a:cs typeface="iPE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PowerPoint Theme</a:t>
            </a:r>
          </a:p>
        </p:txBody>
      </p:sp>
      <p:sp>
        <p:nvSpPr>
          <p:cNvPr id="21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ftr="0"/>
  <p:txStyles>
    <p:titleStyle>
      <a:lvl1pPr algn="ctr" defTabSz="400827" rtl="0" eaLnBrk="1" latinLnBrk="1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20" indent="-300620" algn="l" defTabSz="400827" rtl="0" eaLnBrk="1" latinLnBrk="1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defTabSz="400827" rtl="0" eaLnBrk="1" latinLnBrk="1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40082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400827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400827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40082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40082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40082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40082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개체 틀 14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0200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20078" cy="421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bg1"/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bg1"/>
                </a:solidFill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</a:rPr>
              <a:t>00   </a:t>
            </a:r>
            <a:r>
              <a:rPr lang="en-US" altLang="ko-KR" sz="900" dirty="0">
                <a:solidFill>
                  <a:schemeClr val="bg1"/>
                </a:solidFill>
              </a:rPr>
              <a:t>|  </a:t>
            </a:r>
            <a:r>
              <a:rPr lang="en-US" altLang="ko-KR" sz="900" dirty="0" smtClean="0">
                <a:solidFill>
                  <a:schemeClr val="bg1"/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7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328" rtl="0" eaLnBrk="1" latinLnBrk="1" hangingPunct="1">
        <a:spcBef>
          <a:spcPct val="0"/>
        </a:spcBef>
        <a:buNone/>
        <a:defRPr sz="2500" b="0" i="0" kern="1200">
          <a:solidFill>
            <a:schemeClr val="bg1"/>
          </a:solidFill>
          <a:latin typeface="+mj-lt"/>
          <a:ea typeface="+mj-ea"/>
          <a:cs typeface="iPECS"/>
        </a:defRPr>
      </a:lvl1pPr>
    </p:titleStyle>
    <p:bodyStyle>
      <a:lvl1pPr marL="300250" indent="-300250" algn="l" defTabSz="400328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1pPr>
      <a:lvl2pPr marL="650539" indent="-250207" algn="l" defTabSz="400328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bg1"/>
          </a:solidFill>
          <a:latin typeface="+mn-lt"/>
          <a:ea typeface="+mn-ea"/>
          <a:cs typeface="Arial"/>
        </a:defRPr>
      </a:lvl2pPr>
      <a:lvl3pPr marL="1000829" indent="-200166" algn="l" defTabSz="400328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bg1"/>
          </a:solidFill>
          <a:latin typeface="+mn-lt"/>
          <a:ea typeface="+mn-ea"/>
          <a:cs typeface="+mn-cs"/>
        </a:defRPr>
      </a:lvl3pPr>
      <a:lvl4pPr marL="1401162" indent="-200166" algn="l" defTabSz="400328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bg1"/>
          </a:solidFill>
          <a:latin typeface="+mn-lt"/>
          <a:ea typeface="+mn-ea"/>
          <a:cs typeface="+mn-cs"/>
        </a:defRPr>
      </a:lvl4pPr>
      <a:lvl5pPr marL="1801493" indent="-200166" algn="l" defTabSz="400328" rtl="0" eaLnBrk="1" latinLnBrk="1" hangingPunct="1">
        <a:spcBef>
          <a:spcPct val="20000"/>
        </a:spcBef>
        <a:buFont typeface="Arial"/>
        <a:buChar char="»"/>
        <a:defRPr sz="1900" kern="1200">
          <a:solidFill>
            <a:schemeClr val="bg1"/>
          </a:solidFill>
          <a:latin typeface="+mn-ea"/>
          <a:ea typeface="+mn-ea"/>
          <a:cs typeface="+mn-cs"/>
        </a:defRPr>
      </a:lvl5pPr>
      <a:lvl6pPr marL="220182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156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491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2823" indent="-200166" algn="l" defTabSz="400328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2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66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993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327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658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990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324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2655" algn="l" defTabSz="400328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3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399929" rtl="0" eaLnBrk="1" latinLnBrk="1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54" indent="-299954" algn="l" defTabSz="399929" rtl="0" eaLnBrk="1" latinLnBrk="1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96" indent="-249959" algn="l" defTabSz="399929" rtl="0" eaLnBrk="1" latinLnBrk="1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99840" indent="-199967" algn="l" defTabSz="399929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778" indent="-199967" algn="l" defTabSz="399929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712" indent="-199967" algn="l" defTabSz="399929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49" indent="-199967" algn="l" defTabSz="399929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584" indent="-199967" algn="l" defTabSz="399929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523" indent="-199967" algn="l" defTabSz="399929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99463" indent="-199967" algn="l" defTabSz="399929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929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871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04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744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679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614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9554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9488" algn="l" defTabSz="399929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8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SzPct val="100000"/>
        <a:buFont typeface="AppleGothic"/>
        <a:buChar char="-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88083" indent="-28575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8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SzPct val="100000"/>
        <a:buFont typeface="AppleGothic"/>
        <a:buChar char="-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88083" indent="-28575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2015. 6.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18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2014. 00.</a:t>
            </a:r>
            <a:r>
              <a:rPr lang="en-US" altLang="ko-KR" sz="9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00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71472" y="1857365"/>
            <a:ext cx="8001056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제목 개체 틀 15"/>
          <p:cNvSpPr>
            <a:spLocks noGrp="1"/>
          </p:cNvSpPr>
          <p:nvPr>
            <p:ph type="title"/>
          </p:nvPr>
        </p:nvSpPr>
        <p:spPr>
          <a:xfrm>
            <a:off x="571472" y="1143000"/>
            <a:ext cx="8001056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Sub headline</a:t>
            </a:r>
            <a:endParaRPr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577007" y="6559915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2015   |   Internal   |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2015. 7   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Page </a:t>
            </a:r>
            <a:fld id="{35DAAAD0-C267-424A-B292-3C6CD1CAE437}" type="slidenum"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71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00777" rtl="0" eaLnBrk="1" latinLnBrk="1" hangingPunct="1">
        <a:spcBef>
          <a:spcPct val="0"/>
        </a:spcBef>
        <a:buNone/>
        <a:defRPr sz="2500" b="0" i="0" kern="1200">
          <a:solidFill>
            <a:schemeClr val="tx1"/>
          </a:solidFill>
          <a:latin typeface="+mj-lt"/>
          <a:ea typeface="+mj-ea"/>
          <a:cs typeface="iPECS"/>
        </a:defRPr>
      </a:lvl1pPr>
    </p:titleStyle>
    <p:bodyStyle>
      <a:lvl1pPr marL="300583" marR="0" indent="-300583" algn="l" defTabSz="40077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charset="2"/>
        <a:buChar char="§"/>
        <a:tabLst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51264" indent="-250486" algn="l" defTabSz="400777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4455" indent="-342900" algn="l" defTabSz="400777" rtl="0" eaLnBrk="1" latinLnBrk="1" hangingPunct="1">
        <a:spcBef>
          <a:spcPct val="20000"/>
        </a:spcBef>
        <a:buClr>
          <a:schemeClr val="tx2"/>
        </a:buClr>
        <a:buFont typeface="AppleGothic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233" indent="-342900" algn="l" defTabSz="400777" rtl="0" eaLnBrk="1" latinLnBrk="1" hangingPunct="1">
        <a:spcBef>
          <a:spcPct val="20000"/>
        </a:spcBef>
        <a:buClr>
          <a:schemeClr val="tx2"/>
        </a:buClr>
        <a:buFont typeface="Wingdings" charset="2"/>
        <a:buChar char="ü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indent="0" algn="l" defTabSz="400777" rtl="0" eaLnBrk="1" latinLnBrk="1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277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054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833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611" indent="-200389" algn="l" defTabSz="400777" rtl="0" eaLnBrk="1" latinLnBrk="1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9" Type="http://schemas.openxmlformats.org/officeDocument/2006/relationships/image" Target="../media/image51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hyperlink" Target="https://www.google.co.kr/url?sa=i&amp;rct=j&amp;q=&amp;esrc=s&amp;frm=1&amp;source=images&amp;cd=&amp;cad=rja&amp;uact=8&amp;docid=xEELJvdODsw35M&amp;tbnid=DV49ugmyPgIGVM:&amp;ved=0CAUQjRw&amp;url=https://www.apple.com/&amp;ei=ABOyU-bHAdXo8AWE3oHQAg&amp;bvm=bv.70138588,d.dGc&amp;psig=AFQjCNGOQ95A5HVVg2wN-dpzv_JqGzKtqg&amp;ust=1404265595653469" TargetMode="External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49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61" Type="http://schemas.openxmlformats.org/officeDocument/2006/relationships/image" Target="../media/image73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hyperlink" Target="http://www.google.co.kr/url?sa=i&amp;rct=j&amp;q=&amp;esrc=s&amp;frm=1&amp;source=images&amp;cd=&amp;cad=rja&amp;uact=8&amp;docid=vQcP-swndZkKQM&amp;tbnid=ZgDURLf7-gf-uM:&amp;ved=0CAUQjRw&amp;url=http://blog.appliedis.com/2013/11/14/android-development-for-net-developers-getting-started/&amp;ei=vRKyU8CUOsf_8QWl1IC4Bw&amp;bvm=bv.70138588,d.dGc&amp;psig=AFQjCNEN2-GzYmKR89yF6BZD8WPM_iN3BQ&amp;ust=1404265527007155" TargetMode="External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8" Type="http://schemas.openxmlformats.org/officeDocument/2006/relationships/image" Target="../media/image22.jpeg"/><Relationship Id="rId51" Type="http://schemas.openxmlformats.org/officeDocument/2006/relationships/image" Target="../media/image63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0.jpeg"/><Relationship Id="rId46" Type="http://schemas.openxmlformats.org/officeDocument/2006/relationships/image" Target="../media/image58.png"/><Relationship Id="rId5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000" dirty="0" err="1"/>
              <a:t>iPECS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eMG800 </a:t>
            </a:r>
            <a:r>
              <a:rPr lang="en-US" altLang="ko-KR" sz="4000" dirty="0"/>
              <a:t>Introduction</a:t>
            </a:r>
            <a:br>
              <a:rPr lang="en-US" altLang="ko-KR" sz="4000" dirty="0"/>
            </a:br>
            <a:r>
              <a:rPr lang="en-US" altLang="ko-KR" sz="4000" dirty="0"/>
              <a:t>(Unified Software v1.2)</a:t>
            </a:r>
            <a:br>
              <a:rPr lang="en-US" altLang="ko-KR" sz="4000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Ericsson-LG Enterprise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July,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1831" y="3111351"/>
            <a:ext cx="61766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blipFill>
                  <a:blip r:embed="rId3"/>
                  <a:stretch>
                    <a:fillRect/>
                  </a:stretch>
                </a:blipFill>
                <a:latin typeface="+mn-lt"/>
                <a:ea typeface="+mn-ea"/>
              </a:rPr>
              <a:t>Innovative Hybrid Communications Platform</a:t>
            </a:r>
            <a:endParaRPr kumimoji="0" lang="ko-KR" altLang="en-US" sz="2400" dirty="0">
              <a:blipFill>
                <a:blip r:embed="rId3"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221" y="3717032"/>
            <a:ext cx="7821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* This document is updated based on unified software version 1.2, which will be released from July, 2015</a:t>
            </a:r>
            <a:endParaRPr lang="ko-KR" altLang="en-US" sz="1400" i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2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5"/>
          <p:cNvSpPr txBox="1">
            <a:spLocks/>
          </p:cNvSpPr>
          <p:nvPr/>
        </p:nvSpPr>
        <p:spPr bwMode="auto">
          <a:xfrm>
            <a:off x="260753" y="1013014"/>
            <a:ext cx="8502247" cy="9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4486" indent="-154486" defTabSz="801654" latinLnBrk="0">
              <a:defRPr/>
            </a:pPr>
            <a:r>
              <a:rPr 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eMG800-MPB supporting </a:t>
            </a:r>
            <a:r>
              <a:rPr lang="en-US" sz="20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upto</a:t>
            </a:r>
            <a:r>
              <a:rPr 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840 TDM ports(1,200port including IP)</a:t>
            </a:r>
          </a:p>
          <a:p>
            <a:pPr marL="154486" indent="-154486" defTabSz="801654" latinLnBrk="0">
              <a:defRPr/>
            </a:pPr>
            <a:r>
              <a:rPr 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Enhanced embedded features – VOIP/VM/UC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Hardware(2/4) - New MPB (eMG800-MPB)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80180"/>
              </p:ext>
            </p:extLst>
          </p:nvPr>
        </p:nvGraphicFramePr>
        <p:xfrm>
          <a:off x="179513" y="1916832"/>
          <a:ext cx="5832648" cy="4320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135"/>
                <a:gridCol w="1584176"/>
                <a:gridCol w="3024337"/>
              </a:tblGrid>
              <a:tr h="360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Category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MG MPB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eMG800 MPB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Hardware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MG100/300 MPB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eMG800 MPB</a:t>
                      </a:r>
                      <a:endParaRPr lang="en-US" altLang="ko-KR" sz="1000" b="1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System Software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MG system software</a:t>
                      </a: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Unified System Software</a:t>
                      </a:r>
                    </a:p>
                  </a:txBody>
                  <a:tcPr marL="78226" marR="78226" marT="41459" marB="41459" anchor="ctr"/>
                </a:tc>
              </a:tr>
              <a:tr h="1180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Built-in DKT/SLT I/F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6D + 6S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6D + 6S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1640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Built-in VM / VOIP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VM 4ch or VOIP 4ch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VM 8ch (default 4ch) / VOIP 4ch or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VM 4ch / VOIP 8ch (default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4ch)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Voi</a:t>
                      </a:r>
                      <a:r>
                        <a:rPr lang="en-US" altLang="ko-KR" sz="1000" b="1" baseline="0" dirty="0" smtClean="0">
                          <a:latin typeface="Calibri" panose="020F0502020204030204" pitchFamily="34" charset="0"/>
                        </a:rPr>
                        <a:t>cemail feature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MG Voice mail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Unified</a:t>
                      </a: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Voice Mail</a:t>
                      </a:r>
                      <a:endParaRPr lang="ko-KR" altLang="en-US" sz="1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164060">
                <a:tc>
                  <a:txBody>
                    <a:bodyPr/>
                    <a:lstStyle/>
                    <a:p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Multi language VM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0" dirty="0" smtClean="0">
                          <a:latin typeface="Calibri" panose="020F0502020204030204" pitchFamily="34" charset="0"/>
                        </a:rPr>
                        <a:t>3 VM</a:t>
                      </a:r>
                      <a:r>
                        <a:rPr lang="en-US" altLang="ko-KR" sz="1000" b="0" baseline="0" dirty="0" smtClean="0">
                          <a:latin typeface="Calibri" panose="020F0502020204030204" pitchFamily="34" charset="0"/>
                        </a:rPr>
                        <a:t> Service out of 6 VM prompts</a:t>
                      </a:r>
                      <a:endParaRPr lang="ko-KR" altLang="en-US" sz="1000" b="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6 language VM Service out of 17 VM Prompts</a:t>
                      </a:r>
                      <a:endParaRPr lang="ko-KR" altLang="en-US" sz="1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1640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Embedded</a:t>
                      </a:r>
                      <a:r>
                        <a:rPr lang="en-US" altLang="ko-KR" sz="1000" b="1" baseline="0" dirty="0" smtClean="0">
                          <a:latin typeface="Calibri" panose="020F0502020204030204" pitchFamily="34" charset="0"/>
                        </a:rPr>
                        <a:t> UC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(Default 5</a:t>
                      </a: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copy of desktop, 5 mobile)</a:t>
                      </a:r>
                      <a:endParaRPr lang="ko-KR" altLang="en-US" sz="1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 smtClean="0">
                          <a:latin typeface="Calibri" panose="020F0502020204030204" pitchFamily="34" charset="0"/>
                        </a:rPr>
                        <a:t>Clickcall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(Default 5 copy)</a:t>
                      </a:r>
                      <a:endParaRPr lang="ko-KR" altLang="en-US" sz="1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T-NET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Only LCM mode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CCM</a:t>
                      </a: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 / LCM</a:t>
                      </a: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 mode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Web-Admin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MG Web Admin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Unified</a:t>
                      </a: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Web-Admin</a:t>
                      </a:r>
                      <a:endParaRPr lang="ko-KR" altLang="en-US" sz="1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127897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Licenses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Old license (separate</a:t>
                      </a: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1000" baseline="0" dirty="0" err="1" smtClean="0">
                          <a:latin typeface="Calibri" panose="020F0502020204030204" pitchFamily="34" charset="0"/>
                        </a:rPr>
                        <a:t>lic</a:t>
                      </a: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Feature licenses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Application licenses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aseline="0" dirty="0" smtClean="0">
                          <a:latin typeface="Calibri" panose="020F0502020204030204" pitchFamily="34" charset="0"/>
                        </a:rPr>
                        <a:t>On-time trial license</a:t>
                      </a:r>
                      <a:endParaRPr lang="ko-KR" altLang="en-US" sz="10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New License (License</a:t>
                      </a: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file)</a:t>
                      </a:r>
                      <a:endParaRPr lang="en-US" altLang="ko-KR" sz="10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Feature</a:t>
                      </a:r>
                      <a:r>
                        <a:rPr lang="en-US" altLang="ko-KR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licenses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Application licenses</a:t>
                      </a: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Multi time license activation for trial or emergency installations (6 times)</a:t>
                      </a:r>
                      <a:endParaRPr lang="ko-KR" altLang="en-US" sz="1000" b="1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System Port </a:t>
                      </a:r>
                      <a:r>
                        <a:rPr lang="en-US" altLang="ko-KR" sz="1000" b="1" baseline="0" dirty="0" err="1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lic</a:t>
                      </a: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(SPL, 200port by default)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IPEXT License (30 IPEXT by default)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SWA licenses</a:t>
                      </a:r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44207" y="2132783"/>
            <a:ext cx="2439930" cy="3917816"/>
            <a:chOff x="7532787" y="2125241"/>
            <a:chExt cx="2852092" cy="4320480"/>
          </a:xfrm>
        </p:grpSpPr>
        <p:sp>
          <p:nvSpPr>
            <p:cNvPr id="3" name="Rounded Rectangle 2"/>
            <p:cNvSpPr/>
            <p:nvPr/>
          </p:nvSpPr>
          <p:spPr>
            <a:xfrm>
              <a:off x="7532787" y="2125241"/>
              <a:ext cx="2852092" cy="4320480"/>
            </a:xfrm>
            <a:prstGeom prst="roundRect">
              <a:avLst>
                <a:gd name="adj" fmla="val 7252"/>
              </a:avLst>
            </a:prstGeom>
            <a:blipFill>
              <a:blip r:embed="rId3"/>
              <a:stretch>
                <a:fillRect/>
              </a:stretch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32787" y="2446277"/>
              <a:ext cx="2852092" cy="366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High performance</a:t>
              </a:r>
            </a:p>
            <a:p>
              <a:pPr marL="150310" indent="-15031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Seamless expand with single MPB and system port license</a:t>
              </a:r>
            </a:p>
            <a:p>
              <a:pPr marL="150310" indent="-15031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Enhanced VM and VOIP</a:t>
              </a:r>
            </a:p>
            <a:p>
              <a:pPr marL="150310" indent="-15031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Embedded UC</a:t>
              </a:r>
            </a:p>
            <a:p>
              <a:endParaRPr lang="en-US" altLang="ko-KR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Advanced telephony features and applications support</a:t>
              </a:r>
            </a:p>
            <a:p>
              <a:pPr marL="150310" indent="-150310">
                <a:buFont typeface="Arial" panose="020B0604020202020204" pitchFamily="34" charset="0"/>
                <a:buChar char="•"/>
              </a:pPr>
              <a:endParaRPr lang="en-US" altLang="ko-KR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Simple and easy management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7824" y="1916831"/>
            <a:ext cx="3024336" cy="43204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87394" y="2805342"/>
            <a:ext cx="184806" cy="248128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5"/>
          <p:cNvSpPr txBox="1">
            <a:spLocks/>
          </p:cNvSpPr>
          <p:nvPr/>
        </p:nvSpPr>
        <p:spPr bwMode="auto">
          <a:xfrm>
            <a:off x="260753" y="1179216"/>
            <a:ext cx="8502247" cy="14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VOIP :  eMG800-VOIB128 (Option)</a:t>
            </a:r>
          </a:p>
          <a:p>
            <a:pPr marL="563663" lvl="1" indent="-250517" defTabSz="801654">
              <a:buClr>
                <a:srgbClr val="00A9D4"/>
              </a:buClr>
              <a:buFontTx/>
              <a:buChar char="-"/>
              <a:defRPr/>
            </a:pPr>
            <a:r>
              <a:rPr 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Default 32ch and expandable </a:t>
            </a:r>
            <a:r>
              <a:rPr lang="en-US" sz="16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upto</a:t>
            </a:r>
            <a:r>
              <a:rPr 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128ch with license (eMG800-VOIBCL8)</a:t>
            </a:r>
          </a:p>
          <a:p>
            <a:pPr marL="563663" lvl="1" indent="-250517" defTabSz="801654">
              <a:buClr>
                <a:srgbClr val="00A9D4"/>
              </a:buClr>
              <a:buFontTx/>
              <a:buChar char="-"/>
              <a:defRPr/>
            </a:pPr>
            <a:r>
              <a:rPr lang="en-US" altLang="ko-KR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No slot consumption - </a:t>
            </a:r>
            <a:r>
              <a:rPr 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Mounted on eMG800-MPB</a:t>
            </a:r>
          </a:p>
          <a:p>
            <a:pPr marL="563663" lvl="1" indent="-250517" defTabSz="801654">
              <a:buClr>
                <a:srgbClr val="00A9D4"/>
              </a:buClr>
              <a:buFontTx/>
              <a:buChar char="-"/>
              <a:defRPr/>
            </a:pPr>
            <a:endParaRPr 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Hardware(3/4) - New VOIB (eMG800-VOIB128)</a:t>
            </a:r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95537" y="2469029"/>
            <a:ext cx="3755737" cy="3507327"/>
            <a:chOff x="5560343" y="2413273"/>
            <a:chExt cx="4390170" cy="3867802"/>
          </a:xfrm>
        </p:grpSpPr>
        <p:pic>
          <p:nvPicPr>
            <p:cNvPr id="6" name="Picture 2" descr="C:\Users\ekeucho\AppData\Local\Microsoft\Windows\Temporary Internet Files\Content.Outlook\QHVX7ACJ\MBP800-board1 (3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359" y="3421385"/>
              <a:ext cx="3932254" cy="2361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5704359" y="3853433"/>
              <a:ext cx="2232248" cy="1033388"/>
            </a:xfrm>
            <a:prstGeom prst="roundRect">
              <a:avLst/>
            </a:prstGeom>
            <a:solidFill>
              <a:srgbClr val="00FFFF">
                <a:alpha val="20000"/>
              </a:srgbClr>
            </a:solidFill>
            <a:ln w="19050">
              <a:noFill/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Bent Arrow 1"/>
            <p:cNvSpPr/>
            <p:nvPr/>
          </p:nvSpPr>
          <p:spPr>
            <a:xfrm rot="5400000" flipV="1">
              <a:off x="6702474" y="2423271"/>
              <a:ext cx="936104" cy="2068237"/>
            </a:xfrm>
            <a:prstGeom prst="bentArrow">
              <a:avLst>
                <a:gd name="adj1" fmla="val 15608"/>
                <a:gd name="adj2" fmla="val 18426"/>
                <a:gd name="adj3" fmla="val 24061"/>
                <a:gd name="adj4" fmla="val 42811"/>
              </a:avLst>
            </a:prstGeom>
            <a:solidFill>
              <a:srgbClr val="00B0F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VOIU1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0" b="21819"/>
            <a:stretch>
              <a:fillRect/>
            </a:stretch>
          </p:blipFill>
          <p:spPr bwMode="auto">
            <a:xfrm>
              <a:off x="7169349" y="2413273"/>
              <a:ext cx="2016224" cy="87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72711" y="2413273"/>
              <a:ext cx="1077802" cy="33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00CC"/>
                  </a:solidFill>
                </a:rPr>
                <a:t>VOIB128</a:t>
              </a:r>
              <a:endParaRPr lang="ko-KR" altLang="en-US" sz="1400" b="1" dirty="0">
                <a:solidFill>
                  <a:srgbClr val="0000CC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560343" y="5365601"/>
              <a:ext cx="7200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976" y="5941665"/>
              <a:ext cx="682434" cy="33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MPB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929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88036"/>
              </p:ext>
            </p:extLst>
          </p:nvPr>
        </p:nvGraphicFramePr>
        <p:xfrm>
          <a:off x="444668" y="2501965"/>
          <a:ext cx="8193062" cy="35913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90022"/>
                <a:gridCol w="2190022"/>
                <a:gridCol w="1656949"/>
                <a:gridCol w="2156069"/>
              </a:tblGrid>
              <a:tr h="30403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Option boards</a:t>
                      </a:r>
                      <a:endParaRPr lang="en-US" sz="1400" dirty="0"/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MG100/300 MPB</a:t>
                      </a:r>
                      <a:endParaRPr lang="en-US" sz="1400" dirty="0"/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eMG800 MPB</a:t>
                      </a:r>
                      <a:endParaRPr lang="en-US" sz="1400" dirty="0"/>
                    </a:p>
                  </a:txBody>
                  <a:tcPr marL="78226" marR="78226" marT="41459" marB="41459" anchor="ctr"/>
                </a:tc>
              </a:tr>
              <a:tr h="16307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Option board with MG</a:t>
                      </a: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LCOB4/8/12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BRIB2/4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PRIB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DTIB12/12C/24/24C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SLIB12/12C/24/24C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WTIB4/8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VMIB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VOIB8/24</a:t>
                      </a: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(Need firmware</a:t>
                      </a:r>
                    </a:p>
                    <a:p>
                      <a:pPr algn="ctr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Upgrade </a:t>
                      </a:r>
                    </a:p>
                    <a:p>
                      <a:pPr algn="ctr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via Web-Admin of eMG800)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41459" marB="41459" anchor="ctr"/>
                </a:tc>
              </a:tr>
              <a:tr h="16565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Option board with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Dual firmware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(MG/eMG800)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LCOB4/8/12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BRIB2/4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PRIB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DTIB12/12C/24/24C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SLIB12/12C/24/24C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WTIB4/8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VMIB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VOIB8/24</a:t>
                      </a: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41459" marB="41459"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Hardware(4/4) - Option board compatibility</a:t>
            </a:r>
            <a:endParaRPr lang="ko-KR" alt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452380" y="1052736"/>
            <a:ext cx="7936044" cy="10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dirty="0">
                <a:latin typeface="Calibri" panose="020F0502020204030204" pitchFamily="34" charset="0"/>
              </a:rPr>
              <a:t>No hardware change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Running change with dual firmware (MG/</a:t>
            </a:r>
            <a:r>
              <a:rPr lang="en-US" altLang="ko-KR" dirty="0" err="1">
                <a:latin typeface="Calibri" panose="020F0502020204030204" pitchFamily="34" charset="0"/>
              </a:rPr>
              <a:t>eMG</a:t>
            </a:r>
            <a:r>
              <a:rPr lang="en-US" altLang="ko-KR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ko-KR" dirty="0">
                <a:latin typeface="Calibri" panose="020F0502020204030204" pitchFamily="34" charset="0"/>
              </a:rPr>
              <a:t>Same model name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380" y="4460873"/>
            <a:ext cx="8185350" cy="16324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3568" y="4010506"/>
            <a:ext cx="1731090" cy="786646"/>
          </a:xfrm>
          <a:prstGeom prst="downArrow">
            <a:avLst>
              <a:gd name="adj1" fmla="val 7109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altLang="ko-KR" sz="1050" b="1" dirty="0">
                <a:solidFill>
                  <a:srgbClr val="0000CC"/>
                </a:solidFill>
                <a:latin typeface="Calibri" panose="020F0502020204030204" pitchFamily="34" charset="0"/>
              </a:rPr>
              <a:t>Same model name with Label Revision update</a:t>
            </a:r>
            <a:endParaRPr lang="ko-KR" altLang="en-US" sz="105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5"/>
          <p:cNvSpPr txBox="1">
            <a:spLocks/>
          </p:cNvSpPr>
          <p:nvPr/>
        </p:nvSpPr>
        <p:spPr bwMode="auto">
          <a:xfrm>
            <a:off x="344091" y="1078311"/>
            <a:ext cx="8502247" cy="10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Simply, Flexibly and cost-effectively expandable</a:t>
            </a:r>
          </a:p>
          <a:p>
            <a:pPr marL="546963" lvl="1" indent="-235208" defTabSz="801654">
              <a:buClr>
                <a:srgbClr val="00A9D4"/>
              </a:buClr>
              <a:buFont typeface="Arial" panose="020B0604020202020204" pitchFamily="34" charset="0"/>
              <a:buChar char="−"/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200 (default) 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600port : with SPL(System Port License) and required hardware components</a:t>
            </a:r>
          </a:p>
          <a:p>
            <a:pPr marL="546963" lvl="1" indent="-235208" defTabSz="801654">
              <a:buClr>
                <a:srgbClr val="00A9D4"/>
              </a:buClr>
              <a:buFont typeface="Arial" panose="020B0604020202020204" pitchFamily="34" charset="0"/>
              <a:buChar char="−"/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601 1,200port : with SPL and EXPM/EXPS (System Expansion License for master and slave)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Expandability - Overview</a:t>
            </a:r>
            <a:endParaRPr lang="ko-KR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0688" y="2174117"/>
            <a:ext cx="6837819" cy="3932057"/>
            <a:chOff x="7504559" y="1893215"/>
            <a:chExt cx="2376264" cy="3598400"/>
          </a:xfrm>
        </p:grpSpPr>
        <p:sp>
          <p:nvSpPr>
            <p:cNvPr id="49" name="Rounded Rectangle 48"/>
            <p:cNvSpPr/>
            <p:nvPr/>
          </p:nvSpPr>
          <p:spPr>
            <a:xfrm>
              <a:off x="7504559" y="1893215"/>
              <a:ext cx="2376264" cy="3598400"/>
            </a:xfrm>
            <a:prstGeom prst="roundRect">
              <a:avLst>
                <a:gd name="adj" fmla="val 0"/>
              </a:avLst>
            </a:prstGeom>
            <a:solidFill>
              <a:srgbClr val="A6DE7C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400827"/>
              <a:endParaRPr lang="ko-KR" alt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504559" y="3267496"/>
              <a:ext cx="1584176" cy="2224119"/>
            </a:xfrm>
            <a:prstGeom prst="roundRect">
              <a:avLst>
                <a:gd name="adj" fmla="val 0"/>
              </a:avLst>
            </a:prstGeom>
            <a:solidFill>
              <a:srgbClr val="7ECE42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400827"/>
              <a:endParaRPr lang="ko-KR" alt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504559" y="4240476"/>
              <a:ext cx="1008112" cy="1251139"/>
            </a:xfrm>
            <a:prstGeom prst="roundRect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400827"/>
              <a:endParaRPr lang="ko-KR" alt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35564" y="4282044"/>
              <a:ext cx="550922" cy="281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00827"/>
              <a:r>
                <a:rPr lang="en-US" altLang="ko-KR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200port by Default</a:t>
              </a:r>
              <a:endParaRPr lang="ko-KR" altLang="en-US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8512671" y="3267496"/>
              <a:ext cx="576064" cy="972980"/>
            </a:xfrm>
            <a:prstGeom prst="straightConnector1">
              <a:avLst/>
            </a:prstGeom>
            <a:ln w="57150">
              <a:solidFill>
                <a:srgbClr val="00FFFF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9088735" y="1929648"/>
              <a:ext cx="792088" cy="1337848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236661" y="3694681"/>
              <a:ext cx="486324" cy="3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00827"/>
              <a:r>
                <a:rPr lang="en-US" altLang="ko-KR" sz="11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With SPL license</a:t>
              </a:r>
            </a:p>
            <a:p>
              <a:pPr marL="150310" indent="-150310" algn="r" defTabSz="400827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10, 50, 100, 200port</a:t>
              </a:r>
              <a:endParaRPr lang="ko-KR" altLang="en-US" sz="1000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7376" y="2297046"/>
              <a:ext cx="950922" cy="521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00827"/>
              <a:r>
                <a:rPr lang="en-US" altLang="ko-KR" sz="11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With SPL + Expansion License</a:t>
              </a:r>
            </a:p>
            <a:p>
              <a:pPr marL="150310" indent="-150310" algn="r" defTabSz="400827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SPL : 10, 50, 100, 200port       </a:t>
              </a:r>
            </a:p>
            <a:p>
              <a:pPr marL="150310" indent="-150310" algn="r" defTabSz="400827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0000CC"/>
                  </a:solidFill>
                  <a:latin typeface="Calibri" panose="020F0502020204030204" pitchFamily="34" charset="0"/>
                </a:rPr>
                <a:t>EXP : EXPM for Master, EXPS for Slave               </a:t>
              </a:r>
              <a:endParaRPr lang="ko-KR" altLang="en-US" sz="1000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516797" y="3265797"/>
              <a:ext cx="456910" cy="39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00827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600port</a:t>
              </a:r>
            </a:p>
            <a:p>
              <a:pPr algn="r" defTabSz="400827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(TDM : 420port)      </a:t>
              </a:r>
              <a:endParaRPr lang="ko-KR" altLang="en-US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02759" y="1893215"/>
              <a:ext cx="468052" cy="39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00827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1,200port</a:t>
              </a:r>
            </a:p>
            <a:p>
              <a:pPr algn="r" defTabSz="400827"/>
              <a:r>
                <a:rPr lang="en-US" altLang="ko-KR" sz="1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(TDM : 840port)       </a:t>
              </a:r>
              <a:endParaRPr lang="ko-KR" altLang="en-US" sz="11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99" y="5611843"/>
            <a:ext cx="769770" cy="3669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483" y="4608126"/>
            <a:ext cx="682197" cy="78898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230577" y="3600728"/>
            <a:ext cx="1421521" cy="1227704"/>
            <a:chOff x="8389268" y="2230740"/>
            <a:chExt cx="1489568" cy="11334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268" y="2230740"/>
              <a:ext cx="691555" cy="74831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7281" y="2230740"/>
              <a:ext cx="691555" cy="748318"/>
            </a:xfrm>
            <a:prstGeom prst="rect">
              <a:avLst/>
            </a:prstGeom>
          </p:spPr>
        </p:pic>
        <p:cxnSp>
          <p:nvCxnSpPr>
            <p:cNvPr id="47" name="Elbow Connector 46"/>
            <p:cNvCxnSpPr>
              <a:stCxn id="40" idx="2"/>
              <a:endCxn id="41" idx="2"/>
            </p:cNvCxnSpPr>
            <p:nvPr/>
          </p:nvCxnSpPr>
          <p:spPr>
            <a:xfrm rot="16200000" flipH="1">
              <a:off x="9134428" y="2580051"/>
              <a:ext cx="10632" cy="798013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rgbClr val="0000CC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8732412" y="2966357"/>
              <a:ext cx="816689" cy="39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00827"/>
              <a:r>
                <a:rPr lang="en-US" altLang="ko-KR" sz="11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Expansion</a:t>
              </a:r>
            </a:p>
            <a:p>
              <a:pPr algn="ctr" defTabSz="400827"/>
              <a:r>
                <a:rPr lang="en-US" altLang="ko-KR" sz="11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via IP</a:t>
              </a:r>
              <a:endParaRPr lang="ko-KR" altLang="en-US" sz="11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88846" y="4329506"/>
            <a:ext cx="58829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altLang="ko-KR" sz="1100" b="1" dirty="0">
                <a:latin typeface="Calibri" panose="020F0502020204030204" pitchFamily="34" charset="0"/>
              </a:rPr>
              <a:t>Master</a:t>
            </a:r>
          </a:p>
          <a:p>
            <a:r>
              <a:rPr lang="en-US" altLang="ko-KR" sz="1100" b="1" dirty="0">
                <a:latin typeface="Calibri" panose="020F0502020204030204" pitchFamily="34" charset="0"/>
              </a:rPr>
              <a:t>System</a:t>
            </a:r>
            <a:endParaRPr lang="ko-KR" altLang="en-US" sz="1100" b="1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44089" y="4329506"/>
            <a:ext cx="58829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altLang="ko-KR" sz="1100" b="1" dirty="0">
                <a:latin typeface="Calibri" panose="020F0502020204030204" pitchFamily="34" charset="0"/>
              </a:rPr>
              <a:t>Slave</a:t>
            </a:r>
          </a:p>
          <a:p>
            <a:r>
              <a:rPr lang="en-US" altLang="ko-KR" sz="1100" b="1" dirty="0">
                <a:latin typeface="Calibri" panose="020F0502020204030204" pitchFamily="34" charset="0"/>
              </a:rPr>
              <a:t>System</a:t>
            </a:r>
            <a:endParaRPr lang="ko-KR" altLang="en-US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Expandability – System capacity</a:t>
            </a:r>
            <a:endParaRPr lang="ko-KR" alt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70204"/>
              </p:ext>
            </p:extLst>
          </p:nvPr>
        </p:nvGraphicFramePr>
        <p:xfrm>
          <a:off x="383066" y="1939896"/>
          <a:ext cx="8377869" cy="42254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70790"/>
                <a:gridCol w="1251171"/>
                <a:gridCol w="1251171"/>
                <a:gridCol w="1660018"/>
                <a:gridCol w="2244719"/>
              </a:tblGrid>
              <a:tr h="434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u="none" strike="noStrike" dirty="0"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MG100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MG300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eMG800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eMG800 </a:t>
                      </a:r>
                    </a:p>
                    <a:p>
                      <a:pPr algn="ctr" rtl="0" fontAlgn="ctr"/>
                      <a:r>
                        <a:rPr lang="en-US" altLang="ko-KR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n-US" altLang="ko-KR" sz="14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Expansion System</a:t>
                      </a:r>
                      <a:endParaRPr lang="en-US" altLang="ko-KR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613868"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5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 System Ports</a:t>
                      </a:r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  <a:r>
                        <a:rPr lang="ko-KR" altLang="en-US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5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en-US" sz="1300" b="1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Trunk</a:t>
                      </a:r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ko-KR" altLang="en-US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r>
                        <a:rPr lang="ko-KR" altLang="en-US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ACO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  <a:r>
                        <a:rPr lang="ko-KR" altLang="en-US" sz="11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PRI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SIP Trunk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587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en-US" sz="13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  <a:endParaRPr 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r>
                        <a:rPr lang="ko-KR" altLang="en-US" sz="1300" b="1" u="none" strike="noStrike" dirty="0"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r>
                        <a:rPr lang="ko-KR" altLang="en-US" sz="1300" b="1" u="none" strike="noStrike" dirty="0"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  <a:endParaRPr lang="en-US" altLang="ko-KR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 TDM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Extension</a:t>
                      </a:r>
                      <a:endParaRPr lang="en-US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    Digital</a:t>
                      </a:r>
                      <a:endParaRPr lang="en-US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r>
                        <a:rPr lang="ko-KR" altLang="en-US" sz="11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r>
                        <a:rPr lang="ko-KR" altLang="en-US" sz="11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1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     Analog (SLT)</a:t>
                      </a:r>
                      <a:endParaRPr lang="en-US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r>
                        <a:rPr lang="ko-KR" altLang="en-US" sz="11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r>
                        <a:rPr lang="ko-KR" altLang="en-US" sz="1100" b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  <a:endParaRPr lang="en-US" altLang="ko-KR" sz="11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DECT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r>
                        <a:rPr lang="ko-KR" altLang="en-US" sz="11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31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Standard UC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  <a:tr h="20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Premium UC</a:t>
                      </a:r>
                      <a:endParaRPr 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93" marR="153988" marT="32645" marB="32645" anchor="ctr"/>
                </a:tc>
              </a:tr>
            </a:tbl>
          </a:graphicData>
        </a:graphic>
      </p:graphicFrame>
      <p:pic>
        <p:nvPicPr>
          <p:cNvPr id="4" name="Picture 2" descr="imag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06" y="2624986"/>
            <a:ext cx="387995" cy="3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88" y="2516482"/>
            <a:ext cx="372625" cy="427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12" y="2510044"/>
            <a:ext cx="372625" cy="42739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540118" y="2504306"/>
            <a:ext cx="728000" cy="431021"/>
            <a:chOff x="8389268" y="2230740"/>
            <a:chExt cx="1339627" cy="7546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268" y="2230740"/>
              <a:ext cx="691555" cy="7483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7340" y="2230740"/>
              <a:ext cx="691555" cy="748318"/>
            </a:xfrm>
            <a:prstGeom prst="rect">
              <a:avLst/>
            </a:prstGeom>
          </p:spPr>
        </p:pic>
        <p:cxnSp>
          <p:nvCxnSpPr>
            <p:cNvPr id="20" name="Elbow Connector 19"/>
            <p:cNvCxnSpPr>
              <a:stCxn id="10" idx="2"/>
              <a:endCxn id="11" idx="2"/>
            </p:cNvCxnSpPr>
            <p:nvPr/>
          </p:nvCxnSpPr>
          <p:spPr>
            <a:xfrm rot="16200000" flipH="1">
              <a:off x="9059082" y="2655022"/>
              <a:ext cx="12700" cy="648072"/>
            </a:xfrm>
            <a:prstGeom prst="bentConnector3">
              <a:avLst>
                <a:gd name="adj1" fmla="val 1176921"/>
              </a:avLst>
            </a:prstGeom>
            <a:ln w="19050">
              <a:solidFill>
                <a:srgbClr val="0000CC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003216" y="1942016"/>
            <a:ext cx="3757719" cy="420010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25"/>
          <p:cNvSpPr txBox="1">
            <a:spLocks/>
          </p:cNvSpPr>
          <p:nvPr/>
        </p:nvSpPr>
        <p:spPr bwMode="auto">
          <a:xfrm>
            <a:off x="344091" y="947717"/>
            <a:ext cx="8502247" cy="10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Expanded TDM Extension Capacity</a:t>
            </a:r>
          </a:p>
          <a:p>
            <a:pPr marL="546963" lvl="1" indent="-235208" defTabSz="801654">
              <a:buClr>
                <a:srgbClr val="00A9D4"/>
              </a:buClr>
              <a:buFont typeface="Arial" panose="020B0604020202020204" pitchFamily="34" charset="0"/>
              <a:buChar char="−"/>
              <a:defRPr/>
            </a:pPr>
            <a:r>
              <a:rPr lang="en-US" sz="1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Upto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3 cabinets : 294 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420</a:t>
            </a:r>
          </a:p>
          <a:p>
            <a:pPr marL="546963" lvl="1" indent="-235208" defTabSz="801654">
              <a:buClr>
                <a:srgbClr val="00A9D4"/>
              </a:buClr>
              <a:buFont typeface="Arial" panose="020B0604020202020204" pitchFamily="34" charset="0"/>
              <a:buChar char="−"/>
              <a:defRPr/>
            </a:pPr>
            <a:r>
              <a:rPr lang="en-US" sz="1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Upto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6 cabinets : 840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Deployment flexibility and expandability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67753"/>
              </p:ext>
            </p:extLst>
          </p:nvPr>
        </p:nvGraphicFramePr>
        <p:xfrm>
          <a:off x="259862" y="2007957"/>
          <a:ext cx="8685876" cy="41509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43786"/>
                <a:gridCol w="1152128"/>
                <a:gridCol w="2376264"/>
                <a:gridCol w="2160240"/>
                <a:gridCol w="1853458"/>
              </a:tblGrid>
              <a:tr h="268915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err="1" smtClean="0"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600ports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1,200 ports (Master/Slave)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eMG800 as CCM in T-NET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UCP as CCM in T-NET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 anchor="ctr"/>
                </a:tc>
              </a:tr>
              <a:tr h="12424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Network</a:t>
                      </a:r>
                      <a:r>
                        <a:rPr lang="en-US" altLang="ko-KR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Diagram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latinLnBrk="1"/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2181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Max Capacity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600 (TDM 420)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1,200 (TDM 840)</a:t>
                      </a: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1,200</a:t>
                      </a:r>
                      <a:endParaRPr lang="ko-KR" altLang="en-US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2,400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2181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Max Capacity (IP/UC)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endParaRPr lang="ko-KR" altLang="en-US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2,400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15040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Components for eMG800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MPB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SPL</a:t>
                      </a:r>
                      <a:r>
                        <a:rPr lang="en-US" altLang="ko-KR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license over 200ports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Master system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MPB &amp; SPL (required  when over 200ports)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EXPM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</a:t>
                      </a: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VOIP channel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(as required)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Slave system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MPB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EXPS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VOIP/VMIU channel (required when to use)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i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*Only EXPS and </a:t>
                      </a:r>
                      <a:r>
                        <a:rPr lang="en-US" altLang="ko-KR" sz="900" b="1" i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Local resource (VOIUCL4/VOIBCL8/VMIUCL4) </a:t>
                      </a:r>
                      <a:r>
                        <a:rPr lang="en-US" altLang="ko-KR" sz="900" i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is required in Slave. Other licenses necessary only for Master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CCM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</a:t>
                      </a: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MPB &amp; SPL (required when over 200ports)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TNLS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VOIP/VMIU channel (required when to use)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LCM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MPB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TNLCM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   - VOIP/VMIU channel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(required when to use)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2181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SWA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Need only for master</a:t>
                      </a: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Need for CCM and LCM</a:t>
                      </a:r>
                      <a:endParaRPr lang="ko-KR" altLang="en-US" sz="1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Need for CCM and LCM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2181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Redundancy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(Call server, Power)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  <a:tr h="2275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Survivability</a:t>
                      </a:r>
                      <a:endParaRPr lang="ko-KR" altLang="en-US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0" marB="0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92825" y="2710734"/>
            <a:ext cx="1031116" cy="444373"/>
            <a:chOff x="2028068" y="2788786"/>
            <a:chExt cx="1300027" cy="590911"/>
          </a:xfrm>
        </p:grpSpPr>
        <p:grpSp>
          <p:nvGrpSpPr>
            <p:cNvPr id="32" name="Group 31"/>
            <p:cNvGrpSpPr/>
            <p:nvPr/>
          </p:nvGrpSpPr>
          <p:grpSpPr>
            <a:xfrm>
              <a:off x="2028068" y="2788786"/>
              <a:ext cx="481014" cy="440892"/>
              <a:chOff x="5905500" y="1967389"/>
              <a:chExt cx="1593850" cy="167909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80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81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82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6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7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8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89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0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3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6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62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63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64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9" name="Group 38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41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45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46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0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399" name="TextBox 398"/>
            <p:cNvSpPr txBox="1"/>
            <p:nvPr/>
          </p:nvSpPr>
          <p:spPr>
            <a:xfrm>
              <a:off x="2497105" y="2823007"/>
              <a:ext cx="830990" cy="55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.SPL (over 200ports)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08747" y="2344386"/>
            <a:ext cx="1907095" cy="966424"/>
            <a:chOff x="5931398" y="2570330"/>
            <a:chExt cx="2404461" cy="1285116"/>
          </a:xfrm>
        </p:grpSpPr>
        <p:cxnSp>
          <p:nvCxnSpPr>
            <p:cNvPr id="472" name="Curved Connector 471"/>
            <p:cNvCxnSpPr/>
            <p:nvPr/>
          </p:nvCxnSpPr>
          <p:spPr>
            <a:xfrm>
              <a:off x="6393393" y="3208955"/>
              <a:ext cx="438753" cy="303979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urved Connector 472"/>
            <p:cNvCxnSpPr/>
            <p:nvPr/>
          </p:nvCxnSpPr>
          <p:spPr>
            <a:xfrm flipV="1">
              <a:off x="7132303" y="3182773"/>
              <a:ext cx="468457" cy="286566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6176361" y="2797321"/>
              <a:ext cx="481014" cy="440892"/>
              <a:chOff x="5905500" y="1967389"/>
              <a:chExt cx="1593850" cy="1679099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260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261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262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3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4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5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6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7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8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0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1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2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22" name="Group 221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242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243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244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6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7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8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23" name="Group 222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224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225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226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7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2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4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7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278" name="Group 277"/>
            <p:cNvGrpSpPr/>
            <p:nvPr/>
          </p:nvGrpSpPr>
          <p:grpSpPr>
            <a:xfrm>
              <a:off x="7400497" y="2797321"/>
              <a:ext cx="481014" cy="440892"/>
              <a:chOff x="5905500" y="1967389"/>
              <a:chExt cx="1593850" cy="1679099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318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319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320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1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2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3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9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0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1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2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3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300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301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302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3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4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5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6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7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8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9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0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1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2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3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4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5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6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81" name="Group 280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282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283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284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5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6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2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3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4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5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6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7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8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9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477" name="TextBox 476"/>
            <p:cNvSpPr txBox="1"/>
            <p:nvPr/>
          </p:nvSpPr>
          <p:spPr>
            <a:xfrm>
              <a:off x="6100428" y="2570330"/>
              <a:ext cx="667355" cy="306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Master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7355445" y="2570330"/>
              <a:ext cx="552154" cy="306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Slave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06" name="Group 505"/>
            <p:cNvGrpSpPr/>
            <p:nvPr/>
          </p:nvGrpSpPr>
          <p:grpSpPr>
            <a:xfrm>
              <a:off x="6831171" y="3292593"/>
              <a:ext cx="416321" cy="338349"/>
              <a:chOff x="5907088" y="2878138"/>
              <a:chExt cx="1670050" cy="1093787"/>
            </a:xfrm>
          </p:grpSpPr>
          <p:sp>
            <p:nvSpPr>
              <p:cNvPr id="507" name="Freeform 7"/>
              <p:cNvSpPr>
                <a:spLocks noChangeAspect="1"/>
              </p:cNvSpPr>
              <p:nvPr/>
            </p:nvSpPr>
            <p:spPr bwMode="auto">
              <a:xfrm>
                <a:off x="5940425" y="2903538"/>
                <a:ext cx="1614488" cy="1049337"/>
              </a:xfrm>
              <a:custGeom>
                <a:avLst/>
                <a:gdLst>
                  <a:gd name="T0" fmla="*/ 2147483647 w 3053"/>
                  <a:gd name="T1" fmla="*/ 2147483647 h 1982"/>
                  <a:gd name="T2" fmla="*/ 2147483647 w 3053"/>
                  <a:gd name="T3" fmla="*/ 2147483647 h 1982"/>
                  <a:gd name="T4" fmla="*/ 2147483647 w 3053"/>
                  <a:gd name="T5" fmla="*/ 2147483647 h 1982"/>
                  <a:gd name="T6" fmla="*/ 2147483647 w 3053"/>
                  <a:gd name="T7" fmla="*/ 2147483647 h 1982"/>
                  <a:gd name="T8" fmla="*/ 2147483647 w 3053"/>
                  <a:gd name="T9" fmla="*/ 2147483647 h 1982"/>
                  <a:gd name="T10" fmla="*/ 2147483647 w 3053"/>
                  <a:gd name="T11" fmla="*/ 2147483647 h 1982"/>
                  <a:gd name="T12" fmla="*/ 2147483647 w 3053"/>
                  <a:gd name="T13" fmla="*/ 2147483647 h 1982"/>
                  <a:gd name="T14" fmla="*/ 2147483647 w 3053"/>
                  <a:gd name="T15" fmla="*/ 2147483647 h 1982"/>
                  <a:gd name="T16" fmla="*/ 2147483647 w 3053"/>
                  <a:gd name="T17" fmla="*/ 2147483647 h 1982"/>
                  <a:gd name="T18" fmla="*/ 2147483647 w 3053"/>
                  <a:gd name="T19" fmla="*/ 2147483647 h 1982"/>
                  <a:gd name="T20" fmla="*/ 2147483647 w 3053"/>
                  <a:gd name="T21" fmla="*/ 2147483647 h 1982"/>
                  <a:gd name="T22" fmla="*/ 2147483647 w 3053"/>
                  <a:gd name="T23" fmla="*/ 2147483647 h 1982"/>
                  <a:gd name="T24" fmla="*/ 2147483647 w 3053"/>
                  <a:gd name="T25" fmla="*/ 2147483647 h 1982"/>
                  <a:gd name="T26" fmla="*/ 2147483647 w 3053"/>
                  <a:gd name="T27" fmla="*/ 2147483647 h 1982"/>
                  <a:gd name="T28" fmla="*/ 2147483647 w 3053"/>
                  <a:gd name="T29" fmla="*/ 2147483647 h 1982"/>
                  <a:gd name="T30" fmla="*/ 2147483647 w 3053"/>
                  <a:gd name="T31" fmla="*/ 2147483647 h 1982"/>
                  <a:gd name="T32" fmla="*/ 2147483647 w 3053"/>
                  <a:gd name="T33" fmla="*/ 2147483647 h 1982"/>
                  <a:gd name="T34" fmla="*/ 2147483647 w 3053"/>
                  <a:gd name="T35" fmla="*/ 2147483647 h 1982"/>
                  <a:gd name="T36" fmla="*/ 2147483647 w 3053"/>
                  <a:gd name="T37" fmla="*/ 2147483647 h 1982"/>
                  <a:gd name="T38" fmla="*/ 2147483647 w 3053"/>
                  <a:gd name="T39" fmla="*/ 2147483647 h 1982"/>
                  <a:gd name="T40" fmla="*/ 2147483647 w 3053"/>
                  <a:gd name="T41" fmla="*/ 2147483647 h 1982"/>
                  <a:gd name="T42" fmla="*/ 2147483647 w 3053"/>
                  <a:gd name="T43" fmla="*/ 2147483647 h 1982"/>
                  <a:gd name="T44" fmla="*/ 2147483647 w 3053"/>
                  <a:gd name="T45" fmla="*/ 2147483647 h 1982"/>
                  <a:gd name="T46" fmla="*/ 2147483647 w 3053"/>
                  <a:gd name="T47" fmla="*/ 2147483647 h 1982"/>
                  <a:gd name="T48" fmla="*/ 2147483647 w 3053"/>
                  <a:gd name="T49" fmla="*/ 2147483647 h 1982"/>
                  <a:gd name="T50" fmla="*/ 2147483647 w 3053"/>
                  <a:gd name="T51" fmla="*/ 2147483647 h 1982"/>
                  <a:gd name="T52" fmla="*/ 2147483647 w 3053"/>
                  <a:gd name="T53" fmla="*/ 2147483647 h 1982"/>
                  <a:gd name="T54" fmla="*/ 2147483647 w 3053"/>
                  <a:gd name="T55" fmla="*/ 2147483647 h 1982"/>
                  <a:gd name="T56" fmla="*/ 2147483647 w 3053"/>
                  <a:gd name="T57" fmla="*/ 2147483647 h 1982"/>
                  <a:gd name="T58" fmla="*/ 0 w 3053"/>
                  <a:gd name="T59" fmla="*/ 2147483647 h 1982"/>
                  <a:gd name="T60" fmla="*/ 2147483647 w 3053"/>
                  <a:gd name="T61" fmla="*/ 2147483647 h 1982"/>
                  <a:gd name="T62" fmla="*/ 2147483647 w 3053"/>
                  <a:gd name="T63" fmla="*/ 2147483647 h 1982"/>
                  <a:gd name="T64" fmla="*/ 2147483647 w 3053"/>
                  <a:gd name="T65" fmla="*/ 2147483647 h 1982"/>
                  <a:gd name="T66" fmla="*/ 2147483647 w 3053"/>
                  <a:gd name="T67" fmla="*/ 2147483647 h 1982"/>
                  <a:gd name="T68" fmla="*/ 2147483647 w 3053"/>
                  <a:gd name="T69" fmla="*/ 2147483647 h 1982"/>
                  <a:gd name="T70" fmla="*/ 2147483647 w 3053"/>
                  <a:gd name="T71" fmla="*/ 2147483647 h 1982"/>
                  <a:gd name="T72" fmla="*/ 2147483647 w 3053"/>
                  <a:gd name="T73" fmla="*/ 2147483647 h 1982"/>
                  <a:gd name="T74" fmla="*/ 2147483647 w 3053"/>
                  <a:gd name="T75" fmla="*/ 2147483647 h 1982"/>
                  <a:gd name="T76" fmla="*/ 2147483647 w 3053"/>
                  <a:gd name="T77" fmla="*/ 2147483647 h 1982"/>
                  <a:gd name="T78" fmla="*/ 2147483647 w 3053"/>
                  <a:gd name="T79" fmla="*/ 2147483647 h 1982"/>
                  <a:gd name="T80" fmla="*/ 2147483647 w 3053"/>
                  <a:gd name="T81" fmla="*/ 2147483647 h 1982"/>
                  <a:gd name="T82" fmla="*/ 2147483647 w 3053"/>
                  <a:gd name="T83" fmla="*/ 2147483647 h 1982"/>
                  <a:gd name="T84" fmla="*/ 2147483647 w 3053"/>
                  <a:gd name="T85" fmla="*/ 2147483647 h 1982"/>
                  <a:gd name="T86" fmla="*/ 2147483647 w 3053"/>
                  <a:gd name="T87" fmla="*/ 2147483647 h 1982"/>
                  <a:gd name="T88" fmla="*/ 2147483647 w 3053"/>
                  <a:gd name="T89" fmla="*/ 2147483647 h 1982"/>
                  <a:gd name="T90" fmla="*/ 2147483647 w 3053"/>
                  <a:gd name="T91" fmla="*/ 2147483647 h 1982"/>
                  <a:gd name="T92" fmla="*/ 2147483647 w 3053"/>
                  <a:gd name="T93" fmla="*/ 2147483647 h 1982"/>
                  <a:gd name="T94" fmla="*/ 2147483647 w 3053"/>
                  <a:gd name="T95" fmla="*/ 2147483647 h 1982"/>
                  <a:gd name="T96" fmla="*/ 2147483647 w 3053"/>
                  <a:gd name="T97" fmla="*/ 0 h 19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53" h="1982">
                    <a:moveTo>
                      <a:pt x="1321" y="0"/>
                    </a:moveTo>
                    <a:lnTo>
                      <a:pt x="1388" y="5"/>
                    </a:lnTo>
                    <a:lnTo>
                      <a:pt x="1454" y="16"/>
                    </a:lnTo>
                    <a:lnTo>
                      <a:pt x="1518" y="32"/>
                    </a:lnTo>
                    <a:lnTo>
                      <a:pt x="1580" y="54"/>
                    </a:lnTo>
                    <a:lnTo>
                      <a:pt x="1640" y="80"/>
                    </a:lnTo>
                    <a:lnTo>
                      <a:pt x="1696" y="112"/>
                    </a:lnTo>
                    <a:lnTo>
                      <a:pt x="1749" y="148"/>
                    </a:lnTo>
                    <a:lnTo>
                      <a:pt x="1799" y="187"/>
                    </a:lnTo>
                    <a:lnTo>
                      <a:pt x="1844" y="230"/>
                    </a:lnTo>
                    <a:lnTo>
                      <a:pt x="1885" y="277"/>
                    </a:lnTo>
                    <a:lnTo>
                      <a:pt x="1921" y="327"/>
                    </a:lnTo>
                    <a:lnTo>
                      <a:pt x="1952" y="379"/>
                    </a:lnTo>
                    <a:lnTo>
                      <a:pt x="1954" y="378"/>
                    </a:lnTo>
                    <a:lnTo>
                      <a:pt x="1963" y="375"/>
                    </a:lnTo>
                    <a:lnTo>
                      <a:pt x="1977" y="370"/>
                    </a:lnTo>
                    <a:lnTo>
                      <a:pt x="1995" y="363"/>
                    </a:lnTo>
                    <a:lnTo>
                      <a:pt x="2018" y="357"/>
                    </a:lnTo>
                    <a:lnTo>
                      <a:pt x="2044" y="349"/>
                    </a:lnTo>
                    <a:lnTo>
                      <a:pt x="2074" y="343"/>
                    </a:lnTo>
                    <a:lnTo>
                      <a:pt x="2106" y="337"/>
                    </a:lnTo>
                    <a:lnTo>
                      <a:pt x="2141" y="332"/>
                    </a:lnTo>
                    <a:lnTo>
                      <a:pt x="2177" y="329"/>
                    </a:lnTo>
                    <a:lnTo>
                      <a:pt x="2214" y="328"/>
                    </a:lnTo>
                    <a:lnTo>
                      <a:pt x="2254" y="330"/>
                    </a:lnTo>
                    <a:lnTo>
                      <a:pt x="2293" y="337"/>
                    </a:lnTo>
                    <a:lnTo>
                      <a:pt x="2331" y="347"/>
                    </a:lnTo>
                    <a:lnTo>
                      <a:pt x="2370" y="360"/>
                    </a:lnTo>
                    <a:lnTo>
                      <a:pt x="2408" y="379"/>
                    </a:lnTo>
                    <a:lnTo>
                      <a:pt x="2444" y="403"/>
                    </a:lnTo>
                    <a:lnTo>
                      <a:pt x="2478" y="434"/>
                    </a:lnTo>
                    <a:lnTo>
                      <a:pt x="2509" y="470"/>
                    </a:lnTo>
                    <a:lnTo>
                      <a:pt x="2546" y="523"/>
                    </a:lnTo>
                    <a:lnTo>
                      <a:pt x="2576" y="574"/>
                    </a:lnTo>
                    <a:lnTo>
                      <a:pt x="2600" y="624"/>
                    </a:lnTo>
                    <a:lnTo>
                      <a:pt x="2617" y="671"/>
                    </a:lnTo>
                    <a:lnTo>
                      <a:pt x="2630" y="716"/>
                    </a:lnTo>
                    <a:lnTo>
                      <a:pt x="2637" y="757"/>
                    </a:lnTo>
                    <a:lnTo>
                      <a:pt x="2642" y="794"/>
                    </a:lnTo>
                    <a:lnTo>
                      <a:pt x="2643" y="829"/>
                    </a:lnTo>
                    <a:lnTo>
                      <a:pt x="2642" y="858"/>
                    </a:lnTo>
                    <a:lnTo>
                      <a:pt x="2640" y="884"/>
                    </a:lnTo>
                    <a:lnTo>
                      <a:pt x="2636" y="904"/>
                    </a:lnTo>
                    <a:lnTo>
                      <a:pt x="2633" y="919"/>
                    </a:lnTo>
                    <a:lnTo>
                      <a:pt x="2631" y="927"/>
                    </a:lnTo>
                    <a:lnTo>
                      <a:pt x="2630" y="931"/>
                    </a:lnTo>
                    <a:lnTo>
                      <a:pt x="2633" y="932"/>
                    </a:lnTo>
                    <a:lnTo>
                      <a:pt x="2642" y="935"/>
                    </a:lnTo>
                    <a:lnTo>
                      <a:pt x="2657" y="941"/>
                    </a:lnTo>
                    <a:lnTo>
                      <a:pt x="2677" y="948"/>
                    </a:lnTo>
                    <a:lnTo>
                      <a:pt x="2701" y="960"/>
                    </a:lnTo>
                    <a:lnTo>
                      <a:pt x="2728" y="972"/>
                    </a:lnTo>
                    <a:lnTo>
                      <a:pt x="2757" y="987"/>
                    </a:lnTo>
                    <a:lnTo>
                      <a:pt x="2789" y="1006"/>
                    </a:lnTo>
                    <a:lnTo>
                      <a:pt x="2821" y="1027"/>
                    </a:lnTo>
                    <a:lnTo>
                      <a:pt x="2854" y="1052"/>
                    </a:lnTo>
                    <a:lnTo>
                      <a:pt x="2886" y="1078"/>
                    </a:lnTo>
                    <a:lnTo>
                      <a:pt x="2918" y="1108"/>
                    </a:lnTo>
                    <a:lnTo>
                      <a:pt x="2947" y="1141"/>
                    </a:lnTo>
                    <a:lnTo>
                      <a:pt x="2974" y="1177"/>
                    </a:lnTo>
                    <a:lnTo>
                      <a:pt x="2998" y="1217"/>
                    </a:lnTo>
                    <a:lnTo>
                      <a:pt x="3019" y="1261"/>
                    </a:lnTo>
                    <a:lnTo>
                      <a:pt x="3034" y="1307"/>
                    </a:lnTo>
                    <a:lnTo>
                      <a:pt x="3044" y="1358"/>
                    </a:lnTo>
                    <a:lnTo>
                      <a:pt x="3050" y="1412"/>
                    </a:lnTo>
                    <a:lnTo>
                      <a:pt x="3053" y="1463"/>
                    </a:lnTo>
                    <a:lnTo>
                      <a:pt x="3053" y="1507"/>
                    </a:lnTo>
                    <a:lnTo>
                      <a:pt x="3051" y="1547"/>
                    </a:lnTo>
                    <a:lnTo>
                      <a:pt x="3046" y="1580"/>
                    </a:lnTo>
                    <a:lnTo>
                      <a:pt x="3041" y="1610"/>
                    </a:lnTo>
                    <a:lnTo>
                      <a:pt x="3034" y="1636"/>
                    </a:lnTo>
                    <a:lnTo>
                      <a:pt x="3026" y="1657"/>
                    </a:lnTo>
                    <a:lnTo>
                      <a:pt x="3018" y="1675"/>
                    </a:lnTo>
                    <a:lnTo>
                      <a:pt x="3009" y="1690"/>
                    </a:lnTo>
                    <a:lnTo>
                      <a:pt x="3002" y="1701"/>
                    </a:lnTo>
                    <a:lnTo>
                      <a:pt x="2994" y="1710"/>
                    </a:lnTo>
                    <a:lnTo>
                      <a:pt x="2988" y="1716"/>
                    </a:lnTo>
                    <a:lnTo>
                      <a:pt x="2982" y="1721"/>
                    </a:lnTo>
                    <a:lnTo>
                      <a:pt x="2979" y="1723"/>
                    </a:lnTo>
                    <a:lnTo>
                      <a:pt x="2978" y="1723"/>
                    </a:lnTo>
                    <a:lnTo>
                      <a:pt x="2620" y="1973"/>
                    </a:lnTo>
                    <a:lnTo>
                      <a:pt x="2222" y="1982"/>
                    </a:lnTo>
                    <a:lnTo>
                      <a:pt x="956" y="1970"/>
                    </a:lnTo>
                    <a:lnTo>
                      <a:pt x="452" y="1970"/>
                    </a:lnTo>
                    <a:lnTo>
                      <a:pt x="181" y="1819"/>
                    </a:lnTo>
                    <a:lnTo>
                      <a:pt x="2" y="1501"/>
                    </a:lnTo>
                    <a:lnTo>
                      <a:pt x="2" y="1497"/>
                    </a:lnTo>
                    <a:lnTo>
                      <a:pt x="0" y="1487"/>
                    </a:lnTo>
                    <a:lnTo>
                      <a:pt x="0" y="1470"/>
                    </a:lnTo>
                    <a:lnTo>
                      <a:pt x="0" y="1448"/>
                    </a:lnTo>
                    <a:lnTo>
                      <a:pt x="2" y="1422"/>
                    </a:lnTo>
                    <a:lnTo>
                      <a:pt x="3" y="1391"/>
                    </a:lnTo>
                    <a:lnTo>
                      <a:pt x="5" y="1358"/>
                    </a:lnTo>
                    <a:lnTo>
                      <a:pt x="10" y="1320"/>
                    </a:lnTo>
                    <a:lnTo>
                      <a:pt x="15" y="1282"/>
                    </a:lnTo>
                    <a:lnTo>
                      <a:pt x="24" y="1242"/>
                    </a:lnTo>
                    <a:lnTo>
                      <a:pt x="34" y="1201"/>
                    </a:lnTo>
                    <a:lnTo>
                      <a:pt x="46" y="1161"/>
                    </a:lnTo>
                    <a:lnTo>
                      <a:pt x="61" y="1120"/>
                    </a:lnTo>
                    <a:lnTo>
                      <a:pt x="79" y="1082"/>
                    </a:lnTo>
                    <a:lnTo>
                      <a:pt x="100" y="1045"/>
                    </a:lnTo>
                    <a:lnTo>
                      <a:pt x="125" y="1011"/>
                    </a:lnTo>
                    <a:lnTo>
                      <a:pt x="152" y="980"/>
                    </a:lnTo>
                    <a:lnTo>
                      <a:pt x="184" y="953"/>
                    </a:lnTo>
                    <a:lnTo>
                      <a:pt x="222" y="931"/>
                    </a:lnTo>
                    <a:lnTo>
                      <a:pt x="268" y="907"/>
                    </a:lnTo>
                    <a:lnTo>
                      <a:pt x="311" y="890"/>
                    </a:lnTo>
                    <a:lnTo>
                      <a:pt x="350" y="875"/>
                    </a:lnTo>
                    <a:lnTo>
                      <a:pt x="385" y="864"/>
                    </a:lnTo>
                    <a:lnTo>
                      <a:pt x="416" y="855"/>
                    </a:lnTo>
                    <a:lnTo>
                      <a:pt x="444" y="849"/>
                    </a:lnTo>
                    <a:lnTo>
                      <a:pt x="468" y="847"/>
                    </a:lnTo>
                    <a:lnTo>
                      <a:pt x="489" y="845"/>
                    </a:lnTo>
                    <a:lnTo>
                      <a:pt x="507" y="845"/>
                    </a:lnTo>
                    <a:lnTo>
                      <a:pt x="521" y="845"/>
                    </a:lnTo>
                    <a:lnTo>
                      <a:pt x="534" y="848"/>
                    </a:lnTo>
                    <a:lnTo>
                      <a:pt x="543" y="849"/>
                    </a:lnTo>
                    <a:lnTo>
                      <a:pt x="549" y="851"/>
                    </a:lnTo>
                    <a:lnTo>
                      <a:pt x="553" y="853"/>
                    </a:lnTo>
                    <a:lnTo>
                      <a:pt x="554" y="854"/>
                    </a:lnTo>
                    <a:lnTo>
                      <a:pt x="553" y="850"/>
                    </a:lnTo>
                    <a:lnTo>
                      <a:pt x="553" y="840"/>
                    </a:lnTo>
                    <a:lnTo>
                      <a:pt x="553" y="824"/>
                    </a:lnTo>
                    <a:lnTo>
                      <a:pt x="553" y="803"/>
                    </a:lnTo>
                    <a:lnTo>
                      <a:pt x="554" y="777"/>
                    </a:lnTo>
                    <a:lnTo>
                      <a:pt x="555" y="746"/>
                    </a:lnTo>
                    <a:lnTo>
                      <a:pt x="559" y="711"/>
                    </a:lnTo>
                    <a:lnTo>
                      <a:pt x="564" y="672"/>
                    </a:lnTo>
                    <a:lnTo>
                      <a:pt x="570" y="631"/>
                    </a:lnTo>
                    <a:lnTo>
                      <a:pt x="580" y="589"/>
                    </a:lnTo>
                    <a:lnTo>
                      <a:pt x="591" y="543"/>
                    </a:lnTo>
                    <a:lnTo>
                      <a:pt x="605" y="497"/>
                    </a:lnTo>
                    <a:lnTo>
                      <a:pt x="623" y="450"/>
                    </a:lnTo>
                    <a:lnTo>
                      <a:pt x="645" y="401"/>
                    </a:lnTo>
                    <a:lnTo>
                      <a:pt x="668" y="354"/>
                    </a:lnTo>
                    <a:lnTo>
                      <a:pt x="698" y="308"/>
                    </a:lnTo>
                    <a:lnTo>
                      <a:pt x="730" y="262"/>
                    </a:lnTo>
                    <a:lnTo>
                      <a:pt x="769" y="218"/>
                    </a:lnTo>
                    <a:lnTo>
                      <a:pt x="811" y="177"/>
                    </a:lnTo>
                    <a:lnTo>
                      <a:pt x="860" y="139"/>
                    </a:lnTo>
                    <a:lnTo>
                      <a:pt x="913" y="104"/>
                    </a:lnTo>
                    <a:lnTo>
                      <a:pt x="980" y="68"/>
                    </a:lnTo>
                    <a:lnTo>
                      <a:pt x="1048" y="41"/>
                    </a:lnTo>
                    <a:lnTo>
                      <a:pt x="1116" y="21"/>
                    </a:lnTo>
                    <a:lnTo>
                      <a:pt x="1184" y="7"/>
                    </a:lnTo>
                    <a:lnTo>
                      <a:pt x="1253" y="0"/>
                    </a:ln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8"/>
              <p:cNvSpPr>
                <a:spLocks noChangeAspect="1" noEditPoints="1"/>
              </p:cNvSpPr>
              <p:nvPr/>
            </p:nvSpPr>
            <p:spPr bwMode="auto">
              <a:xfrm>
                <a:off x="5907088" y="2878138"/>
                <a:ext cx="1670050" cy="1093787"/>
              </a:xfrm>
              <a:custGeom>
                <a:avLst/>
                <a:gdLst>
                  <a:gd name="T0" fmla="*/ 2147483647 w 3158"/>
                  <a:gd name="T1" fmla="*/ 2147483647 h 2067"/>
                  <a:gd name="T2" fmla="*/ 2147483647 w 3158"/>
                  <a:gd name="T3" fmla="*/ 2147483647 h 2067"/>
                  <a:gd name="T4" fmla="*/ 2147483647 w 3158"/>
                  <a:gd name="T5" fmla="*/ 2147483647 h 2067"/>
                  <a:gd name="T6" fmla="*/ 2147483647 w 3158"/>
                  <a:gd name="T7" fmla="*/ 2147483647 h 2067"/>
                  <a:gd name="T8" fmla="*/ 2147483647 w 3158"/>
                  <a:gd name="T9" fmla="*/ 2147483647 h 2067"/>
                  <a:gd name="T10" fmla="*/ 2147483647 w 3158"/>
                  <a:gd name="T11" fmla="*/ 2147483647 h 2067"/>
                  <a:gd name="T12" fmla="*/ 2147483647 w 3158"/>
                  <a:gd name="T13" fmla="*/ 2147483647 h 2067"/>
                  <a:gd name="T14" fmla="*/ 2147483647 w 3158"/>
                  <a:gd name="T15" fmla="*/ 2147483647 h 2067"/>
                  <a:gd name="T16" fmla="*/ 2147483647 w 3158"/>
                  <a:gd name="T17" fmla="*/ 2147483647 h 2067"/>
                  <a:gd name="T18" fmla="*/ 2147483647 w 3158"/>
                  <a:gd name="T19" fmla="*/ 2147483647 h 2067"/>
                  <a:gd name="T20" fmla="*/ 2147483647 w 3158"/>
                  <a:gd name="T21" fmla="*/ 2147483647 h 2067"/>
                  <a:gd name="T22" fmla="*/ 2147483647 w 3158"/>
                  <a:gd name="T23" fmla="*/ 2147483647 h 2067"/>
                  <a:gd name="T24" fmla="*/ 2147483647 w 3158"/>
                  <a:gd name="T25" fmla="*/ 2147483647 h 2067"/>
                  <a:gd name="T26" fmla="*/ 2147483647 w 3158"/>
                  <a:gd name="T27" fmla="*/ 2147483647 h 2067"/>
                  <a:gd name="T28" fmla="*/ 2147483647 w 3158"/>
                  <a:gd name="T29" fmla="*/ 2147483647 h 2067"/>
                  <a:gd name="T30" fmla="*/ 2147483647 w 3158"/>
                  <a:gd name="T31" fmla="*/ 2147483647 h 2067"/>
                  <a:gd name="T32" fmla="*/ 2147483647 w 3158"/>
                  <a:gd name="T33" fmla="*/ 2147483647 h 2067"/>
                  <a:gd name="T34" fmla="*/ 2147483647 w 3158"/>
                  <a:gd name="T35" fmla="*/ 2147483647 h 2067"/>
                  <a:gd name="T36" fmla="*/ 2147483647 w 3158"/>
                  <a:gd name="T37" fmla="*/ 2147483647 h 2067"/>
                  <a:gd name="T38" fmla="*/ 2147483647 w 3158"/>
                  <a:gd name="T39" fmla="*/ 2147483647 h 2067"/>
                  <a:gd name="T40" fmla="*/ 2147483647 w 3158"/>
                  <a:gd name="T41" fmla="*/ 2147483647 h 2067"/>
                  <a:gd name="T42" fmla="*/ 2147483647 w 3158"/>
                  <a:gd name="T43" fmla="*/ 2147483647 h 2067"/>
                  <a:gd name="T44" fmla="*/ 2147483647 w 3158"/>
                  <a:gd name="T45" fmla="*/ 2147483647 h 2067"/>
                  <a:gd name="T46" fmla="*/ 2147483647 w 3158"/>
                  <a:gd name="T47" fmla="*/ 2147483647 h 2067"/>
                  <a:gd name="T48" fmla="*/ 2147483647 w 3158"/>
                  <a:gd name="T49" fmla="*/ 2147483647 h 2067"/>
                  <a:gd name="T50" fmla="*/ 2147483647 w 3158"/>
                  <a:gd name="T51" fmla="*/ 2147483647 h 2067"/>
                  <a:gd name="T52" fmla="*/ 2147483647 w 3158"/>
                  <a:gd name="T53" fmla="*/ 2147483647 h 2067"/>
                  <a:gd name="T54" fmla="*/ 2147483647 w 3158"/>
                  <a:gd name="T55" fmla="*/ 2147483647 h 2067"/>
                  <a:gd name="T56" fmla="*/ 2147483647 w 3158"/>
                  <a:gd name="T57" fmla="*/ 2147483647 h 2067"/>
                  <a:gd name="T58" fmla="*/ 2147483647 w 3158"/>
                  <a:gd name="T59" fmla="*/ 2147483647 h 2067"/>
                  <a:gd name="T60" fmla="*/ 2147483647 w 3158"/>
                  <a:gd name="T61" fmla="*/ 2147483647 h 2067"/>
                  <a:gd name="T62" fmla="*/ 2147483647 w 3158"/>
                  <a:gd name="T63" fmla="*/ 2147483647 h 2067"/>
                  <a:gd name="T64" fmla="*/ 2147483647 w 3158"/>
                  <a:gd name="T65" fmla="*/ 2147483647 h 2067"/>
                  <a:gd name="T66" fmla="*/ 2147483647 w 3158"/>
                  <a:gd name="T67" fmla="*/ 2147483647 h 2067"/>
                  <a:gd name="T68" fmla="*/ 2147483647 w 3158"/>
                  <a:gd name="T69" fmla="*/ 2147483647 h 2067"/>
                  <a:gd name="T70" fmla="*/ 2147483647 w 3158"/>
                  <a:gd name="T71" fmla="*/ 2147483647 h 2067"/>
                  <a:gd name="T72" fmla="*/ 2147483647 w 3158"/>
                  <a:gd name="T73" fmla="*/ 2147483647 h 2067"/>
                  <a:gd name="T74" fmla="*/ 2147483647 w 3158"/>
                  <a:gd name="T75" fmla="*/ 2147483647 h 2067"/>
                  <a:gd name="T76" fmla="*/ 2147483647 w 3158"/>
                  <a:gd name="T77" fmla="*/ 2147483647 h 2067"/>
                  <a:gd name="T78" fmla="*/ 2147483647 w 3158"/>
                  <a:gd name="T79" fmla="*/ 2147483647 h 2067"/>
                  <a:gd name="T80" fmla="*/ 2147483647 w 3158"/>
                  <a:gd name="T81" fmla="*/ 2147483647 h 2067"/>
                  <a:gd name="T82" fmla="*/ 2147483647 w 3158"/>
                  <a:gd name="T83" fmla="*/ 2147483647 h 2067"/>
                  <a:gd name="T84" fmla="*/ 2147483647 w 3158"/>
                  <a:gd name="T85" fmla="*/ 2147483647 h 2067"/>
                  <a:gd name="T86" fmla="*/ 2147483647 w 3158"/>
                  <a:gd name="T87" fmla="*/ 2147483647 h 2067"/>
                  <a:gd name="T88" fmla="*/ 2147483647 w 3158"/>
                  <a:gd name="T89" fmla="*/ 2147483647 h 2067"/>
                  <a:gd name="T90" fmla="*/ 2147483647 w 3158"/>
                  <a:gd name="T91" fmla="*/ 2147483647 h 2067"/>
                  <a:gd name="T92" fmla="*/ 2147483647 w 3158"/>
                  <a:gd name="T93" fmla="*/ 2147483647 h 2067"/>
                  <a:gd name="T94" fmla="*/ 2147483647 w 3158"/>
                  <a:gd name="T95" fmla="*/ 2147483647 h 2067"/>
                  <a:gd name="T96" fmla="*/ 2147483647 w 3158"/>
                  <a:gd name="T97" fmla="*/ 2147483647 h 2067"/>
                  <a:gd name="T98" fmla="*/ 2147483647 w 3158"/>
                  <a:gd name="T99" fmla="*/ 2147483647 h 2067"/>
                  <a:gd name="T100" fmla="*/ 2147483647 w 3158"/>
                  <a:gd name="T101" fmla="*/ 2147483647 h 2067"/>
                  <a:gd name="T102" fmla="*/ 2147483647 w 3158"/>
                  <a:gd name="T103" fmla="*/ 2147483647 h 2067"/>
                  <a:gd name="T104" fmla="*/ 2147483647 w 3158"/>
                  <a:gd name="T105" fmla="*/ 2147483647 h 2067"/>
                  <a:gd name="T106" fmla="*/ 2147483647 w 3158"/>
                  <a:gd name="T107" fmla="*/ 2147483647 h 2067"/>
                  <a:gd name="T108" fmla="*/ 0 w 3158"/>
                  <a:gd name="T109" fmla="*/ 2147483647 h 2067"/>
                  <a:gd name="T110" fmla="*/ 2147483647 w 3158"/>
                  <a:gd name="T111" fmla="*/ 2147483647 h 2067"/>
                  <a:gd name="T112" fmla="*/ 2147483647 w 3158"/>
                  <a:gd name="T113" fmla="*/ 2147483647 h 2067"/>
                  <a:gd name="T114" fmla="*/ 2147483647 w 3158"/>
                  <a:gd name="T115" fmla="*/ 2147483647 h 2067"/>
                  <a:gd name="T116" fmla="*/ 2147483647 w 3158"/>
                  <a:gd name="T117" fmla="*/ 2147483647 h 2067"/>
                  <a:gd name="T118" fmla="*/ 2147483647 w 3158"/>
                  <a:gd name="T119" fmla="*/ 2147483647 h 2067"/>
                  <a:gd name="T120" fmla="*/ 2147483647 w 3158"/>
                  <a:gd name="T121" fmla="*/ 2147483647 h 2067"/>
                  <a:gd name="T122" fmla="*/ 2147483647 w 3158"/>
                  <a:gd name="T123" fmla="*/ 2147483647 h 2067"/>
                  <a:gd name="T124" fmla="*/ 2147483647 w 3158"/>
                  <a:gd name="T125" fmla="*/ 2147483647 h 20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58" h="2067">
                    <a:moveTo>
                      <a:pt x="1368" y="97"/>
                    </a:moveTo>
                    <a:lnTo>
                      <a:pt x="1298" y="101"/>
                    </a:lnTo>
                    <a:lnTo>
                      <a:pt x="1230" y="111"/>
                    </a:lnTo>
                    <a:lnTo>
                      <a:pt x="1164" y="128"/>
                    </a:lnTo>
                    <a:lnTo>
                      <a:pt x="1101" y="151"/>
                    </a:lnTo>
                    <a:lnTo>
                      <a:pt x="1041" y="181"/>
                    </a:lnTo>
                    <a:lnTo>
                      <a:pt x="984" y="214"/>
                    </a:lnTo>
                    <a:lnTo>
                      <a:pt x="930" y="254"/>
                    </a:lnTo>
                    <a:lnTo>
                      <a:pt x="882" y="299"/>
                    </a:lnTo>
                    <a:lnTo>
                      <a:pt x="837" y="347"/>
                    </a:lnTo>
                    <a:lnTo>
                      <a:pt x="797" y="401"/>
                    </a:lnTo>
                    <a:lnTo>
                      <a:pt x="764" y="458"/>
                    </a:lnTo>
                    <a:lnTo>
                      <a:pt x="734" y="518"/>
                    </a:lnTo>
                    <a:lnTo>
                      <a:pt x="711" y="581"/>
                    </a:lnTo>
                    <a:lnTo>
                      <a:pt x="694" y="647"/>
                    </a:lnTo>
                    <a:lnTo>
                      <a:pt x="684" y="715"/>
                    </a:lnTo>
                    <a:lnTo>
                      <a:pt x="680" y="785"/>
                    </a:lnTo>
                    <a:lnTo>
                      <a:pt x="681" y="820"/>
                    </a:lnTo>
                    <a:lnTo>
                      <a:pt x="684" y="857"/>
                    </a:lnTo>
                    <a:lnTo>
                      <a:pt x="690" y="897"/>
                    </a:lnTo>
                    <a:lnTo>
                      <a:pt x="700" y="957"/>
                    </a:lnTo>
                    <a:lnTo>
                      <a:pt x="639" y="953"/>
                    </a:lnTo>
                    <a:lnTo>
                      <a:pt x="617" y="950"/>
                    </a:lnTo>
                    <a:lnTo>
                      <a:pt x="597" y="950"/>
                    </a:lnTo>
                    <a:lnTo>
                      <a:pt x="533" y="954"/>
                    </a:lnTo>
                    <a:lnTo>
                      <a:pt x="474" y="965"/>
                    </a:lnTo>
                    <a:lnTo>
                      <a:pt x="415" y="984"/>
                    </a:lnTo>
                    <a:lnTo>
                      <a:pt x="362" y="1009"/>
                    </a:lnTo>
                    <a:lnTo>
                      <a:pt x="311" y="1040"/>
                    </a:lnTo>
                    <a:lnTo>
                      <a:pt x="264" y="1077"/>
                    </a:lnTo>
                    <a:lnTo>
                      <a:pt x="223" y="1118"/>
                    </a:lnTo>
                    <a:lnTo>
                      <a:pt x="185" y="1166"/>
                    </a:lnTo>
                    <a:lnTo>
                      <a:pt x="154" y="1217"/>
                    </a:lnTo>
                    <a:lnTo>
                      <a:pt x="129" y="1270"/>
                    </a:lnTo>
                    <a:lnTo>
                      <a:pt x="111" y="1329"/>
                    </a:lnTo>
                    <a:lnTo>
                      <a:pt x="99" y="1388"/>
                    </a:lnTo>
                    <a:lnTo>
                      <a:pt x="96" y="1452"/>
                    </a:lnTo>
                    <a:lnTo>
                      <a:pt x="99" y="1510"/>
                    </a:lnTo>
                    <a:lnTo>
                      <a:pt x="109" y="1567"/>
                    </a:lnTo>
                    <a:lnTo>
                      <a:pt x="126" y="1622"/>
                    </a:lnTo>
                    <a:lnTo>
                      <a:pt x="148" y="1674"/>
                    </a:lnTo>
                    <a:lnTo>
                      <a:pt x="177" y="1724"/>
                    </a:lnTo>
                    <a:lnTo>
                      <a:pt x="210" y="1770"/>
                    </a:lnTo>
                    <a:lnTo>
                      <a:pt x="249" y="1811"/>
                    </a:lnTo>
                    <a:lnTo>
                      <a:pt x="292" y="1848"/>
                    </a:lnTo>
                    <a:lnTo>
                      <a:pt x="339" y="1882"/>
                    </a:lnTo>
                    <a:lnTo>
                      <a:pt x="392" y="1908"/>
                    </a:lnTo>
                    <a:lnTo>
                      <a:pt x="419" y="1922"/>
                    </a:lnTo>
                    <a:lnTo>
                      <a:pt x="439" y="1928"/>
                    </a:lnTo>
                    <a:lnTo>
                      <a:pt x="464" y="1937"/>
                    </a:lnTo>
                    <a:lnTo>
                      <a:pt x="495" y="1944"/>
                    </a:lnTo>
                    <a:lnTo>
                      <a:pt x="532" y="1953"/>
                    </a:lnTo>
                    <a:lnTo>
                      <a:pt x="575" y="1959"/>
                    </a:lnTo>
                    <a:lnTo>
                      <a:pt x="622" y="1965"/>
                    </a:lnTo>
                    <a:lnTo>
                      <a:pt x="674" y="1969"/>
                    </a:lnTo>
                    <a:lnTo>
                      <a:pt x="732" y="1970"/>
                    </a:lnTo>
                    <a:lnTo>
                      <a:pt x="2476" y="1970"/>
                    </a:lnTo>
                    <a:lnTo>
                      <a:pt x="2480" y="1970"/>
                    </a:lnTo>
                    <a:lnTo>
                      <a:pt x="2490" y="1970"/>
                    </a:lnTo>
                    <a:lnTo>
                      <a:pt x="2506" y="1970"/>
                    </a:lnTo>
                    <a:lnTo>
                      <a:pt x="2526" y="1969"/>
                    </a:lnTo>
                    <a:lnTo>
                      <a:pt x="2551" y="1968"/>
                    </a:lnTo>
                    <a:lnTo>
                      <a:pt x="2577" y="1967"/>
                    </a:lnTo>
                    <a:lnTo>
                      <a:pt x="2607" y="1964"/>
                    </a:lnTo>
                    <a:lnTo>
                      <a:pt x="2609" y="1964"/>
                    </a:lnTo>
                    <a:lnTo>
                      <a:pt x="2665" y="1959"/>
                    </a:lnTo>
                    <a:lnTo>
                      <a:pt x="2720" y="1948"/>
                    </a:lnTo>
                    <a:lnTo>
                      <a:pt x="2747" y="1940"/>
                    </a:lnTo>
                    <a:lnTo>
                      <a:pt x="2767" y="1934"/>
                    </a:lnTo>
                    <a:lnTo>
                      <a:pt x="2781" y="1928"/>
                    </a:lnTo>
                    <a:lnTo>
                      <a:pt x="2790" y="1923"/>
                    </a:lnTo>
                    <a:lnTo>
                      <a:pt x="2796" y="1919"/>
                    </a:lnTo>
                    <a:lnTo>
                      <a:pt x="2842" y="1893"/>
                    </a:lnTo>
                    <a:lnTo>
                      <a:pt x="2885" y="1863"/>
                    </a:lnTo>
                    <a:lnTo>
                      <a:pt x="2924" y="1828"/>
                    </a:lnTo>
                    <a:lnTo>
                      <a:pt x="2959" y="1789"/>
                    </a:lnTo>
                    <a:lnTo>
                      <a:pt x="2990" y="1746"/>
                    </a:lnTo>
                    <a:lnTo>
                      <a:pt x="3015" y="1702"/>
                    </a:lnTo>
                    <a:lnTo>
                      <a:pt x="3035" y="1653"/>
                    </a:lnTo>
                    <a:lnTo>
                      <a:pt x="3050" y="1603"/>
                    </a:lnTo>
                    <a:lnTo>
                      <a:pt x="3060" y="1551"/>
                    </a:lnTo>
                    <a:lnTo>
                      <a:pt x="3062" y="1499"/>
                    </a:lnTo>
                    <a:lnTo>
                      <a:pt x="3058" y="1440"/>
                    </a:lnTo>
                    <a:lnTo>
                      <a:pt x="3048" y="1384"/>
                    </a:lnTo>
                    <a:lnTo>
                      <a:pt x="3031" y="1331"/>
                    </a:lnTo>
                    <a:lnTo>
                      <a:pt x="3009" y="1281"/>
                    </a:lnTo>
                    <a:lnTo>
                      <a:pt x="2979" y="1234"/>
                    </a:lnTo>
                    <a:lnTo>
                      <a:pt x="2945" y="1190"/>
                    </a:lnTo>
                    <a:lnTo>
                      <a:pt x="2907" y="1151"/>
                    </a:lnTo>
                    <a:lnTo>
                      <a:pt x="2863" y="1117"/>
                    </a:lnTo>
                    <a:lnTo>
                      <a:pt x="2816" y="1087"/>
                    </a:lnTo>
                    <a:lnTo>
                      <a:pt x="2765" y="1065"/>
                    </a:lnTo>
                    <a:lnTo>
                      <a:pt x="2711" y="1047"/>
                    </a:lnTo>
                    <a:lnTo>
                      <a:pt x="2654" y="1036"/>
                    </a:lnTo>
                    <a:lnTo>
                      <a:pt x="2594" y="1029"/>
                    </a:lnTo>
                    <a:lnTo>
                      <a:pt x="2616" y="972"/>
                    </a:lnTo>
                    <a:lnTo>
                      <a:pt x="2629" y="926"/>
                    </a:lnTo>
                    <a:lnTo>
                      <a:pt x="2638" y="880"/>
                    </a:lnTo>
                    <a:lnTo>
                      <a:pt x="2642" y="832"/>
                    </a:lnTo>
                    <a:lnTo>
                      <a:pt x="2638" y="779"/>
                    </a:lnTo>
                    <a:lnTo>
                      <a:pt x="2627" y="727"/>
                    </a:lnTo>
                    <a:lnTo>
                      <a:pt x="2611" y="678"/>
                    </a:lnTo>
                    <a:lnTo>
                      <a:pt x="2587" y="632"/>
                    </a:lnTo>
                    <a:lnTo>
                      <a:pt x="2558" y="590"/>
                    </a:lnTo>
                    <a:lnTo>
                      <a:pt x="2525" y="553"/>
                    </a:lnTo>
                    <a:lnTo>
                      <a:pt x="2487" y="519"/>
                    </a:lnTo>
                    <a:lnTo>
                      <a:pt x="2445" y="490"/>
                    </a:lnTo>
                    <a:lnTo>
                      <a:pt x="2399" y="467"/>
                    </a:lnTo>
                    <a:lnTo>
                      <a:pt x="2351" y="451"/>
                    </a:lnTo>
                    <a:lnTo>
                      <a:pt x="2298" y="439"/>
                    </a:lnTo>
                    <a:lnTo>
                      <a:pt x="2245" y="436"/>
                    </a:lnTo>
                    <a:lnTo>
                      <a:pt x="2194" y="439"/>
                    </a:lnTo>
                    <a:lnTo>
                      <a:pt x="2143" y="449"/>
                    </a:lnTo>
                    <a:lnTo>
                      <a:pt x="2093" y="467"/>
                    </a:lnTo>
                    <a:lnTo>
                      <a:pt x="2047" y="489"/>
                    </a:lnTo>
                    <a:lnTo>
                      <a:pt x="2004" y="515"/>
                    </a:lnTo>
                    <a:lnTo>
                      <a:pt x="1980" y="470"/>
                    </a:lnTo>
                    <a:lnTo>
                      <a:pt x="1948" y="414"/>
                    </a:lnTo>
                    <a:lnTo>
                      <a:pt x="1912" y="362"/>
                    </a:lnTo>
                    <a:lnTo>
                      <a:pt x="1871" y="315"/>
                    </a:lnTo>
                    <a:lnTo>
                      <a:pt x="1826" y="271"/>
                    </a:lnTo>
                    <a:lnTo>
                      <a:pt x="1777" y="232"/>
                    </a:lnTo>
                    <a:lnTo>
                      <a:pt x="1726" y="197"/>
                    </a:lnTo>
                    <a:lnTo>
                      <a:pt x="1672" y="167"/>
                    </a:lnTo>
                    <a:lnTo>
                      <a:pt x="1616" y="142"/>
                    </a:lnTo>
                    <a:lnTo>
                      <a:pt x="1556" y="123"/>
                    </a:lnTo>
                    <a:lnTo>
                      <a:pt x="1495" y="109"/>
                    </a:lnTo>
                    <a:lnTo>
                      <a:pt x="1433" y="100"/>
                    </a:lnTo>
                    <a:lnTo>
                      <a:pt x="1368" y="97"/>
                    </a:lnTo>
                    <a:close/>
                    <a:moveTo>
                      <a:pt x="1368" y="0"/>
                    </a:moveTo>
                    <a:lnTo>
                      <a:pt x="1438" y="4"/>
                    </a:lnTo>
                    <a:lnTo>
                      <a:pt x="1505" y="13"/>
                    </a:lnTo>
                    <a:lnTo>
                      <a:pt x="1571" y="28"/>
                    </a:lnTo>
                    <a:lnTo>
                      <a:pt x="1635" y="48"/>
                    </a:lnTo>
                    <a:lnTo>
                      <a:pt x="1698" y="72"/>
                    </a:lnTo>
                    <a:lnTo>
                      <a:pt x="1756" y="104"/>
                    </a:lnTo>
                    <a:lnTo>
                      <a:pt x="1813" y="138"/>
                    </a:lnTo>
                    <a:lnTo>
                      <a:pt x="1867" y="179"/>
                    </a:lnTo>
                    <a:lnTo>
                      <a:pt x="1917" y="224"/>
                    </a:lnTo>
                    <a:lnTo>
                      <a:pt x="1963" y="273"/>
                    </a:lnTo>
                    <a:lnTo>
                      <a:pt x="2005" y="326"/>
                    </a:lnTo>
                    <a:lnTo>
                      <a:pt x="2042" y="385"/>
                    </a:lnTo>
                    <a:lnTo>
                      <a:pt x="2091" y="365"/>
                    </a:lnTo>
                    <a:lnTo>
                      <a:pt x="2142" y="351"/>
                    </a:lnTo>
                    <a:lnTo>
                      <a:pt x="2193" y="342"/>
                    </a:lnTo>
                    <a:lnTo>
                      <a:pt x="2245" y="340"/>
                    </a:lnTo>
                    <a:lnTo>
                      <a:pt x="2307" y="344"/>
                    </a:lnTo>
                    <a:lnTo>
                      <a:pt x="2366" y="355"/>
                    </a:lnTo>
                    <a:lnTo>
                      <a:pt x="2423" y="373"/>
                    </a:lnTo>
                    <a:lnTo>
                      <a:pt x="2476" y="398"/>
                    </a:lnTo>
                    <a:lnTo>
                      <a:pt x="2526" y="428"/>
                    </a:lnTo>
                    <a:lnTo>
                      <a:pt x="2572" y="464"/>
                    </a:lnTo>
                    <a:lnTo>
                      <a:pt x="2613" y="505"/>
                    </a:lnTo>
                    <a:lnTo>
                      <a:pt x="2649" y="551"/>
                    </a:lnTo>
                    <a:lnTo>
                      <a:pt x="2679" y="601"/>
                    </a:lnTo>
                    <a:lnTo>
                      <a:pt x="2704" y="654"/>
                    </a:lnTo>
                    <a:lnTo>
                      <a:pt x="2723" y="710"/>
                    </a:lnTo>
                    <a:lnTo>
                      <a:pt x="2734" y="770"/>
                    </a:lnTo>
                    <a:lnTo>
                      <a:pt x="2737" y="832"/>
                    </a:lnTo>
                    <a:lnTo>
                      <a:pt x="2734" y="892"/>
                    </a:lnTo>
                    <a:lnTo>
                      <a:pt x="2723" y="950"/>
                    </a:lnTo>
                    <a:lnTo>
                      <a:pt x="2784" y="969"/>
                    </a:lnTo>
                    <a:lnTo>
                      <a:pt x="2842" y="993"/>
                    </a:lnTo>
                    <a:lnTo>
                      <a:pt x="2897" y="1024"/>
                    </a:lnTo>
                    <a:lnTo>
                      <a:pt x="2948" y="1060"/>
                    </a:lnTo>
                    <a:lnTo>
                      <a:pt x="2994" y="1101"/>
                    </a:lnTo>
                    <a:lnTo>
                      <a:pt x="3035" y="1148"/>
                    </a:lnTo>
                    <a:lnTo>
                      <a:pt x="3071" y="1198"/>
                    </a:lnTo>
                    <a:lnTo>
                      <a:pt x="3101" y="1253"/>
                    </a:lnTo>
                    <a:lnTo>
                      <a:pt x="3126" y="1310"/>
                    </a:lnTo>
                    <a:lnTo>
                      <a:pt x="3143" y="1371"/>
                    </a:lnTo>
                    <a:lnTo>
                      <a:pt x="3154" y="1433"/>
                    </a:lnTo>
                    <a:lnTo>
                      <a:pt x="3158" y="1499"/>
                    </a:lnTo>
                    <a:lnTo>
                      <a:pt x="3155" y="1556"/>
                    </a:lnTo>
                    <a:lnTo>
                      <a:pt x="3147" y="1613"/>
                    </a:lnTo>
                    <a:lnTo>
                      <a:pt x="3132" y="1668"/>
                    </a:lnTo>
                    <a:lnTo>
                      <a:pt x="3112" y="1722"/>
                    </a:lnTo>
                    <a:lnTo>
                      <a:pt x="3086" y="1773"/>
                    </a:lnTo>
                    <a:lnTo>
                      <a:pt x="3056" y="1821"/>
                    </a:lnTo>
                    <a:lnTo>
                      <a:pt x="3021" y="1866"/>
                    </a:lnTo>
                    <a:lnTo>
                      <a:pt x="2981" y="1907"/>
                    </a:lnTo>
                    <a:lnTo>
                      <a:pt x="2938" y="1944"/>
                    </a:lnTo>
                    <a:lnTo>
                      <a:pt x="2890" y="1976"/>
                    </a:lnTo>
                    <a:lnTo>
                      <a:pt x="2839" y="2005"/>
                    </a:lnTo>
                    <a:lnTo>
                      <a:pt x="2813" y="2019"/>
                    </a:lnTo>
                    <a:lnTo>
                      <a:pt x="2782" y="2030"/>
                    </a:lnTo>
                    <a:lnTo>
                      <a:pt x="2744" y="2040"/>
                    </a:lnTo>
                    <a:lnTo>
                      <a:pt x="2701" y="2050"/>
                    </a:lnTo>
                    <a:lnTo>
                      <a:pt x="2659" y="2056"/>
                    </a:lnTo>
                    <a:lnTo>
                      <a:pt x="2614" y="2060"/>
                    </a:lnTo>
                    <a:lnTo>
                      <a:pt x="2578" y="2062"/>
                    </a:lnTo>
                    <a:lnTo>
                      <a:pt x="2546" y="2065"/>
                    </a:lnTo>
                    <a:lnTo>
                      <a:pt x="2519" y="2066"/>
                    </a:lnTo>
                    <a:lnTo>
                      <a:pt x="2496" y="2066"/>
                    </a:lnTo>
                    <a:lnTo>
                      <a:pt x="2483" y="2066"/>
                    </a:lnTo>
                    <a:lnTo>
                      <a:pt x="2476" y="2067"/>
                    </a:lnTo>
                    <a:lnTo>
                      <a:pt x="732" y="2067"/>
                    </a:lnTo>
                    <a:lnTo>
                      <a:pt x="668" y="2065"/>
                    </a:lnTo>
                    <a:lnTo>
                      <a:pt x="609" y="2061"/>
                    </a:lnTo>
                    <a:lnTo>
                      <a:pt x="556" y="2054"/>
                    </a:lnTo>
                    <a:lnTo>
                      <a:pt x="509" y="2046"/>
                    </a:lnTo>
                    <a:lnTo>
                      <a:pt x="468" y="2036"/>
                    </a:lnTo>
                    <a:lnTo>
                      <a:pt x="433" y="2027"/>
                    </a:lnTo>
                    <a:lnTo>
                      <a:pt x="404" y="2018"/>
                    </a:lnTo>
                    <a:lnTo>
                      <a:pt x="380" y="2009"/>
                    </a:lnTo>
                    <a:lnTo>
                      <a:pt x="364" y="2003"/>
                    </a:lnTo>
                    <a:lnTo>
                      <a:pt x="353" y="1998"/>
                    </a:lnTo>
                    <a:lnTo>
                      <a:pt x="349" y="1995"/>
                    </a:lnTo>
                    <a:lnTo>
                      <a:pt x="346" y="1994"/>
                    </a:lnTo>
                    <a:lnTo>
                      <a:pt x="291" y="1964"/>
                    </a:lnTo>
                    <a:lnTo>
                      <a:pt x="239" y="1929"/>
                    </a:lnTo>
                    <a:lnTo>
                      <a:pt x="191" y="1889"/>
                    </a:lnTo>
                    <a:lnTo>
                      <a:pt x="149" y="1846"/>
                    </a:lnTo>
                    <a:lnTo>
                      <a:pt x="111" y="1799"/>
                    </a:lnTo>
                    <a:lnTo>
                      <a:pt x="78" y="1746"/>
                    </a:lnTo>
                    <a:lnTo>
                      <a:pt x="51" y="1693"/>
                    </a:lnTo>
                    <a:lnTo>
                      <a:pt x="28" y="1636"/>
                    </a:lnTo>
                    <a:lnTo>
                      <a:pt x="12" y="1576"/>
                    </a:lnTo>
                    <a:lnTo>
                      <a:pt x="2" y="1514"/>
                    </a:lnTo>
                    <a:lnTo>
                      <a:pt x="0" y="1452"/>
                    </a:lnTo>
                    <a:lnTo>
                      <a:pt x="4" y="1383"/>
                    </a:lnTo>
                    <a:lnTo>
                      <a:pt x="15" y="1316"/>
                    </a:lnTo>
                    <a:lnTo>
                      <a:pt x="33" y="1253"/>
                    </a:lnTo>
                    <a:lnTo>
                      <a:pt x="60" y="1192"/>
                    </a:lnTo>
                    <a:lnTo>
                      <a:pt x="91" y="1135"/>
                    </a:lnTo>
                    <a:lnTo>
                      <a:pt x="128" y="1081"/>
                    </a:lnTo>
                    <a:lnTo>
                      <a:pt x="172" y="1033"/>
                    </a:lnTo>
                    <a:lnTo>
                      <a:pt x="220" y="989"/>
                    </a:lnTo>
                    <a:lnTo>
                      <a:pt x="272" y="950"/>
                    </a:lnTo>
                    <a:lnTo>
                      <a:pt x="328" y="918"/>
                    </a:lnTo>
                    <a:lnTo>
                      <a:pt x="389" y="892"/>
                    </a:lnTo>
                    <a:lnTo>
                      <a:pt x="453" y="872"/>
                    </a:lnTo>
                    <a:lnTo>
                      <a:pt x="519" y="860"/>
                    </a:lnTo>
                    <a:lnTo>
                      <a:pt x="587" y="855"/>
                    </a:lnTo>
                    <a:lnTo>
                      <a:pt x="584" y="819"/>
                    </a:lnTo>
                    <a:lnTo>
                      <a:pt x="584" y="785"/>
                    </a:lnTo>
                    <a:lnTo>
                      <a:pt x="587" y="710"/>
                    </a:lnTo>
                    <a:lnTo>
                      <a:pt x="598" y="636"/>
                    </a:lnTo>
                    <a:lnTo>
                      <a:pt x="616" y="565"/>
                    </a:lnTo>
                    <a:lnTo>
                      <a:pt x="639" y="497"/>
                    </a:lnTo>
                    <a:lnTo>
                      <a:pt x="668" y="432"/>
                    </a:lnTo>
                    <a:lnTo>
                      <a:pt x="704" y="370"/>
                    </a:lnTo>
                    <a:lnTo>
                      <a:pt x="744" y="311"/>
                    </a:lnTo>
                    <a:lnTo>
                      <a:pt x="790" y="257"/>
                    </a:lnTo>
                    <a:lnTo>
                      <a:pt x="839" y="207"/>
                    </a:lnTo>
                    <a:lnTo>
                      <a:pt x="894" y="161"/>
                    </a:lnTo>
                    <a:lnTo>
                      <a:pt x="953" y="121"/>
                    </a:lnTo>
                    <a:lnTo>
                      <a:pt x="1015" y="85"/>
                    </a:lnTo>
                    <a:lnTo>
                      <a:pt x="1080" y="56"/>
                    </a:lnTo>
                    <a:lnTo>
                      <a:pt x="1148" y="33"/>
                    </a:lnTo>
                    <a:lnTo>
                      <a:pt x="1220" y="15"/>
                    </a:lnTo>
                    <a:lnTo>
                      <a:pt x="1293" y="4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4" name="Freeform 513"/>
            <p:cNvSpPr/>
            <p:nvPr/>
          </p:nvSpPr>
          <p:spPr>
            <a:xfrm>
              <a:off x="6436031" y="3238213"/>
              <a:ext cx="1204972" cy="305708"/>
            </a:xfrm>
            <a:custGeom>
              <a:avLst/>
              <a:gdLst>
                <a:gd name="connsiteX0" fmla="*/ 18612 w 642866"/>
                <a:gd name="connsiteY0" fmla="*/ 0 h 526202"/>
                <a:gd name="connsiteX1" fmla="*/ 18612 w 642866"/>
                <a:gd name="connsiteY1" fmla="*/ 334108 h 526202"/>
                <a:gd name="connsiteX2" fmla="*/ 212043 w 642866"/>
                <a:gd name="connsiteY2" fmla="*/ 518746 h 526202"/>
                <a:gd name="connsiteX3" fmla="*/ 467020 w 642866"/>
                <a:gd name="connsiteY3" fmla="*/ 465992 h 526202"/>
                <a:gd name="connsiteX4" fmla="*/ 607697 w 642866"/>
                <a:gd name="connsiteY4" fmla="*/ 246184 h 526202"/>
                <a:gd name="connsiteX5" fmla="*/ 642866 w 642866"/>
                <a:gd name="connsiteY5" fmla="*/ 17584 h 52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866" h="526202">
                  <a:moveTo>
                    <a:pt x="18612" y="0"/>
                  </a:moveTo>
                  <a:cubicBezTo>
                    <a:pt x="2493" y="123825"/>
                    <a:pt x="-13626" y="247650"/>
                    <a:pt x="18612" y="334108"/>
                  </a:cubicBezTo>
                  <a:cubicBezTo>
                    <a:pt x="50850" y="420566"/>
                    <a:pt x="137308" y="496765"/>
                    <a:pt x="212043" y="518746"/>
                  </a:cubicBezTo>
                  <a:cubicBezTo>
                    <a:pt x="286778" y="540727"/>
                    <a:pt x="401078" y="511419"/>
                    <a:pt x="467020" y="465992"/>
                  </a:cubicBezTo>
                  <a:cubicBezTo>
                    <a:pt x="532962" y="420565"/>
                    <a:pt x="578389" y="320919"/>
                    <a:pt x="607697" y="246184"/>
                  </a:cubicBezTo>
                  <a:cubicBezTo>
                    <a:pt x="637005" y="171449"/>
                    <a:pt x="639935" y="94516"/>
                    <a:pt x="642866" y="17584"/>
                  </a:cubicBezTo>
                </a:path>
              </a:pathLst>
            </a:custGeom>
            <a:noFill/>
            <a:ln>
              <a:solidFill>
                <a:srgbClr val="0000CC"/>
              </a:solidFill>
              <a:prstDash val="sysDash"/>
              <a:headEnd type="arrow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5931398" y="3159687"/>
              <a:ext cx="732029" cy="695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.SPL(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.EXPM(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.VOIP</a:t>
              </a: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7650314" y="3159688"/>
              <a:ext cx="685545" cy="552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.EXPS(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.VOIP</a:t>
              </a:r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6885199" y="3314689"/>
              <a:ext cx="343986" cy="306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rgbClr val="0000CC"/>
                  </a:solidFill>
                  <a:latin typeface="Calibri" panose="020F0502020204030204" pitchFamily="34" charset="0"/>
                </a:rPr>
                <a:t>IP</a:t>
              </a:r>
              <a:endParaRPr lang="ko-KR" altLang="en-US" sz="900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4" name="Content Placeholder 25"/>
          <p:cNvSpPr txBox="1">
            <a:spLocks/>
          </p:cNvSpPr>
          <p:nvPr/>
        </p:nvSpPr>
        <p:spPr bwMode="auto">
          <a:xfrm>
            <a:off x="260753" y="947717"/>
            <a:ext cx="8883247" cy="11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4486" indent="-154486" defTabSz="801654" latinLnBrk="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ko-KR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system </a:t>
            </a:r>
            <a:r>
              <a:rPr lang="en-US" altLang="ko-K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connection </a:t>
            </a:r>
            <a:r>
              <a:rPr lang="en-US" altLang="ko-KR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as </a:t>
            </a:r>
            <a:r>
              <a:rPr lang="en-US" altLang="ko-K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master and slave via IP (Same location or 2 locations)</a:t>
            </a:r>
            <a:endParaRPr 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154486" indent="-154486" defTabSz="801654" latinLnBrk="0">
              <a:defRPr/>
            </a:pPr>
            <a:r>
              <a:rPr 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More than 2 locations – Use T-NET</a:t>
            </a:r>
            <a:endParaRPr 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98758" y="2308866"/>
            <a:ext cx="1893012" cy="1136112"/>
            <a:chOff x="5960060" y="2546166"/>
            <a:chExt cx="2212787" cy="1252880"/>
          </a:xfrm>
        </p:grpSpPr>
        <p:cxnSp>
          <p:nvCxnSpPr>
            <p:cNvPr id="405" name="Curved Connector 404"/>
            <p:cNvCxnSpPr/>
            <p:nvPr/>
          </p:nvCxnSpPr>
          <p:spPr>
            <a:xfrm>
              <a:off x="6913091" y="2861759"/>
              <a:ext cx="411187" cy="96140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Curved Connector 406"/>
            <p:cNvCxnSpPr/>
            <p:nvPr/>
          </p:nvCxnSpPr>
          <p:spPr>
            <a:xfrm rot="5400000" flipH="1" flipV="1">
              <a:off x="6939745" y="3066714"/>
              <a:ext cx="437924" cy="428348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407"/>
            <p:cNvCxnSpPr/>
            <p:nvPr/>
          </p:nvCxnSpPr>
          <p:spPr>
            <a:xfrm rot="5400000" flipH="1" flipV="1">
              <a:off x="7347931" y="3136102"/>
              <a:ext cx="238250" cy="57996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Curved Connector 409"/>
            <p:cNvCxnSpPr/>
            <p:nvPr/>
          </p:nvCxnSpPr>
          <p:spPr>
            <a:xfrm rot="10800000">
              <a:off x="7614800" y="3038995"/>
              <a:ext cx="346140" cy="274983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3" name="Group 412"/>
            <p:cNvGrpSpPr/>
            <p:nvPr/>
          </p:nvGrpSpPr>
          <p:grpSpPr>
            <a:xfrm>
              <a:off x="6563422" y="3490940"/>
              <a:ext cx="445963" cy="127904"/>
              <a:chOff x="5905500" y="3059113"/>
              <a:chExt cx="1593850" cy="587375"/>
            </a:xfrm>
          </p:grpSpPr>
          <p:sp>
            <p:nvSpPr>
              <p:cNvPr id="43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5940425" y="3086100"/>
                <a:ext cx="1519238" cy="4556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  <a:ea typeface="맑은 고딕" pitchFamily="50" charset="-127"/>
                </a:endParaRPr>
              </a:p>
            </p:txBody>
          </p:sp>
          <p:grpSp>
            <p:nvGrpSpPr>
              <p:cNvPr id="434" name="그룹 62"/>
              <p:cNvGrpSpPr>
                <a:grpSpLocks noChangeAspect="1"/>
              </p:cNvGrpSpPr>
              <p:nvPr/>
            </p:nvGrpSpPr>
            <p:grpSpPr bwMode="auto">
              <a:xfrm>
                <a:off x="5905500" y="3059113"/>
                <a:ext cx="1593850" cy="587375"/>
                <a:chOff x="1597025" y="3059113"/>
                <a:chExt cx="1593850" cy="587375"/>
              </a:xfrm>
            </p:grpSpPr>
            <p:sp>
              <p:nvSpPr>
                <p:cNvPr id="435" name="Freeform 8"/>
                <p:cNvSpPr>
                  <a:spLocks/>
                </p:cNvSpPr>
                <p:nvPr/>
              </p:nvSpPr>
              <p:spPr bwMode="auto">
                <a:xfrm>
                  <a:off x="2657475" y="3382963"/>
                  <a:ext cx="55563" cy="50800"/>
                </a:xfrm>
                <a:custGeom>
                  <a:avLst/>
                  <a:gdLst>
                    <a:gd name="T0" fmla="*/ 0 w 106"/>
                    <a:gd name="T1" fmla="*/ 0 h 96"/>
                    <a:gd name="T2" fmla="*/ 2147483647 w 106"/>
                    <a:gd name="T3" fmla="*/ 0 h 96"/>
                    <a:gd name="T4" fmla="*/ 2147483647 w 106"/>
                    <a:gd name="T5" fmla="*/ 2147483647 h 96"/>
                    <a:gd name="T6" fmla="*/ 2147483647 w 106"/>
                    <a:gd name="T7" fmla="*/ 2147483647 h 96"/>
                    <a:gd name="T8" fmla="*/ 2147483647 w 106"/>
                    <a:gd name="T9" fmla="*/ 2147483647 h 96"/>
                    <a:gd name="T10" fmla="*/ 2147483647 w 106"/>
                    <a:gd name="T11" fmla="*/ 2147483647 h 96"/>
                    <a:gd name="T12" fmla="*/ 2147483647 w 106"/>
                    <a:gd name="T13" fmla="*/ 2147483647 h 96"/>
                    <a:gd name="T14" fmla="*/ 2147483647 w 106"/>
                    <a:gd name="T15" fmla="*/ 2147483647 h 96"/>
                    <a:gd name="T16" fmla="*/ 2147483647 w 106"/>
                    <a:gd name="T17" fmla="*/ 2147483647 h 96"/>
                    <a:gd name="T18" fmla="*/ 2147483647 w 106"/>
                    <a:gd name="T19" fmla="*/ 2147483647 h 96"/>
                    <a:gd name="T20" fmla="*/ 2147483647 w 106"/>
                    <a:gd name="T21" fmla="*/ 2147483647 h 96"/>
                    <a:gd name="T22" fmla="*/ 2147483647 w 106"/>
                    <a:gd name="T23" fmla="*/ 2147483647 h 96"/>
                    <a:gd name="T24" fmla="*/ 2147483647 w 106"/>
                    <a:gd name="T25" fmla="*/ 2147483647 h 96"/>
                    <a:gd name="T26" fmla="*/ 0 w 106"/>
                    <a:gd name="T27" fmla="*/ 2147483647 h 96"/>
                    <a:gd name="T28" fmla="*/ 0 w 106"/>
                    <a:gd name="T29" fmla="*/ 0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6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9"/>
                      </a:lnTo>
                      <a:lnTo>
                        <a:pt x="106" y="35"/>
                      </a:lnTo>
                      <a:lnTo>
                        <a:pt x="104" y="44"/>
                      </a:lnTo>
                      <a:lnTo>
                        <a:pt x="100" y="52"/>
                      </a:lnTo>
                      <a:lnTo>
                        <a:pt x="94" y="64"/>
                      </a:lnTo>
                      <a:lnTo>
                        <a:pt x="85" y="74"/>
                      </a:lnTo>
                      <a:lnTo>
                        <a:pt x="72" y="82"/>
                      </a:lnTo>
                      <a:lnTo>
                        <a:pt x="56" y="90"/>
                      </a:lnTo>
                      <a:lnTo>
                        <a:pt x="35" y="95"/>
                      </a:lnTo>
                      <a:lnTo>
                        <a:pt x="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6" name="Freeform 9"/>
                <p:cNvSpPr>
                  <a:spLocks/>
                </p:cNvSpPr>
                <p:nvPr/>
              </p:nvSpPr>
              <p:spPr bwMode="auto">
                <a:xfrm>
                  <a:off x="2162175" y="3213101"/>
                  <a:ext cx="57150" cy="50800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0 h 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8"/>
                      </a:lnTo>
                      <a:lnTo>
                        <a:pt x="104" y="36"/>
                      </a:lnTo>
                      <a:lnTo>
                        <a:pt x="103" y="43"/>
                      </a:lnTo>
                      <a:lnTo>
                        <a:pt x="99" y="53"/>
                      </a:lnTo>
                      <a:lnTo>
                        <a:pt x="93" y="63"/>
                      </a:lnTo>
                      <a:lnTo>
                        <a:pt x="85" y="73"/>
                      </a:lnTo>
                      <a:lnTo>
                        <a:pt x="72" y="83"/>
                      </a:lnTo>
                      <a:lnTo>
                        <a:pt x="55" y="91"/>
                      </a:lnTo>
                      <a:lnTo>
                        <a:pt x="35" y="94"/>
                      </a:lnTo>
                      <a:lnTo>
                        <a:pt x="7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7" name="Freeform 10"/>
                <p:cNvSpPr>
                  <a:spLocks/>
                </p:cNvSpPr>
                <p:nvPr/>
              </p:nvSpPr>
              <p:spPr bwMode="auto">
                <a:xfrm>
                  <a:off x="2063750" y="3213101"/>
                  <a:ext cx="55563" cy="50800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0 h 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8"/>
                      </a:lnTo>
                      <a:lnTo>
                        <a:pt x="105" y="36"/>
                      </a:lnTo>
                      <a:lnTo>
                        <a:pt x="104" y="43"/>
                      </a:lnTo>
                      <a:lnTo>
                        <a:pt x="100" y="53"/>
                      </a:lnTo>
                      <a:lnTo>
                        <a:pt x="94" y="63"/>
                      </a:lnTo>
                      <a:lnTo>
                        <a:pt x="85" y="73"/>
                      </a:lnTo>
                      <a:lnTo>
                        <a:pt x="73" y="83"/>
                      </a:lnTo>
                      <a:lnTo>
                        <a:pt x="56" y="91"/>
                      </a:lnTo>
                      <a:lnTo>
                        <a:pt x="35" y="94"/>
                      </a:lnTo>
                      <a:lnTo>
                        <a:pt x="9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8" name="Freeform 11"/>
                <p:cNvSpPr>
                  <a:spLocks/>
                </p:cNvSpPr>
                <p:nvPr/>
              </p:nvSpPr>
              <p:spPr bwMode="auto">
                <a:xfrm>
                  <a:off x="1965325" y="3213101"/>
                  <a:ext cx="57150" cy="50800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0 h 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5" y="28"/>
                      </a:lnTo>
                      <a:lnTo>
                        <a:pt x="105" y="36"/>
                      </a:lnTo>
                      <a:lnTo>
                        <a:pt x="102" y="43"/>
                      </a:lnTo>
                      <a:lnTo>
                        <a:pt x="98" y="53"/>
                      </a:lnTo>
                      <a:lnTo>
                        <a:pt x="93" y="63"/>
                      </a:lnTo>
                      <a:lnTo>
                        <a:pt x="85" y="73"/>
                      </a:lnTo>
                      <a:lnTo>
                        <a:pt x="72" y="83"/>
                      </a:lnTo>
                      <a:lnTo>
                        <a:pt x="55" y="91"/>
                      </a:lnTo>
                      <a:lnTo>
                        <a:pt x="34" y="94"/>
                      </a:lnTo>
                      <a:lnTo>
                        <a:pt x="8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9" name="Freeform 12"/>
                <p:cNvSpPr>
                  <a:spLocks/>
                </p:cNvSpPr>
                <p:nvPr/>
              </p:nvSpPr>
              <p:spPr bwMode="auto">
                <a:xfrm>
                  <a:off x="1866900" y="3213101"/>
                  <a:ext cx="55563" cy="50800"/>
                </a:xfrm>
                <a:custGeom>
                  <a:avLst/>
                  <a:gdLst>
                    <a:gd name="T0" fmla="*/ 0 w 105"/>
                    <a:gd name="T1" fmla="*/ 0 h 97"/>
                    <a:gd name="T2" fmla="*/ 2147483647 w 105"/>
                    <a:gd name="T3" fmla="*/ 0 h 97"/>
                    <a:gd name="T4" fmla="*/ 2147483647 w 105"/>
                    <a:gd name="T5" fmla="*/ 2147483647 h 97"/>
                    <a:gd name="T6" fmla="*/ 2147483647 w 105"/>
                    <a:gd name="T7" fmla="*/ 2147483647 h 97"/>
                    <a:gd name="T8" fmla="*/ 2147483647 w 105"/>
                    <a:gd name="T9" fmla="*/ 2147483647 h 97"/>
                    <a:gd name="T10" fmla="*/ 2147483647 w 105"/>
                    <a:gd name="T11" fmla="*/ 2147483647 h 97"/>
                    <a:gd name="T12" fmla="*/ 2147483647 w 105"/>
                    <a:gd name="T13" fmla="*/ 2147483647 h 97"/>
                    <a:gd name="T14" fmla="*/ 2147483647 w 105"/>
                    <a:gd name="T15" fmla="*/ 2147483647 h 97"/>
                    <a:gd name="T16" fmla="*/ 2147483647 w 105"/>
                    <a:gd name="T17" fmla="*/ 2147483647 h 97"/>
                    <a:gd name="T18" fmla="*/ 2147483647 w 105"/>
                    <a:gd name="T19" fmla="*/ 2147483647 h 97"/>
                    <a:gd name="T20" fmla="*/ 2147483647 w 105"/>
                    <a:gd name="T21" fmla="*/ 2147483647 h 97"/>
                    <a:gd name="T22" fmla="*/ 2147483647 w 105"/>
                    <a:gd name="T23" fmla="*/ 2147483647 h 97"/>
                    <a:gd name="T24" fmla="*/ 2147483647 w 105"/>
                    <a:gd name="T25" fmla="*/ 2147483647 h 97"/>
                    <a:gd name="T26" fmla="*/ 0 w 105"/>
                    <a:gd name="T27" fmla="*/ 2147483647 h 97"/>
                    <a:gd name="T28" fmla="*/ 0 w 105"/>
                    <a:gd name="T29" fmla="*/ 0 h 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5" h="97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25"/>
                      </a:lnTo>
                      <a:lnTo>
                        <a:pt x="105" y="28"/>
                      </a:lnTo>
                      <a:lnTo>
                        <a:pt x="104" y="36"/>
                      </a:lnTo>
                      <a:lnTo>
                        <a:pt x="103" y="43"/>
                      </a:lnTo>
                      <a:lnTo>
                        <a:pt x="99" y="53"/>
                      </a:lnTo>
                      <a:lnTo>
                        <a:pt x="93" y="63"/>
                      </a:lnTo>
                      <a:lnTo>
                        <a:pt x="84" y="73"/>
                      </a:lnTo>
                      <a:lnTo>
                        <a:pt x="72" y="83"/>
                      </a:lnTo>
                      <a:lnTo>
                        <a:pt x="55" y="91"/>
                      </a:lnTo>
                      <a:lnTo>
                        <a:pt x="34" y="94"/>
                      </a:lnTo>
                      <a:lnTo>
                        <a:pt x="8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0" name="Freeform 13"/>
                <p:cNvSpPr>
                  <a:spLocks/>
                </p:cNvSpPr>
                <p:nvPr/>
              </p:nvSpPr>
              <p:spPr bwMode="auto">
                <a:xfrm>
                  <a:off x="1768475" y="3213101"/>
                  <a:ext cx="55563" cy="50800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2147483647 w 106"/>
                    <a:gd name="T27" fmla="*/ 2147483647 h 97"/>
                    <a:gd name="T28" fmla="*/ 0 w 106"/>
                    <a:gd name="T29" fmla="*/ 0 h 9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8"/>
                      </a:lnTo>
                      <a:lnTo>
                        <a:pt x="106" y="36"/>
                      </a:lnTo>
                      <a:lnTo>
                        <a:pt x="103" y="43"/>
                      </a:lnTo>
                      <a:lnTo>
                        <a:pt x="99" y="53"/>
                      </a:lnTo>
                      <a:lnTo>
                        <a:pt x="94" y="63"/>
                      </a:lnTo>
                      <a:lnTo>
                        <a:pt x="85" y="73"/>
                      </a:lnTo>
                      <a:lnTo>
                        <a:pt x="72" y="83"/>
                      </a:lnTo>
                      <a:lnTo>
                        <a:pt x="56" y="91"/>
                      </a:lnTo>
                      <a:lnTo>
                        <a:pt x="35" y="94"/>
                      </a:lnTo>
                      <a:lnTo>
                        <a:pt x="9" y="97"/>
                      </a:lnTo>
                      <a:lnTo>
                        <a:pt x="1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1" name="Freeform 14"/>
                <p:cNvSpPr>
                  <a:spLocks/>
                </p:cNvSpPr>
                <p:nvPr/>
              </p:nvSpPr>
              <p:spPr bwMode="auto">
                <a:xfrm>
                  <a:off x="2457450" y="3382963"/>
                  <a:ext cx="55563" cy="50800"/>
                </a:xfrm>
                <a:custGeom>
                  <a:avLst/>
                  <a:gdLst>
                    <a:gd name="T0" fmla="*/ 0 w 106"/>
                    <a:gd name="T1" fmla="*/ 0 h 96"/>
                    <a:gd name="T2" fmla="*/ 2147483647 w 106"/>
                    <a:gd name="T3" fmla="*/ 0 h 96"/>
                    <a:gd name="T4" fmla="*/ 2147483647 w 106"/>
                    <a:gd name="T5" fmla="*/ 2147483647 h 96"/>
                    <a:gd name="T6" fmla="*/ 2147483647 w 106"/>
                    <a:gd name="T7" fmla="*/ 2147483647 h 96"/>
                    <a:gd name="T8" fmla="*/ 2147483647 w 106"/>
                    <a:gd name="T9" fmla="*/ 2147483647 h 96"/>
                    <a:gd name="T10" fmla="*/ 2147483647 w 106"/>
                    <a:gd name="T11" fmla="*/ 2147483647 h 96"/>
                    <a:gd name="T12" fmla="*/ 2147483647 w 106"/>
                    <a:gd name="T13" fmla="*/ 2147483647 h 96"/>
                    <a:gd name="T14" fmla="*/ 2147483647 w 106"/>
                    <a:gd name="T15" fmla="*/ 2147483647 h 96"/>
                    <a:gd name="T16" fmla="*/ 2147483647 w 106"/>
                    <a:gd name="T17" fmla="*/ 2147483647 h 96"/>
                    <a:gd name="T18" fmla="*/ 2147483647 w 106"/>
                    <a:gd name="T19" fmla="*/ 2147483647 h 96"/>
                    <a:gd name="T20" fmla="*/ 2147483647 w 106"/>
                    <a:gd name="T21" fmla="*/ 2147483647 h 96"/>
                    <a:gd name="T22" fmla="*/ 2147483647 w 106"/>
                    <a:gd name="T23" fmla="*/ 2147483647 h 96"/>
                    <a:gd name="T24" fmla="*/ 2147483647 w 106"/>
                    <a:gd name="T25" fmla="*/ 2147483647 h 96"/>
                    <a:gd name="T26" fmla="*/ 0 w 106"/>
                    <a:gd name="T27" fmla="*/ 2147483647 h 96"/>
                    <a:gd name="T28" fmla="*/ 0 w 106"/>
                    <a:gd name="T29" fmla="*/ 0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6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9"/>
                      </a:lnTo>
                      <a:lnTo>
                        <a:pt x="106" y="35"/>
                      </a:lnTo>
                      <a:lnTo>
                        <a:pt x="103" y="44"/>
                      </a:lnTo>
                      <a:lnTo>
                        <a:pt x="100" y="52"/>
                      </a:lnTo>
                      <a:lnTo>
                        <a:pt x="93" y="64"/>
                      </a:lnTo>
                      <a:lnTo>
                        <a:pt x="85" y="74"/>
                      </a:lnTo>
                      <a:lnTo>
                        <a:pt x="72" y="82"/>
                      </a:lnTo>
                      <a:lnTo>
                        <a:pt x="56" y="90"/>
                      </a:lnTo>
                      <a:lnTo>
                        <a:pt x="35" y="95"/>
                      </a:lnTo>
                      <a:lnTo>
                        <a:pt x="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2" name="Freeform 15"/>
                <p:cNvSpPr>
                  <a:spLocks/>
                </p:cNvSpPr>
                <p:nvPr/>
              </p:nvSpPr>
              <p:spPr bwMode="auto">
                <a:xfrm>
                  <a:off x="2359025" y="3382963"/>
                  <a:ext cx="57150" cy="50800"/>
                </a:xfrm>
                <a:custGeom>
                  <a:avLst/>
                  <a:gdLst>
                    <a:gd name="T0" fmla="*/ 0 w 106"/>
                    <a:gd name="T1" fmla="*/ 0 h 96"/>
                    <a:gd name="T2" fmla="*/ 2147483647 w 106"/>
                    <a:gd name="T3" fmla="*/ 0 h 96"/>
                    <a:gd name="T4" fmla="*/ 2147483647 w 106"/>
                    <a:gd name="T5" fmla="*/ 2147483647 h 96"/>
                    <a:gd name="T6" fmla="*/ 2147483647 w 106"/>
                    <a:gd name="T7" fmla="*/ 2147483647 h 96"/>
                    <a:gd name="T8" fmla="*/ 2147483647 w 106"/>
                    <a:gd name="T9" fmla="*/ 2147483647 h 96"/>
                    <a:gd name="T10" fmla="*/ 2147483647 w 106"/>
                    <a:gd name="T11" fmla="*/ 2147483647 h 96"/>
                    <a:gd name="T12" fmla="*/ 2147483647 w 106"/>
                    <a:gd name="T13" fmla="*/ 2147483647 h 96"/>
                    <a:gd name="T14" fmla="*/ 2147483647 w 106"/>
                    <a:gd name="T15" fmla="*/ 2147483647 h 96"/>
                    <a:gd name="T16" fmla="*/ 2147483647 w 106"/>
                    <a:gd name="T17" fmla="*/ 2147483647 h 96"/>
                    <a:gd name="T18" fmla="*/ 2147483647 w 106"/>
                    <a:gd name="T19" fmla="*/ 2147483647 h 96"/>
                    <a:gd name="T20" fmla="*/ 2147483647 w 106"/>
                    <a:gd name="T21" fmla="*/ 2147483647 h 96"/>
                    <a:gd name="T22" fmla="*/ 2147483647 w 106"/>
                    <a:gd name="T23" fmla="*/ 2147483647 h 96"/>
                    <a:gd name="T24" fmla="*/ 2147483647 w 106"/>
                    <a:gd name="T25" fmla="*/ 2147483647 h 96"/>
                    <a:gd name="T26" fmla="*/ 0 w 106"/>
                    <a:gd name="T27" fmla="*/ 2147483647 h 96"/>
                    <a:gd name="T28" fmla="*/ 0 w 106"/>
                    <a:gd name="T29" fmla="*/ 0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6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9"/>
                      </a:lnTo>
                      <a:lnTo>
                        <a:pt x="104" y="35"/>
                      </a:lnTo>
                      <a:lnTo>
                        <a:pt x="103" y="44"/>
                      </a:lnTo>
                      <a:lnTo>
                        <a:pt x="99" y="52"/>
                      </a:lnTo>
                      <a:lnTo>
                        <a:pt x="93" y="64"/>
                      </a:lnTo>
                      <a:lnTo>
                        <a:pt x="84" y="74"/>
                      </a:lnTo>
                      <a:lnTo>
                        <a:pt x="72" y="82"/>
                      </a:lnTo>
                      <a:lnTo>
                        <a:pt x="56" y="90"/>
                      </a:lnTo>
                      <a:lnTo>
                        <a:pt x="35" y="95"/>
                      </a:lnTo>
                      <a:lnTo>
                        <a:pt x="7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3" name="Freeform 16"/>
                <p:cNvSpPr>
                  <a:spLocks/>
                </p:cNvSpPr>
                <p:nvPr/>
              </p:nvSpPr>
              <p:spPr bwMode="auto">
                <a:xfrm>
                  <a:off x="2260600" y="3382963"/>
                  <a:ext cx="55563" cy="50800"/>
                </a:xfrm>
                <a:custGeom>
                  <a:avLst/>
                  <a:gdLst>
                    <a:gd name="T0" fmla="*/ 0 w 106"/>
                    <a:gd name="T1" fmla="*/ 0 h 96"/>
                    <a:gd name="T2" fmla="*/ 2147483647 w 106"/>
                    <a:gd name="T3" fmla="*/ 0 h 96"/>
                    <a:gd name="T4" fmla="*/ 2147483647 w 106"/>
                    <a:gd name="T5" fmla="*/ 2147483647 h 96"/>
                    <a:gd name="T6" fmla="*/ 2147483647 w 106"/>
                    <a:gd name="T7" fmla="*/ 2147483647 h 96"/>
                    <a:gd name="T8" fmla="*/ 2147483647 w 106"/>
                    <a:gd name="T9" fmla="*/ 2147483647 h 96"/>
                    <a:gd name="T10" fmla="*/ 2147483647 w 106"/>
                    <a:gd name="T11" fmla="*/ 2147483647 h 96"/>
                    <a:gd name="T12" fmla="*/ 2147483647 w 106"/>
                    <a:gd name="T13" fmla="*/ 2147483647 h 96"/>
                    <a:gd name="T14" fmla="*/ 2147483647 w 106"/>
                    <a:gd name="T15" fmla="*/ 2147483647 h 96"/>
                    <a:gd name="T16" fmla="*/ 2147483647 w 106"/>
                    <a:gd name="T17" fmla="*/ 2147483647 h 96"/>
                    <a:gd name="T18" fmla="*/ 2147483647 w 106"/>
                    <a:gd name="T19" fmla="*/ 2147483647 h 96"/>
                    <a:gd name="T20" fmla="*/ 2147483647 w 106"/>
                    <a:gd name="T21" fmla="*/ 2147483647 h 96"/>
                    <a:gd name="T22" fmla="*/ 2147483647 w 106"/>
                    <a:gd name="T23" fmla="*/ 2147483647 h 96"/>
                    <a:gd name="T24" fmla="*/ 2147483647 w 106"/>
                    <a:gd name="T25" fmla="*/ 2147483647 h 96"/>
                    <a:gd name="T26" fmla="*/ 0 w 106"/>
                    <a:gd name="T27" fmla="*/ 2147483647 h 96"/>
                    <a:gd name="T28" fmla="*/ 0 w 106"/>
                    <a:gd name="T29" fmla="*/ 0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6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9"/>
                      </a:lnTo>
                      <a:lnTo>
                        <a:pt x="106" y="35"/>
                      </a:lnTo>
                      <a:lnTo>
                        <a:pt x="104" y="44"/>
                      </a:lnTo>
                      <a:lnTo>
                        <a:pt x="100" y="52"/>
                      </a:lnTo>
                      <a:lnTo>
                        <a:pt x="94" y="64"/>
                      </a:lnTo>
                      <a:lnTo>
                        <a:pt x="85" y="74"/>
                      </a:lnTo>
                      <a:lnTo>
                        <a:pt x="72" y="82"/>
                      </a:lnTo>
                      <a:lnTo>
                        <a:pt x="56" y="90"/>
                      </a:lnTo>
                      <a:lnTo>
                        <a:pt x="35" y="95"/>
                      </a:lnTo>
                      <a:lnTo>
                        <a:pt x="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4" name="Freeform 17"/>
                <p:cNvSpPr>
                  <a:spLocks/>
                </p:cNvSpPr>
                <p:nvPr/>
              </p:nvSpPr>
              <p:spPr bwMode="auto">
                <a:xfrm>
                  <a:off x="2559050" y="3382963"/>
                  <a:ext cx="57150" cy="50800"/>
                </a:xfrm>
                <a:custGeom>
                  <a:avLst/>
                  <a:gdLst>
                    <a:gd name="T0" fmla="*/ 0 w 106"/>
                    <a:gd name="T1" fmla="*/ 0 h 96"/>
                    <a:gd name="T2" fmla="*/ 2147483647 w 106"/>
                    <a:gd name="T3" fmla="*/ 0 h 96"/>
                    <a:gd name="T4" fmla="*/ 2147483647 w 106"/>
                    <a:gd name="T5" fmla="*/ 2147483647 h 96"/>
                    <a:gd name="T6" fmla="*/ 2147483647 w 106"/>
                    <a:gd name="T7" fmla="*/ 2147483647 h 96"/>
                    <a:gd name="T8" fmla="*/ 2147483647 w 106"/>
                    <a:gd name="T9" fmla="*/ 2147483647 h 96"/>
                    <a:gd name="T10" fmla="*/ 2147483647 w 106"/>
                    <a:gd name="T11" fmla="*/ 2147483647 h 96"/>
                    <a:gd name="T12" fmla="*/ 2147483647 w 106"/>
                    <a:gd name="T13" fmla="*/ 2147483647 h 96"/>
                    <a:gd name="T14" fmla="*/ 2147483647 w 106"/>
                    <a:gd name="T15" fmla="*/ 2147483647 h 96"/>
                    <a:gd name="T16" fmla="*/ 2147483647 w 106"/>
                    <a:gd name="T17" fmla="*/ 2147483647 h 96"/>
                    <a:gd name="T18" fmla="*/ 2147483647 w 106"/>
                    <a:gd name="T19" fmla="*/ 2147483647 h 96"/>
                    <a:gd name="T20" fmla="*/ 2147483647 w 106"/>
                    <a:gd name="T21" fmla="*/ 2147483647 h 96"/>
                    <a:gd name="T22" fmla="*/ 2147483647 w 106"/>
                    <a:gd name="T23" fmla="*/ 2147483647 h 96"/>
                    <a:gd name="T24" fmla="*/ 2147483647 w 106"/>
                    <a:gd name="T25" fmla="*/ 2147483647 h 96"/>
                    <a:gd name="T26" fmla="*/ 0 w 106"/>
                    <a:gd name="T27" fmla="*/ 2147483647 h 96"/>
                    <a:gd name="T28" fmla="*/ 0 w 106"/>
                    <a:gd name="T29" fmla="*/ 0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96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5"/>
                      </a:lnTo>
                      <a:lnTo>
                        <a:pt x="106" y="29"/>
                      </a:lnTo>
                      <a:lnTo>
                        <a:pt x="104" y="35"/>
                      </a:lnTo>
                      <a:lnTo>
                        <a:pt x="103" y="44"/>
                      </a:lnTo>
                      <a:lnTo>
                        <a:pt x="100" y="52"/>
                      </a:lnTo>
                      <a:lnTo>
                        <a:pt x="93" y="64"/>
                      </a:lnTo>
                      <a:lnTo>
                        <a:pt x="85" y="74"/>
                      </a:lnTo>
                      <a:lnTo>
                        <a:pt x="72" y="82"/>
                      </a:lnTo>
                      <a:lnTo>
                        <a:pt x="56" y="90"/>
                      </a:lnTo>
                      <a:lnTo>
                        <a:pt x="35" y="95"/>
                      </a:lnTo>
                      <a:lnTo>
                        <a:pt x="7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5" name="Freeform 18"/>
                <p:cNvSpPr>
                  <a:spLocks/>
                </p:cNvSpPr>
                <p:nvPr/>
              </p:nvSpPr>
              <p:spPr bwMode="auto">
                <a:xfrm>
                  <a:off x="2162175" y="3382963"/>
                  <a:ext cx="57150" cy="52388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2147483647 h 97"/>
                    <a:gd name="T30" fmla="*/ 0 w 106"/>
                    <a:gd name="T31" fmla="*/ 0 h 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6"/>
                      </a:lnTo>
                      <a:lnTo>
                        <a:pt x="106" y="30"/>
                      </a:lnTo>
                      <a:lnTo>
                        <a:pt x="104" y="36"/>
                      </a:lnTo>
                      <a:lnTo>
                        <a:pt x="103" y="45"/>
                      </a:lnTo>
                      <a:lnTo>
                        <a:pt x="99" y="55"/>
                      </a:lnTo>
                      <a:lnTo>
                        <a:pt x="93" y="65"/>
                      </a:lnTo>
                      <a:lnTo>
                        <a:pt x="85" y="75"/>
                      </a:lnTo>
                      <a:lnTo>
                        <a:pt x="72" y="84"/>
                      </a:lnTo>
                      <a:lnTo>
                        <a:pt x="55" y="91"/>
                      </a:lnTo>
                      <a:lnTo>
                        <a:pt x="35" y="96"/>
                      </a:lnTo>
                      <a:lnTo>
                        <a:pt x="7" y="97"/>
                      </a:lnTo>
                      <a:lnTo>
                        <a:pt x="0" y="97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6" name="Freeform 19"/>
                <p:cNvSpPr>
                  <a:spLocks/>
                </p:cNvSpPr>
                <p:nvPr/>
              </p:nvSpPr>
              <p:spPr bwMode="auto">
                <a:xfrm>
                  <a:off x="2063750" y="3382963"/>
                  <a:ext cx="55563" cy="52388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2147483647 h 97"/>
                    <a:gd name="T30" fmla="*/ 0 w 106"/>
                    <a:gd name="T31" fmla="*/ 0 h 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6"/>
                      </a:lnTo>
                      <a:lnTo>
                        <a:pt x="106" y="30"/>
                      </a:lnTo>
                      <a:lnTo>
                        <a:pt x="105" y="36"/>
                      </a:lnTo>
                      <a:lnTo>
                        <a:pt x="104" y="45"/>
                      </a:lnTo>
                      <a:lnTo>
                        <a:pt x="100" y="55"/>
                      </a:lnTo>
                      <a:lnTo>
                        <a:pt x="94" y="65"/>
                      </a:lnTo>
                      <a:lnTo>
                        <a:pt x="85" y="75"/>
                      </a:lnTo>
                      <a:lnTo>
                        <a:pt x="73" y="84"/>
                      </a:lnTo>
                      <a:lnTo>
                        <a:pt x="56" y="91"/>
                      </a:lnTo>
                      <a:lnTo>
                        <a:pt x="35" y="96"/>
                      </a:lnTo>
                      <a:lnTo>
                        <a:pt x="9" y="97"/>
                      </a:lnTo>
                      <a:lnTo>
                        <a:pt x="0" y="97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7" name="Freeform 20"/>
                <p:cNvSpPr>
                  <a:spLocks/>
                </p:cNvSpPr>
                <p:nvPr/>
              </p:nvSpPr>
              <p:spPr bwMode="auto">
                <a:xfrm>
                  <a:off x="1965325" y="3382963"/>
                  <a:ext cx="57150" cy="52388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0 w 106"/>
                    <a:gd name="T27" fmla="*/ 2147483647 h 97"/>
                    <a:gd name="T28" fmla="*/ 0 w 106"/>
                    <a:gd name="T29" fmla="*/ 2147483647 h 97"/>
                    <a:gd name="T30" fmla="*/ 0 w 106"/>
                    <a:gd name="T31" fmla="*/ 0 h 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6"/>
                      </a:lnTo>
                      <a:lnTo>
                        <a:pt x="105" y="30"/>
                      </a:lnTo>
                      <a:lnTo>
                        <a:pt x="105" y="36"/>
                      </a:lnTo>
                      <a:lnTo>
                        <a:pt x="102" y="45"/>
                      </a:lnTo>
                      <a:lnTo>
                        <a:pt x="98" y="55"/>
                      </a:lnTo>
                      <a:lnTo>
                        <a:pt x="93" y="65"/>
                      </a:lnTo>
                      <a:lnTo>
                        <a:pt x="85" y="75"/>
                      </a:lnTo>
                      <a:lnTo>
                        <a:pt x="72" y="84"/>
                      </a:lnTo>
                      <a:lnTo>
                        <a:pt x="55" y="91"/>
                      </a:lnTo>
                      <a:lnTo>
                        <a:pt x="34" y="96"/>
                      </a:lnTo>
                      <a:lnTo>
                        <a:pt x="8" y="97"/>
                      </a:lnTo>
                      <a:lnTo>
                        <a:pt x="0" y="97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8" name="Freeform 21"/>
                <p:cNvSpPr>
                  <a:spLocks/>
                </p:cNvSpPr>
                <p:nvPr/>
              </p:nvSpPr>
              <p:spPr bwMode="auto">
                <a:xfrm>
                  <a:off x="1866900" y="3382963"/>
                  <a:ext cx="55563" cy="52388"/>
                </a:xfrm>
                <a:custGeom>
                  <a:avLst/>
                  <a:gdLst>
                    <a:gd name="T0" fmla="*/ 0 w 105"/>
                    <a:gd name="T1" fmla="*/ 0 h 97"/>
                    <a:gd name="T2" fmla="*/ 2147483647 w 105"/>
                    <a:gd name="T3" fmla="*/ 0 h 97"/>
                    <a:gd name="T4" fmla="*/ 2147483647 w 105"/>
                    <a:gd name="T5" fmla="*/ 2147483647 h 97"/>
                    <a:gd name="T6" fmla="*/ 2147483647 w 105"/>
                    <a:gd name="T7" fmla="*/ 2147483647 h 97"/>
                    <a:gd name="T8" fmla="*/ 2147483647 w 105"/>
                    <a:gd name="T9" fmla="*/ 2147483647 h 97"/>
                    <a:gd name="T10" fmla="*/ 2147483647 w 105"/>
                    <a:gd name="T11" fmla="*/ 2147483647 h 97"/>
                    <a:gd name="T12" fmla="*/ 2147483647 w 105"/>
                    <a:gd name="T13" fmla="*/ 2147483647 h 97"/>
                    <a:gd name="T14" fmla="*/ 2147483647 w 105"/>
                    <a:gd name="T15" fmla="*/ 2147483647 h 97"/>
                    <a:gd name="T16" fmla="*/ 2147483647 w 105"/>
                    <a:gd name="T17" fmla="*/ 2147483647 h 97"/>
                    <a:gd name="T18" fmla="*/ 2147483647 w 105"/>
                    <a:gd name="T19" fmla="*/ 2147483647 h 97"/>
                    <a:gd name="T20" fmla="*/ 2147483647 w 105"/>
                    <a:gd name="T21" fmla="*/ 2147483647 h 97"/>
                    <a:gd name="T22" fmla="*/ 2147483647 w 105"/>
                    <a:gd name="T23" fmla="*/ 2147483647 h 97"/>
                    <a:gd name="T24" fmla="*/ 2147483647 w 105"/>
                    <a:gd name="T25" fmla="*/ 2147483647 h 97"/>
                    <a:gd name="T26" fmla="*/ 0 w 105"/>
                    <a:gd name="T27" fmla="*/ 2147483647 h 97"/>
                    <a:gd name="T28" fmla="*/ 0 w 105"/>
                    <a:gd name="T29" fmla="*/ 2147483647 h 97"/>
                    <a:gd name="T30" fmla="*/ 0 w 105"/>
                    <a:gd name="T31" fmla="*/ 0 h 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5" h="97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26"/>
                      </a:lnTo>
                      <a:lnTo>
                        <a:pt x="105" y="30"/>
                      </a:lnTo>
                      <a:lnTo>
                        <a:pt x="104" y="36"/>
                      </a:lnTo>
                      <a:lnTo>
                        <a:pt x="103" y="45"/>
                      </a:lnTo>
                      <a:lnTo>
                        <a:pt x="99" y="55"/>
                      </a:lnTo>
                      <a:lnTo>
                        <a:pt x="93" y="65"/>
                      </a:lnTo>
                      <a:lnTo>
                        <a:pt x="84" y="75"/>
                      </a:lnTo>
                      <a:lnTo>
                        <a:pt x="72" y="84"/>
                      </a:lnTo>
                      <a:lnTo>
                        <a:pt x="55" y="91"/>
                      </a:lnTo>
                      <a:lnTo>
                        <a:pt x="34" y="96"/>
                      </a:lnTo>
                      <a:lnTo>
                        <a:pt x="8" y="97"/>
                      </a:lnTo>
                      <a:lnTo>
                        <a:pt x="0" y="97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9" name="Freeform 22"/>
                <p:cNvSpPr>
                  <a:spLocks/>
                </p:cNvSpPr>
                <p:nvPr/>
              </p:nvSpPr>
              <p:spPr bwMode="auto">
                <a:xfrm>
                  <a:off x="1768475" y="3382963"/>
                  <a:ext cx="55563" cy="52388"/>
                </a:xfrm>
                <a:custGeom>
                  <a:avLst/>
                  <a:gdLst>
                    <a:gd name="T0" fmla="*/ 0 w 106"/>
                    <a:gd name="T1" fmla="*/ 0 h 97"/>
                    <a:gd name="T2" fmla="*/ 2147483647 w 106"/>
                    <a:gd name="T3" fmla="*/ 0 h 97"/>
                    <a:gd name="T4" fmla="*/ 2147483647 w 106"/>
                    <a:gd name="T5" fmla="*/ 2147483647 h 97"/>
                    <a:gd name="T6" fmla="*/ 2147483647 w 106"/>
                    <a:gd name="T7" fmla="*/ 2147483647 h 97"/>
                    <a:gd name="T8" fmla="*/ 2147483647 w 106"/>
                    <a:gd name="T9" fmla="*/ 2147483647 h 97"/>
                    <a:gd name="T10" fmla="*/ 2147483647 w 106"/>
                    <a:gd name="T11" fmla="*/ 2147483647 h 97"/>
                    <a:gd name="T12" fmla="*/ 2147483647 w 106"/>
                    <a:gd name="T13" fmla="*/ 2147483647 h 97"/>
                    <a:gd name="T14" fmla="*/ 2147483647 w 106"/>
                    <a:gd name="T15" fmla="*/ 2147483647 h 97"/>
                    <a:gd name="T16" fmla="*/ 2147483647 w 106"/>
                    <a:gd name="T17" fmla="*/ 2147483647 h 97"/>
                    <a:gd name="T18" fmla="*/ 2147483647 w 106"/>
                    <a:gd name="T19" fmla="*/ 2147483647 h 97"/>
                    <a:gd name="T20" fmla="*/ 2147483647 w 106"/>
                    <a:gd name="T21" fmla="*/ 2147483647 h 97"/>
                    <a:gd name="T22" fmla="*/ 2147483647 w 106"/>
                    <a:gd name="T23" fmla="*/ 2147483647 h 97"/>
                    <a:gd name="T24" fmla="*/ 2147483647 w 106"/>
                    <a:gd name="T25" fmla="*/ 2147483647 h 97"/>
                    <a:gd name="T26" fmla="*/ 2147483647 w 106"/>
                    <a:gd name="T27" fmla="*/ 2147483647 h 97"/>
                    <a:gd name="T28" fmla="*/ 0 w 106"/>
                    <a:gd name="T29" fmla="*/ 2147483647 h 97"/>
                    <a:gd name="T30" fmla="*/ 0 w 106"/>
                    <a:gd name="T31" fmla="*/ 0 h 9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6" h="97">
                      <a:moveTo>
                        <a:pt x="0" y="0"/>
                      </a:moveTo>
                      <a:lnTo>
                        <a:pt x="106" y="0"/>
                      </a:lnTo>
                      <a:lnTo>
                        <a:pt x="106" y="26"/>
                      </a:lnTo>
                      <a:lnTo>
                        <a:pt x="106" y="30"/>
                      </a:lnTo>
                      <a:lnTo>
                        <a:pt x="106" y="36"/>
                      </a:lnTo>
                      <a:lnTo>
                        <a:pt x="103" y="45"/>
                      </a:lnTo>
                      <a:lnTo>
                        <a:pt x="99" y="55"/>
                      </a:lnTo>
                      <a:lnTo>
                        <a:pt x="94" y="65"/>
                      </a:lnTo>
                      <a:lnTo>
                        <a:pt x="85" y="75"/>
                      </a:lnTo>
                      <a:lnTo>
                        <a:pt x="72" y="84"/>
                      </a:lnTo>
                      <a:lnTo>
                        <a:pt x="56" y="91"/>
                      </a:lnTo>
                      <a:lnTo>
                        <a:pt x="35" y="96"/>
                      </a:lnTo>
                      <a:lnTo>
                        <a:pt x="9" y="97"/>
                      </a:lnTo>
                      <a:lnTo>
                        <a:pt x="1" y="97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0" name="Freeform 23"/>
                <p:cNvSpPr>
                  <a:spLocks noEditPoints="1"/>
                </p:cNvSpPr>
                <p:nvPr/>
              </p:nvSpPr>
              <p:spPr bwMode="auto">
                <a:xfrm>
                  <a:off x="1597025" y="3059113"/>
                  <a:ext cx="1593850" cy="587375"/>
                </a:xfrm>
                <a:custGeom>
                  <a:avLst/>
                  <a:gdLst>
                    <a:gd name="T0" fmla="*/ 2147483647 w 3014"/>
                    <a:gd name="T1" fmla="*/ 2147483647 h 1112"/>
                    <a:gd name="T2" fmla="*/ 2147483647 w 3014"/>
                    <a:gd name="T3" fmla="*/ 2147483647 h 1112"/>
                    <a:gd name="T4" fmla="*/ 2147483647 w 3014"/>
                    <a:gd name="T5" fmla="*/ 2147483647 h 1112"/>
                    <a:gd name="T6" fmla="*/ 2147483647 w 3014"/>
                    <a:gd name="T7" fmla="*/ 2147483647 h 1112"/>
                    <a:gd name="T8" fmla="*/ 2147483647 w 3014"/>
                    <a:gd name="T9" fmla="*/ 2147483647 h 1112"/>
                    <a:gd name="T10" fmla="*/ 2147483647 w 3014"/>
                    <a:gd name="T11" fmla="*/ 2147483647 h 1112"/>
                    <a:gd name="T12" fmla="*/ 2147483647 w 3014"/>
                    <a:gd name="T13" fmla="*/ 2147483647 h 1112"/>
                    <a:gd name="T14" fmla="*/ 2147483647 w 3014"/>
                    <a:gd name="T15" fmla="*/ 2147483647 h 1112"/>
                    <a:gd name="T16" fmla="*/ 2147483647 w 3014"/>
                    <a:gd name="T17" fmla="*/ 2147483647 h 1112"/>
                    <a:gd name="T18" fmla="*/ 2147483647 w 3014"/>
                    <a:gd name="T19" fmla="*/ 2147483647 h 1112"/>
                    <a:gd name="T20" fmla="*/ 2147483647 w 3014"/>
                    <a:gd name="T21" fmla="*/ 2147483647 h 1112"/>
                    <a:gd name="T22" fmla="*/ 2147483647 w 3014"/>
                    <a:gd name="T23" fmla="*/ 2147483647 h 1112"/>
                    <a:gd name="T24" fmla="*/ 2147483647 w 3014"/>
                    <a:gd name="T25" fmla="*/ 2147483647 h 1112"/>
                    <a:gd name="T26" fmla="*/ 2147483647 w 3014"/>
                    <a:gd name="T27" fmla="*/ 2147483647 h 1112"/>
                    <a:gd name="T28" fmla="*/ 2147483647 w 3014"/>
                    <a:gd name="T29" fmla="*/ 2147483647 h 1112"/>
                    <a:gd name="T30" fmla="*/ 2147483647 w 3014"/>
                    <a:gd name="T31" fmla="*/ 2147483647 h 1112"/>
                    <a:gd name="T32" fmla="*/ 2147483647 w 3014"/>
                    <a:gd name="T33" fmla="*/ 2147483647 h 1112"/>
                    <a:gd name="T34" fmla="*/ 2147483647 w 3014"/>
                    <a:gd name="T35" fmla="*/ 2147483647 h 1112"/>
                    <a:gd name="T36" fmla="*/ 2147483647 w 3014"/>
                    <a:gd name="T37" fmla="*/ 2147483647 h 1112"/>
                    <a:gd name="T38" fmla="*/ 2147483647 w 3014"/>
                    <a:gd name="T39" fmla="*/ 2147483647 h 1112"/>
                    <a:gd name="T40" fmla="*/ 2147483647 w 3014"/>
                    <a:gd name="T41" fmla="*/ 2147483647 h 1112"/>
                    <a:gd name="T42" fmla="*/ 2147483647 w 3014"/>
                    <a:gd name="T43" fmla="*/ 2147483647 h 1112"/>
                    <a:gd name="T44" fmla="*/ 2147483647 w 3014"/>
                    <a:gd name="T45" fmla="*/ 2147483647 h 1112"/>
                    <a:gd name="T46" fmla="*/ 2147483647 w 3014"/>
                    <a:gd name="T47" fmla="*/ 2147483647 h 1112"/>
                    <a:gd name="T48" fmla="*/ 2147483647 w 3014"/>
                    <a:gd name="T49" fmla="*/ 2147483647 h 1112"/>
                    <a:gd name="T50" fmla="*/ 2147483647 w 3014"/>
                    <a:gd name="T51" fmla="*/ 2147483647 h 1112"/>
                    <a:gd name="T52" fmla="*/ 0 w 3014"/>
                    <a:gd name="T53" fmla="*/ 0 h 1112"/>
                    <a:gd name="T54" fmla="*/ 2147483647 w 3014"/>
                    <a:gd name="T55" fmla="*/ 0 h 1112"/>
                    <a:gd name="T56" fmla="*/ 2147483647 w 3014"/>
                    <a:gd name="T57" fmla="*/ 2147483647 h 1112"/>
                    <a:gd name="T58" fmla="*/ 2147483647 w 3014"/>
                    <a:gd name="T59" fmla="*/ 2147483647 h 1112"/>
                    <a:gd name="T60" fmla="*/ 2147483647 w 3014"/>
                    <a:gd name="T61" fmla="*/ 2147483647 h 1112"/>
                    <a:gd name="T62" fmla="*/ 2147483647 w 3014"/>
                    <a:gd name="T63" fmla="*/ 2147483647 h 1112"/>
                    <a:gd name="T64" fmla="*/ 2147483647 w 3014"/>
                    <a:gd name="T65" fmla="*/ 2147483647 h 1112"/>
                    <a:gd name="T66" fmla="*/ 2147483647 w 3014"/>
                    <a:gd name="T67" fmla="*/ 2147483647 h 1112"/>
                    <a:gd name="T68" fmla="*/ 2147483647 w 3014"/>
                    <a:gd name="T69" fmla="*/ 2147483647 h 1112"/>
                    <a:gd name="T70" fmla="*/ 2147483647 w 3014"/>
                    <a:gd name="T71" fmla="*/ 2147483647 h 1112"/>
                    <a:gd name="T72" fmla="*/ 2147483647 w 3014"/>
                    <a:gd name="T73" fmla="*/ 2147483647 h 1112"/>
                    <a:gd name="T74" fmla="*/ 2147483647 w 3014"/>
                    <a:gd name="T75" fmla="*/ 2147483647 h 1112"/>
                    <a:gd name="T76" fmla="*/ 2147483647 w 3014"/>
                    <a:gd name="T77" fmla="*/ 2147483647 h 1112"/>
                    <a:gd name="T78" fmla="*/ 2147483647 w 3014"/>
                    <a:gd name="T79" fmla="*/ 2147483647 h 1112"/>
                    <a:gd name="T80" fmla="*/ 2147483647 w 3014"/>
                    <a:gd name="T81" fmla="*/ 2147483647 h 1112"/>
                    <a:gd name="T82" fmla="*/ 0 w 3014"/>
                    <a:gd name="T83" fmla="*/ 2147483647 h 1112"/>
                    <a:gd name="T84" fmla="*/ 0 w 3014"/>
                    <a:gd name="T85" fmla="*/ 0 h 1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014" h="1112">
                      <a:moveTo>
                        <a:pt x="96" y="97"/>
                      </a:moveTo>
                      <a:lnTo>
                        <a:pt x="96" y="905"/>
                      </a:lnTo>
                      <a:lnTo>
                        <a:pt x="2549" y="905"/>
                      </a:lnTo>
                      <a:lnTo>
                        <a:pt x="2599" y="904"/>
                      </a:lnTo>
                      <a:lnTo>
                        <a:pt x="2643" y="897"/>
                      </a:lnTo>
                      <a:lnTo>
                        <a:pt x="2684" y="887"/>
                      </a:lnTo>
                      <a:lnTo>
                        <a:pt x="2721" y="872"/>
                      </a:lnTo>
                      <a:lnTo>
                        <a:pt x="2753" y="854"/>
                      </a:lnTo>
                      <a:lnTo>
                        <a:pt x="2781" y="834"/>
                      </a:lnTo>
                      <a:lnTo>
                        <a:pt x="2806" y="813"/>
                      </a:lnTo>
                      <a:lnTo>
                        <a:pt x="2829" y="790"/>
                      </a:lnTo>
                      <a:lnTo>
                        <a:pt x="2847" y="765"/>
                      </a:lnTo>
                      <a:lnTo>
                        <a:pt x="2864" y="739"/>
                      </a:lnTo>
                      <a:lnTo>
                        <a:pt x="2877" y="712"/>
                      </a:lnTo>
                      <a:lnTo>
                        <a:pt x="2888" y="688"/>
                      </a:lnTo>
                      <a:lnTo>
                        <a:pt x="2897" y="661"/>
                      </a:lnTo>
                      <a:lnTo>
                        <a:pt x="2903" y="638"/>
                      </a:lnTo>
                      <a:lnTo>
                        <a:pt x="2908" y="615"/>
                      </a:lnTo>
                      <a:lnTo>
                        <a:pt x="2913" y="594"/>
                      </a:lnTo>
                      <a:lnTo>
                        <a:pt x="2916" y="576"/>
                      </a:lnTo>
                      <a:lnTo>
                        <a:pt x="2917" y="561"/>
                      </a:lnTo>
                      <a:lnTo>
                        <a:pt x="2918" y="548"/>
                      </a:lnTo>
                      <a:lnTo>
                        <a:pt x="2918" y="540"/>
                      </a:lnTo>
                      <a:lnTo>
                        <a:pt x="2918" y="535"/>
                      </a:lnTo>
                      <a:lnTo>
                        <a:pt x="2918" y="97"/>
                      </a:lnTo>
                      <a:lnTo>
                        <a:pt x="96" y="97"/>
                      </a:lnTo>
                      <a:close/>
                      <a:moveTo>
                        <a:pt x="0" y="0"/>
                      </a:moveTo>
                      <a:lnTo>
                        <a:pt x="3014" y="0"/>
                      </a:lnTo>
                      <a:lnTo>
                        <a:pt x="3014" y="960"/>
                      </a:lnTo>
                      <a:lnTo>
                        <a:pt x="3012" y="976"/>
                      </a:lnTo>
                      <a:lnTo>
                        <a:pt x="3003" y="990"/>
                      </a:lnTo>
                      <a:lnTo>
                        <a:pt x="2990" y="998"/>
                      </a:lnTo>
                      <a:lnTo>
                        <a:pt x="2974" y="1001"/>
                      </a:lnTo>
                      <a:lnTo>
                        <a:pt x="2360" y="1002"/>
                      </a:lnTo>
                      <a:lnTo>
                        <a:pt x="2360" y="1112"/>
                      </a:lnTo>
                      <a:lnTo>
                        <a:pt x="2264" y="1112"/>
                      </a:lnTo>
                      <a:lnTo>
                        <a:pt x="2264" y="1002"/>
                      </a:lnTo>
                      <a:lnTo>
                        <a:pt x="750" y="1002"/>
                      </a:lnTo>
                      <a:lnTo>
                        <a:pt x="750" y="1094"/>
                      </a:lnTo>
                      <a:lnTo>
                        <a:pt x="655" y="1094"/>
                      </a:lnTo>
                      <a:lnTo>
                        <a:pt x="655" y="1002"/>
                      </a:lnTo>
                      <a:lnTo>
                        <a:pt x="0" y="10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96" name="Group 3"/>
            <p:cNvGrpSpPr>
              <a:grpSpLocks/>
            </p:cNvGrpSpPr>
            <p:nvPr/>
          </p:nvGrpSpPr>
          <p:grpSpPr bwMode="auto">
            <a:xfrm flipH="1">
              <a:off x="7324278" y="3272225"/>
              <a:ext cx="295996" cy="322457"/>
              <a:chOff x="5910263" y="2774501"/>
              <a:chExt cx="1630362" cy="1503810"/>
            </a:xfrm>
          </p:grpSpPr>
          <p:sp>
            <p:nvSpPr>
              <p:cNvPr id="498" name="Freeform 7"/>
              <p:cNvSpPr>
                <a:spLocks noChangeAspect="1"/>
              </p:cNvSpPr>
              <p:nvPr/>
            </p:nvSpPr>
            <p:spPr bwMode="auto">
              <a:xfrm>
                <a:off x="5940426" y="2804744"/>
                <a:ext cx="1581150" cy="1440229"/>
              </a:xfrm>
              <a:custGeom>
                <a:avLst/>
                <a:gdLst>
                  <a:gd name="T0" fmla="*/ 2147483647 w 2989"/>
                  <a:gd name="T1" fmla="*/ 0 h 2921"/>
                  <a:gd name="T2" fmla="*/ 2147483647 w 2989"/>
                  <a:gd name="T3" fmla="*/ 0 h 2921"/>
                  <a:gd name="T4" fmla="*/ 2147483647 w 2989"/>
                  <a:gd name="T5" fmla="*/ 2147483647 h 2921"/>
                  <a:gd name="T6" fmla="*/ 2147483647 w 2989"/>
                  <a:gd name="T7" fmla="*/ 2147483647 h 2921"/>
                  <a:gd name="T8" fmla="*/ 2147483647 w 2989"/>
                  <a:gd name="T9" fmla="*/ 2147483647 h 2921"/>
                  <a:gd name="T10" fmla="*/ 2147483647 w 2989"/>
                  <a:gd name="T11" fmla="*/ 2147483647 h 2921"/>
                  <a:gd name="T12" fmla="*/ 2147483647 w 2989"/>
                  <a:gd name="T13" fmla="*/ 2147483647 h 2921"/>
                  <a:gd name="T14" fmla="*/ 2147483647 w 2989"/>
                  <a:gd name="T15" fmla="*/ 2147483647 h 2921"/>
                  <a:gd name="T16" fmla="*/ 2147483647 w 2989"/>
                  <a:gd name="T17" fmla="*/ 2147483647 h 2921"/>
                  <a:gd name="T18" fmla="*/ 2147483647 w 2989"/>
                  <a:gd name="T19" fmla="*/ 2147483647 h 2921"/>
                  <a:gd name="T20" fmla="*/ 2147483647 w 2989"/>
                  <a:gd name="T21" fmla="*/ 2147483647 h 2921"/>
                  <a:gd name="T22" fmla="*/ 0 w 2989"/>
                  <a:gd name="T23" fmla="*/ 2147483647 h 2921"/>
                  <a:gd name="T24" fmla="*/ 0 w 2989"/>
                  <a:gd name="T25" fmla="*/ 2147483647 h 2921"/>
                  <a:gd name="T26" fmla="*/ 2147483647 w 2989"/>
                  <a:gd name="T27" fmla="*/ 2147483647 h 2921"/>
                  <a:gd name="T28" fmla="*/ 2147483647 w 2989"/>
                  <a:gd name="T29" fmla="*/ 2147483647 h 2921"/>
                  <a:gd name="T30" fmla="*/ 2147483647 w 2989"/>
                  <a:gd name="T31" fmla="*/ 2147483647 h 2921"/>
                  <a:gd name="T32" fmla="*/ 2147483647 w 2989"/>
                  <a:gd name="T33" fmla="*/ 2147483647 h 2921"/>
                  <a:gd name="T34" fmla="*/ 2147483647 w 2989"/>
                  <a:gd name="T35" fmla="*/ 0 h 29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89" h="2921">
                    <a:moveTo>
                      <a:pt x="780" y="0"/>
                    </a:moveTo>
                    <a:lnTo>
                      <a:pt x="2208" y="0"/>
                    </a:lnTo>
                    <a:lnTo>
                      <a:pt x="2208" y="1415"/>
                    </a:lnTo>
                    <a:lnTo>
                      <a:pt x="2436" y="1415"/>
                    </a:lnTo>
                    <a:lnTo>
                      <a:pt x="2520" y="1751"/>
                    </a:lnTo>
                    <a:lnTo>
                      <a:pt x="2754" y="2211"/>
                    </a:lnTo>
                    <a:lnTo>
                      <a:pt x="2934" y="2526"/>
                    </a:lnTo>
                    <a:lnTo>
                      <a:pt x="2989" y="2658"/>
                    </a:lnTo>
                    <a:lnTo>
                      <a:pt x="2989" y="2856"/>
                    </a:lnTo>
                    <a:lnTo>
                      <a:pt x="2880" y="2921"/>
                    </a:lnTo>
                    <a:lnTo>
                      <a:pt x="96" y="2921"/>
                    </a:lnTo>
                    <a:lnTo>
                      <a:pt x="0" y="2844"/>
                    </a:lnTo>
                    <a:lnTo>
                      <a:pt x="0" y="2592"/>
                    </a:lnTo>
                    <a:lnTo>
                      <a:pt x="162" y="2346"/>
                    </a:lnTo>
                    <a:lnTo>
                      <a:pt x="426" y="1859"/>
                    </a:lnTo>
                    <a:lnTo>
                      <a:pt x="531" y="1415"/>
                    </a:lnTo>
                    <a:lnTo>
                      <a:pt x="780" y="1415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99" name="그룹 23"/>
              <p:cNvGrpSpPr>
                <a:grpSpLocks noChangeAspect="1"/>
              </p:cNvGrpSpPr>
              <p:nvPr/>
            </p:nvGrpSpPr>
            <p:grpSpPr bwMode="auto">
              <a:xfrm>
                <a:off x="5910263" y="2774501"/>
                <a:ext cx="1630362" cy="1503810"/>
                <a:chOff x="1555751" y="2774501"/>
                <a:chExt cx="1630363" cy="1503810"/>
              </a:xfrm>
            </p:grpSpPr>
            <p:sp>
              <p:nvSpPr>
                <p:cNvPr id="500" name="Freeform 8"/>
                <p:cNvSpPr>
                  <a:spLocks/>
                </p:cNvSpPr>
                <p:nvPr/>
              </p:nvSpPr>
              <p:spPr bwMode="auto">
                <a:xfrm>
                  <a:off x="2187576" y="2952750"/>
                  <a:ext cx="52388" cy="915988"/>
                </a:xfrm>
                <a:custGeom>
                  <a:avLst/>
                  <a:gdLst>
                    <a:gd name="T0" fmla="*/ 0 w 97"/>
                    <a:gd name="T1" fmla="*/ 0 h 1731"/>
                    <a:gd name="T2" fmla="*/ 2147483647 w 97"/>
                    <a:gd name="T3" fmla="*/ 0 h 1731"/>
                    <a:gd name="T4" fmla="*/ 2147483647 w 97"/>
                    <a:gd name="T5" fmla="*/ 2147483647 h 1731"/>
                    <a:gd name="T6" fmla="*/ 2147483647 w 97"/>
                    <a:gd name="T7" fmla="*/ 2147483647 h 1731"/>
                    <a:gd name="T8" fmla="*/ 2147483647 w 97"/>
                    <a:gd name="T9" fmla="*/ 2147483647 h 1731"/>
                    <a:gd name="T10" fmla="*/ 2147483647 w 97"/>
                    <a:gd name="T11" fmla="*/ 2147483647 h 1731"/>
                    <a:gd name="T12" fmla="*/ 2147483647 w 97"/>
                    <a:gd name="T13" fmla="*/ 2147483647 h 1731"/>
                    <a:gd name="T14" fmla="*/ 2147483647 w 97"/>
                    <a:gd name="T15" fmla="*/ 2147483647 h 1731"/>
                    <a:gd name="T16" fmla="*/ 2147483647 w 97"/>
                    <a:gd name="T17" fmla="*/ 2147483647 h 1731"/>
                    <a:gd name="T18" fmla="*/ 2147483647 w 97"/>
                    <a:gd name="T19" fmla="*/ 2147483647 h 1731"/>
                    <a:gd name="T20" fmla="*/ 2147483647 w 97"/>
                    <a:gd name="T21" fmla="*/ 2147483647 h 1731"/>
                    <a:gd name="T22" fmla="*/ 2147483647 w 97"/>
                    <a:gd name="T23" fmla="*/ 2147483647 h 1731"/>
                    <a:gd name="T24" fmla="*/ 2147483647 w 97"/>
                    <a:gd name="T25" fmla="*/ 2147483647 h 1731"/>
                    <a:gd name="T26" fmla="*/ 2147483647 w 97"/>
                    <a:gd name="T27" fmla="*/ 2147483647 h 1731"/>
                    <a:gd name="T28" fmla="*/ 0 w 97"/>
                    <a:gd name="T29" fmla="*/ 2147483647 h 1731"/>
                    <a:gd name="T30" fmla="*/ 0 w 97"/>
                    <a:gd name="T31" fmla="*/ 0 h 17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7" h="1731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1623"/>
                      </a:lnTo>
                      <a:lnTo>
                        <a:pt x="96" y="1649"/>
                      </a:lnTo>
                      <a:lnTo>
                        <a:pt x="91" y="1670"/>
                      </a:lnTo>
                      <a:lnTo>
                        <a:pt x="84" y="1689"/>
                      </a:lnTo>
                      <a:lnTo>
                        <a:pt x="77" y="1703"/>
                      </a:lnTo>
                      <a:lnTo>
                        <a:pt x="68" y="1713"/>
                      </a:lnTo>
                      <a:lnTo>
                        <a:pt x="58" y="1720"/>
                      </a:lnTo>
                      <a:lnTo>
                        <a:pt x="50" y="1725"/>
                      </a:lnTo>
                      <a:lnTo>
                        <a:pt x="41" y="1729"/>
                      </a:lnTo>
                      <a:lnTo>
                        <a:pt x="33" y="1730"/>
                      </a:lnTo>
                      <a:lnTo>
                        <a:pt x="29" y="1731"/>
                      </a:lnTo>
                      <a:lnTo>
                        <a:pt x="25" y="1731"/>
                      </a:lnTo>
                      <a:lnTo>
                        <a:pt x="0" y="17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1" name="Freeform 9"/>
                <p:cNvSpPr>
                  <a:spLocks/>
                </p:cNvSpPr>
                <p:nvPr/>
              </p:nvSpPr>
              <p:spPr bwMode="auto">
                <a:xfrm>
                  <a:off x="2500314" y="2988987"/>
                  <a:ext cx="52387" cy="492400"/>
                </a:xfrm>
                <a:custGeom>
                  <a:avLst/>
                  <a:gdLst>
                    <a:gd name="T0" fmla="*/ 0 w 97"/>
                    <a:gd name="T1" fmla="*/ 0 h 1000"/>
                    <a:gd name="T2" fmla="*/ 2147483647 w 97"/>
                    <a:gd name="T3" fmla="*/ 0 h 1000"/>
                    <a:gd name="T4" fmla="*/ 2147483647 w 97"/>
                    <a:gd name="T5" fmla="*/ 2147483647 h 1000"/>
                    <a:gd name="T6" fmla="*/ 2147483647 w 97"/>
                    <a:gd name="T7" fmla="*/ 2147483647 h 1000"/>
                    <a:gd name="T8" fmla="*/ 2147483647 w 97"/>
                    <a:gd name="T9" fmla="*/ 2147483647 h 1000"/>
                    <a:gd name="T10" fmla="*/ 2147483647 w 97"/>
                    <a:gd name="T11" fmla="*/ 2147483647 h 1000"/>
                    <a:gd name="T12" fmla="*/ 2147483647 w 97"/>
                    <a:gd name="T13" fmla="*/ 2147483647 h 1000"/>
                    <a:gd name="T14" fmla="*/ 2147483647 w 97"/>
                    <a:gd name="T15" fmla="*/ 2147483647 h 1000"/>
                    <a:gd name="T16" fmla="*/ 2147483647 w 97"/>
                    <a:gd name="T17" fmla="*/ 2147483647 h 1000"/>
                    <a:gd name="T18" fmla="*/ 2147483647 w 97"/>
                    <a:gd name="T19" fmla="*/ 2147483647 h 1000"/>
                    <a:gd name="T20" fmla="*/ 2147483647 w 97"/>
                    <a:gd name="T21" fmla="*/ 2147483647 h 1000"/>
                    <a:gd name="T22" fmla="*/ 2147483647 w 97"/>
                    <a:gd name="T23" fmla="*/ 2147483647 h 1000"/>
                    <a:gd name="T24" fmla="*/ 2147483647 w 97"/>
                    <a:gd name="T25" fmla="*/ 2147483647 h 1000"/>
                    <a:gd name="T26" fmla="*/ 2147483647 w 97"/>
                    <a:gd name="T27" fmla="*/ 2147483647 h 1000"/>
                    <a:gd name="T28" fmla="*/ 0 w 97"/>
                    <a:gd name="T29" fmla="*/ 2147483647 h 1000"/>
                    <a:gd name="T30" fmla="*/ 0 w 97"/>
                    <a:gd name="T31" fmla="*/ 0 h 10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7" h="1000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892"/>
                      </a:lnTo>
                      <a:lnTo>
                        <a:pt x="94" y="918"/>
                      </a:lnTo>
                      <a:lnTo>
                        <a:pt x="91" y="939"/>
                      </a:lnTo>
                      <a:lnTo>
                        <a:pt x="84" y="958"/>
                      </a:lnTo>
                      <a:lnTo>
                        <a:pt x="76" y="971"/>
                      </a:lnTo>
                      <a:lnTo>
                        <a:pt x="67" y="981"/>
                      </a:lnTo>
                      <a:lnTo>
                        <a:pt x="58" y="989"/>
                      </a:lnTo>
                      <a:lnTo>
                        <a:pt x="48" y="994"/>
                      </a:lnTo>
                      <a:lnTo>
                        <a:pt x="40" y="998"/>
                      </a:lnTo>
                      <a:lnTo>
                        <a:pt x="33" y="999"/>
                      </a:lnTo>
                      <a:lnTo>
                        <a:pt x="27" y="1000"/>
                      </a:lnTo>
                      <a:lnTo>
                        <a:pt x="25" y="1000"/>
                      </a:lnTo>
                      <a:lnTo>
                        <a:pt x="0" y="1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2" name="Freeform 10"/>
                <p:cNvSpPr>
                  <a:spLocks noEditPoints="1"/>
                </p:cNvSpPr>
                <p:nvPr/>
              </p:nvSpPr>
              <p:spPr bwMode="auto">
                <a:xfrm>
                  <a:off x="1555751" y="2774501"/>
                  <a:ext cx="1630363" cy="1503810"/>
                </a:xfrm>
                <a:custGeom>
                  <a:avLst/>
                  <a:gdLst>
                    <a:gd name="T0" fmla="*/ 2147483647 w 3082"/>
                    <a:gd name="T1" fmla="*/ 2147483647 h 3051"/>
                    <a:gd name="T2" fmla="*/ 2147483647 w 3082"/>
                    <a:gd name="T3" fmla="*/ 2147483647 h 3051"/>
                    <a:gd name="T4" fmla="*/ 2147483647 w 3082"/>
                    <a:gd name="T5" fmla="*/ 2147483647 h 3051"/>
                    <a:gd name="T6" fmla="*/ 2147483647 w 3082"/>
                    <a:gd name="T7" fmla="*/ 2147483647 h 3051"/>
                    <a:gd name="T8" fmla="*/ 2147483647 w 3082"/>
                    <a:gd name="T9" fmla="*/ 2147483647 h 3051"/>
                    <a:gd name="T10" fmla="*/ 2147483647 w 3082"/>
                    <a:gd name="T11" fmla="*/ 2147483647 h 3051"/>
                    <a:gd name="T12" fmla="*/ 2147483647 w 3082"/>
                    <a:gd name="T13" fmla="*/ 2147483647 h 3051"/>
                    <a:gd name="T14" fmla="*/ 2147483647 w 3082"/>
                    <a:gd name="T15" fmla="*/ 2147483647 h 3051"/>
                    <a:gd name="T16" fmla="*/ 2147483647 w 3082"/>
                    <a:gd name="T17" fmla="*/ 2147483647 h 3051"/>
                    <a:gd name="T18" fmla="*/ 2147483647 w 3082"/>
                    <a:gd name="T19" fmla="*/ 2147483647 h 3051"/>
                    <a:gd name="T20" fmla="*/ 2147483647 w 3082"/>
                    <a:gd name="T21" fmla="*/ 2147483647 h 3051"/>
                    <a:gd name="T22" fmla="*/ 2147483647 w 3082"/>
                    <a:gd name="T23" fmla="*/ 2147483647 h 3051"/>
                    <a:gd name="T24" fmla="*/ 2147483647 w 3082"/>
                    <a:gd name="T25" fmla="*/ 2147483647 h 3051"/>
                    <a:gd name="T26" fmla="*/ 2147483647 w 3082"/>
                    <a:gd name="T27" fmla="*/ 2147483647 h 3051"/>
                    <a:gd name="T28" fmla="*/ 2147483647 w 3082"/>
                    <a:gd name="T29" fmla="*/ 2147483647 h 3051"/>
                    <a:gd name="T30" fmla="*/ 2147483647 w 3082"/>
                    <a:gd name="T31" fmla="*/ 2147483647 h 3051"/>
                    <a:gd name="T32" fmla="*/ 2147483647 w 3082"/>
                    <a:gd name="T33" fmla="*/ 2147483647 h 3051"/>
                    <a:gd name="T34" fmla="*/ 2147483647 w 3082"/>
                    <a:gd name="T35" fmla="*/ 2147483647 h 3051"/>
                    <a:gd name="T36" fmla="*/ 2147483647 w 3082"/>
                    <a:gd name="T37" fmla="*/ 2147483647 h 3051"/>
                    <a:gd name="T38" fmla="*/ 2147483647 w 3082"/>
                    <a:gd name="T39" fmla="*/ 2147483647 h 3051"/>
                    <a:gd name="T40" fmla="*/ 2147483647 w 3082"/>
                    <a:gd name="T41" fmla="*/ 2147483647 h 3051"/>
                    <a:gd name="T42" fmla="*/ 2147483647 w 3082"/>
                    <a:gd name="T43" fmla="*/ 2147483647 h 3051"/>
                    <a:gd name="T44" fmla="*/ 2147483647 w 3082"/>
                    <a:gd name="T45" fmla="*/ 2147483647 h 3051"/>
                    <a:gd name="T46" fmla="*/ 2147483647 w 3082"/>
                    <a:gd name="T47" fmla="*/ 2147483647 h 3051"/>
                    <a:gd name="T48" fmla="*/ 2147483647 w 3082"/>
                    <a:gd name="T49" fmla="*/ 2147483647 h 3051"/>
                    <a:gd name="T50" fmla="*/ 2147483647 w 3082"/>
                    <a:gd name="T51" fmla="*/ 2147483647 h 3051"/>
                    <a:gd name="T52" fmla="*/ 2147483647 w 3082"/>
                    <a:gd name="T53" fmla="*/ 2147483647 h 3051"/>
                    <a:gd name="T54" fmla="*/ 2147483647 w 3082"/>
                    <a:gd name="T55" fmla="*/ 2147483647 h 3051"/>
                    <a:gd name="T56" fmla="*/ 2147483647 w 3082"/>
                    <a:gd name="T57" fmla="*/ 2147483647 h 3051"/>
                    <a:gd name="T58" fmla="*/ 2147483647 w 3082"/>
                    <a:gd name="T59" fmla="*/ 2147483647 h 3051"/>
                    <a:gd name="T60" fmla="*/ 2147483647 w 3082"/>
                    <a:gd name="T61" fmla="*/ 2147483647 h 3051"/>
                    <a:gd name="T62" fmla="*/ 2147483647 w 3082"/>
                    <a:gd name="T63" fmla="*/ 2147483647 h 3051"/>
                    <a:gd name="T64" fmla="*/ 2147483647 w 3082"/>
                    <a:gd name="T65" fmla="*/ 2147483647 h 3051"/>
                    <a:gd name="T66" fmla="*/ 2147483647 w 3082"/>
                    <a:gd name="T67" fmla="*/ 2147483647 h 3051"/>
                    <a:gd name="T68" fmla="*/ 2147483647 w 3082"/>
                    <a:gd name="T69" fmla="*/ 2147483647 h 3051"/>
                    <a:gd name="T70" fmla="*/ 2147483647 w 3082"/>
                    <a:gd name="T71" fmla="*/ 2147483647 h 3051"/>
                    <a:gd name="T72" fmla="*/ 2147483647 w 3082"/>
                    <a:gd name="T73" fmla="*/ 2147483647 h 3051"/>
                    <a:gd name="T74" fmla="*/ 2147483647 w 3082"/>
                    <a:gd name="T75" fmla="*/ 2147483647 h 3051"/>
                    <a:gd name="T76" fmla="*/ 2147483647 w 3082"/>
                    <a:gd name="T77" fmla="*/ 2147483647 h 3051"/>
                    <a:gd name="T78" fmla="*/ 2147483647 w 3082"/>
                    <a:gd name="T79" fmla="*/ 2147483647 h 3051"/>
                    <a:gd name="T80" fmla="*/ 2147483647 w 3082"/>
                    <a:gd name="T81" fmla="*/ 2147483647 h 3051"/>
                    <a:gd name="T82" fmla="*/ 2147483647 w 3082"/>
                    <a:gd name="T83" fmla="*/ 2147483647 h 3051"/>
                    <a:gd name="T84" fmla="*/ 2147483647 w 3082"/>
                    <a:gd name="T85" fmla="*/ 2147483647 h 3051"/>
                    <a:gd name="T86" fmla="*/ 2147483647 w 3082"/>
                    <a:gd name="T87" fmla="*/ 2147483647 h 3051"/>
                    <a:gd name="T88" fmla="*/ 2147483647 w 3082"/>
                    <a:gd name="T89" fmla="*/ 2147483647 h 3051"/>
                    <a:gd name="T90" fmla="*/ 0 w 3082"/>
                    <a:gd name="T91" fmla="*/ 2147483647 h 3051"/>
                    <a:gd name="T92" fmla="*/ 2147483647 w 3082"/>
                    <a:gd name="T93" fmla="*/ 2147483647 h 3051"/>
                    <a:gd name="T94" fmla="*/ 2147483647 w 3082"/>
                    <a:gd name="T95" fmla="*/ 2147483647 h 3051"/>
                    <a:gd name="T96" fmla="*/ 2147483647 w 3082"/>
                    <a:gd name="T97" fmla="*/ 2147483647 h 3051"/>
                    <a:gd name="T98" fmla="*/ 2147483647 w 3082"/>
                    <a:gd name="T99" fmla="*/ 2147483647 h 3051"/>
                    <a:gd name="T100" fmla="*/ 2147483647 w 3082"/>
                    <a:gd name="T101" fmla="*/ 2147483647 h 3051"/>
                    <a:gd name="T102" fmla="*/ 2147483647 w 3082"/>
                    <a:gd name="T103" fmla="*/ 2147483647 h 3051"/>
                    <a:gd name="T104" fmla="*/ 2147483647 w 3082"/>
                    <a:gd name="T105" fmla="*/ 2147483647 h 3051"/>
                    <a:gd name="T106" fmla="*/ 2147483647 w 3082"/>
                    <a:gd name="T107" fmla="*/ 2147483647 h 3051"/>
                    <a:gd name="T108" fmla="*/ 2147483647 w 3082"/>
                    <a:gd name="T109" fmla="*/ 2147483647 h 3051"/>
                    <a:gd name="T110" fmla="*/ 2147483647 w 3082"/>
                    <a:gd name="T111" fmla="*/ 2147483647 h 3051"/>
                    <a:gd name="T112" fmla="*/ 2147483647 w 3082"/>
                    <a:gd name="T113" fmla="*/ 2147483647 h 30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082" h="3051">
                      <a:moveTo>
                        <a:pt x="745" y="1534"/>
                      </a:moveTo>
                      <a:lnTo>
                        <a:pt x="635" y="1534"/>
                      </a:lnTo>
                      <a:lnTo>
                        <a:pt x="614" y="1616"/>
                      </a:lnTo>
                      <a:lnTo>
                        <a:pt x="592" y="1694"/>
                      </a:lnTo>
                      <a:lnTo>
                        <a:pt x="567" y="1771"/>
                      </a:lnTo>
                      <a:lnTo>
                        <a:pt x="541" y="1847"/>
                      </a:lnTo>
                      <a:lnTo>
                        <a:pt x="512" y="1919"/>
                      </a:lnTo>
                      <a:lnTo>
                        <a:pt x="483" y="1990"/>
                      </a:lnTo>
                      <a:lnTo>
                        <a:pt x="454" y="2057"/>
                      </a:lnTo>
                      <a:lnTo>
                        <a:pt x="424" y="2123"/>
                      </a:lnTo>
                      <a:lnTo>
                        <a:pt x="394" y="2184"/>
                      </a:lnTo>
                      <a:lnTo>
                        <a:pt x="364" y="2244"/>
                      </a:lnTo>
                      <a:lnTo>
                        <a:pt x="334" y="2299"/>
                      </a:lnTo>
                      <a:lnTo>
                        <a:pt x="304" y="2351"/>
                      </a:lnTo>
                      <a:lnTo>
                        <a:pt x="277" y="2399"/>
                      </a:lnTo>
                      <a:lnTo>
                        <a:pt x="250" y="2444"/>
                      </a:lnTo>
                      <a:lnTo>
                        <a:pt x="225" y="2484"/>
                      </a:lnTo>
                      <a:lnTo>
                        <a:pt x="201" y="2521"/>
                      </a:lnTo>
                      <a:lnTo>
                        <a:pt x="180" y="2552"/>
                      </a:lnTo>
                      <a:lnTo>
                        <a:pt x="161" y="2581"/>
                      </a:lnTo>
                      <a:lnTo>
                        <a:pt x="145" y="2603"/>
                      </a:lnTo>
                      <a:lnTo>
                        <a:pt x="133" y="2622"/>
                      </a:lnTo>
                      <a:lnTo>
                        <a:pt x="123" y="2634"/>
                      </a:lnTo>
                      <a:lnTo>
                        <a:pt x="117" y="2642"/>
                      </a:lnTo>
                      <a:lnTo>
                        <a:pt x="114" y="2648"/>
                      </a:lnTo>
                      <a:lnTo>
                        <a:pt x="108" y="2659"/>
                      </a:lnTo>
                      <a:lnTo>
                        <a:pt x="103" y="2674"/>
                      </a:lnTo>
                      <a:lnTo>
                        <a:pt x="98" y="2692"/>
                      </a:lnTo>
                      <a:lnTo>
                        <a:pt x="95" y="2712"/>
                      </a:lnTo>
                      <a:lnTo>
                        <a:pt x="95" y="2893"/>
                      </a:lnTo>
                      <a:lnTo>
                        <a:pt x="97" y="2899"/>
                      </a:lnTo>
                      <a:lnTo>
                        <a:pt x="99" y="2908"/>
                      </a:lnTo>
                      <a:lnTo>
                        <a:pt x="104" y="2917"/>
                      </a:lnTo>
                      <a:lnTo>
                        <a:pt x="110" y="2925"/>
                      </a:lnTo>
                      <a:lnTo>
                        <a:pt x="119" y="2934"/>
                      </a:lnTo>
                      <a:lnTo>
                        <a:pt x="131" y="2943"/>
                      </a:lnTo>
                      <a:lnTo>
                        <a:pt x="146" y="2949"/>
                      </a:lnTo>
                      <a:lnTo>
                        <a:pt x="166" y="2953"/>
                      </a:lnTo>
                      <a:lnTo>
                        <a:pt x="191" y="2955"/>
                      </a:lnTo>
                      <a:lnTo>
                        <a:pt x="745" y="2955"/>
                      </a:lnTo>
                      <a:lnTo>
                        <a:pt x="745" y="1534"/>
                      </a:lnTo>
                      <a:close/>
                      <a:moveTo>
                        <a:pt x="2337" y="1531"/>
                      </a:moveTo>
                      <a:lnTo>
                        <a:pt x="2337" y="2953"/>
                      </a:lnTo>
                      <a:lnTo>
                        <a:pt x="2890" y="2953"/>
                      </a:lnTo>
                      <a:lnTo>
                        <a:pt x="2915" y="2952"/>
                      </a:lnTo>
                      <a:lnTo>
                        <a:pt x="2936" y="2947"/>
                      </a:lnTo>
                      <a:lnTo>
                        <a:pt x="2951" y="2939"/>
                      </a:lnTo>
                      <a:lnTo>
                        <a:pt x="2964" y="2930"/>
                      </a:lnTo>
                      <a:lnTo>
                        <a:pt x="2972" y="2921"/>
                      </a:lnTo>
                      <a:lnTo>
                        <a:pt x="2979" y="2911"/>
                      </a:lnTo>
                      <a:lnTo>
                        <a:pt x="2982" y="2902"/>
                      </a:lnTo>
                      <a:lnTo>
                        <a:pt x="2985" y="2896"/>
                      </a:lnTo>
                      <a:lnTo>
                        <a:pt x="2986" y="2891"/>
                      </a:lnTo>
                      <a:lnTo>
                        <a:pt x="2985" y="2709"/>
                      </a:lnTo>
                      <a:lnTo>
                        <a:pt x="2983" y="2689"/>
                      </a:lnTo>
                      <a:lnTo>
                        <a:pt x="2979" y="2672"/>
                      </a:lnTo>
                      <a:lnTo>
                        <a:pt x="2974" y="2657"/>
                      </a:lnTo>
                      <a:lnTo>
                        <a:pt x="2967" y="2646"/>
                      </a:lnTo>
                      <a:lnTo>
                        <a:pt x="2964" y="2639"/>
                      </a:lnTo>
                      <a:lnTo>
                        <a:pt x="2959" y="2632"/>
                      </a:lnTo>
                      <a:lnTo>
                        <a:pt x="2949" y="2618"/>
                      </a:lnTo>
                      <a:lnTo>
                        <a:pt x="2936" y="2601"/>
                      </a:lnTo>
                      <a:lnTo>
                        <a:pt x="2920" y="2577"/>
                      </a:lnTo>
                      <a:lnTo>
                        <a:pt x="2901" y="2550"/>
                      </a:lnTo>
                      <a:lnTo>
                        <a:pt x="2880" y="2518"/>
                      </a:lnTo>
                      <a:lnTo>
                        <a:pt x="2857" y="2482"/>
                      </a:lnTo>
                      <a:lnTo>
                        <a:pt x="2832" y="2440"/>
                      </a:lnTo>
                      <a:lnTo>
                        <a:pt x="2804" y="2397"/>
                      </a:lnTo>
                      <a:lnTo>
                        <a:pt x="2777" y="2348"/>
                      </a:lnTo>
                      <a:lnTo>
                        <a:pt x="2747" y="2296"/>
                      </a:lnTo>
                      <a:lnTo>
                        <a:pt x="2717" y="2240"/>
                      </a:lnTo>
                      <a:lnTo>
                        <a:pt x="2687" y="2182"/>
                      </a:lnTo>
                      <a:lnTo>
                        <a:pt x="2658" y="2120"/>
                      </a:lnTo>
                      <a:lnTo>
                        <a:pt x="2627" y="2055"/>
                      </a:lnTo>
                      <a:lnTo>
                        <a:pt x="2598" y="1987"/>
                      </a:lnTo>
                      <a:lnTo>
                        <a:pt x="2568" y="1917"/>
                      </a:lnTo>
                      <a:lnTo>
                        <a:pt x="2541" y="1844"/>
                      </a:lnTo>
                      <a:lnTo>
                        <a:pt x="2515" y="1769"/>
                      </a:lnTo>
                      <a:lnTo>
                        <a:pt x="2490" y="1692"/>
                      </a:lnTo>
                      <a:lnTo>
                        <a:pt x="2467" y="1612"/>
                      </a:lnTo>
                      <a:lnTo>
                        <a:pt x="2446" y="1531"/>
                      </a:lnTo>
                      <a:lnTo>
                        <a:pt x="2337" y="1531"/>
                      </a:lnTo>
                      <a:close/>
                      <a:moveTo>
                        <a:pt x="849" y="97"/>
                      </a:moveTo>
                      <a:lnTo>
                        <a:pt x="849" y="2954"/>
                      </a:lnTo>
                      <a:lnTo>
                        <a:pt x="1864" y="2954"/>
                      </a:lnTo>
                      <a:lnTo>
                        <a:pt x="1913" y="2953"/>
                      </a:lnTo>
                      <a:lnTo>
                        <a:pt x="1959" y="2945"/>
                      </a:lnTo>
                      <a:lnTo>
                        <a:pt x="1998" y="2935"/>
                      </a:lnTo>
                      <a:lnTo>
                        <a:pt x="2034" y="2921"/>
                      </a:lnTo>
                      <a:lnTo>
                        <a:pt x="2067" y="2903"/>
                      </a:lnTo>
                      <a:lnTo>
                        <a:pt x="2095" y="2883"/>
                      </a:lnTo>
                      <a:lnTo>
                        <a:pt x="2122" y="2862"/>
                      </a:lnTo>
                      <a:lnTo>
                        <a:pt x="2143" y="2838"/>
                      </a:lnTo>
                      <a:lnTo>
                        <a:pt x="2161" y="2814"/>
                      </a:lnTo>
                      <a:lnTo>
                        <a:pt x="2178" y="2787"/>
                      </a:lnTo>
                      <a:lnTo>
                        <a:pt x="2191" y="2761"/>
                      </a:lnTo>
                      <a:lnTo>
                        <a:pt x="2202" y="2736"/>
                      </a:lnTo>
                      <a:lnTo>
                        <a:pt x="2211" y="2710"/>
                      </a:lnTo>
                      <a:lnTo>
                        <a:pt x="2219" y="2687"/>
                      </a:lnTo>
                      <a:lnTo>
                        <a:pt x="2224" y="2664"/>
                      </a:lnTo>
                      <a:lnTo>
                        <a:pt x="2227" y="2643"/>
                      </a:lnTo>
                      <a:lnTo>
                        <a:pt x="2230" y="2625"/>
                      </a:lnTo>
                      <a:lnTo>
                        <a:pt x="2232" y="2608"/>
                      </a:lnTo>
                      <a:lnTo>
                        <a:pt x="2232" y="2596"/>
                      </a:lnTo>
                      <a:lnTo>
                        <a:pt x="2233" y="2588"/>
                      </a:lnTo>
                      <a:lnTo>
                        <a:pt x="2233" y="2583"/>
                      </a:lnTo>
                      <a:lnTo>
                        <a:pt x="2233" y="97"/>
                      </a:lnTo>
                      <a:lnTo>
                        <a:pt x="849" y="97"/>
                      </a:lnTo>
                      <a:close/>
                      <a:moveTo>
                        <a:pt x="753" y="0"/>
                      </a:moveTo>
                      <a:lnTo>
                        <a:pt x="2329" y="0"/>
                      </a:lnTo>
                      <a:lnTo>
                        <a:pt x="2329" y="1436"/>
                      </a:lnTo>
                      <a:lnTo>
                        <a:pt x="2377" y="1436"/>
                      </a:lnTo>
                      <a:lnTo>
                        <a:pt x="2377" y="1293"/>
                      </a:lnTo>
                      <a:lnTo>
                        <a:pt x="2425" y="1293"/>
                      </a:lnTo>
                      <a:lnTo>
                        <a:pt x="2447" y="1296"/>
                      </a:lnTo>
                      <a:lnTo>
                        <a:pt x="2467" y="1304"/>
                      </a:lnTo>
                      <a:lnTo>
                        <a:pt x="2485" y="1316"/>
                      </a:lnTo>
                      <a:lnTo>
                        <a:pt x="2497" y="1332"/>
                      </a:lnTo>
                      <a:lnTo>
                        <a:pt x="2507" y="1350"/>
                      </a:lnTo>
                      <a:lnTo>
                        <a:pt x="2512" y="1368"/>
                      </a:lnTo>
                      <a:lnTo>
                        <a:pt x="2526" y="1447"/>
                      </a:lnTo>
                      <a:lnTo>
                        <a:pt x="2543" y="1524"/>
                      </a:lnTo>
                      <a:lnTo>
                        <a:pt x="2563" y="1600"/>
                      </a:lnTo>
                      <a:lnTo>
                        <a:pt x="2585" y="1674"/>
                      </a:lnTo>
                      <a:lnTo>
                        <a:pt x="2609" y="1747"/>
                      </a:lnTo>
                      <a:lnTo>
                        <a:pt x="2634" y="1817"/>
                      </a:lnTo>
                      <a:lnTo>
                        <a:pt x="2660" y="1886"/>
                      </a:lnTo>
                      <a:lnTo>
                        <a:pt x="2687" y="1953"/>
                      </a:lnTo>
                      <a:lnTo>
                        <a:pt x="2716" y="2016"/>
                      </a:lnTo>
                      <a:lnTo>
                        <a:pt x="2745" y="2079"/>
                      </a:lnTo>
                      <a:lnTo>
                        <a:pt x="2773" y="2137"/>
                      </a:lnTo>
                      <a:lnTo>
                        <a:pt x="2802" y="2193"/>
                      </a:lnTo>
                      <a:lnTo>
                        <a:pt x="2830" y="2246"/>
                      </a:lnTo>
                      <a:lnTo>
                        <a:pt x="2858" y="2296"/>
                      </a:lnTo>
                      <a:lnTo>
                        <a:pt x="2885" y="2342"/>
                      </a:lnTo>
                      <a:lnTo>
                        <a:pt x="2911" y="2385"/>
                      </a:lnTo>
                      <a:lnTo>
                        <a:pt x="2935" y="2424"/>
                      </a:lnTo>
                      <a:lnTo>
                        <a:pt x="2957" y="2459"/>
                      </a:lnTo>
                      <a:lnTo>
                        <a:pt x="2977" y="2490"/>
                      </a:lnTo>
                      <a:lnTo>
                        <a:pt x="2996" y="2518"/>
                      </a:lnTo>
                      <a:lnTo>
                        <a:pt x="3011" y="2540"/>
                      </a:lnTo>
                      <a:lnTo>
                        <a:pt x="3023" y="2559"/>
                      </a:lnTo>
                      <a:lnTo>
                        <a:pt x="3033" y="2571"/>
                      </a:lnTo>
                      <a:lnTo>
                        <a:pt x="3039" y="2580"/>
                      </a:lnTo>
                      <a:lnTo>
                        <a:pt x="3042" y="2583"/>
                      </a:lnTo>
                      <a:lnTo>
                        <a:pt x="3043" y="2586"/>
                      </a:lnTo>
                      <a:lnTo>
                        <a:pt x="3047" y="2591"/>
                      </a:lnTo>
                      <a:lnTo>
                        <a:pt x="3053" y="2601"/>
                      </a:lnTo>
                      <a:lnTo>
                        <a:pt x="3061" y="2616"/>
                      </a:lnTo>
                      <a:lnTo>
                        <a:pt x="3068" y="2636"/>
                      </a:lnTo>
                      <a:lnTo>
                        <a:pt x="3074" y="2657"/>
                      </a:lnTo>
                      <a:lnTo>
                        <a:pt x="3079" y="2682"/>
                      </a:lnTo>
                      <a:lnTo>
                        <a:pt x="3082" y="2709"/>
                      </a:lnTo>
                      <a:lnTo>
                        <a:pt x="3082" y="2894"/>
                      </a:lnTo>
                      <a:lnTo>
                        <a:pt x="3082" y="2897"/>
                      </a:lnTo>
                      <a:lnTo>
                        <a:pt x="3079" y="2912"/>
                      </a:lnTo>
                      <a:lnTo>
                        <a:pt x="3074" y="2929"/>
                      </a:lnTo>
                      <a:lnTo>
                        <a:pt x="3068" y="2947"/>
                      </a:lnTo>
                      <a:lnTo>
                        <a:pt x="3058" y="2965"/>
                      </a:lnTo>
                      <a:lnTo>
                        <a:pt x="3046" y="2984"/>
                      </a:lnTo>
                      <a:lnTo>
                        <a:pt x="3030" y="3000"/>
                      </a:lnTo>
                      <a:lnTo>
                        <a:pt x="3010" y="3016"/>
                      </a:lnTo>
                      <a:lnTo>
                        <a:pt x="2986" y="3030"/>
                      </a:lnTo>
                      <a:lnTo>
                        <a:pt x="2959" y="3040"/>
                      </a:lnTo>
                      <a:lnTo>
                        <a:pt x="2926" y="3046"/>
                      </a:lnTo>
                      <a:lnTo>
                        <a:pt x="2890" y="3050"/>
                      </a:lnTo>
                      <a:lnTo>
                        <a:pt x="2296" y="3050"/>
                      </a:lnTo>
                      <a:lnTo>
                        <a:pt x="1900" y="3050"/>
                      </a:lnTo>
                      <a:lnTo>
                        <a:pt x="1864" y="3051"/>
                      </a:lnTo>
                      <a:lnTo>
                        <a:pt x="840" y="3051"/>
                      </a:lnTo>
                      <a:lnTo>
                        <a:pt x="191" y="3051"/>
                      </a:lnTo>
                      <a:lnTo>
                        <a:pt x="155" y="3049"/>
                      </a:lnTo>
                      <a:lnTo>
                        <a:pt x="123" y="3042"/>
                      </a:lnTo>
                      <a:lnTo>
                        <a:pt x="95" y="3031"/>
                      </a:lnTo>
                      <a:lnTo>
                        <a:pt x="72" y="3019"/>
                      </a:lnTo>
                      <a:lnTo>
                        <a:pt x="52" y="3003"/>
                      </a:lnTo>
                      <a:lnTo>
                        <a:pt x="36" y="2986"/>
                      </a:lnTo>
                      <a:lnTo>
                        <a:pt x="23" y="2968"/>
                      </a:lnTo>
                      <a:lnTo>
                        <a:pt x="13" y="2950"/>
                      </a:lnTo>
                      <a:lnTo>
                        <a:pt x="6" y="2932"/>
                      </a:lnTo>
                      <a:lnTo>
                        <a:pt x="2" y="2914"/>
                      </a:lnTo>
                      <a:lnTo>
                        <a:pt x="0" y="2899"/>
                      </a:lnTo>
                      <a:lnTo>
                        <a:pt x="0" y="2896"/>
                      </a:lnTo>
                      <a:lnTo>
                        <a:pt x="0" y="2712"/>
                      </a:lnTo>
                      <a:lnTo>
                        <a:pt x="2" y="2684"/>
                      </a:lnTo>
                      <a:lnTo>
                        <a:pt x="7" y="2661"/>
                      </a:lnTo>
                      <a:lnTo>
                        <a:pt x="13" y="2638"/>
                      </a:lnTo>
                      <a:lnTo>
                        <a:pt x="21" y="2620"/>
                      </a:lnTo>
                      <a:lnTo>
                        <a:pt x="28" y="2605"/>
                      </a:lnTo>
                      <a:lnTo>
                        <a:pt x="34" y="2593"/>
                      </a:lnTo>
                      <a:lnTo>
                        <a:pt x="38" y="2588"/>
                      </a:lnTo>
                      <a:lnTo>
                        <a:pt x="39" y="2586"/>
                      </a:lnTo>
                      <a:lnTo>
                        <a:pt x="42" y="2582"/>
                      </a:lnTo>
                      <a:lnTo>
                        <a:pt x="48" y="2575"/>
                      </a:lnTo>
                      <a:lnTo>
                        <a:pt x="57" y="2561"/>
                      </a:lnTo>
                      <a:lnTo>
                        <a:pt x="71" y="2542"/>
                      </a:lnTo>
                      <a:lnTo>
                        <a:pt x="85" y="2520"/>
                      </a:lnTo>
                      <a:lnTo>
                        <a:pt x="104" y="2494"/>
                      </a:lnTo>
                      <a:lnTo>
                        <a:pt x="124" y="2463"/>
                      </a:lnTo>
                      <a:lnTo>
                        <a:pt x="146" y="2427"/>
                      </a:lnTo>
                      <a:lnTo>
                        <a:pt x="170" y="2388"/>
                      </a:lnTo>
                      <a:lnTo>
                        <a:pt x="196" y="2345"/>
                      </a:lnTo>
                      <a:lnTo>
                        <a:pt x="222" y="2299"/>
                      </a:lnTo>
                      <a:lnTo>
                        <a:pt x="251" y="2249"/>
                      </a:lnTo>
                      <a:lnTo>
                        <a:pt x="278" y="2195"/>
                      </a:lnTo>
                      <a:lnTo>
                        <a:pt x="308" y="2140"/>
                      </a:lnTo>
                      <a:lnTo>
                        <a:pt x="337" y="2081"/>
                      </a:lnTo>
                      <a:lnTo>
                        <a:pt x="365" y="2019"/>
                      </a:lnTo>
                      <a:lnTo>
                        <a:pt x="393" y="1955"/>
                      </a:lnTo>
                      <a:lnTo>
                        <a:pt x="421" y="1888"/>
                      </a:lnTo>
                      <a:lnTo>
                        <a:pt x="447" y="1820"/>
                      </a:lnTo>
                      <a:lnTo>
                        <a:pt x="472" y="1749"/>
                      </a:lnTo>
                      <a:lnTo>
                        <a:pt x="496" y="1677"/>
                      </a:lnTo>
                      <a:lnTo>
                        <a:pt x="518" y="1602"/>
                      </a:lnTo>
                      <a:lnTo>
                        <a:pt x="538" y="1526"/>
                      </a:lnTo>
                      <a:lnTo>
                        <a:pt x="556" y="1449"/>
                      </a:lnTo>
                      <a:lnTo>
                        <a:pt x="569" y="1371"/>
                      </a:lnTo>
                      <a:lnTo>
                        <a:pt x="574" y="1352"/>
                      </a:lnTo>
                      <a:lnTo>
                        <a:pt x="584" y="1335"/>
                      </a:lnTo>
                      <a:lnTo>
                        <a:pt x="597" y="1320"/>
                      </a:lnTo>
                      <a:lnTo>
                        <a:pt x="613" y="1306"/>
                      </a:lnTo>
                      <a:lnTo>
                        <a:pt x="634" y="1299"/>
                      </a:lnTo>
                      <a:lnTo>
                        <a:pt x="656" y="1295"/>
                      </a:lnTo>
                      <a:lnTo>
                        <a:pt x="705" y="1295"/>
                      </a:lnTo>
                      <a:lnTo>
                        <a:pt x="705" y="1438"/>
                      </a:lnTo>
                      <a:lnTo>
                        <a:pt x="753" y="1438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519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659" y="3307600"/>
              <a:ext cx="296558" cy="26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0" name="Group 519"/>
            <p:cNvGrpSpPr/>
            <p:nvPr/>
          </p:nvGrpSpPr>
          <p:grpSpPr>
            <a:xfrm>
              <a:off x="7270165" y="2832073"/>
              <a:ext cx="385984" cy="280594"/>
              <a:chOff x="5907088" y="2878138"/>
              <a:chExt cx="1670050" cy="1093787"/>
            </a:xfrm>
          </p:grpSpPr>
          <p:sp>
            <p:nvSpPr>
              <p:cNvPr id="521" name="Freeform 7"/>
              <p:cNvSpPr>
                <a:spLocks noChangeAspect="1"/>
              </p:cNvSpPr>
              <p:nvPr/>
            </p:nvSpPr>
            <p:spPr bwMode="auto">
              <a:xfrm>
                <a:off x="5940425" y="2903538"/>
                <a:ext cx="1614488" cy="1049337"/>
              </a:xfrm>
              <a:custGeom>
                <a:avLst/>
                <a:gdLst>
                  <a:gd name="T0" fmla="*/ 2147483647 w 3053"/>
                  <a:gd name="T1" fmla="*/ 2147483647 h 1982"/>
                  <a:gd name="T2" fmla="*/ 2147483647 w 3053"/>
                  <a:gd name="T3" fmla="*/ 2147483647 h 1982"/>
                  <a:gd name="T4" fmla="*/ 2147483647 w 3053"/>
                  <a:gd name="T5" fmla="*/ 2147483647 h 1982"/>
                  <a:gd name="T6" fmla="*/ 2147483647 w 3053"/>
                  <a:gd name="T7" fmla="*/ 2147483647 h 1982"/>
                  <a:gd name="T8" fmla="*/ 2147483647 w 3053"/>
                  <a:gd name="T9" fmla="*/ 2147483647 h 1982"/>
                  <a:gd name="T10" fmla="*/ 2147483647 w 3053"/>
                  <a:gd name="T11" fmla="*/ 2147483647 h 1982"/>
                  <a:gd name="T12" fmla="*/ 2147483647 w 3053"/>
                  <a:gd name="T13" fmla="*/ 2147483647 h 1982"/>
                  <a:gd name="T14" fmla="*/ 2147483647 w 3053"/>
                  <a:gd name="T15" fmla="*/ 2147483647 h 1982"/>
                  <a:gd name="T16" fmla="*/ 2147483647 w 3053"/>
                  <a:gd name="T17" fmla="*/ 2147483647 h 1982"/>
                  <a:gd name="T18" fmla="*/ 2147483647 w 3053"/>
                  <a:gd name="T19" fmla="*/ 2147483647 h 1982"/>
                  <a:gd name="T20" fmla="*/ 2147483647 w 3053"/>
                  <a:gd name="T21" fmla="*/ 2147483647 h 1982"/>
                  <a:gd name="T22" fmla="*/ 2147483647 w 3053"/>
                  <a:gd name="T23" fmla="*/ 2147483647 h 1982"/>
                  <a:gd name="T24" fmla="*/ 2147483647 w 3053"/>
                  <a:gd name="T25" fmla="*/ 2147483647 h 1982"/>
                  <a:gd name="T26" fmla="*/ 2147483647 w 3053"/>
                  <a:gd name="T27" fmla="*/ 2147483647 h 1982"/>
                  <a:gd name="T28" fmla="*/ 2147483647 w 3053"/>
                  <a:gd name="T29" fmla="*/ 2147483647 h 1982"/>
                  <a:gd name="T30" fmla="*/ 2147483647 w 3053"/>
                  <a:gd name="T31" fmla="*/ 2147483647 h 1982"/>
                  <a:gd name="T32" fmla="*/ 2147483647 w 3053"/>
                  <a:gd name="T33" fmla="*/ 2147483647 h 1982"/>
                  <a:gd name="T34" fmla="*/ 2147483647 w 3053"/>
                  <a:gd name="T35" fmla="*/ 2147483647 h 1982"/>
                  <a:gd name="T36" fmla="*/ 2147483647 w 3053"/>
                  <a:gd name="T37" fmla="*/ 2147483647 h 1982"/>
                  <a:gd name="T38" fmla="*/ 2147483647 w 3053"/>
                  <a:gd name="T39" fmla="*/ 2147483647 h 1982"/>
                  <a:gd name="T40" fmla="*/ 2147483647 w 3053"/>
                  <a:gd name="T41" fmla="*/ 2147483647 h 1982"/>
                  <a:gd name="T42" fmla="*/ 2147483647 w 3053"/>
                  <a:gd name="T43" fmla="*/ 2147483647 h 1982"/>
                  <a:gd name="T44" fmla="*/ 2147483647 w 3053"/>
                  <a:gd name="T45" fmla="*/ 2147483647 h 1982"/>
                  <a:gd name="T46" fmla="*/ 2147483647 w 3053"/>
                  <a:gd name="T47" fmla="*/ 2147483647 h 1982"/>
                  <a:gd name="T48" fmla="*/ 2147483647 w 3053"/>
                  <a:gd name="T49" fmla="*/ 2147483647 h 1982"/>
                  <a:gd name="T50" fmla="*/ 2147483647 w 3053"/>
                  <a:gd name="T51" fmla="*/ 2147483647 h 1982"/>
                  <a:gd name="T52" fmla="*/ 2147483647 w 3053"/>
                  <a:gd name="T53" fmla="*/ 2147483647 h 1982"/>
                  <a:gd name="T54" fmla="*/ 2147483647 w 3053"/>
                  <a:gd name="T55" fmla="*/ 2147483647 h 1982"/>
                  <a:gd name="T56" fmla="*/ 2147483647 w 3053"/>
                  <a:gd name="T57" fmla="*/ 2147483647 h 1982"/>
                  <a:gd name="T58" fmla="*/ 0 w 3053"/>
                  <a:gd name="T59" fmla="*/ 2147483647 h 1982"/>
                  <a:gd name="T60" fmla="*/ 2147483647 w 3053"/>
                  <a:gd name="T61" fmla="*/ 2147483647 h 1982"/>
                  <a:gd name="T62" fmla="*/ 2147483647 w 3053"/>
                  <a:gd name="T63" fmla="*/ 2147483647 h 1982"/>
                  <a:gd name="T64" fmla="*/ 2147483647 w 3053"/>
                  <a:gd name="T65" fmla="*/ 2147483647 h 1982"/>
                  <a:gd name="T66" fmla="*/ 2147483647 w 3053"/>
                  <a:gd name="T67" fmla="*/ 2147483647 h 1982"/>
                  <a:gd name="T68" fmla="*/ 2147483647 w 3053"/>
                  <a:gd name="T69" fmla="*/ 2147483647 h 1982"/>
                  <a:gd name="T70" fmla="*/ 2147483647 w 3053"/>
                  <a:gd name="T71" fmla="*/ 2147483647 h 1982"/>
                  <a:gd name="T72" fmla="*/ 2147483647 w 3053"/>
                  <a:gd name="T73" fmla="*/ 2147483647 h 1982"/>
                  <a:gd name="T74" fmla="*/ 2147483647 w 3053"/>
                  <a:gd name="T75" fmla="*/ 2147483647 h 1982"/>
                  <a:gd name="T76" fmla="*/ 2147483647 w 3053"/>
                  <a:gd name="T77" fmla="*/ 2147483647 h 1982"/>
                  <a:gd name="T78" fmla="*/ 2147483647 w 3053"/>
                  <a:gd name="T79" fmla="*/ 2147483647 h 1982"/>
                  <a:gd name="T80" fmla="*/ 2147483647 w 3053"/>
                  <a:gd name="T81" fmla="*/ 2147483647 h 1982"/>
                  <a:gd name="T82" fmla="*/ 2147483647 w 3053"/>
                  <a:gd name="T83" fmla="*/ 2147483647 h 1982"/>
                  <a:gd name="T84" fmla="*/ 2147483647 w 3053"/>
                  <a:gd name="T85" fmla="*/ 2147483647 h 1982"/>
                  <a:gd name="T86" fmla="*/ 2147483647 w 3053"/>
                  <a:gd name="T87" fmla="*/ 2147483647 h 1982"/>
                  <a:gd name="T88" fmla="*/ 2147483647 w 3053"/>
                  <a:gd name="T89" fmla="*/ 2147483647 h 1982"/>
                  <a:gd name="T90" fmla="*/ 2147483647 w 3053"/>
                  <a:gd name="T91" fmla="*/ 2147483647 h 1982"/>
                  <a:gd name="T92" fmla="*/ 2147483647 w 3053"/>
                  <a:gd name="T93" fmla="*/ 2147483647 h 1982"/>
                  <a:gd name="T94" fmla="*/ 2147483647 w 3053"/>
                  <a:gd name="T95" fmla="*/ 2147483647 h 1982"/>
                  <a:gd name="T96" fmla="*/ 2147483647 w 3053"/>
                  <a:gd name="T97" fmla="*/ 0 h 19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53" h="1982">
                    <a:moveTo>
                      <a:pt x="1321" y="0"/>
                    </a:moveTo>
                    <a:lnTo>
                      <a:pt x="1388" y="5"/>
                    </a:lnTo>
                    <a:lnTo>
                      <a:pt x="1454" y="16"/>
                    </a:lnTo>
                    <a:lnTo>
                      <a:pt x="1518" y="32"/>
                    </a:lnTo>
                    <a:lnTo>
                      <a:pt x="1580" y="54"/>
                    </a:lnTo>
                    <a:lnTo>
                      <a:pt x="1640" y="80"/>
                    </a:lnTo>
                    <a:lnTo>
                      <a:pt x="1696" y="112"/>
                    </a:lnTo>
                    <a:lnTo>
                      <a:pt x="1749" y="148"/>
                    </a:lnTo>
                    <a:lnTo>
                      <a:pt x="1799" y="187"/>
                    </a:lnTo>
                    <a:lnTo>
                      <a:pt x="1844" y="230"/>
                    </a:lnTo>
                    <a:lnTo>
                      <a:pt x="1885" y="277"/>
                    </a:lnTo>
                    <a:lnTo>
                      <a:pt x="1921" y="327"/>
                    </a:lnTo>
                    <a:lnTo>
                      <a:pt x="1952" y="379"/>
                    </a:lnTo>
                    <a:lnTo>
                      <a:pt x="1954" y="378"/>
                    </a:lnTo>
                    <a:lnTo>
                      <a:pt x="1963" y="375"/>
                    </a:lnTo>
                    <a:lnTo>
                      <a:pt x="1977" y="370"/>
                    </a:lnTo>
                    <a:lnTo>
                      <a:pt x="1995" y="363"/>
                    </a:lnTo>
                    <a:lnTo>
                      <a:pt x="2018" y="357"/>
                    </a:lnTo>
                    <a:lnTo>
                      <a:pt x="2044" y="349"/>
                    </a:lnTo>
                    <a:lnTo>
                      <a:pt x="2074" y="343"/>
                    </a:lnTo>
                    <a:lnTo>
                      <a:pt x="2106" y="337"/>
                    </a:lnTo>
                    <a:lnTo>
                      <a:pt x="2141" y="332"/>
                    </a:lnTo>
                    <a:lnTo>
                      <a:pt x="2177" y="329"/>
                    </a:lnTo>
                    <a:lnTo>
                      <a:pt x="2214" y="328"/>
                    </a:lnTo>
                    <a:lnTo>
                      <a:pt x="2254" y="330"/>
                    </a:lnTo>
                    <a:lnTo>
                      <a:pt x="2293" y="337"/>
                    </a:lnTo>
                    <a:lnTo>
                      <a:pt x="2331" y="347"/>
                    </a:lnTo>
                    <a:lnTo>
                      <a:pt x="2370" y="360"/>
                    </a:lnTo>
                    <a:lnTo>
                      <a:pt x="2408" y="379"/>
                    </a:lnTo>
                    <a:lnTo>
                      <a:pt x="2444" y="403"/>
                    </a:lnTo>
                    <a:lnTo>
                      <a:pt x="2478" y="434"/>
                    </a:lnTo>
                    <a:lnTo>
                      <a:pt x="2509" y="470"/>
                    </a:lnTo>
                    <a:lnTo>
                      <a:pt x="2546" y="523"/>
                    </a:lnTo>
                    <a:lnTo>
                      <a:pt x="2576" y="574"/>
                    </a:lnTo>
                    <a:lnTo>
                      <a:pt x="2600" y="624"/>
                    </a:lnTo>
                    <a:lnTo>
                      <a:pt x="2617" y="671"/>
                    </a:lnTo>
                    <a:lnTo>
                      <a:pt x="2630" y="716"/>
                    </a:lnTo>
                    <a:lnTo>
                      <a:pt x="2637" y="757"/>
                    </a:lnTo>
                    <a:lnTo>
                      <a:pt x="2642" y="794"/>
                    </a:lnTo>
                    <a:lnTo>
                      <a:pt x="2643" y="829"/>
                    </a:lnTo>
                    <a:lnTo>
                      <a:pt x="2642" y="858"/>
                    </a:lnTo>
                    <a:lnTo>
                      <a:pt x="2640" y="884"/>
                    </a:lnTo>
                    <a:lnTo>
                      <a:pt x="2636" y="904"/>
                    </a:lnTo>
                    <a:lnTo>
                      <a:pt x="2633" y="919"/>
                    </a:lnTo>
                    <a:lnTo>
                      <a:pt x="2631" y="927"/>
                    </a:lnTo>
                    <a:lnTo>
                      <a:pt x="2630" y="931"/>
                    </a:lnTo>
                    <a:lnTo>
                      <a:pt x="2633" y="932"/>
                    </a:lnTo>
                    <a:lnTo>
                      <a:pt x="2642" y="935"/>
                    </a:lnTo>
                    <a:lnTo>
                      <a:pt x="2657" y="941"/>
                    </a:lnTo>
                    <a:lnTo>
                      <a:pt x="2677" y="948"/>
                    </a:lnTo>
                    <a:lnTo>
                      <a:pt x="2701" y="960"/>
                    </a:lnTo>
                    <a:lnTo>
                      <a:pt x="2728" y="972"/>
                    </a:lnTo>
                    <a:lnTo>
                      <a:pt x="2757" y="987"/>
                    </a:lnTo>
                    <a:lnTo>
                      <a:pt x="2789" y="1006"/>
                    </a:lnTo>
                    <a:lnTo>
                      <a:pt x="2821" y="1027"/>
                    </a:lnTo>
                    <a:lnTo>
                      <a:pt x="2854" y="1052"/>
                    </a:lnTo>
                    <a:lnTo>
                      <a:pt x="2886" y="1078"/>
                    </a:lnTo>
                    <a:lnTo>
                      <a:pt x="2918" y="1108"/>
                    </a:lnTo>
                    <a:lnTo>
                      <a:pt x="2947" y="1141"/>
                    </a:lnTo>
                    <a:lnTo>
                      <a:pt x="2974" y="1177"/>
                    </a:lnTo>
                    <a:lnTo>
                      <a:pt x="2998" y="1217"/>
                    </a:lnTo>
                    <a:lnTo>
                      <a:pt x="3019" y="1261"/>
                    </a:lnTo>
                    <a:lnTo>
                      <a:pt x="3034" y="1307"/>
                    </a:lnTo>
                    <a:lnTo>
                      <a:pt x="3044" y="1358"/>
                    </a:lnTo>
                    <a:lnTo>
                      <a:pt x="3050" y="1412"/>
                    </a:lnTo>
                    <a:lnTo>
                      <a:pt x="3053" y="1463"/>
                    </a:lnTo>
                    <a:lnTo>
                      <a:pt x="3053" y="1507"/>
                    </a:lnTo>
                    <a:lnTo>
                      <a:pt x="3051" y="1547"/>
                    </a:lnTo>
                    <a:lnTo>
                      <a:pt x="3046" y="1580"/>
                    </a:lnTo>
                    <a:lnTo>
                      <a:pt x="3041" y="1610"/>
                    </a:lnTo>
                    <a:lnTo>
                      <a:pt x="3034" y="1636"/>
                    </a:lnTo>
                    <a:lnTo>
                      <a:pt x="3026" y="1657"/>
                    </a:lnTo>
                    <a:lnTo>
                      <a:pt x="3018" y="1675"/>
                    </a:lnTo>
                    <a:lnTo>
                      <a:pt x="3009" y="1690"/>
                    </a:lnTo>
                    <a:lnTo>
                      <a:pt x="3002" y="1701"/>
                    </a:lnTo>
                    <a:lnTo>
                      <a:pt x="2994" y="1710"/>
                    </a:lnTo>
                    <a:lnTo>
                      <a:pt x="2988" y="1716"/>
                    </a:lnTo>
                    <a:lnTo>
                      <a:pt x="2982" y="1721"/>
                    </a:lnTo>
                    <a:lnTo>
                      <a:pt x="2979" y="1723"/>
                    </a:lnTo>
                    <a:lnTo>
                      <a:pt x="2978" y="1723"/>
                    </a:lnTo>
                    <a:lnTo>
                      <a:pt x="2620" y="1973"/>
                    </a:lnTo>
                    <a:lnTo>
                      <a:pt x="2222" y="1982"/>
                    </a:lnTo>
                    <a:lnTo>
                      <a:pt x="956" y="1970"/>
                    </a:lnTo>
                    <a:lnTo>
                      <a:pt x="452" y="1970"/>
                    </a:lnTo>
                    <a:lnTo>
                      <a:pt x="181" y="1819"/>
                    </a:lnTo>
                    <a:lnTo>
                      <a:pt x="2" y="1501"/>
                    </a:lnTo>
                    <a:lnTo>
                      <a:pt x="2" y="1497"/>
                    </a:lnTo>
                    <a:lnTo>
                      <a:pt x="0" y="1487"/>
                    </a:lnTo>
                    <a:lnTo>
                      <a:pt x="0" y="1470"/>
                    </a:lnTo>
                    <a:lnTo>
                      <a:pt x="0" y="1448"/>
                    </a:lnTo>
                    <a:lnTo>
                      <a:pt x="2" y="1422"/>
                    </a:lnTo>
                    <a:lnTo>
                      <a:pt x="3" y="1391"/>
                    </a:lnTo>
                    <a:lnTo>
                      <a:pt x="5" y="1358"/>
                    </a:lnTo>
                    <a:lnTo>
                      <a:pt x="10" y="1320"/>
                    </a:lnTo>
                    <a:lnTo>
                      <a:pt x="15" y="1282"/>
                    </a:lnTo>
                    <a:lnTo>
                      <a:pt x="24" y="1242"/>
                    </a:lnTo>
                    <a:lnTo>
                      <a:pt x="34" y="1201"/>
                    </a:lnTo>
                    <a:lnTo>
                      <a:pt x="46" y="1161"/>
                    </a:lnTo>
                    <a:lnTo>
                      <a:pt x="61" y="1120"/>
                    </a:lnTo>
                    <a:lnTo>
                      <a:pt x="79" y="1082"/>
                    </a:lnTo>
                    <a:lnTo>
                      <a:pt x="100" y="1045"/>
                    </a:lnTo>
                    <a:lnTo>
                      <a:pt x="125" y="1011"/>
                    </a:lnTo>
                    <a:lnTo>
                      <a:pt x="152" y="980"/>
                    </a:lnTo>
                    <a:lnTo>
                      <a:pt x="184" y="953"/>
                    </a:lnTo>
                    <a:lnTo>
                      <a:pt x="222" y="931"/>
                    </a:lnTo>
                    <a:lnTo>
                      <a:pt x="268" y="907"/>
                    </a:lnTo>
                    <a:lnTo>
                      <a:pt x="311" y="890"/>
                    </a:lnTo>
                    <a:lnTo>
                      <a:pt x="350" y="875"/>
                    </a:lnTo>
                    <a:lnTo>
                      <a:pt x="385" y="864"/>
                    </a:lnTo>
                    <a:lnTo>
                      <a:pt x="416" y="855"/>
                    </a:lnTo>
                    <a:lnTo>
                      <a:pt x="444" y="849"/>
                    </a:lnTo>
                    <a:lnTo>
                      <a:pt x="468" y="847"/>
                    </a:lnTo>
                    <a:lnTo>
                      <a:pt x="489" y="845"/>
                    </a:lnTo>
                    <a:lnTo>
                      <a:pt x="507" y="845"/>
                    </a:lnTo>
                    <a:lnTo>
                      <a:pt x="521" y="845"/>
                    </a:lnTo>
                    <a:lnTo>
                      <a:pt x="534" y="848"/>
                    </a:lnTo>
                    <a:lnTo>
                      <a:pt x="543" y="849"/>
                    </a:lnTo>
                    <a:lnTo>
                      <a:pt x="549" y="851"/>
                    </a:lnTo>
                    <a:lnTo>
                      <a:pt x="553" y="853"/>
                    </a:lnTo>
                    <a:lnTo>
                      <a:pt x="554" y="854"/>
                    </a:lnTo>
                    <a:lnTo>
                      <a:pt x="553" y="850"/>
                    </a:lnTo>
                    <a:lnTo>
                      <a:pt x="553" y="840"/>
                    </a:lnTo>
                    <a:lnTo>
                      <a:pt x="553" y="824"/>
                    </a:lnTo>
                    <a:lnTo>
                      <a:pt x="553" y="803"/>
                    </a:lnTo>
                    <a:lnTo>
                      <a:pt x="554" y="777"/>
                    </a:lnTo>
                    <a:lnTo>
                      <a:pt x="555" y="746"/>
                    </a:lnTo>
                    <a:lnTo>
                      <a:pt x="559" y="711"/>
                    </a:lnTo>
                    <a:lnTo>
                      <a:pt x="564" y="672"/>
                    </a:lnTo>
                    <a:lnTo>
                      <a:pt x="570" y="631"/>
                    </a:lnTo>
                    <a:lnTo>
                      <a:pt x="580" y="589"/>
                    </a:lnTo>
                    <a:lnTo>
                      <a:pt x="591" y="543"/>
                    </a:lnTo>
                    <a:lnTo>
                      <a:pt x="605" y="497"/>
                    </a:lnTo>
                    <a:lnTo>
                      <a:pt x="623" y="450"/>
                    </a:lnTo>
                    <a:lnTo>
                      <a:pt x="645" y="401"/>
                    </a:lnTo>
                    <a:lnTo>
                      <a:pt x="668" y="354"/>
                    </a:lnTo>
                    <a:lnTo>
                      <a:pt x="698" y="308"/>
                    </a:lnTo>
                    <a:lnTo>
                      <a:pt x="730" y="262"/>
                    </a:lnTo>
                    <a:lnTo>
                      <a:pt x="769" y="218"/>
                    </a:lnTo>
                    <a:lnTo>
                      <a:pt x="811" y="177"/>
                    </a:lnTo>
                    <a:lnTo>
                      <a:pt x="860" y="139"/>
                    </a:lnTo>
                    <a:lnTo>
                      <a:pt x="913" y="104"/>
                    </a:lnTo>
                    <a:lnTo>
                      <a:pt x="980" y="68"/>
                    </a:lnTo>
                    <a:lnTo>
                      <a:pt x="1048" y="41"/>
                    </a:lnTo>
                    <a:lnTo>
                      <a:pt x="1116" y="21"/>
                    </a:lnTo>
                    <a:lnTo>
                      <a:pt x="1184" y="7"/>
                    </a:lnTo>
                    <a:lnTo>
                      <a:pt x="1253" y="0"/>
                    </a:lnTo>
                    <a:lnTo>
                      <a:pt x="132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  <p:sp>
            <p:nvSpPr>
              <p:cNvPr id="522" name="Freeform 8"/>
              <p:cNvSpPr>
                <a:spLocks noChangeAspect="1" noEditPoints="1"/>
              </p:cNvSpPr>
              <p:nvPr/>
            </p:nvSpPr>
            <p:spPr bwMode="auto">
              <a:xfrm>
                <a:off x="5907088" y="2878138"/>
                <a:ext cx="1670050" cy="1093787"/>
              </a:xfrm>
              <a:custGeom>
                <a:avLst/>
                <a:gdLst>
                  <a:gd name="T0" fmla="*/ 2147483647 w 3158"/>
                  <a:gd name="T1" fmla="*/ 2147483647 h 2067"/>
                  <a:gd name="T2" fmla="*/ 2147483647 w 3158"/>
                  <a:gd name="T3" fmla="*/ 2147483647 h 2067"/>
                  <a:gd name="T4" fmla="*/ 2147483647 w 3158"/>
                  <a:gd name="T5" fmla="*/ 2147483647 h 2067"/>
                  <a:gd name="T6" fmla="*/ 2147483647 w 3158"/>
                  <a:gd name="T7" fmla="*/ 2147483647 h 2067"/>
                  <a:gd name="T8" fmla="*/ 2147483647 w 3158"/>
                  <a:gd name="T9" fmla="*/ 2147483647 h 2067"/>
                  <a:gd name="T10" fmla="*/ 2147483647 w 3158"/>
                  <a:gd name="T11" fmla="*/ 2147483647 h 2067"/>
                  <a:gd name="T12" fmla="*/ 2147483647 w 3158"/>
                  <a:gd name="T13" fmla="*/ 2147483647 h 2067"/>
                  <a:gd name="T14" fmla="*/ 2147483647 w 3158"/>
                  <a:gd name="T15" fmla="*/ 2147483647 h 2067"/>
                  <a:gd name="T16" fmla="*/ 2147483647 w 3158"/>
                  <a:gd name="T17" fmla="*/ 2147483647 h 2067"/>
                  <a:gd name="T18" fmla="*/ 2147483647 w 3158"/>
                  <a:gd name="T19" fmla="*/ 2147483647 h 2067"/>
                  <a:gd name="T20" fmla="*/ 2147483647 w 3158"/>
                  <a:gd name="T21" fmla="*/ 2147483647 h 2067"/>
                  <a:gd name="T22" fmla="*/ 2147483647 w 3158"/>
                  <a:gd name="T23" fmla="*/ 2147483647 h 2067"/>
                  <a:gd name="T24" fmla="*/ 2147483647 w 3158"/>
                  <a:gd name="T25" fmla="*/ 2147483647 h 2067"/>
                  <a:gd name="T26" fmla="*/ 2147483647 w 3158"/>
                  <a:gd name="T27" fmla="*/ 2147483647 h 2067"/>
                  <a:gd name="T28" fmla="*/ 2147483647 w 3158"/>
                  <a:gd name="T29" fmla="*/ 2147483647 h 2067"/>
                  <a:gd name="T30" fmla="*/ 2147483647 w 3158"/>
                  <a:gd name="T31" fmla="*/ 2147483647 h 2067"/>
                  <a:gd name="T32" fmla="*/ 2147483647 w 3158"/>
                  <a:gd name="T33" fmla="*/ 2147483647 h 2067"/>
                  <a:gd name="T34" fmla="*/ 2147483647 w 3158"/>
                  <a:gd name="T35" fmla="*/ 2147483647 h 2067"/>
                  <a:gd name="T36" fmla="*/ 2147483647 w 3158"/>
                  <a:gd name="T37" fmla="*/ 2147483647 h 2067"/>
                  <a:gd name="T38" fmla="*/ 2147483647 w 3158"/>
                  <a:gd name="T39" fmla="*/ 2147483647 h 2067"/>
                  <a:gd name="T40" fmla="*/ 2147483647 w 3158"/>
                  <a:gd name="T41" fmla="*/ 2147483647 h 2067"/>
                  <a:gd name="T42" fmla="*/ 2147483647 w 3158"/>
                  <a:gd name="T43" fmla="*/ 2147483647 h 2067"/>
                  <a:gd name="T44" fmla="*/ 2147483647 w 3158"/>
                  <a:gd name="T45" fmla="*/ 2147483647 h 2067"/>
                  <a:gd name="T46" fmla="*/ 2147483647 w 3158"/>
                  <a:gd name="T47" fmla="*/ 2147483647 h 2067"/>
                  <a:gd name="T48" fmla="*/ 2147483647 w 3158"/>
                  <a:gd name="T49" fmla="*/ 2147483647 h 2067"/>
                  <a:gd name="T50" fmla="*/ 2147483647 w 3158"/>
                  <a:gd name="T51" fmla="*/ 2147483647 h 2067"/>
                  <a:gd name="T52" fmla="*/ 2147483647 w 3158"/>
                  <a:gd name="T53" fmla="*/ 2147483647 h 2067"/>
                  <a:gd name="T54" fmla="*/ 2147483647 w 3158"/>
                  <a:gd name="T55" fmla="*/ 2147483647 h 2067"/>
                  <a:gd name="T56" fmla="*/ 2147483647 w 3158"/>
                  <a:gd name="T57" fmla="*/ 2147483647 h 2067"/>
                  <a:gd name="T58" fmla="*/ 2147483647 w 3158"/>
                  <a:gd name="T59" fmla="*/ 2147483647 h 2067"/>
                  <a:gd name="T60" fmla="*/ 2147483647 w 3158"/>
                  <a:gd name="T61" fmla="*/ 2147483647 h 2067"/>
                  <a:gd name="T62" fmla="*/ 2147483647 w 3158"/>
                  <a:gd name="T63" fmla="*/ 2147483647 h 2067"/>
                  <a:gd name="T64" fmla="*/ 2147483647 w 3158"/>
                  <a:gd name="T65" fmla="*/ 2147483647 h 2067"/>
                  <a:gd name="T66" fmla="*/ 2147483647 w 3158"/>
                  <a:gd name="T67" fmla="*/ 2147483647 h 2067"/>
                  <a:gd name="T68" fmla="*/ 2147483647 w 3158"/>
                  <a:gd name="T69" fmla="*/ 2147483647 h 2067"/>
                  <a:gd name="T70" fmla="*/ 2147483647 w 3158"/>
                  <a:gd name="T71" fmla="*/ 2147483647 h 2067"/>
                  <a:gd name="T72" fmla="*/ 2147483647 w 3158"/>
                  <a:gd name="T73" fmla="*/ 2147483647 h 2067"/>
                  <a:gd name="T74" fmla="*/ 2147483647 w 3158"/>
                  <a:gd name="T75" fmla="*/ 2147483647 h 2067"/>
                  <a:gd name="T76" fmla="*/ 2147483647 w 3158"/>
                  <a:gd name="T77" fmla="*/ 2147483647 h 2067"/>
                  <a:gd name="T78" fmla="*/ 2147483647 w 3158"/>
                  <a:gd name="T79" fmla="*/ 2147483647 h 2067"/>
                  <a:gd name="T80" fmla="*/ 2147483647 w 3158"/>
                  <a:gd name="T81" fmla="*/ 2147483647 h 2067"/>
                  <a:gd name="T82" fmla="*/ 2147483647 w 3158"/>
                  <a:gd name="T83" fmla="*/ 2147483647 h 2067"/>
                  <a:gd name="T84" fmla="*/ 2147483647 w 3158"/>
                  <a:gd name="T85" fmla="*/ 2147483647 h 2067"/>
                  <a:gd name="T86" fmla="*/ 2147483647 w 3158"/>
                  <a:gd name="T87" fmla="*/ 2147483647 h 2067"/>
                  <a:gd name="T88" fmla="*/ 2147483647 w 3158"/>
                  <a:gd name="T89" fmla="*/ 2147483647 h 2067"/>
                  <a:gd name="T90" fmla="*/ 2147483647 w 3158"/>
                  <a:gd name="T91" fmla="*/ 2147483647 h 2067"/>
                  <a:gd name="T92" fmla="*/ 2147483647 w 3158"/>
                  <a:gd name="T93" fmla="*/ 2147483647 h 2067"/>
                  <a:gd name="T94" fmla="*/ 2147483647 w 3158"/>
                  <a:gd name="T95" fmla="*/ 2147483647 h 2067"/>
                  <a:gd name="T96" fmla="*/ 2147483647 w 3158"/>
                  <a:gd name="T97" fmla="*/ 2147483647 h 2067"/>
                  <a:gd name="T98" fmla="*/ 2147483647 w 3158"/>
                  <a:gd name="T99" fmla="*/ 2147483647 h 2067"/>
                  <a:gd name="T100" fmla="*/ 2147483647 w 3158"/>
                  <a:gd name="T101" fmla="*/ 2147483647 h 2067"/>
                  <a:gd name="T102" fmla="*/ 2147483647 w 3158"/>
                  <a:gd name="T103" fmla="*/ 2147483647 h 2067"/>
                  <a:gd name="T104" fmla="*/ 2147483647 w 3158"/>
                  <a:gd name="T105" fmla="*/ 2147483647 h 2067"/>
                  <a:gd name="T106" fmla="*/ 2147483647 w 3158"/>
                  <a:gd name="T107" fmla="*/ 2147483647 h 2067"/>
                  <a:gd name="T108" fmla="*/ 0 w 3158"/>
                  <a:gd name="T109" fmla="*/ 2147483647 h 2067"/>
                  <a:gd name="T110" fmla="*/ 2147483647 w 3158"/>
                  <a:gd name="T111" fmla="*/ 2147483647 h 2067"/>
                  <a:gd name="T112" fmla="*/ 2147483647 w 3158"/>
                  <a:gd name="T113" fmla="*/ 2147483647 h 2067"/>
                  <a:gd name="T114" fmla="*/ 2147483647 w 3158"/>
                  <a:gd name="T115" fmla="*/ 2147483647 h 2067"/>
                  <a:gd name="T116" fmla="*/ 2147483647 w 3158"/>
                  <a:gd name="T117" fmla="*/ 2147483647 h 2067"/>
                  <a:gd name="T118" fmla="*/ 2147483647 w 3158"/>
                  <a:gd name="T119" fmla="*/ 2147483647 h 2067"/>
                  <a:gd name="T120" fmla="*/ 2147483647 w 3158"/>
                  <a:gd name="T121" fmla="*/ 2147483647 h 2067"/>
                  <a:gd name="T122" fmla="*/ 2147483647 w 3158"/>
                  <a:gd name="T123" fmla="*/ 2147483647 h 2067"/>
                  <a:gd name="T124" fmla="*/ 2147483647 w 3158"/>
                  <a:gd name="T125" fmla="*/ 2147483647 h 20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58" h="2067">
                    <a:moveTo>
                      <a:pt x="1368" y="97"/>
                    </a:moveTo>
                    <a:lnTo>
                      <a:pt x="1298" y="101"/>
                    </a:lnTo>
                    <a:lnTo>
                      <a:pt x="1230" y="111"/>
                    </a:lnTo>
                    <a:lnTo>
                      <a:pt x="1164" y="128"/>
                    </a:lnTo>
                    <a:lnTo>
                      <a:pt x="1101" y="151"/>
                    </a:lnTo>
                    <a:lnTo>
                      <a:pt x="1041" y="181"/>
                    </a:lnTo>
                    <a:lnTo>
                      <a:pt x="984" y="214"/>
                    </a:lnTo>
                    <a:lnTo>
                      <a:pt x="930" y="254"/>
                    </a:lnTo>
                    <a:lnTo>
                      <a:pt x="882" y="299"/>
                    </a:lnTo>
                    <a:lnTo>
                      <a:pt x="837" y="347"/>
                    </a:lnTo>
                    <a:lnTo>
                      <a:pt x="797" y="401"/>
                    </a:lnTo>
                    <a:lnTo>
                      <a:pt x="764" y="458"/>
                    </a:lnTo>
                    <a:lnTo>
                      <a:pt x="734" y="518"/>
                    </a:lnTo>
                    <a:lnTo>
                      <a:pt x="711" y="581"/>
                    </a:lnTo>
                    <a:lnTo>
                      <a:pt x="694" y="647"/>
                    </a:lnTo>
                    <a:lnTo>
                      <a:pt x="684" y="715"/>
                    </a:lnTo>
                    <a:lnTo>
                      <a:pt x="680" y="785"/>
                    </a:lnTo>
                    <a:lnTo>
                      <a:pt x="681" y="820"/>
                    </a:lnTo>
                    <a:lnTo>
                      <a:pt x="684" y="857"/>
                    </a:lnTo>
                    <a:lnTo>
                      <a:pt x="690" y="897"/>
                    </a:lnTo>
                    <a:lnTo>
                      <a:pt x="700" y="957"/>
                    </a:lnTo>
                    <a:lnTo>
                      <a:pt x="639" y="953"/>
                    </a:lnTo>
                    <a:lnTo>
                      <a:pt x="617" y="950"/>
                    </a:lnTo>
                    <a:lnTo>
                      <a:pt x="597" y="950"/>
                    </a:lnTo>
                    <a:lnTo>
                      <a:pt x="533" y="954"/>
                    </a:lnTo>
                    <a:lnTo>
                      <a:pt x="474" y="965"/>
                    </a:lnTo>
                    <a:lnTo>
                      <a:pt x="415" y="984"/>
                    </a:lnTo>
                    <a:lnTo>
                      <a:pt x="362" y="1009"/>
                    </a:lnTo>
                    <a:lnTo>
                      <a:pt x="311" y="1040"/>
                    </a:lnTo>
                    <a:lnTo>
                      <a:pt x="264" y="1077"/>
                    </a:lnTo>
                    <a:lnTo>
                      <a:pt x="223" y="1118"/>
                    </a:lnTo>
                    <a:lnTo>
                      <a:pt x="185" y="1166"/>
                    </a:lnTo>
                    <a:lnTo>
                      <a:pt x="154" y="1217"/>
                    </a:lnTo>
                    <a:lnTo>
                      <a:pt x="129" y="1270"/>
                    </a:lnTo>
                    <a:lnTo>
                      <a:pt x="111" y="1329"/>
                    </a:lnTo>
                    <a:lnTo>
                      <a:pt x="99" y="1388"/>
                    </a:lnTo>
                    <a:lnTo>
                      <a:pt x="96" y="1452"/>
                    </a:lnTo>
                    <a:lnTo>
                      <a:pt x="99" y="1510"/>
                    </a:lnTo>
                    <a:lnTo>
                      <a:pt x="109" y="1567"/>
                    </a:lnTo>
                    <a:lnTo>
                      <a:pt x="126" y="1622"/>
                    </a:lnTo>
                    <a:lnTo>
                      <a:pt x="148" y="1674"/>
                    </a:lnTo>
                    <a:lnTo>
                      <a:pt x="177" y="1724"/>
                    </a:lnTo>
                    <a:lnTo>
                      <a:pt x="210" y="1770"/>
                    </a:lnTo>
                    <a:lnTo>
                      <a:pt x="249" y="1811"/>
                    </a:lnTo>
                    <a:lnTo>
                      <a:pt x="292" y="1848"/>
                    </a:lnTo>
                    <a:lnTo>
                      <a:pt x="339" y="1882"/>
                    </a:lnTo>
                    <a:lnTo>
                      <a:pt x="392" y="1908"/>
                    </a:lnTo>
                    <a:lnTo>
                      <a:pt x="419" y="1922"/>
                    </a:lnTo>
                    <a:lnTo>
                      <a:pt x="439" y="1928"/>
                    </a:lnTo>
                    <a:lnTo>
                      <a:pt x="464" y="1937"/>
                    </a:lnTo>
                    <a:lnTo>
                      <a:pt x="495" y="1944"/>
                    </a:lnTo>
                    <a:lnTo>
                      <a:pt x="532" y="1953"/>
                    </a:lnTo>
                    <a:lnTo>
                      <a:pt x="575" y="1959"/>
                    </a:lnTo>
                    <a:lnTo>
                      <a:pt x="622" y="1965"/>
                    </a:lnTo>
                    <a:lnTo>
                      <a:pt x="674" y="1969"/>
                    </a:lnTo>
                    <a:lnTo>
                      <a:pt x="732" y="1970"/>
                    </a:lnTo>
                    <a:lnTo>
                      <a:pt x="2476" y="1970"/>
                    </a:lnTo>
                    <a:lnTo>
                      <a:pt x="2480" y="1970"/>
                    </a:lnTo>
                    <a:lnTo>
                      <a:pt x="2490" y="1970"/>
                    </a:lnTo>
                    <a:lnTo>
                      <a:pt x="2506" y="1970"/>
                    </a:lnTo>
                    <a:lnTo>
                      <a:pt x="2526" y="1969"/>
                    </a:lnTo>
                    <a:lnTo>
                      <a:pt x="2551" y="1968"/>
                    </a:lnTo>
                    <a:lnTo>
                      <a:pt x="2577" y="1967"/>
                    </a:lnTo>
                    <a:lnTo>
                      <a:pt x="2607" y="1964"/>
                    </a:lnTo>
                    <a:lnTo>
                      <a:pt x="2609" y="1964"/>
                    </a:lnTo>
                    <a:lnTo>
                      <a:pt x="2665" y="1959"/>
                    </a:lnTo>
                    <a:lnTo>
                      <a:pt x="2720" y="1948"/>
                    </a:lnTo>
                    <a:lnTo>
                      <a:pt x="2747" y="1940"/>
                    </a:lnTo>
                    <a:lnTo>
                      <a:pt x="2767" y="1934"/>
                    </a:lnTo>
                    <a:lnTo>
                      <a:pt x="2781" y="1928"/>
                    </a:lnTo>
                    <a:lnTo>
                      <a:pt x="2790" y="1923"/>
                    </a:lnTo>
                    <a:lnTo>
                      <a:pt x="2796" y="1919"/>
                    </a:lnTo>
                    <a:lnTo>
                      <a:pt x="2842" y="1893"/>
                    </a:lnTo>
                    <a:lnTo>
                      <a:pt x="2885" y="1863"/>
                    </a:lnTo>
                    <a:lnTo>
                      <a:pt x="2924" y="1828"/>
                    </a:lnTo>
                    <a:lnTo>
                      <a:pt x="2959" y="1789"/>
                    </a:lnTo>
                    <a:lnTo>
                      <a:pt x="2990" y="1746"/>
                    </a:lnTo>
                    <a:lnTo>
                      <a:pt x="3015" y="1702"/>
                    </a:lnTo>
                    <a:lnTo>
                      <a:pt x="3035" y="1653"/>
                    </a:lnTo>
                    <a:lnTo>
                      <a:pt x="3050" y="1603"/>
                    </a:lnTo>
                    <a:lnTo>
                      <a:pt x="3060" y="1551"/>
                    </a:lnTo>
                    <a:lnTo>
                      <a:pt x="3062" y="1499"/>
                    </a:lnTo>
                    <a:lnTo>
                      <a:pt x="3058" y="1440"/>
                    </a:lnTo>
                    <a:lnTo>
                      <a:pt x="3048" y="1384"/>
                    </a:lnTo>
                    <a:lnTo>
                      <a:pt x="3031" y="1331"/>
                    </a:lnTo>
                    <a:lnTo>
                      <a:pt x="3009" y="1281"/>
                    </a:lnTo>
                    <a:lnTo>
                      <a:pt x="2979" y="1234"/>
                    </a:lnTo>
                    <a:lnTo>
                      <a:pt x="2945" y="1190"/>
                    </a:lnTo>
                    <a:lnTo>
                      <a:pt x="2907" y="1151"/>
                    </a:lnTo>
                    <a:lnTo>
                      <a:pt x="2863" y="1117"/>
                    </a:lnTo>
                    <a:lnTo>
                      <a:pt x="2816" y="1087"/>
                    </a:lnTo>
                    <a:lnTo>
                      <a:pt x="2765" y="1065"/>
                    </a:lnTo>
                    <a:lnTo>
                      <a:pt x="2711" y="1047"/>
                    </a:lnTo>
                    <a:lnTo>
                      <a:pt x="2654" y="1036"/>
                    </a:lnTo>
                    <a:lnTo>
                      <a:pt x="2594" y="1029"/>
                    </a:lnTo>
                    <a:lnTo>
                      <a:pt x="2616" y="972"/>
                    </a:lnTo>
                    <a:lnTo>
                      <a:pt x="2629" y="926"/>
                    </a:lnTo>
                    <a:lnTo>
                      <a:pt x="2638" y="880"/>
                    </a:lnTo>
                    <a:lnTo>
                      <a:pt x="2642" y="832"/>
                    </a:lnTo>
                    <a:lnTo>
                      <a:pt x="2638" y="779"/>
                    </a:lnTo>
                    <a:lnTo>
                      <a:pt x="2627" y="727"/>
                    </a:lnTo>
                    <a:lnTo>
                      <a:pt x="2611" y="678"/>
                    </a:lnTo>
                    <a:lnTo>
                      <a:pt x="2587" y="632"/>
                    </a:lnTo>
                    <a:lnTo>
                      <a:pt x="2558" y="590"/>
                    </a:lnTo>
                    <a:lnTo>
                      <a:pt x="2525" y="553"/>
                    </a:lnTo>
                    <a:lnTo>
                      <a:pt x="2487" y="519"/>
                    </a:lnTo>
                    <a:lnTo>
                      <a:pt x="2445" y="490"/>
                    </a:lnTo>
                    <a:lnTo>
                      <a:pt x="2399" y="467"/>
                    </a:lnTo>
                    <a:lnTo>
                      <a:pt x="2351" y="451"/>
                    </a:lnTo>
                    <a:lnTo>
                      <a:pt x="2298" y="439"/>
                    </a:lnTo>
                    <a:lnTo>
                      <a:pt x="2245" y="436"/>
                    </a:lnTo>
                    <a:lnTo>
                      <a:pt x="2194" y="439"/>
                    </a:lnTo>
                    <a:lnTo>
                      <a:pt x="2143" y="449"/>
                    </a:lnTo>
                    <a:lnTo>
                      <a:pt x="2093" y="467"/>
                    </a:lnTo>
                    <a:lnTo>
                      <a:pt x="2047" y="489"/>
                    </a:lnTo>
                    <a:lnTo>
                      <a:pt x="2004" y="515"/>
                    </a:lnTo>
                    <a:lnTo>
                      <a:pt x="1980" y="470"/>
                    </a:lnTo>
                    <a:lnTo>
                      <a:pt x="1948" y="414"/>
                    </a:lnTo>
                    <a:lnTo>
                      <a:pt x="1912" y="362"/>
                    </a:lnTo>
                    <a:lnTo>
                      <a:pt x="1871" y="315"/>
                    </a:lnTo>
                    <a:lnTo>
                      <a:pt x="1826" y="271"/>
                    </a:lnTo>
                    <a:lnTo>
                      <a:pt x="1777" y="232"/>
                    </a:lnTo>
                    <a:lnTo>
                      <a:pt x="1726" y="197"/>
                    </a:lnTo>
                    <a:lnTo>
                      <a:pt x="1672" y="167"/>
                    </a:lnTo>
                    <a:lnTo>
                      <a:pt x="1616" y="142"/>
                    </a:lnTo>
                    <a:lnTo>
                      <a:pt x="1556" y="123"/>
                    </a:lnTo>
                    <a:lnTo>
                      <a:pt x="1495" y="109"/>
                    </a:lnTo>
                    <a:lnTo>
                      <a:pt x="1433" y="100"/>
                    </a:lnTo>
                    <a:lnTo>
                      <a:pt x="1368" y="97"/>
                    </a:lnTo>
                    <a:close/>
                    <a:moveTo>
                      <a:pt x="1368" y="0"/>
                    </a:moveTo>
                    <a:lnTo>
                      <a:pt x="1438" y="4"/>
                    </a:lnTo>
                    <a:lnTo>
                      <a:pt x="1505" y="13"/>
                    </a:lnTo>
                    <a:lnTo>
                      <a:pt x="1571" y="28"/>
                    </a:lnTo>
                    <a:lnTo>
                      <a:pt x="1635" y="48"/>
                    </a:lnTo>
                    <a:lnTo>
                      <a:pt x="1698" y="72"/>
                    </a:lnTo>
                    <a:lnTo>
                      <a:pt x="1756" y="104"/>
                    </a:lnTo>
                    <a:lnTo>
                      <a:pt x="1813" y="138"/>
                    </a:lnTo>
                    <a:lnTo>
                      <a:pt x="1867" y="179"/>
                    </a:lnTo>
                    <a:lnTo>
                      <a:pt x="1917" y="224"/>
                    </a:lnTo>
                    <a:lnTo>
                      <a:pt x="1963" y="273"/>
                    </a:lnTo>
                    <a:lnTo>
                      <a:pt x="2005" y="326"/>
                    </a:lnTo>
                    <a:lnTo>
                      <a:pt x="2042" y="385"/>
                    </a:lnTo>
                    <a:lnTo>
                      <a:pt x="2091" y="365"/>
                    </a:lnTo>
                    <a:lnTo>
                      <a:pt x="2142" y="351"/>
                    </a:lnTo>
                    <a:lnTo>
                      <a:pt x="2193" y="342"/>
                    </a:lnTo>
                    <a:lnTo>
                      <a:pt x="2245" y="340"/>
                    </a:lnTo>
                    <a:lnTo>
                      <a:pt x="2307" y="344"/>
                    </a:lnTo>
                    <a:lnTo>
                      <a:pt x="2366" y="355"/>
                    </a:lnTo>
                    <a:lnTo>
                      <a:pt x="2423" y="373"/>
                    </a:lnTo>
                    <a:lnTo>
                      <a:pt x="2476" y="398"/>
                    </a:lnTo>
                    <a:lnTo>
                      <a:pt x="2526" y="428"/>
                    </a:lnTo>
                    <a:lnTo>
                      <a:pt x="2572" y="464"/>
                    </a:lnTo>
                    <a:lnTo>
                      <a:pt x="2613" y="505"/>
                    </a:lnTo>
                    <a:lnTo>
                      <a:pt x="2649" y="551"/>
                    </a:lnTo>
                    <a:lnTo>
                      <a:pt x="2679" y="601"/>
                    </a:lnTo>
                    <a:lnTo>
                      <a:pt x="2704" y="654"/>
                    </a:lnTo>
                    <a:lnTo>
                      <a:pt x="2723" y="710"/>
                    </a:lnTo>
                    <a:lnTo>
                      <a:pt x="2734" y="770"/>
                    </a:lnTo>
                    <a:lnTo>
                      <a:pt x="2737" y="832"/>
                    </a:lnTo>
                    <a:lnTo>
                      <a:pt x="2734" y="892"/>
                    </a:lnTo>
                    <a:lnTo>
                      <a:pt x="2723" y="950"/>
                    </a:lnTo>
                    <a:lnTo>
                      <a:pt x="2784" y="969"/>
                    </a:lnTo>
                    <a:lnTo>
                      <a:pt x="2842" y="993"/>
                    </a:lnTo>
                    <a:lnTo>
                      <a:pt x="2897" y="1024"/>
                    </a:lnTo>
                    <a:lnTo>
                      <a:pt x="2948" y="1060"/>
                    </a:lnTo>
                    <a:lnTo>
                      <a:pt x="2994" y="1101"/>
                    </a:lnTo>
                    <a:lnTo>
                      <a:pt x="3035" y="1148"/>
                    </a:lnTo>
                    <a:lnTo>
                      <a:pt x="3071" y="1198"/>
                    </a:lnTo>
                    <a:lnTo>
                      <a:pt x="3101" y="1253"/>
                    </a:lnTo>
                    <a:lnTo>
                      <a:pt x="3126" y="1310"/>
                    </a:lnTo>
                    <a:lnTo>
                      <a:pt x="3143" y="1371"/>
                    </a:lnTo>
                    <a:lnTo>
                      <a:pt x="3154" y="1433"/>
                    </a:lnTo>
                    <a:lnTo>
                      <a:pt x="3158" y="1499"/>
                    </a:lnTo>
                    <a:lnTo>
                      <a:pt x="3155" y="1556"/>
                    </a:lnTo>
                    <a:lnTo>
                      <a:pt x="3147" y="1613"/>
                    </a:lnTo>
                    <a:lnTo>
                      <a:pt x="3132" y="1668"/>
                    </a:lnTo>
                    <a:lnTo>
                      <a:pt x="3112" y="1722"/>
                    </a:lnTo>
                    <a:lnTo>
                      <a:pt x="3086" y="1773"/>
                    </a:lnTo>
                    <a:lnTo>
                      <a:pt x="3056" y="1821"/>
                    </a:lnTo>
                    <a:lnTo>
                      <a:pt x="3021" y="1866"/>
                    </a:lnTo>
                    <a:lnTo>
                      <a:pt x="2981" y="1907"/>
                    </a:lnTo>
                    <a:lnTo>
                      <a:pt x="2938" y="1944"/>
                    </a:lnTo>
                    <a:lnTo>
                      <a:pt x="2890" y="1976"/>
                    </a:lnTo>
                    <a:lnTo>
                      <a:pt x="2839" y="2005"/>
                    </a:lnTo>
                    <a:lnTo>
                      <a:pt x="2813" y="2019"/>
                    </a:lnTo>
                    <a:lnTo>
                      <a:pt x="2782" y="2030"/>
                    </a:lnTo>
                    <a:lnTo>
                      <a:pt x="2744" y="2040"/>
                    </a:lnTo>
                    <a:lnTo>
                      <a:pt x="2701" y="2050"/>
                    </a:lnTo>
                    <a:lnTo>
                      <a:pt x="2659" y="2056"/>
                    </a:lnTo>
                    <a:lnTo>
                      <a:pt x="2614" y="2060"/>
                    </a:lnTo>
                    <a:lnTo>
                      <a:pt x="2578" y="2062"/>
                    </a:lnTo>
                    <a:lnTo>
                      <a:pt x="2546" y="2065"/>
                    </a:lnTo>
                    <a:lnTo>
                      <a:pt x="2519" y="2066"/>
                    </a:lnTo>
                    <a:lnTo>
                      <a:pt x="2496" y="2066"/>
                    </a:lnTo>
                    <a:lnTo>
                      <a:pt x="2483" y="2066"/>
                    </a:lnTo>
                    <a:lnTo>
                      <a:pt x="2476" y="2067"/>
                    </a:lnTo>
                    <a:lnTo>
                      <a:pt x="732" y="2067"/>
                    </a:lnTo>
                    <a:lnTo>
                      <a:pt x="668" y="2065"/>
                    </a:lnTo>
                    <a:lnTo>
                      <a:pt x="609" y="2061"/>
                    </a:lnTo>
                    <a:lnTo>
                      <a:pt x="556" y="2054"/>
                    </a:lnTo>
                    <a:lnTo>
                      <a:pt x="509" y="2046"/>
                    </a:lnTo>
                    <a:lnTo>
                      <a:pt x="468" y="2036"/>
                    </a:lnTo>
                    <a:lnTo>
                      <a:pt x="433" y="2027"/>
                    </a:lnTo>
                    <a:lnTo>
                      <a:pt x="404" y="2018"/>
                    </a:lnTo>
                    <a:lnTo>
                      <a:pt x="380" y="2009"/>
                    </a:lnTo>
                    <a:lnTo>
                      <a:pt x="364" y="2003"/>
                    </a:lnTo>
                    <a:lnTo>
                      <a:pt x="353" y="1998"/>
                    </a:lnTo>
                    <a:lnTo>
                      <a:pt x="349" y="1995"/>
                    </a:lnTo>
                    <a:lnTo>
                      <a:pt x="346" y="1994"/>
                    </a:lnTo>
                    <a:lnTo>
                      <a:pt x="291" y="1964"/>
                    </a:lnTo>
                    <a:lnTo>
                      <a:pt x="239" y="1929"/>
                    </a:lnTo>
                    <a:lnTo>
                      <a:pt x="191" y="1889"/>
                    </a:lnTo>
                    <a:lnTo>
                      <a:pt x="149" y="1846"/>
                    </a:lnTo>
                    <a:lnTo>
                      <a:pt x="111" y="1799"/>
                    </a:lnTo>
                    <a:lnTo>
                      <a:pt x="78" y="1746"/>
                    </a:lnTo>
                    <a:lnTo>
                      <a:pt x="51" y="1693"/>
                    </a:lnTo>
                    <a:lnTo>
                      <a:pt x="28" y="1636"/>
                    </a:lnTo>
                    <a:lnTo>
                      <a:pt x="12" y="1576"/>
                    </a:lnTo>
                    <a:lnTo>
                      <a:pt x="2" y="1514"/>
                    </a:lnTo>
                    <a:lnTo>
                      <a:pt x="0" y="1452"/>
                    </a:lnTo>
                    <a:lnTo>
                      <a:pt x="4" y="1383"/>
                    </a:lnTo>
                    <a:lnTo>
                      <a:pt x="15" y="1316"/>
                    </a:lnTo>
                    <a:lnTo>
                      <a:pt x="33" y="1253"/>
                    </a:lnTo>
                    <a:lnTo>
                      <a:pt x="60" y="1192"/>
                    </a:lnTo>
                    <a:lnTo>
                      <a:pt x="91" y="1135"/>
                    </a:lnTo>
                    <a:lnTo>
                      <a:pt x="128" y="1081"/>
                    </a:lnTo>
                    <a:lnTo>
                      <a:pt x="172" y="1033"/>
                    </a:lnTo>
                    <a:lnTo>
                      <a:pt x="220" y="989"/>
                    </a:lnTo>
                    <a:lnTo>
                      <a:pt x="272" y="950"/>
                    </a:lnTo>
                    <a:lnTo>
                      <a:pt x="328" y="918"/>
                    </a:lnTo>
                    <a:lnTo>
                      <a:pt x="389" y="892"/>
                    </a:lnTo>
                    <a:lnTo>
                      <a:pt x="453" y="872"/>
                    </a:lnTo>
                    <a:lnTo>
                      <a:pt x="519" y="860"/>
                    </a:lnTo>
                    <a:lnTo>
                      <a:pt x="587" y="855"/>
                    </a:lnTo>
                    <a:lnTo>
                      <a:pt x="584" y="819"/>
                    </a:lnTo>
                    <a:lnTo>
                      <a:pt x="584" y="785"/>
                    </a:lnTo>
                    <a:lnTo>
                      <a:pt x="587" y="710"/>
                    </a:lnTo>
                    <a:lnTo>
                      <a:pt x="598" y="636"/>
                    </a:lnTo>
                    <a:lnTo>
                      <a:pt x="616" y="565"/>
                    </a:lnTo>
                    <a:lnTo>
                      <a:pt x="639" y="497"/>
                    </a:lnTo>
                    <a:lnTo>
                      <a:pt x="668" y="432"/>
                    </a:lnTo>
                    <a:lnTo>
                      <a:pt x="704" y="370"/>
                    </a:lnTo>
                    <a:lnTo>
                      <a:pt x="744" y="311"/>
                    </a:lnTo>
                    <a:lnTo>
                      <a:pt x="790" y="257"/>
                    </a:lnTo>
                    <a:lnTo>
                      <a:pt x="839" y="207"/>
                    </a:lnTo>
                    <a:lnTo>
                      <a:pt x="894" y="161"/>
                    </a:lnTo>
                    <a:lnTo>
                      <a:pt x="953" y="121"/>
                    </a:lnTo>
                    <a:lnTo>
                      <a:pt x="1015" y="85"/>
                    </a:lnTo>
                    <a:lnTo>
                      <a:pt x="1080" y="56"/>
                    </a:lnTo>
                    <a:lnTo>
                      <a:pt x="1148" y="33"/>
                    </a:lnTo>
                    <a:lnTo>
                      <a:pt x="1220" y="15"/>
                    </a:lnTo>
                    <a:lnTo>
                      <a:pt x="1293" y="4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23" name="TextBox 522"/>
            <p:cNvSpPr txBox="1"/>
            <p:nvPr/>
          </p:nvSpPr>
          <p:spPr>
            <a:xfrm>
              <a:off x="6584381" y="3561459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latin typeface="Calibri" panose="020F0502020204030204" pitchFamily="34" charset="0"/>
              </a:endParaRP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6475830" y="2546166"/>
              <a:ext cx="448210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CCM</a:t>
              </a:r>
              <a:endParaRPr lang="ko-KR" altLang="en-US" sz="8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7254728" y="3561459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7737754" y="3561459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5960060" y="3252358"/>
              <a:ext cx="736774" cy="45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.SPL(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.TNLCM(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528" name="Group 527"/>
            <p:cNvGrpSpPr/>
            <p:nvPr/>
          </p:nvGrpSpPr>
          <p:grpSpPr>
            <a:xfrm>
              <a:off x="6498570" y="2724837"/>
              <a:ext cx="445963" cy="365634"/>
              <a:chOff x="5905500" y="1967389"/>
              <a:chExt cx="1593850" cy="1679099"/>
            </a:xfrm>
          </p:grpSpPr>
          <p:grpSp>
            <p:nvGrpSpPr>
              <p:cNvPr id="529" name="Group 528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568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569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570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1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2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3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4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5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6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7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8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79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0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1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2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3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4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550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551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552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3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4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5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6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7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8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59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0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1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2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3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4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5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6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6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531" name="Group 530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532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533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534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5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6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7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8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39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0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1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2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3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4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5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6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7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8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49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89" name="TextBox 588"/>
            <p:cNvSpPr txBox="1"/>
            <p:nvPr/>
          </p:nvSpPr>
          <p:spPr>
            <a:xfrm>
              <a:off x="5960060" y="2661482"/>
              <a:ext cx="637463" cy="45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.SPL(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.TNLS(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29581" y="2325848"/>
            <a:ext cx="1833450" cy="1174573"/>
            <a:chOff x="8124305" y="2575761"/>
            <a:chExt cx="2143164" cy="1295293"/>
          </a:xfrm>
        </p:grpSpPr>
        <p:cxnSp>
          <p:nvCxnSpPr>
            <p:cNvPr id="491" name="Curved Connector 490"/>
            <p:cNvCxnSpPr/>
            <p:nvPr/>
          </p:nvCxnSpPr>
          <p:spPr>
            <a:xfrm>
              <a:off x="9007713" y="2933767"/>
              <a:ext cx="411187" cy="96140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urved Connector 492"/>
            <p:cNvCxnSpPr/>
            <p:nvPr/>
          </p:nvCxnSpPr>
          <p:spPr>
            <a:xfrm flipV="1">
              <a:off x="9092902" y="3133933"/>
              <a:ext cx="374601" cy="230347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urved Connector 494"/>
            <p:cNvCxnSpPr/>
            <p:nvPr/>
          </p:nvCxnSpPr>
          <p:spPr>
            <a:xfrm rot="5400000" flipH="1" flipV="1">
              <a:off x="9442553" y="3208110"/>
              <a:ext cx="238250" cy="57996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Curved Connector 496"/>
            <p:cNvCxnSpPr/>
            <p:nvPr/>
          </p:nvCxnSpPr>
          <p:spPr>
            <a:xfrm rot="10800000">
              <a:off x="9709422" y="3111003"/>
              <a:ext cx="346140" cy="274983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9" name="Group 338"/>
            <p:cNvGrpSpPr/>
            <p:nvPr/>
          </p:nvGrpSpPr>
          <p:grpSpPr>
            <a:xfrm>
              <a:off x="8658044" y="3325218"/>
              <a:ext cx="445963" cy="365634"/>
              <a:chOff x="5905500" y="1967389"/>
              <a:chExt cx="1593850" cy="1679099"/>
            </a:xfrm>
          </p:grpSpPr>
          <p:grpSp>
            <p:nvGrpSpPr>
              <p:cNvPr id="340" name="Group 339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379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380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381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2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3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4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5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6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7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8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9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0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1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2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3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4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5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41" name="Group 340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361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362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363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4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5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6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7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8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9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0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1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2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3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4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5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6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7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342" name="Group 341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34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 sz="1400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344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345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6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7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8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0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1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2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3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4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5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6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7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8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 sz="1400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479" name="Group 3"/>
            <p:cNvGrpSpPr>
              <a:grpSpLocks/>
            </p:cNvGrpSpPr>
            <p:nvPr/>
          </p:nvGrpSpPr>
          <p:grpSpPr bwMode="auto">
            <a:xfrm flipH="1">
              <a:off x="9418900" y="3344233"/>
              <a:ext cx="295996" cy="322457"/>
              <a:chOff x="5910263" y="2774501"/>
              <a:chExt cx="1630362" cy="1503810"/>
            </a:xfrm>
          </p:grpSpPr>
          <p:sp>
            <p:nvSpPr>
              <p:cNvPr id="480" name="Freeform 7"/>
              <p:cNvSpPr>
                <a:spLocks noChangeAspect="1"/>
              </p:cNvSpPr>
              <p:nvPr/>
            </p:nvSpPr>
            <p:spPr bwMode="auto">
              <a:xfrm>
                <a:off x="5940426" y="2804744"/>
                <a:ext cx="1581150" cy="1440229"/>
              </a:xfrm>
              <a:custGeom>
                <a:avLst/>
                <a:gdLst>
                  <a:gd name="T0" fmla="*/ 2147483647 w 2989"/>
                  <a:gd name="T1" fmla="*/ 0 h 2921"/>
                  <a:gd name="T2" fmla="*/ 2147483647 w 2989"/>
                  <a:gd name="T3" fmla="*/ 0 h 2921"/>
                  <a:gd name="T4" fmla="*/ 2147483647 w 2989"/>
                  <a:gd name="T5" fmla="*/ 2147483647 h 2921"/>
                  <a:gd name="T6" fmla="*/ 2147483647 w 2989"/>
                  <a:gd name="T7" fmla="*/ 2147483647 h 2921"/>
                  <a:gd name="T8" fmla="*/ 2147483647 w 2989"/>
                  <a:gd name="T9" fmla="*/ 2147483647 h 2921"/>
                  <a:gd name="T10" fmla="*/ 2147483647 w 2989"/>
                  <a:gd name="T11" fmla="*/ 2147483647 h 2921"/>
                  <a:gd name="T12" fmla="*/ 2147483647 w 2989"/>
                  <a:gd name="T13" fmla="*/ 2147483647 h 2921"/>
                  <a:gd name="T14" fmla="*/ 2147483647 w 2989"/>
                  <a:gd name="T15" fmla="*/ 2147483647 h 2921"/>
                  <a:gd name="T16" fmla="*/ 2147483647 w 2989"/>
                  <a:gd name="T17" fmla="*/ 2147483647 h 2921"/>
                  <a:gd name="T18" fmla="*/ 2147483647 w 2989"/>
                  <a:gd name="T19" fmla="*/ 2147483647 h 2921"/>
                  <a:gd name="T20" fmla="*/ 2147483647 w 2989"/>
                  <a:gd name="T21" fmla="*/ 2147483647 h 2921"/>
                  <a:gd name="T22" fmla="*/ 0 w 2989"/>
                  <a:gd name="T23" fmla="*/ 2147483647 h 2921"/>
                  <a:gd name="T24" fmla="*/ 0 w 2989"/>
                  <a:gd name="T25" fmla="*/ 2147483647 h 2921"/>
                  <a:gd name="T26" fmla="*/ 2147483647 w 2989"/>
                  <a:gd name="T27" fmla="*/ 2147483647 h 2921"/>
                  <a:gd name="T28" fmla="*/ 2147483647 w 2989"/>
                  <a:gd name="T29" fmla="*/ 2147483647 h 2921"/>
                  <a:gd name="T30" fmla="*/ 2147483647 w 2989"/>
                  <a:gd name="T31" fmla="*/ 2147483647 h 2921"/>
                  <a:gd name="T32" fmla="*/ 2147483647 w 2989"/>
                  <a:gd name="T33" fmla="*/ 2147483647 h 2921"/>
                  <a:gd name="T34" fmla="*/ 2147483647 w 2989"/>
                  <a:gd name="T35" fmla="*/ 0 h 29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89" h="2921">
                    <a:moveTo>
                      <a:pt x="780" y="0"/>
                    </a:moveTo>
                    <a:lnTo>
                      <a:pt x="2208" y="0"/>
                    </a:lnTo>
                    <a:lnTo>
                      <a:pt x="2208" y="1415"/>
                    </a:lnTo>
                    <a:lnTo>
                      <a:pt x="2436" y="1415"/>
                    </a:lnTo>
                    <a:lnTo>
                      <a:pt x="2520" y="1751"/>
                    </a:lnTo>
                    <a:lnTo>
                      <a:pt x="2754" y="2211"/>
                    </a:lnTo>
                    <a:lnTo>
                      <a:pt x="2934" y="2526"/>
                    </a:lnTo>
                    <a:lnTo>
                      <a:pt x="2989" y="2658"/>
                    </a:lnTo>
                    <a:lnTo>
                      <a:pt x="2989" y="2856"/>
                    </a:lnTo>
                    <a:lnTo>
                      <a:pt x="2880" y="2921"/>
                    </a:lnTo>
                    <a:lnTo>
                      <a:pt x="96" y="2921"/>
                    </a:lnTo>
                    <a:lnTo>
                      <a:pt x="0" y="2844"/>
                    </a:lnTo>
                    <a:lnTo>
                      <a:pt x="0" y="2592"/>
                    </a:lnTo>
                    <a:lnTo>
                      <a:pt x="162" y="2346"/>
                    </a:lnTo>
                    <a:lnTo>
                      <a:pt x="426" y="1859"/>
                    </a:lnTo>
                    <a:lnTo>
                      <a:pt x="531" y="1415"/>
                    </a:lnTo>
                    <a:lnTo>
                      <a:pt x="780" y="1415"/>
                    </a:lnTo>
                    <a:lnTo>
                      <a:pt x="78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81" name="그룹 23"/>
              <p:cNvGrpSpPr>
                <a:grpSpLocks noChangeAspect="1"/>
              </p:cNvGrpSpPr>
              <p:nvPr/>
            </p:nvGrpSpPr>
            <p:grpSpPr bwMode="auto">
              <a:xfrm>
                <a:off x="5910263" y="2774501"/>
                <a:ext cx="1630362" cy="1503810"/>
                <a:chOff x="1555751" y="2774501"/>
                <a:chExt cx="1630363" cy="1503810"/>
              </a:xfrm>
            </p:grpSpPr>
            <p:sp>
              <p:nvSpPr>
                <p:cNvPr id="482" name="Freeform 8"/>
                <p:cNvSpPr>
                  <a:spLocks/>
                </p:cNvSpPr>
                <p:nvPr/>
              </p:nvSpPr>
              <p:spPr bwMode="auto">
                <a:xfrm>
                  <a:off x="2187576" y="2952750"/>
                  <a:ext cx="52388" cy="915988"/>
                </a:xfrm>
                <a:custGeom>
                  <a:avLst/>
                  <a:gdLst>
                    <a:gd name="T0" fmla="*/ 0 w 97"/>
                    <a:gd name="T1" fmla="*/ 0 h 1731"/>
                    <a:gd name="T2" fmla="*/ 2147483647 w 97"/>
                    <a:gd name="T3" fmla="*/ 0 h 1731"/>
                    <a:gd name="T4" fmla="*/ 2147483647 w 97"/>
                    <a:gd name="T5" fmla="*/ 2147483647 h 1731"/>
                    <a:gd name="T6" fmla="*/ 2147483647 w 97"/>
                    <a:gd name="T7" fmla="*/ 2147483647 h 1731"/>
                    <a:gd name="T8" fmla="*/ 2147483647 w 97"/>
                    <a:gd name="T9" fmla="*/ 2147483647 h 1731"/>
                    <a:gd name="T10" fmla="*/ 2147483647 w 97"/>
                    <a:gd name="T11" fmla="*/ 2147483647 h 1731"/>
                    <a:gd name="T12" fmla="*/ 2147483647 w 97"/>
                    <a:gd name="T13" fmla="*/ 2147483647 h 1731"/>
                    <a:gd name="T14" fmla="*/ 2147483647 w 97"/>
                    <a:gd name="T15" fmla="*/ 2147483647 h 1731"/>
                    <a:gd name="T16" fmla="*/ 2147483647 w 97"/>
                    <a:gd name="T17" fmla="*/ 2147483647 h 1731"/>
                    <a:gd name="T18" fmla="*/ 2147483647 w 97"/>
                    <a:gd name="T19" fmla="*/ 2147483647 h 1731"/>
                    <a:gd name="T20" fmla="*/ 2147483647 w 97"/>
                    <a:gd name="T21" fmla="*/ 2147483647 h 1731"/>
                    <a:gd name="T22" fmla="*/ 2147483647 w 97"/>
                    <a:gd name="T23" fmla="*/ 2147483647 h 1731"/>
                    <a:gd name="T24" fmla="*/ 2147483647 w 97"/>
                    <a:gd name="T25" fmla="*/ 2147483647 h 1731"/>
                    <a:gd name="T26" fmla="*/ 2147483647 w 97"/>
                    <a:gd name="T27" fmla="*/ 2147483647 h 1731"/>
                    <a:gd name="T28" fmla="*/ 0 w 97"/>
                    <a:gd name="T29" fmla="*/ 2147483647 h 1731"/>
                    <a:gd name="T30" fmla="*/ 0 w 97"/>
                    <a:gd name="T31" fmla="*/ 0 h 17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7" h="1731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1623"/>
                      </a:lnTo>
                      <a:lnTo>
                        <a:pt x="96" y="1649"/>
                      </a:lnTo>
                      <a:lnTo>
                        <a:pt x="91" y="1670"/>
                      </a:lnTo>
                      <a:lnTo>
                        <a:pt x="84" y="1689"/>
                      </a:lnTo>
                      <a:lnTo>
                        <a:pt x="77" y="1703"/>
                      </a:lnTo>
                      <a:lnTo>
                        <a:pt x="68" y="1713"/>
                      </a:lnTo>
                      <a:lnTo>
                        <a:pt x="58" y="1720"/>
                      </a:lnTo>
                      <a:lnTo>
                        <a:pt x="50" y="1725"/>
                      </a:lnTo>
                      <a:lnTo>
                        <a:pt x="41" y="1729"/>
                      </a:lnTo>
                      <a:lnTo>
                        <a:pt x="33" y="1730"/>
                      </a:lnTo>
                      <a:lnTo>
                        <a:pt x="29" y="1731"/>
                      </a:lnTo>
                      <a:lnTo>
                        <a:pt x="25" y="1731"/>
                      </a:lnTo>
                      <a:lnTo>
                        <a:pt x="0" y="17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3" name="Freeform 9"/>
                <p:cNvSpPr>
                  <a:spLocks/>
                </p:cNvSpPr>
                <p:nvPr/>
              </p:nvSpPr>
              <p:spPr bwMode="auto">
                <a:xfrm>
                  <a:off x="2500314" y="2988987"/>
                  <a:ext cx="52387" cy="492400"/>
                </a:xfrm>
                <a:custGeom>
                  <a:avLst/>
                  <a:gdLst>
                    <a:gd name="T0" fmla="*/ 0 w 97"/>
                    <a:gd name="T1" fmla="*/ 0 h 1000"/>
                    <a:gd name="T2" fmla="*/ 2147483647 w 97"/>
                    <a:gd name="T3" fmla="*/ 0 h 1000"/>
                    <a:gd name="T4" fmla="*/ 2147483647 w 97"/>
                    <a:gd name="T5" fmla="*/ 2147483647 h 1000"/>
                    <a:gd name="T6" fmla="*/ 2147483647 w 97"/>
                    <a:gd name="T7" fmla="*/ 2147483647 h 1000"/>
                    <a:gd name="T8" fmla="*/ 2147483647 w 97"/>
                    <a:gd name="T9" fmla="*/ 2147483647 h 1000"/>
                    <a:gd name="T10" fmla="*/ 2147483647 w 97"/>
                    <a:gd name="T11" fmla="*/ 2147483647 h 1000"/>
                    <a:gd name="T12" fmla="*/ 2147483647 w 97"/>
                    <a:gd name="T13" fmla="*/ 2147483647 h 1000"/>
                    <a:gd name="T14" fmla="*/ 2147483647 w 97"/>
                    <a:gd name="T15" fmla="*/ 2147483647 h 1000"/>
                    <a:gd name="T16" fmla="*/ 2147483647 w 97"/>
                    <a:gd name="T17" fmla="*/ 2147483647 h 1000"/>
                    <a:gd name="T18" fmla="*/ 2147483647 w 97"/>
                    <a:gd name="T19" fmla="*/ 2147483647 h 1000"/>
                    <a:gd name="T20" fmla="*/ 2147483647 w 97"/>
                    <a:gd name="T21" fmla="*/ 2147483647 h 1000"/>
                    <a:gd name="T22" fmla="*/ 2147483647 w 97"/>
                    <a:gd name="T23" fmla="*/ 2147483647 h 1000"/>
                    <a:gd name="T24" fmla="*/ 2147483647 w 97"/>
                    <a:gd name="T25" fmla="*/ 2147483647 h 1000"/>
                    <a:gd name="T26" fmla="*/ 2147483647 w 97"/>
                    <a:gd name="T27" fmla="*/ 2147483647 h 1000"/>
                    <a:gd name="T28" fmla="*/ 0 w 97"/>
                    <a:gd name="T29" fmla="*/ 2147483647 h 1000"/>
                    <a:gd name="T30" fmla="*/ 0 w 97"/>
                    <a:gd name="T31" fmla="*/ 0 h 10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7" h="1000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892"/>
                      </a:lnTo>
                      <a:lnTo>
                        <a:pt x="94" y="918"/>
                      </a:lnTo>
                      <a:lnTo>
                        <a:pt x="91" y="939"/>
                      </a:lnTo>
                      <a:lnTo>
                        <a:pt x="84" y="958"/>
                      </a:lnTo>
                      <a:lnTo>
                        <a:pt x="76" y="971"/>
                      </a:lnTo>
                      <a:lnTo>
                        <a:pt x="67" y="981"/>
                      </a:lnTo>
                      <a:lnTo>
                        <a:pt x="58" y="989"/>
                      </a:lnTo>
                      <a:lnTo>
                        <a:pt x="48" y="994"/>
                      </a:lnTo>
                      <a:lnTo>
                        <a:pt x="40" y="998"/>
                      </a:lnTo>
                      <a:lnTo>
                        <a:pt x="33" y="999"/>
                      </a:lnTo>
                      <a:lnTo>
                        <a:pt x="27" y="1000"/>
                      </a:lnTo>
                      <a:lnTo>
                        <a:pt x="25" y="1000"/>
                      </a:lnTo>
                      <a:lnTo>
                        <a:pt x="0" y="1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4" name="Freeform 10"/>
                <p:cNvSpPr>
                  <a:spLocks noEditPoints="1"/>
                </p:cNvSpPr>
                <p:nvPr/>
              </p:nvSpPr>
              <p:spPr bwMode="auto">
                <a:xfrm>
                  <a:off x="1555751" y="2774501"/>
                  <a:ext cx="1630363" cy="1503810"/>
                </a:xfrm>
                <a:custGeom>
                  <a:avLst/>
                  <a:gdLst>
                    <a:gd name="T0" fmla="*/ 2147483647 w 3082"/>
                    <a:gd name="T1" fmla="*/ 2147483647 h 3051"/>
                    <a:gd name="T2" fmla="*/ 2147483647 w 3082"/>
                    <a:gd name="T3" fmla="*/ 2147483647 h 3051"/>
                    <a:gd name="T4" fmla="*/ 2147483647 w 3082"/>
                    <a:gd name="T5" fmla="*/ 2147483647 h 3051"/>
                    <a:gd name="T6" fmla="*/ 2147483647 w 3082"/>
                    <a:gd name="T7" fmla="*/ 2147483647 h 3051"/>
                    <a:gd name="T8" fmla="*/ 2147483647 w 3082"/>
                    <a:gd name="T9" fmla="*/ 2147483647 h 3051"/>
                    <a:gd name="T10" fmla="*/ 2147483647 w 3082"/>
                    <a:gd name="T11" fmla="*/ 2147483647 h 3051"/>
                    <a:gd name="T12" fmla="*/ 2147483647 w 3082"/>
                    <a:gd name="T13" fmla="*/ 2147483647 h 3051"/>
                    <a:gd name="T14" fmla="*/ 2147483647 w 3082"/>
                    <a:gd name="T15" fmla="*/ 2147483647 h 3051"/>
                    <a:gd name="T16" fmla="*/ 2147483647 w 3082"/>
                    <a:gd name="T17" fmla="*/ 2147483647 h 3051"/>
                    <a:gd name="T18" fmla="*/ 2147483647 w 3082"/>
                    <a:gd name="T19" fmla="*/ 2147483647 h 3051"/>
                    <a:gd name="T20" fmla="*/ 2147483647 w 3082"/>
                    <a:gd name="T21" fmla="*/ 2147483647 h 3051"/>
                    <a:gd name="T22" fmla="*/ 2147483647 w 3082"/>
                    <a:gd name="T23" fmla="*/ 2147483647 h 3051"/>
                    <a:gd name="T24" fmla="*/ 2147483647 w 3082"/>
                    <a:gd name="T25" fmla="*/ 2147483647 h 3051"/>
                    <a:gd name="T26" fmla="*/ 2147483647 w 3082"/>
                    <a:gd name="T27" fmla="*/ 2147483647 h 3051"/>
                    <a:gd name="T28" fmla="*/ 2147483647 w 3082"/>
                    <a:gd name="T29" fmla="*/ 2147483647 h 3051"/>
                    <a:gd name="T30" fmla="*/ 2147483647 w 3082"/>
                    <a:gd name="T31" fmla="*/ 2147483647 h 3051"/>
                    <a:gd name="T32" fmla="*/ 2147483647 w 3082"/>
                    <a:gd name="T33" fmla="*/ 2147483647 h 3051"/>
                    <a:gd name="T34" fmla="*/ 2147483647 w 3082"/>
                    <a:gd name="T35" fmla="*/ 2147483647 h 3051"/>
                    <a:gd name="T36" fmla="*/ 2147483647 w 3082"/>
                    <a:gd name="T37" fmla="*/ 2147483647 h 3051"/>
                    <a:gd name="T38" fmla="*/ 2147483647 w 3082"/>
                    <a:gd name="T39" fmla="*/ 2147483647 h 3051"/>
                    <a:gd name="T40" fmla="*/ 2147483647 w 3082"/>
                    <a:gd name="T41" fmla="*/ 2147483647 h 3051"/>
                    <a:gd name="T42" fmla="*/ 2147483647 w 3082"/>
                    <a:gd name="T43" fmla="*/ 2147483647 h 3051"/>
                    <a:gd name="T44" fmla="*/ 2147483647 w 3082"/>
                    <a:gd name="T45" fmla="*/ 2147483647 h 3051"/>
                    <a:gd name="T46" fmla="*/ 2147483647 w 3082"/>
                    <a:gd name="T47" fmla="*/ 2147483647 h 3051"/>
                    <a:gd name="T48" fmla="*/ 2147483647 w 3082"/>
                    <a:gd name="T49" fmla="*/ 2147483647 h 3051"/>
                    <a:gd name="T50" fmla="*/ 2147483647 w 3082"/>
                    <a:gd name="T51" fmla="*/ 2147483647 h 3051"/>
                    <a:gd name="T52" fmla="*/ 2147483647 w 3082"/>
                    <a:gd name="T53" fmla="*/ 2147483647 h 3051"/>
                    <a:gd name="T54" fmla="*/ 2147483647 w 3082"/>
                    <a:gd name="T55" fmla="*/ 2147483647 h 3051"/>
                    <a:gd name="T56" fmla="*/ 2147483647 w 3082"/>
                    <a:gd name="T57" fmla="*/ 2147483647 h 3051"/>
                    <a:gd name="T58" fmla="*/ 2147483647 w 3082"/>
                    <a:gd name="T59" fmla="*/ 2147483647 h 3051"/>
                    <a:gd name="T60" fmla="*/ 2147483647 w 3082"/>
                    <a:gd name="T61" fmla="*/ 2147483647 h 3051"/>
                    <a:gd name="T62" fmla="*/ 2147483647 w 3082"/>
                    <a:gd name="T63" fmla="*/ 2147483647 h 3051"/>
                    <a:gd name="T64" fmla="*/ 2147483647 w 3082"/>
                    <a:gd name="T65" fmla="*/ 2147483647 h 3051"/>
                    <a:gd name="T66" fmla="*/ 2147483647 w 3082"/>
                    <a:gd name="T67" fmla="*/ 2147483647 h 3051"/>
                    <a:gd name="T68" fmla="*/ 2147483647 w 3082"/>
                    <a:gd name="T69" fmla="*/ 2147483647 h 3051"/>
                    <a:gd name="T70" fmla="*/ 2147483647 w 3082"/>
                    <a:gd name="T71" fmla="*/ 2147483647 h 3051"/>
                    <a:gd name="T72" fmla="*/ 2147483647 w 3082"/>
                    <a:gd name="T73" fmla="*/ 2147483647 h 3051"/>
                    <a:gd name="T74" fmla="*/ 2147483647 w 3082"/>
                    <a:gd name="T75" fmla="*/ 2147483647 h 3051"/>
                    <a:gd name="T76" fmla="*/ 2147483647 w 3082"/>
                    <a:gd name="T77" fmla="*/ 2147483647 h 3051"/>
                    <a:gd name="T78" fmla="*/ 2147483647 w 3082"/>
                    <a:gd name="T79" fmla="*/ 2147483647 h 3051"/>
                    <a:gd name="T80" fmla="*/ 2147483647 w 3082"/>
                    <a:gd name="T81" fmla="*/ 2147483647 h 3051"/>
                    <a:gd name="T82" fmla="*/ 2147483647 w 3082"/>
                    <a:gd name="T83" fmla="*/ 2147483647 h 3051"/>
                    <a:gd name="T84" fmla="*/ 2147483647 w 3082"/>
                    <a:gd name="T85" fmla="*/ 2147483647 h 3051"/>
                    <a:gd name="T86" fmla="*/ 2147483647 w 3082"/>
                    <a:gd name="T87" fmla="*/ 2147483647 h 3051"/>
                    <a:gd name="T88" fmla="*/ 2147483647 w 3082"/>
                    <a:gd name="T89" fmla="*/ 2147483647 h 3051"/>
                    <a:gd name="T90" fmla="*/ 0 w 3082"/>
                    <a:gd name="T91" fmla="*/ 2147483647 h 3051"/>
                    <a:gd name="T92" fmla="*/ 2147483647 w 3082"/>
                    <a:gd name="T93" fmla="*/ 2147483647 h 3051"/>
                    <a:gd name="T94" fmla="*/ 2147483647 w 3082"/>
                    <a:gd name="T95" fmla="*/ 2147483647 h 3051"/>
                    <a:gd name="T96" fmla="*/ 2147483647 w 3082"/>
                    <a:gd name="T97" fmla="*/ 2147483647 h 3051"/>
                    <a:gd name="T98" fmla="*/ 2147483647 w 3082"/>
                    <a:gd name="T99" fmla="*/ 2147483647 h 3051"/>
                    <a:gd name="T100" fmla="*/ 2147483647 w 3082"/>
                    <a:gd name="T101" fmla="*/ 2147483647 h 3051"/>
                    <a:gd name="T102" fmla="*/ 2147483647 w 3082"/>
                    <a:gd name="T103" fmla="*/ 2147483647 h 3051"/>
                    <a:gd name="T104" fmla="*/ 2147483647 w 3082"/>
                    <a:gd name="T105" fmla="*/ 2147483647 h 3051"/>
                    <a:gd name="T106" fmla="*/ 2147483647 w 3082"/>
                    <a:gd name="T107" fmla="*/ 2147483647 h 3051"/>
                    <a:gd name="T108" fmla="*/ 2147483647 w 3082"/>
                    <a:gd name="T109" fmla="*/ 2147483647 h 3051"/>
                    <a:gd name="T110" fmla="*/ 2147483647 w 3082"/>
                    <a:gd name="T111" fmla="*/ 2147483647 h 3051"/>
                    <a:gd name="T112" fmla="*/ 2147483647 w 3082"/>
                    <a:gd name="T113" fmla="*/ 2147483647 h 30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082" h="3051">
                      <a:moveTo>
                        <a:pt x="745" y="1534"/>
                      </a:moveTo>
                      <a:lnTo>
                        <a:pt x="635" y="1534"/>
                      </a:lnTo>
                      <a:lnTo>
                        <a:pt x="614" y="1616"/>
                      </a:lnTo>
                      <a:lnTo>
                        <a:pt x="592" y="1694"/>
                      </a:lnTo>
                      <a:lnTo>
                        <a:pt x="567" y="1771"/>
                      </a:lnTo>
                      <a:lnTo>
                        <a:pt x="541" y="1847"/>
                      </a:lnTo>
                      <a:lnTo>
                        <a:pt x="512" y="1919"/>
                      </a:lnTo>
                      <a:lnTo>
                        <a:pt x="483" y="1990"/>
                      </a:lnTo>
                      <a:lnTo>
                        <a:pt x="454" y="2057"/>
                      </a:lnTo>
                      <a:lnTo>
                        <a:pt x="424" y="2123"/>
                      </a:lnTo>
                      <a:lnTo>
                        <a:pt x="394" y="2184"/>
                      </a:lnTo>
                      <a:lnTo>
                        <a:pt x="364" y="2244"/>
                      </a:lnTo>
                      <a:lnTo>
                        <a:pt x="334" y="2299"/>
                      </a:lnTo>
                      <a:lnTo>
                        <a:pt x="304" y="2351"/>
                      </a:lnTo>
                      <a:lnTo>
                        <a:pt x="277" y="2399"/>
                      </a:lnTo>
                      <a:lnTo>
                        <a:pt x="250" y="2444"/>
                      </a:lnTo>
                      <a:lnTo>
                        <a:pt x="225" y="2484"/>
                      </a:lnTo>
                      <a:lnTo>
                        <a:pt x="201" y="2521"/>
                      </a:lnTo>
                      <a:lnTo>
                        <a:pt x="180" y="2552"/>
                      </a:lnTo>
                      <a:lnTo>
                        <a:pt x="161" y="2581"/>
                      </a:lnTo>
                      <a:lnTo>
                        <a:pt x="145" y="2603"/>
                      </a:lnTo>
                      <a:lnTo>
                        <a:pt x="133" y="2622"/>
                      </a:lnTo>
                      <a:lnTo>
                        <a:pt x="123" y="2634"/>
                      </a:lnTo>
                      <a:lnTo>
                        <a:pt x="117" y="2642"/>
                      </a:lnTo>
                      <a:lnTo>
                        <a:pt x="114" y="2648"/>
                      </a:lnTo>
                      <a:lnTo>
                        <a:pt x="108" y="2659"/>
                      </a:lnTo>
                      <a:lnTo>
                        <a:pt x="103" y="2674"/>
                      </a:lnTo>
                      <a:lnTo>
                        <a:pt x="98" y="2692"/>
                      </a:lnTo>
                      <a:lnTo>
                        <a:pt x="95" y="2712"/>
                      </a:lnTo>
                      <a:lnTo>
                        <a:pt x="95" y="2893"/>
                      </a:lnTo>
                      <a:lnTo>
                        <a:pt x="97" y="2899"/>
                      </a:lnTo>
                      <a:lnTo>
                        <a:pt x="99" y="2908"/>
                      </a:lnTo>
                      <a:lnTo>
                        <a:pt x="104" y="2917"/>
                      </a:lnTo>
                      <a:lnTo>
                        <a:pt x="110" y="2925"/>
                      </a:lnTo>
                      <a:lnTo>
                        <a:pt x="119" y="2934"/>
                      </a:lnTo>
                      <a:lnTo>
                        <a:pt x="131" y="2943"/>
                      </a:lnTo>
                      <a:lnTo>
                        <a:pt x="146" y="2949"/>
                      </a:lnTo>
                      <a:lnTo>
                        <a:pt x="166" y="2953"/>
                      </a:lnTo>
                      <a:lnTo>
                        <a:pt x="191" y="2955"/>
                      </a:lnTo>
                      <a:lnTo>
                        <a:pt x="745" y="2955"/>
                      </a:lnTo>
                      <a:lnTo>
                        <a:pt x="745" y="1534"/>
                      </a:lnTo>
                      <a:close/>
                      <a:moveTo>
                        <a:pt x="2337" y="1531"/>
                      </a:moveTo>
                      <a:lnTo>
                        <a:pt x="2337" y="2953"/>
                      </a:lnTo>
                      <a:lnTo>
                        <a:pt x="2890" y="2953"/>
                      </a:lnTo>
                      <a:lnTo>
                        <a:pt x="2915" y="2952"/>
                      </a:lnTo>
                      <a:lnTo>
                        <a:pt x="2936" y="2947"/>
                      </a:lnTo>
                      <a:lnTo>
                        <a:pt x="2951" y="2939"/>
                      </a:lnTo>
                      <a:lnTo>
                        <a:pt x="2964" y="2930"/>
                      </a:lnTo>
                      <a:lnTo>
                        <a:pt x="2972" y="2921"/>
                      </a:lnTo>
                      <a:lnTo>
                        <a:pt x="2979" y="2911"/>
                      </a:lnTo>
                      <a:lnTo>
                        <a:pt x="2982" y="2902"/>
                      </a:lnTo>
                      <a:lnTo>
                        <a:pt x="2985" y="2896"/>
                      </a:lnTo>
                      <a:lnTo>
                        <a:pt x="2986" y="2891"/>
                      </a:lnTo>
                      <a:lnTo>
                        <a:pt x="2985" y="2709"/>
                      </a:lnTo>
                      <a:lnTo>
                        <a:pt x="2983" y="2689"/>
                      </a:lnTo>
                      <a:lnTo>
                        <a:pt x="2979" y="2672"/>
                      </a:lnTo>
                      <a:lnTo>
                        <a:pt x="2974" y="2657"/>
                      </a:lnTo>
                      <a:lnTo>
                        <a:pt x="2967" y="2646"/>
                      </a:lnTo>
                      <a:lnTo>
                        <a:pt x="2964" y="2639"/>
                      </a:lnTo>
                      <a:lnTo>
                        <a:pt x="2959" y="2632"/>
                      </a:lnTo>
                      <a:lnTo>
                        <a:pt x="2949" y="2618"/>
                      </a:lnTo>
                      <a:lnTo>
                        <a:pt x="2936" y="2601"/>
                      </a:lnTo>
                      <a:lnTo>
                        <a:pt x="2920" y="2577"/>
                      </a:lnTo>
                      <a:lnTo>
                        <a:pt x="2901" y="2550"/>
                      </a:lnTo>
                      <a:lnTo>
                        <a:pt x="2880" y="2518"/>
                      </a:lnTo>
                      <a:lnTo>
                        <a:pt x="2857" y="2482"/>
                      </a:lnTo>
                      <a:lnTo>
                        <a:pt x="2832" y="2440"/>
                      </a:lnTo>
                      <a:lnTo>
                        <a:pt x="2804" y="2397"/>
                      </a:lnTo>
                      <a:lnTo>
                        <a:pt x="2777" y="2348"/>
                      </a:lnTo>
                      <a:lnTo>
                        <a:pt x="2747" y="2296"/>
                      </a:lnTo>
                      <a:lnTo>
                        <a:pt x="2717" y="2240"/>
                      </a:lnTo>
                      <a:lnTo>
                        <a:pt x="2687" y="2182"/>
                      </a:lnTo>
                      <a:lnTo>
                        <a:pt x="2658" y="2120"/>
                      </a:lnTo>
                      <a:lnTo>
                        <a:pt x="2627" y="2055"/>
                      </a:lnTo>
                      <a:lnTo>
                        <a:pt x="2598" y="1987"/>
                      </a:lnTo>
                      <a:lnTo>
                        <a:pt x="2568" y="1917"/>
                      </a:lnTo>
                      <a:lnTo>
                        <a:pt x="2541" y="1844"/>
                      </a:lnTo>
                      <a:lnTo>
                        <a:pt x="2515" y="1769"/>
                      </a:lnTo>
                      <a:lnTo>
                        <a:pt x="2490" y="1692"/>
                      </a:lnTo>
                      <a:lnTo>
                        <a:pt x="2467" y="1612"/>
                      </a:lnTo>
                      <a:lnTo>
                        <a:pt x="2446" y="1531"/>
                      </a:lnTo>
                      <a:lnTo>
                        <a:pt x="2337" y="1531"/>
                      </a:lnTo>
                      <a:close/>
                      <a:moveTo>
                        <a:pt x="849" y="97"/>
                      </a:moveTo>
                      <a:lnTo>
                        <a:pt x="849" y="2954"/>
                      </a:lnTo>
                      <a:lnTo>
                        <a:pt x="1864" y="2954"/>
                      </a:lnTo>
                      <a:lnTo>
                        <a:pt x="1913" y="2953"/>
                      </a:lnTo>
                      <a:lnTo>
                        <a:pt x="1959" y="2945"/>
                      </a:lnTo>
                      <a:lnTo>
                        <a:pt x="1998" y="2935"/>
                      </a:lnTo>
                      <a:lnTo>
                        <a:pt x="2034" y="2921"/>
                      </a:lnTo>
                      <a:lnTo>
                        <a:pt x="2067" y="2903"/>
                      </a:lnTo>
                      <a:lnTo>
                        <a:pt x="2095" y="2883"/>
                      </a:lnTo>
                      <a:lnTo>
                        <a:pt x="2122" y="2862"/>
                      </a:lnTo>
                      <a:lnTo>
                        <a:pt x="2143" y="2838"/>
                      </a:lnTo>
                      <a:lnTo>
                        <a:pt x="2161" y="2814"/>
                      </a:lnTo>
                      <a:lnTo>
                        <a:pt x="2178" y="2787"/>
                      </a:lnTo>
                      <a:lnTo>
                        <a:pt x="2191" y="2761"/>
                      </a:lnTo>
                      <a:lnTo>
                        <a:pt x="2202" y="2736"/>
                      </a:lnTo>
                      <a:lnTo>
                        <a:pt x="2211" y="2710"/>
                      </a:lnTo>
                      <a:lnTo>
                        <a:pt x="2219" y="2687"/>
                      </a:lnTo>
                      <a:lnTo>
                        <a:pt x="2224" y="2664"/>
                      </a:lnTo>
                      <a:lnTo>
                        <a:pt x="2227" y="2643"/>
                      </a:lnTo>
                      <a:lnTo>
                        <a:pt x="2230" y="2625"/>
                      </a:lnTo>
                      <a:lnTo>
                        <a:pt x="2232" y="2608"/>
                      </a:lnTo>
                      <a:lnTo>
                        <a:pt x="2232" y="2596"/>
                      </a:lnTo>
                      <a:lnTo>
                        <a:pt x="2233" y="2588"/>
                      </a:lnTo>
                      <a:lnTo>
                        <a:pt x="2233" y="2583"/>
                      </a:lnTo>
                      <a:lnTo>
                        <a:pt x="2233" y="97"/>
                      </a:lnTo>
                      <a:lnTo>
                        <a:pt x="849" y="97"/>
                      </a:lnTo>
                      <a:close/>
                      <a:moveTo>
                        <a:pt x="753" y="0"/>
                      </a:moveTo>
                      <a:lnTo>
                        <a:pt x="2329" y="0"/>
                      </a:lnTo>
                      <a:lnTo>
                        <a:pt x="2329" y="1436"/>
                      </a:lnTo>
                      <a:lnTo>
                        <a:pt x="2377" y="1436"/>
                      </a:lnTo>
                      <a:lnTo>
                        <a:pt x="2377" y="1293"/>
                      </a:lnTo>
                      <a:lnTo>
                        <a:pt x="2425" y="1293"/>
                      </a:lnTo>
                      <a:lnTo>
                        <a:pt x="2447" y="1296"/>
                      </a:lnTo>
                      <a:lnTo>
                        <a:pt x="2467" y="1304"/>
                      </a:lnTo>
                      <a:lnTo>
                        <a:pt x="2485" y="1316"/>
                      </a:lnTo>
                      <a:lnTo>
                        <a:pt x="2497" y="1332"/>
                      </a:lnTo>
                      <a:lnTo>
                        <a:pt x="2507" y="1350"/>
                      </a:lnTo>
                      <a:lnTo>
                        <a:pt x="2512" y="1368"/>
                      </a:lnTo>
                      <a:lnTo>
                        <a:pt x="2526" y="1447"/>
                      </a:lnTo>
                      <a:lnTo>
                        <a:pt x="2543" y="1524"/>
                      </a:lnTo>
                      <a:lnTo>
                        <a:pt x="2563" y="1600"/>
                      </a:lnTo>
                      <a:lnTo>
                        <a:pt x="2585" y="1674"/>
                      </a:lnTo>
                      <a:lnTo>
                        <a:pt x="2609" y="1747"/>
                      </a:lnTo>
                      <a:lnTo>
                        <a:pt x="2634" y="1817"/>
                      </a:lnTo>
                      <a:lnTo>
                        <a:pt x="2660" y="1886"/>
                      </a:lnTo>
                      <a:lnTo>
                        <a:pt x="2687" y="1953"/>
                      </a:lnTo>
                      <a:lnTo>
                        <a:pt x="2716" y="2016"/>
                      </a:lnTo>
                      <a:lnTo>
                        <a:pt x="2745" y="2079"/>
                      </a:lnTo>
                      <a:lnTo>
                        <a:pt x="2773" y="2137"/>
                      </a:lnTo>
                      <a:lnTo>
                        <a:pt x="2802" y="2193"/>
                      </a:lnTo>
                      <a:lnTo>
                        <a:pt x="2830" y="2246"/>
                      </a:lnTo>
                      <a:lnTo>
                        <a:pt x="2858" y="2296"/>
                      </a:lnTo>
                      <a:lnTo>
                        <a:pt x="2885" y="2342"/>
                      </a:lnTo>
                      <a:lnTo>
                        <a:pt x="2911" y="2385"/>
                      </a:lnTo>
                      <a:lnTo>
                        <a:pt x="2935" y="2424"/>
                      </a:lnTo>
                      <a:lnTo>
                        <a:pt x="2957" y="2459"/>
                      </a:lnTo>
                      <a:lnTo>
                        <a:pt x="2977" y="2490"/>
                      </a:lnTo>
                      <a:lnTo>
                        <a:pt x="2996" y="2518"/>
                      </a:lnTo>
                      <a:lnTo>
                        <a:pt x="3011" y="2540"/>
                      </a:lnTo>
                      <a:lnTo>
                        <a:pt x="3023" y="2559"/>
                      </a:lnTo>
                      <a:lnTo>
                        <a:pt x="3033" y="2571"/>
                      </a:lnTo>
                      <a:lnTo>
                        <a:pt x="3039" y="2580"/>
                      </a:lnTo>
                      <a:lnTo>
                        <a:pt x="3042" y="2583"/>
                      </a:lnTo>
                      <a:lnTo>
                        <a:pt x="3043" y="2586"/>
                      </a:lnTo>
                      <a:lnTo>
                        <a:pt x="3047" y="2591"/>
                      </a:lnTo>
                      <a:lnTo>
                        <a:pt x="3053" y="2601"/>
                      </a:lnTo>
                      <a:lnTo>
                        <a:pt x="3061" y="2616"/>
                      </a:lnTo>
                      <a:lnTo>
                        <a:pt x="3068" y="2636"/>
                      </a:lnTo>
                      <a:lnTo>
                        <a:pt x="3074" y="2657"/>
                      </a:lnTo>
                      <a:lnTo>
                        <a:pt x="3079" y="2682"/>
                      </a:lnTo>
                      <a:lnTo>
                        <a:pt x="3082" y="2709"/>
                      </a:lnTo>
                      <a:lnTo>
                        <a:pt x="3082" y="2894"/>
                      </a:lnTo>
                      <a:lnTo>
                        <a:pt x="3082" y="2897"/>
                      </a:lnTo>
                      <a:lnTo>
                        <a:pt x="3079" y="2912"/>
                      </a:lnTo>
                      <a:lnTo>
                        <a:pt x="3074" y="2929"/>
                      </a:lnTo>
                      <a:lnTo>
                        <a:pt x="3068" y="2947"/>
                      </a:lnTo>
                      <a:lnTo>
                        <a:pt x="3058" y="2965"/>
                      </a:lnTo>
                      <a:lnTo>
                        <a:pt x="3046" y="2984"/>
                      </a:lnTo>
                      <a:lnTo>
                        <a:pt x="3030" y="3000"/>
                      </a:lnTo>
                      <a:lnTo>
                        <a:pt x="3010" y="3016"/>
                      </a:lnTo>
                      <a:lnTo>
                        <a:pt x="2986" y="3030"/>
                      </a:lnTo>
                      <a:lnTo>
                        <a:pt x="2959" y="3040"/>
                      </a:lnTo>
                      <a:lnTo>
                        <a:pt x="2926" y="3046"/>
                      </a:lnTo>
                      <a:lnTo>
                        <a:pt x="2890" y="3050"/>
                      </a:lnTo>
                      <a:lnTo>
                        <a:pt x="2296" y="3050"/>
                      </a:lnTo>
                      <a:lnTo>
                        <a:pt x="1900" y="3050"/>
                      </a:lnTo>
                      <a:lnTo>
                        <a:pt x="1864" y="3051"/>
                      </a:lnTo>
                      <a:lnTo>
                        <a:pt x="840" y="3051"/>
                      </a:lnTo>
                      <a:lnTo>
                        <a:pt x="191" y="3051"/>
                      </a:lnTo>
                      <a:lnTo>
                        <a:pt x="155" y="3049"/>
                      </a:lnTo>
                      <a:lnTo>
                        <a:pt x="123" y="3042"/>
                      </a:lnTo>
                      <a:lnTo>
                        <a:pt x="95" y="3031"/>
                      </a:lnTo>
                      <a:lnTo>
                        <a:pt x="72" y="3019"/>
                      </a:lnTo>
                      <a:lnTo>
                        <a:pt x="52" y="3003"/>
                      </a:lnTo>
                      <a:lnTo>
                        <a:pt x="36" y="2986"/>
                      </a:lnTo>
                      <a:lnTo>
                        <a:pt x="23" y="2968"/>
                      </a:lnTo>
                      <a:lnTo>
                        <a:pt x="13" y="2950"/>
                      </a:lnTo>
                      <a:lnTo>
                        <a:pt x="6" y="2932"/>
                      </a:lnTo>
                      <a:lnTo>
                        <a:pt x="2" y="2914"/>
                      </a:lnTo>
                      <a:lnTo>
                        <a:pt x="0" y="2899"/>
                      </a:lnTo>
                      <a:lnTo>
                        <a:pt x="0" y="2896"/>
                      </a:lnTo>
                      <a:lnTo>
                        <a:pt x="0" y="2712"/>
                      </a:lnTo>
                      <a:lnTo>
                        <a:pt x="2" y="2684"/>
                      </a:lnTo>
                      <a:lnTo>
                        <a:pt x="7" y="2661"/>
                      </a:lnTo>
                      <a:lnTo>
                        <a:pt x="13" y="2638"/>
                      </a:lnTo>
                      <a:lnTo>
                        <a:pt x="21" y="2620"/>
                      </a:lnTo>
                      <a:lnTo>
                        <a:pt x="28" y="2605"/>
                      </a:lnTo>
                      <a:lnTo>
                        <a:pt x="34" y="2593"/>
                      </a:lnTo>
                      <a:lnTo>
                        <a:pt x="38" y="2588"/>
                      </a:lnTo>
                      <a:lnTo>
                        <a:pt x="39" y="2586"/>
                      </a:lnTo>
                      <a:lnTo>
                        <a:pt x="42" y="2582"/>
                      </a:lnTo>
                      <a:lnTo>
                        <a:pt x="48" y="2575"/>
                      </a:lnTo>
                      <a:lnTo>
                        <a:pt x="57" y="2561"/>
                      </a:lnTo>
                      <a:lnTo>
                        <a:pt x="71" y="2542"/>
                      </a:lnTo>
                      <a:lnTo>
                        <a:pt x="85" y="2520"/>
                      </a:lnTo>
                      <a:lnTo>
                        <a:pt x="104" y="2494"/>
                      </a:lnTo>
                      <a:lnTo>
                        <a:pt x="124" y="2463"/>
                      </a:lnTo>
                      <a:lnTo>
                        <a:pt x="146" y="2427"/>
                      </a:lnTo>
                      <a:lnTo>
                        <a:pt x="170" y="2388"/>
                      </a:lnTo>
                      <a:lnTo>
                        <a:pt x="196" y="2345"/>
                      </a:lnTo>
                      <a:lnTo>
                        <a:pt x="222" y="2299"/>
                      </a:lnTo>
                      <a:lnTo>
                        <a:pt x="251" y="2249"/>
                      </a:lnTo>
                      <a:lnTo>
                        <a:pt x="278" y="2195"/>
                      </a:lnTo>
                      <a:lnTo>
                        <a:pt x="308" y="2140"/>
                      </a:lnTo>
                      <a:lnTo>
                        <a:pt x="337" y="2081"/>
                      </a:lnTo>
                      <a:lnTo>
                        <a:pt x="365" y="2019"/>
                      </a:lnTo>
                      <a:lnTo>
                        <a:pt x="393" y="1955"/>
                      </a:lnTo>
                      <a:lnTo>
                        <a:pt x="421" y="1888"/>
                      </a:lnTo>
                      <a:lnTo>
                        <a:pt x="447" y="1820"/>
                      </a:lnTo>
                      <a:lnTo>
                        <a:pt x="472" y="1749"/>
                      </a:lnTo>
                      <a:lnTo>
                        <a:pt x="496" y="1677"/>
                      </a:lnTo>
                      <a:lnTo>
                        <a:pt x="518" y="1602"/>
                      </a:lnTo>
                      <a:lnTo>
                        <a:pt x="538" y="1526"/>
                      </a:lnTo>
                      <a:lnTo>
                        <a:pt x="556" y="1449"/>
                      </a:lnTo>
                      <a:lnTo>
                        <a:pt x="569" y="1371"/>
                      </a:lnTo>
                      <a:lnTo>
                        <a:pt x="574" y="1352"/>
                      </a:lnTo>
                      <a:lnTo>
                        <a:pt x="584" y="1335"/>
                      </a:lnTo>
                      <a:lnTo>
                        <a:pt x="597" y="1320"/>
                      </a:lnTo>
                      <a:lnTo>
                        <a:pt x="613" y="1306"/>
                      </a:lnTo>
                      <a:lnTo>
                        <a:pt x="634" y="1299"/>
                      </a:lnTo>
                      <a:lnTo>
                        <a:pt x="656" y="1295"/>
                      </a:lnTo>
                      <a:lnTo>
                        <a:pt x="705" y="1295"/>
                      </a:lnTo>
                      <a:lnTo>
                        <a:pt x="705" y="1438"/>
                      </a:lnTo>
                      <a:lnTo>
                        <a:pt x="753" y="1438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400">
                    <a:latin typeface="Calibri" panose="020F0502020204030204" pitchFamily="34" charset="0"/>
                  </a:endParaRPr>
                </a:p>
              </p:txBody>
            </p:sp>
          </p:grpSp>
        </p:grpSp>
        <p:pic>
          <p:nvPicPr>
            <p:cNvPr id="490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281" y="3379608"/>
              <a:ext cx="296558" cy="26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3" name="Group 502"/>
            <p:cNvGrpSpPr/>
            <p:nvPr/>
          </p:nvGrpSpPr>
          <p:grpSpPr>
            <a:xfrm>
              <a:off x="9364787" y="2904081"/>
              <a:ext cx="385984" cy="280594"/>
              <a:chOff x="5907088" y="2878138"/>
              <a:chExt cx="1670050" cy="1093787"/>
            </a:xfrm>
          </p:grpSpPr>
          <p:sp>
            <p:nvSpPr>
              <p:cNvPr id="504" name="Freeform 7"/>
              <p:cNvSpPr>
                <a:spLocks noChangeAspect="1"/>
              </p:cNvSpPr>
              <p:nvPr/>
            </p:nvSpPr>
            <p:spPr bwMode="auto">
              <a:xfrm>
                <a:off x="5940425" y="2903538"/>
                <a:ext cx="1614488" cy="1049337"/>
              </a:xfrm>
              <a:custGeom>
                <a:avLst/>
                <a:gdLst>
                  <a:gd name="T0" fmla="*/ 2147483647 w 3053"/>
                  <a:gd name="T1" fmla="*/ 2147483647 h 1982"/>
                  <a:gd name="T2" fmla="*/ 2147483647 w 3053"/>
                  <a:gd name="T3" fmla="*/ 2147483647 h 1982"/>
                  <a:gd name="T4" fmla="*/ 2147483647 w 3053"/>
                  <a:gd name="T5" fmla="*/ 2147483647 h 1982"/>
                  <a:gd name="T6" fmla="*/ 2147483647 w 3053"/>
                  <a:gd name="T7" fmla="*/ 2147483647 h 1982"/>
                  <a:gd name="T8" fmla="*/ 2147483647 w 3053"/>
                  <a:gd name="T9" fmla="*/ 2147483647 h 1982"/>
                  <a:gd name="T10" fmla="*/ 2147483647 w 3053"/>
                  <a:gd name="T11" fmla="*/ 2147483647 h 1982"/>
                  <a:gd name="T12" fmla="*/ 2147483647 w 3053"/>
                  <a:gd name="T13" fmla="*/ 2147483647 h 1982"/>
                  <a:gd name="T14" fmla="*/ 2147483647 w 3053"/>
                  <a:gd name="T15" fmla="*/ 2147483647 h 1982"/>
                  <a:gd name="T16" fmla="*/ 2147483647 w 3053"/>
                  <a:gd name="T17" fmla="*/ 2147483647 h 1982"/>
                  <a:gd name="T18" fmla="*/ 2147483647 w 3053"/>
                  <a:gd name="T19" fmla="*/ 2147483647 h 1982"/>
                  <a:gd name="T20" fmla="*/ 2147483647 w 3053"/>
                  <a:gd name="T21" fmla="*/ 2147483647 h 1982"/>
                  <a:gd name="T22" fmla="*/ 2147483647 w 3053"/>
                  <a:gd name="T23" fmla="*/ 2147483647 h 1982"/>
                  <a:gd name="T24" fmla="*/ 2147483647 w 3053"/>
                  <a:gd name="T25" fmla="*/ 2147483647 h 1982"/>
                  <a:gd name="T26" fmla="*/ 2147483647 w 3053"/>
                  <a:gd name="T27" fmla="*/ 2147483647 h 1982"/>
                  <a:gd name="T28" fmla="*/ 2147483647 w 3053"/>
                  <a:gd name="T29" fmla="*/ 2147483647 h 1982"/>
                  <a:gd name="T30" fmla="*/ 2147483647 w 3053"/>
                  <a:gd name="T31" fmla="*/ 2147483647 h 1982"/>
                  <a:gd name="T32" fmla="*/ 2147483647 w 3053"/>
                  <a:gd name="T33" fmla="*/ 2147483647 h 1982"/>
                  <a:gd name="T34" fmla="*/ 2147483647 w 3053"/>
                  <a:gd name="T35" fmla="*/ 2147483647 h 1982"/>
                  <a:gd name="T36" fmla="*/ 2147483647 w 3053"/>
                  <a:gd name="T37" fmla="*/ 2147483647 h 1982"/>
                  <a:gd name="T38" fmla="*/ 2147483647 w 3053"/>
                  <a:gd name="T39" fmla="*/ 2147483647 h 1982"/>
                  <a:gd name="T40" fmla="*/ 2147483647 w 3053"/>
                  <a:gd name="T41" fmla="*/ 2147483647 h 1982"/>
                  <a:gd name="T42" fmla="*/ 2147483647 w 3053"/>
                  <a:gd name="T43" fmla="*/ 2147483647 h 1982"/>
                  <a:gd name="T44" fmla="*/ 2147483647 w 3053"/>
                  <a:gd name="T45" fmla="*/ 2147483647 h 1982"/>
                  <a:gd name="T46" fmla="*/ 2147483647 w 3053"/>
                  <a:gd name="T47" fmla="*/ 2147483647 h 1982"/>
                  <a:gd name="T48" fmla="*/ 2147483647 w 3053"/>
                  <a:gd name="T49" fmla="*/ 2147483647 h 1982"/>
                  <a:gd name="T50" fmla="*/ 2147483647 w 3053"/>
                  <a:gd name="T51" fmla="*/ 2147483647 h 1982"/>
                  <a:gd name="T52" fmla="*/ 2147483647 w 3053"/>
                  <a:gd name="T53" fmla="*/ 2147483647 h 1982"/>
                  <a:gd name="T54" fmla="*/ 2147483647 w 3053"/>
                  <a:gd name="T55" fmla="*/ 2147483647 h 1982"/>
                  <a:gd name="T56" fmla="*/ 2147483647 w 3053"/>
                  <a:gd name="T57" fmla="*/ 2147483647 h 1982"/>
                  <a:gd name="T58" fmla="*/ 0 w 3053"/>
                  <a:gd name="T59" fmla="*/ 2147483647 h 1982"/>
                  <a:gd name="T60" fmla="*/ 2147483647 w 3053"/>
                  <a:gd name="T61" fmla="*/ 2147483647 h 1982"/>
                  <a:gd name="T62" fmla="*/ 2147483647 w 3053"/>
                  <a:gd name="T63" fmla="*/ 2147483647 h 1982"/>
                  <a:gd name="T64" fmla="*/ 2147483647 w 3053"/>
                  <a:gd name="T65" fmla="*/ 2147483647 h 1982"/>
                  <a:gd name="T66" fmla="*/ 2147483647 w 3053"/>
                  <a:gd name="T67" fmla="*/ 2147483647 h 1982"/>
                  <a:gd name="T68" fmla="*/ 2147483647 w 3053"/>
                  <a:gd name="T69" fmla="*/ 2147483647 h 1982"/>
                  <a:gd name="T70" fmla="*/ 2147483647 w 3053"/>
                  <a:gd name="T71" fmla="*/ 2147483647 h 1982"/>
                  <a:gd name="T72" fmla="*/ 2147483647 w 3053"/>
                  <a:gd name="T73" fmla="*/ 2147483647 h 1982"/>
                  <a:gd name="T74" fmla="*/ 2147483647 w 3053"/>
                  <a:gd name="T75" fmla="*/ 2147483647 h 1982"/>
                  <a:gd name="T76" fmla="*/ 2147483647 w 3053"/>
                  <a:gd name="T77" fmla="*/ 2147483647 h 1982"/>
                  <a:gd name="T78" fmla="*/ 2147483647 w 3053"/>
                  <a:gd name="T79" fmla="*/ 2147483647 h 1982"/>
                  <a:gd name="T80" fmla="*/ 2147483647 w 3053"/>
                  <a:gd name="T81" fmla="*/ 2147483647 h 1982"/>
                  <a:gd name="T82" fmla="*/ 2147483647 w 3053"/>
                  <a:gd name="T83" fmla="*/ 2147483647 h 1982"/>
                  <a:gd name="T84" fmla="*/ 2147483647 w 3053"/>
                  <a:gd name="T85" fmla="*/ 2147483647 h 1982"/>
                  <a:gd name="T86" fmla="*/ 2147483647 w 3053"/>
                  <a:gd name="T87" fmla="*/ 2147483647 h 1982"/>
                  <a:gd name="T88" fmla="*/ 2147483647 w 3053"/>
                  <a:gd name="T89" fmla="*/ 2147483647 h 1982"/>
                  <a:gd name="T90" fmla="*/ 2147483647 w 3053"/>
                  <a:gd name="T91" fmla="*/ 2147483647 h 1982"/>
                  <a:gd name="T92" fmla="*/ 2147483647 w 3053"/>
                  <a:gd name="T93" fmla="*/ 2147483647 h 1982"/>
                  <a:gd name="T94" fmla="*/ 2147483647 w 3053"/>
                  <a:gd name="T95" fmla="*/ 2147483647 h 1982"/>
                  <a:gd name="T96" fmla="*/ 2147483647 w 3053"/>
                  <a:gd name="T97" fmla="*/ 0 h 19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53" h="1982">
                    <a:moveTo>
                      <a:pt x="1321" y="0"/>
                    </a:moveTo>
                    <a:lnTo>
                      <a:pt x="1388" y="5"/>
                    </a:lnTo>
                    <a:lnTo>
                      <a:pt x="1454" y="16"/>
                    </a:lnTo>
                    <a:lnTo>
                      <a:pt x="1518" y="32"/>
                    </a:lnTo>
                    <a:lnTo>
                      <a:pt x="1580" y="54"/>
                    </a:lnTo>
                    <a:lnTo>
                      <a:pt x="1640" y="80"/>
                    </a:lnTo>
                    <a:lnTo>
                      <a:pt x="1696" y="112"/>
                    </a:lnTo>
                    <a:lnTo>
                      <a:pt x="1749" y="148"/>
                    </a:lnTo>
                    <a:lnTo>
                      <a:pt x="1799" y="187"/>
                    </a:lnTo>
                    <a:lnTo>
                      <a:pt x="1844" y="230"/>
                    </a:lnTo>
                    <a:lnTo>
                      <a:pt x="1885" y="277"/>
                    </a:lnTo>
                    <a:lnTo>
                      <a:pt x="1921" y="327"/>
                    </a:lnTo>
                    <a:lnTo>
                      <a:pt x="1952" y="379"/>
                    </a:lnTo>
                    <a:lnTo>
                      <a:pt x="1954" y="378"/>
                    </a:lnTo>
                    <a:lnTo>
                      <a:pt x="1963" y="375"/>
                    </a:lnTo>
                    <a:lnTo>
                      <a:pt x="1977" y="370"/>
                    </a:lnTo>
                    <a:lnTo>
                      <a:pt x="1995" y="363"/>
                    </a:lnTo>
                    <a:lnTo>
                      <a:pt x="2018" y="357"/>
                    </a:lnTo>
                    <a:lnTo>
                      <a:pt x="2044" y="349"/>
                    </a:lnTo>
                    <a:lnTo>
                      <a:pt x="2074" y="343"/>
                    </a:lnTo>
                    <a:lnTo>
                      <a:pt x="2106" y="337"/>
                    </a:lnTo>
                    <a:lnTo>
                      <a:pt x="2141" y="332"/>
                    </a:lnTo>
                    <a:lnTo>
                      <a:pt x="2177" y="329"/>
                    </a:lnTo>
                    <a:lnTo>
                      <a:pt x="2214" y="328"/>
                    </a:lnTo>
                    <a:lnTo>
                      <a:pt x="2254" y="330"/>
                    </a:lnTo>
                    <a:lnTo>
                      <a:pt x="2293" y="337"/>
                    </a:lnTo>
                    <a:lnTo>
                      <a:pt x="2331" y="347"/>
                    </a:lnTo>
                    <a:lnTo>
                      <a:pt x="2370" y="360"/>
                    </a:lnTo>
                    <a:lnTo>
                      <a:pt x="2408" y="379"/>
                    </a:lnTo>
                    <a:lnTo>
                      <a:pt x="2444" y="403"/>
                    </a:lnTo>
                    <a:lnTo>
                      <a:pt x="2478" y="434"/>
                    </a:lnTo>
                    <a:lnTo>
                      <a:pt x="2509" y="470"/>
                    </a:lnTo>
                    <a:lnTo>
                      <a:pt x="2546" y="523"/>
                    </a:lnTo>
                    <a:lnTo>
                      <a:pt x="2576" y="574"/>
                    </a:lnTo>
                    <a:lnTo>
                      <a:pt x="2600" y="624"/>
                    </a:lnTo>
                    <a:lnTo>
                      <a:pt x="2617" y="671"/>
                    </a:lnTo>
                    <a:lnTo>
                      <a:pt x="2630" y="716"/>
                    </a:lnTo>
                    <a:lnTo>
                      <a:pt x="2637" y="757"/>
                    </a:lnTo>
                    <a:lnTo>
                      <a:pt x="2642" y="794"/>
                    </a:lnTo>
                    <a:lnTo>
                      <a:pt x="2643" y="829"/>
                    </a:lnTo>
                    <a:lnTo>
                      <a:pt x="2642" y="858"/>
                    </a:lnTo>
                    <a:lnTo>
                      <a:pt x="2640" y="884"/>
                    </a:lnTo>
                    <a:lnTo>
                      <a:pt x="2636" y="904"/>
                    </a:lnTo>
                    <a:lnTo>
                      <a:pt x="2633" y="919"/>
                    </a:lnTo>
                    <a:lnTo>
                      <a:pt x="2631" y="927"/>
                    </a:lnTo>
                    <a:lnTo>
                      <a:pt x="2630" y="931"/>
                    </a:lnTo>
                    <a:lnTo>
                      <a:pt x="2633" y="932"/>
                    </a:lnTo>
                    <a:lnTo>
                      <a:pt x="2642" y="935"/>
                    </a:lnTo>
                    <a:lnTo>
                      <a:pt x="2657" y="941"/>
                    </a:lnTo>
                    <a:lnTo>
                      <a:pt x="2677" y="948"/>
                    </a:lnTo>
                    <a:lnTo>
                      <a:pt x="2701" y="960"/>
                    </a:lnTo>
                    <a:lnTo>
                      <a:pt x="2728" y="972"/>
                    </a:lnTo>
                    <a:lnTo>
                      <a:pt x="2757" y="987"/>
                    </a:lnTo>
                    <a:lnTo>
                      <a:pt x="2789" y="1006"/>
                    </a:lnTo>
                    <a:lnTo>
                      <a:pt x="2821" y="1027"/>
                    </a:lnTo>
                    <a:lnTo>
                      <a:pt x="2854" y="1052"/>
                    </a:lnTo>
                    <a:lnTo>
                      <a:pt x="2886" y="1078"/>
                    </a:lnTo>
                    <a:lnTo>
                      <a:pt x="2918" y="1108"/>
                    </a:lnTo>
                    <a:lnTo>
                      <a:pt x="2947" y="1141"/>
                    </a:lnTo>
                    <a:lnTo>
                      <a:pt x="2974" y="1177"/>
                    </a:lnTo>
                    <a:lnTo>
                      <a:pt x="2998" y="1217"/>
                    </a:lnTo>
                    <a:lnTo>
                      <a:pt x="3019" y="1261"/>
                    </a:lnTo>
                    <a:lnTo>
                      <a:pt x="3034" y="1307"/>
                    </a:lnTo>
                    <a:lnTo>
                      <a:pt x="3044" y="1358"/>
                    </a:lnTo>
                    <a:lnTo>
                      <a:pt x="3050" y="1412"/>
                    </a:lnTo>
                    <a:lnTo>
                      <a:pt x="3053" y="1463"/>
                    </a:lnTo>
                    <a:lnTo>
                      <a:pt x="3053" y="1507"/>
                    </a:lnTo>
                    <a:lnTo>
                      <a:pt x="3051" y="1547"/>
                    </a:lnTo>
                    <a:lnTo>
                      <a:pt x="3046" y="1580"/>
                    </a:lnTo>
                    <a:lnTo>
                      <a:pt x="3041" y="1610"/>
                    </a:lnTo>
                    <a:lnTo>
                      <a:pt x="3034" y="1636"/>
                    </a:lnTo>
                    <a:lnTo>
                      <a:pt x="3026" y="1657"/>
                    </a:lnTo>
                    <a:lnTo>
                      <a:pt x="3018" y="1675"/>
                    </a:lnTo>
                    <a:lnTo>
                      <a:pt x="3009" y="1690"/>
                    </a:lnTo>
                    <a:lnTo>
                      <a:pt x="3002" y="1701"/>
                    </a:lnTo>
                    <a:lnTo>
                      <a:pt x="2994" y="1710"/>
                    </a:lnTo>
                    <a:lnTo>
                      <a:pt x="2988" y="1716"/>
                    </a:lnTo>
                    <a:lnTo>
                      <a:pt x="2982" y="1721"/>
                    </a:lnTo>
                    <a:lnTo>
                      <a:pt x="2979" y="1723"/>
                    </a:lnTo>
                    <a:lnTo>
                      <a:pt x="2978" y="1723"/>
                    </a:lnTo>
                    <a:lnTo>
                      <a:pt x="2620" y="1973"/>
                    </a:lnTo>
                    <a:lnTo>
                      <a:pt x="2222" y="1982"/>
                    </a:lnTo>
                    <a:lnTo>
                      <a:pt x="956" y="1970"/>
                    </a:lnTo>
                    <a:lnTo>
                      <a:pt x="452" y="1970"/>
                    </a:lnTo>
                    <a:lnTo>
                      <a:pt x="181" y="1819"/>
                    </a:lnTo>
                    <a:lnTo>
                      <a:pt x="2" y="1501"/>
                    </a:lnTo>
                    <a:lnTo>
                      <a:pt x="2" y="1497"/>
                    </a:lnTo>
                    <a:lnTo>
                      <a:pt x="0" y="1487"/>
                    </a:lnTo>
                    <a:lnTo>
                      <a:pt x="0" y="1470"/>
                    </a:lnTo>
                    <a:lnTo>
                      <a:pt x="0" y="1448"/>
                    </a:lnTo>
                    <a:lnTo>
                      <a:pt x="2" y="1422"/>
                    </a:lnTo>
                    <a:lnTo>
                      <a:pt x="3" y="1391"/>
                    </a:lnTo>
                    <a:lnTo>
                      <a:pt x="5" y="1358"/>
                    </a:lnTo>
                    <a:lnTo>
                      <a:pt x="10" y="1320"/>
                    </a:lnTo>
                    <a:lnTo>
                      <a:pt x="15" y="1282"/>
                    </a:lnTo>
                    <a:lnTo>
                      <a:pt x="24" y="1242"/>
                    </a:lnTo>
                    <a:lnTo>
                      <a:pt x="34" y="1201"/>
                    </a:lnTo>
                    <a:lnTo>
                      <a:pt x="46" y="1161"/>
                    </a:lnTo>
                    <a:lnTo>
                      <a:pt x="61" y="1120"/>
                    </a:lnTo>
                    <a:lnTo>
                      <a:pt x="79" y="1082"/>
                    </a:lnTo>
                    <a:lnTo>
                      <a:pt x="100" y="1045"/>
                    </a:lnTo>
                    <a:lnTo>
                      <a:pt x="125" y="1011"/>
                    </a:lnTo>
                    <a:lnTo>
                      <a:pt x="152" y="980"/>
                    </a:lnTo>
                    <a:lnTo>
                      <a:pt x="184" y="953"/>
                    </a:lnTo>
                    <a:lnTo>
                      <a:pt x="222" y="931"/>
                    </a:lnTo>
                    <a:lnTo>
                      <a:pt x="268" y="907"/>
                    </a:lnTo>
                    <a:lnTo>
                      <a:pt x="311" y="890"/>
                    </a:lnTo>
                    <a:lnTo>
                      <a:pt x="350" y="875"/>
                    </a:lnTo>
                    <a:lnTo>
                      <a:pt x="385" y="864"/>
                    </a:lnTo>
                    <a:lnTo>
                      <a:pt x="416" y="855"/>
                    </a:lnTo>
                    <a:lnTo>
                      <a:pt x="444" y="849"/>
                    </a:lnTo>
                    <a:lnTo>
                      <a:pt x="468" y="847"/>
                    </a:lnTo>
                    <a:lnTo>
                      <a:pt x="489" y="845"/>
                    </a:lnTo>
                    <a:lnTo>
                      <a:pt x="507" y="845"/>
                    </a:lnTo>
                    <a:lnTo>
                      <a:pt x="521" y="845"/>
                    </a:lnTo>
                    <a:lnTo>
                      <a:pt x="534" y="848"/>
                    </a:lnTo>
                    <a:lnTo>
                      <a:pt x="543" y="849"/>
                    </a:lnTo>
                    <a:lnTo>
                      <a:pt x="549" y="851"/>
                    </a:lnTo>
                    <a:lnTo>
                      <a:pt x="553" y="853"/>
                    </a:lnTo>
                    <a:lnTo>
                      <a:pt x="554" y="854"/>
                    </a:lnTo>
                    <a:lnTo>
                      <a:pt x="553" y="850"/>
                    </a:lnTo>
                    <a:lnTo>
                      <a:pt x="553" y="840"/>
                    </a:lnTo>
                    <a:lnTo>
                      <a:pt x="553" y="824"/>
                    </a:lnTo>
                    <a:lnTo>
                      <a:pt x="553" y="803"/>
                    </a:lnTo>
                    <a:lnTo>
                      <a:pt x="554" y="777"/>
                    </a:lnTo>
                    <a:lnTo>
                      <a:pt x="555" y="746"/>
                    </a:lnTo>
                    <a:lnTo>
                      <a:pt x="559" y="711"/>
                    </a:lnTo>
                    <a:lnTo>
                      <a:pt x="564" y="672"/>
                    </a:lnTo>
                    <a:lnTo>
                      <a:pt x="570" y="631"/>
                    </a:lnTo>
                    <a:lnTo>
                      <a:pt x="580" y="589"/>
                    </a:lnTo>
                    <a:lnTo>
                      <a:pt x="591" y="543"/>
                    </a:lnTo>
                    <a:lnTo>
                      <a:pt x="605" y="497"/>
                    </a:lnTo>
                    <a:lnTo>
                      <a:pt x="623" y="450"/>
                    </a:lnTo>
                    <a:lnTo>
                      <a:pt x="645" y="401"/>
                    </a:lnTo>
                    <a:lnTo>
                      <a:pt x="668" y="354"/>
                    </a:lnTo>
                    <a:lnTo>
                      <a:pt x="698" y="308"/>
                    </a:lnTo>
                    <a:lnTo>
                      <a:pt x="730" y="262"/>
                    </a:lnTo>
                    <a:lnTo>
                      <a:pt x="769" y="218"/>
                    </a:lnTo>
                    <a:lnTo>
                      <a:pt x="811" y="177"/>
                    </a:lnTo>
                    <a:lnTo>
                      <a:pt x="860" y="139"/>
                    </a:lnTo>
                    <a:lnTo>
                      <a:pt x="913" y="104"/>
                    </a:lnTo>
                    <a:lnTo>
                      <a:pt x="980" y="68"/>
                    </a:lnTo>
                    <a:lnTo>
                      <a:pt x="1048" y="41"/>
                    </a:lnTo>
                    <a:lnTo>
                      <a:pt x="1116" y="21"/>
                    </a:lnTo>
                    <a:lnTo>
                      <a:pt x="1184" y="7"/>
                    </a:lnTo>
                    <a:lnTo>
                      <a:pt x="1253" y="0"/>
                    </a:lnTo>
                    <a:lnTo>
                      <a:pt x="132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8"/>
              <p:cNvSpPr>
                <a:spLocks noChangeAspect="1" noEditPoints="1"/>
              </p:cNvSpPr>
              <p:nvPr/>
            </p:nvSpPr>
            <p:spPr bwMode="auto">
              <a:xfrm>
                <a:off x="5907088" y="2878138"/>
                <a:ext cx="1670050" cy="1093787"/>
              </a:xfrm>
              <a:custGeom>
                <a:avLst/>
                <a:gdLst>
                  <a:gd name="T0" fmla="*/ 2147483647 w 3158"/>
                  <a:gd name="T1" fmla="*/ 2147483647 h 2067"/>
                  <a:gd name="T2" fmla="*/ 2147483647 w 3158"/>
                  <a:gd name="T3" fmla="*/ 2147483647 h 2067"/>
                  <a:gd name="T4" fmla="*/ 2147483647 w 3158"/>
                  <a:gd name="T5" fmla="*/ 2147483647 h 2067"/>
                  <a:gd name="T6" fmla="*/ 2147483647 w 3158"/>
                  <a:gd name="T7" fmla="*/ 2147483647 h 2067"/>
                  <a:gd name="T8" fmla="*/ 2147483647 w 3158"/>
                  <a:gd name="T9" fmla="*/ 2147483647 h 2067"/>
                  <a:gd name="T10" fmla="*/ 2147483647 w 3158"/>
                  <a:gd name="T11" fmla="*/ 2147483647 h 2067"/>
                  <a:gd name="T12" fmla="*/ 2147483647 w 3158"/>
                  <a:gd name="T13" fmla="*/ 2147483647 h 2067"/>
                  <a:gd name="T14" fmla="*/ 2147483647 w 3158"/>
                  <a:gd name="T15" fmla="*/ 2147483647 h 2067"/>
                  <a:gd name="T16" fmla="*/ 2147483647 w 3158"/>
                  <a:gd name="T17" fmla="*/ 2147483647 h 2067"/>
                  <a:gd name="T18" fmla="*/ 2147483647 w 3158"/>
                  <a:gd name="T19" fmla="*/ 2147483647 h 2067"/>
                  <a:gd name="T20" fmla="*/ 2147483647 w 3158"/>
                  <a:gd name="T21" fmla="*/ 2147483647 h 2067"/>
                  <a:gd name="T22" fmla="*/ 2147483647 w 3158"/>
                  <a:gd name="T23" fmla="*/ 2147483647 h 2067"/>
                  <a:gd name="T24" fmla="*/ 2147483647 w 3158"/>
                  <a:gd name="T25" fmla="*/ 2147483647 h 2067"/>
                  <a:gd name="T26" fmla="*/ 2147483647 w 3158"/>
                  <a:gd name="T27" fmla="*/ 2147483647 h 2067"/>
                  <a:gd name="T28" fmla="*/ 2147483647 w 3158"/>
                  <a:gd name="T29" fmla="*/ 2147483647 h 2067"/>
                  <a:gd name="T30" fmla="*/ 2147483647 w 3158"/>
                  <a:gd name="T31" fmla="*/ 2147483647 h 2067"/>
                  <a:gd name="T32" fmla="*/ 2147483647 w 3158"/>
                  <a:gd name="T33" fmla="*/ 2147483647 h 2067"/>
                  <a:gd name="T34" fmla="*/ 2147483647 w 3158"/>
                  <a:gd name="T35" fmla="*/ 2147483647 h 2067"/>
                  <a:gd name="T36" fmla="*/ 2147483647 w 3158"/>
                  <a:gd name="T37" fmla="*/ 2147483647 h 2067"/>
                  <a:gd name="T38" fmla="*/ 2147483647 w 3158"/>
                  <a:gd name="T39" fmla="*/ 2147483647 h 2067"/>
                  <a:gd name="T40" fmla="*/ 2147483647 w 3158"/>
                  <a:gd name="T41" fmla="*/ 2147483647 h 2067"/>
                  <a:gd name="T42" fmla="*/ 2147483647 w 3158"/>
                  <a:gd name="T43" fmla="*/ 2147483647 h 2067"/>
                  <a:gd name="T44" fmla="*/ 2147483647 w 3158"/>
                  <a:gd name="T45" fmla="*/ 2147483647 h 2067"/>
                  <a:gd name="T46" fmla="*/ 2147483647 w 3158"/>
                  <a:gd name="T47" fmla="*/ 2147483647 h 2067"/>
                  <a:gd name="T48" fmla="*/ 2147483647 w 3158"/>
                  <a:gd name="T49" fmla="*/ 2147483647 h 2067"/>
                  <a:gd name="T50" fmla="*/ 2147483647 w 3158"/>
                  <a:gd name="T51" fmla="*/ 2147483647 h 2067"/>
                  <a:gd name="T52" fmla="*/ 2147483647 w 3158"/>
                  <a:gd name="T53" fmla="*/ 2147483647 h 2067"/>
                  <a:gd name="T54" fmla="*/ 2147483647 w 3158"/>
                  <a:gd name="T55" fmla="*/ 2147483647 h 2067"/>
                  <a:gd name="T56" fmla="*/ 2147483647 w 3158"/>
                  <a:gd name="T57" fmla="*/ 2147483647 h 2067"/>
                  <a:gd name="T58" fmla="*/ 2147483647 w 3158"/>
                  <a:gd name="T59" fmla="*/ 2147483647 h 2067"/>
                  <a:gd name="T60" fmla="*/ 2147483647 w 3158"/>
                  <a:gd name="T61" fmla="*/ 2147483647 h 2067"/>
                  <a:gd name="T62" fmla="*/ 2147483647 w 3158"/>
                  <a:gd name="T63" fmla="*/ 2147483647 h 2067"/>
                  <a:gd name="T64" fmla="*/ 2147483647 w 3158"/>
                  <a:gd name="T65" fmla="*/ 2147483647 h 2067"/>
                  <a:gd name="T66" fmla="*/ 2147483647 w 3158"/>
                  <a:gd name="T67" fmla="*/ 2147483647 h 2067"/>
                  <a:gd name="T68" fmla="*/ 2147483647 w 3158"/>
                  <a:gd name="T69" fmla="*/ 2147483647 h 2067"/>
                  <a:gd name="T70" fmla="*/ 2147483647 w 3158"/>
                  <a:gd name="T71" fmla="*/ 2147483647 h 2067"/>
                  <a:gd name="T72" fmla="*/ 2147483647 w 3158"/>
                  <a:gd name="T73" fmla="*/ 2147483647 h 2067"/>
                  <a:gd name="T74" fmla="*/ 2147483647 w 3158"/>
                  <a:gd name="T75" fmla="*/ 2147483647 h 2067"/>
                  <a:gd name="T76" fmla="*/ 2147483647 w 3158"/>
                  <a:gd name="T77" fmla="*/ 2147483647 h 2067"/>
                  <a:gd name="T78" fmla="*/ 2147483647 w 3158"/>
                  <a:gd name="T79" fmla="*/ 2147483647 h 2067"/>
                  <a:gd name="T80" fmla="*/ 2147483647 w 3158"/>
                  <a:gd name="T81" fmla="*/ 2147483647 h 2067"/>
                  <a:gd name="T82" fmla="*/ 2147483647 w 3158"/>
                  <a:gd name="T83" fmla="*/ 2147483647 h 2067"/>
                  <a:gd name="T84" fmla="*/ 2147483647 w 3158"/>
                  <a:gd name="T85" fmla="*/ 2147483647 h 2067"/>
                  <a:gd name="T86" fmla="*/ 2147483647 w 3158"/>
                  <a:gd name="T87" fmla="*/ 2147483647 h 2067"/>
                  <a:gd name="T88" fmla="*/ 2147483647 w 3158"/>
                  <a:gd name="T89" fmla="*/ 2147483647 h 2067"/>
                  <a:gd name="T90" fmla="*/ 2147483647 w 3158"/>
                  <a:gd name="T91" fmla="*/ 2147483647 h 2067"/>
                  <a:gd name="T92" fmla="*/ 2147483647 w 3158"/>
                  <a:gd name="T93" fmla="*/ 2147483647 h 2067"/>
                  <a:gd name="T94" fmla="*/ 2147483647 w 3158"/>
                  <a:gd name="T95" fmla="*/ 2147483647 h 2067"/>
                  <a:gd name="T96" fmla="*/ 2147483647 w 3158"/>
                  <a:gd name="T97" fmla="*/ 2147483647 h 2067"/>
                  <a:gd name="T98" fmla="*/ 2147483647 w 3158"/>
                  <a:gd name="T99" fmla="*/ 2147483647 h 2067"/>
                  <a:gd name="T100" fmla="*/ 2147483647 w 3158"/>
                  <a:gd name="T101" fmla="*/ 2147483647 h 2067"/>
                  <a:gd name="T102" fmla="*/ 2147483647 w 3158"/>
                  <a:gd name="T103" fmla="*/ 2147483647 h 2067"/>
                  <a:gd name="T104" fmla="*/ 2147483647 w 3158"/>
                  <a:gd name="T105" fmla="*/ 2147483647 h 2067"/>
                  <a:gd name="T106" fmla="*/ 2147483647 w 3158"/>
                  <a:gd name="T107" fmla="*/ 2147483647 h 2067"/>
                  <a:gd name="T108" fmla="*/ 0 w 3158"/>
                  <a:gd name="T109" fmla="*/ 2147483647 h 2067"/>
                  <a:gd name="T110" fmla="*/ 2147483647 w 3158"/>
                  <a:gd name="T111" fmla="*/ 2147483647 h 2067"/>
                  <a:gd name="T112" fmla="*/ 2147483647 w 3158"/>
                  <a:gd name="T113" fmla="*/ 2147483647 h 2067"/>
                  <a:gd name="T114" fmla="*/ 2147483647 w 3158"/>
                  <a:gd name="T115" fmla="*/ 2147483647 h 2067"/>
                  <a:gd name="T116" fmla="*/ 2147483647 w 3158"/>
                  <a:gd name="T117" fmla="*/ 2147483647 h 2067"/>
                  <a:gd name="T118" fmla="*/ 2147483647 w 3158"/>
                  <a:gd name="T119" fmla="*/ 2147483647 h 2067"/>
                  <a:gd name="T120" fmla="*/ 2147483647 w 3158"/>
                  <a:gd name="T121" fmla="*/ 2147483647 h 2067"/>
                  <a:gd name="T122" fmla="*/ 2147483647 w 3158"/>
                  <a:gd name="T123" fmla="*/ 2147483647 h 2067"/>
                  <a:gd name="T124" fmla="*/ 2147483647 w 3158"/>
                  <a:gd name="T125" fmla="*/ 2147483647 h 20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58" h="2067">
                    <a:moveTo>
                      <a:pt x="1368" y="97"/>
                    </a:moveTo>
                    <a:lnTo>
                      <a:pt x="1298" y="101"/>
                    </a:lnTo>
                    <a:lnTo>
                      <a:pt x="1230" y="111"/>
                    </a:lnTo>
                    <a:lnTo>
                      <a:pt x="1164" y="128"/>
                    </a:lnTo>
                    <a:lnTo>
                      <a:pt x="1101" y="151"/>
                    </a:lnTo>
                    <a:lnTo>
                      <a:pt x="1041" y="181"/>
                    </a:lnTo>
                    <a:lnTo>
                      <a:pt x="984" y="214"/>
                    </a:lnTo>
                    <a:lnTo>
                      <a:pt x="930" y="254"/>
                    </a:lnTo>
                    <a:lnTo>
                      <a:pt x="882" y="299"/>
                    </a:lnTo>
                    <a:lnTo>
                      <a:pt x="837" y="347"/>
                    </a:lnTo>
                    <a:lnTo>
                      <a:pt x="797" y="401"/>
                    </a:lnTo>
                    <a:lnTo>
                      <a:pt x="764" y="458"/>
                    </a:lnTo>
                    <a:lnTo>
                      <a:pt x="734" y="518"/>
                    </a:lnTo>
                    <a:lnTo>
                      <a:pt x="711" y="581"/>
                    </a:lnTo>
                    <a:lnTo>
                      <a:pt x="694" y="647"/>
                    </a:lnTo>
                    <a:lnTo>
                      <a:pt x="684" y="715"/>
                    </a:lnTo>
                    <a:lnTo>
                      <a:pt x="680" y="785"/>
                    </a:lnTo>
                    <a:lnTo>
                      <a:pt x="681" y="820"/>
                    </a:lnTo>
                    <a:lnTo>
                      <a:pt x="684" y="857"/>
                    </a:lnTo>
                    <a:lnTo>
                      <a:pt x="690" y="897"/>
                    </a:lnTo>
                    <a:lnTo>
                      <a:pt x="700" y="957"/>
                    </a:lnTo>
                    <a:lnTo>
                      <a:pt x="639" y="953"/>
                    </a:lnTo>
                    <a:lnTo>
                      <a:pt x="617" y="950"/>
                    </a:lnTo>
                    <a:lnTo>
                      <a:pt x="597" y="950"/>
                    </a:lnTo>
                    <a:lnTo>
                      <a:pt x="533" y="954"/>
                    </a:lnTo>
                    <a:lnTo>
                      <a:pt x="474" y="965"/>
                    </a:lnTo>
                    <a:lnTo>
                      <a:pt x="415" y="984"/>
                    </a:lnTo>
                    <a:lnTo>
                      <a:pt x="362" y="1009"/>
                    </a:lnTo>
                    <a:lnTo>
                      <a:pt x="311" y="1040"/>
                    </a:lnTo>
                    <a:lnTo>
                      <a:pt x="264" y="1077"/>
                    </a:lnTo>
                    <a:lnTo>
                      <a:pt x="223" y="1118"/>
                    </a:lnTo>
                    <a:lnTo>
                      <a:pt x="185" y="1166"/>
                    </a:lnTo>
                    <a:lnTo>
                      <a:pt x="154" y="1217"/>
                    </a:lnTo>
                    <a:lnTo>
                      <a:pt x="129" y="1270"/>
                    </a:lnTo>
                    <a:lnTo>
                      <a:pt x="111" y="1329"/>
                    </a:lnTo>
                    <a:lnTo>
                      <a:pt x="99" y="1388"/>
                    </a:lnTo>
                    <a:lnTo>
                      <a:pt x="96" y="1452"/>
                    </a:lnTo>
                    <a:lnTo>
                      <a:pt x="99" y="1510"/>
                    </a:lnTo>
                    <a:lnTo>
                      <a:pt x="109" y="1567"/>
                    </a:lnTo>
                    <a:lnTo>
                      <a:pt x="126" y="1622"/>
                    </a:lnTo>
                    <a:lnTo>
                      <a:pt x="148" y="1674"/>
                    </a:lnTo>
                    <a:lnTo>
                      <a:pt x="177" y="1724"/>
                    </a:lnTo>
                    <a:lnTo>
                      <a:pt x="210" y="1770"/>
                    </a:lnTo>
                    <a:lnTo>
                      <a:pt x="249" y="1811"/>
                    </a:lnTo>
                    <a:lnTo>
                      <a:pt x="292" y="1848"/>
                    </a:lnTo>
                    <a:lnTo>
                      <a:pt x="339" y="1882"/>
                    </a:lnTo>
                    <a:lnTo>
                      <a:pt x="392" y="1908"/>
                    </a:lnTo>
                    <a:lnTo>
                      <a:pt x="419" y="1922"/>
                    </a:lnTo>
                    <a:lnTo>
                      <a:pt x="439" y="1928"/>
                    </a:lnTo>
                    <a:lnTo>
                      <a:pt x="464" y="1937"/>
                    </a:lnTo>
                    <a:lnTo>
                      <a:pt x="495" y="1944"/>
                    </a:lnTo>
                    <a:lnTo>
                      <a:pt x="532" y="1953"/>
                    </a:lnTo>
                    <a:lnTo>
                      <a:pt x="575" y="1959"/>
                    </a:lnTo>
                    <a:lnTo>
                      <a:pt x="622" y="1965"/>
                    </a:lnTo>
                    <a:lnTo>
                      <a:pt x="674" y="1969"/>
                    </a:lnTo>
                    <a:lnTo>
                      <a:pt x="732" y="1970"/>
                    </a:lnTo>
                    <a:lnTo>
                      <a:pt x="2476" y="1970"/>
                    </a:lnTo>
                    <a:lnTo>
                      <a:pt x="2480" y="1970"/>
                    </a:lnTo>
                    <a:lnTo>
                      <a:pt x="2490" y="1970"/>
                    </a:lnTo>
                    <a:lnTo>
                      <a:pt x="2506" y="1970"/>
                    </a:lnTo>
                    <a:lnTo>
                      <a:pt x="2526" y="1969"/>
                    </a:lnTo>
                    <a:lnTo>
                      <a:pt x="2551" y="1968"/>
                    </a:lnTo>
                    <a:lnTo>
                      <a:pt x="2577" y="1967"/>
                    </a:lnTo>
                    <a:lnTo>
                      <a:pt x="2607" y="1964"/>
                    </a:lnTo>
                    <a:lnTo>
                      <a:pt x="2609" y="1964"/>
                    </a:lnTo>
                    <a:lnTo>
                      <a:pt x="2665" y="1959"/>
                    </a:lnTo>
                    <a:lnTo>
                      <a:pt x="2720" y="1948"/>
                    </a:lnTo>
                    <a:lnTo>
                      <a:pt x="2747" y="1940"/>
                    </a:lnTo>
                    <a:lnTo>
                      <a:pt x="2767" y="1934"/>
                    </a:lnTo>
                    <a:lnTo>
                      <a:pt x="2781" y="1928"/>
                    </a:lnTo>
                    <a:lnTo>
                      <a:pt x="2790" y="1923"/>
                    </a:lnTo>
                    <a:lnTo>
                      <a:pt x="2796" y="1919"/>
                    </a:lnTo>
                    <a:lnTo>
                      <a:pt x="2842" y="1893"/>
                    </a:lnTo>
                    <a:lnTo>
                      <a:pt x="2885" y="1863"/>
                    </a:lnTo>
                    <a:lnTo>
                      <a:pt x="2924" y="1828"/>
                    </a:lnTo>
                    <a:lnTo>
                      <a:pt x="2959" y="1789"/>
                    </a:lnTo>
                    <a:lnTo>
                      <a:pt x="2990" y="1746"/>
                    </a:lnTo>
                    <a:lnTo>
                      <a:pt x="3015" y="1702"/>
                    </a:lnTo>
                    <a:lnTo>
                      <a:pt x="3035" y="1653"/>
                    </a:lnTo>
                    <a:lnTo>
                      <a:pt x="3050" y="1603"/>
                    </a:lnTo>
                    <a:lnTo>
                      <a:pt x="3060" y="1551"/>
                    </a:lnTo>
                    <a:lnTo>
                      <a:pt x="3062" y="1499"/>
                    </a:lnTo>
                    <a:lnTo>
                      <a:pt x="3058" y="1440"/>
                    </a:lnTo>
                    <a:lnTo>
                      <a:pt x="3048" y="1384"/>
                    </a:lnTo>
                    <a:lnTo>
                      <a:pt x="3031" y="1331"/>
                    </a:lnTo>
                    <a:lnTo>
                      <a:pt x="3009" y="1281"/>
                    </a:lnTo>
                    <a:lnTo>
                      <a:pt x="2979" y="1234"/>
                    </a:lnTo>
                    <a:lnTo>
                      <a:pt x="2945" y="1190"/>
                    </a:lnTo>
                    <a:lnTo>
                      <a:pt x="2907" y="1151"/>
                    </a:lnTo>
                    <a:lnTo>
                      <a:pt x="2863" y="1117"/>
                    </a:lnTo>
                    <a:lnTo>
                      <a:pt x="2816" y="1087"/>
                    </a:lnTo>
                    <a:lnTo>
                      <a:pt x="2765" y="1065"/>
                    </a:lnTo>
                    <a:lnTo>
                      <a:pt x="2711" y="1047"/>
                    </a:lnTo>
                    <a:lnTo>
                      <a:pt x="2654" y="1036"/>
                    </a:lnTo>
                    <a:lnTo>
                      <a:pt x="2594" y="1029"/>
                    </a:lnTo>
                    <a:lnTo>
                      <a:pt x="2616" y="972"/>
                    </a:lnTo>
                    <a:lnTo>
                      <a:pt x="2629" y="926"/>
                    </a:lnTo>
                    <a:lnTo>
                      <a:pt x="2638" y="880"/>
                    </a:lnTo>
                    <a:lnTo>
                      <a:pt x="2642" y="832"/>
                    </a:lnTo>
                    <a:lnTo>
                      <a:pt x="2638" y="779"/>
                    </a:lnTo>
                    <a:lnTo>
                      <a:pt x="2627" y="727"/>
                    </a:lnTo>
                    <a:lnTo>
                      <a:pt x="2611" y="678"/>
                    </a:lnTo>
                    <a:lnTo>
                      <a:pt x="2587" y="632"/>
                    </a:lnTo>
                    <a:lnTo>
                      <a:pt x="2558" y="590"/>
                    </a:lnTo>
                    <a:lnTo>
                      <a:pt x="2525" y="553"/>
                    </a:lnTo>
                    <a:lnTo>
                      <a:pt x="2487" y="519"/>
                    </a:lnTo>
                    <a:lnTo>
                      <a:pt x="2445" y="490"/>
                    </a:lnTo>
                    <a:lnTo>
                      <a:pt x="2399" y="467"/>
                    </a:lnTo>
                    <a:lnTo>
                      <a:pt x="2351" y="451"/>
                    </a:lnTo>
                    <a:lnTo>
                      <a:pt x="2298" y="439"/>
                    </a:lnTo>
                    <a:lnTo>
                      <a:pt x="2245" y="436"/>
                    </a:lnTo>
                    <a:lnTo>
                      <a:pt x="2194" y="439"/>
                    </a:lnTo>
                    <a:lnTo>
                      <a:pt x="2143" y="449"/>
                    </a:lnTo>
                    <a:lnTo>
                      <a:pt x="2093" y="467"/>
                    </a:lnTo>
                    <a:lnTo>
                      <a:pt x="2047" y="489"/>
                    </a:lnTo>
                    <a:lnTo>
                      <a:pt x="2004" y="515"/>
                    </a:lnTo>
                    <a:lnTo>
                      <a:pt x="1980" y="470"/>
                    </a:lnTo>
                    <a:lnTo>
                      <a:pt x="1948" y="414"/>
                    </a:lnTo>
                    <a:lnTo>
                      <a:pt x="1912" y="362"/>
                    </a:lnTo>
                    <a:lnTo>
                      <a:pt x="1871" y="315"/>
                    </a:lnTo>
                    <a:lnTo>
                      <a:pt x="1826" y="271"/>
                    </a:lnTo>
                    <a:lnTo>
                      <a:pt x="1777" y="232"/>
                    </a:lnTo>
                    <a:lnTo>
                      <a:pt x="1726" y="197"/>
                    </a:lnTo>
                    <a:lnTo>
                      <a:pt x="1672" y="167"/>
                    </a:lnTo>
                    <a:lnTo>
                      <a:pt x="1616" y="142"/>
                    </a:lnTo>
                    <a:lnTo>
                      <a:pt x="1556" y="123"/>
                    </a:lnTo>
                    <a:lnTo>
                      <a:pt x="1495" y="109"/>
                    </a:lnTo>
                    <a:lnTo>
                      <a:pt x="1433" y="100"/>
                    </a:lnTo>
                    <a:lnTo>
                      <a:pt x="1368" y="97"/>
                    </a:lnTo>
                    <a:close/>
                    <a:moveTo>
                      <a:pt x="1368" y="0"/>
                    </a:moveTo>
                    <a:lnTo>
                      <a:pt x="1438" y="4"/>
                    </a:lnTo>
                    <a:lnTo>
                      <a:pt x="1505" y="13"/>
                    </a:lnTo>
                    <a:lnTo>
                      <a:pt x="1571" y="28"/>
                    </a:lnTo>
                    <a:lnTo>
                      <a:pt x="1635" y="48"/>
                    </a:lnTo>
                    <a:lnTo>
                      <a:pt x="1698" y="72"/>
                    </a:lnTo>
                    <a:lnTo>
                      <a:pt x="1756" y="104"/>
                    </a:lnTo>
                    <a:lnTo>
                      <a:pt x="1813" y="138"/>
                    </a:lnTo>
                    <a:lnTo>
                      <a:pt x="1867" y="179"/>
                    </a:lnTo>
                    <a:lnTo>
                      <a:pt x="1917" y="224"/>
                    </a:lnTo>
                    <a:lnTo>
                      <a:pt x="1963" y="273"/>
                    </a:lnTo>
                    <a:lnTo>
                      <a:pt x="2005" y="326"/>
                    </a:lnTo>
                    <a:lnTo>
                      <a:pt x="2042" y="385"/>
                    </a:lnTo>
                    <a:lnTo>
                      <a:pt x="2091" y="365"/>
                    </a:lnTo>
                    <a:lnTo>
                      <a:pt x="2142" y="351"/>
                    </a:lnTo>
                    <a:lnTo>
                      <a:pt x="2193" y="342"/>
                    </a:lnTo>
                    <a:lnTo>
                      <a:pt x="2245" y="340"/>
                    </a:lnTo>
                    <a:lnTo>
                      <a:pt x="2307" y="344"/>
                    </a:lnTo>
                    <a:lnTo>
                      <a:pt x="2366" y="355"/>
                    </a:lnTo>
                    <a:lnTo>
                      <a:pt x="2423" y="373"/>
                    </a:lnTo>
                    <a:lnTo>
                      <a:pt x="2476" y="398"/>
                    </a:lnTo>
                    <a:lnTo>
                      <a:pt x="2526" y="428"/>
                    </a:lnTo>
                    <a:lnTo>
                      <a:pt x="2572" y="464"/>
                    </a:lnTo>
                    <a:lnTo>
                      <a:pt x="2613" y="505"/>
                    </a:lnTo>
                    <a:lnTo>
                      <a:pt x="2649" y="551"/>
                    </a:lnTo>
                    <a:lnTo>
                      <a:pt x="2679" y="601"/>
                    </a:lnTo>
                    <a:lnTo>
                      <a:pt x="2704" y="654"/>
                    </a:lnTo>
                    <a:lnTo>
                      <a:pt x="2723" y="710"/>
                    </a:lnTo>
                    <a:lnTo>
                      <a:pt x="2734" y="770"/>
                    </a:lnTo>
                    <a:lnTo>
                      <a:pt x="2737" y="832"/>
                    </a:lnTo>
                    <a:lnTo>
                      <a:pt x="2734" y="892"/>
                    </a:lnTo>
                    <a:lnTo>
                      <a:pt x="2723" y="950"/>
                    </a:lnTo>
                    <a:lnTo>
                      <a:pt x="2784" y="969"/>
                    </a:lnTo>
                    <a:lnTo>
                      <a:pt x="2842" y="993"/>
                    </a:lnTo>
                    <a:lnTo>
                      <a:pt x="2897" y="1024"/>
                    </a:lnTo>
                    <a:lnTo>
                      <a:pt x="2948" y="1060"/>
                    </a:lnTo>
                    <a:lnTo>
                      <a:pt x="2994" y="1101"/>
                    </a:lnTo>
                    <a:lnTo>
                      <a:pt x="3035" y="1148"/>
                    </a:lnTo>
                    <a:lnTo>
                      <a:pt x="3071" y="1198"/>
                    </a:lnTo>
                    <a:lnTo>
                      <a:pt x="3101" y="1253"/>
                    </a:lnTo>
                    <a:lnTo>
                      <a:pt x="3126" y="1310"/>
                    </a:lnTo>
                    <a:lnTo>
                      <a:pt x="3143" y="1371"/>
                    </a:lnTo>
                    <a:lnTo>
                      <a:pt x="3154" y="1433"/>
                    </a:lnTo>
                    <a:lnTo>
                      <a:pt x="3158" y="1499"/>
                    </a:lnTo>
                    <a:lnTo>
                      <a:pt x="3155" y="1556"/>
                    </a:lnTo>
                    <a:lnTo>
                      <a:pt x="3147" y="1613"/>
                    </a:lnTo>
                    <a:lnTo>
                      <a:pt x="3132" y="1668"/>
                    </a:lnTo>
                    <a:lnTo>
                      <a:pt x="3112" y="1722"/>
                    </a:lnTo>
                    <a:lnTo>
                      <a:pt x="3086" y="1773"/>
                    </a:lnTo>
                    <a:lnTo>
                      <a:pt x="3056" y="1821"/>
                    </a:lnTo>
                    <a:lnTo>
                      <a:pt x="3021" y="1866"/>
                    </a:lnTo>
                    <a:lnTo>
                      <a:pt x="2981" y="1907"/>
                    </a:lnTo>
                    <a:lnTo>
                      <a:pt x="2938" y="1944"/>
                    </a:lnTo>
                    <a:lnTo>
                      <a:pt x="2890" y="1976"/>
                    </a:lnTo>
                    <a:lnTo>
                      <a:pt x="2839" y="2005"/>
                    </a:lnTo>
                    <a:lnTo>
                      <a:pt x="2813" y="2019"/>
                    </a:lnTo>
                    <a:lnTo>
                      <a:pt x="2782" y="2030"/>
                    </a:lnTo>
                    <a:lnTo>
                      <a:pt x="2744" y="2040"/>
                    </a:lnTo>
                    <a:lnTo>
                      <a:pt x="2701" y="2050"/>
                    </a:lnTo>
                    <a:lnTo>
                      <a:pt x="2659" y="2056"/>
                    </a:lnTo>
                    <a:lnTo>
                      <a:pt x="2614" y="2060"/>
                    </a:lnTo>
                    <a:lnTo>
                      <a:pt x="2578" y="2062"/>
                    </a:lnTo>
                    <a:lnTo>
                      <a:pt x="2546" y="2065"/>
                    </a:lnTo>
                    <a:lnTo>
                      <a:pt x="2519" y="2066"/>
                    </a:lnTo>
                    <a:lnTo>
                      <a:pt x="2496" y="2066"/>
                    </a:lnTo>
                    <a:lnTo>
                      <a:pt x="2483" y="2066"/>
                    </a:lnTo>
                    <a:lnTo>
                      <a:pt x="2476" y="2067"/>
                    </a:lnTo>
                    <a:lnTo>
                      <a:pt x="732" y="2067"/>
                    </a:lnTo>
                    <a:lnTo>
                      <a:pt x="668" y="2065"/>
                    </a:lnTo>
                    <a:lnTo>
                      <a:pt x="609" y="2061"/>
                    </a:lnTo>
                    <a:lnTo>
                      <a:pt x="556" y="2054"/>
                    </a:lnTo>
                    <a:lnTo>
                      <a:pt x="509" y="2046"/>
                    </a:lnTo>
                    <a:lnTo>
                      <a:pt x="468" y="2036"/>
                    </a:lnTo>
                    <a:lnTo>
                      <a:pt x="433" y="2027"/>
                    </a:lnTo>
                    <a:lnTo>
                      <a:pt x="404" y="2018"/>
                    </a:lnTo>
                    <a:lnTo>
                      <a:pt x="380" y="2009"/>
                    </a:lnTo>
                    <a:lnTo>
                      <a:pt x="364" y="2003"/>
                    </a:lnTo>
                    <a:lnTo>
                      <a:pt x="353" y="1998"/>
                    </a:lnTo>
                    <a:lnTo>
                      <a:pt x="349" y="1995"/>
                    </a:lnTo>
                    <a:lnTo>
                      <a:pt x="346" y="1994"/>
                    </a:lnTo>
                    <a:lnTo>
                      <a:pt x="291" y="1964"/>
                    </a:lnTo>
                    <a:lnTo>
                      <a:pt x="239" y="1929"/>
                    </a:lnTo>
                    <a:lnTo>
                      <a:pt x="191" y="1889"/>
                    </a:lnTo>
                    <a:lnTo>
                      <a:pt x="149" y="1846"/>
                    </a:lnTo>
                    <a:lnTo>
                      <a:pt x="111" y="1799"/>
                    </a:lnTo>
                    <a:lnTo>
                      <a:pt x="78" y="1746"/>
                    </a:lnTo>
                    <a:lnTo>
                      <a:pt x="51" y="1693"/>
                    </a:lnTo>
                    <a:lnTo>
                      <a:pt x="28" y="1636"/>
                    </a:lnTo>
                    <a:lnTo>
                      <a:pt x="12" y="1576"/>
                    </a:lnTo>
                    <a:lnTo>
                      <a:pt x="2" y="1514"/>
                    </a:lnTo>
                    <a:lnTo>
                      <a:pt x="0" y="1452"/>
                    </a:lnTo>
                    <a:lnTo>
                      <a:pt x="4" y="1383"/>
                    </a:lnTo>
                    <a:lnTo>
                      <a:pt x="15" y="1316"/>
                    </a:lnTo>
                    <a:lnTo>
                      <a:pt x="33" y="1253"/>
                    </a:lnTo>
                    <a:lnTo>
                      <a:pt x="60" y="1192"/>
                    </a:lnTo>
                    <a:lnTo>
                      <a:pt x="91" y="1135"/>
                    </a:lnTo>
                    <a:lnTo>
                      <a:pt x="128" y="1081"/>
                    </a:lnTo>
                    <a:lnTo>
                      <a:pt x="172" y="1033"/>
                    </a:lnTo>
                    <a:lnTo>
                      <a:pt x="220" y="989"/>
                    </a:lnTo>
                    <a:lnTo>
                      <a:pt x="272" y="950"/>
                    </a:lnTo>
                    <a:lnTo>
                      <a:pt x="328" y="918"/>
                    </a:lnTo>
                    <a:lnTo>
                      <a:pt x="389" y="892"/>
                    </a:lnTo>
                    <a:lnTo>
                      <a:pt x="453" y="872"/>
                    </a:lnTo>
                    <a:lnTo>
                      <a:pt x="519" y="860"/>
                    </a:lnTo>
                    <a:lnTo>
                      <a:pt x="587" y="855"/>
                    </a:lnTo>
                    <a:lnTo>
                      <a:pt x="584" y="819"/>
                    </a:lnTo>
                    <a:lnTo>
                      <a:pt x="584" y="785"/>
                    </a:lnTo>
                    <a:lnTo>
                      <a:pt x="587" y="710"/>
                    </a:lnTo>
                    <a:lnTo>
                      <a:pt x="598" y="636"/>
                    </a:lnTo>
                    <a:lnTo>
                      <a:pt x="616" y="565"/>
                    </a:lnTo>
                    <a:lnTo>
                      <a:pt x="639" y="497"/>
                    </a:lnTo>
                    <a:lnTo>
                      <a:pt x="668" y="432"/>
                    </a:lnTo>
                    <a:lnTo>
                      <a:pt x="704" y="370"/>
                    </a:lnTo>
                    <a:lnTo>
                      <a:pt x="744" y="311"/>
                    </a:lnTo>
                    <a:lnTo>
                      <a:pt x="790" y="257"/>
                    </a:lnTo>
                    <a:lnTo>
                      <a:pt x="839" y="207"/>
                    </a:lnTo>
                    <a:lnTo>
                      <a:pt x="894" y="161"/>
                    </a:lnTo>
                    <a:lnTo>
                      <a:pt x="953" y="121"/>
                    </a:lnTo>
                    <a:lnTo>
                      <a:pt x="1015" y="85"/>
                    </a:lnTo>
                    <a:lnTo>
                      <a:pt x="1080" y="56"/>
                    </a:lnTo>
                    <a:lnTo>
                      <a:pt x="1148" y="33"/>
                    </a:lnTo>
                    <a:lnTo>
                      <a:pt x="1220" y="15"/>
                    </a:lnTo>
                    <a:lnTo>
                      <a:pt x="1293" y="4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09" name="TextBox 508"/>
            <p:cNvSpPr txBox="1"/>
            <p:nvPr/>
          </p:nvSpPr>
          <p:spPr>
            <a:xfrm>
              <a:off x="8679003" y="3633467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8124305" y="2575761"/>
              <a:ext cx="601861" cy="37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CCM</a:t>
              </a:r>
            </a:p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(Active)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9349350" y="3633467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9832376" y="3633467"/>
              <a:ext cx="435093" cy="23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LCM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8136122" y="3333158"/>
              <a:ext cx="736774" cy="45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.MPB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.SPL(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  <a:p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.TNLCM(</a:t>
              </a:r>
              <a:r>
                <a:rPr lang="en-US" altLang="ko-KR" sz="7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Lic</a:t>
              </a:r>
              <a:r>
                <a:rPr lang="en-US" altLang="ko-KR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261328" y="2889979"/>
              <a:ext cx="360041" cy="280318"/>
              <a:chOff x="10240863" y="1854244"/>
              <a:chExt cx="360041" cy="280318"/>
            </a:xfrm>
          </p:grpSpPr>
          <p:sp>
            <p:nvSpPr>
              <p:cNvPr id="464" name="Freeform 7"/>
              <p:cNvSpPr>
                <a:spLocks noChangeAspect="1"/>
              </p:cNvSpPr>
              <p:nvPr/>
            </p:nvSpPr>
            <p:spPr bwMode="auto">
              <a:xfrm>
                <a:off x="10240863" y="1859285"/>
                <a:ext cx="359719" cy="267402"/>
              </a:xfrm>
              <a:custGeom>
                <a:avLst/>
                <a:gdLst>
                  <a:gd name="T0" fmla="*/ 2147483647 w 3155"/>
                  <a:gd name="T1" fmla="*/ 0 h 2181"/>
                  <a:gd name="T2" fmla="*/ 2147483647 w 3155"/>
                  <a:gd name="T3" fmla="*/ 0 h 2181"/>
                  <a:gd name="T4" fmla="*/ 2147483647 w 3155"/>
                  <a:gd name="T5" fmla="*/ 2147483647 h 2181"/>
                  <a:gd name="T6" fmla="*/ 2147483647 w 3155"/>
                  <a:gd name="T7" fmla="*/ 2147483647 h 2181"/>
                  <a:gd name="T8" fmla="*/ 2147483647 w 3155"/>
                  <a:gd name="T9" fmla="*/ 2147483647 h 2181"/>
                  <a:gd name="T10" fmla="*/ 2147483647 w 3155"/>
                  <a:gd name="T11" fmla="*/ 2147483647 h 2181"/>
                  <a:gd name="T12" fmla="*/ 2147483647 w 3155"/>
                  <a:gd name="T13" fmla="*/ 2147483647 h 2181"/>
                  <a:gd name="T14" fmla="*/ 2147483647 w 3155"/>
                  <a:gd name="T15" fmla="*/ 2147483647 h 2181"/>
                  <a:gd name="T16" fmla="*/ 2147483647 w 3155"/>
                  <a:gd name="T17" fmla="*/ 2147483647 h 2181"/>
                  <a:gd name="T18" fmla="*/ 2147483647 w 3155"/>
                  <a:gd name="T19" fmla="*/ 2147483647 h 2181"/>
                  <a:gd name="T20" fmla="*/ 2147483647 w 3155"/>
                  <a:gd name="T21" fmla="*/ 2147483647 h 2181"/>
                  <a:gd name="T22" fmla="*/ 2147483647 w 3155"/>
                  <a:gd name="T23" fmla="*/ 2147483647 h 2181"/>
                  <a:gd name="T24" fmla="*/ 2147483647 w 3155"/>
                  <a:gd name="T25" fmla="*/ 2147483647 h 2181"/>
                  <a:gd name="T26" fmla="*/ 2147483647 w 3155"/>
                  <a:gd name="T27" fmla="*/ 2147483647 h 2181"/>
                  <a:gd name="T28" fmla="*/ 2147483647 w 3155"/>
                  <a:gd name="T29" fmla="*/ 2147483647 h 2181"/>
                  <a:gd name="T30" fmla="*/ 2147483647 w 3155"/>
                  <a:gd name="T31" fmla="*/ 2147483647 h 2181"/>
                  <a:gd name="T32" fmla="*/ 2147483647 w 3155"/>
                  <a:gd name="T33" fmla="*/ 2147483647 h 2181"/>
                  <a:gd name="T34" fmla="*/ 2147483647 w 3155"/>
                  <a:gd name="T35" fmla="*/ 2147483647 h 2181"/>
                  <a:gd name="T36" fmla="*/ 2147483647 w 3155"/>
                  <a:gd name="T37" fmla="*/ 2147483647 h 2181"/>
                  <a:gd name="T38" fmla="*/ 2147483647 w 3155"/>
                  <a:gd name="T39" fmla="*/ 2147483647 h 2181"/>
                  <a:gd name="T40" fmla="*/ 2147483647 w 3155"/>
                  <a:gd name="T41" fmla="*/ 2147483647 h 2181"/>
                  <a:gd name="T42" fmla="*/ 2147483647 w 3155"/>
                  <a:gd name="T43" fmla="*/ 2147483647 h 2181"/>
                  <a:gd name="T44" fmla="*/ 2147483647 w 3155"/>
                  <a:gd name="T45" fmla="*/ 2147483647 h 2181"/>
                  <a:gd name="T46" fmla="*/ 2147483647 w 3155"/>
                  <a:gd name="T47" fmla="*/ 2147483647 h 2181"/>
                  <a:gd name="T48" fmla="*/ 2147483647 w 3155"/>
                  <a:gd name="T49" fmla="*/ 2147483647 h 2181"/>
                  <a:gd name="T50" fmla="*/ 2147483647 w 3155"/>
                  <a:gd name="T51" fmla="*/ 2147483647 h 2181"/>
                  <a:gd name="T52" fmla="*/ 2147483647 w 3155"/>
                  <a:gd name="T53" fmla="*/ 2147483647 h 2181"/>
                  <a:gd name="T54" fmla="*/ 2147483647 w 3155"/>
                  <a:gd name="T55" fmla="*/ 2147483647 h 2181"/>
                  <a:gd name="T56" fmla="*/ 2147483647 w 3155"/>
                  <a:gd name="T57" fmla="*/ 2147483647 h 2181"/>
                  <a:gd name="T58" fmla="*/ 2147483647 w 3155"/>
                  <a:gd name="T59" fmla="*/ 2147483647 h 2181"/>
                  <a:gd name="T60" fmla="*/ 2147483647 w 3155"/>
                  <a:gd name="T61" fmla="*/ 2147483647 h 2181"/>
                  <a:gd name="T62" fmla="*/ 2147483647 w 3155"/>
                  <a:gd name="T63" fmla="*/ 2147483647 h 2181"/>
                  <a:gd name="T64" fmla="*/ 0 w 3155"/>
                  <a:gd name="T65" fmla="*/ 2147483647 h 2181"/>
                  <a:gd name="T66" fmla="*/ 0 w 3155"/>
                  <a:gd name="T67" fmla="*/ 2147483647 h 2181"/>
                  <a:gd name="T68" fmla="*/ 2147483647 w 3155"/>
                  <a:gd name="T69" fmla="*/ 0 h 21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55" h="2181">
                    <a:moveTo>
                      <a:pt x="298" y="0"/>
                    </a:moveTo>
                    <a:lnTo>
                      <a:pt x="2976" y="0"/>
                    </a:lnTo>
                    <a:lnTo>
                      <a:pt x="3012" y="4"/>
                    </a:lnTo>
                    <a:lnTo>
                      <a:pt x="3046" y="15"/>
                    </a:lnTo>
                    <a:lnTo>
                      <a:pt x="3076" y="31"/>
                    </a:lnTo>
                    <a:lnTo>
                      <a:pt x="3103" y="54"/>
                    </a:lnTo>
                    <a:lnTo>
                      <a:pt x="3125" y="80"/>
                    </a:lnTo>
                    <a:lnTo>
                      <a:pt x="3142" y="111"/>
                    </a:lnTo>
                    <a:lnTo>
                      <a:pt x="3151" y="144"/>
                    </a:lnTo>
                    <a:lnTo>
                      <a:pt x="3155" y="180"/>
                    </a:lnTo>
                    <a:lnTo>
                      <a:pt x="3155" y="863"/>
                    </a:lnTo>
                    <a:lnTo>
                      <a:pt x="3155" y="2060"/>
                    </a:lnTo>
                    <a:lnTo>
                      <a:pt x="3155" y="2063"/>
                    </a:lnTo>
                    <a:lnTo>
                      <a:pt x="3155" y="2072"/>
                    </a:lnTo>
                    <a:lnTo>
                      <a:pt x="3154" y="2086"/>
                    </a:lnTo>
                    <a:lnTo>
                      <a:pt x="3151" y="2103"/>
                    </a:lnTo>
                    <a:lnTo>
                      <a:pt x="3145" y="2120"/>
                    </a:lnTo>
                    <a:lnTo>
                      <a:pt x="3137" y="2138"/>
                    </a:lnTo>
                    <a:lnTo>
                      <a:pt x="3125" y="2154"/>
                    </a:lnTo>
                    <a:lnTo>
                      <a:pt x="3110" y="2167"/>
                    </a:lnTo>
                    <a:lnTo>
                      <a:pt x="3093" y="2175"/>
                    </a:lnTo>
                    <a:lnTo>
                      <a:pt x="3073" y="2180"/>
                    </a:lnTo>
                    <a:lnTo>
                      <a:pt x="3051" y="2181"/>
                    </a:lnTo>
                    <a:lnTo>
                      <a:pt x="180" y="2181"/>
                    </a:lnTo>
                    <a:lnTo>
                      <a:pt x="144" y="2178"/>
                    </a:lnTo>
                    <a:lnTo>
                      <a:pt x="110" y="2168"/>
                    </a:lnTo>
                    <a:lnTo>
                      <a:pt x="79" y="2152"/>
                    </a:lnTo>
                    <a:lnTo>
                      <a:pt x="53" y="2129"/>
                    </a:lnTo>
                    <a:lnTo>
                      <a:pt x="31" y="2102"/>
                    </a:lnTo>
                    <a:lnTo>
                      <a:pt x="15" y="2072"/>
                    </a:lnTo>
                    <a:lnTo>
                      <a:pt x="3" y="2038"/>
                    </a:lnTo>
                    <a:lnTo>
                      <a:pt x="0" y="2001"/>
                    </a:lnTo>
                    <a:lnTo>
                      <a:pt x="0" y="30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10502215" y="1866213"/>
                <a:ext cx="45719" cy="2530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10546529" y="1866213"/>
                <a:ext cx="45719" cy="2530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8"/>
              <p:cNvSpPr>
                <a:spLocks noChangeAspect="1" noEditPoints="1"/>
              </p:cNvSpPr>
              <p:nvPr/>
            </p:nvSpPr>
            <p:spPr bwMode="auto">
              <a:xfrm>
                <a:off x="10240864" y="1854244"/>
                <a:ext cx="360040" cy="280318"/>
              </a:xfrm>
              <a:custGeom>
                <a:avLst/>
                <a:gdLst>
                  <a:gd name="T0" fmla="*/ 2147483647 w 3252"/>
                  <a:gd name="T1" fmla="*/ 2147483647 h 2277"/>
                  <a:gd name="T2" fmla="*/ 2147483647 w 3252"/>
                  <a:gd name="T3" fmla="*/ 2147483647 h 2277"/>
                  <a:gd name="T4" fmla="*/ 2147483647 w 3252"/>
                  <a:gd name="T5" fmla="*/ 2147483647 h 2277"/>
                  <a:gd name="T6" fmla="*/ 2147483647 w 3252"/>
                  <a:gd name="T7" fmla="*/ 2147483647 h 2277"/>
                  <a:gd name="T8" fmla="*/ 2147483647 w 3252"/>
                  <a:gd name="T9" fmla="*/ 2147483647 h 2277"/>
                  <a:gd name="T10" fmla="*/ 2147483647 w 3252"/>
                  <a:gd name="T11" fmla="*/ 2147483647 h 2277"/>
                  <a:gd name="T12" fmla="*/ 2147483647 w 3252"/>
                  <a:gd name="T13" fmla="*/ 2147483647 h 2277"/>
                  <a:gd name="T14" fmla="*/ 2147483647 w 3252"/>
                  <a:gd name="T15" fmla="*/ 2147483647 h 2277"/>
                  <a:gd name="T16" fmla="*/ 2147483647 w 3252"/>
                  <a:gd name="T17" fmla="*/ 2147483647 h 2277"/>
                  <a:gd name="T18" fmla="*/ 2147483647 w 3252"/>
                  <a:gd name="T19" fmla="*/ 2147483647 h 2277"/>
                  <a:gd name="T20" fmla="*/ 2147483647 w 3252"/>
                  <a:gd name="T21" fmla="*/ 2147483647 h 2277"/>
                  <a:gd name="T22" fmla="*/ 2147483647 w 3252"/>
                  <a:gd name="T23" fmla="*/ 2147483647 h 2277"/>
                  <a:gd name="T24" fmla="*/ 2147483647 w 3252"/>
                  <a:gd name="T25" fmla="*/ 2147483647 h 2277"/>
                  <a:gd name="T26" fmla="*/ 2147483647 w 3252"/>
                  <a:gd name="T27" fmla="*/ 2147483647 h 2277"/>
                  <a:gd name="T28" fmla="*/ 2147483647 w 3252"/>
                  <a:gd name="T29" fmla="*/ 2147483647 h 2277"/>
                  <a:gd name="T30" fmla="*/ 2147483647 w 3252"/>
                  <a:gd name="T31" fmla="*/ 2147483647 h 2277"/>
                  <a:gd name="T32" fmla="*/ 2147483647 w 3252"/>
                  <a:gd name="T33" fmla="*/ 2147483647 h 2277"/>
                  <a:gd name="T34" fmla="*/ 2147483647 w 3252"/>
                  <a:gd name="T35" fmla="*/ 0 h 2277"/>
                  <a:gd name="T36" fmla="*/ 2147483647 w 3252"/>
                  <a:gd name="T37" fmla="*/ 2147483647 h 2277"/>
                  <a:gd name="T38" fmla="*/ 2147483647 w 3252"/>
                  <a:gd name="T39" fmla="*/ 2147483647 h 2277"/>
                  <a:gd name="T40" fmla="*/ 2147483647 w 3252"/>
                  <a:gd name="T41" fmla="*/ 2147483647 h 2277"/>
                  <a:gd name="T42" fmla="*/ 2147483647 w 3252"/>
                  <a:gd name="T43" fmla="*/ 2147483647 h 2277"/>
                  <a:gd name="T44" fmla="*/ 2147483647 w 3252"/>
                  <a:gd name="T45" fmla="*/ 2147483647 h 2277"/>
                  <a:gd name="T46" fmla="*/ 2147483647 w 3252"/>
                  <a:gd name="T47" fmla="*/ 2147483647 h 2277"/>
                  <a:gd name="T48" fmla="*/ 2147483647 w 3252"/>
                  <a:gd name="T49" fmla="*/ 2147483647 h 2277"/>
                  <a:gd name="T50" fmla="*/ 2147483647 w 3252"/>
                  <a:gd name="T51" fmla="*/ 2147483647 h 2277"/>
                  <a:gd name="T52" fmla="*/ 2147483647 w 3252"/>
                  <a:gd name="T53" fmla="*/ 2147483647 h 2277"/>
                  <a:gd name="T54" fmla="*/ 2147483647 w 3252"/>
                  <a:gd name="T55" fmla="*/ 2147483647 h 2277"/>
                  <a:gd name="T56" fmla="*/ 2147483647 w 3252"/>
                  <a:gd name="T57" fmla="*/ 2147483647 h 2277"/>
                  <a:gd name="T58" fmla="*/ 2147483647 w 3252"/>
                  <a:gd name="T59" fmla="*/ 2147483647 h 2277"/>
                  <a:gd name="T60" fmla="*/ 2147483647 w 3252"/>
                  <a:gd name="T61" fmla="*/ 2147483647 h 2277"/>
                  <a:gd name="T62" fmla="*/ 2147483647 w 3252"/>
                  <a:gd name="T63" fmla="*/ 2147483647 h 2277"/>
                  <a:gd name="T64" fmla="*/ 2147483647 w 3252"/>
                  <a:gd name="T65" fmla="*/ 2147483647 h 2277"/>
                  <a:gd name="T66" fmla="*/ 2147483647 w 3252"/>
                  <a:gd name="T67" fmla="*/ 2147483647 h 2277"/>
                  <a:gd name="T68" fmla="*/ 2147483647 w 3252"/>
                  <a:gd name="T69" fmla="*/ 2147483647 h 2277"/>
                  <a:gd name="T70" fmla="*/ 2147483647 w 3252"/>
                  <a:gd name="T71" fmla="*/ 2147483647 h 2277"/>
                  <a:gd name="T72" fmla="*/ 0 w 3252"/>
                  <a:gd name="T73" fmla="*/ 2147483647 h 22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52" h="2277">
                    <a:moveTo>
                      <a:pt x="346" y="47"/>
                    </a:moveTo>
                    <a:lnTo>
                      <a:pt x="48" y="347"/>
                    </a:lnTo>
                    <a:lnTo>
                      <a:pt x="48" y="2048"/>
                    </a:lnTo>
                    <a:lnTo>
                      <a:pt x="51" y="2085"/>
                    </a:lnTo>
                    <a:lnTo>
                      <a:pt x="63" y="2119"/>
                    </a:lnTo>
                    <a:lnTo>
                      <a:pt x="79" y="2149"/>
                    </a:lnTo>
                    <a:lnTo>
                      <a:pt x="101" y="2176"/>
                    </a:lnTo>
                    <a:lnTo>
                      <a:pt x="127" y="2199"/>
                    </a:lnTo>
                    <a:lnTo>
                      <a:pt x="158" y="2215"/>
                    </a:lnTo>
                    <a:lnTo>
                      <a:pt x="192" y="2225"/>
                    </a:lnTo>
                    <a:lnTo>
                      <a:pt x="228" y="2228"/>
                    </a:lnTo>
                    <a:lnTo>
                      <a:pt x="3099" y="2228"/>
                    </a:lnTo>
                    <a:lnTo>
                      <a:pt x="3121" y="2227"/>
                    </a:lnTo>
                    <a:lnTo>
                      <a:pt x="3141" y="2222"/>
                    </a:lnTo>
                    <a:lnTo>
                      <a:pt x="3158" y="2214"/>
                    </a:lnTo>
                    <a:lnTo>
                      <a:pt x="3173" y="2201"/>
                    </a:lnTo>
                    <a:lnTo>
                      <a:pt x="3185" y="2185"/>
                    </a:lnTo>
                    <a:lnTo>
                      <a:pt x="3193" y="2167"/>
                    </a:lnTo>
                    <a:lnTo>
                      <a:pt x="3199" y="2150"/>
                    </a:lnTo>
                    <a:lnTo>
                      <a:pt x="3202" y="2133"/>
                    </a:lnTo>
                    <a:lnTo>
                      <a:pt x="3203" y="2119"/>
                    </a:lnTo>
                    <a:lnTo>
                      <a:pt x="3203" y="2110"/>
                    </a:lnTo>
                    <a:lnTo>
                      <a:pt x="3203" y="2107"/>
                    </a:lnTo>
                    <a:lnTo>
                      <a:pt x="3203" y="910"/>
                    </a:lnTo>
                    <a:lnTo>
                      <a:pt x="3203" y="227"/>
                    </a:lnTo>
                    <a:lnTo>
                      <a:pt x="3199" y="191"/>
                    </a:lnTo>
                    <a:lnTo>
                      <a:pt x="3190" y="158"/>
                    </a:lnTo>
                    <a:lnTo>
                      <a:pt x="3173" y="127"/>
                    </a:lnTo>
                    <a:lnTo>
                      <a:pt x="3151" y="101"/>
                    </a:lnTo>
                    <a:lnTo>
                      <a:pt x="3124" y="78"/>
                    </a:lnTo>
                    <a:lnTo>
                      <a:pt x="3094" y="62"/>
                    </a:lnTo>
                    <a:lnTo>
                      <a:pt x="3060" y="51"/>
                    </a:lnTo>
                    <a:lnTo>
                      <a:pt x="3024" y="47"/>
                    </a:lnTo>
                    <a:lnTo>
                      <a:pt x="346" y="47"/>
                    </a:lnTo>
                    <a:close/>
                    <a:moveTo>
                      <a:pt x="326" y="0"/>
                    </a:moveTo>
                    <a:lnTo>
                      <a:pt x="3024" y="0"/>
                    </a:lnTo>
                    <a:lnTo>
                      <a:pt x="3064" y="4"/>
                    </a:lnTo>
                    <a:lnTo>
                      <a:pt x="3102" y="14"/>
                    </a:lnTo>
                    <a:lnTo>
                      <a:pt x="3139" y="31"/>
                    </a:lnTo>
                    <a:lnTo>
                      <a:pt x="3171" y="53"/>
                    </a:lnTo>
                    <a:lnTo>
                      <a:pt x="3198" y="81"/>
                    </a:lnTo>
                    <a:lnTo>
                      <a:pt x="3221" y="113"/>
                    </a:lnTo>
                    <a:lnTo>
                      <a:pt x="3237" y="148"/>
                    </a:lnTo>
                    <a:lnTo>
                      <a:pt x="3248" y="186"/>
                    </a:lnTo>
                    <a:lnTo>
                      <a:pt x="3252" y="227"/>
                    </a:lnTo>
                    <a:lnTo>
                      <a:pt x="3252" y="910"/>
                    </a:lnTo>
                    <a:lnTo>
                      <a:pt x="3252" y="2000"/>
                    </a:lnTo>
                    <a:lnTo>
                      <a:pt x="3252" y="2107"/>
                    </a:lnTo>
                    <a:lnTo>
                      <a:pt x="3252" y="2108"/>
                    </a:lnTo>
                    <a:lnTo>
                      <a:pt x="3252" y="2112"/>
                    </a:lnTo>
                    <a:lnTo>
                      <a:pt x="3252" y="2116"/>
                    </a:lnTo>
                    <a:lnTo>
                      <a:pt x="3252" y="2260"/>
                    </a:lnTo>
                    <a:lnTo>
                      <a:pt x="3250" y="2264"/>
                    </a:lnTo>
                    <a:lnTo>
                      <a:pt x="3248" y="2269"/>
                    </a:lnTo>
                    <a:lnTo>
                      <a:pt x="3244" y="2273"/>
                    </a:lnTo>
                    <a:lnTo>
                      <a:pt x="3239" y="2276"/>
                    </a:lnTo>
                    <a:lnTo>
                      <a:pt x="3234" y="2277"/>
                    </a:lnTo>
                    <a:lnTo>
                      <a:pt x="3100" y="2277"/>
                    </a:lnTo>
                    <a:lnTo>
                      <a:pt x="3099" y="2277"/>
                    </a:lnTo>
                    <a:lnTo>
                      <a:pt x="228" y="2277"/>
                    </a:lnTo>
                    <a:lnTo>
                      <a:pt x="187" y="2273"/>
                    </a:lnTo>
                    <a:lnTo>
                      <a:pt x="148" y="2262"/>
                    </a:lnTo>
                    <a:lnTo>
                      <a:pt x="114" y="2246"/>
                    </a:lnTo>
                    <a:lnTo>
                      <a:pt x="81" y="2223"/>
                    </a:lnTo>
                    <a:lnTo>
                      <a:pt x="54" y="2196"/>
                    </a:lnTo>
                    <a:lnTo>
                      <a:pt x="32" y="2164"/>
                    </a:lnTo>
                    <a:lnTo>
                      <a:pt x="14" y="2128"/>
                    </a:lnTo>
                    <a:lnTo>
                      <a:pt x="4" y="2089"/>
                    </a:lnTo>
                    <a:lnTo>
                      <a:pt x="0" y="2048"/>
                    </a:lnTo>
                    <a:lnTo>
                      <a:pt x="0" y="327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5" name="Group 514"/>
            <p:cNvGrpSpPr/>
            <p:nvPr/>
          </p:nvGrpSpPr>
          <p:grpSpPr>
            <a:xfrm>
              <a:off x="8656686" y="2889979"/>
              <a:ext cx="360041" cy="280318"/>
              <a:chOff x="10240863" y="1854244"/>
              <a:chExt cx="360041" cy="280318"/>
            </a:xfrm>
          </p:grpSpPr>
          <p:sp>
            <p:nvSpPr>
              <p:cNvPr id="516" name="Freeform 7"/>
              <p:cNvSpPr>
                <a:spLocks noChangeAspect="1"/>
              </p:cNvSpPr>
              <p:nvPr/>
            </p:nvSpPr>
            <p:spPr bwMode="auto">
              <a:xfrm>
                <a:off x="10240863" y="1859285"/>
                <a:ext cx="359719" cy="267402"/>
              </a:xfrm>
              <a:custGeom>
                <a:avLst/>
                <a:gdLst>
                  <a:gd name="T0" fmla="*/ 2147483647 w 3155"/>
                  <a:gd name="T1" fmla="*/ 0 h 2181"/>
                  <a:gd name="T2" fmla="*/ 2147483647 w 3155"/>
                  <a:gd name="T3" fmla="*/ 0 h 2181"/>
                  <a:gd name="T4" fmla="*/ 2147483647 w 3155"/>
                  <a:gd name="T5" fmla="*/ 2147483647 h 2181"/>
                  <a:gd name="T6" fmla="*/ 2147483647 w 3155"/>
                  <a:gd name="T7" fmla="*/ 2147483647 h 2181"/>
                  <a:gd name="T8" fmla="*/ 2147483647 w 3155"/>
                  <a:gd name="T9" fmla="*/ 2147483647 h 2181"/>
                  <a:gd name="T10" fmla="*/ 2147483647 w 3155"/>
                  <a:gd name="T11" fmla="*/ 2147483647 h 2181"/>
                  <a:gd name="T12" fmla="*/ 2147483647 w 3155"/>
                  <a:gd name="T13" fmla="*/ 2147483647 h 2181"/>
                  <a:gd name="T14" fmla="*/ 2147483647 w 3155"/>
                  <a:gd name="T15" fmla="*/ 2147483647 h 2181"/>
                  <a:gd name="T16" fmla="*/ 2147483647 w 3155"/>
                  <a:gd name="T17" fmla="*/ 2147483647 h 2181"/>
                  <a:gd name="T18" fmla="*/ 2147483647 w 3155"/>
                  <a:gd name="T19" fmla="*/ 2147483647 h 2181"/>
                  <a:gd name="T20" fmla="*/ 2147483647 w 3155"/>
                  <a:gd name="T21" fmla="*/ 2147483647 h 2181"/>
                  <a:gd name="T22" fmla="*/ 2147483647 w 3155"/>
                  <a:gd name="T23" fmla="*/ 2147483647 h 2181"/>
                  <a:gd name="T24" fmla="*/ 2147483647 w 3155"/>
                  <a:gd name="T25" fmla="*/ 2147483647 h 2181"/>
                  <a:gd name="T26" fmla="*/ 2147483647 w 3155"/>
                  <a:gd name="T27" fmla="*/ 2147483647 h 2181"/>
                  <a:gd name="T28" fmla="*/ 2147483647 w 3155"/>
                  <a:gd name="T29" fmla="*/ 2147483647 h 2181"/>
                  <a:gd name="T30" fmla="*/ 2147483647 w 3155"/>
                  <a:gd name="T31" fmla="*/ 2147483647 h 2181"/>
                  <a:gd name="T32" fmla="*/ 2147483647 w 3155"/>
                  <a:gd name="T33" fmla="*/ 2147483647 h 2181"/>
                  <a:gd name="T34" fmla="*/ 2147483647 w 3155"/>
                  <a:gd name="T35" fmla="*/ 2147483647 h 2181"/>
                  <a:gd name="T36" fmla="*/ 2147483647 w 3155"/>
                  <a:gd name="T37" fmla="*/ 2147483647 h 2181"/>
                  <a:gd name="T38" fmla="*/ 2147483647 w 3155"/>
                  <a:gd name="T39" fmla="*/ 2147483647 h 2181"/>
                  <a:gd name="T40" fmla="*/ 2147483647 w 3155"/>
                  <a:gd name="T41" fmla="*/ 2147483647 h 2181"/>
                  <a:gd name="T42" fmla="*/ 2147483647 w 3155"/>
                  <a:gd name="T43" fmla="*/ 2147483647 h 2181"/>
                  <a:gd name="T44" fmla="*/ 2147483647 w 3155"/>
                  <a:gd name="T45" fmla="*/ 2147483647 h 2181"/>
                  <a:gd name="T46" fmla="*/ 2147483647 w 3155"/>
                  <a:gd name="T47" fmla="*/ 2147483647 h 2181"/>
                  <a:gd name="T48" fmla="*/ 2147483647 w 3155"/>
                  <a:gd name="T49" fmla="*/ 2147483647 h 2181"/>
                  <a:gd name="T50" fmla="*/ 2147483647 w 3155"/>
                  <a:gd name="T51" fmla="*/ 2147483647 h 2181"/>
                  <a:gd name="T52" fmla="*/ 2147483647 w 3155"/>
                  <a:gd name="T53" fmla="*/ 2147483647 h 2181"/>
                  <a:gd name="T54" fmla="*/ 2147483647 w 3155"/>
                  <a:gd name="T55" fmla="*/ 2147483647 h 2181"/>
                  <a:gd name="T56" fmla="*/ 2147483647 w 3155"/>
                  <a:gd name="T57" fmla="*/ 2147483647 h 2181"/>
                  <a:gd name="T58" fmla="*/ 2147483647 w 3155"/>
                  <a:gd name="T59" fmla="*/ 2147483647 h 2181"/>
                  <a:gd name="T60" fmla="*/ 2147483647 w 3155"/>
                  <a:gd name="T61" fmla="*/ 2147483647 h 2181"/>
                  <a:gd name="T62" fmla="*/ 2147483647 w 3155"/>
                  <a:gd name="T63" fmla="*/ 2147483647 h 2181"/>
                  <a:gd name="T64" fmla="*/ 0 w 3155"/>
                  <a:gd name="T65" fmla="*/ 2147483647 h 2181"/>
                  <a:gd name="T66" fmla="*/ 0 w 3155"/>
                  <a:gd name="T67" fmla="*/ 2147483647 h 2181"/>
                  <a:gd name="T68" fmla="*/ 2147483647 w 3155"/>
                  <a:gd name="T69" fmla="*/ 0 h 21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55" h="2181">
                    <a:moveTo>
                      <a:pt x="298" y="0"/>
                    </a:moveTo>
                    <a:lnTo>
                      <a:pt x="2976" y="0"/>
                    </a:lnTo>
                    <a:lnTo>
                      <a:pt x="3012" y="4"/>
                    </a:lnTo>
                    <a:lnTo>
                      <a:pt x="3046" y="15"/>
                    </a:lnTo>
                    <a:lnTo>
                      <a:pt x="3076" y="31"/>
                    </a:lnTo>
                    <a:lnTo>
                      <a:pt x="3103" y="54"/>
                    </a:lnTo>
                    <a:lnTo>
                      <a:pt x="3125" y="80"/>
                    </a:lnTo>
                    <a:lnTo>
                      <a:pt x="3142" y="111"/>
                    </a:lnTo>
                    <a:lnTo>
                      <a:pt x="3151" y="144"/>
                    </a:lnTo>
                    <a:lnTo>
                      <a:pt x="3155" y="180"/>
                    </a:lnTo>
                    <a:lnTo>
                      <a:pt x="3155" y="863"/>
                    </a:lnTo>
                    <a:lnTo>
                      <a:pt x="3155" y="2060"/>
                    </a:lnTo>
                    <a:lnTo>
                      <a:pt x="3155" y="2063"/>
                    </a:lnTo>
                    <a:lnTo>
                      <a:pt x="3155" y="2072"/>
                    </a:lnTo>
                    <a:lnTo>
                      <a:pt x="3154" y="2086"/>
                    </a:lnTo>
                    <a:lnTo>
                      <a:pt x="3151" y="2103"/>
                    </a:lnTo>
                    <a:lnTo>
                      <a:pt x="3145" y="2120"/>
                    </a:lnTo>
                    <a:lnTo>
                      <a:pt x="3137" y="2138"/>
                    </a:lnTo>
                    <a:lnTo>
                      <a:pt x="3125" y="2154"/>
                    </a:lnTo>
                    <a:lnTo>
                      <a:pt x="3110" y="2167"/>
                    </a:lnTo>
                    <a:lnTo>
                      <a:pt x="3093" y="2175"/>
                    </a:lnTo>
                    <a:lnTo>
                      <a:pt x="3073" y="2180"/>
                    </a:lnTo>
                    <a:lnTo>
                      <a:pt x="3051" y="2181"/>
                    </a:lnTo>
                    <a:lnTo>
                      <a:pt x="180" y="2181"/>
                    </a:lnTo>
                    <a:lnTo>
                      <a:pt x="144" y="2178"/>
                    </a:lnTo>
                    <a:lnTo>
                      <a:pt x="110" y="2168"/>
                    </a:lnTo>
                    <a:lnTo>
                      <a:pt x="79" y="2152"/>
                    </a:lnTo>
                    <a:lnTo>
                      <a:pt x="53" y="2129"/>
                    </a:lnTo>
                    <a:lnTo>
                      <a:pt x="31" y="2102"/>
                    </a:lnTo>
                    <a:lnTo>
                      <a:pt x="15" y="2072"/>
                    </a:lnTo>
                    <a:lnTo>
                      <a:pt x="3" y="2038"/>
                    </a:lnTo>
                    <a:lnTo>
                      <a:pt x="0" y="2001"/>
                    </a:lnTo>
                    <a:lnTo>
                      <a:pt x="0" y="30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>
                <a:off x="10502215" y="1866213"/>
                <a:ext cx="45719" cy="2530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>
                <a:off x="10546529" y="1866213"/>
                <a:ext cx="45719" cy="2530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fontAlgn="base" latinLnBrk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100">
                  <a:latin typeface="Calibri" panose="020F0502020204030204" pitchFamily="34" charset="0"/>
                </a:endParaRPr>
              </a:p>
            </p:txBody>
          </p:sp>
          <p:sp>
            <p:nvSpPr>
              <p:cNvPr id="586" name="Freeform 8"/>
              <p:cNvSpPr>
                <a:spLocks noChangeAspect="1" noEditPoints="1"/>
              </p:cNvSpPr>
              <p:nvPr/>
            </p:nvSpPr>
            <p:spPr bwMode="auto">
              <a:xfrm>
                <a:off x="10240864" y="1854244"/>
                <a:ext cx="360040" cy="280318"/>
              </a:xfrm>
              <a:custGeom>
                <a:avLst/>
                <a:gdLst>
                  <a:gd name="T0" fmla="*/ 2147483647 w 3252"/>
                  <a:gd name="T1" fmla="*/ 2147483647 h 2277"/>
                  <a:gd name="T2" fmla="*/ 2147483647 w 3252"/>
                  <a:gd name="T3" fmla="*/ 2147483647 h 2277"/>
                  <a:gd name="T4" fmla="*/ 2147483647 w 3252"/>
                  <a:gd name="T5" fmla="*/ 2147483647 h 2277"/>
                  <a:gd name="T6" fmla="*/ 2147483647 w 3252"/>
                  <a:gd name="T7" fmla="*/ 2147483647 h 2277"/>
                  <a:gd name="T8" fmla="*/ 2147483647 w 3252"/>
                  <a:gd name="T9" fmla="*/ 2147483647 h 2277"/>
                  <a:gd name="T10" fmla="*/ 2147483647 w 3252"/>
                  <a:gd name="T11" fmla="*/ 2147483647 h 2277"/>
                  <a:gd name="T12" fmla="*/ 2147483647 w 3252"/>
                  <a:gd name="T13" fmla="*/ 2147483647 h 2277"/>
                  <a:gd name="T14" fmla="*/ 2147483647 w 3252"/>
                  <a:gd name="T15" fmla="*/ 2147483647 h 2277"/>
                  <a:gd name="T16" fmla="*/ 2147483647 w 3252"/>
                  <a:gd name="T17" fmla="*/ 2147483647 h 2277"/>
                  <a:gd name="T18" fmla="*/ 2147483647 w 3252"/>
                  <a:gd name="T19" fmla="*/ 2147483647 h 2277"/>
                  <a:gd name="T20" fmla="*/ 2147483647 w 3252"/>
                  <a:gd name="T21" fmla="*/ 2147483647 h 2277"/>
                  <a:gd name="T22" fmla="*/ 2147483647 w 3252"/>
                  <a:gd name="T23" fmla="*/ 2147483647 h 2277"/>
                  <a:gd name="T24" fmla="*/ 2147483647 w 3252"/>
                  <a:gd name="T25" fmla="*/ 2147483647 h 2277"/>
                  <a:gd name="T26" fmla="*/ 2147483647 w 3252"/>
                  <a:gd name="T27" fmla="*/ 2147483647 h 2277"/>
                  <a:gd name="T28" fmla="*/ 2147483647 w 3252"/>
                  <a:gd name="T29" fmla="*/ 2147483647 h 2277"/>
                  <a:gd name="T30" fmla="*/ 2147483647 w 3252"/>
                  <a:gd name="T31" fmla="*/ 2147483647 h 2277"/>
                  <a:gd name="T32" fmla="*/ 2147483647 w 3252"/>
                  <a:gd name="T33" fmla="*/ 2147483647 h 2277"/>
                  <a:gd name="T34" fmla="*/ 2147483647 w 3252"/>
                  <a:gd name="T35" fmla="*/ 0 h 2277"/>
                  <a:gd name="T36" fmla="*/ 2147483647 w 3252"/>
                  <a:gd name="T37" fmla="*/ 2147483647 h 2277"/>
                  <a:gd name="T38" fmla="*/ 2147483647 w 3252"/>
                  <a:gd name="T39" fmla="*/ 2147483647 h 2277"/>
                  <a:gd name="T40" fmla="*/ 2147483647 w 3252"/>
                  <a:gd name="T41" fmla="*/ 2147483647 h 2277"/>
                  <a:gd name="T42" fmla="*/ 2147483647 w 3252"/>
                  <a:gd name="T43" fmla="*/ 2147483647 h 2277"/>
                  <a:gd name="T44" fmla="*/ 2147483647 w 3252"/>
                  <a:gd name="T45" fmla="*/ 2147483647 h 2277"/>
                  <a:gd name="T46" fmla="*/ 2147483647 w 3252"/>
                  <a:gd name="T47" fmla="*/ 2147483647 h 2277"/>
                  <a:gd name="T48" fmla="*/ 2147483647 w 3252"/>
                  <a:gd name="T49" fmla="*/ 2147483647 h 2277"/>
                  <a:gd name="T50" fmla="*/ 2147483647 w 3252"/>
                  <a:gd name="T51" fmla="*/ 2147483647 h 2277"/>
                  <a:gd name="T52" fmla="*/ 2147483647 w 3252"/>
                  <a:gd name="T53" fmla="*/ 2147483647 h 2277"/>
                  <a:gd name="T54" fmla="*/ 2147483647 w 3252"/>
                  <a:gd name="T55" fmla="*/ 2147483647 h 2277"/>
                  <a:gd name="T56" fmla="*/ 2147483647 w 3252"/>
                  <a:gd name="T57" fmla="*/ 2147483647 h 2277"/>
                  <a:gd name="T58" fmla="*/ 2147483647 w 3252"/>
                  <a:gd name="T59" fmla="*/ 2147483647 h 2277"/>
                  <a:gd name="T60" fmla="*/ 2147483647 w 3252"/>
                  <a:gd name="T61" fmla="*/ 2147483647 h 2277"/>
                  <a:gd name="T62" fmla="*/ 2147483647 w 3252"/>
                  <a:gd name="T63" fmla="*/ 2147483647 h 2277"/>
                  <a:gd name="T64" fmla="*/ 2147483647 w 3252"/>
                  <a:gd name="T65" fmla="*/ 2147483647 h 2277"/>
                  <a:gd name="T66" fmla="*/ 2147483647 w 3252"/>
                  <a:gd name="T67" fmla="*/ 2147483647 h 2277"/>
                  <a:gd name="T68" fmla="*/ 2147483647 w 3252"/>
                  <a:gd name="T69" fmla="*/ 2147483647 h 2277"/>
                  <a:gd name="T70" fmla="*/ 2147483647 w 3252"/>
                  <a:gd name="T71" fmla="*/ 2147483647 h 2277"/>
                  <a:gd name="T72" fmla="*/ 0 w 3252"/>
                  <a:gd name="T73" fmla="*/ 2147483647 h 22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52" h="2277">
                    <a:moveTo>
                      <a:pt x="346" y="47"/>
                    </a:moveTo>
                    <a:lnTo>
                      <a:pt x="48" y="347"/>
                    </a:lnTo>
                    <a:lnTo>
                      <a:pt x="48" y="2048"/>
                    </a:lnTo>
                    <a:lnTo>
                      <a:pt x="51" y="2085"/>
                    </a:lnTo>
                    <a:lnTo>
                      <a:pt x="63" y="2119"/>
                    </a:lnTo>
                    <a:lnTo>
                      <a:pt x="79" y="2149"/>
                    </a:lnTo>
                    <a:lnTo>
                      <a:pt x="101" y="2176"/>
                    </a:lnTo>
                    <a:lnTo>
                      <a:pt x="127" y="2199"/>
                    </a:lnTo>
                    <a:lnTo>
                      <a:pt x="158" y="2215"/>
                    </a:lnTo>
                    <a:lnTo>
                      <a:pt x="192" y="2225"/>
                    </a:lnTo>
                    <a:lnTo>
                      <a:pt x="228" y="2228"/>
                    </a:lnTo>
                    <a:lnTo>
                      <a:pt x="3099" y="2228"/>
                    </a:lnTo>
                    <a:lnTo>
                      <a:pt x="3121" y="2227"/>
                    </a:lnTo>
                    <a:lnTo>
                      <a:pt x="3141" y="2222"/>
                    </a:lnTo>
                    <a:lnTo>
                      <a:pt x="3158" y="2214"/>
                    </a:lnTo>
                    <a:lnTo>
                      <a:pt x="3173" y="2201"/>
                    </a:lnTo>
                    <a:lnTo>
                      <a:pt x="3185" y="2185"/>
                    </a:lnTo>
                    <a:lnTo>
                      <a:pt x="3193" y="2167"/>
                    </a:lnTo>
                    <a:lnTo>
                      <a:pt x="3199" y="2150"/>
                    </a:lnTo>
                    <a:lnTo>
                      <a:pt x="3202" y="2133"/>
                    </a:lnTo>
                    <a:lnTo>
                      <a:pt x="3203" y="2119"/>
                    </a:lnTo>
                    <a:lnTo>
                      <a:pt x="3203" y="2110"/>
                    </a:lnTo>
                    <a:lnTo>
                      <a:pt x="3203" y="2107"/>
                    </a:lnTo>
                    <a:lnTo>
                      <a:pt x="3203" y="910"/>
                    </a:lnTo>
                    <a:lnTo>
                      <a:pt x="3203" y="227"/>
                    </a:lnTo>
                    <a:lnTo>
                      <a:pt x="3199" y="191"/>
                    </a:lnTo>
                    <a:lnTo>
                      <a:pt x="3190" y="158"/>
                    </a:lnTo>
                    <a:lnTo>
                      <a:pt x="3173" y="127"/>
                    </a:lnTo>
                    <a:lnTo>
                      <a:pt x="3151" y="101"/>
                    </a:lnTo>
                    <a:lnTo>
                      <a:pt x="3124" y="78"/>
                    </a:lnTo>
                    <a:lnTo>
                      <a:pt x="3094" y="62"/>
                    </a:lnTo>
                    <a:lnTo>
                      <a:pt x="3060" y="51"/>
                    </a:lnTo>
                    <a:lnTo>
                      <a:pt x="3024" y="47"/>
                    </a:lnTo>
                    <a:lnTo>
                      <a:pt x="346" y="47"/>
                    </a:lnTo>
                    <a:close/>
                    <a:moveTo>
                      <a:pt x="326" y="0"/>
                    </a:moveTo>
                    <a:lnTo>
                      <a:pt x="3024" y="0"/>
                    </a:lnTo>
                    <a:lnTo>
                      <a:pt x="3064" y="4"/>
                    </a:lnTo>
                    <a:lnTo>
                      <a:pt x="3102" y="14"/>
                    </a:lnTo>
                    <a:lnTo>
                      <a:pt x="3139" y="31"/>
                    </a:lnTo>
                    <a:lnTo>
                      <a:pt x="3171" y="53"/>
                    </a:lnTo>
                    <a:lnTo>
                      <a:pt x="3198" y="81"/>
                    </a:lnTo>
                    <a:lnTo>
                      <a:pt x="3221" y="113"/>
                    </a:lnTo>
                    <a:lnTo>
                      <a:pt x="3237" y="148"/>
                    </a:lnTo>
                    <a:lnTo>
                      <a:pt x="3248" y="186"/>
                    </a:lnTo>
                    <a:lnTo>
                      <a:pt x="3252" y="227"/>
                    </a:lnTo>
                    <a:lnTo>
                      <a:pt x="3252" y="910"/>
                    </a:lnTo>
                    <a:lnTo>
                      <a:pt x="3252" y="2000"/>
                    </a:lnTo>
                    <a:lnTo>
                      <a:pt x="3252" y="2107"/>
                    </a:lnTo>
                    <a:lnTo>
                      <a:pt x="3252" y="2108"/>
                    </a:lnTo>
                    <a:lnTo>
                      <a:pt x="3252" y="2112"/>
                    </a:lnTo>
                    <a:lnTo>
                      <a:pt x="3252" y="2116"/>
                    </a:lnTo>
                    <a:lnTo>
                      <a:pt x="3252" y="2260"/>
                    </a:lnTo>
                    <a:lnTo>
                      <a:pt x="3250" y="2264"/>
                    </a:lnTo>
                    <a:lnTo>
                      <a:pt x="3248" y="2269"/>
                    </a:lnTo>
                    <a:lnTo>
                      <a:pt x="3244" y="2273"/>
                    </a:lnTo>
                    <a:lnTo>
                      <a:pt x="3239" y="2276"/>
                    </a:lnTo>
                    <a:lnTo>
                      <a:pt x="3234" y="2277"/>
                    </a:lnTo>
                    <a:lnTo>
                      <a:pt x="3100" y="2277"/>
                    </a:lnTo>
                    <a:lnTo>
                      <a:pt x="3099" y="2277"/>
                    </a:lnTo>
                    <a:lnTo>
                      <a:pt x="228" y="2277"/>
                    </a:lnTo>
                    <a:lnTo>
                      <a:pt x="187" y="2273"/>
                    </a:lnTo>
                    <a:lnTo>
                      <a:pt x="148" y="2262"/>
                    </a:lnTo>
                    <a:lnTo>
                      <a:pt x="114" y="2246"/>
                    </a:lnTo>
                    <a:lnTo>
                      <a:pt x="81" y="2223"/>
                    </a:lnTo>
                    <a:lnTo>
                      <a:pt x="54" y="2196"/>
                    </a:lnTo>
                    <a:lnTo>
                      <a:pt x="32" y="2164"/>
                    </a:lnTo>
                    <a:lnTo>
                      <a:pt x="14" y="2128"/>
                    </a:lnTo>
                    <a:lnTo>
                      <a:pt x="4" y="2089"/>
                    </a:lnTo>
                    <a:lnTo>
                      <a:pt x="0" y="2048"/>
                    </a:lnTo>
                    <a:lnTo>
                      <a:pt x="0" y="327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7" name="TextBox 586"/>
            <p:cNvSpPr txBox="1"/>
            <p:nvPr/>
          </p:nvSpPr>
          <p:spPr>
            <a:xfrm>
              <a:off x="8555594" y="2575761"/>
              <a:ext cx="553142" cy="37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CCM</a:t>
              </a:r>
            </a:p>
            <a:p>
              <a:pPr algn="ctr"/>
              <a:r>
                <a:rPr lang="en-US" altLang="ko-KR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(Slave)</a:t>
              </a:r>
              <a:endParaRPr lang="ko-KR" altLang="en-US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88" name="Rectangle 587"/>
          <p:cNvSpPr/>
          <p:nvPr/>
        </p:nvSpPr>
        <p:spPr>
          <a:xfrm>
            <a:off x="2555776" y="2010014"/>
            <a:ext cx="2278231" cy="41552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4932041" y="2010014"/>
            <a:ext cx="4030990" cy="41552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905" y="1742659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CC"/>
                </a:solidFill>
              </a:rPr>
              <a:t>1) eMG800 Master/Slave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4932040" y="1742659"/>
            <a:ext cx="2135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CC"/>
                </a:solidFill>
              </a:rPr>
              <a:t>2) T-NET (eMG800 as CCM)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7137086" y="1742659"/>
            <a:ext cx="1868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</a:rPr>
              <a:t>3</a:t>
            </a:r>
            <a:r>
              <a:rPr lang="en-US" sz="1200" dirty="0" smtClean="0">
                <a:solidFill>
                  <a:srgbClr val="0000CC"/>
                </a:solidFill>
              </a:rPr>
              <a:t>) T-NET (UCP as CCM)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Enhanced Features</a:t>
            </a:r>
            <a:endParaRPr lang="ko-KR" altLang="en-US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452380" y="1188121"/>
            <a:ext cx="8370156" cy="39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4486" indent="-154486" defTabSz="801654" latinLnBrk="0"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Pre-packaged embedded features and applications increases business competitiveness with effective communications at less costs</a:t>
            </a:r>
          </a:p>
          <a:p>
            <a:pPr marL="154486" indent="-154486" defTabSz="801654" latinLnBrk="0">
              <a:defRPr/>
            </a:pP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Embedded UC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Embedded AA/VM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VM to Email forwarding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Embedded Audio conference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Embedded ACD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One number service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Mobile extension service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Hot </a:t>
            </a:r>
            <a:r>
              <a:rPr lang="en-US" sz="1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desking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kern="0" dirty="0">
                <a:solidFill>
                  <a:srgbClr val="0000CC"/>
                </a:solidFill>
                <a:latin typeface="Calibri" panose="020F0502020204030204" pitchFamily="34" charset="0"/>
              </a:rPr>
              <a:t>(LIP only)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Teleworking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Flexible deployment for multi-site environment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Emergency paging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Emergency call monitoring and recording</a:t>
            </a:r>
          </a:p>
          <a:p>
            <a:pPr marL="467632" lvl="1" indent="-155877" defTabSz="801654" latinLnBrk="0">
              <a:buClr>
                <a:srgbClr val="58585A"/>
              </a:buClr>
              <a:defRPr/>
            </a:pPr>
            <a:endParaRPr 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641" y="2596461"/>
            <a:ext cx="2740230" cy="2573939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Increase Productivity</a:t>
            </a:r>
          </a:p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Mobile workforce</a:t>
            </a:r>
          </a:p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Better Customer service</a:t>
            </a:r>
          </a:p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Reduce costs</a:t>
            </a:r>
          </a:p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Seamlessly scalable</a:t>
            </a:r>
          </a:p>
          <a:p>
            <a:pPr marL="300620" indent="-30062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  <a:cs typeface="Arial" charset="0"/>
              </a:rPr>
              <a:t>Simple to install and use</a:t>
            </a:r>
          </a:p>
        </p:txBody>
      </p:sp>
    </p:spTree>
    <p:extLst>
      <p:ext uri="{BB962C8B-B14F-4D97-AF65-F5344CB8AC3E}">
        <p14:creationId xmlns:p14="http://schemas.microsoft.com/office/powerpoint/2010/main" val="23943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Enhanced Applications</a:t>
            </a:r>
            <a:endParaRPr lang="ko-KR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07682"/>
              </p:ext>
            </p:extLst>
          </p:nvPr>
        </p:nvGraphicFramePr>
        <p:xfrm>
          <a:off x="395536" y="1447800"/>
          <a:ext cx="8385635" cy="4386251"/>
        </p:xfrm>
        <a:graphic>
          <a:graphicData uri="http://schemas.openxmlformats.org/drawingml/2006/table">
            <a:tbl>
              <a:tblPr firstRow="1" bandRow="1"/>
              <a:tblGrid>
                <a:gridCol w="2229134"/>
                <a:gridCol w="1220207"/>
                <a:gridCol w="1220207"/>
                <a:gridCol w="1220207"/>
                <a:gridCol w="1247940"/>
                <a:gridCol w="1247940"/>
              </a:tblGrid>
              <a:tr h="420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Models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eMG80 P1</a:t>
                      </a:r>
                    </a:p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(v1)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eMG80 P2</a:t>
                      </a:r>
                    </a:p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eMG800</a:t>
                      </a:r>
                      <a:endParaRPr lang="en-US" altLang="ko-KR" sz="1050" dirty="0" smtClean="0">
                        <a:latin typeface="Calibri" panose="020F050202020403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UCP</a:t>
                      </a:r>
                    </a:p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(v1)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UCP</a:t>
                      </a:r>
                    </a:p>
                    <a:p>
                      <a:pPr algn="ctr" latinLnBrk="1"/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05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05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</a:tr>
              <a:tr h="1907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System Features &amp; Interfaces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IPN</a:t>
                      </a: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TNET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(TNLS for CCM, TNLCM for LCM)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MEX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(Mobile Extension)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Hotel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Fidelio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Interface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TAPI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AMP (ACD</a:t>
                      </a:r>
                      <a:r>
                        <a:rPr lang="en-US" altLang="ko-KR" sz="90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Manager Protocol)</a:t>
                      </a:r>
                      <a:endParaRPr lang="en-US" altLang="ko-KR" sz="90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AMSI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(*</a:t>
                      </a: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Need IOT)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altLang="ko-KR" sz="90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party SIP Apps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(SIPS/SIPC) (*Need IOT)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(32ea by default)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marR="0" indent="0" algn="ctr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(no license)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(LCM mode)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Yes(32ea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by default)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(need license)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(CCM/LCM mode)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(30ea by default)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(need license)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altLang="ko-KR" sz="900" b="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(100-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30, 600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/ 2400-10ea 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by default)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altLang="ko-KR" sz="90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altLang="ko-KR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(CCM/LCM mode)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(100-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30, 600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/ 2400-10ea 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by default)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4007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(need license)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205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Applications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Phontage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Communicator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UCS</a:t>
                      </a: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Standard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UCS Premium</a:t>
                      </a:r>
                      <a:endParaRPr lang="en-US" altLang="ko-KR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CCS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Report Plus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IP ATD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IP ATD Hotel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NMS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IPCR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9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(ATD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2.0)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(ATDH</a:t>
                      </a:r>
                      <a:r>
                        <a:rPr lang="en-US" altLang="ko-KR" sz="9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 2.0)</a:t>
                      </a: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 (IPCR 1.0)</a:t>
                      </a:r>
                      <a:endParaRPr lang="ko-KR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(2.0)</a:t>
                      </a:r>
                      <a:endParaRPr lang="ko-KR" altLang="en-US" sz="900" b="0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(2.0)</a:t>
                      </a:r>
                      <a:endParaRPr lang="ko-KR" altLang="en-US" sz="900" b="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Yes (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4.0)</a:t>
                      </a:r>
                      <a:endParaRPr lang="en-US" altLang="ko-KR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Yes (</a:t>
                      </a:r>
                      <a:r>
                        <a:rPr lang="en-US" altLang="ko-KR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4.0)</a:t>
                      </a:r>
                      <a:endParaRPr lang="en-US" altLang="ko-KR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US" altLang="ko-KR" sz="900" b="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(2.0)</a:t>
                      </a:r>
                      <a:endParaRPr lang="ko-KR" altLang="en-US" sz="900" b="0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9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(4.1)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(1.0)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(2.1)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Yes (2.0)</a:t>
                      </a:r>
                      <a:endParaRPr lang="ko-KR" altLang="en-US" sz="900" b="0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04048" y="1447800"/>
            <a:ext cx="1295400" cy="437521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lIns="80165" tIns="40083" rIns="80165" bIns="4008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Enhanced Terminals</a:t>
            </a:r>
            <a:endParaRPr lang="ko-KR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95801"/>
              </p:ext>
            </p:extLst>
          </p:nvPr>
        </p:nvGraphicFramePr>
        <p:xfrm>
          <a:off x="506567" y="1469777"/>
          <a:ext cx="8104033" cy="3991174"/>
        </p:xfrm>
        <a:graphic>
          <a:graphicData uri="http://schemas.openxmlformats.org/drawingml/2006/table">
            <a:tbl>
              <a:tblPr firstRow="1" bandRow="1"/>
              <a:tblGrid>
                <a:gridCol w="1358722"/>
                <a:gridCol w="1302450"/>
                <a:gridCol w="1302450"/>
                <a:gridCol w="1302450"/>
                <a:gridCol w="1302450"/>
                <a:gridCol w="1535511"/>
              </a:tblGrid>
              <a:tr h="459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Models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eMG80 P1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(v1)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eMG80 P2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err="1" smtClean="0">
                          <a:latin typeface="Calibri" panose="020F0502020204030204" pitchFamily="34" charset="0"/>
                        </a:rPr>
                        <a:t>iPECS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 eMG800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UCP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v1)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UCP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(v1.2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7E82"/>
                    </a:solidFill>
                  </a:tcPr>
                </a:tc>
              </a:tr>
              <a:tr h="766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Digital Phone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LDP-7000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LDP-9000</a:t>
                      </a: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1223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IP Phone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LIP-7000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LIP-8000/8000E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LIP-9070 (IPKTS)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LIP-9000</a:t>
                      </a:r>
                      <a:endParaRPr lang="ko-KR" altLang="en-US" sz="10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38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err="1" smtClean="0">
                          <a:latin typeface="Calibri" panose="020F0502020204030204" pitchFamily="34" charset="0"/>
                        </a:rPr>
                        <a:t>WiFi</a:t>
                      </a:r>
                      <a:endParaRPr lang="en-US" altLang="ko-KR" sz="1000" b="1" dirty="0" smtClean="0"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WIT-400HE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  <a:endParaRPr lang="en-US" altLang="ko-KR" sz="1000" b="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995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latin typeface="Calibri" panose="020F0502020204030204" pitchFamily="34" charset="0"/>
                        </a:rPr>
                        <a:t>DECT</a:t>
                      </a: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GDC-450H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GDC-500H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GDC-800H</a:t>
                      </a:r>
                      <a:endParaRPr lang="ko-KR" altLang="en-US" sz="10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Yes</a:t>
                      </a:r>
                      <a:endParaRPr lang="ko-KR" alt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27984" y="1469778"/>
            <a:ext cx="1431571" cy="39832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lIns="80165" tIns="40083" rIns="80165" bIns="4008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MG to eMG800 Migration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74830"/>
              </p:ext>
            </p:extLst>
          </p:nvPr>
        </p:nvGraphicFramePr>
        <p:xfrm>
          <a:off x="383066" y="2580140"/>
          <a:ext cx="8377869" cy="34997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56613"/>
                <a:gridCol w="1700283"/>
                <a:gridCol w="1786457"/>
                <a:gridCol w="3634516"/>
              </a:tblGrid>
              <a:tr h="304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Category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Items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Reusable</a:t>
                      </a:r>
                      <a:endParaRPr lang="ko-KR" altLang="en-US" sz="15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Calibri" panose="020F0502020204030204" pitchFamily="34" charset="0"/>
                        </a:rPr>
                        <a:t>What to do</a:t>
                      </a:r>
                      <a:endParaRPr lang="ko-KR" altLang="en-US" sz="15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663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Calibri" panose="020F0502020204030204" pitchFamily="34" charset="0"/>
                        </a:rPr>
                        <a:t>Cabinet</a:t>
                      </a:r>
                      <a:endParaRPr lang="ko-KR" altLang="en-US" sz="13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MG-KSU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MG-EKSU</a:t>
                      </a: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No action required</a:t>
                      </a: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663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Calibri" panose="020F0502020204030204" pitchFamily="34" charset="0"/>
                        </a:rPr>
                        <a:t>MPB</a:t>
                      </a:r>
                      <a:endParaRPr lang="ko-KR" altLang="en-US" sz="13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MG-MPB100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MG-MPB300</a:t>
                      </a: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No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No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en-US" altLang="ko-KR" sz="13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Need</a:t>
                      </a:r>
                      <a:r>
                        <a:rPr lang="en-US" altLang="ko-KR" sz="130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to buy eMG800-MPB</a:t>
                      </a:r>
                      <a:endParaRPr lang="ko-KR" altLang="en-US" sz="1300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663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Calibri" panose="020F0502020204030204" pitchFamily="34" charset="0"/>
                        </a:rPr>
                        <a:t>Option boards</a:t>
                      </a:r>
                      <a:endParaRPr lang="ko-KR" altLang="en-US" sz="13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MG-xxx</a:t>
                      </a: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Need to upgrade firmware via</a:t>
                      </a:r>
                      <a:r>
                        <a:rPr lang="en-US" altLang="ko-KR" sz="1300" baseline="0" dirty="0" smtClean="0">
                          <a:latin typeface="Calibri" panose="020F0502020204030204" pitchFamily="34" charset="0"/>
                        </a:rPr>
                        <a:t> eMG800 Web-Admin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3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663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Calibri" panose="020F0502020204030204" pitchFamily="34" charset="0"/>
                        </a:rPr>
                        <a:t>Licenses</a:t>
                      </a:r>
                      <a:endParaRPr lang="ko-KR" altLang="en-US" sz="13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System licenses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Application licenses</a:t>
                      </a: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Yes (by end of 2016)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Yes (by</a:t>
                      </a:r>
                      <a:r>
                        <a:rPr lang="en-US" altLang="ko-KR" sz="1300" baseline="0" dirty="0" smtClean="0">
                          <a:latin typeface="Calibri" panose="020F0502020204030204" pitchFamily="34" charset="0"/>
                        </a:rPr>
                        <a:t> end of 2016)</a:t>
                      </a:r>
                      <a:endParaRPr lang="en-US" altLang="ko-KR" sz="1300" dirty="0" smtClean="0">
                        <a:latin typeface="Calibri" panose="020F0502020204030204" pitchFamily="34" charset="0"/>
                      </a:endParaRP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Need</a:t>
                      </a:r>
                      <a:r>
                        <a:rPr lang="en-US" altLang="ko-KR" sz="130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to download matching license from the license portal (available by the end of 2016)</a:t>
                      </a:r>
                      <a:endParaRPr lang="en-US" altLang="ko-KR" sz="1300" b="1" baseline="0" dirty="0" smtClean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4698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>
                          <a:latin typeface="Calibri" panose="020F0502020204030204" pitchFamily="34" charset="0"/>
                        </a:rPr>
                        <a:t>Database</a:t>
                      </a:r>
                      <a:endParaRPr lang="ko-KR" altLang="en-US" sz="13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300" dirty="0" smtClean="0">
                          <a:latin typeface="Calibri" panose="020F0502020204030204" pitchFamily="34" charset="0"/>
                        </a:rPr>
                        <a:t>No</a:t>
                      </a:r>
                    </a:p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endParaRPr lang="ko-KR" altLang="en-US" sz="13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3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Need to re-program</a:t>
                      </a:r>
                      <a:endParaRPr lang="ko-KR" altLang="en-US" sz="1300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452380" y="1057527"/>
            <a:ext cx="8370156" cy="18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4486" indent="-154486" defTabSz="801654" latinLnBrk="0"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Offering simple and cost-effective migration</a:t>
            </a:r>
          </a:p>
          <a:p>
            <a:pPr marL="613766" lvl="1" indent="-300620" defTabSz="801654">
              <a:buClr>
                <a:srgbClr val="00A9D4"/>
              </a:buClr>
              <a:buFontTx/>
              <a:buChar char="-"/>
              <a:defRPr/>
            </a:pPr>
            <a:r>
              <a:rPr lang="en-US" altLang="ko-KR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All hardware can be re-used (except MPB100/300) with having firmware of option boards upgraded via eMG800 Web-admin</a:t>
            </a:r>
          </a:p>
          <a:p>
            <a:pPr marL="613766" lvl="1" indent="-300620" defTabSz="801654">
              <a:buClr>
                <a:srgbClr val="00A9D4"/>
              </a:buClr>
              <a:buFontTx/>
              <a:buChar char="-"/>
              <a:defRPr/>
            </a:pPr>
            <a:r>
              <a:rPr 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All </a:t>
            </a:r>
            <a:r>
              <a:rPr 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licenses can be transferred without charge </a:t>
            </a:r>
            <a:r>
              <a:rPr 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until </a:t>
            </a:r>
            <a:r>
              <a:rPr 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the end of </a:t>
            </a:r>
            <a:r>
              <a:rPr 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2016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2678" y="1339499"/>
            <a:ext cx="6202538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3122" tIns="0" rIns="63122" bIns="0" numCol="1" anchor="t" anchorCtr="0" compatLnSpc="1">
            <a:prstTxWarp prst="textNoShape">
              <a:avLst/>
            </a:prstTxWarp>
            <a:sp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383" indent="-239383" defTabSz="801654" latinLnBrk="0">
              <a:defRPr/>
            </a:pPr>
            <a:r>
              <a:rPr lang="en-US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iPECS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eMG800 – Overview/Advantages/Values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39383" indent="-239383" defTabSz="801654" latinLnBrk="0"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Positioning and Market Coverage</a:t>
            </a:r>
          </a:p>
          <a:p>
            <a:pPr marL="239383" indent="-239383" defTabSz="801654">
              <a:defRPr/>
            </a:pPr>
            <a:r>
              <a:rPr lang="en-US" altLang="ko-KR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Hardware</a:t>
            </a:r>
          </a:p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Expandability</a:t>
            </a:r>
            <a:endParaRPr lang="en-US" kern="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Enhanced features and applications</a:t>
            </a:r>
          </a:p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Licenses</a:t>
            </a:r>
          </a:p>
          <a:p>
            <a:pPr marL="239383" indent="-239383" defTabSz="801654" latinLnBrk="0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8983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eMG800 License - Overview  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1396" y="1078311"/>
            <a:ext cx="8601139" cy="4942602"/>
            <a:chOff x="258795" y="1123237"/>
            <a:chExt cx="10054075" cy="5697698"/>
          </a:xfrm>
        </p:grpSpPr>
        <p:sp>
          <p:nvSpPr>
            <p:cNvPr id="5" name="TextBox 4"/>
            <p:cNvSpPr txBox="1"/>
            <p:nvPr/>
          </p:nvSpPr>
          <p:spPr>
            <a:xfrm>
              <a:off x="909428" y="6590317"/>
              <a:ext cx="6401235" cy="230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00" i="1" dirty="0">
                  <a:latin typeface="Calibri" panose="020F0502020204030204" pitchFamily="34" charset="0"/>
                </a:rPr>
                <a:t>*note1 – mobile extension consumes SPL in case of virtual registration. For combined use with hard terminals, MEX doesn’t consume SPL license. 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749958" y="1369685"/>
              <a:ext cx="1562912" cy="179492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51000"/>
                    <a:satMod val="130000"/>
                  </a:srgbClr>
                </a:gs>
                <a:gs pos="80000">
                  <a:srgbClr val="58585A">
                    <a:shade val="93000"/>
                    <a:satMod val="130000"/>
                  </a:srgbClr>
                </a:gs>
                <a:gs pos="100000">
                  <a:srgbClr val="58585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Hardware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749958" y="1123237"/>
              <a:ext cx="1562912" cy="206188"/>
            </a:xfrm>
            <a:prstGeom prst="rect">
              <a:avLst/>
            </a:prstGeom>
            <a:solidFill>
              <a:srgbClr val="336699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srgbClr val="FFC000"/>
                  </a:solidFill>
                  <a:latin typeface="Calibri" panose="020F0502020204030204" pitchFamily="34" charset="0"/>
                </a:rPr>
                <a:t>Licenses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8795" y="4123523"/>
              <a:ext cx="3607030" cy="2359072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51000"/>
                    <a:satMod val="130000"/>
                  </a:srgbClr>
                </a:gs>
                <a:gs pos="80000">
                  <a:srgbClr val="58585A">
                    <a:shade val="93000"/>
                    <a:satMod val="130000"/>
                  </a:srgbClr>
                </a:gs>
                <a:gs pos="100000">
                  <a:srgbClr val="58585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eMG800 Basic Pack</a:t>
              </a:r>
            </a:p>
          </p:txBody>
        </p:sp>
        <p:sp>
          <p:nvSpPr>
            <p:cNvPr id="48" name="Up Arrow 47"/>
            <p:cNvSpPr/>
            <p:nvPr/>
          </p:nvSpPr>
          <p:spPr bwMode="auto">
            <a:xfrm>
              <a:off x="1311872" y="4426548"/>
              <a:ext cx="1327301" cy="132522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900" b="1" kern="0" dirty="0">
                  <a:latin typeface="Calibri" panose="020F0502020204030204" pitchFamily="34" charset="0"/>
                </a:rPr>
                <a:t>eMG800</a:t>
              </a:r>
            </a:p>
          </p:txBody>
        </p:sp>
        <p:sp>
          <p:nvSpPr>
            <p:cNvPr id="44" name="Up Arrow 43"/>
            <p:cNvSpPr/>
            <p:nvPr/>
          </p:nvSpPr>
          <p:spPr bwMode="auto">
            <a:xfrm>
              <a:off x="1311872" y="5143811"/>
              <a:ext cx="1327301" cy="132522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900" b="1" kern="0" dirty="0">
                  <a:latin typeface="Calibri" panose="020F0502020204030204" pitchFamily="34" charset="0"/>
                </a:rPr>
                <a:t>eMG800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75040" y="1642430"/>
              <a:ext cx="1708382" cy="1934980"/>
            </a:xfrm>
            <a:prstGeom prst="rect">
              <a:avLst/>
            </a:prstGeom>
            <a:solidFill>
              <a:srgbClr val="336699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C000"/>
                  </a:solidFill>
                  <a:latin typeface="Calibri" panose="020F0502020204030204" pitchFamily="34" charset="0"/>
                </a:rPr>
                <a:t>IP Extension Licenses</a:t>
              </a:r>
            </a:p>
            <a:p>
              <a:pPr defTabSz="801654" latinLnBrk="0">
                <a:spcBef>
                  <a:spcPct val="50000"/>
                </a:spcBef>
                <a:defRPr/>
              </a:pPr>
              <a:endParaRPr lang="en-US" sz="1200" b="1" kern="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8795" y="1642430"/>
              <a:ext cx="3866073" cy="1934980"/>
            </a:xfrm>
            <a:prstGeom prst="rect">
              <a:avLst/>
            </a:prstGeom>
            <a:solidFill>
              <a:srgbClr val="336699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C000"/>
                  </a:solidFill>
                  <a:latin typeface="Calibri" panose="020F0502020204030204" pitchFamily="34" charset="0"/>
                </a:rPr>
                <a:t>System Port License (SPL)</a:t>
              </a:r>
            </a:p>
            <a:p>
              <a:pPr defTabSz="801654" latinLnBrk="0">
                <a:spcBef>
                  <a:spcPct val="50000"/>
                </a:spcBef>
                <a:defRPr/>
              </a:pPr>
              <a:endParaRPr lang="en-US" sz="1200" b="1" kern="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76290" y="1642430"/>
              <a:ext cx="1843460" cy="4840165"/>
            </a:xfrm>
            <a:prstGeom prst="rect">
              <a:avLst/>
            </a:prstGeom>
            <a:solidFill>
              <a:srgbClr val="336699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C000"/>
                  </a:solidFill>
                  <a:latin typeface="Calibri" panose="020F0502020204030204" pitchFamily="34" charset="0"/>
                </a:rPr>
                <a:t>Application and Feature licenses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624765" y="1642430"/>
              <a:ext cx="1688105" cy="4840165"/>
            </a:xfrm>
            <a:prstGeom prst="rect">
              <a:avLst/>
            </a:prstGeom>
            <a:solidFill>
              <a:srgbClr val="336699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rgbClr val="FFC000"/>
                  </a:solidFill>
                  <a:latin typeface="Calibri" panose="020F0502020204030204" pitchFamily="34" charset="0"/>
                </a:rPr>
                <a:t>Software Assurance licenses</a:t>
              </a:r>
            </a:p>
          </p:txBody>
        </p:sp>
        <p:sp>
          <p:nvSpPr>
            <p:cNvPr id="37" name="Up Arrow 36"/>
            <p:cNvSpPr/>
            <p:nvPr/>
          </p:nvSpPr>
          <p:spPr bwMode="auto">
            <a:xfrm>
              <a:off x="1311872" y="5785096"/>
              <a:ext cx="1327301" cy="683940"/>
            </a:xfrm>
            <a:prstGeom prst="upArrow">
              <a:avLst>
                <a:gd name="adj1" fmla="val 100000"/>
                <a:gd name="adj2" fmla="val 18337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801654" latinLnBrk="0">
                <a:spcBef>
                  <a:spcPct val="50000"/>
                </a:spcBef>
                <a:defRPr/>
              </a:pPr>
              <a:r>
                <a:rPr lang="en-US" sz="1100" b="1" kern="0" dirty="0">
                  <a:latin typeface="Calibri" panose="020F0502020204030204" pitchFamily="34" charset="0"/>
                </a:rPr>
                <a:t>eMG800</a:t>
              </a:r>
              <a:endParaRPr lang="en-US" sz="900" b="1" kern="0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65825" y="4123523"/>
              <a:ext cx="2117597" cy="2359072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51000"/>
                    <a:satMod val="130000"/>
                  </a:srgbClr>
                </a:gs>
                <a:gs pos="80000">
                  <a:srgbClr val="58585A">
                    <a:shade val="93000"/>
                    <a:satMod val="130000"/>
                  </a:srgbClr>
                </a:gs>
                <a:gs pos="100000">
                  <a:srgbClr val="58585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lnSpc>
                  <a:spcPts val="149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Packages</a:t>
              </a:r>
            </a:p>
            <a:p>
              <a:pPr defTabSz="801654" latinLnBrk="0">
                <a:lnSpc>
                  <a:spcPts val="149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Option boards</a:t>
              </a:r>
            </a:p>
            <a:p>
              <a:pPr defTabSz="801654" latinLnBrk="0">
                <a:lnSpc>
                  <a:spcPts val="149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Cabinet</a:t>
              </a:r>
            </a:p>
            <a:p>
              <a:pPr defTabSz="801654" latinLnBrk="0">
                <a:lnSpc>
                  <a:spcPts val="1490"/>
                </a:lnSpc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Accessories</a:t>
              </a:r>
            </a:p>
          </p:txBody>
        </p:sp>
        <p:sp>
          <p:nvSpPr>
            <p:cNvPr id="17" name="Plus 16"/>
            <p:cNvSpPr/>
            <p:nvPr/>
          </p:nvSpPr>
          <p:spPr bwMode="auto">
            <a:xfrm>
              <a:off x="2990080" y="3657595"/>
              <a:ext cx="357583" cy="366064"/>
            </a:xfrm>
            <a:prstGeom prst="mathPlus">
              <a:avLst>
                <a:gd name="adj1" fmla="val 29588"/>
              </a:avLst>
            </a:prstGeom>
            <a:gradFill rotWithShape="1">
              <a:gsLst>
                <a:gs pos="0">
                  <a:srgbClr val="F08A00">
                    <a:shade val="51000"/>
                    <a:satMod val="130000"/>
                  </a:srgbClr>
                </a:gs>
                <a:gs pos="80000">
                  <a:srgbClr val="F08A00">
                    <a:shade val="93000"/>
                    <a:satMod val="130000"/>
                  </a:srgbClr>
                </a:gs>
                <a:gs pos="100000">
                  <a:srgbClr val="F08A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endParaRPr lang="en-US" sz="1400" kern="0">
                <a:latin typeface="Calibri" panose="020F0502020204030204" pitchFamily="34" charset="0"/>
              </a:endParaRPr>
            </a:p>
          </p:txBody>
        </p:sp>
        <p:sp>
          <p:nvSpPr>
            <p:cNvPr id="18" name="Plus 17"/>
            <p:cNvSpPr/>
            <p:nvPr/>
          </p:nvSpPr>
          <p:spPr bwMode="auto">
            <a:xfrm>
              <a:off x="6018707" y="3657595"/>
              <a:ext cx="357583" cy="366064"/>
            </a:xfrm>
            <a:prstGeom prst="mathPlus">
              <a:avLst>
                <a:gd name="adj1" fmla="val 29588"/>
              </a:avLst>
            </a:prstGeom>
            <a:gradFill rotWithShape="1">
              <a:gsLst>
                <a:gs pos="0">
                  <a:srgbClr val="F08A00">
                    <a:shade val="51000"/>
                    <a:satMod val="130000"/>
                  </a:srgbClr>
                </a:gs>
                <a:gs pos="80000">
                  <a:srgbClr val="F08A00">
                    <a:shade val="93000"/>
                    <a:satMod val="130000"/>
                  </a:srgbClr>
                </a:gs>
                <a:gs pos="100000">
                  <a:srgbClr val="F08A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endParaRPr lang="en-US" sz="1400" kern="0">
                <a:latin typeface="Calibri" panose="020F0502020204030204" pitchFamily="34" charset="0"/>
              </a:endParaRPr>
            </a:p>
          </p:txBody>
        </p:sp>
        <p:sp>
          <p:nvSpPr>
            <p:cNvPr id="19" name="Plus 18"/>
            <p:cNvSpPr/>
            <p:nvPr/>
          </p:nvSpPr>
          <p:spPr bwMode="auto">
            <a:xfrm>
              <a:off x="8239428" y="3657595"/>
              <a:ext cx="357583" cy="366064"/>
            </a:xfrm>
            <a:prstGeom prst="mathPlus">
              <a:avLst>
                <a:gd name="adj1" fmla="val 29588"/>
              </a:avLst>
            </a:prstGeom>
            <a:gradFill rotWithShape="1">
              <a:gsLst>
                <a:gs pos="0">
                  <a:srgbClr val="F08A00">
                    <a:shade val="51000"/>
                    <a:satMod val="130000"/>
                  </a:srgbClr>
                </a:gs>
                <a:gs pos="80000">
                  <a:srgbClr val="F08A00">
                    <a:shade val="93000"/>
                    <a:satMod val="130000"/>
                  </a:srgbClr>
                </a:gs>
                <a:gs pos="100000">
                  <a:srgbClr val="F08A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endParaRPr lang="en-US" sz="1400" kern="0">
                <a:latin typeface="Calibri" panose="020F050202020403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03651" y="2445828"/>
              <a:ext cx="3771013" cy="921822"/>
              <a:chOff x="340463" y="1891973"/>
              <a:chExt cx="3339826" cy="1009161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410047" y="1891973"/>
                <a:ext cx="505810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ELG IP/SIP Phones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947889" y="1891973"/>
                <a:ext cx="505810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3</a:t>
                </a:r>
                <a:r>
                  <a:rPr lang="en-US" sz="700" kern="0" baseline="30000" dirty="0">
                    <a:latin typeface="Calibri" panose="020F0502020204030204" pitchFamily="34" charset="0"/>
                    <a:cs typeface="Arial" pitchFamily="34" charset="0"/>
                  </a:rPr>
                  <a:t>rd</a:t>
                </a: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 party SIP Phones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874232" y="1891973"/>
                <a:ext cx="505810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TDM Phones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40463" y="1891973"/>
                <a:ext cx="505810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Trunk</a:t>
                </a:r>
              </a:p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(TDM/ IP)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488648" y="1891973"/>
                <a:ext cx="505810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Soft Clients /</a:t>
                </a:r>
              </a:p>
              <a:p>
                <a:pPr algn="ctr" defTabSz="801654" latinLnBrk="0">
                  <a:defRPr/>
                </a:pPr>
                <a:r>
                  <a:rPr lang="en-US" sz="700" kern="0" dirty="0">
                    <a:latin typeface="Calibri" panose="020F0502020204030204" pitchFamily="34" charset="0"/>
                    <a:cs typeface="Arial" pitchFamily="34" charset="0"/>
                  </a:rPr>
                  <a:t>UC Clients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023028" y="1891973"/>
                <a:ext cx="657261" cy="1009161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01654" latinLnBrk="0">
                  <a:defRPr/>
                </a:pPr>
                <a:r>
                  <a:rPr lang="en-US" sz="600" kern="0" dirty="0">
                    <a:latin typeface="Calibri" panose="020F0502020204030204" pitchFamily="34" charset="0"/>
                    <a:cs typeface="Arial" pitchFamily="34" charset="0"/>
                  </a:rPr>
                  <a:t>Mobile</a:t>
                </a:r>
              </a:p>
              <a:p>
                <a:pPr algn="ctr" defTabSz="801654" latinLnBrk="0">
                  <a:defRPr/>
                </a:pPr>
                <a:r>
                  <a:rPr lang="en-US" sz="600" kern="0" dirty="0">
                    <a:latin typeface="Calibri" panose="020F0502020204030204" pitchFamily="34" charset="0"/>
                    <a:cs typeface="Arial" pitchFamily="34" charset="0"/>
                  </a:rPr>
                  <a:t>Extension</a:t>
                </a:r>
              </a:p>
              <a:p>
                <a:pPr algn="ctr" defTabSz="801654" latinLnBrk="0">
                  <a:defRPr/>
                </a:pPr>
                <a:r>
                  <a:rPr lang="en-US" sz="600" kern="0" dirty="0">
                    <a:latin typeface="Calibri" panose="020F0502020204030204" pitchFamily="34" charset="0"/>
                    <a:cs typeface="Arial" pitchFamily="34" charset="0"/>
                  </a:rPr>
                  <a:t>(Only virtual registration)</a:t>
                </a:r>
                <a:endParaRPr lang="en-US" sz="600" kern="0" baseline="300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4362998" y="2445828"/>
              <a:ext cx="734890" cy="921822"/>
            </a:xfrm>
            <a:prstGeom prst="rect">
              <a:avLst/>
            </a:prstGeom>
            <a:solidFill>
              <a:srgbClr val="CCFF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654" latinLnBrk="0">
                <a:defRPr/>
              </a:pPr>
              <a:r>
                <a:rPr lang="en-US" sz="7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IPEXT License</a:t>
              </a:r>
            </a:p>
            <a:p>
              <a:pPr algn="ctr" defTabSz="801654" latinLnBrk="0">
                <a:defRPr/>
              </a:pPr>
              <a:r>
                <a:rPr lang="en-US" sz="7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(ELG IP/SIP Phones)</a:t>
              </a:r>
              <a:endParaRPr lang="en-US" sz="7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88288" y="2445828"/>
              <a:ext cx="734890" cy="921822"/>
            </a:xfrm>
            <a:prstGeom prst="rect">
              <a:avLst/>
            </a:prstGeom>
            <a:solidFill>
              <a:srgbClr val="CCFF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654" latinLnBrk="0">
                <a:defRPr/>
              </a:pPr>
              <a:r>
                <a:rPr lang="en-US" sz="700" kern="0" dirty="0">
                  <a:latin typeface="Calibri" panose="020F0502020204030204" pitchFamily="34" charset="0"/>
                  <a:cs typeface="Arial" pitchFamily="34" charset="0"/>
                </a:rPr>
                <a:t>3SIPEXT License (3</a:t>
              </a:r>
              <a:r>
                <a:rPr lang="en-US" sz="700" kern="0" baseline="30000" dirty="0">
                  <a:latin typeface="Calibri" panose="020F0502020204030204" pitchFamily="34" charset="0"/>
                  <a:cs typeface="Arial" pitchFamily="34" charset="0"/>
                </a:rPr>
                <a:t>rd</a:t>
              </a:r>
              <a:r>
                <a:rPr lang="en-US" sz="700" kern="0" dirty="0">
                  <a:latin typeface="Calibri" panose="020F0502020204030204" pitchFamily="34" charset="0"/>
                  <a:cs typeface="Arial" pitchFamily="34" charset="0"/>
                </a:rPr>
                <a:t> party SIP Phones)</a:t>
              </a:r>
              <a:endParaRPr lang="en-US" sz="700" kern="0" baseline="300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432307" y="2445828"/>
              <a:ext cx="1746879" cy="3970279"/>
              <a:chOff x="5531566" y="1904075"/>
              <a:chExt cx="1198717" cy="4367162"/>
            </a:xfrm>
            <a:solidFill>
              <a:srgbClr val="CCFF33"/>
            </a:solidFill>
          </p:grpSpPr>
          <p:sp>
            <p:nvSpPr>
              <p:cNvPr id="26" name="Rectangle 25"/>
              <p:cNvSpPr/>
              <p:nvPr/>
            </p:nvSpPr>
            <p:spPr bwMode="auto">
              <a:xfrm>
                <a:off x="5531566" y="1904075"/>
                <a:ext cx="1198717" cy="1493091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9144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IPN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TNLS / TNLCM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EXPM/EXPS for system expansion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Hotel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MEX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VOIUCL4 (for built-in </a:t>
                </a:r>
                <a:r>
                  <a:rPr lang="en-US" sz="800" kern="0" dirty="0" err="1">
                    <a:latin typeface="Calibri" panose="020F0502020204030204" pitchFamily="34" charset="0"/>
                    <a:cs typeface="Arial" pitchFamily="34" charset="0"/>
                  </a:rPr>
                  <a:t>voip</a:t>
                </a: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)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VOIBCL8 (for VOIB128)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itchFamily="34" charset="0"/>
                  </a:rPr>
                  <a:t>VMIUCL4 (for built-in VM </a:t>
                </a:r>
                <a:r>
                  <a:rPr lang="en-US" sz="8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Arial" pitchFamily="34" charset="0"/>
                  </a:rPr>
                  <a:t>ch</a:t>
                </a:r>
                <a:r>
                  <a:rPr lang="en-US" sz="8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31566" y="3512764"/>
                <a:ext cx="1198717" cy="1159159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9144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FIDELIO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TAPI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itchFamily="34" charset="0"/>
                  </a:rPr>
                  <a:t>AMP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AMSI (3</a:t>
                </a:r>
                <a:r>
                  <a:rPr lang="en-US" sz="800" kern="0" baseline="30000" dirty="0">
                    <a:latin typeface="Calibri" panose="020F0502020204030204" pitchFamily="34" charset="0"/>
                    <a:cs typeface="Arial" pitchFamily="34" charset="0"/>
                  </a:rPr>
                  <a:t>rd</a:t>
                </a: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 party alarm solution)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3SIPC/3SIPS (3</a:t>
                </a:r>
                <a:r>
                  <a:rPr lang="en-US" sz="800" kern="0" baseline="30000" dirty="0">
                    <a:latin typeface="Calibri" panose="020F0502020204030204" pitchFamily="34" charset="0"/>
                    <a:cs typeface="Arial" pitchFamily="34" charset="0"/>
                  </a:rPr>
                  <a:t>rd</a:t>
                </a: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 party SIP apps)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MS Lync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31566" y="4773696"/>
                <a:ext cx="1198717" cy="1497541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vert="horz" wrap="square" lIns="9144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UCS Standard/ Premium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UCS Upgrade License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 err="1">
                    <a:latin typeface="Calibri" panose="020F0502020204030204" pitchFamily="34" charset="0"/>
                    <a:cs typeface="Arial" pitchFamily="34" charset="0"/>
                  </a:rPr>
                  <a:t>Clickcall</a:t>
                </a:r>
                <a:endParaRPr lang="en-US" sz="800" kern="0" dirty="0">
                  <a:latin typeface="Calibri" panose="020F0502020204030204" pitchFamily="34" charset="0"/>
                  <a:cs typeface="Arial" pitchFamily="34" charset="0"/>
                </a:endParaRP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IP Attendant Office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IP Attendant Hotel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IPCR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CCS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Report Plus</a:t>
                </a:r>
              </a:p>
              <a:p>
                <a:pPr marL="79331" indent="-79331" defTabSz="801654" latinLnBrk="0">
                  <a:lnSpc>
                    <a:spcPts val="877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800" kern="0" dirty="0">
                    <a:latin typeface="Calibri" panose="020F0502020204030204" pitchFamily="34" charset="0"/>
                    <a:cs typeface="Arial" pitchFamily="34" charset="0"/>
                  </a:rPr>
                  <a:t>NMS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8721817" y="2445829"/>
              <a:ext cx="1479815" cy="1838854"/>
            </a:xfrm>
            <a:prstGeom prst="rect">
              <a:avLst/>
            </a:prstGeom>
            <a:solidFill>
              <a:srgbClr val="CCFF33"/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vert="horz" wrap="square" lIns="91440" tIns="45720" rIns="36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SWL (free)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MNTD (free)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endParaRPr lang="en-US" sz="800" kern="0" dirty="0">
                <a:latin typeface="Calibri" panose="020F0502020204030204" pitchFamily="34" charset="0"/>
                <a:cs typeface="Arial" pitchFamily="34" charset="0"/>
              </a:endParaRP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MNTU1S (below 200port)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MNTU1L (Over 200port)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endParaRPr lang="en-US" sz="800" kern="0" dirty="0">
                <a:latin typeface="Calibri" panose="020F0502020204030204" pitchFamily="34" charset="0"/>
                <a:cs typeface="Arial" pitchFamily="34" charset="0"/>
              </a:endParaRP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MNT1</a:t>
              </a:r>
            </a:p>
            <a:p>
              <a:pPr marL="79331" indent="-79331" defTabSz="801654">
                <a:buFont typeface="Arial" panose="020B0604020202020204" pitchFamily="34" charset="0"/>
                <a:buChar char="•"/>
                <a:defRPr/>
              </a:pPr>
              <a:r>
                <a:rPr lang="en-US" altLang="ko-KR" sz="800" kern="0" dirty="0">
                  <a:latin typeface="Calibri" panose="020F0502020204030204" pitchFamily="34" charset="0"/>
                  <a:cs typeface="Arial" pitchFamily="34" charset="0"/>
                </a:rPr>
                <a:t>MNTD2 (MNTD+MNT1)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MNT2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MNT3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MNT4</a:t>
              </a:r>
            </a:p>
            <a:p>
              <a:pPr marL="79331" indent="-79331" defTabSz="801654" latinLnBrk="0">
                <a:buFont typeface="Arial" panose="020B0604020202020204" pitchFamily="34" charset="0"/>
                <a:buChar char="•"/>
                <a:defRPr/>
              </a:pPr>
              <a:r>
                <a:rPr lang="en-US" sz="800" kern="0" dirty="0">
                  <a:latin typeface="Calibri" panose="020F0502020204030204" pitchFamily="34" charset="0"/>
                  <a:cs typeface="Arial" pitchFamily="34" charset="0"/>
                </a:rPr>
                <a:t>MNT5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47943" y="5757631"/>
              <a:ext cx="673065" cy="266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200port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984475" y="5303059"/>
              <a:ext cx="0" cy="448715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607657" y="4423052"/>
              <a:ext cx="753638" cy="266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1,200port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984475" y="4676968"/>
              <a:ext cx="0" cy="448715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647943" y="5105920"/>
              <a:ext cx="673066" cy="266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600port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720" y="5443674"/>
              <a:ext cx="406986" cy="266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SPL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8500" y="4800743"/>
              <a:ext cx="1167744" cy="266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SPL+ EXPM/EXPS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9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eMG800 License - SPL</a:t>
            </a:r>
            <a:endParaRPr lang="ko-KR" altLang="en-US" dirty="0"/>
          </a:p>
        </p:txBody>
      </p:sp>
      <p:sp>
        <p:nvSpPr>
          <p:cNvPr id="74" name="Content Placeholder 8"/>
          <p:cNvSpPr txBox="1">
            <a:spLocks/>
          </p:cNvSpPr>
          <p:nvPr/>
        </p:nvSpPr>
        <p:spPr bwMode="auto">
          <a:xfrm>
            <a:off x="248300" y="1009602"/>
            <a:ext cx="8381999" cy="22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1" tIns="0" rIns="71991" bIns="0" numCol="1" anchor="t" anchorCtr="0" compatLnSpc="1">
            <a:prstTxWarp prst="textNoShape">
              <a:avLst/>
            </a:prstTxWarp>
          </a:bodyPr>
          <a:lstStyle>
            <a:lvl1pPr marL="200971" indent="-20097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7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08343" indent="-20278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17526" indent="-2045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520" indent="-20640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41324" indent="-20640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362760" indent="-2064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6pPr>
            <a:lvl7pPr marL="2884197" indent="-2064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7pPr>
            <a:lvl8pPr marL="3405633" indent="-2064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8pPr>
            <a:lvl9pPr marL="3927070" indent="-20640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82518" indent="-182518"/>
            <a:r>
              <a:rPr lang="en-US" altLang="ko-KR" sz="1800" dirty="0">
                <a:latin typeface="Calibri" panose="020F0502020204030204" pitchFamily="34" charset="0"/>
                <a:cs typeface="Arial" panose="020B0604020202020204" pitchFamily="34" charset="0"/>
              </a:rPr>
              <a:t>System Port License (SPL)</a:t>
            </a:r>
          </a:p>
          <a:p>
            <a:pPr marL="539616" lvl="1" indent="-182518"/>
            <a:r>
              <a:rPr lang="en-US" altLang="ko-KR" sz="1200" dirty="0">
                <a:latin typeface="Calibri" panose="020F0502020204030204" pitchFamily="34" charset="0"/>
                <a:cs typeface="Arial" panose="020B0604020202020204" pitchFamily="34" charset="0"/>
              </a:rPr>
              <a:t>It is a license for connecting any trunks or extensions above default port.</a:t>
            </a:r>
          </a:p>
          <a:p>
            <a:pPr marL="539616" lvl="1" indent="-182518"/>
            <a:r>
              <a:rPr lang="en-US" altLang="ko-KR" sz="1200" dirty="0">
                <a:latin typeface="Calibri" panose="020F0502020204030204" pitchFamily="34" charset="0"/>
                <a:cs typeface="Arial" panose="020B0604020202020204" pitchFamily="34" charset="0"/>
              </a:rPr>
              <a:t>No system port license is required within the number of the default port.</a:t>
            </a:r>
          </a:p>
          <a:p>
            <a:pPr marL="539616" lvl="1" indent="-182518"/>
            <a:endParaRPr lang="en-US" altLang="ko-KR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82518" indent="-182518"/>
            <a:r>
              <a:rPr lang="en-US" altLang="ko-KR" sz="1800" dirty="0">
                <a:latin typeface="Calibri" panose="020F0502020204030204" pitchFamily="34" charset="0"/>
                <a:cs typeface="Arial" panose="020B0604020202020204" pitchFamily="34" charset="0"/>
              </a:rPr>
              <a:t>Advantages</a:t>
            </a:r>
          </a:p>
          <a:p>
            <a:pPr marL="539616" lvl="1" indent="-182518"/>
            <a:r>
              <a:rPr lang="en-US" altLang="ko-KR" sz="1200" dirty="0">
                <a:latin typeface="Calibri" panose="020F0502020204030204" pitchFamily="34" charset="0"/>
                <a:cs typeface="Arial" panose="020B0604020202020204" pitchFamily="34" charset="0"/>
              </a:rPr>
              <a:t>Providing seamless scalability and investment protection for future growth while providing the price competitiveness for small segment </a:t>
            </a:r>
            <a:r>
              <a:rPr lang="en-US" altLang="ko-KR" sz="1200" dirty="0" err="1">
                <a:latin typeface="Calibri" panose="020F0502020204030204" pitchFamily="34" charset="0"/>
                <a:cs typeface="Arial" panose="020B0604020202020204" pitchFamily="34" charset="0"/>
              </a:rPr>
              <a:t>upto</a:t>
            </a:r>
            <a:r>
              <a:rPr lang="en-US" altLang="ko-KR" sz="1200" dirty="0">
                <a:latin typeface="Calibri" panose="020F0502020204030204" pitchFamily="34" charset="0"/>
                <a:cs typeface="Arial" panose="020B0604020202020204" pitchFamily="34" charset="0"/>
              </a:rPr>
              <a:t> 200ports.</a:t>
            </a:r>
          </a:p>
          <a:p>
            <a:pPr marL="539616" lvl="1" indent="-182518"/>
            <a:r>
              <a:rPr lang="en-US" altLang="ko-KR" sz="1200" dirty="0">
                <a:latin typeface="Calibri" panose="020F0502020204030204" pitchFamily="34" charset="0"/>
                <a:cs typeface="Arial" panose="020B0604020202020204" pitchFamily="34" charset="0"/>
              </a:rPr>
              <a:t>Saving the operational cost and add-on sales</a:t>
            </a:r>
            <a:r>
              <a:rPr lang="en-US" altLang="ko-KR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ko-KR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759348" y="3035189"/>
            <a:ext cx="5018892" cy="2854216"/>
            <a:chOff x="533400" y="1594728"/>
            <a:chExt cx="9808536" cy="4458039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533400" y="2122933"/>
              <a:ext cx="9808536" cy="3929834"/>
            </a:xfrm>
            <a:prstGeom prst="roundRect">
              <a:avLst>
                <a:gd name="adj" fmla="val 5799"/>
              </a:avLst>
            </a:prstGeom>
            <a:solidFill>
              <a:srgbClr val="F08A00"/>
            </a:solidFill>
            <a:ln w="4445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System Port License (SPL)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948404" y="2699003"/>
              <a:ext cx="1430693" cy="3187636"/>
            </a:xfrm>
            <a:prstGeom prst="rect">
              <a:avLst/>
            </a:prstGeom>
            <a:gradFill rotWithShape="1">
              <a:gsLst>
                <a:gs pos="0">
                  <a:srgbClr val="89BA17">
                    <a:shade val="70000"/>
                    <a:satMod val="150000"/>
                  </a:srgbClr>
                </a:gs>
                <a:gs pos="34000">
                  <a:srgbClr val="89BA17">
                    <a:shade val="70000"/>
                    <a:satMod val="140000"/>
                  </a:srgbClr>
                </a:gs>
                <a:gs pos="70000">
                  <a:srgbClr val="89BA17">
                    <a:tint val="100000"/>
                    <a:shade val="90000"/>
                    <a:satMod val="140000"/>
                  </a:srgbClr>
                </a:gs>
                <a:gs pos="100000">
                  <a:srgbClr val="89BA17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89BA17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IP Extension License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(IPEXT)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-LIP 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-ELG SIP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-WIT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-ACT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-IP-DECT Handset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503507" y="2699003"/>
              <a:ext cx="1430693" cy="3187636"/>
            </a:xfrm>
            <a:prstGeom prst="rect">
              <a:avLst/>
            </a:prstGeom>
            <a:gradFill rotWithShape="1">
              <a:gsLst>
                <a:gs pos="0">
                  <a:srgbClr val="89BA17">
                    <a:shade val="70000"/>
                    <a:satMod val="150000"/>
                  </a:srgbClr>
                </a:gs>
                <a:gs pos="34000">
                  <a:srgbClr val="89BA17">
                    <a:shade val="70000"/>
                    <a:satMod val="140000"/>
                  </a:srgbClr>
                </a:gs>
                <a:gs pos="70000">
                  <a:srgbClr val="89BA17">
                    <a:tint val="100000"/>
                    <a:shade val="90000"/>
                    <a:satMod val="140000"/>
                  </a:srgbClr>
                </a:gs>
                <a:gs pos="100000">
                  <a:srgbClr val="89BA17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89BA17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3</a:t>
              </a:r>
              <a:r>
                <a:rPr lang="en-US" sz="1000" b="1" kern="0" baseline="3000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rd</a:t>
              </a:r>
              <a:r>
                <a:rPr kumimoji="1"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 party SIP Extension License (3SIPEXT)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-3SIPEXT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-3SIPC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38200" y="2699003"/>
              <a:ext cx="1430693" cy="3187636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70000"/>
                    <a:satMod val="150000"/>
                  </a:srgbClr>
                </a:gs>
                <a:gs pos="34000">
                  <a:srgbClr val="58585A">
                    <a:shade val="70000"/>
                    <a:satMod val="140000"/>
                  </a:srgbClr>
                </a:gs>
                <a:gs pos="70000">
                  <a:srgbClr val="58585A">
                    <a:tint val="100000"/>
                    <a:shade val="90000"/>
                    <a:satMod val="140000"/>
                  </a:srgbClr>
                </a:gs>
                <a:gs pos="100000">
                  <a:srgbClr val="58585A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58585A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TDM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000" kern="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-LCO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-BRI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-PRI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kern="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</a:t>
              </a:r>
              <a:r>
                <a:rPr kumimoji="1"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DTI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-SLT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-DECT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393301" y="2699004"/>
              <a:ext cx="1430693" cy="3187634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70000"/>
                    <a:satMod val="150000"/>
                  </a:srgbClr>
                </a:gs>
                <a:gs pos="34000">
                  <a:srgbClr val="58585A">
                    <a:shade val="70000"/>
                    <a:satMod val="140000"/>
                  </a:srgbClr>
                </a:gs>
                <a:gs pos="70000">
                  <a:srgbClr val="58585A">
                    <a:tint val="100000"/>
                    <a:shade val="90000"/>
                    <a:satMod val="140000"/>
                  </a:srgbClr>
                </a:gs>
                <a:gs pos="100000">
                  <a:srgbClr val="58585A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58585A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VOIP G/W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000" kern="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-Built-in VoIP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-VOIB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86601" y="2699003"/>
              <a:ext cx="1430693" cy="3187636"/>
            </a:xfrm>
            <a:prstGeom prst="rect">
              <a:avLst/>
            </a:prstGeom>
            <a:gradFill rotWithShape="1">
              <a:gsLst>
                <a:gs pos="0">
                  <a:srgbClr val="89BA17">
                    <a:shade val="70000"/>
                    <a:satMod val="150000"/>
                  </a:srgbClr>
                </a:gs>
                <a:gs pos="34000">
                  <a:srgbClr val="89BA17">
                    <a:shade val="70000"/>
                    <a:satMod val="140000"/>
                  </a:srgbClr>
                </a:gs>
                <a:gs pos="70000">
                  <a:srgbClr val="89BA17">
                    <a:tint val="100000"/>
                    <a:shade val="90000"/>
                    <a:satMod val="140000"/>
                  </a:srgbClr>
                </a:gs>
                <a:gs pos="100000">
                  <a:srgbClr val="89BA17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89BA17">
                  <a:shade val="30000"/>
                  <a:satMod val="130000"/>
                </a:srgbClr>
              </a:contourClr>
            </a:sp3d>
            <a:extLst/>
          </p:spPr>
          <p:txBody>
            <a:bodyPr vert="horz" wrap="non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Soft Client 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License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-UCS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-IP Attendant 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 Office/Hotel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*IPEXT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license 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900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included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9050942" y="1594728"/>
              <a:ext cx="1290994" cy="216042"/>
            </a:xfrm>
            <a:prstGeom prst="rect">
              <a:avLst/>
            </a:prstGeom>
            <a:gradFill rotWithShape="1">
              <a:gsLst>
                <a:gs pos="0">
                  <a:srgbClr val="58585A">
                    <a:shade val="70000"/>
                    <a:satMod val="150000"/>
                  </a:srgbClr>
                </a:gs>
                <a:gs pos="34000">
                  <a:srgbClr val="58585A">
                    <a:shade val="70000"/>
                    <a:satMod val="140000"/>
                  </a:srgbClr>
                </a:gs>
                <a:gs pos="70000">
                  <a:srgbClr val="58585A">
                    <a:tint val="100000"/>
                    <a:shade val="90000"/>
                    <a:satMod val="140000"/>
                  </a:srgbClr>
                </a:gs>
                <a:gs pos="100000">
                  <a:srgbClr val="58585A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58585A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8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Hardware</a:t>
              </a:r>
              <a:endParaRPr kumimoji="1" lang="en-US" sz="700" kern="0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9050942" y="1876168"/>
              <a:ext cx="1290994" cy="216042"/>
            </a:xfrm>
            <a:prstGeom prst="rect">
              <a:avLst/>
            </a:prstGeom>
            <a:gradFill rotWithShape="1">
              <a:gsLst>
                <a:gs pos="0">
                  <a:srgbClr val="89BA17">
                    <a:shade val="70000"/>
                    <a:satMod val="150000"/>
                  </a:srgbClr>
                </a:gs>
                <a:gs pos="34000">
                  <a:srgbClr val="89BA17">
                    <a:shade val="70000"/>
                    <a:satMod val="140000"/>
                  </a:srgbClr>
                </a:gs>
                <a:gs pos="70000">
                  <a:srgbClr val="89BA17">
                    <a:tint val="100000"/>
                    <a:shade val="90000"/>
                    <a:satMod val="140000"/>
                  </a:srgbClr>
                </a:gs>
                <a:gs pos="100000">
                  <a:srgbClr val="89BA17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89BA17">
                  <a:shade val="30000"/>
                  <a:satMod val="130000"/>
                </a:srgbClr>
              </a:contourClr>
            </a:sp3d>
            <a:extLst/>
          </p:spPr>
          <p:txBody>
            <a:bodyPr vert="horz" wrap="square" lIns="36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8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License</a:t>
              </a:r>
              <a:endParaRPr kumimoji="1" lang="en-US" sz="7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622114" y="2699003"/>
              <a:ext cx="1430693" cy="3187636"/>
            </a:xfrm>
            <a:prstGeom prst="rect">
              <a:avLst/>
            </a:prstGeom>
            <a:gradFill rotWithShape="1">
              <a:gsLst>
                <a:gs pos="0">
                  <a:srgbClr val="89BA17">
                    <a:shade val="70000"/>
                    <a:satMod val="150000"/>
                  </a:srgbClr>
                </a:gs>
                <a:gs pos="34000">
                  <a:srgbClr val="89BA17">
                    <a:shade val="70000"/>
                    <a:satMod val="140000"/>
                  </a:srgbClr>
                </a:gs>
                <a:gs pos="70000">
                  <a:srgbClr val="89BA17">
                    <a:tint val="100000"/>
                    <a:shade val="90000"/>
                    <a:satMod val="140000"/>
                  </a:srgbClr>
                </a:gs>
                <a:gs pos="100000">
                  <a:srgbClr val="89BA17">
                    <a:tint val="100000"/>
                    <a:shade val="100000"/>
                    <a:satMod val="100000"/>
                  </a:srgbClr>
                </a:gs>
              </a:gsLst>
              <a:path path="circle">
                <a:fillToRect l="100000" t="100000" r="100000" b="100000"/>
              </a:path>
            </a:gradFill>
            <a:ln>
              <a:noFill/>
              <a:headEnd type="none" w="med" len="med"/>
              <a:tailEnd type="none" w="med" len="me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rgbClr val="89BA17">
                  <a:shade val="30000"/>
                  <a:satMod val="130000"/>
                </a:srgbClr>
              </a:contourClr>
            </a:sp3d>
            <a:extLst/>
          </p:spPr>
          <p:txBody>
            <a:bodyPr vert="horz" wrap="none" lIns="3600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Mobile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00" b="1" kern="0" dirty="0">
                  <a:solidFill>
                    <a:srgbClr val="58585A">
                      <a:lumMod val="5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Extension</a:t>
              </a: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000" b="1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sz="1000" b="1" kern="0" baseline="30000" dirty="0">
                  <a:solidFill>
                    <a:srgbClr val="0000CC"/>
                  </a:solidFill>
                  <a:latin typeface="Calibri" panose="020F0502020204030204" pitchFamily="34" charset="0"/>
                  <a:cs typeface="Arial" pitchFamily="34" charset="0"/>
                </a:rPr>
                <a:t>*Note1</a:t>
              </a:r>
              <a:endParaRPr lang="en-US" sz="1000" b="1" kern="0" baseline="30000" dirty="0">
                <a:solidFill>
                  <a:srgbClr val="0000CC"/>
                </a:solidFill>
                <a:latin typeface="Calibri" panose="020F0502020204030204" pitchFamily="34" charset="0"/>
                <a:cs typeface="Arial" pitchFamily="34" charset="0"/>
              </a:endParaRPr>
            </a:p>
            <a:p>
              <a:pPr defTabSz="91417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900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899830" y="5889405"/>
            <a:ext cx="4548119" cy="346664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800" i="1" dirty="0">
                <a:solidFill>
                  <a:srgbClr val="0000CC"/>
                </a:solidFill>
                <a:latin typeface="Calibri" panose="020F0502020204030204" pitchFamily="34" charset="0"/>
                <a:ea typeface="굴림" pitchFamily="50" charset="-127"/>
              </a:rPr>
              <a:t>*note1 – mobile extension consumes SPL in case of virtual registration. For combined use with hard terminals, MEX doesn’t consume SPL license.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9430" y="3476975"/>
            <a:ext cx="1902795" cy="2302715"/>
            <a:chOff x="1311872" y="4213473"/>
            <a:chExt cx="1430798" cy="2045984"/>
          </a:xfrm>
        </p:grpSpPr>
        <p:sp>
          <p:nvSpPr>
            <p:cNvPr id="100" name="Up Arrow 99"/>
            <p:cNvSpPr/>
            <p:nvPr/>
          </p:nvSpPr>
          <p:spPr bwMode="auto">
            <a:xfrm>
              <a:off x="1311872" y="4216969"/>
              <a:ext cx="1327301" cy="132522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900" b="1" kern="0" dirty="0">
                  <a:latin typeface="Calibri" panose="020F0502020204030204" pitchFamily="34" charset="0"/>
                </a:rPr>
                <a:t>eMG800</a:t>
              </a:r>
            </a:p>
          </p:txBody>
        </p:sp>
        <p:sp>
          <p:nvSpPr>
            <p:cNvPr id="101" name="Up Arrow 100"/>
            <p:cNvSpPr/>
            <p:nvPr/>
          </p:nvSpPr>
          <p:spPr bwMode="auto">
            <a:xfrm>
              <a:off x="1311872" y="4934232"/>
              <a:ext cx="1327301" cy="1325225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defTabSz="801654" latinLnBrk="0">
                <a:spcBef>
                  <a:spcPct val="50000"/>
                </a:spcBef>
                <a:defRPr/>
              </a:pPr>
              <a:r>
                <a:rPr lang="en-US" sz="900" b="1" kern="0" dirty="0">
                  <a:latin typeface="Calibri" panose="020F0502020204030204" pitchFamily="34" charset="0"/>
                </a:rPr>
                <a:t>eMG800</a:t>
              </a:r>
            </a:p>
          </p:txBody>
        </p:sp>
        <p:sp>
          <p:nvSpPr>
            <p:cNvPr id="102" name="Up Arrow 101"/>
            <p:cNvSpPr/>
            <p:nvPr/>
          </p:nvSpPr>
          <p:spPr bwMode="auto">
            <a:xfrm>
              <a:off x="1311872" y="5575517"/>
              <a:ext cx="1327301" cy="683940"/>
            </a:xfrm>
            <a:prstGeom prst="upArrow">
              <a:avLst>
                <a:gd name="adj1" fmla="val 100000"/>
                <a:gd name="adj2" fmla="val 14286"/>
              </a:avLst>
            </a:prstGeom>
            <a:gradFill rotWithShape="1">
              <a:gsLst>
                <a:gs pos="0">
                  <a:srgbClr val="58585A">
                    <a:tint val="50000"/>
                    <a:satMod val="300000"/>
                  </a:srgbClr>
                </a:gs>
                <a:gs pos="35000">
                  <a:srgbClr val="58585A">
                    <a:tint val="37000"/>
                    <a:satMod val="300000"/>
                  </a:srgbClr>
                </a:gs>
                <a:gs pos="100000">
                  <a:srgbClr val="58585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8585A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none" lIns="72000" tIns="45720" rIns="7200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801654" latinLnBrk="0">
                <a:spcBef>
                  <a:spcPct val="50000"/>
                </a:spcBef>
                <a:defRPr/>
              </a:pPr>
              <a:r>
                <a:rPr lang="en-US" sz="1100" b="1" kern="0" dirty="0">
                  <a:latin typeface="Calibri" panose="020F0502020204030204" pitchFamily="34" charset="0"/>
                </a:rPr>
                <a:t>eMG800</a:t>
              </a:r>
              <a:endParaRPr lang="en-US" sz="900" b="1" kern="0" dirty="0"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74620" y="5548052"/>
              <a:ext cx="419710" cy="205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200port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1984475" y="5093480"/>
              <a:ext cx="0" cy="448715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742076" y="4213473"/>
              <a:ext cx="484800" cy="205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1,200port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1984475" y="4467389"/>
              <a:ext cx="0" cy="448715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74620" y="4896341"/>
              <a:ext cx="419710" cy="205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dirty="0">
                  <a:latin typeface="Calibri" panose="020F0502020204030204" pitchFamily="34" charset="0"/>
                </a:rPr>
                <a:t>600port</a:t>
              </a:r>
              <a:endParaRPr lang="ko-KR" alt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78309" y="5234095"/>
              <a:ext cx="261807" cy="205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SPL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72197" y="4591164"/>
              <a:ext cx="770473" cy="205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SPL+ EXPM/EXPS </a:t>
              </a:r>
              <a:endParaRPr lang="ko-KR" altLang="en-US" sz="9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eMG800 License - IPEXT</a:t>
            </a:r>
            <a:endParaRPr lang="ko-KR" altLang="en-US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456378" y="1156251"/>
            <a:ext cx="8381999" cy="22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82" tIns="0" rIns="7198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18" indent="-182518" defTabSz="914287"/>
            <a:r>
              <a:rPr kumimoji="1"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IP Extension License (IPEXT)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 is a license required for connecting Ericsson-LG LIP phones and SIP phones.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 IPEXT are provided by default.</a:t>
            </a:r>
          </a:p>
          <a:p>
            <a:pPr marL="182518" indent="-182518" defTabSz="914287"/>
            <a:endParaRPr kumimoji="1" lang="en-US" sz="1800" dirty="0">
              <a:solidFill>
                <a:srgbClr val="58585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57099" lvl="1" indent="0" defTabSz="914287">
              <a:buClr>
                <a:srgbClr val="58585A"/>
              </a:buClr>
              <a:buNone/>
            </a:pPr>
            <a:r>
              <a:rPr kumimoji="1" lang="en-US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1" lang="en-US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ELG LIP/SIP phones require both System Port(SPL) and IPEXT licenses.</a:t>
            </a:r>
          </a:p>
          <a:p>
            <a:pPr marL="357099" lvl="1" indent="0" defTabSz="914287">
              <a:buClr>
                <a:srgbClr val="58585A"/>
              </a:buClr>
              <a:buNone/>
            </a:pPr>
            <a:r>
              <a:rPr kumimoji="1" lang="en-US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1" lang="en-US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ELG UC/Soft clients only require System Port License(SPL).</a:t>
            </a:r>
          </a:p>
          <a:p>
            <a:pPr marL="0" indent="0" defTabSz="914287">
              <a:buNone/>
            </a:pPr>
            <a:endParaRPr kumimoji="1" lang="en-US" sz="1800" dirty="0">
              <a:solidFill>
                <a:srgbClr val="58585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92391"/>
              </p:ext>
            </p:extLst>
          </p:nvPr>
        </p:nvGraphicFramePr>
        <p:xfrm>
          <a:off x="990600" y="3429000"/>
          <a:ext cx="7162800" cy="2286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87600"/>
                <a:gridCol w="2387600"/>
                <a:gridCol w="23876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SPL</a:t>
                      </a:r>
                      <a:r>
                        <a:rPr lang="en-US" altLang="ko-KR" sz="1400" baseline="0" dirty="0" smtClean="0"/>
                        <a:t> License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IPEXT License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944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ELG IP Phones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ELG SIP Phones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ELG WIT Phones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ELG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IP-DECT Phones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Required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Required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702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ELG UCS/ Soft Clients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Required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 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(Embedded in</a:t>
                      </a:r>
                      <a:r>
                        <a:rPr lang="en-US" altLang="ko-KR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client licenses)</a:t>
                      </a:r>
                      <a:endParaRPr lang="ko-KR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5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eMG800 License - MEX</a:t>
            </a:r>
            <a:endParaRPr lang="ko-KR" alt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456379" y="1156251"/>
            <a:ext cx="8076062" cy="22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82" tIns="0" rIns="7198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18" indent="-182518" defTabSz="914287"/>
            <a:r>
              <a:rPr kumimoji="1"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Extension License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 is a license required for using Mobile Extension for either linked with any type of hard phones </a:t>
            </a:r>
          </a:p>
          <a:p>
            <a:pPr marL="357099" lvl="1" indent="0" defTabSz="914287">
              <a:buClr>
                <a:srgbClr val="58585A"/>
              </a:buClr>
              <a:buNone/>
            </a:pPr>
            <a:r>
              <a:rPr kumimoji="1"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or virtual use.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altLang="ko-KR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MEX license is provided free of charge as the number of IPEXT license. 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altLang="ko-KR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Mobile Extension can be used in linked pair with any type of terminals or virtually within the total number of  MEX license, not necessarily bound with LIP phone.</a:t>
            </a:r>
          </a:p>
          <a:p>
            <a:pPr marL="539616" lvl="1" indent="-182518" defTabSz="914287">
              <a:buClr>
                <a:srgbClr val="58585A"/>
              </a:buClr>
            </a:pPr>
            <a:r>
              <a:rPr kumimoji="1" lang="en-US" altLang="ko-KR" sz="1400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SPL </a:t>
            </a:r>
            <a:r>
              <a:rPr kumimoji="1" lang="en-US" altLang="ko-KR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kumimoji="1" lang="en-US" altLang="ko-KR" sz="1400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 </a:t>
            </a:r>
            <a:r>
              <a:rPr kumimoji="1" lang="en-US" altLang="ko-KR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necessary for virtual mobile extension use without </a:t>
            </a:r>
            <a:r>
              <a:rPr kumimoji="1" lang="en-US" altLang="ko-KR" sz="1400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binding </a:t>
            </a:r>
            <a:r>
              <a:rPr kumimoji="1" lang="en-US" altLang="ko-KR" sz="14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 any hard </a:t>
            </a:r>
            <a:r>
              <a:rPr kumimoji="1" lang="en-US" altLang="ko-KR" sz="1400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phones.</a:t>
            </a:r>
          </a:p>
          <a:p>
            <a:pPr marL="357099" lvl="1" indent="0" defTabSz="914287">
              <a:buClr>
                <a:srgbClr val="58585A"/>
              </a:buClr>
              <a:buNone/>
            </a:pPr>
            <a:endParaRPr kumimoji="1" lang="en-US" sz="1400" dirty="0" smtClean="0">
              <a:solidFill>
                <a:srgbClr val="0000CC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57099" lvl="1" indent="0" defTabSz="914287">
              <a:buClr>
                <a:srgbClr val="58585A"/>
              </a:buClr>
              <a:buNone/>
            </a:pPr>
            <a:endParaRPr kumimoji="1" lang="en-US" sz="1400" dirty="0">
              <a:solidFill>
                <a:srgbClr val="0000CC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89048" y="3369220"/>
            <a:ext cx="3120770" cy="2671658"/>
          </a:xfrm>
          <a:prstGeom prst="roundRect">
            <a:avLst>
              <a:gd name="adj" fmla="val 887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1982" tIns="45709" rIns="71982" bIns="45709" numCol="1" rtlCol="0" anchor="t" anchorCtr="0" compatLnSpc="1">
            <a:prstTxWarp prst="textNoShape">
              <a:avLst/>
            </a:prstTxWarp>
          </a:bodyPr>
          <a:lstStyle/>
          <a:p>
            <a:pPr defTabSz="914174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MEX license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405104" y="3945744"/>
            <a:ext cx="2728671" cy="4165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1982" tIns="45709" rIns="71982" bIns="45709" numCol="1" rtlCol="0" anchor="ctr" anchorCtr="0" compatLnSpc="1">
            <a:prstTxWarp prst="textNoShape">
              <a:avLst/>
            </a:prstTxWarp>
          </a:bodyPr>
          <a:lstStyle/>
          <a:p>
            <a:pPr defTabSz="9141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30ea by default as the number of default IPEXT </a:t>
            </a:r>
            <a:r>
              <a:rPr lang="en-US" altLang="ko-KR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license</a:t>
            </a:r>
            <a:endParaRPr lang="en-US" altLang="ko-KR" sz="11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05104" y="4474733"/>
            <a:ext cx="2728671" cy="6909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1982" tIns="45709" rIns="71982" bIns="45709" numCol="1" rtlCol="0" anchor="ctr" anchorCtr="0" compatLnSpc="1">
            <a:prstTxWarp prst="textNoShape">
              <a:avLst/>
            </a:prstTxWarp>
          </a:bodyPr>
          <a:lstStyle/>
          <a:p>
            <a:pPr defTabSz="9141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Additionally, providing MEX license free of charge as the same number of purchased IPEXT </a:t>
            </a:r>
            <a:r>
              <a:rPr lang="en-US" altLang="ko-KR" sz="11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license</a:t>
            </a:r>
            <a:endParaRPr lang="en-US" altLang="ko-KR" sz="11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05104" y="5296189"/>
            <a:ext cx="2728671" cy="4320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1982" tIns="45709" rIns="71982" bIns="45709" numCol="1" rtlCol="0" anchor="ctr" anchorCtr="0" compatLnSpc="1">
            <a:prstTxWarp prst="textNoShape">
              <a:avLst/>
            </a:prstTxWarp>
          </a:bodyPr>
          <a:lstStyle/>
          <a:p>
            <a:pPr defTabSz="9141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Buy MEX license for additional use above the number of default + </a:t>
            </a:r>
            <a:r>
              <a:rPr kumimoji="1"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purchased </a:t>
            </a:r>
            <a:r>
              <a:rPr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IPEXT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5978" y="3351654"/>
            <a:ext cx="3120770" cy="2671658"/>
            <a:chOff x="5804849" y="3696129"/>
            <a:chExt cx="3647942" cy="294624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804849" y="3696129"/>
              <a:ext cx="3647942" cy="2946245"/>
            </a:xfrm>
            <a:prstGeom prst="roundRect">
              <a:avLst>
                <a:gd name="adj" fmla="val 8870"/>
              </a:avLst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82106" tIns="52138" rIns="82106" bIns="52138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>
                <a:spcBef>
                  <a:spcPct val="50000"/>
                </a:spcBef>
                <a:spcAft>
                  <a:spcPct val="0"/>
                </a:spcAft>
              </a:pPr>
              <a:endParaRPr kumimoji="1"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그룹 41"/>
            <p:cNvGrpSpPr>
              <a:grpSpLocks noChangeAspect="1"/>
            </p:cNvGrpSpPr>
            <p:nvPr/>
          </p:nvGrpSpPr>
          <p:grpSpPr>
            <a:xfrm>
              <a:off x="6997205" y="3989204"/>
              <a:ext cx="262551" cy="244650"/>
              <a:chOff x="3575050" y="2439988"/>
              <a:chExt cx="1793875" cy="2035175"/>
            </a:xfrm>
            <a:solidFill>
              <a:schemeClr val="tx1">
                <a:lumMod val="50000"/>
              </a:schemeClr>
            </a:solidFill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4905375" y="33702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4905375" y="34591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6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6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4905375" y="32813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2 h 38"/>
                  <a:gd name="T10" fmla="*/ 168 w 176"/>
                  <a:gd name="T11" fmla="*/ 28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2"/>
                    </a:lnTo>
                    <a:lnTo>
                      <a:pt x="168" y="28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4905375" y="3570288"/>
                <a:ext cx="263525" cy="196850"/>
              </a:xfrm>
              <a:custGeom>
                <a:avLst/>
                <a:gdLst>
                  <a:gd name="T0" fmla="*/ 0 w 166"/>
                  <a:gd name="T1" fmla="*/ 124 h 124"/>
                  <a:gd name="T2" fmla="*/ 96 w 166"/>
                  <a:gd name="T3" fmla="*/ 124 h 124"/>
                  <a:gd name="T4" fmla="*/ 96 w 166"/>
                  <a:gd name="T5" fmla="*/ 124 h 124"/>
                  <a:gd name="T6" fmla="*/ 116 w 166"/>
                  <a:gd name="T7" fmla="*/ 122 h 124"/>
                  <a:gd name="T8" fmla="*/ 132 w 166"/>
                  <a:gd name="T9" fmla="*/ 116 h 124"/>
                  <a:gd name="T10" fmla="*/ 144 w 166"/>
                  <a:gd name="T11" fmla="*/ 110 h 124"/>
                  <a:gd name="T12" fmla="*/ 154 w 166"/>
                  <a:gd name="T13" fmla="*/ 100 h 124"/>
                  <a:gd name="T14" fmla="*/ 160 w 166"/>
                  <a:gd name="T15" fmla="*/ 90 h 124"/>
                  <a:gd name="T16" fmla="*/ 164 w 166"/>
                  <a:gd name="T17" fmla="*/ 80 h 124"/>
                  <a:gd name="T18" fmla="*/ 166 w 166"/>
                  <a:gd name="T19" fmla="*/ 72 h 124"/>
                  <a:gd name="T20" fmla="*/ 166 w 166"/>
                  <a:gd name="T21" fmla="*/ 64 h 124"/>
                  <a:gd name="T22" fmla="*/ 166 w 166"/>
                  <a:gd name="T23" fmla="*/ 0 h 124"/>
                  <a:gd name="T24" fmla="*/ 0 w 166"/>
                  <a:gd name="T25" fmla="*/ 0 h 124"/>
                  <a:gd name="T26" fmla="*/ 0 w 166"/>
                  <a:gd name="T27" fmla="*/ 124 h 124"/>
                  <a:gd name="T28" fmla="*/ 40 w 166"/>
                  <a:gd name="T29" fmla="*/ 40 h 124"/>
                  <a:gd name="T30" fmla="*/ 126 w 166"/>
                  <a:gd name="T31" fmla="*/ 40 h 124"/>
                  <a:gd name="T32" fmla="*/ 126 w 166"/>
                  <a:gd name="T33" fmla="*/ 64 h 124"/>
                  <a:gd name="T34" fmla="*/ 126 w 166"/>
                  <a:gd name="T35" fmla="*/ 64 h 124"/>
                  <a:gd name="T36" fmla="*/ 126 w 166"/>
                  <a:gd name="T37" fmla="*/ 68 h 124"/>
                  <a:gd name="T38" fmla="*/ 122 w 166"/>
                  <a:gd name="T39" fmla="*/ 74 h 124"/>
                  <a:gd name="T40" fmla="*/ 120 w 166"/>
                  <a:gd name="T41" fmla="*/ 78 h 124"/>
                  <a:gd name="T42" fmla="*/ 114 w 166"/>
                  <a:gd name="T43" fmla="*/ 80 h 124"/>
                  <a:gd name="T44" fmla="*/ 106 w 166"/>
                  <a:gd name="T45" fmla="*/ 82 h 124"/>
                  <a:gd name="T46" fmla="*/ 96 w 166"/>
                  <a:gd name="T47" fmla="*/ 84 h 124"/>
                  <a:gd name="T48" fmla="*/ 40 w 166"/>
                  <a:gd name="T49" fmla="*/ 84 h 124"/>
                  <a:gd name="T50" fmla="*/ 40 w 166"/>
                  <a:gd name="T51" fmla="*/ 4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24">
                    <a:moveTo>
                      <a:pt x="0" y="124"/>
                    </a:moveTo>
                    <a:lnTo>
                      <a:pt x="96" y="124"/>
                    </a:lnTo>
                    <a:lnTo>
                      <a:pt x="96" y="124"/>
                    </a:lnTo>
                    <a:lnTo>
                      <a:pt x="116" y="122"/>
                    </a:lnTo>
                    <a:lnTo>
                      <a:pt x="132" y="116"/>
                    </a:lnTo>
                    <a:lnTo>
                      <a:pt x="144" y="110"/>
                    </a:lnTo>
                    <a:lnTo>
                      <a:pt x="154" y="100"/>
                    </a:lnTo>
                    <a:lnTo>
                      <a:pt x="160" y="90"/>
                    </a:lnTo>
                    <a:lnTo>
                      <a:pt x="164" y="80"/>
                    </a:lnTo>
                    <a:lnTo>
                      <a:pt x="166" y="72"/>
                    </a:lnTo>
                    <a:lnTo>
                      <a:pt x="166" y="6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24"/>
                    </a:lnTo>
                    <a:close/>
                    <a:moveTo>
                      <a:pt x="40" y="40"/>
                    </a:moveTo>
                    <a:lnTo>
                      <a:pt x="126" y="40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8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4" y="80"/>
                    </a:lnTo>
                    <a:lnTo>
                      <a:pt x="106" y="82"/>
                    </a:lnTo>
                    <a:lnTo>
                      <a:pt x="96" y="84"/>
                    </a:lnTo>
                    <a:lnTo>
                      <a:pt x="40" y="84"/>
                    </a:lnTo>
                    <a:lnTo>
                      <a:pt x="40" y="4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3575050" y="2439988"/>
                <a:ext cx="1793875" cy="2035175"/>
              </a:xfrm>
              <a:custGeom>
                <a:avLst/>
                <a:gdLst>
                  <a:gd name="T0" fmla="*/ 64 w 1130"/>
                  <a:gd name="T1" fmla="*/ 1068 h 1282"/>
                  <a:gd name="T2" fmla="*/ 66 w 1130"/>
                  <a:gd name="T3" fmla="*/ 1098 h 1282"/>
                  <a:gd name="T4" fmla="*/ 64 w 1130"/>
                  <a:gd name="T5" fmla="*/ 1128 h 1282"/>
                  <a:gd name="T6" fmla="*/ 66 w 1130"/>
                  <a:gd name="T7" fmla="*/ 1158 h 1282"/>
                  <a:gd name="T8" fmla="*/ 64 w 1130"/>
                  <a:gd name="T9" fmla="*/ 1184 h 1282"/>
                  <a:gd name="T10" fmla="*/ 68 w 1130"/>
                  <a:gd name="T11" fmla="*/ 1208 h 1282"/>
                  <a:gd name="T12" fmla="*/ 80 w 1130"/>
                  <a:gd name="T13" fmla="*/ 1240 h 1282"/>
                  <a:gd name="T14" fmla="*/ 98 w 1130"/>
                  <a:gd name="T15" fmla="*/ 1260 h 1282"/>
                  <a:gd name="T16" fmla="*/ 120 w 1130"/>
                  <a:gd name="T17" fmla="*/ 1274 h 1282"/>
                  <a:gd name="T18" fmla="*/ 146 w 1130"/>
                  <a:gd name="T19" fmla="*/ 1282 h 1282"/>
                  <a:gd name="T20" fmla="*/ 172 w 1130"/>
                  <a:gd name="T21" fmla="*/ 1282 h 1282"/>
                  <a:gd name="T22" fmla="*/ 198 w 1130"/>
                  <a:gd name="T23" fmla="*/ 1274 h 1282"/>
                  <a:gd name="T24" fmla="*/ 220 w 1130"/>
                  <a:gd name="T25" fmla="*/ 1260 h 1282"/>
                  <a:gd name="T26" fmla="*/ 238 w 1130"/>
                  <a:gd name="T27" fmla="*/ 1240 h 1282"/>
                  <a:gd name="T28" fmla="*/ 250 w 1130"/>
                  <a:gd name="T29" fmla="*/ 1216 h 1282"/>
                  <a:gd name="T30" fmla="*/ 256 w 1130"/>
                  <a:gd name="T31" fmla="*/ 1192 h 1282"/>
                  <a:gd name="T32" fmla="*/ 254 w 1130"/>
                  <a:gd name="T33" fmla="*/ 1186 h 1282"/>
                  <a:gd name="T34" fmla="*/ 254 w 1130"/>
                  <a:gd name="T35" fmla="*/ 1160 h 1282"/>
                  <a:gd name="T36" fmla="*/ 256 w 1130"/>
                  <a:gd name="T37" fmla="*/ 1130 h 1282"/>
                  <a:gd name="T38" fmla="*/ 254 w 1130"/>
                  <a:gd name="T39" fmla="*/ 1120 h 1282"/>
                  <a:gd name="T40" fmla="*/ 256 w 1130"/>
                  <a:gd name="T41" fmla="*/ 1090 h 1282"/>
                  <a:gd name="T42" fmla="*/ 256 w 1130"/>
                  <a:gd name="T43" fmla="*/ 1066 h 1282"/>
                  <a:gd name="T44" fmla="*/ 1110 w 1130"/>
                  <a:gd name="T45" fmla="*/ 1066 h 1282"/>
                  <a:gd name="T46" fmla="*/ 0 w 1130"/>
                  <a:gd name="T47" fmla="*/ 0 h 1282"/>
                  <a:gd name="T48" fmla="*/ 210 w 1130"/>
                  <a:gd name="T49" fmla="*/ 1160 h 1282"/>
                  <a:gd name="T50" fmla="*/ 208 w 1130"/>
                  <a:gd name="T51" fmla="*/ 1188 h 1282"/>
                  <a:gd name="T52" fmla="*/ 204 w 1130"/>
                  <a:gd name="T53" fmla="*/ 1208 h 1282"/>
                  <a:gd name="T54" fmla="*/ 190 w 1130"/>
                  <a:gd name="T55" fmla="*/ 1224 h 1282"/>
                  <a:gd name="T56" fmla="*/ 172 w 1130"/>
                  <a:gd name="T57" fmla="*/ 1234 h 1282"/>
                  <a:gd name="T58" fmla="*/ 152 w 1130"/>
                  <a:gd name="T59" fmla="*/ 1234 h 1282"/>
                  <a:gd name="T60" fmla="*/ 140 w 1130"/>
                  <a:gd name="T61" fmla="*/ 1230 h 1282"/>
                  <a:gd name="T62" fmla="*/ 124 w 1130"/>
                  <a:gd name="T63" fmla="*/ 1220 h 1282"/>
                  <a:gd name="T64" fmla="*/ 114 w 1130"/>
                  <a:gd name="T65" fmla="*/ 1202 h 1282"/>
                  <a:gd name="T66" fmla="*/ 110 w 1130"/>
                  <a:gd name="T67" fmla="*/ 1178 h 1282"/>
                  <a:gd name="T68" fmla="*/ 112 w 1130"/>
                  <a:gd name="T69" fmla="*/ 1148 h 1282"/>
                  <a:gd name="T70" fmla="*/ 112 w 1130"/>
                  <a:gd name="T71" fmla="*/ 1128 h 1282"/>
                  <a:gd name="T72" fmla="*/ 112 w 1130"/>
                  <a:gd name="T73" fmla="*/ 1108 h 1282"/>
                  <a:gd name="T74" fmla="*/ 110 w 1130"/>
                  <a:gd name="T75" fmla="*/ 1078 h 1282"/>
                  <a:gd name="T76" fmla="*/ 208 w 1130"/>
                  <a:gd name="T77" fmla="*/ 1070 h 1282"/>
                  <a:gd name="T78" fmla="*/ 210 w 1130"/>
                  <a:gd name="T79" fmla="*/ 1100 h 1282"/>
                  <a:gd name="T80" fmla="*/ 208 w 1130"/>
                  <a:gd name="T81" fmla="*/ 1126 h 1282"/>
                  <a:gd name="T82" fmla="*/ 210 w 1130"/>
                  <a:gd name="T83" fmla="*/ 1140 h 1282"/>
                  <a:gd name="T84" fmla="*/ 336 w 1130"/>
                  <a:gd name="T85" fmla="*/ 122 h 1282"/>
                  <a:gd name="T86" fmla="*/ 324 w 1130"/>
                  <a:gd name="T87" fmla="*/ 898 h 1282"/>
                  <a:gd name="T88" fmla="*/ 270 w 1130"/>
                  <a:gd name="T89" fmla="*/ 940 h 1282"/>
                  <a:gd name="T90" fmla="*/ 1090 w 1130"/>
                  <a:gd name="T91" fmla="*/ 888 h 1282"/>
                  <a:gd name="T92" fmla="*/ 1062 w 1130"/>
                  <a:gd name="T93" fmla="*/ 972 h 1282"/>
                  <a:gd name="T94" fmla="*/ 968 w 1130"/>
                  <a:gd name="T95" fmla="*/ 1026 h 1282"/>
                  <a:gd name="T96" fmla="*/ 256 w 1130"/>
                  <a:gd name="T97" fmla="*/ 1010 h 1282"/>
                  <a:gd name="T98" fmla="*/ 254 w 1130"/>
                  <a:gd name="T99" fmla="*/ 984 h 1282"/>
                  <a:gd name="T100" fmla="*/ 326 w 1130"/>
                  <a:gd name="T101" fmla="*/ 958 h 1282"/>
                  <a:gd name="T102" fmla="*/ 376 w 1130"/>
                  <a:gd name="T103" fmla="*/ 866 h 1282"/>
                  <a:gd name="T104" fmla="*/ 208 w 1130"/>
                  <a:gd name="T105" fmla="*/ 984 h 1282"/>
                  <a:gd name="T106" fmla="*/ 208 w 1130"/>
                  <a:gd name="T107" fmla="*/ 1010 h 1282"/>
                  <a:gd name="T108" fmla="*/ 40 w 1130"/>
                  <a:gd name="T109" fmla="*/ 4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0" h="1282">
                    <a:moveTo>
                      <a:pt x="0" y="0"/>
                    </a:moveTo>
                    <a:lnTo>
                      <a:pt x="0" y="1066"/>
                    </a:lnTo>
                    <a:lnTo>
                      <a:pt x="64" y="1066"/>
                    </a:lnTo>
                    <a:lnTo>
                      <a:pt x="64" y="1066"/>
                    </a:lnTo>
                    <a:lnTo>
                      <a:pt x="64" y="1068"/>
                    </a:lnTo>
                    <a:lnTo>
                      <a:pt x="64" y="1068"/>
                    </a:lnTo>
                    <a:lnTo>
                      <a:pt x="66" y="1078"/>
                    </a:lnTo>
                    <a:lnTo>
                      <a:pt x="66" y="1078"/>
                    </a:lnTo>
                    <a:lnTo>
                      <a:pt x="64" y="1088"/>
                    </a:lnTo>
                    <a:lnTo>
                      <a:pt x="64" y="1088"/>
                    </a:lnTo>
                    <a:lnTo>
                      <a:pt x="66" y="1098"/>
                    </a:lnTo>
                    <a:lnTo>
                      <a:pt x="66" y="1098"/>
                    </a:lnTo>
                    <a:lnTo>
                      <a:pt x="64" y="1108"/>
                    </a:lnTo>
                    <a:lnTo>
                      <a:pt x="64" y="1108"/>
                    </a:lnTo>
                    <a:lnTo>
                      <a:pt x="66" y="1118"/>
                    </a:lnTo>
                    <a:lnTo>
                      <a:pt x="66" y="1118"/>
                    </a:lnTo>
                    <a:lnTo>
                      <a:pt x="64" y="1126"/>
                    </a:lnTo>
                    <a:lnTo>
                      <a:pt x="64" y="1128"/>
                    </a:lnTo>
                    <a:lnTo>
                      <a:pt x="64" y="1128"/>
                    </a:lnTo>
                    <a:lnTo>
                      <a:pt x="66" y="1138"/>
                    </a:lnTo>
                    <a:lnTo>
                      <a:pt x="66" y="1138"/>
                    </a:lnTo>
                    <a:lnTo>
                      <a:pt x="64" y="1148"/>
                    </a:lnTo>
                    <a:lnTo>
                      <a:pt x="64" y="1148"/>
                    </a:lnTo>
                    <a:lnTo>
                      <a:pt x="66" y="1158"/>
                    </a:lnTo>
                    <a:lnTo>
                      <a:pt x="66" y="1158"/>
                    </a:lnTo>
                    <a:lnTo>
                      <a:pt x="64" y="1168"/>
                    </a:lnTo>
                    <a:lnTo>
                      <a:pt x="64" y="1168"/>
                    </a:lnTo>
                    <a:lnTo>
                      <a:pt x="66" y="1178"/>
                    </a:lnTo>
                    <a:lnTo>
                      <a:pt x="66" y="1178"/>
                    </a:lnTo>
                    <a:lnTo>
                      <a:pt x="64" y="1184"/>
                    </a:lnTo>
                    <a:lnTo>
                      <a:pt x="64" y="1190"/>
                    </a:lnTo>
                    <a:lnTo>
                      <a:pt x="64" y="1190"/>
                    </a:lnTo>
                    <a:lnTo>
                      <a:pt x="66" y="1196"/>
                    </a:lnTo>
                    <a:lnTo>
                      <a:pt x="68" y="1202"/>
                    </a:lnTo>
                    <a:lnTo>
                      <a:pt x="68" y="1202"/>
                    </a:lnTo>
                    <a:lnTo>
                      <a:pt x="68" y="1208"/>
                    </a:lnTo>
                    <a:lnTo>
                      <a:pt x="68" y="1216"/>
                    </a:lnTo>
                    <a:lnTo>
                      <a:pt x="76" y="1242"/>
                    </a:lnTo>
                    <a:lnTo>
                      <a:pt x="76" y="1230"/>
                    </a:lnTo>
                    <a:lnTo>
                      <a:pt x="76" y="1230"/>
                    </a:lnTo>
                    <a:lnTo>
                      <a:pt x="80" y="1240"/>
                    </a:lnTo>
                    <a:lnTo>
                      <a:pt x="80" y="1240"/>
                    </a:lnTo>
                    <a:lnTo>
                      <a:pt x="84" y="1244"/>
                    </a:lnTo>
                    <a:lnTo>
                      <a:pt x="90" y="1248"/>
                    </a:lnTo>
                    <a:lnTo>
                      <a:pt x="90" y="1248"/>
                    </a:lnTo>
                    <a:lnTo>
                      <a:pt x="94" y="1254"/>
                    </a:lnTo>
                    <a:lnTo>
                      <a:pt x="98" y="1260"/>
                    </a:lnTo>
                    <a:lnTo>
                      <a:pt x="98" y="1260"/>
                    </a:lnTo>
                    <a:lnTo>
                      <a:pt x="104" y="1264"/>
                    </a:lnTo>
                    <a:lnTo>
                      <a:pt x="110" y="1264"/>
                    </a:lnTo>
                    <a:lnTo>
                      <a:pt x="110" y="1264"/>
                    </a:lnTo>
                    <a:lnTo>
                      <a:pt x="114" y="1270"/>
                    </a:lnTo>
                    <a:lnTo>
                      <a:pt x="120" y="1274"/>
                    </a:lnTo>
                    <a:lnTo>
                      <a:pt x="120" y="1274"/>
                    </a:lnTo>
                    <a:lnTo>
                      <a:pt x="126" y="1276"/>
                    </a:lnTo>
                    <a:lnTo>
                      <a:pt x="134" y="1276"/>
                    </a:lnTo>
                    <a:lnTo>
                      <a:pt x="134" y="1276"/>
                    </a:lnTo>
                    <a:lnTo>
                      <a:pt x="140" y="1280"/>
                    </a:lnTo>
                    <a:lnTo>
                      <a:pt x="146" y="1282"/>
                    </a:lnTo>
                    <a:lnTo>
                      <a:pt x="146" y="1282"/>
                    </a:lnTo>
                    <a:lnTo>
                      <a:pt x="152" y="1282"/>
                    </a:lnTo>
                    <a:lnTo>
                      <a:pt x="160" y="1280"/>
                    </a:lnTo>
                    <a:lnTo>
                      <a:pt x="160" y="1280"/>
                    </a:lnTo>
                    <a:lnTo>
                      <a:pt x="170" y="1282"/>
                    </a:lnTo>
                    <a:lnTo>
                      <a:pt x="170" y="1282"/>
                    </a:lnTo>
                    <a:lnTo>
                      <a:pt x="172" y="1282"/>
                    </a:lnTo>
                    <a:lnTo>
                      <a:pt x="172" y="1282"/>
                    </a:lnTo>
                    <a:lnTo>
                      <a:pt x="178" y="1280"/>
                    </a:lnTo>
                    <a:lnTo>
                      <a:pt x="184" y="1276"/>
                    </a:lnTo>
                    <a:lnTo>
                      <a:pt x="184" y="1276"/>
                    </a:lnTo>
                    <a:lnTo>
                      <a:pt x="192" y="1276"/>
                    </a:lnTo>
                    <a:lnTo>
                      <a:pt x="198" y="1274"/>
                    </a:lnTo>
                    <a:lnTo>
                      <a:pt x="198" y="1274"/>
                    </a:lnTo>
                    <a:lnTo>
                      <a:pt x="204" y="1270"/>
                    </a:lnTo>
                    <a:lnTo>
                      <a:pt x="208" y="1266"/>
                    </a:lnTo>
                    <a:lnTo>
                      <a:pt x="208" y="1266"/>
                    </a:lnTo>
                    <a:lnTo>
                      <a:pt x="214" y="1264"/>
                    </a:lnTo>
                    <a:lnTo>
                      <a:pt x="220" y="1260"/>
                    </a:lnTo>
                    <a:lnTo>
                      <a:pt x="220" y="1260"/>
                    </a:lnTo>
                    <a:lnTo>
                      <a:pt x="226" y="1256"/>
                    </a:lnTo>
                    <a:lnTo>
                      <a:pt x="228" y="1250"/>
                    </a:lnTo>
                    <a:lnTo>
                      <a:pt x="228" y="1250"/>
                    </a:lnTo>
                    <a:lnTo>
                      <a:pt x="234" y="1246"/>
                    </a:lnTo>
                    <a:lnTo>
                      <a:pt x="238" y="1240"/>
                    </a:lnTo>
                    <a:lnTo>
                      <a:pt x="238" y="1240"/>
                    </a:lnTo>
                    <a:lnTo>
                      <a:pt x="242" y="1234"/>
                    </a:lnTo>
                    <a:lnTo>
                      <a:pt x="242" y="1228"/>
                    </a:lnTo>
                    <a:lnTo>
                      <a:pt x="242" y="1228"/>
                    </a:lnTo>
                    <a:lnTo>
                      <a:pt x="248" y="1224"/>
                    </a:lnTo>
                    <a:lnTo>
                      <a:pt x="250" y="1216"/>
                    </a:lnTo>
                    <a:lnTo>
                      <a:pt x="250" y="1216"/>
                    </a:lnTo>
                    <a:lnTo>
                      <a:pt x="252" y="1210"/>
                    </a:lnTo>
                    <a:lnTo>
                      <a:pt x="250" y="1204"/>
                    </a:lnTo>
                    <a:lnTo>
                      <a:pt x="250" y="1204"/>
                    </a:lnTo>
                    <a:lnTo>
                      <a:pt x="254" y="1198"/>
                    </a:lnTo>
                    <a:lnTo>
                      <a:pt x="256" y="1192"/>
                    </a:lnTo>
                    <a:lnTo>
                      <a:pt x="256" y="1192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4" y="1186"/>
                    </a:lnTo>
                    <a:lnTo>
                      <a:pt x="254" y="1180"/>
                    </a:lnTo>
                    <a:lnTo>
                      <a:pt x="254" y="1180"/>
                    </a:lnTo>
                    <a:lnTo>
                      <a:pt x="256" y="1170"/>
                    </a:lnTo>
                    <a:lnTo>
                      <a:pt x="256" y="1170"/>
                    </a:lnTo>
                    <a:lnTo>
                      <a:pt x="254" y="1160"/>
                    </a:lnTo>
                    <a:lnTo>
                      <a:pt x="254" y="1160"/>
                    </a:lnTo>
                    <a:lnTo>
                      <a:pt x="256" y="1150"/>
                    </a:lnTo>
                    <a:lnTo>
                      <a:pt x="256" y="1150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6" y="1130"/>
                    </a:lnTo>
                    <a:lnTo>
                      <a:pt x="256" y="1130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4" y="1126"/>
                    </a:lnTo>
                    <a:lnTo>
                      <a:pt x="254" y="1126"/>
                    </a:lnTo>
                    <a:lnTo>
                      <a:pt x="254" y="1120"/>
                    </a:lnTo>
                    <a:lnTo>
                      <a:pt x="254" y="1120"/>
                    </a:lnTo>
                    <a:lnTo>
                      <a:pt x="256" y="1110"/>
                    </a:lnTo>
                    <a:lnTo>
                      <a:pt x="256" y="1110"/>
                    </a:lnTo>
                    <a:lnTo>
                      <a:pt x="254" y="1100"/>
                    </a:lnTo>
                    <a:lnTo>
                      <a:pt x="254" y="1100"/>
                    </a:lnTo>
                    <a:lnTo>
                      <a:pt x="256" y="1090"/>
                    </a:lnTo>
                    <a:lnTo>
                      <a:pt x="256" y="1090"/>
                    </a:lnTo>
                    <a:lnTo>
                      <a:pt x="254" y="1080"/>
                    </a:lnTo>
                    <a:lnTo>
                      <a:pt x="254" y="1080"/>
                    </a:lnTo>
                    <a:lnTo>
                      <a:pt x="256" y="1070"/>
                    </a:lnTo>
                    <a:lnTo>
                      <a:pt x="256" y="1070"/>
                    </a:lnTo>
                    <a:lnTo>
                      <a:pt x="256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54" y="1066"/>
                    </a:lnTo>
                    <a:lnTo>
                      <a:pt x="1110" y="1066"/>
                    </a:lnTo>
                    <a:lnTo>
                      <a:pt x="1110" y="1066"/>
                    </a:lnTo>
                    <a:lnTo>
                      <a:pt x="1118" y="1064"/>
                    </a:lnTo>
                    <a:lnTo>
                      <a:pt x="1124" y="1060"/>
                    </a:lnTo>
                    <a:lnTo>
                      <a:pt x="1128" y="1054"/>
                    </a:lnTo>
                    <a:lnTo>
                      <a:pt x="1130" y="1046"/>
                    </a:lnTo>
                    <a:lnTo>
                      <a:pt x="1130" y="0"/>
                    </a:lnTo>
                    <a:lnTo>
                      <a:pt x="0" y="0"/>
                    </a:lnTo>
                    <a:close/>
                    <a:moveTo>
                      <a:pt x="210" y="1140"/>
                    </a:moveTo>
                    <a:lnTo>
                      <a:pt x="210" y="1140"/>
                    </a:lnTo>
                    <a:lnTo>
                      <a:pt x="208" y="1150"/>
                    </a:lnTo>
                    <a:lnTo>
                      <a:pt x="208" y="1150"/>
                    </a:lnTo>
                    <a:lnTo>
                      <a:pt x="210" y="1160"/>
                    </a:lnTo>
                    <a:lnTo>
                      <a:pt x="210" y="1160"/>
                    </a:lnTo>
                    <a:lnTo>
                      <a:pt x="208" y="1170"/>
                    </a:lnTo>
                    <a:lnTo>
                      <a:pt x="208" y="1170"/>
                    </a:lnTo>
                    <a:lnTo>
                      <a:pt x="210" y="1180"/>
                    </a:lnTo>
                    <a:lnTo>
                      <a:pt x="210" y="1180"/>
                    </a:lnTo>
                    <a:lnTo>
                      <a:pt x="208" y="1188"/>
                    </a:lnTo>
                    <a:lnTo>
                      <a:pt x="208" y="1188"/>
                    </a:lnTo>
                    <a:lnTo>
                      <a:pt x="208" y="1196"/>
                    </a:lnTo>
                    <a:lnTo>
                      <a:pt x="208" y="1196"/>
                    </a:lnTo>
                    <a:lnTo>
                      <a:pt x="204" y="1202"/>
                    </a:lnTo>
                    <a:lnTo>
                      <a:pt x="204" y="1202"/>
                    </a:lnTo>
                    <a:lnTo>
                      <a:pt x="204" y="1208"/>
                    </a:lnTo>
                    <a:lnTo>
                      <a:pt x="204" y="1208"/>
                    </a:lnTo>
                    <a:lnTo>
                      <a:pt x="198" y="1214"/>
                    </a:lnTo>
                    <a:lnTo>
                      <a:pt x="198" y="1214"/>
                    </a:lnTo>
                    <a:lnTo>
                      <a:pt x="196" y="1220"/>
                    </a:lnTo>
                    <a:lnTo>
                      <a:pt x="196" y="1220"/>
                    </a:lnTo>
                    <a:lnTo>
                      <a:pt x="190" y="1224"/>
                    </a:lnTo>
                    <a:lnTo>
                      <a:pt x="190" y="1224"/>
                    </a:lnTo>
                    <a:lnTo>
                      <a:pt x="186" y="1228"/>
                    </a:lnTo>
                    <a:lnTo>
                      <a:pt x="186" y="1228"/>
                    </a:lnTo>
                    <a:lnTo>
                      <a:pt x="178" y="1230"/>
                    </a:lnTo>
                    <a:lnTo>
                      <a:pt x="178" y="1230"/>
                    </a:lnTo>
                    <a:lnTo>
                      <a:pt x="172" y="1234"/>
                    </a:lnTo>
                    <a:lnTo>
                      <a:pt x="172" y="1234"/>
                    </a:lnTo>
                    <a:lnTo>
                      <a:pt x="166" y="1234"/>
                    </a:lnTo>
                    <a:lnTo>
                      <a:pt x="166" y="1234"/>
                    </a:lnTo>
                    <a:lnTo>
                      <a:pt x="160" y="1236"/>
                    </a:lnTo>
                    <a:lnTo>
                      <a:pt x="160" y="1236"/>
                    </a:lnTo>
                    <a:lnTo>
                      <a:pt x="152" y="1234"/>
                    </a:lnTo>
                    <a:lnTo>
                      <a:pt x="152" y="1234"/>
                    </a:lnTo>
                    <a:lnTo>
                      <a:pt x="150" y="1234"/>
                    </a:lnTo>
                    <a:lnTo>
                      <a:pt x="150" y="1234"/>
                    </a:lnTo>
                    <a:lnTo>
                      <a:pt x="146" y="1234"/>
                    </a:lnTo>
                    <a:lnTo>
                      <a:pt x="146" y="1234"/>
                    </a:lnTo>
                    <a:lnTo>
                      <a:pt x="140" y="1230"/>
                    </a:lnTo>
                    <a:lnTo>
                      <a:pt x="140" y="1230"/>
                    </a:lnTo>
                    <a:lnTo>
                      <a:pt x="134" y="1228"/>
                    </a:lnTo>
                    <a:lnTo>
                      <a:pt x="134" y="1228"/>
                    </a:lnTo>
                    <a:lnTo>
                      <a:pt x="130" y="1224"/>
                    </a:lnTo>
                    <a:lnTo>
                      <a:pt x="130" y="1224"/>
                    </a:lnTo>
                    <a:lnTo>
                      <a:pt x="124" y="1220"/>
                    </a:lnTo>
                    <a:lnTo>
                      <a:pt x="124" y="1220"/>
                    </a:lnTo>
                    <a:lnTo>
                      <a:pt x="120" y="1214"/>
                    </a:lnTo>
                    <a:lnTo>
                      <a:pt x="120" y="1214"/>
                    </a:lnTo>
                    <a:lnTo>
                      <a:pt x="116" y="1208"/>
                    </a:lnTo>
                    <a:lnTo>
                      <a:pt x="116" y="1208"/>
                    </a:lnTo>
                    <a:lnTo>
                      <a:pt x="114" y="1202"/>
                    </a:lnTo>
                    <a:lnTo>
                      <a:pt x="114" y="1202"/>
                    </a:lnTo>
                    <a:lnTo>
                      <a:pt x="112" y="1194"/>
                    </a:lnTo>
                    <a:lnTo>
                      <a:pt x="112" y="1194"/>
                    </a:lnTo>
                    <a:lnTo>
                      <a:pt x="112" y="1188"/>
                    </a:lnTo>
                    <a:lnTo>
                      <a:pt x="112" y="1188"/>
                    </a:lnTo>
                    <a:lnTo>
                      <a:pt x="110" y="1178"/>
                    </a:lnTo>
                    <a:lnTo>
                      <a:pt x="110" y="1178"/>
                    </a:lnTo>
                    <a:lnTo>
                      <a:pt x="112" y="1168"/>
                    </a:lnTo>
                    <a:lnTo>
                      <a:pt x="112" y="1168"/>
                    </a:lnTo>
                    <a:lnTo>
                      <a:pt x="110" y="1158"/>
                    </a:lnTo>
                    <a:lnTo>
                      <a:pt x="110" y="1158"/>
                    </a:lnTo>
                    <a:lnTo>
                      <a:pt x="112" y="1148"/>
                    </a:lnTo>
                    <a:lnTo>
                      <a:pt x="112" y="1148"/>
                    </a:lnTo>
                    <a:lnTo>
                      <a:pt x="110" y="1138"/>
                    </a:lnTo>
                    <a:lnTo>
                      <a:pt x="110" y="113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6"/>
                    </a:lnTo>
                    <a:lnTo>
                      <a:pt x="112" y="1126"/>
                    </a:lnTo>
                    <a:lnTo>
                      <a:pt x="110" y="1118"/>
                    </a:lnTo>
                    <a:lnTo>
                      <a:pt x="110" y="1118"/>
                    </a:lnTo>
                    <a:lnTo>
                      <a:pt x="112" y="1108"/>
                    </a:lnTo>
                    <a:lnTo>
                      <a:pt x="112" y="1108"/>
                    </a:lnTo>
                    <a:lnTo>
                      <a:pt x="110" y="1098"/>
                    </a:lnTo>
                    <a:lnTo>
                      <a:pt x="110" y="1098"/>
                    </a:lnTo>
                    <a:lnTo>
                      <a:pt x="112" y="1088"/>
                    </a:lnTo>
                    <a:lnTo>
                      <a:pt x="112" y="1088"/>
                    </a:lnTo>
                    <a:lnTo>
                      <a:pt x="110" y="1078"/>
                    </a:lnTo>
                    <a:lnTo>
                      <a:pt x="110" y="1078"/>
                    </a:lnTo>
                    <a:lnTo>
                      <a:pt x="112" y="1068"/>
                    </a:lnTo>
                    <a:lnTo>
                      <a:pt x="112" y="1068"/>
                    </a:lnTo>
                    <a:lnTo>
                      <a:pt x="112" y="1066"/>
                    </a:lnTo>
                    <a:lnTo>
                      <a:pt x="208" y="1066"/>
                    </a:lnTo>
                    <a:lnTo>
                      <a:pt x="208" y="1066"/>
                    </a:lnTo>
                    <a:lnTo>
                      <a:pt x="208" y="1070"/>
                    </a:lnTo>
                    <a:lnTo>
                      <a:pt x="208" y="1070"/>
                    </a:lnTo>
                    <a:lnTo>
                      <a:pt x="210" y="1080"/>
                    </a:lnTo>
                    <a:lnTo>
                      <a:pt x="210" y="1080"/>
                    </a:lnTo>
                    <a:lnTo>
                      <a:pt x="208" y="1090"/>
                    </a:lnTo>
                    <a:lnTo>
                      <a:pt x="208" y="1090"/>
                    </a:lnTo>
                    <a:lnTo>
                      <a:pt x="210" y="1100"/>
                    </a:lnTo>
                    <a:lnTo>
                      <a:pt x="210" y="1100"/>
                    </a:lnTo>
                    <a:lnTo>
                      <a:pt x="208" y="1110"/>
                    </a:lnTo>
                    <a:lnTo>
                      <a:pt x="208" y="1110"/>
                    </a:lnTo>
                    <a:lnTo>
                      <a:pt x="210" y="1120"/>
                    </a:lnTo>
                    <a:lnTo>
                      <a:pt x="210" y="1120"/>
                    </a:lnTo>
                    <a:lnTo>
                      <a:pt x="208" y="1126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30"/>
                    </a:lnTo>
                    <a:lnTo>
                      <a:pt x="208" y="1130"/>
                    </a:lnTo>
                    <a:lnTo>
                      <a:pt x="210" y="1140"/>
                    </a:lnTo>
                    <a:lnTo>
                      <a:pt x="210" y="1140"/>
                    </a:lnTo>
                    <a:close/>
                    <a:moveTo>
                      <a:pt x="242" y="944"/>
                    </a:moveTo>
                    <a:lnTo>
                      <a:pt x="122" y="944"/>
                    </a:lnTo>
                    <a:lnTo>
                      <a:pt x="122" y="226"/>
                    </a:lnTo>
                    <a:lnTo>
                      <a:pt x="226" y="122"/>
                    </a:lnTo>
                    <a:lnTo>
                      <a:pt x="336" y="122"/>
                    </a:lnTo>
                    <a:lnTo>
                      <a:pt x="336" y="848"/>
                    </a:lnTo>
                    <a:lnTo>
                      <a:pt x="336" y="848"/>
                    </a:lnTo>
                    <a:lnTo>
                      <a:pt x="334" y="864"/>
                    </a:lnTo>
                    <a:lnTo>
                      <a:pt x="332" y="880"/>
                    </a:lnTo>
                    <a:lnTo>
                      <a:pt x="324" y="898"/>
                    </a:lnTo>
                    <a:lnTo>
                      <a:pt x="324" y="898"/>
                    </a:lnTo>
                    <a:lnTo>
                      <a:pt x="318" y="908"/>
                    </a:lnTo>
                    <a:lnTo>
                      <a:pt x="310" y="918"/>
                    </a:lnTo>
                    <a:lnTo>
                      <a:pt x="302" y="926"/>
                    </a:lnTo>
                    <a:lnTo>
                      <a:pt x="292" y="932"/>
                    </a:lnTo>
                    <a:lnTo>
                      <a:pt x="280" y="938"/>
                    </a:lnTo>
                    <a:lnTo>
                      <a:pt x="270" y="940"/>
                    </a:lnTo>
                    <a:lnTo>
                      <a:pt x="256" y="942"/>
                    </a:lnTo>
                    <a:lnTo>
                      <a:pt x="242" y="944"/>
                    </a:lnTo>
                    <a:lnTo>
                      <a:pt x="242" y="944"/>
                    </a:lnTo>
                    <a:close/>
                    <a:moveTo>
                      <a:pt x="1090" y="882"/>
                    </a:moveTo>
                    <a:lnTo>
                      <a:pt x="1090" y="882"/>
                    </a:lnTo>
                    <a:lnTo>
                      <a:pt x="1090" y="888"/>
                    </a:lnTo>
                    <a:lnTo>
                      <a:pt x="1088" y="906"/>
                    </a:lnTo>
                    <a:lnTo>
                      <a:pt x="1082" y="928"/>
                    </a:lnTo>
                    <a:lnTo>
                      <a:pt x="1078" y="942"/>
                    </a:lnTo>
                    <a:lnTo>
                      <a:pt x="1072" y="956"/>
                    </a:lnTo>
                    <a:lnTo>
                      <a:pt x="1072" y="956"/>
                    </a:lnTo>
                    <a:lnTo>
                      <a:pt x="1062" y="972"/>
                    </a:lnTo>
                    <a:lnTo>
                      <a:pt x="1050" y="986"/>
                    </a:lnTo>
                    <a:lnTo>
                      <a:pt x="1038" y="998"/>
                    </a:lnTo>
                    <a:lnTo>
                      <a:pt x="1022" y="1008"/>
                    </a:lnTo>
                    <a:lnTo>
                      <a:pt x="1006" y="1016"/>
                    </a:lnTo>
                    <a:lnTo>
                      <a:pt x="988" y="1022"/>
                    </a:lnTo>
                    <a:lnTo>
                      <a:pt x="968" y="1026"/>
                    </a:lnTo>
                    <a:lnTo>
                      <a:pt x="946" y="1026"/>
                    </a:lnTo>
                    <a:lnTo>
                      <a:pt x="256" y="1026"/>
                    </a:lnTo>
                    <a:lnTo>
                      <a:pt x="256" y="1026"/>
                    </a:lnTo>
                    <a:lnTo>
                      <a:pt x="254" y="1020"/>
                    </a:lnTo>
                    <a:lnTo>
                      <a:pt x="254" y="1020"/>
                    </a:lnTo>
                    <a:lnTo>
                      <a:pt x="256" y="1010"/>
                    </a:lnTo>
                    <a:lnTo>
                      <a:pt x="256" y="1010"/>
                    </a:lnTo>
                    <a:lnTo>
                      <a:pt x="254" y="1000"/>
                    </a:lnTo>
                    <a:lnTo>
                      <a:pt x="254" y="1000"/>
                    </a:lnTo>
                    <a:lnTo>
                      <a:pt x="256" y="990"/>
                    </a:lnTo>
                    <a:lnTo>
                      <a:pt x="256" y="990"/>
                    </a:lnTo>
                    <a:lnTo>
                      <a:pt x="254" y="984"/>
                    </a:lnTo>
                    <a:lnTo>
                      <a:pt x="254" y="984"/>
                    </a:lnTo>
                    <a:lnTo>
                      <a:pt x="272" y="980"/>
                    </a:lnTo>
                    <a:lnTo>
                      <a:pt x="288" y="978"/>
                    </a:lnTo>
                    <a:lnTo>
                      <a:pt x="302" y="972"/>
                    </a:lnTo>
                    <a:lnTo>
                      <a:pt x="314" y="966"/>
                    </a:lnTo>
                    <a:lnTo>
                      <a:pt x="326" y="958"/>
                    </a:lnTo>
                    <a:lnTo>
                      <a:pt x="336" y="950"/>
                    </a:lnTo>
                    <a:lnTo>
                      <a:pt x="344" y="940"/>
                    </a:lnTo>
                    <a:lnTo>
                      <a:pt x="352" y="930"/>
                    </a:lnTo>
                    <a:lnTo>
                      <a:pt x="364" y="908"/>
                    </a:lnTo>
                    <a:lnTo>
                      <a:pt x="370" y="888"/>
                    </a:lnTo>
                    <a:lnTo>
                      <a:pt x="376" y="866"/>
                    </a:lnTo>
                    <a:lnTo>
                      <a:pt x="376" y="848"/>
                    </a:lnTo>
                    <a:lnTo>
                      <a:pt x="376" y="82"/>
                    </a:lnTo>
                    <a:lnTo>
                      <a:pt x="210" y="82"/>
                    </a:lnTo>
                    <a:lnTo>
                      <a:pt x="82" y="210"/>
                    </a:lnTo>
                    <a:lnTo>
                      <a:pt x="82" y="984"/>
                    </a:lnTo>
                    <a:lnTo>
                      <a:pt x="208" y="984"/>
                    </a:lnTo>
                    <a:lnTo>
                      <a:pt x="208" y="984"/>
                    </a:lnTo>
                    <a:lnTo>
                      <a:pt x="208" y="990"/>
                    </a:lnTo>
                    <a:lnTo>
                      <a:pt x="208" y="990"/>
                    </a:lnTo>
                    <a:lnTo>
                      <a:pt x="210" y="1000"/>
                    </a:lnTo>
                    <a:lnTo>
                      <a:pt x="210" y="1000"/>
                    </a:lnTo>
                    <a:lnTo>
                      <a:pt x="208" y="1010"/>
                    </a:lnTo>
                    <a:lnTo>
                      <a:pt x="208" y="1010"/>
                    </a:lnTo>
                    <a:lnTo>
                      <a:pt x="210" y="1020"/>
                    </a:lnTo>
                    <a:lnTo>
                      <a:pt x="210" y="1020"/>
                    </a:lnTo>
                    <a:lnTo>
                      <a:pt x="208" y="1026"/>
                    </a:lnTo>
                    <a:lnTo>
                      <a:pt x="40" y="1026"/>
                    </a:lnTo>
                    <a:lnTo>
                      <a:pt x="40" y="40"/>
                    </a:lnTo>
                    <a:lnTo>
                      <a:pt x="1090" y="40"/>
                    </a:lnTo>
                    <a:lnTo>
                      <a:pt x="1090" y="88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12"/>
              <p:cNvSpPr>
                <a:spLocks noEditPoints="1"/>
              </p:cNvSpPr>
              <p:nvPr/>
            </p:nvSpPr>
            <p:spPr bwMode="auto">
              <a:xfrm>
                <a:off x="4267200" y="2817813"/>
                <a:ext cx="920750" cy="342900"/>
              </a:xfrm>
              <a:custGeom>
                <a:avLst/>
                <a:gdLst>
                  <a:gd name="T0" fmla="*/ 0 w 580"/>
                  <a:gd name="T1" fmla="*/ 216 h 216"/>
                  <a:gd name="T2" fmla="*/ 454 w 580"/>
                  <a:gd name="T3" fmla="*/ 216 h 216"/>
                  <a:gd name="T4" fmla="*/ 454 w 580"/>
                  <a:gd name="T5" fmla="*/ 216 h 216"/>
                  <a:gd name="T6" fmla="*/ 470 w 580"/>
                  <a:gd name="T7" fmla="*/ 216 h 216"/>
                  <a:gd name="T8" fmla="*/ 484 w 580"/>
                  <a:gd name="T9" fmla="*/ 214 h 216"/>
                  <a:gd name="T10" fmla="*/ 498 w 580"/>
                  <a:gd name="T11" fmla="*/ 212 h 216"/>
                  <a:gd name="T12" fmla="*/ 510 w 580"/>
                  <a:gd name="T13" fmla="*/ 208 h 216"/>
                  <a:gd name="T14" fmla="*/ 522 w 580"/>
                  <a:gd name="T15" fmla="*/ 202 h 216"/>
                  <a:gd name="T16" fmla="*/ 532 w 580"/>
                  <a:gd name="T17" fmla="*/ 196 h 216"/>
                  <a:gd name="T18" fmla="*/ 542 w 580"/>
                  <a:gd name="T19" fmla="*/ 188 h 216"/>
                  <a:gd name="T20" fmla="*/ 552 w 580"/>
                  <a:gd name="T21" fmla="*/ 180 h 216"/>
                  <a:gd name="T22" fmla="*/ 552 w 580"/>
                  <a:gd name="T23" fmla="*/ 180 h 216"/>
                  <a:gd name="T24" fmla="*/ 562 w 580"/>
                  <a:gd name="T25" fmla="*/ 168 h 216"/>
                  <a:gd name="T26" fmla="*/ 568 w 580"/>
                  <a:gd name="T27" fmla="*/ 154 h 216"/>
                  <a:gd name="T28" fmla="*/ 574 w 580"/>
                  <a:gd name="T29" fmla="*/ 142 h 216"/>
                  <a:gd name="T30" fmla="*/ 578 w 580"/>
                  <a:gd name="T31" fmla="*/ 130 h 216"/>
                  <a:gd name="T32" fmla="*/ 580 w 580"/>
                  <a:gd name="T33" fmla="*/ 108 h 216"/>
                  <a:gd name="T34" fmla="*/ 580 w 580"/>
                  <a:gd name="T35" fmla="*/ 96 h 216"/>
                  <a:gd name="T36" fmla="*/ 580 w 580"/>
                  <a:gd name="T37" fmla="*/ 0 h 216"/>
                  <a:gd name="T38" fmla="*/ 0 w 580"/>
                  <a:gd name="T39" fmla="*/ 0 h 216"/>
                  <a:gd name="T40" fmla="*/ 0 w 580"/>
                  <a:gd name="T41" fmla="*/ 76 h 216"/>
                  <a:gd name="T42" fmla="*/ 0 w 580"/>
                  <a:gd name="T43" fmla="*/ 76 h 216"/>
                  <a:gd name="T44" fmla="*/ 0 w 580"/>
                  <a:gd name="T45" fmla="*/ 80 h 216"/>
                  <a:gd name="T46" fmla="*/ 0 w 580"/>
                  <a:gd name="T47" fmla="*/ 216 h 216"/>
                  <a:gd name="T48" fmla="*/ 40 w 580"/>
                  <a:gd name="T49" fmla="*/ 74 h 216"/>
                  <a:gd name="T50" fmla="*/ 40 w 580"/>
                  <a:gd name="T51" fmla="*/ 40 h 216"/>
                  <a:gd name="T52" fmla="*/ 540 w 580"/>
                  <a:gd name="T53" fmla="*/ 40 h 216"/>
                  <a:gd name="T54" fmla="*/ 540 w 580"/>
                  <a:gd name="T55" fmla="*/ 98 h 216"/>
                  <a:gd name="T56" fmla="*/ 540 w 580"/>
                  <a:gd name="T57" fmla="*/ 98 h 216"/>
                  <a:gd name="T58" fmla="*/ 540 w 580"/>
                  <a:gd name="T59" fmla="*/ 98 h 216"/>
                  <a:gd name="T60" fmla="*/ 540 w 580"/>
                  <a:gd name="T61" fmla="*/ 106 h 216"/>
                  <a:gd name="T62" fmla="*/ 540 w 580"/>
                  <a:gd name="T63" fmla="*/ 120 h 216"/>
                  <a:gd name="T64" fmla="*/ 534 w 580"/>
                  <a:gd name="T65" fmla="*/ 138 h 216"/>
                  <a:gd name="T66" fmla="*/ 530 w 580"/>
                  <a:gd name="T67" fmla="*/ 148 h 216"/>
                  <a:gd name="T68" fmla="*/ 524 w 580"/>
                  <a:gd name="T69" fmla="*/ 156 h 216"/>
                  <a:gd name="T70" fmla="*/ 524 w 580"/>
                  <a:gd name="T71" fmla="*/ 156 h 216"/>
                  <a:gd name="T72" fmla="*/ 512 w 580"/>
                  <a:gd name="T73" fmla="*/ 164 h 216"/>
                  <a:gd name="T74" fmla="*/ 498 w 580"/>
                  <a:gd name="T75" fmla="*/ 172 h 216"/>
                  <a:gd name="T76" fmla="*/ 482 w 580"/>
                  <a:gd name="T77" fmla="*/ 176 h 216"/>
                  <a:gd name="T78" fmla="*/ 462 w 580"/>
                  <a:gd name="T79" fmla="*/ 176 h 216"/>
                  <a:gd name="T80" fmla="*/ 40 w 580"/>
                  <a:gd name="T81" fmla="*/ 176 h 216"/>
                  <a:gd name="T82" fmla="*/ 40 w 580"/>
                  <a:gd name="T83" fmla="*/ 76 h 216"/>
                  <a:gd name="T84" fmla="*/ 40 w 580"/>
                  <a:gd name="T85" fmla="*/ 76 h 216"/>
                  <a:gd name="T86" fmla="*/ 40 w 580"/>
                  <a:gd name="T87" fmla="*/ 74 h 216"/>
                  <a:gd name="T88" fmla="*/ 40 w 580"/>
                  <a:gd name="T89" fmla="*/ 7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216">
                    <a:moveTo>
                      <a:pt x="0" y="216"/>
                    </a:moveTo>
                    <a:lnTo>
                      <a:pt x="454" y="216"/>
                    </a:lnTo>
                    <a:lnTo>
                      <a:pt x="454" y="216"/>
                    </a:lnTo>
                    <a:lnTo>
                      <a:pt x="470" y="216"/>
                    </a:lnTo>
                    <a:lnTo>
                      <a:pt x="484" y="214"/>
                    </a:lnTo>
                    <a:lnTo>
                      <a:pt x="498" y="212"/>
                    </a:lnTo>
                    <a:lnTo>
                      <a:pt x="510" y="208"/>
                    </a:lnTo>
                    <a:lnTo>
                      <a:pt x="522" y="202"/>
                    </a:lnTo>
                    <a:lnTo>
                      <a:pt x="532" y="196"/>
                    </a:lnTo>
                    <a:lnTo>
                      <a:pt x="542" y="188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62" y="168"/>
                    </a:lnTo>
                    <a:lnTo>
                      <a:pt x="568" y="154"/>
                    </a:lnTo>
                    <a:lnTo>
                      <a:pt x="574" y="142"/>
                    </a:lnTo>
                    <a:lnTo>
                      <a:pt x="578" y="130"/>
                    </a:lnTo>
                    <a:lnTo>
                      <a:pt x="580" y="108"/>
                    </a:lnTo>
                    <a:lnTo>
                      <a:pt x="580" y="96"/>
                    </a:lnTo>
                    <a:lnTo>
                      <a:pt x="580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216"/>
                    </a:lnTo>
                    <a:close/>
                    <a:moveTo>
                      <a:pt x="40" y="74"/>
                    </a:moveTo>
                    <a:lnTo>
                      <a:pt x="40" y="40"/>
                    </a:lnTo>
                    <a:lnTo>
                      <a:pt x="540" y="40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106"/>
                    </a:lnTo>
                    <a:lnTo>
                      <a:pt x="540" y="120"/>
                    </a:lnTo>
                    <a:lnTo>
                      <a:pt x="534" y="138"/>
                    </a:lnTo>
                    <a:lnTo>
                      <a:pt x="530" y="148"/>
                    </a:lnTo>
                    <a:lnTo>
                      <a:pt x="524" y="156"/>
                    </a:lnTo>
                    <a:lnTo>
                      <a:pt x="524" y="156"/>
                    </a:lnTo>
                    <a:lnTo>
                      <a:pt x="512" y="164"/>
                    </a:lnTo>
                    <a:lnTo>
                      <a:pt x="498" y="172"/>
                    </a:lnTo>
                    <a:lnTo>
                      <a:pt x="482" y="176"/>
                    </a:lnTo>
                    <a:lnTo>
                      <a:pt x="462" y="176"/>
                    </a:lnTo>
                    <a:lnTo>
                      <a:pt x="40" y="1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270375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6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270375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6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6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447040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68 w 74"/>
                  <a:gd name="T13" fmla="*/ 58 h 74"/>
                  <a:gd name="T14" fmla="*/ 72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466725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4270375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6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6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47040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466725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447040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66725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3835400" y="2747963"/>
                <a:ext cx="187325" cy="381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3"/>
              <p:cNvSpPr>
                <a:spLocks noEditPoints="1"/>
              </p:cNvSpPr>
              <p:nvPr/>
            </p:nvSpPr>
            <p:spPr bwMode="auto">
              <a:xfrm>
                <a:off x="3835400" y="2808288"/>
                <a:ext cx="187325" cy="127000"/>
              </a:xfrm>
              <a:custGeom>
                <a:avLst/>
                <a:gdLst>
                  <a:gd name="T0" fmla="*/ 118 w 118"/>
                  <a:gd name="T1" fmla="*/ 10 h 80"/>
                  <a:gd name="T2" fmla="*/ 116 w 118"/>
                  <a:gd name="T3" fmla="*/ 6 h 80"/>
                  <a:gd name="T4" fmla="*/ 114 w 118"/>
                  <a:gd name="T5" fmla="*/ 2 h 80"/>
                  <a:gd name="T6" fmla="*/ 108 w 118"/>
                  <a:gd name="T7" fmla="*/ 0 h 80"/>
                  <a:gd name="T8" fmla="*/ 0 w 118"/>
                  <a:gd name="T9" fmla="*/ 22 h 80"/>
                  <a:gd name="T10" fmla="*/ 40 w 118"/>
                  <a:gd name="T11" fmla="*/ 22 h 80"/>
                  <a:gd name="T12" fmla="*/ 40 w 118"/>
                  <a:gd name="T13" fmla="*/ 24 h 80"/>
                  <a:gd name="T14" fmla="*/ 40 w 118"/>
                  <a:gd name="T15" fmla="*/ 36 h 80"/>
                  <a:gd name="T16" fmla="*/ 40 w 118"/>
                  <a:gd name="T17" fmla="*/ 48 h 80"/>
                  <a:gd name="T18" fmla="*/ 48 w 118"/>
                  <a:gd name="T19" fmla="*/ 70 h 80"/>
                  <a:gd name="T20" fmla="*/ 56 w 118"/>
                  <a:gd name="T21" fmla="*/ 76 h 80"/>
                  <a:gd name="T22" fmla="*/ 90 w 118"/>
                  <a:gd name="T23" fmla="*/ 80 h 80"/>
                  <a:gd name="T24" fmla="*/ 102 w 118"/>
                  <a:gd name="T25" fmla="*/ 76 h 80"/>
                  <a:gd name="T26" fmla="*/ 110 w 118"/>
                  <a:gd name="T27" fmla="*/ 70 h 80"/>
                  <a:gd name="T28" fmla="*/ 116 w 118"/>
                  <a:gd name="T29" fmla="*/ 60 h 80"/>
                  <a:gd name="T30" fmla="*/ 118 w 118"/>
                  <a:gd name="T31" fmla="*/ 48 h 80"/>
                  <a:gd name="T32" fmla="*/ 118 w 118"/>
                  <a:gd name="T33" fmla="*/ 32 h 80"/>
                  <a:gd name="T34" fmla="*/ 118 w 118"/>
                  <a:gd name="T35" fmla="*/ 14 h 80"/>
                  <a:gd name="T36" fmla="*/ 118 w 118"/>
                  <a:gd name="T37" fmla="*/ 10 h 80"/>
                  <a:gd name="T38" fmla="*/ 98 w 118"/>
                  <a:gd name="T39" fmla="*/ 44 h 80"/>
                  <a:gd name="T40" fmla="*/ 96 w 118"/>
                  <a:gd name="T41" fmla="*/ 50 h 80"/>
                  <a:gd name="T42" fmla="*/ 94 w 118"/>
                  <a:gd name="T43" fmla="*/ 54 h 80"/>
                  <a:gd name="T44" fmla="*/ 88 w 118"/>
                  <a:gd name="T45" fmla="*/ 56 h 80"/>
                  <a:gd name="T46" fmla="*/ 70 w 118"/>
                  <a:gd name="T47" fmla="*/ 56 h 80"/>
                  <a:gd name="T48" fmla="*/ 64 w 118"/>
                  <a:gd name="T49" fmla="*/ 54 h 80"/>
                  <a:gd name="T50" fmla="*/ 62 w 118"/>
                  <a:gd name="T51" fmla="*/ 50 h 80"/>
                  <a:gd name="T52" fmla="*/ 60 w 118"/>
                  <a:gd name="T53" fmla="*/ 40 h 80"/>
                  <a:gd name="T54" fmla="*/ 58 w 118"/>
                  <a:gd name="T55" fmla="*/ 32 h 80"/>
                  <a:gd name="T56" fmla="*/ 60 w 118"/>
                  <a:gd name="T57" fmla="*/ 24 h 80"/>
                  <a:gd name="T58" fmla="*/ 98 w 118"/>
                  <a:gd name="T59" fmla="*/ 22 h 80"/>
                  <a:gd name="T60" fmla="*/ 98 w 118"/>
                  <a:gd name="T61" fmla="*/ 22 h 80"/>
                  <a:gd name="T62" fmla="*/ 98 w 118"/>
                  <a:gd name="T63" fmla="*/ 32 h 80"/>
                  <a:gd name="T64" fmla="*/ 98 w 118"/>
                  <a:gd name="T65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80">
                    <a:moveTo>
                      <a:pt x="118" y="10"/>
                    </a:moveTo>
                    <a:lnTo>
                      <a:pt x="118" y="10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6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6" y="76"/>
                    </a:lnTo>
                    <a:lnTo>
                      <a:pt x="66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102" y="76"/>
                    </a:lnTo>
                    <a:lnTo>
                      <a:pt x="102" y="76"/>
                    </a:lnTo>
                    <a:lnTo>
                      <a:pt x="110" y="70"/>
                    </a:lnTo>
                    <a:lnTo>
                      <a:pt x="110" y="7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0"/>
                    </a:lnTo>
                    <a:lnTo>
                      <a:pt x="118" y="10"/>
                    </a:lnTo>
                    <a:close/>
                    <a:moveTo>
                      <a:pt x="98" y="44"/>
                    </a:moveTo>
                    <a:lnTo>
                      <a:pt x="98" y="44"/>
                    </a:lnTo>
                    <a:lnTo>
                      <a:pt x="96" y="50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2" y="56"/>
                    </a:lnTo>
                    <a:lnTo>
                      <a:pt x="88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2" y="5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44"/>
                    </a:lnTo>
                    <a:lnTo>
                      <a:pt x="98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그룹 10"/>
            <p:cNvGrpSpPr>
              <a:grpSpLocks noChangeAspect="1"/>
            </p:cNvGrpSpPr>
            <p:nvPr/>
          </p:nvGrpSpPr>
          <p:grpSpPr>
            <a:xfrm>
              <a:off x="7880597" y="3958514"/>
              <a:ext cx="200026" cy="279342"/>
              <a:chOff x="3802063" y="2674938"/>
              <a:chExt cx="1038225" cy="1765300"/>
            </a:xfrm>
            <a:solidFill>
              <a:schemeClr val="tx1">
                <a:lumMod val="50000"/>
              </a:schemeClr>
            </a:solidFill>
          </p:grpSpPr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3802063" y="2674938"/>
                <a:ext cx="1038225" cy="1765300"/>
              </a:xfrm>
              <a:custGeom>
                <a:avLst/>
                <a:gdLst>
                  <a:gd name="T0" fmla="*/ 172 w 654"/>
                  <a:gd name="T1" fmla="*/ 0 h 1112"/>
                  <a:gd name="T2" fmla="*/ 0 w 654"/>
                  <a:gd name="T3" fmla="*/ 172 h 1112"/>
                  <a:gd name="T4" fmla="*/ 0 w 654"/>
                  <a:gd name="T5" fmla="*/ 1112 h 1112"/>
                  <a:gd name="T6" fmla="*/ 362 w 654"/>
                  <a:gd name="T7" fmla="*/ 1112 h 1112"/>
                  <a:gd name="T8" fmla="*/ 362 w 654"/>
                  <a:gd name="T9" fmla="*/ 1112 h 1112"/>
                  <a:gd name="T10" fmla="*/ 362 w 654"/>
                  <a:gd name="T11" fmla="*/ 1112 h 1112"/>
                  <a:gd name="T12" fmla="*/ 638 w 654"/>
                  <a:gd name="T13" fmla="*/ 1112 h 1112"/>
                  <a:gd name="T14" fmla="*/ 638 w 654"/>
                  <a:gd name="T15" fmla="*/ 1112 h 1112"/>
                  <a:gd name="T16" fmla="*/ 644 w 654"/>
                  <a:gd name="T17" fmla="*/ 1112 h 1112"/>
                  <a:gd name="T18" fmla="*/ 650 w 654"/>
                  <a:gd name="T19" fmla="*/ 1108 h 1112"/>
                  <a:gd name="T20" fmla="*/ 654 w 654"/>
                  <a:gd name="T21" fmla="*/ 1102 h 1112"/>
                  <a:gd name="T22" fmla="*/ 654 w 654"/>
                  <a:gd name="T23" fmla="*/ 1096 h 1112"/>
                  <a:gd name="T24" fmla="*/ 654 w 654"/>
                  <a:gd name="T25" fmla="*/ 938 h 1112"/>
                  <a:gd name="T26" fmla="*/ 654 w 654"/>
                  <a:gd name="T27" fmla="*/ 938 h 1112"/>
                  <a:gd name="T28" fmla="*/ 654 w 654"/>
                  <a:gd name="T29" fmla="*/ 934 h 1112"/>
                  <a:gd name="T30" fmla="*/ 654 w 654"/>
                  <a:gd name="T31" fmla="*/ 0 h 1112"/>
                  <a:gd name="T32" fmla="*/ 172 w 654"/>
                  <a:gd name="T33" fmla="*/ 0 h 1112"/>
                  <a:gd name="T34" fmla="*/ 622 w 654"/>
                  <a:gd name="T35" fmla="*/ 934 h 1112"/>
                  <a:gd name="T36" fmla="*/ 622 w 654"/>
                  <a:gd name="T37" fmla="*/ 934 h 1112"/>
                  <a:gd name="T38" fmla="*/ 622 w 654"/>
                  <a:gd name="T39" fmla="*/ 942 h 1112"/>
                  <a:gd name="T40" fmla="*/ 620 w 654"/>
                  <a:gd name="T41" fmla="*/ 960 h 1112"/>
                  <a:gd name="T42" fmla="*/ 614 w 654"/>
                  <a:gd name="T43" fmla="*/ 982 h 1112"/>
                  <a:gd name="T44" fmla="*/ 610 w 654"/>
                  <a:gd name="T45" fmla="*/ 996 h 1112"/>
                  <a:gd name="T46" fmla="*/ 604 w 654"/>
                  <a:gd name="T47" fmla="*/ 1010 h 1112"/>
                  <a:gd name="T48" fmla="*/ 596 w 654"/>
                  <a:gd name="T49" fmla="*/ 1022 h 1112"/>
                  <a:gd name="T50" fmla="*/ 586 w 654"/>
                  <a:gd name="T51" fmla="*/ 1036 h 1112"/>
                  <a:gd name="T52" fmla="*/ 574 w 654"/>
                  <a:gd name="T53" fmla="*/ 1048 h 1112"/>
                  <a:gd name="T54" fmla="*/ 560 w 654"/>
                  <a:gd name="T55" fmla="*/ 1058 h 1112"/>
                  <a:gd name="T56" fmla="*/ 544 w 654"/>
                  <a:gd name="T57" fmla="*/ 1068 h 1112"/>
                  <a:gd name="T58" fmla="*/ 524 w 654"/>
                  <a:gd name="T59" fmla="*/ 1074 h 1112"/>
                  <a:gd name="T60" fmla="*/ 502 w 654"/>
                  <a:gd name="T61" fmla="*/ 1078 h 1112"/>
                  <a:gd name="T62" fmla="*/ 476 w 654"/>
                  <a:gd name="T63" fmla="*/ 1080 h 1112"/>
                  <a:gd name="T64" fmla="*/ 32 w 654"/>
                  <a:gd name="T65" fmla="*/ 1080 h 1112"/>
                  <a:gd name="T66" fmla="*/ 32 w 654"/>
                  <a:gd name="T67" fmla="*/ 186 h 1112"/>
                  <a:gd name="T68" fmla="*/ 186 w 654"/>
                  <a:gd name="T69" fmla="*/ 32 h 1112"/>
                  <a:gd name="T70" fmla="*/ 622 w 654"/>
                  <a:gd name="T71" fmla="*/ 32 h 1112"/>
                  <a:gd name="T72" fmla="*/ 622 w 654"/>
                  <a:gd name="T73" fmla="*/ 934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4" h="1112">
                    <a:moveTo>
                      <a:pt x="172" y="0"/>
                    </a:moveTo>
                    <a:lnTo>
                      <a:pt x="0" y="172"/>
                    </a:lnTo>
                    <a:lnTo>
                      <a:pt x="0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638" y="1112"/>
                    </a:lnTo>
                    <a:lnTo>
                      <a:pt x="638" y="1112"/>
                    </a:lnTo>
                    <a:lnTo>
                      <a:pt x="644" y="1112"/>
                    </a:lnTo>
                    <a:lnTo>
                      <a:pt x="650" y="1108"/>
                    </a:lnTo>
                    <a:lnTo>
                      <a:pt x="654" y="1102"/>
                    </a:lnTo>
                    <a:lnTo>
                      <a:pt x="654" y="1096"/>
                    </a:lnTo>
                    <a:lnTo>
                      <a:pt x="654" y="938"/>
                    </a:lnTo>
                    <a:lnTo>
                      <a:pt x="654" y="938"/>
                    </a:lnTo>
                    <a:lnTo>
                      <a:pt x="654" y="934"/>
                    </a:lnTo>
                    <a:lnTo>
                      <a:pt x="654" y="0"/>
                    </a:lnTo>
                    <a:lnTo>
                      <a:pt x="172" y="0"/>
                    </a:lnTo>
                    <a:close/>
                    <a:moveTo>
                      <a:pt x="622" y="934"/>
                    </a:moveTo>
                    <a:lnTo>
                      <a:pt x="622" y="934"/>
                    </a:lnTo>
                    <a:lnTo>
                      <a:pt x="622" y="942"/>
                    </a:lnTo>
                    <a:lnTo>
                      <a:pt x="620" y="960"/>
                    </a:lnTo>
                    <a:lnTo>
                      <a:pt x="614" y="982"/>
                    </a:lnTo>
                    <a:lnTo>
                      <a:pt x="610" y="996"/>
                    </a:lnTo>
                    <a:lnTo>
                      <a:pt x="604" y="1010"/>
                    </a:lnTo>
                    <a:lnTo>
                      <a:pt x="596" y="1022"/>
                    </a:lnTo>
                    <a:lnTo>
                      <a:pt x="586" y="1036"/>
                    </a:lnTo>
                    <a:lnTo>
                      <a:pt x="574" y="1048"/>
                    </a:lnTo>
                    <a:lnTo>
                      <a:pt x="560" y="1058"/>
                    </a:lnTo>
                    <a:lnTo>
                      <a:pt x="544" y="1068"/>
                    </a:lnTo>
                    <a:lnTo>
                      <a:pt x="524" y="1074"/>
                    </a:lnTo>
                    <a:lnTo>
                      <a:pt x="502" y="1078"/>
                    </a:lnTo>
                    <a:lnTo>
                      <a:pt x="476" y="1080"/>
                    </a:lnTo>
                    <a:lnTo>
                      <a:pt x="32" y="1080"/>
                    </a:lnTo>
                    <a:lnTo>
                      <a:pt x="32" y="186"/>
                    </a:lnTo>
                    <a:lnTo>
                      <a:pt x="186" y="32"/>
                    </a:lnTo>
                    <a:lnTo>
                      <a:pt x="622" y="32"/>
                    </a:lnTo>
                    <a:lnTo>
                      <a:pt x="622" y="93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8"/>
              <p:cNvSpPr>
                <a:spLocks noEditPoints="1"/>
              </p:cNvSpPr>
              <p:nvPr/>
            </p:nvSpPr>
            <p:spPr bwMode="auto">
              <a:xfrm>
                <a:off x="3938588" y="2881313"/>
                <a:ext cx="765175" cy="1295400"/>
              </a:xfrm>
              <a:custGeom>
                <a:avLst/>
                <a:gdLst>
                  <a:gd name="T0" fmla="*/ 0 w 482"/>
                  <a:gd name="T1" fmla="*/ 816 h 816"/>
                  <a:gd name="T2" fmla="*/ 482 w 482"/>
                  <a:gd name="T3" fmla="*/ 816 h 816"/>
                  <a:gd name="T4" fmla="*/ 482 w 482"/>
                  <a:gd name="T5" fmla="*/ 0 h 816"/>
                  <a:gd name="T6" fmla="*/ 102 w 482"/>
                  <a:gd name="T7" fmla="*/ 0 h 816"/>
                  <a:gd name="T8" fmla="*/ 0 w 482"/>
                  <a:gd name="T9" fmla="*/ 100 h 816"/>
                  <a:gd name="T10" fmla="*/ 0 w 482"/>
                  <a:gd name="T11" fmla="*/ 816 h 816"/>
                  <a:gd name="T12" fmla="*/ 32 w 482"/>
                  <a:gd name="T13" fmla="*/ 114 h 816"/>
                  <a:gd name="T14" fmla="*/ 114 w 482"/>
                  <a:gd name="T15" fmla="*/ 32 h 816"/>
                  <a:gd name="T16" fmla="*/ 450 w 482"/>
                  <a:gd name="T17" fmla="*/ 32 h 816"/>
                  <a:gd name="T18" fmla="*/ 450 w 482"/>
                  <a:gd name="T19" fmla="*/ 784 h 816"/>
                  <a:gd name="T20" fmla="*/ 32 w 482"/>
                  <a:gd name="T21" fmla="*/ 784 h 816"/>
                  <a:gd name="T22" fmla="*/ 32 w 482"/>
                  <a:gd name="T23" fmla="*/ 114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816">
                    <a:moveTo>
                      <a:pt x="0" y="816"/>
                    </a:moveTo>
                    <a:lnTo>
                      <a:pt x="482" y="816"/>
                    </a:lnTo>
                    <a:lnTo>
                      <a:pt x="482" y="0"/>
                    </a:lnTo>
                    <a:lnTo>
                      <a:pt x="102" y="0"/>
                    </a:lnTo>
                    <a:lnTo>
                      <a:pt x="0" y="100"/>
                    </a:lnTo>
                    <a:lnTo>
                      <a:pt x="0" y="816"/>
                    </a:lnTo>
                    <a:close/>
                    <a:moveTo>
                      <a:pt x="32" y="114"/>
                    </a:moveTo>
                    <a:lnTo>
                      <a:pt x="114" y="32"/>
                    </a:lnTo>
                    <a:lnTo>
                      <a:pt x="450" y="32"/>
                    </a:lnTo>
                    <a:lnTo>
                      <a:pt x="450" y="784"/>
                    </a:lnTo>
                    <a:lnTo>
                      <a:pt x="32" y="784"/>
                    </a:lnTo>
                    <a:lnTo>
                      <a:pt x="3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4268788" y="4233863"/>
                <a:ext cx="101600" cy="1016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4278313" y="2779713"/>
                <a:ext cx="171450" cy="508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그룹 41"/>
            <p:cNvGrpSpPr>
              <a:grpSpLocks noChangeAspect="1"/>
            </p:cNvGrpSpPr>
            <p:nvPr/>
          </p:nvGrpSpPr>
          <p:grpSpPr>
            <a:xfrm>
              <a:off x="6997205" y="4635235"/>
              <a:ext cx="262551" cy="244650"/>
              <a:chOff x="3575050" y="2439988"/>
              <a:chExt cx="1793875" cy="2035175"/>
            </a:xfrm>
            <a:solidFill>
              <a:schemeClr val="tx1">
                <a:lumMod val="50000"/>
              </a:schemeClr>
            </a:solidFill>
          </p:grpSpPr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4905375" y="33702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4905375" y="34591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6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6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4905375" y="32813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2 h 38"/>
                  <a:gd name="T10" fmla="*/ 168 w 176"/>
                  <a:gd name="T11" fmla="*/ 28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2"/>
                    </a:lnTo>
                    <a:lnTo>
                      <a:pt x="168" y="28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0"/>
              <p:cNvSpPr>
                <a:spLocks noEditPoints="1"/>
              </p:cNvSpPr>
              <p:nvPr/>
            </p:nvSpPr>
            <p:spPr bwMode="auto">
              <a:xfrm>
                <a:off x="4905375" y="3570288"/>
                <a:ext cx="263525" cy="196850"/>
              </a:xfrm>
              <a:custGeom>
                <a:avLst/>
                <a:gdLst>
                  <a:gd name="T0" fmla="*/ 0 w 166"/>
                  <a:gd name="T1" fmla="*/ 124 h 124"/>
                  <a:gd name="T2" fmla="*/ 96 w 166"/>
                  <a:gd name="T3" fmla="*/ 124 h 124"/>
                  <a:gd name="T4" fmla="*/ 96 w 166"/>
                  <a:gd name="T5" fmla="*/ 124 h 124"/>
                  <a:gd name="T6" fmla="*/ 116 w 166"/>
                  <a:gd name="T7" fmla="*/ 122 h 124"/>
                  <a:gd name="T8" fmla="*/ 132 w 166"/>
                  <a:gd name="T9" fmla="*/ 116 h 124"/>
                  <a:gd name="T10" fmla="*/ 144 w 166"/>
                  <a:gd name="T11" fmla="*/ 110 h 124"/>
                  <a:gd name="T12" fmla="*/ 154 w 166"/>
                  <a:gd name="T13" fmla="*/ 100 h 124"/>
                  <a:gd name="T14" fmla="*/ 160 w 166"/>
                  <a:gd name="T15" fmla="*/ 90 h 124"/>
                  <a:gd name="T16" fmla="*/ 164 w 166"/>
                  <a:gd name="T17" fmla="*/ 80 h 124"/>
                  <a:gd name="T18" fmla="*/ 166 w 166"/>
                  <a:gd name="T19" fmla="*/ 72 h 124"/>
                  <a:gd name="T20" fmla="*/ 166 w 166"/>
                  <a:gd name="T21" fmla="*/ 64 h 124"/>
                  <a:gd name="T22" fmla="*/ 166 w 166"/>
                  <a:gd name="T23" fmla="*/ 0 h 124"/>
                  <a:gd name="T24" fmla="*/ 0 w 166"/>
                  <a:gd name="T25" fmla="*/ 0 h 124"/>
                  <a:gd name="T26" fmla="*/ 0 w 166"/>
                  <a:gd name="T27" fmla="*/ 124 h 124"/>
                  <a:gd name="T28" fmla="*/ 40 w 166"/>
                  <a:gd name="T29" fmla="*/ 40 h 124"/>
                  <a:gd name="T30" fmla="*/ 126 w 166"/>
                  <a:gd name="T31" fmla="*/ 40 h 124"/>
                  <a:gd name="T32" fmla="*/ 126 w 166"/>
                  <a:gd name="T33" fmla="*/ 64 h 124"/>
                  <a:gd name="T34" fmla="*/ 126 w 166"/>
                  <a:gd name="T35" fmla="*/ 64 h 124"/>
                  <a:gd name="T36" fmla="*/ 126 w 166"/>
                  <a:gd name="T37" fmla="*/ 68 h 124"/>
                  <a:gd name="T38" fmla="*/ 122 w 166"/>
                  <a:gd name="T39" fmla="*/ 74 h 124"/>
                  <a:gd name="T40" fmla="*/ 120 w 166"/>
                  <a:gd name="T41" fmla="*/ 78 h 124"/>
                  <a:gd name="T42" fmla="*/ 114 w 166"/>
                  <a:gd name="T43" fmla="*/ 80 h 124"/>
                  <a:gd name="T44" fmla="*/ 106 w 166"/>
                  <a:gd name="T45" fmla="*/ 82 h 124"/>
                  <a:gd name="T46" fmla="*/ 96 w 166"/>
                  <a:gd name="T47" fmla="*/ 84 h 124"/>
                  <a:gd name="T48" fmla="*/ 40 w 166"/>
                  <a:gd name="T49" fmla="*/ 84 h 124"/>
                  <a:gd name="T50" fmla="*/ 40 w 166"/>
                  <a:gd name="T51" fmla="*/ 4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24">
                    <a:moveTo>
                      <a:pt x="0" y="124"/>
                    </a:moveTo>
                    <a:lnTo>
                      <a:pt x="96" y="124"/>
                    </a:lnTo>
                    <a:lnTo>
                      <a:pt x="96" y="124"/>
                    </a:lnTo>
                    <a:lnTo>
                      <a:pt x="116" y="122"/>
                    </a:lnTo>
                    <a:lnTo>
                      <a:pt x="132" y="116"/>
                    </a:lnTo>
                    <a:lnTo>
                      <a:pt x="144" y="110"/>
                    </a:lnTo>
                    <a:lnTo>
                      <a:pt x="154" y="100"/>
                    </a:lnTo>
                    <a:lnTo>
                      <a:pt x="160" y="90"/>
                    </a:lnTo>
                    <a:lnTo>
                      <a:pt x="164" y="80"/>
                    </a:lnTo>
                    <a:lnTo>
                      <a:pt x="166" y="72"/>
                    </a:lnTo>
                    <a:lnTo>
                      <a:pt x="166" y="6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24"/>
                    </a:lnTo>
                    <a:close/>
                    <a:moveTo>
                      <a:pt x="40" y="40"/>
                    </a:moveTo>
                    <a:lnTo>
                      <a:pt x="126" y="40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8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4" y="80"/>
                    </a:lnTo>
                    <a:lnTo>
                      <a:pt x="106" y="82"/>
                    </a:lnTo>
                    <a:lnTo>
                      <a:pt x="96" y="84"/>
                    </a:lnTo>
                    <a:lnTo>
                      <a:pt x="40" y="84"/>
                    </a:lnTo>
                    <a:lnTo>
                      <a:pt x="40" y="4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3575050" y="2439988"/>
                <a:ext cx="1793875" cy="2035175"/>
              </a:xfrm>
              <a:custGeom>
                <a:avLst/>
                <a:gdLst>
                  <a:gd name="T0" fmla="*/ 64 w 1130"/>
                  <a:gd name="T1" fmla="*/ 1068 h 1282"/>
                  <a:gd name="T2" fmla="*/ 66 w 1130"/>
                  <a:gd name="T3" fmla="*/ 1098 h 1282"/>
                  <a:gd name="T4" fmla="*/ 64 w 1130"/>
                  <a:gd name="T5" fmla="*/ 1128 h 1282"/>
                  <a:gd name="T6" fmla="*/ 66 w 1130"/>
                  <a:gd name="T7" fmla="*/ 1158 h 1282"/>
                  <a:gd name="T8" fmla="*/ 64 w 1130"/>
                  <a:gd name="T9" fmla="*/ 1184 h 1282"/>
                  <a:gd name="T10" fmla="*/ 68 w 1130"/>
                  <a:gd name="T11" fmla="*/ 1208 h 1282"/>
                  <a:gd name="T12" fmla="*/ 80 w 1130"/>
                  <a:gd name="T13" fmla="*/ 1240 h 1282"/>
                  <a:gd name="T14" fmla="*/ 98 w 1130"/>
                  <a:gd name="T15" fmla="*/ 1260 h 1282"/>
                  <a:gd name="T16" fmla="*/ 120 w 1130"/>
                  <a:gd name="T17" fmla="*/ 1274 h 1282"/>
                  <a:gd name="T18" fmla="*/ 146 w 1130"/>
                  <a:gd name="T19" fmla="*/ 1282 h 1282"/>
                  <a:gd name="T20" fmla="*/ 172 w 1130"/>
                  <a:gd name="T21" fmla="*/ 1282 h 1282"/>
                  <a:gd name="T22" fmla="*/ 198 w 1130"/>
                  <a:gd name="T23" fmla="*/ 1274 h 1282"/>
                  <a:gd name="T24" fmla="*/ 220 w 1130"/>
                  <a:gd name="T25" fmla="*/ 1260 h 1282"/>
                  <a:gd name="T26" fmla="*/ 238 w 1130"/>
                  <a:gd name="T27" fmla="*/ 1240 h 1282"/>
                  <a:gd name="T28" fmla="*/ 250 w 1130"/>
                  <a:gd name="T29" fmla="*/ 1216 h 1282"/>
                  <a:gd name="T30" fmla="*/ 256 w 1130"/>
                  <a:gd name="T31" fmla="*/ 1192 h 1282"/>
                  <a:gd name="T32" fmla="*/ 254 w 1130"/>
                  <a:gd name="T33" fmla="*/ 1186 h 1282"/>
                  <a:gd name="T34" fmla="*/ 254 w 1130"/>
                  <a:gd name="T35" fmla="*/ 1160 h 1282"/>
                  <a:gd name="T36" fmla="*/ 256 w 1130"/>
                  <a:gd name="T37" fmla="*/ 1130 h 1282"/>
                  <a:gd name="T38" fmla="*/ 254 w 1130"/>
                  <a:gd name="T39" fmla="*/ 1120 h 1282"/>
                  <a:gd name="T40" fmla="*/ 256 w 1130"/>
                  <a:gd name="T41" fmla="*/ 1090 h 1282"/>
                  <a:gd name="T42" fmla="*/ 256 w 1130"/>
                  <a:gd name="T43" fmla="*/ 1066 h 1282"/>
                  <a:gd name="T44" fmla="*/ 1110 w 1130"/>
                  <a:gd name="T45" fmla="*/ 1066 h 1282"/>
                  <a:gd name="T46" fmla="*/ 0 w 1130"/>
                  <a:gd name="T47" fmla="*/ 0 h 1282"/>
                  <a:gd name="T48" fmla="*/ 210 w 1130"/>
                  <a:gd name="T49" fmla="*/ 1160 h 1282"/>
                  <a:gd name="T50" fmla="*/ 208 w 1130"/>
                  <a:gd name="T51" fmla="*/ 1188 h 1282"/>
                  <a:gd name="T52" fmla="*/ 204 w 1130"/>
                  <a:gd name="T53" fmla="*/ 1208 h 1282"/>
                  <a:gd name="T54" fmla="*/ 190 w 1130"/>
                  <a:gd name="T55" fmla="*/ 1224 h 1282"/>
                  <a:gd name="T56" fmla="*/ 172 w 1130"/>
                  <a:gd name="T57" fmla="*/ 1234 h 1282"/>
                  <a:gd name="T58" fmla="*/ 152 w 1130"/>
                  <a:gd name="T59" fmla="*/ 1234 h 1282"/>
                  <a:gd name="T60" fmla="*/ 140 w 1130"/>
                  <a:gd name="T61" fmla="*/ 1230 h 1282"/>
                  <a:gd name="T62" fmla="*/ 124 w 1130"/>
                  <a:gd name="T63" fmla="*/ 1220 h 1282"/>
                  <a:gd name="T64" fmla="*/ 114 w 1130"/>
                  <a:gd name="T65" fmla="*/ 1202 h 1282"/>
                  <a:gd name="T66" fmla="*/ 110 w 1130"/>
                  <a:gd name="T67" fmla="*/ 1178 h 1282"/>
                  <a:gd name="T68" fmla="*/ 112 w 1130"/>
                  <a:gd name="T69" fmla="*/ 1148 h 1282"/>
                  <a:gd name="T70" fmla="*/ 112 w 1130"/>
                  <a:gd name="T71" fmla="*/ 1128 h 1282"/>
                  <a:gd name="T72" fmla="*/ 112 w 1130"/>
                  <a:gd name="T73" fmla="*/ 1108 h 1282"/>
                  <a:gd name="T74" fmla="*/ 110 w 1130"/>
                  <a:gd name="T75" fmla="*/ 1078 h 1282"/>
                  <a:gd name="T76" fmla="*/ 208 w 1130"/>
                  <a:gd name="T77" fmla="*/ 1070 h 1282"/>
                  <a:gd name="T78" fmla="*/ 210 w 1130"/>
                  <a:gd name="T79" fmla="*/ 1100 h 1282"/>
                  <a:gd name="T80" fmla="*/ 208 w 1130"/>
                  <a:gd name="T81" fmla="*/ 1126 h 1282"/>
                  <a:gd name="T82" fmla="*/ 210 w 1130"/>
                  <a:gd name="T83" fmla="*/ 1140 h 1282"/>
                  <a:gd name="T84" fmla="*/ 336 w 1130"/>
                  <a:gd name="T85" fmla="*/ 122 h 1282"/>
                  <a:gd name="T86" fmla="*/ 324 w 1130"/>
                  <a:gd name="T87" fmla="*/ 898 h 1282"/>
                  <a:gd name="T88" fmla="*/ 270 w 1130"/>
                  <a:gd name="T89" fmla="*/ 940 h 1282"/>
                  <a:gd name="T90" fmla="*/ 1090 w 1130"/>
                  <a:gd name="T91" fmla="*/ 888 h 1282"/>
                  <a:gd name="T92" fmla="*/ 1062 w 1130"/>
                  <a:gd name="T93" fmla="*/ 972 h 1282"/>
                  <a:gd name="T94" fmla="*/ 968 w 1130"/>
                  <a:gd name="T95" fmla="*/ 1026 h 1282"/>
                  <a:gd name="T96" fmla="*/ 256 w 1130"/>
                  <a:gd name="T97" fmla="*/ 1010 h 1282"/>
                  <a:gd name="T98" fmla="*/ 254 w 1130"/>
                  <a:gd name="T99" fmla="*/ 984 h 1282"/>
                  <a:gd name="T100" fmla="*/ 326 w 1130"/>
                  <a:gd name="T101" fmla="*/ 958 h 1282"/>
                  <a:gd name="T102" fmla="*/ 376 w 1130"/>
                  <a:gd name="T103" fmla="*/ 866 h 1282"/>
                  <a:gd name="T104" fmla="*/ 208 w 1130"/>
                  <a:gd name="T105" fmla="*/ 984 h 1282"/>
                  <a:gd name="T106" fmla="*/ 208 w 1130"/>
                  <a:gd name="T107" fmla="*/ 1010 h 1282"/>
                  <a:gd name="T108" fmla="*/ 40 w 1130"/>
                  <a:gd name="T109" fmla="*/ 4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0" h="1282">
                    <a:moveTo>
                      <a:pt x="0" y="0"/>
                    </a:moveTo>
                    <a:lnTo>
                      <a:pt x="0" y="1066"/>
                    </a:lnTo>
                    <a:lnTo>
                      <a:pt x="64" y="1066"/>
                    </a:lnTo>
                    <a:lnTo>
                      <a:pt x="64" y="1066"/>
                    </a:lnTo>
                    <a:lnTo>
                      <a:pt x="64" y="1068"/>
                    </a:lnTo>
                    <a:lnTo>
                      <a:pt x="64" y="1068"/>
                    </a:lnTo>
                    <a:lnTo>
                      <a:pt x="66" y="1078"/>
                    </a:lnTo>
                    <a:lnTo>
                      <a:pt x="66" y="1078"/>
                    </a:lnTo>
                    <a:lnTo>
                      <a:pt x="64" y="1088"/>
                    </a:lnTo>
                    <a:lnTo>
                      <a:pt x="64" y="1088"/>
                    </a:lnTo>
                    <a:lnTo>
                      <a:pt x="66" y="1098"/>
                    </a:lnTo>
                    <a:lnTo>
                      <a:pt x="66" y="1098"/>
                    </a:lnTo>
                    <a:lnTo>
                      <a:pt x="64" y="1108"/>
                    </a:lnTo>
                    <a:lnTo>
                      <a:pt x="64" y="1108"/>
                    </a:lnTo>
                    <a:lnTo>
                      <a:pt x="66" y="1118"/>
                    </a:lnTo>
                    <a:lnTo>
                      <a:pt x="66" y="1118"/>
                    </a:lnTo>
                    <a:lnTo>
                      <a:pt x="64" y="1126"/>
                    </a:lnTo>
                    <a:lnTo>
                      <a:pt x="64" y="1128"/>
                    </a:lnTo>
                    <a:lnTo>
                      <a:pt x="64" y="1128"/>
                    </a:lnTo>
                    <a:lnTo>
                      <a:pt x="66" y="1138"/>
                    </a:lnTo>
                    <a:lnTo>
                      <a:pt x="66" y="1138"/>
                    </a:lnTo>
                    <a:lnTo>
                      <a:pt x="64" y="1148"/>
                    </a:lnTo>
                    <a:lnTo>
                      <a:pt x="64" y="1148"/>
                    </a:lnTo>
                    <a:lnTo>
                      <a:pt x="66" y="1158"/>
                    </a:lnTo>
                    <a:lnTo>
                      <a:pt x="66" y="1158"/>
                    </a:lnTo>
                    <a:lnTo>
                      <a:pt x="64" y="1168"/>
                    </a:lnTo>
                    <a:lnTo>
                      <a:pt x="64" y="1168"/>
                    </a:lnTo>
                    <a:lnTo>
                      <a:pt x="66" y="1178"/>
                    </a:lnTo>
                    <a:lnTo>
                      <a:pt x="66" y="1178"/>
                    </a:lnTo>
                    <a:lnTo>
                      <a:pt x="64" y="1184"/>
                    </a:lnTo>
                    <a:lnTo>
                      <a:pt x="64" y="1190"/>
                    </a:lnTo>
                    <a:lnTo>
                      <a:pt x="64" y="1190"/>
                    </a:lnTo>
                    <a:lnTo>
                      <a:pt x="66" y="1196"/>
                    </a:lnTo>
                    <a:lnTo>
                      <a:pt x="68" y="1202"/>
                    </a:lnTo>
                    <a:lnTo>
                      <a:pt x="68" y="1202"/>
                    </a:lnTo>
                    <a:lnTo>
                      <a:pt x="68" y="1208"/>
                    </a:lnTo>
                    <a:lnTo>
                      <a:pt x="68" y="1216"/>
                    </a:lnTo>
                    <a:lnTo>
                      <a:pt x="76" y="1242"/>
                    </a:lnTo>
                    <a:lnTo>
                      <a:pt x="76" y="1230"/>
                    </a:lnTo>
                    <a:lnTo>
                      <a:pt x="76" y="1230"/>
                    </a:lnTo>
                    <a:lnTo>
                      <a:pt x="80" y="1240"/>
                    </a:lnTo>
                    <a:lnTo>
                      <a:pt x="80" y="1240"/>
                    </a:lnTo>
                    <a:lnTo>
                      <a:pt x="84" y="1244"/>
                    </a:lnTo>
                    <a:lnTo>
                      <a:pt x="90" y="1248"/>
                    </a:lnTo>
                    <a:lnTo>
                      <a:pt x="90" y="1248"/>
                    </a:lnTo>
                    <a:lnTo>
                      <a:pt x="94" y="1254"/>
                    </a:lnTo>
                    <a:lnTo>
                      <a:pt x="98" y="1260"/>
                    </a:lnTo>
                    <a:lnTo>
                      <a:pt x="98" y="1260"/>
                    </a:lnTo>
                    <a:lnTo>
                      <a:pt x="104" y="1264"/>
                    </a:lnTo>
                    <a:lnTo>
                      <a:pt x="110" y="1264"/>
                    </a:lnTo>
                    <a:lnTo>
                      <a:pt x="110" y="1264"/>
                    </a:lnTo>
                    <a:lnTo>
                      <a:pt x="114" y="1270"/>
                    </a:lnTo>
                    <a:lnTo>
                      <a:pt x="120" y="1274"/>
                    </a:lnTo>
                    <a:lnTo>
                      <a:pt x="120" y="1274"/>
                    </a:lnTo>
                    <a:lnTo>
                      <a:pt x="126" y="1276"/>
                    </a:lnTo>
                    <a:lnTo>
                      <a:pt x="134" y="1276"/>
                    </a:lnTo>
                    <a:lnTo>
                      <a:pt x="134" y="1276"/>
                    </a:lnTo>
                    <a:lnTo>
                      <a:pt x="140" y="1280"/>
                    </a:lnTo>
                    <a:lnTo>
                      <a:pt x="146" y="1282"/>
                    </a:lnTo>
                    <a:lnTo>
                      <a:pt x="146" y="1282"/>
                    </a:lnTo>
                    <a:lnTo>
                      <a:pt x="152" y="1282"/>
                    </a:lnTo>
                    <a:lnTo>
                      <a:pt x="160" y="1280"/>
                    </a:lnTo>
                    <a:lnTo>
                      <a:pt x="160" y="1280"/>
                    </a:lnTo>
                    <a:lnTo>
                      <a:pt x="170" y="1282"/>
                    </a:lnTo>
                    <a:lnTo>
                      <a:pt x="170" y="1282"/>
                    </a:lnTo>
                    <a:lnTo>
                      <a:pt x="172" y="1282"/>
                    </a:lnTo>
                    <a:lnTo>
                      <a:pt x="172" y="1282"/>
                    </a:lnTo>
                    <a:lnTo>
                      <a:pt x="178" y="1280"/>
                    </a:lnTo>
                    <a:lnTo>
                      <a:pt x="184" y="1276"/>
                    </a:lnTo>
                    <a:lnTo>
                      <a:pt x="184" y="1276"/>
                    </a:lnTo>
                    <a:lnTo>
                      <a:pt x="192" y="1276"/>
                    </a:lnTo>
                    <a:lnTo>
                      <a:pt x="198" y="1274"/>
                    </a:lnTo>
                    <a:lnTo>
                      <a:pt x="198" y="1274"/>
                    </a:lnTo>
                    <a:lnTo>
                      <a:pt x="204" y="1270"/>
                    </a:lnTo>
                    <a:lnTo>
                      <a:pt x="208" y="1266"/>
                    </a:lnTo>
                    <a:lnTo>
                      <a:pt x="208" y="1266"/>
                    </a:lnTo>
                    <a:lnTo>
                      <a:pt x="214" y="1264"/>
                    </a:lnTo>
                    <a:lnTo>
                      <a:pt x="220" y="1260"/>
                    </a:lnTo>
                    <a:lnTo>
                      <a:pt x="220" y="1260"/>
                    </a:lnTo>
                    <a:lnTo>
                      <a:pt x="226" y="1256"/>
                    </a:lnTo>
                    <a:lnTo>
                      <a:pt x="228" y="1250"/>
                    </a:lnTo>
                    <a:lnTo>
                      <a:pt x="228" y="1250"/>
                    </a:lnTo>
                    <a:lnTo>
                      <a:pt x="234" y="1246"/>
                    </a:lnTo>
                    <a:lnTo>
                      <a:pt x="238" y="1240"/>
                    </a:lnTo>
                    <a:lnTo>
                      <a:pt x="238" y="1240"/>
                    </a:lnTo>
                    <a:lnTo>
                      <a:pt x="242" y="1234"/>
                    </a:lnTo>
                    <a:lnTo>
                      <a:pt x="242" y="1228"/>
                    </a:lnTo>
                    <a:lnTo>
                      <a:pt x="242" y="1228"/>
                    </a:lnTo>
                    <a:lnTo>
                      <a:pt x="248" y="1224"/>
                    </a:lnTo>
                    <a:lnTo>
                      <a:pt x="250" y="1216"/>
                    </a:lnTo>
                    <a:lnTo>
                      <a:pt x="250" y="1216"/>
                    </a:lnTo>
                    <a:lnTo>
                      <a:pt x="252" y="1210"/>
                    </a:lnTo>
                    <a:lnTo>
                      <a:pt x="250" y="1204"/>
                    </a:lnTo>
                    <a:lnTo>
                      <a:pt x="250" y="1204"/>
                    </a:lnTo>
                    <a:lnTo>
                      <a:pt x="254" y="1198"/>
                    </a:lnTo>
                    <a:lnTo>
                      <a:pt x="256" y="1192"/>
                    </a:lnTo>
                    <a:lnTo>
                      <a:pt x="256" y="1192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4" y="1186"/>
                    </a:lnTo>
                    <a:lnTo>
                      <a:pt x="254" y="1180"/>
                    </a:lnTo>
                    <a:lnTo>
                      <a:pt x="254" y="1180"/>
                    </a:lnTo>
                    <a:lnTo>
                      <a:pt x="256" y="1170"/>
                    </a:lnTo>
                    <a:lnTo>
                      <a:pt x="256" y="1170"/>
                    </a:lnTo>
                    <a:lnTo>
                      <a:pt x="254" y="1160"/>
                    </a:lnTo>
                    <a:lnTo>
                      <a:pt x="254" y="1160"/>
                    </a:lnTo>
                    <a:lnTo>
                      <a:pt x="256" y="1150"/>
                    </a:lnTo>
                    <a:lnTo>
                      <a:pt x="256" y="1150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6" y="1130"/>
                    </a:lnTo>
                    <a:lnTo>
                      <a:pt x="256" y="1130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4" y="1126"/>
                    </a:lnTo>
                    <a:lnTo>
                      <a:pt x="254" y="1126"/>
                    </a:lnTo>
                    <a:lnTo>
                      <a:pt x="254" y="1120"/>
                    </a:lnTo>
                    <a:lnTo>
                      <a:pt x="254" y="1120"/>
                    </a:lnTo>
                    <a:lnTo>
                      <a:pt x="256" y="1110"/>
                    </a:lnTo>
                    <a:lnTo>
                      <a:pt x="256" y="1110"/>
                    </a:lnTo>
                    <a:lnTo>
                      <a:pt x="254" y="1100"/>
                    </a:lnTo>
                    <a:lnTo>
                      <a:pt x="254" y="1100"/>
                    </a:lnTo>
                    <a:lnTo>
                      <a:pt x="256" y="1090"/>
                    </a:lnTo>
                    <a:lnTo>
                      <a:pt x="256" y="1090"/>
                    </a:lnTo>
                    <a:lnTo>
                      <a:pt x="254" y="1080"/>
                    </a:lnTo>
                    <a:lnTo>
                      <a:pt x="254" y="1080"/>
                    </a:lnTo>
                    <a:lnTo>
                      <a:pt x="256" y="1070"/>
                    </a:lnTo>
                    <a:lnTo>
                      <a:pt x="256" y="1070"/>
                    </a:lnTo>
                    <a:lnTo>
                      <a:pt x="256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54" y="1066"/>
                    </a:lnTo>
                    <a:lnTo>
                      <a:pt x="1110" y="1066"/>
                    </a:lnTo>
                    <a:lnTo>
                      <a:pt x="1110" y="1066"/>
                    </a:lnTo>
                    <a:lnTo>
                      <a:pt x="1118" y="1064"/>
                    </a:lnTo>
                    <a:lnTo>
                      <a:pt x="1124" y="1060"/>
                    </a:lnTo>
                    <a:lnTo>
                      <a:pt x="1128" y="1054"/>
                    </a:lnTo>
                    <a:lnTo>
                      <a:pt x="1130" y="1046"/>
                    </a:lnTo>
                    <a:lnTo>
                      <a:pt x="1130" y="0"/>
                    </a:lnTo>
                    <a:lnTo>
                      <a:pt x="0" y="0"/>
                    </a:lnTo>
                    <a:close/>
                    <a:moveTo>
                      <a:pt x="210" y="1140"/>
                    </a:moveTo>
                    <a:lnTo>
                      <a:pt x="210" y="1140"/>
                    </a:lnTo>
                    <a:lnTo>
                      <a:pt x="208" y="1150"/>
                    </a:lnTo>
                    <a:lnTo>
                      <a:pt x="208" y="1150"/>
                    </a:lnTo>
                    <a:lnTo>
                      <a:pt x="210" y="1160"/>
                    </a:lnTo>
                    <a:lnTo>
                      <a:pt x="210" y="1160"/>
                    </a:lnTo>
                    <a:lnTo>
                      <a:pt x="208" y="1170"/>
                    </a:lnTo>
                    <a:lnTo>
                      <a:pt x="208" y="1170"/>
                    </a:lnTo>
                    <a:lnTo>
                      <a:pt x="210" y="1180"/>
                    </a:lnTo>
                    <a:lnTo>
                      <a:pt x="210" y="1180"/>
                    </a:lnTo>
                    <a:lnTo>
                      <a:pt x="208" y="1188"/>
                    </a:lnTo>
                    <a:lnTo>
                      <a:pt x="208" y="1188"/>
                    </a:lnTo>
                    <a:lnTo>
                      <a:pt x="208" y="1196"/>
                    </a:lnTo>
                    <a:lnTo>
                      <a:pt x="208" y="1196"/>
                    </a:lnTo>
                    <a:lnTo>
                      <a:pt x="204" y="1202"/>
                    </a:lnTo>
                    <a:lnTo>
                      <a:pt x="204" y="1202"/>
                    </a:lnTo>
                    <a:lnTo>
                      <a:pt x="204" y="1208"/>
                    </a:lnTo>
                    <a:lnTo>
                      <a:pt x="204" y="1208"/>
                    </a:lnTo>
                    <a:lnTo>
                      <a:pt x="198" y="1214"/>
                    </a:lnTo>
                    <a:lnTo>
                      <a:pt x="198" y="1214"/>
                    </a:lnTo>
                    <a:lnTo>
                      <a:pt x="196" y="1220"/>
                    </a:lnTo>
                    <a:lnTo>
                      <a:pt x="196" y="1220"/>
                    </a:lnTo>
                    <a:lnTo>
                      <a:pt x="190" y="1224"/>
                    </a:lnTo>
                    <a:lnTo>
                      <a:pt x="190" y="1224"/>
                    </a:lnTo>
                    <a:lnTo>
                      <a:pt x="186" y="1228"/>
                    </a:lnTo>
                    <a:lnTo>
                      <a:pt x="186" y="1228"/>
                    </a:lnTo>
                    <a:lnTo>
                      <a:pt x="178" y="1230"/>
                    </a:lnTo>
                    <a:lnTo>
                      <a:pt x="178" y="1230"/>
                    </a:lnTo>
                    <a:lnTo>
                      <a:pt x="172" y="1234"/>
                    </a:lnTo>
                    <a:lnTo>
                      <a:pt x="172" y="1234"/>
                    </a:lnTo>
                    <a:lnTo>
                      <a:pt x="166" y="1234"/>
                    </a:lnTo>
                    <a:lnTo>
                      <a:pt x="166" y="1234"/>
                    </a:lnTo>
                    <a:lnTo>
                      <a:pt x="160" y="1236"/>
                    </a:lnTo>
                    <a:lnTo>
                      <a:pt x="160" y="1236"/>
                    </a:lnTo>
                    <a:lnTo>
                      <a:pt x="152" y="1234"/>
                    </a:lnTo>
                    <a:lnTo>
                      <a:pt x="152" y="1234"/>
                    </a:lnTo>
                    <a:lnTo>
                      <a:pt x="150" y="1234"/>
                    </a:lnTo>
                    <a:lnTo>
                      <a:pt x="150" y="1234"/>
                    </a:lnTo>
                    <a:lnTo>
                      <a:pt x="146" y="1234"/>
                    </a:lnTo>
                    <a:lnTo>
                      <a:pt x="146" y="1234"/>
                    </a:lnTo>
                    <a:lnTo>
                      <a:pt x="140" y="1230"/>
                    </a:lnTo>
                    <a:lnTo>
                      <a:pt x="140" y="1230"/>
                    </a:lnTo>
                    <a:lnTo>
                      <a:pt x="134" y="1228"/>
                    </a:lnTo>
                    <a:lnTo>
                      <a:pt x="134" y="1228"/>
                    </a:lnTo>
                    <a:lnTo>
                      <a:pt x="130" y="1224"/>
                    </a:lnTo>
                    <a:lnTo>
                      <a:pt x="130" y="1224"/>
                    </a:lnTo>
                    <a:lnTo>
                      <a:pt x="124" y="1220"/>
                    </a:lnTo>
                    <a:lnTo>
                      <a:pt x="124" y="1220"/>
                    </a:lnTo>
                    <a:lnTo>
                      <a:pt x="120" y="1214"/>
                    </a:lnTo>
                    <a:lnTo>
                      <a:pt x="120" y="1214"/>
                    </a:lnTo>
                    <a:lnTo>
                      <a:pt x="116" y="1208"/>
                    </a:lnTo>
                    <a:lnTo>
                      <a:pt x="116" y="1208"/>
                    </a:lnTo>
                    <a:lnTo>
                      <a:pt x="114" y="1202"/>
                    </a:lnTo>
                    <a:lnTo>
                      <a:pt x="114" y="1202"/>
                    </a:lnTo>
                    <a:lnTo>
                      <a:pt x="112" y="1194"/>
                    </a:lnTo>
                    <a:lnTo>
                      <a:pt x="112" y="1194"/>
                    </a:lnTo>
                    <a:lnTo>
                      <a:pt x="112" y="1188"/>
                    </a:lnTo>
                    <a:lnTo>
                      <a:pt x="112" y="1188"/>
                    </a:lnTo>
                    <a:lnTo>
                      <a:pt x="110" y="1178"/>
                    </a:lnTo>
                    <a:lnTo>
                      <a:pt x="110" y="1178"/>
                    </a:lnTo>
                    <a:lnTo>
                      <a:pt x="112" y="1168"/>
                    </a:lnTo>
                    <a:lnTo>
                      <a:pt x="112" y="1168"/>
                    </a:lnTo>
                    <a:lnTo>
                      <a:pt x="110" y="1158"/>
                    </a:lnTo>
                    <a:lnTo>
                      <a:pt x="110" y="1158"/>
                    </a:lnTo>
                    <a:lnTo>
                      <a:pt x="112" y="1148"/>
                    </a:lnTo>
                    <a:lnTo>
                      <a:pt x="112" y="1148"/>
                    </a:lnTo>
                    <a:lnTo>
                      <a:pt x="110" y="1138"/>
                    </a:lnTo>
                    <a:lnTo>
                      <a:pt x="110" y="113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6"/>
                    </a:lnTo>
                    <a:lnTo>
                      <a:pt x="112" y="1126"/>
                    </a:lnTo>
                    <a:lnTo>
                      <a:pt x="110" y="1118"/>
                    </a:lnTo>
                    <a:lnTo>
                      <a:pt x="110" y="1118"/>
                    </a:lnTo>
                    <a:lnTo>
                      <a:pt x="112" y="1108"/>
                    </a:lnTo>
                    <a:lnTo>
                      <a:pt x="112" y="1108"/>
                    </a:lnTo>
                    <a:lnTo>
                      <a:pt x="110" y="1098"/>
                    </a:lnTo>
                    <a:lnTo>
                      <a:pt x="110" y="1098"/>
                    </a:lnTo>
                    <a:lnTo>
                      <a:pt x="112" y="1088"/>
                    </a:lnTo>
                    <a:lnTo>
                      <a:pt x="112" y="1088"/>
                    </a:lnTo>
                    <a:lnTo>
                      <a:pt x="110" y="1078"/>
                    </a:lnTo>
                    <a:lnTo>
                      <a:pt x="110" y="1078"/>
                    </a:lnTo>
                    <a:lnTo>
                      <a:pt x="112" y="1068"/>
                    </a:lnTo>
                    <a:lnTo>
                      <a:pt x="112" y="1068"/>
                    </a:lnTo>
                    <a:lnTo>
                      <a:pt x="112" y="1066"/>
                    </a:lnTo>
                    <a:lnTo>
                      <a:pt x="208" y="1066"/>
                    </a:lnTo>
                    <a:lnTo>
                      <a:pt x="208" y="1066"/>
                    </a:lnTo>
                    <a:lnTo>
                      <a:pt x="208" y="1070"/>
                    </a:lnTo>
                    <a:lnTo>
                      <a:pt x="208" y="1070"/>
                    </a:lnTo>
                    <a:lnTo>
                      <a:pt x="210" y="1080"/>
                    </a:lnTo>
                    <a:lnTo>
                      <a:pt x="210" y="1080"/>
                    </a:lnTo>
                    <a:lnTo>
                      <a:pt x="208" y="1090"/>
                    </a:lnTo>
                    <a:lnTo>
                      <a:pt x="208" y="1090"/>
                    </a:lnTo>
                    <a:lnTo>
                      <a:pt x="210" y="1100"/>
                    </a:lnTo>
                    <a:lnTo>
                      <a:pt x="210" y="1100"/>
                    </a:lnTo>
                    <a:lnTo>
                      <a:pt x="208" y="1110"/>
                    </a:lnTo>
                    <a:lnTo>
                      <a:pt x="208" y="1110"/>
                    </a:lnTo>
                    <a:lnTo>
                      <a:pt x="210" y="1120"/>
                    </a:lnTo>
                    <a:lnTo>
                      <a:pt x="210" y="1120"/>
                    </a:lnTo>
                    <a:lnTo>
                      <a:pt x="208" y="1126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30"/>
                    </a:lnTo>
                    <a:lnTo>
                      <a:pt x="208" y="1130"/>
                    </a:lnTo>
                    <a:lnTo>
                      <a:pt x="210" y="1140"/>
                    </a:lnTo>
                    <a:lnTo>
                      <a:pt x="210" y="1140"/>
                    </a:lnTo>
                    <a:close/>
                    <a:moveTo>
                      <a:pt x="242" y="944"/>
                    </a:moveTo>
                    <a:lnTo>
                      <a:pt x="122" y="944"/>
                    </a:lnTo>
                    <a:lnTo>
                      <a:pt x="122" y="226"/>
                    </a:lnTo>
                    <a:lnTo>
                      <a:pt x="226" y="122"/>
                    </a:lnTo>
                    <a:lnTo>
                      <a:pt x="336" y="122"/>
                    </a:lnTo>
                    <a:lnTo>
                      <a:pt x="336" y="848"/>
                    </a:lnTo>
                    <a:lnTo>
                      <a:pt x="336" y="848"/>
                    </a:lnTo>
                    <a:lnTo>
                      <a:pt x="334" y="864"/>
                    </a:lnTo>
                    <a:lnTo>
                      <a:pt x="332" y="880"/>
                    </a:lnTo>
                    <a:lnTo>
                      <a:pt x="324" y="898"/>
                    </a:lnTo>
                    <a:lnTo>
                      <a:pt x="324" y="898"/>
                    </a:lnTo>
                    <a:lnTo>
                      <a:pt x="318" y="908"/>
                    </a:lnTo>
                    <a:lnTo>
                      <a:pt x="310" y="918"/>
                    </a:lnTo>
                    <a:lnTo>
                      <a:pt x="302" y="926"/>
                    </a:lnTo>
                    <a:lnTo>
                      <a:pt x="292" y="932"/>
                    </a:lnTo>
                    <a:lnTo>
                      <a:pt x="280" y="938"/>
                    </a:lnTo>
                    <a:lnTo>
                      <a:pt x="270" y="940"/>
                    </a:lnTo>
                    <a:lnTo>
                      <a:pt x="256" y="942"/>
                    </a:lnTo>
                    <a:lnTo>
                      <a:pt x="242" y="944"/>
                    </a:lnTo>
                    <a:lnTo>
                      <a:pt x="242" y="944"/>
                    </a:lnTo>
                    <a:close/>
                    <a:moveTo>
                      <a:pt x="1090" y="882"/>
                    </a:moveTo>
                    <a:lnTo>
                      <a:pt x="1090" y="882"/>
                    </a:lnTo>
                    <a:lnTo>
                      <a:pt x="1090" y="888"/>
                    </a:lnTo>
                    <a:lnTo>
                      <a:pt x="1088" y="906"/>
                    </a:lnTo>
                    <a:lnTo>
                      <a:pt x="1082" y="928"/>
                    </a:lnTo>
                    <a:lnTo>
                      <a:pt x="1078" y="942"/>
                    </a:lnTo>
                    <a:lnTo>
                      <a:pt x="1072" y="956"/>
                    </a:lnTo>
                    <a:lnTo>
                      <a:pt x="1072" y="956"/>
                    </a:lnTo>
                    <a:lnTo>
                      <a:pt x="1062" y="972"/>
                    </a:lnTo>
                    <a:lnTo>
                      <a:pt x="1050" y="986"/>
                    </a:lnTo>
                    <a:lnTo>
                      <a:pt x="1038" y="998"/>
                    </a:lnTo>
                    <a:lnTo>
                      <a:pt x="1022" y="1008"/>
                    </a:lnTo>
                    <a:lnTo>
                      <a:pt x="1006" y="1016"/>
                    </a:lnTo>
                    <a:lnTo>
                      <a:pt x="988" y="1022"/>
                    </a:lnTo>
                    <a:lnTo>
                      <a:pt x="968" y="1026"/>
                    </a:lnTo>
                    <a:lnTo>
                      <a:pt x="946" y="1026"/>
                    </a:lnTo>
                    <a:lnTo>
                      <a:pt x="256" y="1026"/>
                    </a:lnTo>
                    <a:lnTo>
                      <a:pt x="256" y="1026"/>
                    </a:lnTo>
                    <a:lnTo>
                      <a:pt x="254" y="1020"/>
                    </a:lnTo>
                    <a:lnTo>
                      <a:pt x="254" y="1020"/>
                    </a:lnTo>
                    <a:lnTo>
                      <a:pt x="256" y="1010"/>
                    </a:lnTo>
                    <a:lnTo>
                      <a:pt x="256" y="1010"/>
                    </a:lnTo>
                    <a:lnTo>
                      <a:pt x="254" y="1000"/>
                    </a:lnTo>
                    <a:lnTo>
                      <a:pt x="254" y="1000"/>
                    </a:lnTo>
                    <a:lnTo>
                      <a:pt x="256" y="990"/>
                    </a:lnTo>
                    <a:lnTo>
                      <a:pt x="256" y="990"/>
                    </a:lnTo>
                    <a:lnTo>
                      <a:pt x="254" y="984"/>
                    </a:lnTo>
                    <a:lnTo>
                      <a:pt x="254" y="984"/>
                    </a:lnTo>
                    <a:lnTo>
                      <a:pt x="272" y="980"/>
                    </a:lnTo>
                    <a:lnTo>
                      <a:pt x="288" y="978"/>
                    </a:lnTo>
                    <a:lnTo>
                      <a:pt x="302" y="972"/>
                    </a:lnTo>
                    <a:lnTo>
                      <a:pt x="314" y="966"/>
                    </a:lnTo>
                    <a:lnTo>
                      <a:pt x="326" y="958"/>
                    </a:lnTo>
                    <a:lnTo>
                      <a:pt x="336" y="950"/>
                    </a:lnTo>
                    <a:lnTo>
                      <a:pt x="344" y="940"/>
                    </a:lnTo>
                    <a:lnTo>
                      <a:pt x="352" y="930"/>
                    </a:lnTo>
                    <a:lnTo>
                      <a:pt x="364" y="908"/>
                    </a:lnTo>
                    <a:lnTo>
                      <a:pt x="370" y="888"/>
                    </a:lnTo>
                    <a:lnTo>
                      <a:pt x="376" y="866"/>
                    </a:lnTo>
                    <a:lnTo>
                      <a:pt x="376" y="848"/>
                    </a:lnTo>
                    <a:lnTo>
                      <a:pt x="376" y="82"/>
                    </a:lnTo>
                    <a:lnTo>
                      <a:pt x="210" y="82"/>
                    </a:lnTo>
                    <a:lnTo>
                      <a:pt x="82" y="210"/>
                    </a:lnTo>
                    <a:lnTo>
                      <a:pt x="82" y="984"/>
                    </a:lnTo>
                    <a:lnTo>
                      <a:pt x="208" y="984"/>
                    </a:lnTo>
                    <a:lnTo>
                      <a:pt x="208" y="984"/>
                    </a:lnTo>
                    <a:lnTo>
                      <a:pt x="208" y="990"/>
                    </a:lnTo>
                    <a:lnTo>
                      <a:pt x="208" y="990"/>
                    </a:lnTo>
                    <a:lnTo>
                      <a:pt x="210" y="1000"/>
                    </a:lnTo>
                    <a:lnTo>
                      <a:pt x="210" y="1000"/>
                    </a:lnTo>
                    <a:lnTo>
                      <a:pt x="208" y="1010"/>
                    </a:lnTo>
                    <a:lnTo>
                      <a:pt x="208" y="1010"/>
                    </a:lnTo>
                    <a:lnTo>
                      <a:pt x="210" y="1020"/>
                    </a:lnTo>
                    <a:lnTo>
                      <a:pt x="210" y="1020"/>
                    </a:lnTo>
                    <a:lnTo>
                      <a:pt x="208" y="1026"/>
                    </a:lnTo>
                    <a:lnTo>
                      <a:pt x="40" y="1026"/>
                    </a:lnTo>
                    <a:lnTo>
                      <a:pt x="40" y="40"/>
                    </a:lnTo>
                    <a:lnTo>
                      <a:pt x="1090" y="40"/>
                    </a:lnTo>
                    <a:lnTo>
                      <a:pt x="1090" y="88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4267200" y="2817813"/>
                <a:ext cx="920750" cy="342900"/>
              </a:xfrm>
              <a:custGeom>
                <a:avLst/>
                <a:gdLst>
                  <a:gd name="T0" fmla="*/ 0 w 580"/>
                  <a:gd name="T1" fmla="*/ 216 h 216"/>
                  <a:gd name="T2" fmla="*/ 454 w 580"/>
                  <a:gd name="T3" fmla="*/ 216 h 216"/>
                  <a:gd name="T4" fmla="*/ 454 w 580"/>
                  <a:gd name="T5" fmla="*/ 216 h 216"/>
                  <a:gd name="T6" fmla="*/ 470 w 580"/>
                  <a:gd name="T7" fmla="*/ 216 h 216"/>
                  <a:gd name="T8" fmla="*/ 484 w 580"/>
                  <a:gd name="T9" fmla="*/ 214 h 216"/>
                  <a:gd name="T10" fmla="*/ 498 w 580"/>
                  <a:gd name="T11" fmla="*/ 212 h 216"/>
                  <a:gd name="T12" fmla="*/ 510 w 580"/>
                  <a:gd name="T13" fmla="*/ 208 h 216"/>
                  <a:gd name="T14" fmla="*/ 522 w 580"/>
                  <a:gd name="T15" fmla="*/ 202 h 216"/>
                  <a:gd name="T16" fmla="*/ 532 w 580"/>
                  <a:gd name="T17" fmla="*/ 196 h 216"/>
                  <a:gd name="T18" fmla="*/ 542 w 580"/>
                  <a:gd name="T19" fmla="*/ 188 h 216"/>
                  <a:gd name="T20" fmla="*/ 552 w 580"/>
                  <a:gd name="T21" fmla="*/ 180 h 216"/>
                  <a:gd name="T22" fmla="*/ 552 w 580"/>
                  <a:gd name="T23" fmla="*/ 180 h 216"/>
                  <a:gd name="T24" fmla="*/ 562 w 580"/>
                  <a:gd name="T25" fmla="*/ 168 h 216"/>
                  <a:gd name="T26" fmla="*/ 568 w 580"/>
                  <a:gd name="T27" fmla="*/ 154 h 216"/>
                  <a:gd name="T28" fmla="*/ 574 w 580"/>
                  <a:gd name="T29" fmla="*/ 142 h 216"/>
                  <a:gd name="T30" fmla="*/ 578 w 580"/>
                  <a:gd name="T31" fmla="*/ 130 h 216"/>
                  <a:gd name="T32" fmla="*/ 580 w 580"/>
                  <a:gd name="T33" fmla="*/ 108 h 216"/>
                  <a:gd name="T34" fmla="*/ 580 w 580"/>
                  <a:gd name="T35" fmla="*/ 96 h 216"/>
                  <a:gd name="T36" fmla="*/ 580 w 580"/>
                  <a:gd name="T37" fmla="*/ 0 h 216"/>
                  <a:gd name="T38" fmla="*/ 0 w 580"/>
                  <a:gd name="T39" fmla="*/ 0 h 216"/>
                  <a:gd name="T40" fmla="*/ 0 w 580"/>
                  <a:gd name="T41" fmla="*/ 76 h 216"/>
                  <a:gd name="T42" fmla="*/ 0 w 580"/>
                  <a:gd name="T43" fmla="*/ 76 h 216"/>
                  <a:gd name="T44" fmla="*/ 0 w 580"/>
                  <a:gd name="T45" fmla="*/ 80 h 216"/>
                  <a:gd name="T46" fmla="*/ 0 w 580"/>
                  <a:gd name="T47" fmla="*/ 216 h 216"/>
                  <a:gd name="T48" fmla="*/ 40 w 580"/>
                  <a:gd name="T49" fmla="*/ 74 h 216"/>
                  <a:gd name="T50" fmla="*/ 40 w 580"/>
                  <a:gd name="T51" fmla="*/ 40 h 216"/>
                  <a:gd name="T52" fmla="*/ 540 w 580"/>
                  <a:gd name="T53" fmla="*/ 40 h 216"/>
                  <a:gd name="T54" fmla="*/ 540 w 580"/>
                  <a:gd name="T55" fmla="*/ 98 h 216"/>
                  <a:gd name="T56" fmla="*/ 540 w 580"/>
                  <a:gd name="T57" fmla="*/ 98 h 216"/>
                  <a:gd name="T58" fmla="*/ 540 w 580"/>
                  <a:gd name="T59" fmla="*/ 98 h 216"/>
                  <a:gd name="T60" fmla="*/ 540 w 580"/>
                  <a:gd name="T61" fmla="*/ 106 h 216"/>
                  <a:gd name="T62" fmla="*/ 540 w 580"/>
                  <a:gd name="T63" fmla="*/ 120 h 216"/>
                  <a:gd name="T64" fmla="*/ 534 w 580"/>
                  <a:gd name="T65" fmla="*/ 138 h 216"/>
                  <a:gd name="T66" fmla="*/ 530 w 580"/>
                  <a:gd name="T67" fmla="*/ 148 h 216"/>
                  <a:gd name="T68" fmla="*/ 524 w 580"/>
                  <a:gd name="T69" fmla="*/ 156 h 216"/>
                  <a:gd name="T70" fmla="*/ 524 w 580"/>
                  <a:gd name="T71" fmla="*/ 156 h 216"/>
                  <a:gd name="T72" fmla="*/ 512 w 580"/>
                  <a:gd name="T73" fmla="*/ 164 h 216"/>
                  <a:gd name="T74" fmla="*/ 498 w 580"/>
                  <a:gd name="T75" fmla="*/ 172 h 216"/>
                  <a:gd name="T76" fmla="*/ 482 w 580"/>
                  <a:gd name="T77" fmla="*/ 176 h 216"/>
                  <a:gd name="T78" fmla="*/ 462 w 580"/>
                  <a:gd name="T79" fmla="*/ 176 h 216"/>
                  <a:gd name="T80" fmla="*/ 40 w 580"/>
                  <a:gd name="T81" fmla="*/ 176 h 216"/>
                  <a:gd name="T82" fmla="*/ 40 w 580"/>
                  <a:gd name="T83" fmla="*/ 76 h 216"/>
                  <a:gd name="T84" fmla="*/ 40 w 580"/>
                  <a:gd name="T85" fmla="*/ 76 h 216"/>
                  <a:gd name="T86" fmla="*/ 40 w 580"/>
                  <a:gd name="T87" fmla="*/ 74 h 216"/>
                  <a:gd name="T88" fmla="*/ 40 w 580"/>
                  <a:gd name="T89" fmla="*/ 7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216">
                    <a:moveTo>
                      <a:pt x="0" y="216"/>
                    </a:moveTo>
                    <a:lnTo>
                      <a:pt x="454" y="216"/>
                    </a:lnTo>
                    <a:lnTo>
                      <a:pt x="454" y="216"/>
                    </a:lnTo>
                    <a:lnTo>
                      <a:pt x="470" y="216"/>
                    </a:lnTo>
                    <a:lnTo>
                      <a:pt x="484" y="214"/>
                    </a:lnTo>
                    <a:lnTo>
                      <a:pt x="498" y="212"/>
                    </a:lnTo>
                    <a:lnTo>
                      <a:pt x="510" y="208"/>
                    </a:lnTo>
                    <a:lnTo>
                      <a:pt x="522" y="202"/>
                    </a:lnTo>
                    <a:lnTo>
                      <a:pt x="532" y="196"/>
                    </a:lnTo>
                    <a:lnTo>
                      <a:pt x="542" y="188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62" y="168"/>
                    </a:lnTo>
                    <a:lnTo>
                      <a:pt x="568" y="154"/>
                    </a:lnTo>
                    <a:lnTo>
                      <a:pt x="574" y="142"/>
                    </a:lnTo>
                    <a:lnTo>
                      <a:pt x="578" y="130"/>
                    </a:lnTo>
                    <a:lnTo>
                      <a:pt x="580" y="108"/>
                    </a:lnTo>
                    <a:lnTo>
                      <a:pt x="580" y="96"/>
                    </a:lnTo>
                    <a:lnTo>
                      <a:pt x="580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216"/>
                    </a:lnTo>
                    <a:close/>
                    <a:moveTo>
                      <a:pt x="40" y="74"/>
                    </a:moveTo>
                    <a:lnTo>
                      <a:pt x="40" y="40"/>
                    </a:lnTo>
                    <a:lnTo>
                      <a:pt x="540" y="40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106"/>
                    </a:lnTo>
                    <a:lnTo>
                      <a:pt x="540" y="120"/>
                    </a:lnTo>
                    <a:lnTo>
                      <a:pt x="534" y="138"/>
                    </a:lnTo>
                    <a:lnTo>
                      <a:pt x="530" y="148"/>
                    </a:lnTo>
                    <a:lnTo>
                      <a:pt x="524" y="156"/>
                    </a:lnTo>
                    <a:lnTo>
                      <a:pt x="524" y="156"/>
                    </a:lnTo>
                    <a:lnTo>
                      <a:pt x="512" y="164"/>
                    </a:lnTo>
                    <a:lnTo>
                      <a:pt x="498" y="172"/>
                    </a:lnTo>
                    <a:lnTo>
                      <a:pt x="482" y="176"/>
                    </a:lnTo>
                    <a:lnTo>
                      <a:pt x="462" y="176"/>
                    </a:lnTo>
                    <a:lnTo>
                      <a:pt x="40" y="1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4270375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6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4270375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6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6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7040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68 w 74"/>
                  <a:gd name="T13" fmla="*/ 58 h 74"/>
                  <a:gd name="T14" fmla="*/ 72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66725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4270375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6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6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447040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9"/>
              <p:cNvSpPr>
                <a:spLocks/>
              </p:cNvSpPr>
              <p:nvPr/>
            </p:nvSpPr>
            <p:spPr bwMode="auto">
              <a:xfrm>
                <a:off x="466725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447040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>
                <a:off x="466725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3835400" y="2747963"/>
                <a:ext cx="187325" cy="381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3835400" y="2808288"/>
                <a:ext cx="187325" cy="127000"/>
              </a:xfrm>
              <a:custGeom>
                <a:avLst/>
                <a:gdLst>
                  <a:gd name="T0" fmla="*/ 118 w 118"/>
                  <a:gd name="T1" fmla="*/ 10 h 80"/>
                  <a:gd name="T2" fmla="*/ 116 w 118"/>
                  <a:gd name="T3" fmla="*/ 6 h 80"/>
                  <a:gd name="T4" fmla="*/ 114 w 118"/>
                  <a:gd name="T5" fmla="*/ 2 h 80"/>
                  <a:gd name="T6" fmla="*/ 108 w 118"/>
                  <a:gd name="T7" fmla="*/ 0 h 80"/>
                  <a:gd name="T8" fmla="*/ 0 w 118"/>
                  <a:gd name="T9" fmla="*/ 22 h 80"/>
                  <a:gd name="T10" fmla="*/ 40 w 118"/>
                  <a:gd name="T11" fmla="*/ 22 h 80"/>
                  <a:gd name="T12" fmla="*/ 40 w 118"/>
                  <a:gd name="T13" fmla="*/ 24 h 80"/>
                  <a:gd name="T14" fmla="*/ 40 w 118"/>
                  <a:gd name="T15" fmla="*/ 36 h 80"/>
                  <a:gd name="T16" fmla="*/ 40 w 118"/>
                  <a:gd name="T17" fmla="*/ 48 h 80"/>
                  <a:gd name="T18" fmla="*/ 48 w 118"/>
                  <a:gd name="T19" fmla="*/ 70 h 80"/>
                  <a:gd name="T20" fmla="*/ 56 w 118"/>
                  <a:gd name="T21" fmla="*/ 76 h 80"/>
                  <a:gd name="T22" fmla="*/ 90 w 118"/>
                  <a:gd name="T23" fmla="*/ 80 h 80"/>
                  <a:gd name="T24" fmla="*/ 102 w 118"/>
                  <a:gd name="T25" fmla="*/ 76 h 80"/>
                  <a:gd name="T26" fmla="*/ 110 w 118"/>
                  <a:gd name="T27" fmla="*/ 70 h 80"/>
                  <a:gd name="T28" fmla="*/ 116 w 118"/>
                  <a:gd name="T29" fmla="*/ 60 h 80"/>
                  <a:gd name="T30" fmla="*/ 118 w 118"/>
                  <a:gd name="T31" fmla="*/ 48 h 80"/>
                  <a:gd name="T32" fmla="*/ 118 w 118"/>
                  <a:gd name="T33" fmla="*/ 32 h 80"/>
                  <a:gd name="T34" fmla="*/ 118 w 118"/>
                  <a:gd name="T35" fmla="*/ 14 h 80"/>
                  <a:gd name="T36" fmla="*/ 118 w 118"/>
                  <a:gd name="T37" fmla="*/ 10 h 80"/>
                  <a:gd name="T38" fmla="*/ 98 w 118"/>
                  <a:gd name="T39" fmla="*/ 44 h 80"/>
                  <a:gd name="T40" fmla="*/ 96 w 118"/>
                  <a:gd name="T41" fmla="*/ 50 h 80"/>
                  <a:gd name="T42" fmla="*/ 94 w 118"/>
                  <a:gd name="T43" fmla="*/ 54 h 80"/>
                  <a:gd name="T44" fmla="*/ 88 w 118"/>
                  <a:gd name="T45" fmla="*/ 56 h 80"/>
                  <a:gd name="T46" fmla="*/ 70 w 118"/>
                  <a:gd name="T47" fmla="*/ 56 h 80"/>
                  <a:gd name="T48" fmla="*/ 64 w 118"/>
                  <a:gd name="T49" fmla="*/ 54 h 80"/>
                  <a:gd name="T50" fmla="*/ 62 w 118"/>
                  <a:gd name="T51" fmla="*/ 50 h 80"/>
                  <a:gd name="T52" fmla="*/ 60 w 118"/>
                  <a:gd name="T53" fmla="*/ 40 h 80"/>
                  <a:gd name="T54" fmla="*/ 58 w 118"/>
                  <a:gd name="T55" fmla="*/ 32 h 80"/>
                  <a:gd name="T56" fmla="*/ 60 w 118"/>
                  <a:gd name="T57" fmla="*/ 24 h 80"/>
                  <a:gd name="T58" fmla="*/ 98 w 118"/>
                  <a:gd name="T59" fmla="*/ 22 h 80"/>
                  <a:gd name="T60" fmla="*/ 98 w 118"/>
                  <a:gd name="T61" fmla="*/ 22 h 80"/>
                  <a:gd name="T62" fmla="*/ 98 w 118"/>
                  <a:gd name="T63" fmla="*/ 32 h 80"/>
                  <a:gd name="T64" fmla="*/ 98 w 118"/>
                  <a:gd name="T65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80">
                    <a:moveTo>
                      <a:pt x="118" y="10"/>
                    </a:moveTo>
                    <a:lnTo>
                      <a:pt x="118" y="10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6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6" y="76"/>
                    </a:lnTo>
                    <a:lnTo>
                      <a:pt x="66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102" y="76"/>
                    </a:lnTo>
                    <a:lnTo>
                      <a:pt x="102" y="76"/>
                    </a:lnTo>
                    <a:lnTo>
                      <a:pt x="110" y="70"/>
                    </a:lnTo>
                    <a:lnTo>
                      <a:pt x="110" y="7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0"/>
                    </a:lnTo>
                    <a:lnTo>
                      <a:pt x="118" y="10"/>
                    </a:lnTo>
                    <a:close/>
                    <a:moveTo>
                      <a:pt x="98" y="44"/>
                    </a:moveTo>
                    <a:lnTo>
                      <a:pt x="98" y="44"/>
                    </a:lnTo>
                    <a:lnTo>
                      <a:pt x="96" y="50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2" y="56"/>
                    </a:lnTo>
                    <a:lnTo>
                      <a:pt x="88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2" y="5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44"/>
                    </a:lnTo>
                    <a:lnTo>
                      <a:pt x="98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그룹 10"/>
            <p:cNvGrpSpPr>
              <a:grpSpLocks noChangeAspect="1"/>
            </p:cNvGrpSpPr>
            <p:nvPr/>
          </p:nvGrpSpPr>
          <p:grpSpPr>
            <a:xfrm>
              <a:off x="7880597" y="4604544"/>
              <a:ext cx="200026" cy="279342"/>
              <a:chOff x="3802063" y="2674938"/>
              <a:chExt cx="1038225" cy="1765300"/>
            </a:xfrm>
            <a:solidFill>
              <a:schemeClr val="tx1">
                <a:lumMod val="50000"/>
              </a:schemeClr>
            </a:solidFill>
          </p:grpSpPr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3802063" y="2674938"/>
                <a:ext cx="1038225" cy="1765300"/>
              </a:xfrm>
              <a:custGeom>
                <a:avLst/>
                <a:gdLst>
                  <a:gd name="T0" fmla="*/ 172 w 654"/>
                  <a:gd name="T1" fmla="*/ 0 h 1112"/>
                  <a:gd name="T2" fmla="*/ 0 w 654"/>
                  <a:gd name="T3" fmla="*/ 172 h 1112"/>
                  <a:gd name="T4" fmla="*/ 0 w 654"/>
                  <a:gd name="T5" fmla="*/ 1112 h 1112"/>
                  <a:gd name="T6" fmla="*/ 362 w 654"/>
                  <a:gd name="T7" fmla="*/ 1112 h 1112"/>
                  <a:gd name="T8" fmla="*/ 362 w 654"/>
                  <a:gd name="T9" fmla="*/ 1112 h 1112"/>
                  <a:gd name="T10" fmla="*/ 362 w 654"/>
                  <a:gd name="T11" fmla="*/ 1112 h 1112"/>
                  <a:gd name="T12" fmla="*/ 638 w 654"/>
                  <a:gd name="T13" fmla="*/ 1112 h 1112"/>
                  <a:gd name="T14" fmla="*/ 638 w 654"/>
                  <a:gd name="T15" fmla="*/ 1112 h 1112"/>
                  <a:gd name="T16" fmla="*/ 644 w 654"/>
                  <a:gd name="T17" fmla="*/ 1112 h 1112"/>
                  <a:gd name="T18" fmla="*/ 650 w 654"/>
                  <a:gd name="T19" fmla="*/ 1108 h 1112"/>
                  <a:gd name="T20" fmla="*/ 654 w 654"/>
                  <a:gd name="T21" fmla="*/ 1102 h 1112"/>
                  <a:gd name="T22" fmla="*/ 654 w 654"/>
                  <a:gd name="T23" fmla="*/ 1096 h 1112"/>
                  <a:gd name="T24" fmla="*/ 654 w 654"/>
                  <a:gd name="T25" fmla="*/ 938 h 1112"/>
                  <a:gd name="T26" fmla="*/ 654 w 654"/>
                  <a:gd name="T27" fmla="*/ 938 h 1112"/>
                  <a:gd name="T28" fmla="*/ 654 w 654"/>
                  <a:gd name="T29" fmla="*/ 934 h 1112"/>
                  <a:gd name="T30" fmla="*/ 654 w 654"/>
                  <a:gd name="T31" fmla="*/ 0 h 1112"/>
                  <a:gd name="T32" fmla="*/ 172 w 654"/>
                  <a:gd name="T33" fmla="*/ 0 h 1112"/>
                  <a:gd name="T34" fmla="*/ 622 w 654"/>
                  <a:gd name="T35" fmla="*/ 934 h 1112"/>
                  <a:gd name="T36" fmla="*/ 622 w 654"/>
                  <a:gd name="T37" fmla="*/ 934 h 1112"/>
                  <a:gd name="T38" fmla="*/ 622 w 654"/>
                  <a:gd name="T39" fmla="*/ 942 h 1112"/>
                  <a:gd name="T40" fmla="*/ 620 w 654"/>
                  <a:gd name="T41" fmla="*/ 960 h 1112"/>
                  <a:gd name="T42" fmla="*/ 614 w 654"/>
                  <a:gd name="T43" fmla="*/ 982 h 1112"/>
                  <a:gd name="T44" fmla="*/ 610 w 654"/>
                  <a:gd name="T45" fmla="*/ 996 h 1112"/>
                  <a:gd name="T46" fmla="*/ 604 w 654"/>
                  <a:gd name="T47" fmla="*/ 1010 h 1112"/>
                  <a:gd name="T48" fmla="*/ 596 w 654"/>
                  <a:gd name="T49" fmla="*/ 1022 h 1112"/>
                  <a:gd name="T50" fmla="*/ 586 w 654"/>
                  <a:gd name="T51" fmla="*/ 1036 h 1112"/>
                  <a:gd name="T52" fmla="*/ 574 w 654"/>
                  <a:gd name="T53" fmla="*/ 1048 h 1112"/>
                  <a:gd name="T54" fmla="*/ 560 w 654"/>
                  <a:gd name="T55" fmla="*/ 1058 h 1112"/>
                  <a:gd name="T56" fmla="*/ 544 w 654"/>
                  <a:gd name="T57" fmla="*/ 1068 h 1112"/>
                  <a:gd name="T58" fmla="*/ 524 w 654"/>
                  <a:gd name="T59" fmla="*/ 1074 h 1112"/>
                  <a:gd name="T60" fmla="*/ 502 w 654"/>
                  <a:gd name="T61" fmla="*/ 1078 h 1112"/>
                  <a:gd name="T62" fmla="*/ 476 w 654"/>
                  <a:gd name="T63" fmla="*/ 1080 h 1112"/>
                  <a:gd name="T64" fmla="*/ 32 w 654"/>
                  <a:gd name="T65" fmla="*/ 1080 h 1112"/>
                  <a:gd name="T66" fmla="*/ 32 w 654"/>
                  <a:gd name="T67" fmla="*/ 186 h 1112"/>
                  <a:gd name="T68" fmla="*/ 186 w 654"/>
                  <a:gd name="T69" fmla="*/ 32 h 1112"/>
                  <a:gd name="T70" fmla="*/ 622 w 654"/>
                  <a:gd name="T71" fmla="*/ 32 h 1112"/>
                  <a:gd name="T72" fmla="*/ 622 w 654"/>
                  <a:gd name="T73" fmla="*/ 934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4" h="1112">
                    <a:moveTo>
                      <a:pt x="172" y="0"/>
                    </a:moveTo>
                    <a:lnTo>
                      <a:pt x="0" y="172"/>
                    </a:lnTo>
                    <a:lnTo>
                      <a:pt x="0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638" y="1112"/>
                    </a:lnTo>
                    <a:lnTo>
                      <a:pt x="638" y="1112"/>
                    </a:lnTo>
                    <a:lnTo>
                      <a:pt x="644" y="1112"/>
                    </a:lnTo>
                    <a:lnTo>
                      <a:pt x="650" y="1108"/>
                    </a:lnTo>
                    <a:lnTo>
                      <a:pt x="654" y="1102"/>
                    </a:lnTo>
                    <a:lnTo>
                      <a:pt x="654" y="1096"/>
                    </a:lnTo>
                    <a:lnTo>
                      <a:pt x="654" y="938"/>
                    </a:lnTo>
                    <a:lnTo>
                      <a:pt x="654" y="938"/>
                    </a:lnTo>
                    <a:lnTo>
                      <a:pt x="654" y="934"/>
                    </a:lnTo>
                    <a:lnTo>
                      <a:pt x="654" y="0"/>
                    </a:lnTo>
                    <a:lnTo>
                      <a:pt x="172" y="0"/>
                    </a:lnTo>
                    <a:close/>
                    <a:moveTo>
                      <a:pt x="622" y="934"/>
                    </a:moveTo>
                    <a:lnTo>
                      <a:pt x="622" y="934"/>
                    </a:lnTo>
                    <a:lnTo>
                      <a:pt x="622" y="942"/>
                    </a:lnTo>
                    <a:lnTo>
                      <a:pt x="620" y="960"/>
                    </a:lnTo>
                    <a:lnTo>
                      <a:pt x="614" y="982"/>
                    </a:lnTo>
                    <a:lnTo>
                      <a:pt x="610" y="996"/>
                    </a:lnTo>
                    <a:lnTo>
                      <a:pt x="604" y="1010"/>
                    </a:lnTo>
                    <a:lnTo>
                      <a:pt x="596" y="1022"/>
                    </a:lnTo>
                    <a:lnTo>
                      <a:pt x="586" y="1036"/>
                    </a:lnTo>
                    <a:lnTo>
                      <a:pt x="574" y="1048"/>
                    </a:lnTo>
                    <a:lnTo>
                      <a:pt x="560" y="1058"/>
                    </a:lnTo>
                    <a:lnTo>
                      <a:pt x="544" y="1068"/>
                    </a:lnTo>
                    <a:lnTo>
                      <a:pt x="524" y="1074"/>
                    </a:lnTo>
                    <a:lnTo>
                      <a:pt x="502" y="1078"/>
                    </a:lnTo>
                    <a:lnTo>
                      <a:pt x="476" y="1080"/>
                    </a:lnTo>
                    <a:lnTo>
                      <a:pt x="32" y="1080"/>
                    </a:lnTo>
                    <a:lnTo>
                      <a:pt x="32" y="186"/>
                    </a:lnTo>
                    <a:lnTo>
                      <a:pt x="186" y="32"/>
                    </a:lnTo>
                    <a:lnTo>
                      <a:pt x="622" y="32"/>
                    </a:lnTo>
                    <a:lnTo>
                      <a:pt x="622" y="93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3938588" y="2881313"/>
                <a:ext cx="765175" cy="1295400"/>
              </a:xfrm>
              <a:custGeom>
                <a:avLst/>
                <a:gdLst>
                  <a:gd name="T0" fmla="*/ 0 w 482"/>
                  <a:gd name="T1" fmla="*/ 816 h 816"/>
                  <a:gd name="T2" fmla="*/ 482 w 482"/>
                  <a:gd name="T3" fmla="*/ 816 h 816"/>
                  <a:gd name="T4" fmla="*/ 482 w 482"/>
                  <a:gd name="T5" fmla="*/ 0 h 816"/>
                  <a:gd name="T6" fmla="*/ 102 w 482"/>
                  <a:gd name="T7" fmla="*/ 0 h 816"/>
                  <a:gd name="T8" fmla="*/ 0 w 482"/>
                  <a:gd name="T9" fmla="*/ 100 h 816"/>
                  <a:gd name="T10" fmla="*/ 0 w 482"/>
                  <a:gd name="T11" fmla="*/ 816 h 816"/>
                  <a:gd name="T12" fmla="*/ 32 w 482"/>
                  <a:gd name="T13" fmla="*/ 114 h 816"/>
                  <a:gd name="T14" fmla="*/ 114 w 482"/>
                  <a:gd name="T15" fmla="*/ 32 h 816"/>
                  <a:gd name="T16" fmla="*/ 450 w 482"/>
                  <a:gd name="T17" fmla="*/ 32 h 816"/>
                  <a:gd name="T18" fmla="*/ 450 w 482"/>
                  <a:gd name="T19" fmla="*/ 784 h 816"/>
                  <a:gd name="T20" fmla="*/ 32 w 482"/>
                  <a:gd name="T21" fmla="*/ 784 h 816"/>
                  <a:gd name="T22" fmla="*/ 32 w 482"/>
                  <a:gd name="T23" fmla="*/ 114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816">
                    <a:moveTo>
                      <a:pt x="0" y="816"/>
                    </a:moveTo>
                    <a:lnTo>
                      <a:pt x="482" y="816"/>
                    </a:lnTo>
                    <a:lnTo>
                      <a:pt x="482" y="0"/>
                    </a:lnTo>
                    <a:lnTo>
                      <a:pt x="102" y="0"/>
                    </a:lnTo>
                    <a:lnTo>
                      <a:pt x="0" y="100"/>
                    </a:lnTo>
                    <a:lnTo>
                      <a:pt x="0" y="816"/>
                    </a:lnTo>
                    <a:close/>
                    <a:moveTo>
                      <a:pt x="32" y="114"/>
                    </a:moveTo>
                    <a:lnTo>
                      <a:pt x="114" y="32"/>
                    </a:lnTo>
                    <a:lnTo>
                      <a:pt x="450" y="32"/>
                    </a:lnTo>
                    <a:lnTo>
                      <a:pt x="450" y="784"/>
                    </a:lnTo>
                    <a:lnTo>
                      <a:pt x="32" y="784"/>
                    </a:lnTo>
                    <a:lnTo>
                      <a:pt x="3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4268788" y="4233863"/>
                <a:ext cx="101600" cy="1016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4278313" y="2779713"/>
                <a:ext cx="171450" cy="508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922009" y="4196156"/>
              <a:ext cx="446653" cy="302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LIP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87245" y="4867307"/>
              <a:ext cx="506615" cy="302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LDP</a:t>
              </a:r>
            </a:p>
          </p:txBody>
        </p:sp>
        <p:grpSp>
          <p:nvGrpSpPr>
            <p:cNvPr id="60" name="그룹 41"/>
            <p:cNvGrpSpPr>
              <a:grpSpLocks noChangeAspect="1"/>
            </p:cNvGrpSpPr>
            <p:nvPr/>
          </p:nvGrpSpPr>
          <p:grpSpPr>
            <a:xfrm>
              <a:off x="6997205" y="5388024"/>
              <a:ext cx="262551" cy="244650"/>
              <a:chOff x="3575050" y="2439988"/>
              <a:chExt cx="1793875" cy="2035175"/>
            </a:xfrm>
            <a:solidFill>
              <a:schemeClr val="tx1">
                <a:lumMod val="50000"/>
              </a:schemeClr>
            </a:solidFill>
          </p:grpSpPr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4905375" y="33702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4905375" y="34591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4 h 38"/>
                  <a:gd name="T10" fmla="*/ 168 w 176"/>
                  <a:gd name="T11" fmla="*/ 30 h 38"/>
                  <a:gd name="T12" fmla="*/ 172 w 176"/>
                  <a:gd name="T13" fmla="*/ 26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2" y="26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4905375" y="3281363"/>
                <a:ext cx="279400" cy="60325"/>
              </a:xfrm>
              <a:custGeom>
                <a:avLst/>
                <a:gdLst>
                  <a:gd name="T0" fmla="*/ 0 w 176"/>
                  <a:gd name="T1" fmla="*/ 38 h 38"/>
                  <a:gd name="T2" fmla="*/ 144 w 176"/>
                  <a:gd name="T3" fmla="*/ 38 h 38"/>
                  <a:gd name="T4" fmla="*/ 144 w 176"/>
                  <a:gd name="T5" fmla="*/ 38 h 38"/>
                  <a:gd name="T6" fmla="*/ 158 w 176"/>
                  <a:gd name="T7" fmla="*/ 36 h 38"/>
                  <a:gd name="T8" fmla="*/ 164 w 176"/>
                  <a:gd name="T9" fmla="*/ 32 h 38"/>
                  <a:gd name="T10" fmla="*/ 168 w 176"/>
                  <a:gd name="T11" fmla="*/ 28 h 38"/>
                  <a:gd name="T12" fmla="*/ 172 w 176"/>
                  <a:gd name="T13" fmla="*/ 24 h 38"/>
                  <a:gd name="T14" fmla="*/ 174 w 176"/>
                  <a:gd name="T15" fmla="*/ 20 h 38"/>
                  <a:gd name="T16" fmla="*/ 176 w 176"/>
                  <a:gd name="T17" fmla="*/ 6 h 38"/>
                  <a:gd name="T18" fmla="*/ 176 w 176"/>
                  <a:gd name="T19" fmla="*/ 0 h 38"/>
                  <a:gd name="T20" fmla="*/ 0 w 176"/>
                  <a:gd name="T21" fmla="*/ 0 h 38"/>
                  <a:gd name="T22" fmla="*/ 0 w 176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38">
                    <a:moveTo>
                      <a:pt x="0" y="38"/>
                    </a:moveTo>
                    <a:lnTo>
                      <a:pt x="144" y="38"/>
                    </a:lnTo>
                    <a:lnTo>
                      <a:pt x="144" y="38"/>
                    </a:lnTo>
                    <a:lnTo>
                      <a:pt x="158" y="36"/>
                    </a:lnTo>
                    <a:lnTo>
                      <a:pt x="164" y="32"/>
                    </a:lnTo>
                    <a:lnTo>
                      <a:pt x="168" y="28"/>
                    </a:lnTo>
                    <a:lnTo>
                      <a:pt x="172" y="24"/>
                    </a:lnTo>
                    <a:lnTo>
                      <a:pt x="174" y="20"/>
                    </a:lnTo>
                    <a:lnTo>
                      <a:pt x="176" y="6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/>
            </p:nvSpPr>
            <p:spPr bwMode="auto">
              <a:xfrm>
                <a:off x="4905375" y="3570288"/>
                <a:ext cx="263525" cy="196850"/>
              </a:xfrm>
              <a:custGeom>
                <a:avLst/>
                <a:gdLst>
                  <a:gd name="T0" fmla="*/ 0 w 166"/>
                  <a:gd name="T1" fmla="*/ 124 h 124"/>
                  <a:gd name="T2" fmla="*/ 96 w 166"/>
                  <a:gd name="T3" fmla="*/ 124 h 124"/>
                  <a:gd name="T4" fmla="*/ 96 w 166"/>
                  <a:gd name="T5" fmla="*/ 124 h 124"/>
                  <a:gd name="T6" fmla="*/ 116 w 166"/>
                  <a:gd name="T7" fmla="*/ 122 h 124"/>
                  <a:gd name="T8" fmla="*/ 132 w 166"/>
                  <a:gd name="T9" fmla="*/ 116 h 124"/>
                  <a:gd name="T10" fmla="*/ 144 w 166"/>
                  <a:gd name="T11" fmla="*/ 110 h 124"/>
                  <a:gd name="T12" fmla="*/ 154 w 166"/>
                  <a:gd name="T13" fmla="*/ 100 h 124"/>
                  <a:gd name="T14" fmla="*/ 160 w 166"/>
                  <a:gd name="T15" fmla="*/ 90 h 124"/>
                  <a:gd name="T16" fmla="*/ 164 w 166"/>
                  <a:gd name="T17" fmla="*/ 80 h 124"/>
                  <a:gd name="T18" fmla="*/ 166 w 166"/>
                  <a:gd name="T19" fmla="*/ 72 h 124"/>
                  <a:gd name="T20" fmla="*/ 166 w 166"/>
                  <a:gd name="T21" fmla="*/ 64 h 124"/>
                  <a:gd name="T22" fmla="*/ 166 w 166"/>
                  <a:gd name="T23" fmla="*/ 0 h 124"/>
                  <a:gd name="T24" fmla="*/ 0 w 166"/>
                  <a:gd name="T25" fmla="*/ 0 h 124"/>
                  <a:gd name="T26" fmla="*/ 0 w 166"/>
                  <a:gd name="T27" fmla="*/ 124 h 124"/>
                  <a:gd name="T28" fmla="*/ 40 w 166"/>
                  <a:gd name="T29" fmla="*/ 40 h 124"/>
                  <a:gd name="T30" fmla="*/ 126 w 166"/>
                  <a:gd name="T31" fmla="*/ 40 h 124"/>
                  <a:gd name="T32" fmla="*/ 126 w 166"/>
                  <a:gd name="T33" fmla="*/ 64 h 124"/>
                  <a:gd name="T34" fmla="*/ 126 w 166"/>
                  <a:gd name="T35" fmla="*/ 64 h 124"/>
                  <a:gd name="T36" fmla="*/ 126 w 166"/>
                  <a:gd name="T37" fmla="*/ 68 h 124"/>
                  <a:gd name="T38" fmla="*/ 122 w 166"/>
                  <a:gd name="T39" fmla="*/ 74 h 124"/>
                  <a:gd name="T40" fmla="*/ 120 w 166"/>
                  <a:gd name="T41" fmla="*/ 78 h 124"/>
                  <a:gd name="T42" fmla="*/ 114 w 166"/>
                  <a:gd name="T43" fmla="*/ 80 h 124"/>
                  <a:gd name="T44" fmla="*/ 106 w 166"/>
                  <a:gd name="T45" fmla="*/ 82 h 124"/>
                  <a:gd name="T46" fmla="*/ 96 w 166"/>
                  <a:gd name="T47" fmla="*/ 84 h 124"/>
                  <a:gd name="T48" fmla="*/ 40 w 166"/>
                  <a:gd name="T49" fmla="*/ 84 h 124"/>
                  <a:gd name="T50" fmla="*/ 40 w 166"/>
                  <a:gd name="T51" fmla="*/ 4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24">
                    <a:moveTo>
                      <a:pt x="0" y="124"/>
                    </a:moveTo>
                    <a:lnTo>
                      <a:pt x="96" y="124"/>
                    </a:lnTo>
                    <a:lnTo>
                      <a:pt x="96" y="124"/>
                    </a:lnTo>
                    <a:lnTo>
                      <a:pt x="116" y="122"/>
                    </a:lnTo>
                    <a:lnTo>
                      <a:pt x="132" y="116"/>
                    </a:lnTo>
                    <a:lnTo>
                      <a:pt x="144" y="110"/>
                    </a:lnTo>
                    <a:lnTo>
                      <a:pt x="154" y="100"/>
                    </a:lnTo>
                    <a:lnTo>
                      <a:pt x="160" y="90"/>
                    </a:lnTo>
                    <a:lnTo>
                      <a:pt x="164" y="80"/>
                    </a:lnTo>
                    <a:lnTo>
                      <a:pt x="166" y="72"/>
                    </a:lnTo>
                    <a:lnTo>
                      <a:pt x="166" y="6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24"/>
                    </a:lnTo>
                    <a:close/>
                    <a:moveTo>
                      <a:pt x="40" y="40"/>
                    </a:moveTo>
                    <a:lnTo>
                      <a:pt x="126" y="40"/>
                    </a:lnTo>
                    <a:lnTo>
                      <a:pt x="126" y="64"/>
                    </a:lnTo>
                    <a:lnTo>
                      <a:pt x="126" y="64"/>
                    </a:lnTo>
                    <a:lnTo>
                      <a:pt x="126" y="68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4" y="80"/>
                    </a:lnTo>
                    <a:lnTo>
                      <a:pt x="106" y="82"/>
                    </a:lnTo>
                    <a:lnTo>
                      <a:pt x="96" y="84"/>
                    </a:lnTo>
                    <a:lnTo>
                      <a:pt x="40" y="84"/>
                    </a:lnTo>
                    <a:lnTo>
                      <a:pt x="40" y="4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3575050" y="2439988"/>
                <a:ext cx="1793875" cy="2035175"/>
              </a:xfrm>
              <a:custGeom>
                <a:avLst/>
                <a:gdLst>
                  <a:gd name="T0" fmla="*/ 64 w 1130"/>
                  <a:gd name="T1" fmla="*/ 1068 h 1282"/>
                  <a:gd name="T2" fmla="*/ 66 w 1130"/>
                  <a:gd name="T3" fmla="*/ 1098 h 1282"/>
                  <a:gd name="T4" fmla="*/ 64 w 1130"/>
                  <a:gd name="T5" fmla="*/ 1128 h 1282"/>
                  <a:gd name="T6" fmla="*/ 66 w 1130"/>
                  <a:gd name="T7" fmla="*/ 1158 h 1282"/>
                  <a:gd name="T8" fmla="*/ 64 w 1130"/>
                  <a:gd name="T9" fmla="*/ 1184 h 1282"/>
                  <a:gd name="T10" fmla="*/ 68 w 1130"/>
                  <a:gd name="T11" fmla="*/ 1208 h 1282"/>
                  <a:gd name="T12" fmla="*/ 80 w 1130"/>
                  <a:gd name="T13" fmla="*/ 1240 h 1282"/>
                  <a:gd name="T14" fmla="*/ 98 w 1130"/>
                  <a:gd name="T15" fmla="*/ 1260 h 1282"/>
                  <a:gd name="T16" fmla="*/ 120 w 1130"/>
                  <a:gd name="T17" fmla="*/ 1274 h 1282"/>
                  <a:gd name="T18" fmla="*/ 146 w 1130"/>
                  <a:gd name="T19" fmla="*/ 1282 h 1282"/>
                  <a:gd name="T20" fmla="*/ 172 w 1130"/>
                  <a:gd name="T21" fmla="*/ 1282 h 1282"/>
                  <a:gd name="T22" fmla="*/ 198 w 1130"/>
                  <a:gd name="T23" fmla="*/ 1274 h 1282"/>
                  <a:gd name="T24" fmla="*/ 220 w 1130"/>
                  <a:gd name="T25" fmla="*/ 1260 h 1282"/>
                  <a:gd name="T26" fmla="*/ 238 w 1130"/>
                  <a:gd name="T27" fmla="*/ 1240 h 1282"/>
                  <a:gd name="T28" fmla="*/ 250 w 1130"/>
                  <a:gd name="T29" fmla="*/ 1216 h 1282"/>
                  <a:gd name="T30" fmla="*/ 256 w 1130"/>
                  <a:gd name="T31" fmla="*/ 1192 h 1282"/>
                  <a:gd name="T32" fmla="*/ 254 w 1130"/>
                  <a:gd name="T33" fmla="*/ 1186 h 1282"/>
                  <a:gd name="T34" fmla="*/ 254 w 1130"/>
                  <a:gd name="T35" fmla="*/ 1160 h 1282"/>
                  <a:gd name="T36" fmla="*/ 256 w 1130"/>
                  <a:gd name="T37" fmla="*/ 1130 h 1282"/>
                  <a:gd name="T38" fmla="*/ 254 w 1130"/>
                  <a:gd name="T39" fmla="*/ 1120 h 1282"/>
                  <a:gd name="T40" fmla="*/ 256 w 1130"/>
                  <a:gd name="T41" fmla="*/ 1090 h 1282"/>
                  <a:gd name="T42" fmla="*/ 256 w 1130"/>
                  <a:gd name="T43" fmla="*/ 1066 h 1282"/>
                  <a:gd name="T44" fmla="*/ 1110 w 1130"/>
                  <a:gd name="T45" fmla="*/ 1066 h 1282"/>
                  <a:gd name="T46" fmla="*/ 0 w 1130"/>
                  <a:gd name="T47" fmla="*/ 0 h 1282"/>
                  <a:gd name="T48" fmla="*/ 210 w 1130"/>
                  <a:gd name="T49" fmla="*/ 1160 h 1282"/>
                  <a:gd name="T50" fmla="*/ 208 w 1130"/>
                  <a:gd name="T51" fmla="*/ 1188 h 1282"/>
                  <a:gd name="T52" fmla="*/ 204 w 1130"/>
                  <a:gd name="T53" fmla="*/ 1208 h 1282"/>
                  <a:gd name="T54" fmla="*/ 190 w 1130"/>
                  <a:gd name="T55" fmla="*/ 1224 h 1282"/>
                  <a:gd name="T56" fmla="*/ 172 w 1130"/>
                  <a:gd name="T57" fmla="*/ 1234 h 1282"/>
                  <a:gd name="T58" fmla="*/ 152 w 1130"/>
                  <a:gd name="T59" fmla="*/ 1234 h 1282"/>
                  <a:gd name="T60" fmla="*/ 140 w 1130"/>
                  <a:gd name="T61" fmla="*/ 1230 h 1282"/>
                  <a:gd name="T62" fmla="*/ 124 w 1130"/>
                  <a:gd name="T63" fmla="*/ 1220 h 1282"/>
                  <a:gd name="T64" fmla="*/ 114 w 1130"/>
                  <a:gd name="T65" fmla="*/ 1202 h 1282"/>
                  <a:gd name="T66" fmla="*/ 110 w 1130"/>
                  <a:gd name="T67" fmla="*/ 1178 h 1282"/>
                  <a:gd name="T68" fmla="*/ 112 w 1130"/>
                  <a:gd name="T69" fmla="*/ 1148 h 1282"/>
                  <a:gd name="T70" fmla="*/ 112 w 1130"/>
                  <a:gd name="T71" fmla="*/ 1128 h 1282"/>
                  <a:gd name="T72" fmla="*/ 112 w 1130"/>
                  <a:gd name="T73" fmla="*/ 1108 h 1282"/>
                  <a:gd name="T74" fmla="*/ 110 w 1130"/>
                  <a:gd name="T75" fmla="*/ 1078 h 1282"/>
                  <a:gd name="T76" fmla="*/ 208 w 1130"/>
                  <a:gd name="T77" fmla="*/ 1070 h 1282"/>
                  <a:gd name="T78" fmla="*/ 210 w 1130"/>
                  <a:gd name="T79" fmla="*/ 1100 h 1282"/>
                  <a:gd name="T80" fmla="*/ 208 w 1130"/>
                  <a:gd name="T81" fmla="*/ 1126 h 1282"/>
                  <a:gd name="T82" fmla="*/ 210 w 1130"/>
                  <a:gd name="T83" fmla="*/ 1140 h 1282"/>
                  <a:gd name="T84" fmla="*/ 336 w 1130"/>
                  <a:gd name="T85" fmla="*/ 122 h 1282"/>
                  <a:gd name="T86" fmla="*/ 324 w 1130"/>
                  <a:gd name="T87" fmla="*/ 898 h 1282"/>
                  <a:gd name="T88" fmla="*/ 270 w 1130"/>
                  <a:gd name="T89" fmla="*/ 940 h 1282"/>
                  <a:gd name="T90" fmla="*/ 1090 w 1130"/>
                  <a:gd name="T91" fmla="*/ 888 h 1282"/>
                  <a:gd name="T92" fmla="*/ 1062 w 1130"/>
                  <a:gd name="T93" fmla="*/ 972 h 1282"/>
                  <a:gd name="T94" fmla="*/ 968 w 1130"/>
                  <a:gd name="T95" fmla="*/ 1026 h 1282"/>
                  <a:gd name="T96" fmla="*/ 256 w 1130"/>
                  <a:gd name="T97" fmla="*/ 1010 h 1282"/>
                  <a:gd name="T98" fmla="*/ 254 w 1130"/>
                  <a:gd name="T99" fmla="*/ 984 h 1282"/>
                  <a:gd name="T100" fmla="*/ 326 w 1130"/>
                  <a:gd name="T101" fmla="*/ 958 h 1282"/>
                  <a:gd name="T102" fmla="*/ 376 w 1130"/>
                  <a:gd name="T103" fmla="*/ 866 h 1282"/>
                  <a:gd name="T104" fmla="*/ 208 w 1130"/>
                  <a:gd name="T105" fmla="*/ 984 h 1282"/>
                  <a:gd name="T106" fmla="*/ 208 w 1130"/>
                  <a:gd name="T107" fmla="*/ 1010 h 1282"/>
                  <a:gd name="T108" fmla="*/ 40 w 1130"/>
                  <a:gd name="T109" fmla="*/ 4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0" h="1282">
                    <a:moveTo>
                      <a:pt x="0" y="0"/>
                    </a:moveTo>
                    <a:lnTo>
                      <a:pt x="0" y="1066"/>
                    </a:lnTo>
                    <a:lnTo>
                      <a:pt x="64" y="1066"/>
                    </a:lnTo>
                    <a:lnTo>
                      <a:pt x="64" y="1066"/>
                    </a:lnTo>
                    <a:lnTo>
                      <a:pt x="64" y="1068"/>
                    </a:lnTo>
                    <a:lnTo>
                      <a:pt x="64" y="1068"/>
                    </a:lnTo>
                    <a:lnTo>
                      <a:pt x="66" y="1078"/>
                    </a:lnTo>
                    <a:lnTo>
                      <a:pt x="66" y="1078"/>
                    </a:lnTo>
                    <a:lnTo>
                      <a:pt x="64" y="1088"/>
                    </a:lnTo>
                    <a:lnTo>
                      <a:pt x="64" y="1088"/>
                    </a:lnTo>
                    <a:lnTo>
                      <a:pt x="66" y="1098"/>
                    </a:lnTo>
                    <a:lnTo>
                      <a:pt x="66" y="1098"/>
                    </a:lnTo>
                    <a:lnTo>
                      <a:pt x="64" y="1108"/>
                    </a:lnTo>
                    <a:lnTo>
                      <a:pt x="64" y="1108"/>
                    </a:lnTo>
                    <a:lnTo>
                      <a:pt x="66" y="1118"/>
                    </a:lnTo>
                    <a:lnTo>
                      <a:pt x="66" y="1118"/>
                    </a:lnTo>
                    <a:lnTo>
                      <a:pt x="64" y="1126"/>
                    </a:lnTo>
                    <a:lnTo>
                      <a:pt x="64" y="1128"/>
                    </a:lnTo>
                    <a:lnTo>
                      <a:pt x="64" y="1128"/>
                    </a:lnTo>
                    <a:lnTo>
                      <a:pt x="66" y="1138"/>
                    </a:lnTo>
                    <a:lnTo>
                      <a:pt x="66" y="1138"/>
                    </a:lnTo>
                    <a:lnTo>
                      <a:pt x="64" y="1148"/>
                    </a:lnTo>
                    <a:lnTo>
                      <a:pt x="64" y="1148"/>
                    </a:lnTo>
                    <a:lnTo>
                      <a:pt x="66" y="1158"/>
                    </a:lnTo>
                    <a:lnTo>
                      <a:pt x="66" y="1158"/>
                    </a:lnTo>
                    <a:lnTo>
                      <a:pt x="64" y="1168"/>
                    </a:lnTo>
                    <a:lnTo>
                      <a:pt x="64" y="1168"/>
                    </a:lnTo>
                    <a:lnTo>
                      <a:pt x="66" y="1178"/>
                    </a:lnTo>
                    <a:lnTo>
                      <a:pt x="66" y="1178"/>
                    </a:lnTo>
                    <a:lnTo>
                      <a:pt x="64" y="1184"/>
                    </a:lnTo>
                    <a:lnTo>
                      <a:pt x="64" y="1190"/>
                    </a:lnTo>
                    <a:lnTo>
                      <a:pt x="64" y="1190"/>
                    </a:lnTo>
                    <a:lnTo>
                      <a:pt x="66" y="1196"/>
                    </a:lnTo>
                    <a:lnTo>
                      <a:pt x="68" y="1202"/>
                    </a:lnTo>
                    <a:lnTo>
                      <a:pt x="68" y="1202"/>
                    </a:lnTo>
                    <a:lnTo>
                      <a:pt x="68" y="1208"/>
                    </a:lnTo>
                    <a:lnTo>
                      <a:pt x="68" y="1216"/>
                    </a:lnTo>
                    <a:lnTo>
                      <a:pt x="76" y="1242"/>
                    </a:lnTo>
                    <a:lnTo>
                      <a:pt x="76" y="1230"/>
                    </a:lnTo>
                    <a:lnTo>
                      <a:pt x="76" y="1230"/>
                    </a:lnTo>
                    <a:lnTo>
                      <a:pt x="80" y="1240"/>
                    </a:lnTo>
                    <a:lnTo>
                      <a:pt x="80" y="1240"/>
                    </a:lnTo>
                    <a:lnTo>
                      <a:pt x="84" y="1244"/>
                    </a:lnTo>
                    <a:lnTo>
                      <a:pt x="90" y="1248"/>
                    </a:lnTo>
                    <a:lnTo>
                      <a:pt x="90" y="1248"/>
                    </a:lnTo>
                    <a:lnTo>
                      <a:pt x="94" y="1254"/>
                    </a:lnTo>
                    <a:lnTo>
                      <a:pt x="98" y="1260"/>
                    </a:lnTo>
                    <a:lnTo>
                      <a:pt x="98" y="1260"/>
                    </a:lnTo>
                    <a:lnTo>
                      <a:pt x="104" y="1264"/>
                    </a:lnTo>
                    <a:lnTo>
                      <a:pt x="110" y="1264"/>
                    </a:lnTo>
                    <a:lnTo>
                      <a:pt x="110" y="1264"/>
                    </a:lnTo>
                    <a:lnTo>
                      <a:pt x="114" y="1270"/>
                    </a:lnTo>
                    <a:lnTo>
                      <a:pt x="120" y="1274"/>
                    </a:lnTo>
                    <a:lnTo>
                      <a:pt x="120" y="1274"/>
                    </a:lnTo>
                    <a:lnTo>
                      <a:pt x="126" y="1276"/>
                    </a:lnTo>
                    <a:lnTo>
                      <a:pt x="134" y="1276"/>
                    </a:lnTo>
                    <a:lnTo>
                      <a:pt x="134" y="1276"/>
                    </a:lnTo>
                    <a:lnTo>
                      <a:pt x="140" y="1280"/>
                    </a:lnTo>
                    <a:lnTo>
                      <a:pt x="146" y="1282"/>
                    </a:lnTo>
                    <a:lnTo>
                      <a:pt x="146" y="1282"/>
                    </a:lnTo>
                    <a:lnTo>
                      <a:pt x="152" y="1282"/>
                    </a:lnTo>
                    <a:lnTo>
                      <a:pt x="160" y="1280"/>
                    </a:lnTo>
                    <a:lnTo>
                      <a:pt x="160" y="1280"/>
                    </a:lnTo>
                    <a:lnTo>
                      <a:pt x="170" y="1282"/>
                    </a:lnTo>
                    <a:lnTo>
                      <a:pt x="170" y="1282"/>
                    </a:lnTo>
                    <a:lnTo>
                      <a:pt x="172" y="1282"/>
                    </a:lnTo>
                    <a:lnTo>
                      <a:pt x="172" y="1282"/>
                    </a:lnTo>
                    <a:lnTo>
                      <a:pt x="178" y="1280"/>
                    </a:lnTo>
                    <a:lnTo>
                      <a:pt x="184" y="1276"/>
                    </a:lnTo>
                    <a:lnTo>
                      <a:pt x="184" y="1276"/>
                    </a:lnTo>
                    <a:lnTo>
                      <a:pt x="192" y="1276"/>
                    </a:lnTo>
                    <a:lnTo>
                      <a:pt x="198" y="1274"/>
                    </a:lnTo>
                    <a:lnTo>
                      <a:pt x="198" y="1274"/>
                    </a:lnTo>
                    <a:lnTo>
                      <a:pt x="204" y="1270"/>
                    </a:lnTo>
                    <a:lnTo>
                      <a:pt x="208" y="1266"/>
                    </a:lnTo>
                    <a:lnTo>
                      <a:pt x="208" y="1266"/>
                    </a:lnTo>
                    <a:lnTo>
                      <a:pt x="214" y="1264"/>
                    </a:lnTo>
                    <a:lnTo>
                      <a:pt x="220" y="1260"/>
                    </a:lnTo>
                    <a:lnTo>
                      <a:pt x="220" y="1260"/>
                    </a:lnTo>
                    <a:lnTo>
                      <a:pt x="226" y="1256"/>
                    </a:lnTo>
                    <a:lnTo>
                      <a:pt x="228" y="1250"/>
                    </a:lnTo>
                    <a:lnTo>
                      <a:pt x="228" y="1250"/>
                    </a:lnTo>
                    <a:lnTo>
                      <a:pt x="234" y="1246"/>
                    </a:lnTo>
                    <a:lnTo>
                      <a:pt x="238" y="1240"/>
                    </a:lnTo>
                    <a:lnTo>
                      <a:pt x="238" y="1240"/>
                    </a:lnTo>
                    <a:lnTo>
                      <a:pt x="242" y="1234"/>
                    </a:lnTo>
                    <a:lnTo>
                      <a:pt x="242" y="1228"/>
                    </a:lnTo>
                    <a:lnTo>
                      <a:pt x="242" y="1228"/>
                    </a:lnTo>
                    <a:lnTo>
                      <a:pt x="248" y="1224"/>
                    </a:lnTo>
                    <a:lnTo>
                      <a:pt x="250" y="1216"/>
                    </a:lnTo>
                    <a:lnTo>
                      <a:pt x="250" y="1216"/>
                    </a:lnTo>
                    <a:lnTo>
                      <a:pt x="252" y="1210"/>
                    </a:lnTo>
                    <a:lnTo>
                      <a:pt x="250" y="1204"/>
                    </a:lnTo>
                    <a:lnTo>
                      <a:pt x="250" y="1204"/>
                    </a:lnTo>
                    <a:lnTo>
                      <a:pt x="254" y="1198"/>
                    </a:lnTo>
                    <a:lnTo>
                      <a:pt x="256" y="1192"/>
                    </a:lnTo>
                    <a:lnTo>
                      <a:pt x="256" y="1192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6" y="1190"/>
                    </a:lnTo>
                    <a:lnTo>
                      <a:pt x="254" y="1186"/>
                    </a:lnTo>
                    <a:lnTo>
                      <a:pt x="254" y="1180"/>
                    </a:lnTo>
                    <a:lnTo>
                      <a:pt x="254" y="1180"/>
                    </a:lnTo>
                    <a:lnTo>
                      <a:pt x="256" y="1170"/>
                    </a:lnTo>
                    <a:lnTo>
                      <a:pt x="256" y="1170"/>
                    </a:lnTo>
                    <a:lnTo>
                      <a:pt x="254" y="1160"/>
                    </a:lnTo>
                    <a:lnTo>
                      <a:pt x="254" y="1160"/>
                    </a:lnTo>
                    <a:lnTo>
                      <a:pt x="256" y="1150"/>
                    </a:lnTo>
                    <a:lnTo>
                      <a:pt x="256" y="1150"/>
                    </a:lnTo>
                    <a:lnTo>
                      <a:pt x="254" y="1140"/>
                    </a:lnTo>
                    <a:lnTo>
                      <a:pt x="254" y="1140"/>
                    </a:lnTo>
                    <a:lnTo>
                      <a:pt x="256" y="1130"/>
                    </a:lnTo>
                    <a:lnTo>
                      <a:pt x="256" y="1130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6" y="1128"/>
                    </a:lnTo>
                    <a:lnTo>
                      <a:pt x="254" y="1126"/>
                    </a:lnTo>
                    <a:lnTo>
                      <a:pt x="254" y="1126"/>
                    </a:lnTo>
                    <a:lnTo>
                      <a:pt x="254" y="1120"/>
                    </a:lnTo>
                    <a:lnTo>
                      <a:pt x="254" y="1120"/>
                    </a:lnTo>
                    <a:lnTo>
                      <a:pt x="256" y="1110"/>
                    </a:lnTo>
                    <a:lnTo>
                      <a:pt x="256" y="1110"/>
                    </a:lnTo>
                    <a:lnTo>
                      <a:pt x="254" y="1100"/>
                    </a:lnTo>
                    <a:lnTo>
                      <a:pt x="254" y="1100"/>
                    </a:lnTo>
                    <a:lnTo>
                      <a:pt x="256" y="1090"/>
                    </a:lnTo>
                    <a:lnTo>
                      <a:pt x="256" y="1090"/>
                    </a:lnTo>
                    <a:lnTo>
                      <a:pt x="254" y="1080"/>
                    </a:lnTo>
                    <a:lnTo>
                      <a:pt x="254" y="1080"/>
                    </a:lnTo>
                    <a:lnTo>
                      <a:pt x="256" y="1070"/>
                    </a:lnTo>
                    <a:lnTo>
                      <a:pt x="256" y="1070"/>
                    </a:lnTo>
                    <a:lnTo>
                      <a:pt x="256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30" y="1066"/>
                    </a:lnTo>
                    <a:lnTo>
                      <a:pt x="854" y="1066"/>
                    </a:lnTo>
                    <a:lnTo>
                      <a:pt x="1110" y="1066"/>
                    </a:lnTo>
                    <a:lnTo>
                      <a:pt x="1110" y="1066"/>
                    </a:lnTo>
                    <a:lnTo>
                      <a:pt x="1118" y="1064"/>
                    </a:lnTo>
                    <a:lnTo>
                      <a:pt x="1124" y="1060"/>
                    </a:lnTo>
                    <a:lnTo>
                      <a:pt x="1128" y="1054"/>
                    </a:lnTo>
                    <a:lnTo>
                      <a:pt x="1130" y="1046"/>
                    </a:lnTo>
                    <a:lnTo>
                      <a:pt x="1130" y="0"/>
                    </a:lnTo>
                    <a:lnTo>
                      <a:pt x="0" y="0"/>
                    </a:lnTo>
                    <a:close/>
                    <a:moveTo>
                      <a:pt x="210" y="1140"/>
                    </a:moveTo>
                    <a:lnTo>
                      <a:pt x="210" y="1140"/>
                    </a:lnTo>
                    <a:lnTo>
                      <a:pt x="208" y="1150"/>
                    </a:lnTo>
                    <a:lnTo>
                      <a:pt x="208" y="1150"/>
                    </a:lnTo>
                    <a:lnTo>
                      <a:pt x="210" y="1160"/>
                    </a:lnTo>
                    <a:lnTo>
                      <a:pt x="210" y="1160"/>
                    </a:lnTo>
                    <a:lnTo>
                      <a:pt x="208" y="1170"/>
                    </a:lnTo>
                    <a:lnTo>
                      <a:pt x="208" y="1170"/>
                    </a:lnTo>
                    <a:lnTo>
                      <a:pt x="210" y="1180"/>
                    </a:lnTo>
                    <a:lnTo>
                      <a:pt x="210" y="1180"/>
                    </a:lnTo>
                    <a:lnTo>
                      <a:pt x="208" y="1188"/>
                    </a:lnTo>
                    <a:lnTo>
                      <a:pt x="208" y="1188"/>
                    </a:lnTo>
                    <a:lnTo>
                      <a:pt x="208" y="1196"/>
                    </a:lnTo>
                    <a:lnTo>
                      <a:pt x="208" y="1196"/>
                    </a:lnTo>
                    <a:lnTo>
                      <a:pt x="204" y="1202"/>
                    </a:lnTo>
                    <a:lnTo>
                      <a:pt x="204" y="1202"/>
                    </a:lnTo>
                    <a:lnTo>
                      <a:pt x="204" y="1208"/>
                    </a:lnTo>
                    <a:lnTo>
                      <a:pt x="204" y="1208"/>
                    </a:lnTo>
                    <a:lnTo>
                      <a:pt x="198" y="1214"/>
                    </a:lnTo>
                    <a:lnTo>
                      <a:pt x="198" y="1214"/>
                    </a:lnTo>
                    <a:lnTo>
                      <a:pt x="196" y="1220"/>
                    </a:lnTo>
                    <a:lnTo>
                      <a:pt x="196" y="1220"/>
                    </a:lnTo>
                    <a:lnTo>
                      <a:pt x="190" y="1224"/>
                    </a:lnTo>
                    <a:lnTo>
                      <a:pt x="190" y="1224"/>
                    </a:lnTo>
                    <a:lnTo>
                      <a:pt x="186" y="1228"/>
                    </a:lnTo>
                    <a:lnTo>
                      <a:pt x="186" y="1228"/>
                    </a:lnTo>
                    <a:lnTo>
                      <a:pt x="178" y="1230"/>
                    </a:lnTo>
                    <a:lnTo>
                      <a:pt x="178" y="1230"/>
                    </a:lnTo>
                    <a:lnTo>
                      <a:pt x="172" y="1234"/>
                    </a:lnTo>
                    <a:lnTo>
                      <a:pt x="172" y="1234"/>
                    </a:lnTo>
                    <a:lnTo>
                      <a:pt x="166" y="1234"/>
                    </a:lnTo>
                    <a:lnTo>
                      <a:pt x="166" y="1234"/>
                    </a:lnTo>
                    <a:lnTo>
                      <a:pt x="160" y="1236"/>
                    </a:lnTo>
                    <a:lnTo>
                      <a:pt x="160" y="1236"/>
                    </a:lnTo>
                    <a:lnTo>
                      <a:pt x="152" y="1234"/>
                    </a:lnTo>
                    <a:lnTo>
                      <a:pt x="152" y="1234"/>
                    </a:lnTo>
                    <a:lnTo>
                      <a:pt x="150" y="1234"/>
                    </a:lnTo>
                    <a:lnTo>
                      <a:pt x="150" y="1234"/>
                    </a:lnTo>
                    <a:lnTo>
                      <a:pt x="146" y="1234"/>
                    </a:lnTo>
                    <a:lnTo>
                      <a:pt x="146" y="1234"/>
                    </a:lnTo>
                    <a:lnTo>
                      <a:pt x="140" y="1230"/>
                    </a:lnTo>
                    <a:lnTo>
                      <a:pt x="140" y="1230"/>
                    </a:lnTo>
                    <a:lnTo>
                      <a:pt x="134" y="1228"/>
                    </a:lnTo>
                    <a:lnTo>
                      <a:pt x="134" y="1228"/>
                    </a:lnTo>
                    <a:lnTo>
                      <a:pt x="130" y="1224"/>
                    </a:lnTo>
                    <a:lnTo>
                      <a:pt x="130" y="1224"/>
                    </a:lnTo>
                    <a:lnTo>
                      <a:pt x="124" y="1220"/>
                    </a:lnTo>
                    <a:lnTo>
                      <a:pt x="124" y="1220"/>
                    </a:lnTo>
                    <a:lnTo>
                      <a:pt x="120" y="1214"/>
                    </a:lnTo>
                    <a:lnTo>
                      <a:pt x="120" y="1214"/>
                    </a:lnTo>
                    <a:lnTo>
                      <a:pt x="116" y="1208"/>
                    </a:lnTo>
                    <a:lnTo>
                      <a:pt x="116" y="1208"/>
                    </a:lnTo>
                    <a:lnTo>
                      <a:pt x="114" y="1202"/>
                    </a:lnTo>
                    <a:lnTo>
                      <a:pt x="114" y="1202"/>
                    </a:lnTo>
                    <a:lnTo>
                      <a:pt x="112" y="1194"/>
                    </a:lnTo>
                    <a:lnTo>
                      <a:pt x="112" y="1194"/>
                    </a:lnTo>
                    <a:lnTo>
                      <a:pt x="112" y="1188"/>
                    </a:lnTo>
                    <a:lnTo>
                      <a:pt x="112" y="1188"/>
                    </a:lnTo>
                    <a:lnTo>
                      <a:pt x="110" y="1178"/>
                    </a:lnTo>
                    <a:lnTo>
                      <a:pt x="110" y="1178"/>
                    </a:lnTo>
                    <a:lnTo>
                      <a:pt x="112" y="1168"/>
                    </a:lnTo>
                    <a:lnTo>
                      <a:pt x="112" y="1168"/>
                    </a:lnTo>
                    <a:lnTo>
                      <a:pt x="110" y="1158"/>
                    </a:lnTo>
                    <a:lnTo>
                      <a:pt x="110" y="1158"/>
                    </a:lnTo>
                    <a:lnTo>
                      <a:pt x="112" y="1148"/>
                    </a:lnTo>
                    <a:lnTo>
                      <a:pt x="112" y="1148"/>
                    </a:lnTo>
                    <a:lnTo>
                      <a:pt x="110" y="1138"/>
                    </a:lnTo>
                    <a:lnTo>
                      <a:pt x="110" y="113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8"/>
                    </a:lnTo>
                    <a:lnTo>
                      <a:pt x="112" y="1126"/>
                    </a:lnTo>
                    <a:lnTo>
                      <a:pt x="112" y="1126"/>
                    </a:lnTo>
                    <a:lnTo>
                      <a:pt x="110" y="1118"/>
                    </a:lnTo>
                    <a:lnTo>
                      <a:pt x="110" y="1118"/>
                    </a:lnTo>
                    <a:lnTo>
                      <a:pt x="112" y="1108"/>
                    </a:lnTo>
                    <a:lnTo>
                      <a:pt x="112" y="1108"/>
                    </a:lnTo>
                    <a:lnTo>
                      <a:pt x="110" y="1098"/>
                    </a:lnTo>
                    <a:lnTo>
                      <a:pt x="110" y="1098"/>
                    </a:lnTo>
                    <a:lnTo>
                      <a:pt x="112" y="1088"/>
                    </a:lnTo>
                    <a:lnTo>
                      <a:pt x="112" y="1088"/>
                    </a:lnTo>
                    <a:lnTo>
                      <a:pt x="110" y="1078"/>
                    </a:lnTo>
                    <a:lnTo>
                      <a:pt x="110" y="1078"/>
                    </a:lnTo>
                    <a:lnTo>
                      <a:pt x="112" y="1068"/>
                    </a:lnTo>
                    <a:lnTo>
                      <a:pt x="112" y="1068"/>
                    </a:lnTo>
                    <a:lnTo>
                      <a:pt x="112" y="1066"/>
                    </a:lnTo>
                    <a:lnTo>
                      <a:pt x="208" y="1066"/>
                    </a:lnTo>
                    <a:lnTo>
                      <a:pt x="208" y="1066"/>
                    </a:lnTo>
                    <a:lnTo>
                      <a:pt x="208" y="1070"/>
                    </a:lnTo>
                    <a:lnTo>
                      <a:pt x="208" y="1070"/>
                    </a:lnTo>
                    <a:lnTo>
                      <a:pt x="210" y="1080"/>
                    </a:lnTo>
                    <a:lnTo>
                      <a:pt x="210" y="1080"/>
                    </a:lnTo>
                    <a:lnTo>
                      <a:pt x="208" y="1090"/>
                    </a:lnTo>
                    <a:lnTo>
                      <a:pt x="208" y="1090"/>
                    </a:lnTo>
                    <a:lnTo>
                      <a:pt x="210" y="1100"/>
                    </a:lnTo>
                    <a:lnTo>
                      <a:pt x="210" y="1100"/>
                    </a:lnTo>
                    <a:lnTo>
                      <a:pt x="208" y="1110"/>
                    </a:lnTo>
                    <a:lnTo>
                      <a:pt x="208" y="1110"/>
                    </a:lnTo>
                    <a:lnTo>
                      <a:pt x="210" y="1120"/>
                    </a:lnTo>
                    <a:lnTo>
                      <a:pt x="210" y="1120"/>
                    </a:lnTo>
                    <a:lnTo>
                      <a:pt x="208" y="1126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28"/>
                    </a:lnTo>
                    <a:lnTo>
                      <a:pt x="208" y="1130"/>
                    </a:lnTo>
                    <a:lnTo>
                      <a:pt x="208" y="1130"/>
                    </a:lnTo>
                    <a:lnTo>
                      <a:pt x="210" y="1140"/>
                    </a:lnTo>
                    <a:lnTo>
                      <a:pt x="210" y="1140"/>
                    </a:lnTo>
                    <a:close/>
                    <a:moveTo>
                      <a:pt x="242" y="944"/>
                    </a:moveTo>
                    <a:lnTo>
                      <a:pt x="122" y="944"/>
                    </a:lnTo>
                    <a:lnTo>
                      <a:pt x="122" y="226"/>
                    </a:lnTo>
                    <a:lnTo>
                      <a:pt x="226" y="122"/>
                    </a:lnTo>
                    <a:lnTo>
                      <a:pt x="336" y="122"/>
                    </a:lnTo>
                    <a:lnTo>
                      <a:pt x="336" y="848"/>
                    </a:lnTo>
                    <a:lnTo>
                      <a:pt x="336" y="848"/>
                    </a:lnTo>
                    <a:lnTo>
                      <a:pt x="334" y="864"/>
                    </a:lnTo>
                    <a:lnTo>
                      <a:pt x="332" y="880"/>
                    </a:lnTo>
                    <a:lnTo>
                      <a:pt x="324" y="898"/>
                    </a:lnTo>
                    <a:lnTo>
                      <a:pt x="324" y="898"/>
                    </a:lnTo>
                    <a:lnTo>
                      <a:pt x="318" y="908"/>
                    </a:lnTo>
                    <a:lnTo>
                      <a:pt x="310" y="918"/>
                    </a:lnTo>
                    <a:lnTo>
                      <a:pt x="302" y="926"/>
                    </a:lnTo>
                    <a:lnTo>
                      <a:pt x="292" y="932"/>
                    </a:lnTo>
                    <a:lnTo>
                      <a:pt x="280" y="938"/>
                    </a:lnTo>
                    <a:lnTo>
                      <a:pt x="270" y="940"/>
                    </a:lnTo>
                    <a:lnTo>
                      <a:pt x="256" y="942"/>
                    </a:lnTo>
                    <a:lnTo>
                      <a:pt x="242" y="944"/>
                    </a:lnTo>
                    <a:lnTo>
                      <a:pt x="242" y="944"/>
                    </a:lnTo>
                    <a:close/>
                    <a:moveTo>
                      <a:pt x="1090" y="882"/>
                    </a:moveTo>
                    <a:lnTo>
                      <a:pt x="1090" y="882"/>
                    </a:lnTo>
                    <a:lnTo>
                      <a:pt x="1090" y="888"/>
                    </a:lnTo>
                    <a:lnTo>
                      <a:pt x="1088" y="906"/>
                    </a:lnTo>
                    <a:lnTo>
                      <a:pt x="1082" y="928"/>
                    </a:lnTo>
                    <a:lnTo>
                      <a:pt x="1078" y="942"/>
                    </a:lnTo>
                    <a:lnTo>
                      <a:pt x="1072" y="956"/>
                    </a:lnTo>
                    <a:lnTo>
                      <a:pt x="1072" y="956"/>
                    </a:lnTo>
                    <a:lnTo>
                      <a:pt x="1062" y="972"/>
                    </a:lnTo>
                    <a:lnTo>
                      <a:pt x="1050" y="986"/>
                    </a:lnTo>
                    <a:lnTo>
                      <a:pt x="1038" y="998"/>
                    </a:lnTo>
                    <a:lnTo>
                      <a:pt x="1022" y="1008"/>
                    </a:lnTo>
                    <a:lnTo>
                      <a:pt x="1006" y="1016"/>
                    </a:lnTo>
                    <a:lnTo>
                      <a:pt x="988" y="1022"/>
                    </a:lnTo>
                    <a:lnTo>
                      <a:pt x="968" y="1026"/>
                    </a:lnTo>
                    <a:lnTo>
                      <a:pt x="946" y="1026"/>
                    </a:lnTo>
                    <a:lnTo>
                      <a:pt x="256" y="1026"/>
                    </a:lnTo>
                    <a:lnTo>
                      <a:pt x="256" y="1026"/>
                    </a:lnTo>
                    <a:lnTo>
                      <a:pt x="254" y="1020"/>
                    </a:lnTo>
                    <a:lnTo>
                      <a:pt x="254" y="1020"/>
                    </a:lnTo>
                    <a:lnTo>
                      <a:pt x="256" y="1010"/>
                    </a:lnTo>
                    <a:lnTo>
                      <a:pt x="256" y="1010"/>
                    </a:lnTo>
                    <a:lnTo>
                      <a:pt x="254" y="1000"/>
                    </a:lnTo>
                    <a:lnTo>
                      <a:pt x="254" y="1000"/>
                    </a:lnTo>
                    <a:lnTo>
                      <a:pt x="256" y="990"/>
                    </a:lnTo>
                    <a:lnTo>
                      <a:pt x="256" y="990"/>
                    </a:lnTo>
                    <a:lnTo>
                      <a:pt x="254" y="984"/>
                    </a:lnTo>
                    <a:lnTo>
                      <a:pt x="254" y="984"/>
                    </a:lnTo>
                    <a:lnTo>
                      <a:pt x="272" y="980"/>
                    </a:lnTo>
                    <a:lnTo>
                      <a:pt x="288" y="978"/>
                    </a:lnTo>
                    <a:lnTo>
                      <a:pt x="302" y="972"/>
                    </a:lnTo>
                    <a:lnTo>
                      <a:pt x="314" y="966"/>
                    </a:lnTo>
                    <a:lnTo>
                      <a:pt x="326" y="958"/>
                    </a:lnTo>
                    <a:lnTo>
                      <a:pt x="336" y="950"/>
                    </a:lnTo>
                    <a:lnTo>
                      <a:pt x="344" y="940"/>
                    </a:lnTo>
                    <a:lnTo>
                      <a:pt x="352" y="930"/>
                    </a:lnTo>
                    <a:lnTo>
                      <a:pt x="364" y="908"/>
                    </a:lnTo>
                    <a:lnTo>
                      <a:pt x="370" y="888"/>
                    </a:lnTo>
                    <a:lnTo>
                      <a:pt x="376" y="866"/>
                    </a:lnTo>
                    <a:lnTo>
                      <a:pt x="376" y="848"/>
                    </a:lnTo>
                    <a:lnTo>
                      <a:pt x="376" y="82"/>
                    </a:lnTo>
                    <a:lnTo>
                      <a:pt x="210" y="82"/>
                    </a:lnTo>
                    <a:lnTo>
                      <a:pt x="82" y="210"/>
                    </a:lnTo>
                    <a:lnTo>
                      <a:pt x="82" y="984"/>
                    </a:lnTo>
                    <a:lnTo>
                      <a:pt x="208" y="984"/>
                    </a:lnTo>
                    <a:lnTo>
                      <a:pt x="208" y="984"/>
                    </a:lnTo>
                    <a:lnTo>
                      <a:pt x="208" y="990"/>
                    </a:lnTo>
                    <a:lnTo>
                      <a:pt x="208" y="990"/>
                    </a:lnTo>
                    <a:lnTo>
                      <a:pt x="210" y="1000"/>
                    </a:lnTo>
                    <a:lnTo>
                      <a:pt x="210" y="1000"/>
                    </a:lnTo>
                    <a:lnTo>
                      <a:pt x="208" y="1010"/>
                    </a:lnTo>
                    <a:lnTo>
                      <a:pt x="208" y="1010"/>
                    </a:lnTo>
                    <a:lnTo>
                      <a:pt x="210" y="1020"/>
                    </a:lnTo>
                    <a:lnTo>
                      <a:pt x="210" y="1020"/>
                    </a:lnTo>
                    <a:lnTo>
                      <a:pt x="208" y="1026"/>
                    </a:lnTo>
                    <a:lnTo>
                      <a:pt x="40" y="1026"/>
                    </a:lnTo>
                    <a:lnTo>
                      <a:pt x="40" y="40"/>
                    </a:lnTo>
                    <a:lnTo>
                      <a:pt x="1090" y="40"/>
                    </a:lnTo>
                    <a:lnTo>
                      <a:pt x="1090" y="88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4267200" y="2817813"/>
                <a:ext cx="920750" cy="342900"/>
              </a:xfrm>
              <a:custGeom>
                <a:avLst/>
                <a:gdLst>
                  <a:gd name="T0" fmla="*/ 0 w 580"/>
                  <a:gd name="T1" fmla="*/ 216 h 216"/>
                  <a:gd name="T2" fmla="*/ 454 w 580"/>
                  <a:gd name="T3" fmla="*/ 216 h 216"/>
                  <a:gd name="T4" fmla="*/ 454 w 580"/>
                  <a:gd name="T5" fmla="*/ 216 h 216"/>
                  <a:gd name="T6" fmla="*/ 470 w 580"/>
                  <a:gd name="T7" fmla="*/ 216 h 216"/>
                  <a:gd name="T8" fmla="*/ 484 w 580"/>
                  <a:gd name="T9" fmla="*/ 214 h 216"/>
                  <a:gd name="T10" fmla="*/ 498 w 580"/>
                  <a:gd name="T11" fmla="*/ 212 h 216"/>
                  <a:gd name="T12" fmla="*/ 510 w 580"/>
                  <a:gd name="T13" fmla="*/ 208 h 216"/>
                  <a:gd name="T14" fmla="*/ 522 w 580"/>
                  <a:gd name="T15" fmla="*/ 202 h 216"/>
                  <a:gd name="T16" fmla="*/ 532 w 580"/>
                  <a:gd name="T17" fmla="*/ 196 h 216"/>
                  <a:gd name="T18" fmla="*/ 542 w 580"/>
                  <a:gd name="T19" fmla="*/ 188 h 216"/>
                  <a:gd name="T20" fmla="*/ 552 w 580"/>
                  <a:gd name="T21" fmla="*/ 180 h 216"/>
                  <a:gd name="T22" fmla="*/ 552 w 580"/>
                  <a:gd name="T23" fmla="*/ 180 h 216"/>
                  <a:gd name="T24" fmla="*/ 562 w 580"/>
                  <a:gd name="T25" fmla="*/ 168 h 216"/>
                  <a:gd name="T26" fmla="*/ 568 w 580"/>
                  <a:gd name="T27" fmla="*/ 154 h 216"/>
                  <a:gd name="T28" fmla="*/ 574 w 580"/>
                  <a:gd name="T29" fmla="*/ 142 h 216"/>
                  <a:gd name="T30" fmla="*/ 578 w 580"/>
                  <a:gd name="T31" fmla="*/ 130 h 216"/>
                  <a:gd name="T32" fmla="*/ 580 w 580"/>
                  <a:gd name="T33" fmla="*/ 108 h 216"/>
                  <a:gd name="T34" fmla="*/ 580 w 580"/>
                  <a:gd name="T35" fmla="*/ 96 h 216"/>
                  <a:gd name="T36" fmla="*/ 580 w 580"/>
                  <a:gd name="T37" fmla="*/ 0 h 216"/>
                  <a:gd name="T38" fmla="*/ 0 w 580"/>
                  <a:gd name="T39" fmla="*/ 0 h 216"/>
                  <a:gd name="T40" fmla="*/ 0 w 580"/>
                  <a:gd name="T41" fmla="*/ 76 h 216"/>
                  <a:gd name="T42" fmla="*/ 0 w 580"/>
                  <a:gd name="T43" fmla="*/ 76 h 216"/>
                  <a:gd name="T44" fmla="*/ 0 w 580"/>
                  <a:gd name="T45" fmla="*/ 80 h 216"/>
                  <a:gd name="T46" fmla="*/ 0 w 580"/>
                  <a:gd name="T47" fmla="*/ 216 h 216"/>
                  <a:gd name="T48" fmla="*/ 40 w 580"/>
                  <a:gd name="T49" fmla="*/ 74 h 216"/>
                  <a:gd name="T50" fmla="*/ 40 w 580"/>
                  <a:gd name="T51" fmla="*/ 40 h 216"/>
                  <a:gd name="T52" fmla="*/ 540 w 580"/>
                  <a:gd name="T53" fmla="*/ 40 h 216"/>
                  <a:gd name="T54" fmla="*/ 540 w 580"/>
                  <a:gd name="T55" fmla="*/ 98 h 216"/>
                  <a:gd name="T56" fmla="*/ 540 w 580"/>
                  <a:gd name="T57" fmla="*/ 98 h 216"/>
                  <a:gd name="T58" fmla="*/ 540 w 580"/>
                  <a:gd name="T59" fmla="*/ 98 h 216"/>
                  <a:gd name="T60" fmla="*/ 540 w 580"/>
                  <a:gd name="T61" fmla="*/ 106 h 216"/>
                  <a:gd name="T62" fmla="*/ 540 w 580"/>
                  <a:gd name="T63" fmla="*/ 120 h 216"/>
                  <a:gd name="T64" fmla="*/ 534 w 580"/>
                  <a:gd name="T65" fmla="*/ 138 h 216"/>
                  <a:gd name="T66" fmla="*/ 530 w 580"/>
                  <a:gd name="T67" fmla="*/ 148 h 216"/>
                  <a:gd name="T68" fmla="*/ 524 w 580"/>
                  <a:gd name="T69" fmla="*/ 156 h 216"/>
                  <a:gd name="T70" fmla="*/ 524 w 580"/>
                  <a:gd name="T71" fmla="*/ 156 h 216"/>
                  <a:gd name="T72" fmla="*/ 512 w 580"/>
                  <a:gd name="T73" fmla="*/ 164 h 216"/>
                  <a:gd name="T74" fmla="*/ 498 w 580"/>
                  <a:gd name="T75" fmla="*/ 172 h 216"/>
                  <a:gd name="T76" fmla="*/ 482 w 580"/>
                  <a:gd name="T77" fmla="*/ 176 h 216"/>
                  <a:gd name="T78" fmla="*/ 462 w 580"/>
                  <a:gd name="T79" fmla="*/ 176 h 216"/>
                  <a:gd name="T80" fmla="*/ 40 w 580"/>
                  <a:gd name="T81" fmla="*/ 176 h 216"/>
                  <a:gd name="T82" fmla="*/ 40 w 580"/>
                  <a:gd name="T83" fmla="*/ 76 h 216"/>
                  <a:gd name="T84" fmla="*/ 40 w 580"/>
                  <a:gd name="T85" fmla="*/ 76 h 216"/>
                  <a:gd name="T86" fmla="*/ 40 w 580"/>
                  <a:gd name="T87" fmla="*/ 74 h 216"/>
                  <a:gd name="T88" fmla="*/ 40 w 580"/>
                  <a:gd name="T89" fmla="*/ 7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0" h="216">
                    <a:moveTo>
                      <a:pt x="0" y="216"/>
                    </a:moveTo>
                    <a:lnTo>
                      <a:pt x="454" y="216"/>
                    </a:lnTo>
                    <a:lnTo>
                      <a:pt x="454" y="216"/>
                    </a:lnTo>
                    <a:lnTo>
                      <a:pt x="470" y="216"/>
                    </a:lnTo>
                    <a:lnTo>
                      <a:pt x="484" y="214"/>
                    </a:lnTo>
                    <a:lnTo>
                      <a:pt x="498" y="212"/>
                    </a:lnTo>
                    <a:lnTo>
                      <a:pt x="510" y="208"/>
                    </a:lnTo>
                    <a:lnTo>
                      <a:pt x="522" y="202"/>
                    </a:lnTo>
                    <a:lnTo>
                      <a:pt x="532" y="196"/>
                    </a:lnTo>
                    <a:lnTo>
                      <a:pt x="542" y="188"/>
                    </a:lnTo>
                    <a:lnTo>
                      <a:pt x="552" y="180"/>
                    </a:lnTo>
                    <a:lnTo>
                      <a:pt x="552" y="180"/>
                    </a:lnTo>
                    <a:lnTo>
                      <a:pt x="562" y="168"/>
                    </a:lnTo>
                    <a:lnTo>
                      <a:pt x="568" y="154"/>
                    </a:lnTo>
                    <a:lnTo>
                      <a:pt x="574" y="142"/>
                    </a:lnTo>
                    <a:lnTo>
                      <a:pt x="578" y="130"/>
                    </a:lnTo>
                    <a:lnTo>
                      <a:pt x="580" y="108"/>
                    </a:lnTo>
                    <a:lnTo>
                      <a:pt x="580" y="96"/>
                    </a:lnTo>
                    <a:lnTo>
                      <a:pt x="580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216"/>
                    </a:lnTo>
                    <a:close/>
                    <a:moveTo>
                      <a:pt x="40" y="74"/>
                    </a:moveTo>
                    <a:lnTo>
                      <a:pt x="40" y="40"/>
                    </a:lnTo>
                    <a:lnTo>
                      <a:pt x="540" y="40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98"/>
                    </a:lnTo>
                    <a:lnTo>
                      <a:pt x="540" y="106"/>
                    </a:lnTo>
                    <a:lnTo>
                      <a:pt x="540" y="120"/>
                    </a:lnTo>
                    <a:lnTo>
                      <a:pt x="534" y="138"/>
                    </a:lnTo>
                    <a:lnTo>
                      <a:pt x="530" y="148"/>
                    </a:lnTo>
                    <a:lnTo>
                      <a:pt x="524" y="156"/>
                    </a:lnTo>
                    <a:lnTo>
                      <a:pt x="524" y="156"/>
                    </a:lnTo>
                    <a:lnTo>
                      <a:pt x="512" y="164"/>
                    </a:lnTo>
                    <a:lnTo>
                      <a:pt x="498" y="172"/>
                    </a:lnTo>
                    <a:lnTo>
                      <a:pt x="482" y="176"/>
                    </a:lnTo>
                    <a:lnTo>
                      <a:pt x="462" y="176"/>
                    </a:lnTo>
                    <a:lnTo>
                      <a:pt x="40" y="176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4270375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6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4270375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6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6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447040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68 w 74"/>
                  <a:gd name="T13" fmla="*/ 58 h 74"/>
                  <a:gd name="T14" fmla="*/ 72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68" y="58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4667250" y="346551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68 h 74"/>
                  <a:gd name="T10" fmla="*/ 64 w 74"/>
                  <a:gd name="T11" fmla="*/ 64 h 74"/>
                  <a:gd name="T12" fmla="*/ 70 w 74"/>
                  <a:gd name="T13" fmla="*/ 58 h 74"/>
                  <a:gd name="T14" fmla="*/ 74 w 74"/>
                  <a:gd name="T15" fmla="*/ 48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68"/>
                    </a:lnTo>
                    <a:lnTo>
                      <a:pt x="64" y="64"/>
                    </a:lnTo>
                    <a:lnTo>
                      <a:pt x="70" y="58"/>
                    </a:lnTo>
                    <a:lnTo>
                      <a:pt x="74" y="48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4270375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6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6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447040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4667250" y="3646488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2 h 74"/>
                  <a:gd name="T8" fmla="*/ 58 w 74"/>
                  <a:gd name="T9" fmla="*/ 70 h 74"/>
                  <a:gd name="T10" fmla="*/ 64 w 74"/>
                  <a:gd name="T11" fmla="*/ 64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4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2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447040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6 w 74"/>
                  <a:gd name="T3" fmla="*/ 74 h 74"/>
                  <a:gd name="T4" fmla="*/ 36 w 74"/>
                  <a:gd name="T5" fmla="*/ 74 h 74"/>
                  <a:gd name="T6" fmla="*/ 48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68 w 74"/>
                  <a:gd name="T13" fmla="*/ 60 h 74"/>
                  <a:gd name="T14" fmla="*/ 72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6" y="74"/>
                    </a:lnTo>
                    <a:lnTo>
                      <a:pt x="36" y="74"/>
                    </a:lnTo>
                    <a:lnTo>
                      <a:pt x="48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8" y="60"/>
                    </a:lnTo>
                    <a:lnTo>
                      <a:pt x="72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4667250" y="3281363"/>
                <a:ext cx="117475" cy="117475"/>
              </a:xfrm>
              <a:custGeom>
                <a:avLst/>
                <a:gdLst>
                  <a:gd name="T0" fmla="*/ 0 w 74"/>
                  <a:gd name="T1" fmla="*/ 74 h 74"/>
                  <a:gd name="T2" fmla="*/ 38 w 74"/>
                  <a:gd name="T3" fmla="*/ 74 h 74"/>
                  <a:gd name="T4" fmla="*/ 38 w 74"/>
                  <a:gd name="T5" fmla="*/ 74 h 74"/>
                  <a:gd name="T6" fmla="*/ 50 w 74"/>
                  <a:gd name="T7" fmla="*/ 74 h 74"/>
                  <a:gd name="T8" fmla="*/ 58 w 74"/>
                  <a:gd name="T9" fmla="*/ 70 h 74"/>
                  <a:gd name="T10" fmla="*/ 64 w 74"/>
                  <a:gd name="T11" fmla="*/ 66 h 74"/>
                  <a:gd name="T12" fmla="*/ 70 w 74"/>
                  <a:gd name="T13" fmla="*/ 60 h 74"/>
                  <a:gd name="T14" fmla="*/ 74 w 74"/>
                  <a:gd name="T15" fmla="*/ 50 h 74"/>
                  <a:gd name="T16" fmla="*/ 74 w 74"/>
                  <a:gd name="T17" fmla="*/ 46 h 74"/>
                  <a:gd name="T18" fmla="*/ 74 w 74"/>
                  <a:gd name="T19" fmla="*/ 0 h 74"/>
                  <a:gd name="T20" fmla="*/ 0 w 74"/>
                  <a:gd name="T21" fmla="*/ 0 h 74"/>
                  <a:gd name="T22" fmla="*/ 0 w 74"/>
                  <a:gd name="T2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38" y="74"/>
                    </a:lnTo>
                    <a:lnTo>
                      <a:pt x="38" y="74"/>
                    </a:lnTo>
                    <a:lnTo>
                      <a:pt x="50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70" y="60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22"/>
              <p:cNvSpPr>
                <a:spLocks noChangeArrowheads="1"/>
              </p:cNvSpPr>
              <p:nvPr/>
            </p:nvSpPr>
            <p:spPr bwMode="auto">
              <a:xfrm>
                <a:off x="3835400" y="2747963"/>
                <a:ext cx="187325" cy="381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/>
            </p:nvSpPr>
            <p:spPr bwMode="auto">
              <a:xfrm>
                <a:off x="3835400" y="2808288"/>
                <a:ext cx="187325" cy="127000"/>
              </a:xfrm>
              <a:custGeom>
                <a:avLst/>
                <a:gdLst>
                  <a:gd name="T0" fmla="*/ 118 w 118"/>
                  <a:gd name="T1" fmla="*/ 10 h 80"/>
                  <a:gd name="T2" fmla="*/ 116 w 118"/>
                  <a:gd name="T3" fmla="*/ 6 h 80"/>
                  <a:gd name="T4" fmla="*/ 114 w 118"/>
                  <a:gd name="T5" fmla="*/ 2 h 80"/>
                  <a:gd name="T6" fmla="*/ 108 w 118"/>
                  <a:gd name="T7" fmla="*/ 0 h 80"/>
                  <a:gd name="T8" fmla="*/ 0 w 118"/>
                  <a:gd name="T9" fmla="*/ 22 h 80"/>
                  <a:gd name="T10" fmla="*/ 40 w 118"/>
                  <a:gd name="T11" fmla="*/ 22 h 80"/>
                  <a:gd name="T12" fmla="*/ 40 w 118"/>
                  <a:gd name="T13" fmla="*/ 24 h 80"/>
                  <a:gd name="T14" fmla="*/ 40 w 118"/>
                  <a:gd name="T15" fmla="*/ 36 h 80"/>
                  <a:gd name="T16" fmla="*/ 40 w 118"/>
                  <a:gd name="T17" fmla="*/ 48 h 80"/>
                  <a:gd name="T18" fmla="*/ 48 w 118"/>
                  <a:gd name="T19" fmla="*/ 70 h 80"/>
                  <a:gd name="T20" fmla="*/ 56 w 118"/>
                  <a:gd name="T21" fmla="*/ 76 h 80"/>
                  <a:gd name="T22" fmla="*/ 90 w 118"/>
                  <a:gd name="T23" fmla="*/ 80 h 80"/>
                  <a:gd name="T24" fmla="*/ 102 w 118"/>
                  <a:gd name="T25" fmla="*/ 76 h 80"/>
                  <a:gd name="T26" fmla="*/ 110 w 118"/>
                  <a:gd name="T27" fmla="*/ 70 h 80"/>
                  <a:gd name="T28" fmla="*/ 116 w 118"/>
                  <a:gd name="T29" fmla="*/ 60 h 80"/>
                  <a:gd name="T30" fmla="*/ 118 w 118"/>
                  <a:gd name="T31" fmla="*/ 48 h 80"/>
                  <a:gd name="T32" fmla="*/ 118 w 118"/>
                  <a:gd name="T33" fmla="*/ 32 h 80"/>
                  <a:gd name="T34" fmla="*/ 118 w 118"/>
                  <a:gd name="T35" fmla="*/ 14 h 80"/>
                  <a:gd name="T36" fmla="*/ 118 w 118"/>
                  <a:gd name="T37" fmla="*/ 10 h 80"/>
                  <a:gd name="T38" fmla="*/ 98 w 118"/>
                  <a:gd name="T39" fmla="*/ 44 h 80"/>
                  <a:gd name="T40" fmla="*/ 96 w 118"/>
                  <a:gd name="T41" fmla="*/ 50 h 80"/>
                  <a:gd name="T42" fmla="*/ 94 w 118"/>
                  <a:gd name="T43" fmla="*/ 54 h 80"/>
                  <a:gd name="T44" fmla="*/ 88 w 118"/>
                  <a:gd name="T45" fmla="*/ 56 h 80"/>
                  <a:gd name="T46" fmla="*/ 70 w 118"/>
                  <a:gd name="T47" fmla="*/ 56 h 80"/>
                  <a:gd name="T48" fmla="*/ 64 w 118"/>
                  <a:gd name="T49" fmla="*/ 54 h 80"/>
                  <a:gd name="T50" fmla="*/ 62 w 118"/>
                  <a:gd name="T51" fmla="*/ 50 h 80"/>
                  <a:gd name="T52" fmla="*/ 60 w 118"/>
                  <a:gd name="T53" fmla="*/ 40 h 80"/>
                  <a:gd name="T54" fmla="*/ 58 w 118"/>
                  <a:gd name="T55" fmla="*/ 32 h 80"/>
                  <a:gd name="T56" fmla="*/ 60 w 118"/>
                  <a:gd name="T57" fmla="*/ 24 h 80"/>
                  <a:gd name="T58" fmla="*/ 98 w 118"/>
                  <a:gd name="T59" fmla="*/ 22 h 80"/>
                  <a:gd name="T60" fmla="*/ 98 w 118"/>
                  <a:gd name="T61" fmla="*/ 22 h 80"/>
                  <a:gd name="T62" fmla="*/ 98 w 118"/>
                  <a:gd name="T63" fmla="*/ 32 h 80"/>
                  <a:gd name="T64" fmla="*/ 98 w 118"/>
                  <a:gd name="T65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80">
                    <a:moveTo>
                      <a:pt x="118" y="10"/>
                    </a:moveTo>
                    <a:lnTo>
                      <a:pt x="118" y="10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2" y="6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6" y="76"/>
                    </a:lnTo>
                    <a:lnTo>
                      <a:pt x="66" y="80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102" y="76"/>
                    </a:lnTo>
                    <a:lnTo>
                      <a:pt x="102" y="76"/>
                    </a:lnTo>
                    <a:lnTo>
                      <a:pt x="110" y="70"/>
                    </a:lnTo>
                    <a:lnTo>
                      <a:pt x="110" y="7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0"/>
                    </a:lnTo>
                    <a:lnTo>
                      <a:pt x="118" y="10"/>
                    </a:lnTo>
                    <a:close/>
                    <a:moveTo>
                      <a:pt x="98" y="44"/>
                    </a:moveTo>
                    <a:lnTo>
                      <a:pt x="98" y="44"/>
                    </a:lnTo>
                    <a:lnTo>
                      <a:pt x="96" y="50"/>
                    </a:lnTo>
                    <a:lnTo>
                      <a:pt x="94" y="54"/>
                    </a:lnTo>
                    <a:lnTo>
                      <a:pt x="94" y="54"/>
                    </a:lnTo>
                    <a:lnTo>
                      <a:pt x="92" y="56"/>
                    </a:lnTo>
                    <a:lnTo>
                      <a:pt x="88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2" y="5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44"/>
                    </a:lnTo>
                    <a:lnTo>
                      <a:pt x="98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6891590" y="5600727"/>
              <a:ext cx="504740" cy="3027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LKA</a:t>
              </a:r>
            </a:p>
          </p:txBody>
        </p:sp>
        <p:grpSp>
          <p:nvGrpSpPr>
            <p:cNvPr id="79" name="그룹 10"/>
            <p:cNvGrpSpPr>
              <a:grpSpLocks noChangeAspect="1"/>
            </p:cNvGrpSpPr>
            <p:nvPr/>
          </p:nvGrpSpPr>
          <p:grpSpPr>
            <a:xfrm>
              <a:off x="7880597" y="5374494"/>
              <a:ext cx="200026" cy="279342"/>
              <a:chOff x="3802063" y="2674938"/>
              <a:chExt cx="1038225" cy="1765300"/>
            </a:xfrm>
            <a:solidFill>
              <a:schemeClr val="tx1">
                <a:lumMod val="50000"/>
              </a:schemeClr>
            </a:solidFill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3802063" y="2674938"/>
                <a:ext cx="1038225" cy="1765300"/>
              </a:xfrm>
              <a:custGeom>
                <a:avLst/>
                <a:gdLst>
                  <a:gd name="T0" fmla="*/ 172 w 654"/>
                  <a:gd name="T1" fmla="*/ 0 h 1112"/>
                  <a:gd name="T2" fmla="*/ 0 w 654"/>
                  <a:gd name="T3" fmla="*/ 172 h 1112"/>
                  <a:gd name="T4" fmla="*/ 0 w 654"/>
                  <a:gd name="T5" fmla="*/ 1112 h 1112"/>
                  <a:gd name="T6" fmla="*/ 362 w 654"/>
                  <a:gd name="T7" fmla="*/ 1112 h 1112"/>
                  <a:gd name="T8" fmla="*/ 362 w 654"/>
                  <a:gd name="T9" fmla="*/ 1112 h 1112"/>
                  <a:gd name="T10" fmla="*/ 362 w 654"/>
                  <a:gd name="T11" fmla="*/ 1112 h 1112"/>
                  <a:gd name="T12" fmla="*/ 638 w 654"/>
                  <a:gd name="T13" fmla="*/ 1112 h 1112"/>
                  <a:gd name="T14" fmla="*/ 638 w 654"/>
                  <a:gd name="T15" fmla="*/ 1112 h 1112"/>
                  <a:gd name="T16" fmla="*/ 644 w 654"/>
                  <a:gd name="T17" fmla="*/ 1112 h 1112"/>
                  <a:gd name="T18" fmla="*/ 650 w 654"/>
                  <a:gd name="T19" fmla="*/ 1108 h 1112"/>
                  <a:gd name="T20" fmla="*/ 654 w 654"/>
                  <a:gd name="T21" fmla="*/ 1102 h 1112"/>
                  <a:gd name="T22" fmla="*/ 654 w 654"/>
                  <a:gd name="T23" fmla="*/ 1096 h 1112"/>
                  <a:gd name="T24" fmla="*/ 654 w 654"/>
                  <a:gd name="T25" fmla="*/ 938 h 1112"/>
                  <a:gd name="T26" fmla="*/ 654 w 654"/>
                  <a:gd name="T27" fmla="*/ 938 h 1112"/>
                  <a:gd name="T28" fmla="*/ 654 w 654"/>
                  <a:gd name="T29" fmla="*/ 934 h 1112"/>
                  <a:gd name="T30" fmla="*/ 654 w 654"/>
                  <a:gd name="T31" fmla="*/ 0 h 1112"/>
                  <a:gd name="T32" fmla="*/ 172 w 654"/>
                  <a:gd name="T33" fmla="*/ 0 h 1112"/>
                  <a:gd name="T34" fmla="*/ 622 w 654"/>
                  <a:gd name="T35" fmla="*/ 934 h 1112"/>
                  <a:gd name="T36" fmla="*/ 622 w 654"/>
                  <a:gd name="T37" fmla="*/ 934 h 1112"/>
                  <a:gd name="T38" fmla="*/ 622 w 654"/>
                  <a:gd name="T39" fmla="*/ 942 h 1112"/>
                  <a:gd name="T40" fmla="*/ 620 w 654"/>
                  <a:gd name="T41" fmla="*/ 960 h 1112"/>
                  <a:gd name="T42" fmla="*/ 614 w 654"/>
                  <a:gd name="T43" fmla="*/ 982 h 1112"/>
                  <a:gd name="T44" fmla="*/ 610 w 654"/>
                  <a:gd name="T45" fmla="*/ 996 h 1112"/>
                  <a:gd name="T46" fmla="*/ 604 w 654"/>
                  <a:gd name="T47" fmla="*/ 1010 h 1112"/>
                  <a:gd name="T48" fmla="*/ 596 w 654"/>
                  <a:gd name="T49" fmla="*/ 1022 h 1112"/>
                  <a:gd name="T50" fmla="*/ 586 w 654"/>
                  <a:gd name="T51" fmla="*/ 1036 h 1112"/>
                  <a:gd name="T52" fmla="*/ 574 w 654"/>
                  <a:gd name="T53" fmla="*/ 1048 h 1112"/>
                  <a:gd name="T54" fmla="*/ 560 w 654"/>
                  <a:gd name="T55" fmla="*/ 1058 h 1112"/>
                  <a:gd name="T56" fmla="*/ 544 w 654"/>
                  <a:gd name="T57" fmla="*/ 1068 h 1112"/>
                  <a:gd name="T58" fmla="*/ 524 w 654"/>
                  <a:gd name="T59" fmla="*/ 1074 h 1112"/>
                  <a:gd name="T60" fmla="*/ 502 w 654"/>
                  <a:gd name="T61" fmla="*/ 1078 h 1112"/>
                  <a:gd name="T62" fmla="*/ 476 w 654"/>
                  <a:gd name="T63" fmla="*/ 1080 h 1112"/>
                  <a:gd name="T64" fmla="*/ 32 w 654"/>
                  <a:gd name="T65" fmla="*/ 1080 h 1112"/>
                  <a:gd name="T66" fmla="*/ 32 w 654"/>
                  <a:gd name="T67" fmla="*/ 186 h 1112"/>
                  <a:gd name="T68" fmla="*/ 186 w 654"/>
                  <a:gd name="T69" fmla="*/ 32 h 1112"/>
                  <a:gd name="T70" fmla="*/ 622 w 654"/>
                  <a:gd name="T71" fmla="*/ 32 h 1112"/>
                  <a:gd name="T72" fmla="*/ 622 w 654"/>
                  <a:gd name="T73" fmla="*/ 934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4" h="1112">
                    <a:moveTo>
                      <a:pt x="172" y="0"/>
                    </a:moveTo>
                    <a:lnTo>
                      <a:pt x="0" y="172"/>
                    </a:lnTo>
                    <a:lnTo>
                      <a:pt x="0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638" y="1112"/>
                    </a:lnTo>
                    <a:lnTo>
                      <a:pt x="638" y="1112"/>
                    </a:lnTo>
                    <a:lnTo>
                      <a:pt x="644" y="1112"/>
                    </a:lnTo>
                    <a:lnTo>
                      <a:pt x="650" y="1108"/>
                    </a:lnTo>
                    <a:lnTo>
                      <a:pt x="654" y="1102"/>
                    </a:lnTo>
                    <a:lnTo>
                      <a:pt x="654" y="1096"/>
                    </a:lnTo>
                    <a:lnTo>
                      <a:pt x="654" y="938"/>
                    </a:lnTo>
                    <a:lnTo>
                      <a:pt x="654" y="938"/>
                    </a:lnTo>
                    <a:lnTo>
                      <a:pt x="654" y="934"/>
                    </a:lnTo>
                    <a:lnTo>
                      <a:pt x="654" y="0"/>
                    </a:lnTo>
                    <a:lnTo>
                      <a:pt x="172" y="0"/>
                    </a:lnTo>
                    <a:close/>
                    <a:moveTo>
                      <a:pt x="622" y="934"/>
                    </a:moveTo>
                    <a:lnTo>
                      <a:pt x="622" y="934"/>
                    </a:lnTo>
                    <a:lnTo>
                      <a:pt x="622" y="942"/>
                    </a:lnTo>
                    <a:lnTo>
                      <a:pt x="620" y="960"/>
                    </a:lnTo>
                    <a:lnTo>
                      <a:pt x="614" y="982"/>
                    </a:lnTo>
                    <a:lnTo>
                      <a:pt x="610" y="996"/>
                    </a:lnTo>
                    <a:lnTo>
                      <a:pt x="604" y="1010"/>
                    </a:lnTo>
                    <a:lnTo>
                      <a:pt x="596" y="1022"/>
                    </a:lnTo>
                    <a:lnTo>
                      <a:pt x="586" y="1036"/>
                    </a:lnTo>
                    <a:lnTo>
                      <a:pt x="574" y="1048"/>
                    </a:lnTo>
                    <a:lnTo>
                      <a:pt x="560" y="1058"/>
                    </a:lnTo>
                    <a:lnTo>
                      <a:pt x="544" y="1068"/>
                    </a:lnTo>
                    <a:lnTo>
                      <a:pt x="524" y="1074"/>
                    </a:lnTo>
                    <a:lnTo>
                      <a:pt x="502" y="1078"/>
                    </a:lnTo>
                    <a:lnTo>
                      <a:pt x="476" y="1080"/>
                    </a:lnTo>
                    <a:lnTo>
                      <a:pt x="32" y="1080"/>
                    </a:lnTo>
                    <a:lnTo>
                      <a:pt x="32" y="186"/>
                    </a:lnTo>
                    <a:lnTo>
                      <a:pt x="186" y="32"/>
                    </a:lnTo>
                    <a:lnTo>
                      <a:pt x="622" y="32"/>
                    </a:lnTo>
                    <a:lnTo>
                      <a:pt x="622" y="93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8"/>
              <p:cNvSpPr>
                <a:spLocks noEditPoints="1"/>
              </p:cNvSpPr>
              <p:nvPr/>
            </p:nvSpPr>
            <p:spPr bwMode="auto">
              <a:xfrm>
                <a:off x="3938588" y="2881313"/>
                <a:ext cx="765175" cy="1295400"/>
              </a:xfrm>
              <a:custGeom>
                <a:avLst/>
                <a:gdLst>
                  <a:gd name="T0" fmla="*/ 0 w 482"/>
                  <a:gd name="T1" fmla="*/ 816 h 816"/>
                  <a:gd name="T2" fmla="*/ 482 w 482"/>
                  <a:gd name="T3" fmla="*/ 816 h 816"/>
                  <a:gd name="T4" fmla="*/ 482 w 482"/>
                  <a:gd name="T5" fmla="*/ 0 h 816"/>
                  <a:gd name="T6" fmla="*/ 102 w 482"/>
                  <a:gd name="T7" fmla="*/ 0 h 816"/>
                  <a:gd name="T8" fmla="*/ 0 w 482"/>
                  <a:gd name="T9" fmla="*/ 100 h 816"/>
                  <a:gd name="T10" fmla="*/ 0 w 482"/>
                  <a:gd name="T11" fmla="*/ 816 h 816"/>
                  <a:gd name="T12" fmla="*/ 32 w 482"/>
                  <a:gd name="T13" fmla="*/ 114 h 816"/>
                  <a:gd name="T14" fmla="*/ 114 w 482"/>
                  <a:gd name="T15" fmla="*/ 32 h 816"/>
                  <a:gd name="T16" fmla="*/ 450 w 482"/>
                  <a:gd name="T17" fmla="*/ 32 h 816"/>
                  <a:gd name="T18" fmla="*/ 450 w 482"/>
                  <a:gd name="T19" fmla="*/ 784 h 816"/>
                  <a:gd name="T20" fmla="*/ 32 w 482"/>
                  <a:gd name="T21" fmla="*/ 784 h 816"/>
                  <a:gd name="T22" fmla="*/ 32 w 482"/>
                  <a:gd name="T23" fmla="*/ 114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816">
                    <a:moveTo>
                      <a:pt x="0" y="816"/>
                    </a:moveTo>
                    <a:lnTo>
                      <a:pt x="482" y="816"/>
                    </a:lnTo>
                    <a:lnTo>
                      <a:pt x="482" y="0"/>
                    </a:lnTo>
                    <a:lnTo>
                      <a:pt x="102" y="0"/>
                    </a:lnTo>
                    <a:lnTo>
                      <a:pt x="0" y="100"/>
                    </a:lnTo>
                    <a:lnTo>
                      <a:pt x="0" y="816"/>
                    </a:lnTo>
                    <a:close/>
                    <a:moveTo>
                      <a:pt x="32" y="114"/>
                    </a:moveTo>
                    <a:lnTo>
                      <a:pt x="114" y="32"/>
                    </a:lnTo>
                    <a:lnTo>
                      <a:pt x="450" y="32"/>
                    </a:lnTo>
                    <a:lnTo>
                      <a:pt x="450" y="784"/>
                    </a:lnTo>
                    <a:lnTo>
                      <a:pt x="32" y="784"/>
                    </a:lnTo>
                    <a:lnTo>
                      <a:pt x="3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9"/>
              <p:cNvSpPr>
                <a:spLocks noChangeArrowheads="1"/>
              </p:cNvSpPr>
              <p:nvPr/>
            </p:nvSpPr>
            <p:spPr bwMode="auto">
              <a:xfrm>
                <a:off x="4268788" y="4233863"/>
                <a:ext cx="101600" cy="1016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4278313" y="2779713"/>
                <a:ext cx="171450" cy="508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8219698" y="3975093"/>
              <a:ext cx="675256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MEX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19698" y="4614223"/>
              <a:ext cx="675256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MEX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19698" y="5395090"/>
              <a:ext cx="675256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MEX</a:t>
              </a:r>
            </a:p>
          </p:txBody>
        </p:sp>
        <p:grpSp>
          <p:nvGrpSpPr>
            <p:cNvPr id="87" name="그룹 10"/>
            <p:cNvGrpSpPr>
              <a:grpSpLocks noChangeAspect="1"/>
            </p:cNvGrpSpPr>
            <p:nvPr/>
          </p:nvGrpSpPr>
          <p:grpSpPr>
            <a:xfrm>
              <a:off x="7880597" y="6130793"/>
              <a:ext cx="200026" cy="279342"/>
              <a:chOff x="3802063" y="2674938"/>
              <a:chExt cx="1038225" cy="1765300"/>
            </a:xfrm>
            <a:solidFill>
              <a:schemeClr val="tx1">
                <a:lumMod val="50000"/>
              </a:schemeClr>
            </a:solidFill>
          </p:grpSpPr>
          <p:sp>
            <p:nvSpPr>
              <p:cNvPr id="88" name="Freeform 7"/>
              <p:cNvSpPr>
                <a:spLocks noEditPoints="1"/>
              </p:cNvSpPr>
              <p:nvPr/>
            </p:nvSpPr>
            <p:spPr bwMode="auto">
              <a:xfrm>
                <a:off x="3802063" y="2674938"/>
                <a:ext cx="1038225" cy="1765300"/>
              </a:xfrm>
              <a:custGeom>
                <a:avLst/>
                <a:gdLst>
                  <a:gd name="T0" fmla="*/ 172 w 654"/>
                  <a:gd name="T1" fmla="*/ 0 h 1112"/>
                  <a:gd name="T2" fmla="*/ 0 w 654"/>
                  <a:gd name="T3" fmla="*/ 172 h 1112"/>
                  <a:gd name="T4" fmla="*/ 0 w 654"/>
                  <a:gd name="T5" fmla="*/ 1112 h 1112"/>
                  <a:gd name="T6" fmla="*/ 362 w 654"/>
                  <a:gd name="T7" fmla="*/ 1112 h 1112"/>
                  <a:gd name="T8" fmla="*/ 362 w 654"/>
                  <a:gd name="T9" fmla="*/ 1112 h 1112"/>
                  <a:gd name="T10" fmla="*/ 362 w 654"/>
                  <a:gd name="T11" fmla="*/ 1112 h 1112"/>
                  <a:gd name="T12" fmla="*/ 638 w 654"/>
                  <a:gd name="T13" fmla="*/ 1112 h 1112"/>
                  <a:gd name="T14" fmla="*/ 638 w 654"/>
                  <a:gd name="T15" fmla="*/ 1112 h 1112"/>
                  <a:gd name="T16" fmla="*/ 644 w 654"/>
                  <a:gd name="T17" fmla="*/ 1112 h 1112"/>
                  <a:gd name="T18" fmla="*/ 650 w 654"/>
                  <a:gd name="T19" fmla="*/ 1108 h 1112"/>
                  <a:gd name="T20" fmla="*/ 654 w 654"/>
                  <a:gd name="T21" fmla="*/ 1102 h 1112"/>
                  <a:gd name="T22" fmla="*/ 654 w 654"/>
                  <a:gd name="T23" fmla="*/ 1096 h 1112"/>
                  <a:gd name="T24" fmla="*/ 654 w 654"/>
                  <a:gd name="T25" fmla="*/ 938 h 1112"/>
                  <a:gd name="T26" fmla="*/ 654 w 654"/>
                  <a:gd name="T27" fmla="*/ 938 h 1112"/>
                  <a:gd name="T28" fmla="*/ 654 w 654"/>
                  <a:gd name="T29" fmla="*/ 934 h 1112"/>
                  <a:gd name="T30" fmla="*/ 654 w 654"/>
                  <a:gd name="T31" fmla="*/ 0 h 1112"/>
                  <a:gd name="T32" fmla="*/ 172 w 654"/>
                  <a:gd name="T33" fmla="*/ 0 h 1112"/>
                  <a:gd name="T34" fmla="*/ 622 w 654"/>
                  <a:gd name="T35" fmla="*/ 934 h 1112"/>
                  <a:gd name="T36" fmla="*/ 622 w 654"/>
                  <a:gd name="T37" fmla="*/ 934 h 1112"/>
                  <a:gd name="T38" fmla="*/ 622 w 654"/>
                  <a:gd name="T39" fmla="*/ 942 h 1112"/>
                  <a:gd name="T40" fmla="*/ 620 w 654"/>
                  <a:gd name="T41" fmla="*/ 960 h 1112"/>
                  <a:gd name="T42" fmla="*/ 614 w 654"/>
                  <a:gd name="T43" fmla="*/ 982 h 1112"/>
                  <a:gd name="T44" fmla="*/ 610 w 654"/>
                  <a:gd name="T45" fmla="*/ 996 h 1112"/>
                  <a:gd name="T46" fmla="*/ 604 w 654"/>
                  <a:gd name="T47" fmla="*/ 1010 h 1112"/>
                  <a:gd name="T48" fmla="*/ 596 w 654"/>
                  <a:gd name="T49" fmla="*/ 1022 h 1112"/>
                  <a:gd name="T50" fmla="*/ 586 w 654"/>
                  <a:gd name="T51" fmla="*/ 1036 h 1112"/>
                  <a:gd name="T52" fmla="*/ 574 w 654"/>
                  <a:gd name="T53" fmla="*/ 1048 h 1112"/>
                  <a:gd name="T54" fmla="*/ 560 w 654"/>
                  <a:gd name="T55" fmla="*/ 1058 h 1112"/>
                  <a:gd name="T56" fmla="*/ 544 w 654"/>
                  <a:gd name="T57" fmla="*/ 1068 h 1112"/>
                  <a:gd name="T58" fmla="*/ 524 w 654"/>
                  <a:gd name="T59" fmla="*/ 1074 h 1112"/>
                  <a:gd name="T60" fmla="*/ 502 w 654"/>
                  <a:gd name="T61" fmla="*/ 1078 h 1112"/>
                  <a:gd name="T62" fmla="*/ 476 w 654"/>
                  <a:gd name="T63" fmla="*/ 1080 h 1112"/>
                  <a:gd name="T64" fmla="*/ 32 w 654"/>
                  <a:gd name="T65" fmla="*/ 1080 h 1112"/>
                  <a:gd name="T66" fmla="*/ 32 w 654"/>
                  <a:gd name="T67" fmla="*/ 186 h 1112"/>
                  <a:gd name="T68" fmla="*/ 186 w 654"/>
                  <a:gd name="T69" fmla="*/ 32 h 1112"/>
                  <a:gd name="T70" fmla="*/ 622 w 654"/>
                  <a:gd name="T71" fmla="*/ 32 h 1112"/>
                  <a:gd name="T72" fmla="*/ 622 w 654"/>
                  <a:gd name="T73" fmla="*/ 934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4" h="1112">
                    <a:moveTo>
                      <a:pt x="172" y="0"/>
                    </a:moveTo>
                    <a:lnTo>
                      <a:pt x="0" y="172"/>
                    </a:lnTo>
                    <a:lnTo>
                      <a:pt x="0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362" y="1112"/>
                    </a:lnTo>
                    <a:lnTo>
                      <a:pt x="638" y="1112"/>
                    </a:lnTo>
                    <a:lnTo>
                      <a:pt x="638" y="1112"/>
                    </a:lnTo>
                    <a:lnTo>
                      <a:pt x="644" y="1112"/>
                    </a:lnTo>
                    <a:lnTo>
                      <a:pt x="650" y="1108"/>
                    </a:lnTo>
                    <a:lnTo>
                      <a:pt x="654" y="1102"/>
                    </a:lnTo>
                    <a:lnTo>
                      <a:pt x="654" y="1096"/>
                    </a:lnTo>
                    <a:lnTo>
                      <a:pt x="654" y="938"/>
                    </a:lnTo>
                    <a:lnTo>
                      <a:pt x="654" y="938"/>
                    </a:lnTo>
                    <a:lnTo>
                      <a:pt x="654" y="934"/>
                    </a:lnTo>
                    <a:lnTo>
                      <a:pt x="654" y="0"/>
                    </a:lnTo>
                    <a:lnTo>
                      <a:pt x="172" y="0"/>
                    </a:lnTo>
                    <a:close/>
                    <a:moveTo>
                      <a:pt x="622" y="934"/>
                    </a:moveTo>
                    <a:lnTo>
                      <a:pt x="622" y="934"/>
                    </a:lnTo>
                    <a:lnTo>
                      <a:pt x="622" y="942"/>
                    </a:lnTo>
                    <a:lnTo>
                      <a:pt x="620" y="960"/>
                    </a:lnTo>
                    <a:lnTo>
                      <a:pt x="614" y="982"/>
                    </a:lnTo>
                    <a:lnTo>
                      <a:pt x="610" y="996"/>
                    </a:lnTo>
                    <a:lnTo>
                      <a:pt x="604" y="1010"/>
                    </a:lnTo>
                    <a:lnTo>
                      <a:pt x="596" y="1022"/>
                    </a:lnTo>
                    <a:lnTo>
                      <a:pt x="586" y="1036"/>
                    </a:lnTo>
                    <a:lnTo>
                      <a:pt x="574" y="1048"/>
                    </a:lnTo>
                    <a:lnTo>
                      <a:pt x="560" y="1058"/>
                    </a:lnTo>
                    <a:lnTo>
                      <a:pt x="544" y="1068"/>
                    </a:lnTo>
                    <a:lnTo>
                      <a:pt x="524" y="1074"/>
                    </a:lnTo>
                    <a:lnTo>
                      <a:pt x="502" y="1078"/>
                    </a:lnTo>
                    <a:lnTo>
                      <a:pt x="476" y="1080"/>
                    </a:lnTo>
                    <a:lnTo>
                      <a:pt x="32" y="1080"/>
                    </a:lnTo>
                    <a:lnTo>
                      <a:pt x="32" y="186"/>
                    </a:lnTo>
                    <a:lnTo>
                      <a:pt x="186" y="32"/>
                    </a:lnTo>
                    <a:lnTo>
                      <a:pt x="622" y="32"/>
                    </a:lnTo>
                    <a:lnTo>
                      <a:pt x="622" y="93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3938588" y="2881313"/>
                <a:ext cx="765175" cy="1295400"/>
              </a:xfrm>
              <a:custGeom>
                <a:avLst/>
                <a:gdLst>
                  <a:gd name="T0" fmla="*/ 0 w 482"/>
                  <a:gd name="T1" fmla="*/ 816 h 816"/>
                  <a:gd name="T2" fmla="*/ 482 w 482"/>
                  <a:gd name="T3" fmla="*/ 816 h 816"/>
                  <a:gd name="T4" fmla="*/ 482 w 482"/>
                  <a:gd name="T5" fmla="*/ 0 h 816"/>
                  <a:gd name="T6" fmla="*/ 102 w 482"/>
                  <a:gd name="T7" fmla="*/ 0 h 816"/>
                  <a:gd name="T8" fmla="*/ 0 w 482"/>
                  <a:gd name="T9" fmla="*/ 100 h 816"/>
                  <a:gd name="T10" fmla="*/ 0 w 482"/>
                  <a:gd name="T11" fmla="*/ 816 h 816"/>
                  <a:gd name="T12" fmla="*/ 32 w 482"/>
                  <a:gd name="T13" fmla="*/ 114 h 816"/>
                  <a:gd name="T14" fmla="*/ 114 w 482"/>
                  <a:gd name="T15" fmla="*/ 32 h 816"/>
                  <a:gd name="T16" fmla="*/ 450 w 482"/>
                  <a:gd name="T17" fmla="*/ 32 h 816"/>
                  <a:gd name="T18" fmla="*/ 450 w 482"/>
                  <a:gd name="T19" fmla="*/ 784 h 816"/>
                  <a:gd name="T20" fmla="*/ 32 w 482"/>
                  <a:gd name="T21" fmla="*/ 784 h 816"/>
                  <a:gd name="T22" fmla="*/ 32 w 482"/>
                  <a:gd name="T23" fmla="*/ 114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816">
                    <a:moveTo>
                      <a:pt x="0" y="816"/>
                    </a:moveTo>
                    <a:lnTo>
                      <a:pt x="482" y="816"/>
                    </a:lnTo>
                    <a:lnTo>
                      <a:pt x="482" y="0"/>
                    </a:lnTo>
                    <a:lnTo>
                      <a:pt x="102" y="0"/>
                    </a:lnTo>
                    <a:lnTo>
                      <a:pt x="0" y="100"/>
                    </a:lnTo>
                    <a:lnTo>
                      <a:pt x="0" y="816"/>
                    </a:lnTo>
                    <a:close/>
                    <a:moveTo>
                      <a:pt x="32" y="114"/>
                    </a:moveTo>
                    <a:lnTo>
                      <a:pt x="114" y="32"/>
                    </a:lnTo>
                    <a:lnTo>
                      <a:pt x="450" y="32"/>
                    </a:lnTo>
                    <a:lnTo>
                      <a:pt x="450" y="784"/>
                    </a:lnTo>
                    <a:lnTo>
                      <a:pt x="32" y="784"/>
                    </a:lnTo>
                    <a:lnTo>
                      <a:pt x="3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9"/>
              <p:cNvSpPr>
                <a:spLocks noChangeArrowheads="1"/>
              </p:cNvSpPr>
              <p:nvPr/>
            </p:nvSpPr>
            <p:spPr bwMode="auto">
              <a:xfrm>
                <a:off x="4268788" y="4233863"/>
                <a:ext cx="101600" cy="1016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4278313" y="2779713"/>
                <a:ext cx="171450" cy="508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defTabSz="914174">
                  <a:defRPr/>
                </a:pPr>
                <a:endParaRPr lang="ko-KR" altLang="en-US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219698" y="6163450"/>
              <a:ext cx="753955" cy="336732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>
              <a:defPPr>
                <a:defRPr lang="en-US"/>
              </a:defPPr>
              <a:lvl1pPr defTabSz="1042744">
                <a:defRPr sz="1300" kern="0">
                  <a:solidFill>
                    <a:schemeClr val="tx1">
                      <a:lumMod val="95000"/>
                      <a:lumOff val="5000"/>
                    </a:schemeClr>
                  </a:solidFill>
                  <a:ea typeface="굴림" pitchFamily="50" charset="-127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</a:rPr>
                <a:t>1 MEX</a:t>
              </a: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6908783" y="6078252"/>
              <a:ext cx="473316" cy="384425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2138" rIns="0" bIns="5213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4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Virtual Port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7714" y="3975093"/>
              <a:ext cx="604052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SPL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97714" y="4614223"/>
              <a:ext cx="604052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SPL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97713" y="5395090"/>
              <a:ext cx="604052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SPL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97713" y="6136802"/>
              <a:ext cx="604052" cy="302791"/>
            </a:xfrm>
            <a:prstGeom prst="rect">
              <a:avLst/>
            </a:prstGeom>
            <a:noFill/>
          </p:spPr>
          <p:txBody>
            <a:bodyPr wrap="none" lIns="104274" tIns="52138" rIns="104274" bIns="52138" rtlCol="0">
              <a:spAutoFit/>
            </a:bodyPr>
            <a:lstStyle/>
            <a:p>
              <a:pPr defTabSz="914174">
                <a:defRPr/>
              </a:pPr>
              <a:r>
                <a:rPr lang="en-US" sz="11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 SPL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6208415" y="3810335"/>
              <a:ext cx="2893606" cy="62294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 algn="ctr">
                <a:buFont typeface="Wingdings" panose="05000000000000000000" pitchFamily="2" charset="2"/>
                <a:buChar char="Ø"/>
              </a:pPr>
              <a:endParaRPr lang="ko-KR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208415" y="4499170"/>
              <a:ext cx="2893606" cy="62294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 algn="ctr">
                <a:buFont typeface="Wingdings" panose="05000000000000000000" pitchFamily="2" charset="2"/>
                <a:buChar char="Ø"/>
              </a:pPr>
              <a:endParaRPr lang="ko-KR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6208415" y="5221585"/>
              <a:ext cx="2893606" cy="62294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 algn="ctr">
                <a:buFont typeface="Wingdings" panose="05000000000000000000" pitchFamily="2" charset="2"/>
                <a:buChar char="Ø"/>
              </a:pPr>
              <a:endParaRPr lang="ko-KR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208415" y="5954469"/>
              <a:ext cx="2893606" cy="62294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 algn="ctr">
                <a:buFont typeface="Wingdings" panose="05000000000000000000" pitchFamily="2" charset="2"/>
                <a:buChar char="Ø"/>
              </a:pPr>
              <a:endParaRPr lang="ko-KR" altLang="en-US" sz="14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1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Temporary </a:t>
            </a:r>
            <a:r>
              <a:rPr lang="en-US" altLang="ko-KR" dirty="0"/>
              <a:t>License Activation</a:t>
            </a:r>
            <a:endParaRPr lang="ko-KR" altLang="en-US" dirty="0"/>
          </a:p>
        </p:txBody>
      </p:sp>
      <p:sp>
        <p:nvSpPr>
          <p:cNvPr id="98" name="Content Placeholder 56"/>
          <p:cNvSpPr txBox="1">
            <a:spLocks/>
          </p:cNvSpPr>
          <p:nvPr/>
        </p:nvSpPr>
        <p:spPr bwMode="auto">
          <a:xfrm>
            <a:off x="396877" y="971982"/>
            <a:ext cx="8473993" cy="15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82" tIns="0" rIns="7198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169" indent="-176169" defTabSz="914174">
              <a:defRPr/>
            </a:pPr>
            <a:r>
              <a:rPr lang="en-US" altLang="ko-KR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“Temporary license activation” </a:t>
            </a:r>
            <a:r>
              <a:rPr lang="en-US" altLang="ko-KR" sz="2000" kern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altLang="ko-KR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times</a:t>
            </a:r>
          </a:p>
          <a:p>
            <a:pPr marL="533268" lvl="1" indent="-177756" defTabSz="914174">
              <a:buClr>
                <a:srgbClr val="58585A"/>
              </a:buClr>
              <a:defRPr/>
            </a:pPr>
            <a:r>
              <a:rPr lang="en-US" altLang="ko-KR" sz="14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1400" kern="0" baseline="30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4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: 60days, next 5 times : 30days each</a:t>
            </a:r>
          </a:p>
          <a:p>
            <a:pPr marL="533268" lvl="1" indent="-177756" defTabSz="914174">
              <a:buClr>
                <a:srgbClr val="58585A"/>
              </a:buClr>
              <a:defRPr/>
            </a:pPr>
            <a:r>
              <a:rPr lang="en-US" altLang="ko-KR" sz="11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by System Admin - No need to download temporary license from the license portal</a:t>
            </a:r>
          </a:p>
          <a:p>
            <a:pPr marL="533268" lvl="1" indent="-177756" defTabSz="914174">
              <a:buClr>
                <a:srgbClr val="58585A"/>
              </a:buClr>
              <a:defRPr/>
            </a:pPr>
            <a:r>
              <a:rPr lang="en-US" altLang="ko-KR" sz="11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Pop-up notice when enabling “Temporary License Activation” about “license upload required before expiration,  limited service mode without valid licenses after expiration and recommendation on database download”</a:t>
            </a:r>
          </a:p>
          <a:p>
            <a:pPr marL="533268" lvl="1" indent="-177756" defTabSz="914174">
              <a:buClr>
                <a:srgbClr val="58585A"/>
              </a:buClr>
              <a:defRPr/>
            </a:pPr>
            <a:r>
              <a:rPr lang="en-US" altLang="ko-KR" sz="1100" kern="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Email Notice to pre-registered email address in Web-Admin and Daily notice to system attendant from 7 days prior to </a:t>
            </a:r>
            <a:r>
              <a:rPr lang="en-US" altLang="ko-KR" sz="1100" kern="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expiration</a:t>
            </a:r>
            <a:endParaRPr lang="en-US" altLang="ko-KR" sz="1100" kern="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06270" y="2580140"/>
            <a:ext cx="8418557" cy="2799390"/>
          </a:xfrm>
          <a:prstGeom prst="roundRect">
            <a:avLst>
              <a:gd name="adj" fmla="val 28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787542" y="3110751"/>
            <a:ext cx="7879512" cy="268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787542" y="3001268"/>
            <a:ext cx="993787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2140081" y="3001268"/>
            <a:ext cx="621763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ight Arrow 102"/>
          <p:cNvSpPr/>
          <p:nvPr/>
        </p:nvSpPr>
        <p:spPr>
          <a:xfrm>
            <a:off x="3155389" y="3001268"/>
            <a:ext cx="621763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ight Arrow 103"/>
          <p:cNvSpPr/>
          <p:nvPr/>
        </p:nvSpPr>
        <p:spPr>
          <a:xfrm>
            <a:off x="4178634" y="3001268"/>
            <a:ext cx="621763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Right Arrow 104"/>
          <p:cNvSpPr/>
          <p:nvPr/>
        </p:nvSpPr>
        <p:spPr>
          <a:xfrm>
            <a:off x="5181187" y="3001268"/>
            <a:ext cx="621763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Right Arrow 105"/>
          <p:cNvSpPr/>
          <p:nvPr/>
        </p:nvSpPr>
        <p:spPr>
          <a:xfrm>
            <a:off x="6191362" y="3001268"/>
            <a:ext cx="621763" cy="486589"/>
          </a:xfrm>
          <a:prstGeom prst="rightArrow">
            <a:avLst>
              <a:gd name="adj1" fmla="val 100000"/>
              <a:gd name="adj2" fmla="val 2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4276" y="5254465"/>
            <a:ext cx="6939037" cy="85170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80165" tIns="40083" rIns="80165" bIns="40083" rtlCol="0" anchor="ctr">
            <a:noAutofit/>
          </a:bodyPr>
          <a:lstStyle/>
          <a:p>
            <a:pPr marL="342814" indent="-342814" defTabSz="914174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Support emergency installation as well as multiple application trials</a:t>
            </a:r>
          </a:p>
          <a:p>
            <a:pPr marL="342814" indent="-342814" defTabSz="914174">
              <a:buFont typeface="Arial" panose="020B0604020202020204" pitchFamily="34" charset="0"/>
              <a:buChar char="•"/>
              <a:defRPr/>
            </a:pPr>
            <a:r>
              <a:rPr kumimoji="1" lang="en-US" kern="0" dirty="0">
                <a:solidFill>
                  <a:schemeClr val="bg1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Simple and Quick to implement via Web-Admin</a:t>
            </a:r>
            <a:endParaRPr lang="en-US" kern="0" dirty="0">
              <a:solidFill>
                <a:schemeClr val="bg1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99551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1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st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(60days)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135854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2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nd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(30days)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25866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3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rd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(30days)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166765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4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(30days)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83890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5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(30days)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64934" y="3053937"/>
            <a:ext cx="652415" cy="41950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6</a:t>
            </a:r>
            <a:r>
              <a:rPr lang="en-US" sz="11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</a:t>
            </a: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time</a:t>
            </a:r>
          </a:p>
          <a:p>
            <a:pPr algn="ctr" defTabSz="914174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(30days)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H="1">
            <a:off x="7136255" y="2936998"/>
            <a:ext cx="128233" cy="271021"/>
          </a:xfrm>
          <a:prstGeom prst="straightConnector1">
            <a:avLst/>
          </a:prstGeom>
          <a:solidFill>
            <a:srgbClr val="89BA17"/>
          </a:solidFill>
          <a:ln w="12700" cap="flat" cmpd="sng" algn="ctr">
            <a:solidFill>
              <a:srgbClr val="CC330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7200372" y="2590902"/>
            <a:ext cx="1532626" cy="4502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 defTabSz="914174">
              <a:defRPr/>
            </a:pPr>
            <a:r>
              <a:rPr lang="en-US" altLang="ko-KR" sz="1200" kern="0" dirty="0">
                <a:solidFill>
                  <a:srgbClr val="C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Need valid licenses from </a:t>
            </a:r>
            <a:r>
              <a:rPr lang="en-US" altLang="ko-KR" sz="1200" kern="0" dirty="0" smtClean="0">
                <a:solidFill>
                  <a:srgbClr val="C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this</a:t>
            </a:r>
            <a:endParaRPr lang="en-US" altLang="ko-KR" sz="1200" kern="0" dirty="0">
              <a:solidFill>
                <a:srgbClr val="C00000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1446" y="3515586"/>
            <a:ext cx="4401868" cy="586094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154486" indent="-154486" defTabSz="91417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1100" b="1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If valid licenses at expiration </a:t>
            </a:r>
            <a:r>
              <a:rPr kumimoji="1" lang="en-US" sz="1100" b="1" kern="0" dirty="0">
                <a:solidFill>
                  <a:srgbClr val="58585A">
                    <a:lumMod val="5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 Normal operation</a:t>
            </a:r>
          </a:p>
          <a:p>
            <a:pPr marL="285680" indent="-285680" defTabSz="91417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en-US" sz="1100" b="1" kern="0" dirty="0">
              <a:solidFill>
                <a:srgbClr val="58585A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54486" indent="-154486" defTabSz="91417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sz="1100" b="1" kern="0" dirty="0">
                <a:solidFill>
                  <a:srgbClr val="C00000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  <a:sym typeface="Wingdings" panose="05000000000000000000" pitchFamily="2" charset="2"/>
              </a:rPr>
              <a:t>If license in-valid at expiration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10416"/>
              </p:ext>
            </p:extLst>
          </p:nvPr>
        </p:nvGraphicFramePr>
        <p:xfrm>
          <a:off x="1207698" y="4101679"/>
          <a:ext cx="6196308" cy="1090338"/>
        </p:xfrm>
        <a:graphic>
          <a:graphicData uri="http://schemas.openxmlformats.org/drawingml/2006/table">
            <a:tbl>
              <a:tblPr firstRow="1" bandRow="1"/>
              <a:tblGrid>
                <a:gridCol w="1681170"/>
                <a:gridCol w="1797821"/>
                <a:gridCol w="2717317"/>
              </a:tblGrid>
              <a:tr h="203486"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 smtClean="0"/>
                        <a:t>eMG80/800/UCP</a:t>
                      </a:r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 smtClean="0"/>
                        <a:t>CM</a:t>
                      </a:r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683"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b="1" dirty="0" smtClean="0"/>
                        <a:t>1) System feature license</a:t>
                      </a:r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/>
                        <a:t>Disable system</a:t>
                      </a:r>
                      <a:r>
                        <a:rPr lang="en-US" altLang="ko-KR" sz="900" baseline="0" dirty="0" smtClean="0"/>
                        <a:t> feature</a:t>
                      </a:r>
                      <a:endParaRPr lang="ko-KR" altLang="en-US" sz="900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/>
                        <a:t>Disable system feature except TAPI, LNKGW, GR.</a:t>
                      </a:r>
                    </a:p>
                    <a:p>
                      <a:pPr latinLnBrk="1"/>
                      <a:r>
                        <a:rPr lang="en-US" altLang="ko-KR" sz="900" dirty="0" smtClean="0"/>
                        <a:t>*TAPI, LNKGW, GR </a:t>
                      </a:r>
                      <a:r>
                        <a:rPr lang="en-US" altLang="ko-KR" sz="900" dirty="0" smtClean="0">
                          <a:sym typeface="Wingdings" panose="05000000000000000000" pitchFamily="2" charset="2"/>
                        </a:rPr>
                        <a:t> Go to “Limited Service Mode”</a:t>
                      </a:r>
                      <a:endParaRPr lang="ko-KR" altLang="en-US" sz="900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683"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b="1" dirty="0" smtClean="0"/>
                        <a:t>2) Seat/Copy base license</a:t>
                      </a:r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/>
                        <a:t>Disable the whole</a:t>
                      </a:r>
                      <a:r>
                        <a:rPr lang="en-US" altLang="ko-KR" sz="900" baseline="0" dirty="0" smtClean="0"/>
                        <a:t> application or feature with in-valid license</a:t>
                      </a:r>
                      <a:endParaRPr lang="ko-KR" altLang="en-US" sz="900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/>
                        <a:t>Goes to “Limited Service</a:t>
                      </a:r>
                      <a:r>
                        <a:rPr lang="en-US" altLang="ko-KR" sz="900" baseline="0" dirty="0" smtClean="0"/>
                        <a:t> Mode”</a:t>
                      </a:r>
                      <a:endParaRPr lang="ko-KR" altLang="en-US" sz="900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3486"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b="1" dirty="0" smtClean="0"/>
                        <a:t>3) SPL/IPEXT/3SIPEXT</a:t>
                      </a:r>
                      <a:endParaRPr lang="ko-KR" altLang="en-US" sz="900" b="1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 smtClean="0"/>
                        <a:t>Goes to “Limited Service</a:t>
                      </a:r>
                      <a:r>
                        <a:rPr lang="en-US" altLang="ko-KR" sz="900" baseline="0" dirty="0" smtClean="0"/>
                        <a:t> Mode”</a:t>
                      </a:r>
                      <a:endParaRPr lang="ko-KR" altLang="en-US" sz="900" dirty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Goes to “Limited Service</a:t>
                      </a:r>
                      <a:r>
                        <a:rPr lang="en-US" altLang="ko-KR" sz="900" baseline="0" dirty="0" smtClean="0"/>
                        <a:t> Mode”</a:t>
                      </a:r>
                      <a:endParaRPr lang="ko-KR" altLang="en-US" sz="900" dirty="0" smtClean="0"/>
                    </a:p>
                  </a:txBody>
                  <a:tcPr marL="30798" marR="30798" marT="32645" marB="32645">
                    <a:lnL w="12700" cmpd="sng">
                      <a:solidFill>
                        <a:srgbClr val="58585A"/>
                      </a:solidFill>
                    </a:lnL>
                    <a:lnR w="12700" cmpd="sng">
                      <a:solidFill>
                        <a:srgbClr val="58585A"/>
                      </a:solidFill>
                    </a:lnR>
                    <a:lnT w="12700" cmpd="sng">
                      <a:solidFill>
                        <a:srgbClr val="58585A"/>
                      </a:solidFill>
                    </a:lnT>
                    <a:lnB w="12700" cmpd="sng">
                      <a:solidFill>
                        <a:srgbClr val="58585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2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Limited Service Mode</a:t>
            </a:r>
            <a:endParaRPr lang="ko-KR" altLang="en-US" sz="2100" dirty="0"/>
          </a:p>
        </p:txBody>
      </p:sp>
      <p:sp>
        <p:nvSpPr>
          <p:cNvPr id="22" name="Content Placeholder 75"/>
          <p:cNvSpPr txBox="1">
            <a:spLocks/>
          </p:cNvSpPr>
          <p:nvPr/>
        </p:nvSpPr>
        <p:spPr bwMode="auto">
          <a:xfrm>
            <a:off x="396875" y="1124141"/>
            <a:ext cx="8351839" cy="11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82" tIns="0" rIns="7198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169" indent="-176169" defTabSz="914174"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Offer multiple benefits of temporary uses</a:t>
            </a:r>
          </a:p>
          <a:p>
            <a:pPr marL="176169" indent="-176169" defTabSz="914174"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Valid licenses should be uploaded before expiration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54098" y="5910283"/>
            <a:ext cx="3309219" cy="45028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defTabSz="914174">
              <a:defRPr/>
            </a:pPr>
            <a:r>
              <a:rPr lang="en-US" sz="12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rPr>
              <a:t>*</a:t>
            </a:r>
            <a:r>
              <a:rPr lang="en-US" sz="1200" u="sng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rPr>
              <a:t>Limited Service Mode</a:t>
            </a:r>
          </a:p>
          <a:p>
            <a:pPr marL="176169" indent="-176169" defTabSz="914174">
              <a:defRPr/>
            </a:pPr>
            <a:r>
              <a:rPr lang="en-US" sz="12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rPr>
              <a:t> - Blocking only normal outgoing calls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11560" y="2216914"/>
            <a:ext cx="7718160" cy="3366885"/>
            <a:chOff x="137819" y="2291688"/>
            <a:chExt cx="8838726" cy="407437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37819" y="2291688"/>
              <a:ext cx="4130461" cy="7052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1) Temporary license activation expiration</a:t>
              </a:r>
            </a:p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        (1</a:t>
              </a:r>
              <a:r>
                <a:rPr lang="en-US" sz="1100" kern="0" baseline="3000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st</a:t>
              </a: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 time – 60days, next 5 times – 30days each)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37820" y="3116572"/>
              <a:ext cx="4130462" cy="7052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174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2)</a:t>
              </a:r>
              <a:r>
                <a:rPr lang="en-US" altLang="ko-KR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 Default maintenance license(MNTD) upload within 60days of initial installation </a:t>
              </a: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for LME products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37820" y="3953684"/>
              <a:ext cx="4130462" cy="7052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3) LCM system running as a survivable mode </a:t>
              </a:r>
            </a:p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     – needs reconnection to CCM system within 60days</a:t>
              </a:r>
            </a:p>
          </p:txBody>
        </p:sp>
        <p:sp>
          <p:nvSpPr>
            <p:cNvPr id="47" name="Diamond 46"/>
            <p:cNvSpPr/>
            <p:nvPr/>
          </p:nvSpPr>
          <p:spPr bwMode="auto">
            <a:xfrm>
              <a:off x="4998989" y="2896824"/>
              <a:ext cx="1344504" cy="1145560"/>
            </a:xfrm>
            <a:prstGeom prst="diamond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4" latinLnBrk="0">
                <a:defRPr/>
              </a:pPr>
              <a:r>
                <a:rPr lang="en-US" sz="12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Validity Check</a:t>
              </a:r>
            </a:p>
          </p:txBody>
        </p:sp>
        <p:cxnSp>
          <p:nvCxnSpPr>
            <p:cNvPr id="48" name="Straight Arrow Connector 47"/>
            <p:cNvCxnSpPr>
              <a:stCxn id="47" idx="3"/>
            </p:cNvCxnSpPr>
            <p:nvPr/>
          </p:nvCxnSpPr>
          <p:spPr bwMode="auto">
            <a:xfrm>
              <a:off x="6343492" y="3469604"/>
              <a:ext cx="621102" cy="0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7023050" y="2930516"/>
              <a:ext cx="1953495" cy="1078175"/>
            </a:xfrm>
            <a:prstGeom prst="rect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4" latinLnBrk="0">
                <a:defRPr/>
              </a:pPr>
              <a:r>
                <a:rPr lang="en-US" sz="12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Normal Operation</a:t>
              </a:r>
            </a:p>
          </p:txBody>
        </p:sp>
        <p:cxnSp>
          <p:nvCxnSpPr>
            <p:cNvPr id="50" name="Straight Arrow Connector 49"/>
            <p:cNvCxnSpPr>
              <a:stCxn id="44" idx="3"/>
              <a:endCxn id="47" idx="1"/>
            </p:cNvCxnSpPr>
            <p:nvPr/>
          </p:nvCxnSpPr>
          <p:spPr bwMode="auto">
            <a:xfrm>
              <a:off x="4268280" y="2644292"/>
              <a:ext cx="730709" cy="825312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5" idx="3"/>
              <a:endCxn id="47" idx="1"/>
            </p:cNvCxnSpPr>
            <p:nvPr/>
          </p:nvCxnSpPr>
          <p:spPr bwMode="auto">
            <a:xfrm>
              <a:off x="4268283" y="3469176"/>
              <a:ext cx="730706" cy="428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stCxn id="46" idx="3"/>
              <a:endCxn id="47" idx="1"/>
            </p:cNvCxnSpPr>
            <p:nvPr/>
          </p:nvCxnSpPr>
          <p:spPr bwMode="auto">
            <a:xfrm flipV="1">
              <a:off x="4268283" y="3469604"/>
              <a:ext cx="730706" cy="836684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>
              <a:off x="5031871" y="4658891"/>
              <a:ext cx="1278740" cy="1707170"/>
            </a:xfrm>
            <a:prstGeom prst="rect">
              <a:avLst/>
            </a:prstGeom>
            <a:solidFill>
              <a:srgbClr val="FF99CC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74" latinLnBrk="0">
                <a:defRPr/>
              </a:pPr>
              <a:r>
                <a:rPr lang="en-US" sz="12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Limited Service Mode</a:t>
              </a:r>
            </a:p>
            <a:p>
              <a:pPr defTabSz="914174">
                <a:defRPr/>
              </a:pPr>
              <a:r>
                <a:rPr lang="en-US" sz="11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(</a:t>
              </a:r>
              <a:r>
                <a:rPr lang="en-US" altLang="ko-KR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Blocking only normal outgoing calls)</a:t>
              </a:r>
              <a:endParaRPr lang="en-US" sz="1100" b="1" kern="0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54" name="Straight Arrow Connector 53"/>
            <p:cNvCxnSpPr>
              <a:stCxn id="47" idx="2"/>
              <a:endCxn id="53" idx="0"/>
            </p:cNvCxnSpPr>
            <p:nvPr/>
          </p:nvCxnSpPr>
          <p:spPr bwMode="auto">
            <a:xfrm>
              <a:off x="5671241" y="4042384"/>
              <a:ext cx="0" cy="616507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5289129" y="4187590"/>
              <a:ext cx="488674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4" latinLnBrk="0">
                <a:defRPr/>
              </a:pPr>
              <a:r>
                <a:rPr lang="en-US" sz="16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75700" y="3114858"/>
              <a:ext cx="534566" cy="40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4" latinLnBrk="0">
                <a:defRPr/>
              </a:pPr>
              <a:r>
                <a:rPr lang="en-US" sz="16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023050" y="4658892"/>
              <a:ext cx="1953495" cy="1707169"/>
            </a:xfrm>
            <a:prstGeom prst="rect">
              <a:avLst/>
            </a:prstGeom>
            <a:solidFill>
              <a:srgbClr val="00285E">
                <a:lumMod val="25000"/>
                <a:lumOff val="7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6169" indent="-176169" defTabSz="914174" latinLnBrk="0">
                <a:buFontTx/>
                <a:buAutoNum type="arabicParenR"/>
                <a:defRPr/>
              </a:pPr>
              <a:r>
                <a:rPr lang="en-US" sz="11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Upload valid licenses</a:t>
              </a:r>
            </a:p>
            <a:p>
              <a:pPr algn="ctr" defTabSz="914174" latinLnBrk="0">
                <a:defRPr/>
              </a:pPr>
              <a:r>
                <a:rPr lang="en-US" sz="11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or</a:t>
              </a:r>
            </a:p>
            <a:p>
              <a:pPr marL="176169" indent="-176169" defTabSz="914174" latinLnBrk="0">
                <a:defRPr/>
              </a:pPr>
              <a:r>
                <a:rPr lang="en-US" sz="11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2) Delete temp license from the DB</a:t>
              </a:r>
            </a:p>
            <a:p>
              <a:pPr marL="176169" indent="-176169" defTabSz="914174" latinLnBrk="0">
                <a:defRPr/>
              </a:pPr>
              <a:endParaRPr lang="en-US" sz="1100" b="1" kern="0" dirty="0">
                <a:solidFill>
                  <a:srgbClr val="000000">
                    <a:lumMod val="50000"/>
                  </a:srgbClr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  <a:p>
              <a:pPr marL="176169" indent="-176169" defTabSz="914174" latinLnBrk="0">
                <a:defRPr/>
              </a:pPr>
              <a:r>
                <a:rPr lang="en-US" sz="1100" b="1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* LCM/Slave system – reconnection to CCM/Master system</a:t>
              </a:r>
            </a:p>
          </p:txBody>
        </p:sp>
        <p:cxnSp>
          <p:nvCxnSpPr>
            <p:cNvPr id="58" name="Straight Arrow Connector 57"/>
            <p:cNvCxnSpPr>
              <a:stCxn id="53" idx="3"/>
              <a:endCxn id="57" idx="1"/>
            </p:cNvCxnSpPr>
            <p:nvPr/>
          </p:nvCxnSpPr>
          <p:spPr bwMode="auto">
            <a:xfrm>
              <a:off x="6310611" y="5512477"/>
              <a:ext cx="712439" cy="0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stCxn id="57" idx="0"/>
              <a:endCxn id="49" idx="2"/>
            </p:cNvCxnSpPr>
            <p:nvPr/>
          </p:nvCxnSpPr>
          <p:spPr bwMode="auto">
            <a:xfrm flipV="1">
              <a:off x="7999798" y="4008691"/>
              <a:ext cx="0" cy="650201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137820" y="4774232"/>
              <a:ext cx="4130462" cy="7052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4) Stand-by(Slave) system running as a redundancy mode </a:t>
              </a:r>
            </a:p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     – needs reconnection to Master system within 60days</a:t>
              </a:r>
            </a:p>
          </p:txBody>
        </p:sp>
        <p:cxnSp>
          <p:nvCxnSpPr>
            <p:cNvPr id="61" name="Straight Arrow Connector 60"/>
            <p:cNvCxnSpPr>
              <a:stCxn id="60" idx="3"/>
              <a:endCxn id="47" idx="1"/>
            </p:cNvCxnSpPr>
            <p:nvPr/>
          </p:nvCxnSpPr>
          <p:spPr bwMode="auto">
            <a:xfrm flipV="1">
              <a:off x="4268283" y="3469604"/>
              <a:ext cx="730706" cy="1657232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137820" y="5608358"/>
              <a:ext cx="4130462" cy="70520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174" latinLnBrk="0">
                <a:defRPr/>
              </a:pPr>
              <a:r>
                <a:rPr lang="en-US" sz="1100" kern="0" dirty="0">
                  <a:solidFill>
                    <a:srgbClr val="000000">
                      <a:lumMod val="50000"/>
                    </a:srgbClr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5) Illegal (Intentionally changed) license file upload</a:t>
              </a:r>
            </a:p>
          </p:txBody>
        </p:sp>
        <p:cxnSp>
          <p:nvCxnSpPr>
            <p:cNvPr id="63" name="Straight Arrow Connector 62"/>
            <p:cNvCxnSpPr>
              <a:stCxn id="62" idx="3"/>
              <a:endCxn id="47" idx="1"/>
            </p:cNvCxnSpPr>
            <p:nvPr/>
          </p:nvCxnSpPr>
          <p:spPr bwMode="auto">
            <a:xfrm flipV="1">
              <a:off x="4268283" y="3469604"/>
              <a:ext cx="730706" cy="2491358"/>
            </a:xfrm>
            <a:prstGeom prst="straightConnector1">
              <a:avLst/>
            </a:prstGeom>
            <a:solidFill>
              <a:srgbClr val="89BA17"/>
            </a:solidFill>
            <a:ln w="12700" cap="flat" cmpd="sng" algn="ctr">
              <a:solidFill>
                <a:srgbClr val="58585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20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Limited Service Mode</a:t>
            </a:r>
            <a:endParaRPr lang="ko-KR" altLang="en-US" sz="2100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 bwMode="auto">
          <a:xfrm>
            <a:off x="396875" y="1124139"/>
            <a:ext cx="8639621" cy="9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82" tIns="0" rIns="7198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169" indent="-176169" defTabSz="914174">
              <a:defRPr/>
            </a:pPr>
            <a:r>
              <a:rPr lang="en-US" altLang="ko-KR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Internal calls, Incoming calls and emergency outgoing calls are only supported</a:t>
            </a:r>
          </a:p>
          <a:p>
            <a:pPr marL="176169" indent="-176169" defTabSz="914174">
              <a:defRPr/>
            </a:pPr>
            <a:r>
              <a:rPr lang="en-US" altLang="ko-KR" sz="2000" kern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Remote PPP Connection is supported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91062" y="2344972"/>
            <a:ext cx="7489657" cy="3455861"/>
            <a:chOff x="1291060" y="2344972"/>
            <a:chExt cx="7489657" cy="345586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973" y="3644137"/>
              <a:ext cx="1254503" cy="960947"/>
            </a:xfrm>
            <a:prstGeom prst="rect">
              <a:avLst/>
            </a:prstGeom>
          </p:spPr>
        </p:pic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4135858" y="3454432"/>
              <a:ext cx="1130120" cy="846728"/>
              <a:chOff x="5907088" y="2878138"/>
              <a:chExt cx="1670050" cy="1093787"/>
            </a:xfrm>
            <a:solidFill>
              <a:schemeClr val="bg1">
                <a:lumMod val="95000"/>
              </a:schemeClr>
            </a:solidFill>
          </p:grpSpPr>
          <p:sp>
            <p:nvSpPr>
              <p:cNvPr id="168" name="Freeform 7"/>
              <p:cNvSpPr>
                <a:spLocks noChangeAspect="1"/>
              </p:cNvSpPr>
              <p:nvPr/>
            </p:nvSpPr>
            <p:spPr bwMode="auto">
              <a:xfrm>
                <a:off x="5940425" y="2903538"/>
                <a:ext cx="1614488" cy="1049337"/>
              </a:xfrm>
              <a:custGeom>
                <a:avLst/>
                <a:gdLst>
                  <a:gd name="T0" fmla="*/ 2147483647 w 3053"/>
                  <a:gd name="T1" fmla="*/ 2147483647 h 1982"/>
                  <a:gd name="T2" fmla="*/ 2147483647 w 3053"/>
                  <a:gd name="T3" fmla="*/ 2147483647 h 1982"/>
                  <a:gd name="T4" fmla="*/ 2147483647 w 3053"/>
                  <a:gd name="T5" fmla="*/ 2147483647 h 1982"/>
                  <a:gd name="T6" fmla="*/ 2147483647 w 3053"/>
                  <a:gd name="T7" fmla="*/ 2147483647 h 1982"/>
                  <a:gd name="T8" fmla="*/ 2147483647 w 3053"/>
                  <a:gd name="T9" fmla="*/ 2147483647 h 1982"/>
                  <a:gd name="T10" fmla="*/ 2147483647 w 3053"/>
                  <a:gd name="T11" fmla="*/ 2147483647 h 1982"/>
                  <a:gd name="T12" fmla="*/ 2147483647 w 3053"/>
                  <a:gd name="T13" fmla="*/ 2147483647 h 1982"/>
                  <a:gd name="T14" fmla="*/ 2147483647 w 3053"/>
                  <a:gd name="T15" fmla="*/ 2147483647 h 1982"/>
                  <a:gd name="T16" fmla="*/ 2147483647 w 3053"/>
                  <a:gd name="T17" fmla="*/ 2147483647 h 1982"/>
                  <a:gd name="T18" fmla="*/ 2147483647 w 3053"/>
                  <a:gd name="T19" fmla="*/ 2147483647 h 1982"/>
                  <a:gd name="T20" fmla="*/ 2147483647 w 3053"/>
                  <a:gd name="T21" fmla="*/ 2147483647 h 1982"/>
                  <a:gd name="T22" fmla="*/ 2147483647 w 3053"/>
                  <a:gd name="T23" fmla="*/ 2147483647 h 1982"/>
                  <a:gd name="T24" fmla="*/ 2147483647 w 3053"/>
                  <a:gd name="T25" fmla="*/ 2147483647 h 1982"/>
                  <a:gd name="T26" fmla="*/ 2147483647 w 3053"/>
                  <a:gd name="T27" fmla="*/ 2147483647 h 1982"/>
                  <a:gd name="T28" fmla="*/ 2147483647 w 3053"/>
                  <a:gd name="T29" fmla="*/ 2147483647 h 1982"/>
                  <a:gd name="T30" fmla="*/ 2147483647 w 3053"/>
                  <a:gd name="T31" fmla="*/ 2147483647 h 1982"/>
                  <a:gd name="T32" fmla="*/ 2147483647 w 3053"/>
                  <a:gd name="T33" fmla="*/ 2147483647 h 1982"/>
                  <a:gd name="T34" fmla="*/ 2147483647 w 3053"/>
                  <a:gd name="T35" fmla="*/ 2147483647 h 1982"/>
                  <a:gd name="T36" fmla="*/ 2147483647 w 3053"/>
                  <a:gd name="T37" fmla="*/ 2147483647 h 1982"/>
                  <a:gd name="T38" fmla="*/ 2147483647 w 3053"/>
                  <a:gd name="T39" fmla="*/ 2147483647 h 1982"/>
                  <a:gd name="T40" fmla="*/ 2147483647 w 3053"/>
                  <a:gd name="T41" fmla="*/ 2147483647 h 1982"/>
                  <a:gd name="T42" fmla="*/ 2147483647 w 3053"/>
                  <a:gd name="T43" fmla="*/ 2147483647 h 1982"/>
                  <a:gd name="T44" fmla="*/ 2147483647 w 3053"/>
                  <a:gd name="T45" fmla="*/ 2147483647 h 1982"/>
                  <a:gd name="T46" fmla="*/ 2147483647 w 3053"/>
                  <a:gd name="T47" fmla="*/ 2147483647 h 1982"/>
                  <a:gd name="T48" fmla="*/ 2147483647 w 3053"/>
                  <a:gd name="T49" fmla="*/ 2147483647 h 1982"/>
                  <a:gd name="T50" fmla="*/ 2147483647 w 3053"/>
                  <a:gd name="T51" fmla="*/ 2147483647 h 1982"/>
                  <a:gd name="T52" fmla="*/ 2147483647 w 3053"/>
                  <a:gd name="T53" fmla="*/ 2147483647 h 1982"/>
                  <a:gd name="T54" fmla="*/ 2147483647 w 3053"/>
                  <a:gd name="T55" fmla="*/ 2147483647 h 1982"/>
                  <a:gd name="T56" fmla="*/ 2147483647 w 3053"/>
                  <a:gd name="T57" fmla="*/ 2147483647 h 1982"/>
                  <a:gd name="T58" fmla="*/ 0 w 3053"/>
                  <a:gd name="T59" fmla="*/ 2147483647 h 1982"/>
                  <a:gd name="T60" fmla="*/ 2147483647 w 3053"/>
                  <a:gd name="T61" fmla="*/ 2147483647 h 1982"/>
                  <a:gd name="T62" fmla="*/ 2147483647 w 3053"/>
                  <a:gd name="T63" fmla="*/ 2147483647 h 1982"/>
                  <a:gd name="T64" fmla="*/ 2147483647 w 3053"/>
                  <a:gd name="T65" fmla="*/ 2147483647 h 1982"/>
                  <a:gd name="T66" fmla="*/ 2147483647 w 3053"/>
                  <a:gd name="T67" fmla="*/ 2147483647 h 1982"/>
                  <a:gd name="T68" fmla="*/ 2147483647 w 3053"/>
                  <a:gd name="T69" fmla="*/ 2147483647 h 1982"/>
                  <a:gd name="T70" fmla="*/ 2147483647 w 3053"/>
                  <a:gd name="T71" fmla="*/ 2147483647 h 1982"/>
                  <a:gd name="T72" fmla="*/ 2147483647 w 3053"/>
                  <a:gd name="T73" fmla="*/ 2147483647 h 1982"/>
                  <a:gd name="T74" fmla="*/ 2147483647 w 3053"/>
                  <a:gd name="T75" fmla="*/ 2147483647 h 1982"/>
                  <a:gd name="T76" fmla="*/ 2147483647 w 3053"/>
                  <a:gd name="T77" fmla="*/ 2147483647 h 1982"/>
                  <a:gd name="T78" fmla="*/ 2147483647 w 3053"/>
                  <a:gd name="T79" fmla="*/ 2147483647 h 1982"/>
                  <a:gd name="T80" fmla="*/ 2147483647 w 3053"/>
                  <a:gd name="T81" fmla="*/ 2147483647 h 1982"/>
                  <a:gd name="T82" fmla="*/ 2147483647 w 3053"/>
                  <a:gd name="T83" fmla="*/ 2147483647 h 1982"/>
                  <a:gd name="T84" fmla="*/ 2147483647 w 3053"/>
                  <a:gd name="T85" fmla="*/ 2147483647 h 1982"/>
                  <a:gd name="T86" fmla="*/ 2147483647 w 3053"/>
                  <a:gd name="T87" fmla="*/ 2147483647 h 1982"/>
                  <a:gd name="T88" fmla="*/ 2147483647 w 3053"/>
                  <a:gd name="T89" fmla="*/ 2147483647 h 1982"/>
                  <a:gd name="T90" fmla="*/ 2147483647 w 3053"/>
                  <a:gd name="T91" fmla="*/ 2147483647 h 1982"/>
                  <a:gd name="T92" fmla="*/ 2147483647 w 3053"/>
                  <a:gd name="T93" fmla="*/ 2147483647 h 1982"/>
                  <a:gd name="T94" fmla="*/ 2147483647 w 3053"/>
                  <a:gd name="T95" fmla="*/ 2147483647 h 1982"/>
                  <a:gd name="T96" fmla="*/ 2147483647 w 3053"/>
                  <a:gd name="T97" fmla="*/ 0 h 19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53" h="1982">
                    <a:moveTo>
                      <a:pt x="1321" y="0"/>
                    </a:moveTo>
                    <a:lnTo>
                      <a:pt x="1388" y="5"/>
                    </a:lnTo>
                    <a:lnTo>
                      <a:pt x="1454" y="16"/>
                    </a:lnTo>
                    <a:lnTo>
                      <a:pt x="1518" y="32"/>
                    </a:lnTo>
                    <a:lnTo>
                      <a:pt x="1580" y="54"/>
                    </a:lnTo>
                    <a:lnTo>
                      <a:pt x="1640" y="80"/>
                    </a:lnTo>
                    <a:lnTo>
                      <a:pt x="1696" y="112"/>
                    </a:lnTo>
                    <a:lnTo>
                      <a:pt x="1749" y="148"/>
                    </a:lnTo>
                    <a:lnTo>
                      <a:pt x="1799" y="187"/>
                    </a:lnTo>
                    <a:lnTo>
                      <a:pt x="1844" y="230"/>
                    </a:lnTo>
                    <a:lnTo>
                      <a:pt x="1885" y="277"/>
                    </a:lnTo>
                    <a:lnTo>
                      <a:pt x="1921" y="327"/>
                    </a:lnTo>
                    <a:lnTo>
                      <a:pt x="1952" y="379"/>
                    </a:lnTo>
                    <a:lnTo>
                      <a:pt x="1954" y="378"/>
                    </a:lnTo>
                    <a:lnTo>
                      <a:pt x="1963" y="375"/>
                    </a:lnTo>
                    <a:lnTo>
                      <a:pt x="1977" y="370"/>
                    </a:lnTo>
                    <a:lnTo>
                      <a:pt x="1995" y="363"/>
                    </a:lnTo>
                    <a:lnTo>
                      <a:pt x="2018" y="357"/>
                    </a:lnTo>
                    <a:lnTo>
                      <a:pt x="2044" y="349"/>
                    </a:lnTo>
                    <a:lnTo>
                      <a:pt x="2074" y="343"/>
                    </a:lnTo>
                    <a:lnTo>
                      <a:pt x="2106" y="337"/>
                    </a:lnTo>
                    <a:lnTo>
                      <a:pt x="2141" y="332"/>
                    </a:lnTo>
                    <a:lnTo>
                      <a:pt x="2177" y="329"/>
                    </a:lnTo>
                    <a:lnTo>
                      <a:pt x="2214" y="328"/>
                    </a:lnTo>
                    <a:lnTo>
                      <a:pt x="2254" y="330"/>
                    </a:lnTo>
                    <a:lnTo>
                      <a:pt x="2293" y="337"/>
                    </a:lnTo>
                    <a:lnTo>
                      <a:pt x="2331" y="347"/>
                    </a:lnTo>
                    <a:lnTo>
                      <a:pt x="2370" y="360"/>
                    </a:lnTo>
                    <a:lnTo>
                      <a:pt x="2408" y="379"/>
                    </a:lnTo>
                    <a:lnTo>
                      <a:pt x="2444" y="403"/>
                    </a:lnTo>
                    <a:lnTo>
                      <a:pt x="2478" y="434"/>
                    </a:lnTo>
                    <a:lnTo>
                      <a:pt x="2509" y="470"/>
                    </a:lnTo>
                    <a:lnTo>
                      <a:pt x="2546" y="523"/>
                    </a:lnTo>
                    <a:lnTo>
                      <a:pt x="2576" y="574"/>
                    </a:lnTo>
                    <a:lnTo>
                      <a:pt x="2600" y="624"/>
                    </a:lnTo>
                    <a:lnTo>
                      <a:pt x="2617" y="671"/>
                    </a:lnTo>
                    <a:lnTo>
                      <a:pt x="2630" y="716"/>
                    </a:lnTo>
                    <a:lnTo>
                      <a:pt x="2637" y="757"/>
                    </a:lnTo>
                    <a:lnTo>
                      <a:pt x="2642" y="794"/>
                    </a:lnTo>
                    <a:lnTo>
                      <a:pt x="2643" y="829"/>
                    </a:lnTo>
                    <a:lnTo>
                      <a:pt x="2642" y="858"/>
                    </a:lnTo>
                    <a:lnTo>
                      <a:pt x="2640" y="884"/>
                    </a:lnTo>
                    <a:lnTo>
                      <a:pt x="2636" y="904"/>
                    </a:lnTo>
                    <a:lnTo>
                      <a:pt x="2633" y="919"/>
                    </a:lnTo>
                    <a:lnTo>
                      <a:pt x="2631" y="927"/>
                    </a:lnTo>
                    <a:lnTo>
                      <a:pt x="2630" y="931"/>
                    </a:lnTo>
                    <a:lnTo>
                      <a:pt x="2633" y="932"/>
                    </a:lnTo>
                    <a:lnTo>
                      <a:pt x="2642" y="935"/>
                    </a:lnTo>
                    <a:lnTo>
                      <a:pt x="2657" y="941"/>
                    </a:lnTo>
                    <a:lnTo>
                      <a:pt x="2677" y="948"/>
                    </a:lnTo>
                    <a:lnTo>
                      <a:pt x="2701" y="960"/>
                    </a:lnTo>
                    <a:lnTo>
                      <a:pt x="2728" y="972"/>
                    </a:lnTo>
                    <a:lnTo>
                      <a:pt x="2757" y="987"/>
                    </a:lnTo>
                    <a:lnTo>
                      <a:pt x="2789" y="1006"/>
                    </a:lnTo>
                    <a:lnTo>
                      <a:pt x="2821" y="1027"/>
                    </a:lnTo>
                    <a:lnTo>
                      <a:pt x="2854" y="1052"/>
                    </a:lnTo>
                    <a:lnTo>
                      <a:pt x="2886" y="1078"/>
                    </a:lnTo>
                    <a:lnTo>
                      <a:pt x="2918" y="1108"/>
                    </a:lnTo>
                    <a:lnTo>
                      <a:pt x="2947" y="1141"/>
                    </a:lnTo>
                    <a:lnTo>
                      <a:pt x="2974" y="1177"/>
                    </a:lnTo>
                    <a:lnTo>
                      <a:pt x="2998" y="1217"/>
                    </a:lnTo>
                    <a:lnTo>
                      <a:pt x="3019" y="1261"/>
                    </a:lnTo>
                    <a:lnTo>
                      <a:pt x="3034" y="1307"/>
                    </a:lnTo>
                    <a:lnTo>
                      <a:pt x="3044" y="1358"/>
                    </a:lnTo>
                    <a:lnTo>
                      <a:pt x="3050" y="1412"/>
                    </a:lnTo>
                    <a:lnTo>
                      <a:pt x="3053" y="1463"/>
                    </a:lnTo>
                    <a:lnTo>
                      <a:pt x="3053" y="1507"/>
                    </a:lnTo>
                    <a:lnTo>
                      <a:pt x="3051" y="1547"/>
                    </a:lnTo>
                    <a:lnTo>
                      <a:pt x="3046" y="1580"/>
                    </a:lnTo>
                    <a:lnTo>
                      <a:pt x="3041" y="1610"/>
                    </a:lnTo>
                    <a:lnTo>
                      <a:pt x="3034" y="1636"/>
                    </a:lnTo>
                    <a:lnTo>
                      <a:pt x="3026" y="1657"/>
                    </a:lnTo>
                    <a:lnTo>
                      <a:pt x="3018" y="1675"/>
                    </a:lnTo>
                    <a:lnTo>
                      <a:pt x="3009" y="1690"/>
                    </a:lnTo>
                    <a:lnTo>
                      <a:pt x="3002" y="1701"/>
                    </a:lnTo>
                    <a:lnTo>
                      <a:pt x="2994" y="1710"/>
                    </a:lnTo>
                    <a:lnTo>
                      <a:pt x="2988" y="1716"/>
                    </a:lnTo>
                    <a:lnTo>
                      <a:pt x="2982" y="1721"/>
                    </a:lnTo>
                    <a:lnTo>
                      <a:pt x="2979" y="1723"/>
                    </a:lnTo>
                    <a:lnTo>
                      <a:pt x="2978" y="1723"/>
                    </a:lnTo>
                    <a:lnTo>
                      <a:pt x="2620" y="1973"/>
                    </a:lnTo>
                    <a:lnTo>
                      <a:pt x="2222" y="1982"/>
                    </a:lnTo>
                    <a:lnTo>
                      <a:pt x="956" y="1970"/>
                    </a:lnTo>
                    <a:lnTo>
                      <a:pt x="452" y="1970"/>
                    </a:lnTo>
                    <a:lnTo>
                      <a:pt x="181" y="1819"/>
                    </a:lnTo>
                    <a:lnTo>
                      <a:pt x="2" y="1501"/>
                    </a:lnTo>
                    <a:lnTo>
                      <a:pt x="2" y="1497"/>
                    </a:lnTo>
                    <a:lnTo>
                      <a:pt x="0" y="1487"/>
                    </a:lnTo>
                    <a:lnTo>
                      <a:pt x="0" y="1470"/>
                    </a:lnTo>
                    <a:lnTo>
                      <a:pt x="0" y="1448"/>
                    </a:lnTo>
                    <a:lnTo>
                      <a:pt x="2" y="1422"/>
                    </a:lnTo>
                    <a:lnTo>
                      <a:pt x="3" y="1391"/>
                    </a:lnTo>
                    <a:lnTo>
                      <a:pt x="5" y="1358"/>
                    </a:lnTo>
                    <a:lnTo>
                      <a:pt x="10" y="1320"/>
                    </a:lnTo>
                    <a:lnTo>
                      <a:pt x="15" y="1282"/>
                    </a:lnTo>
                    <a:lnTo>
                      <a:pt x="24" y="1242"/>
                    </a:lnTo>
                    <a:lnTo>
                      <a:pt x="34" y="1201"/>
                    </a:lnTo>
                    <a:lnTo>
                      <a:pt x="46" y="1161"/>
                    </a:lnTo>
                    <a:lnTo>
                      <a:pt x="61" y="1120"/>
                    </a:lnTo>
                    <a:lnTo>
                      <a:pt x="79" y="1082"/>
                    </a:lnTo>
                    <a:lnTo>
                      <a:pt x="100" y="1045"/>
                    </a:lnTo>
                    <a:lnTo>
                      <a:pt x="125" y="1011"/>
                    </a:lnTo>
                    <a:lnTo>
                      <a:pt x="152" y="980"/>
                    </a:lnTo>
                    <a:lnTo>
                      <a:pt x="184" y="953"/>
                    </a:lnTo>
                    <a:lnTo>
                      <a:pt x="222" y="931"/>
                    </a:lnTo>
                    <a:lnTo>
                      <a:pt x="268" y="907"/>
                    </a:lnTo>
                    <a:lnTo>
                      <a:pt x="311" y="890"/>
                    </a:lnTo>
                    <a:lnTo>
                      <a:pt x="350" y="875"/>
                    </a:lnTo>
                    <a:lnTo>
                      <a:pt x="385" y="864"/>
                    </a:lnTo>
                    <a:lnTo>
                      <a:pt x="416" y="855"/>
                    </a:lnTo>
                    <a:lnTo>
                      <a:pt x="444" y="849"/>
                    </a:lnTo>
                    <a:lnTo>
                      <a:pt x="468" y="847"/>
                    </a:lnTo>
                    <a:lnTo>
                      <a:pt x="489" y="845"/>
                    </a:lnTo>
                    <a:lnTo>
                      <a:pt x="507" y="845"/>
                    </a:lnTo>
                    <a:lnTo>
                      <a:pt x="521" y="845"/>
                    </a:lnTo>
                    <a:lnTo>
                      <a:pt x="534" y="848"/>
                    </a:lnTo>
                    <a:lnTo>
                      <a:pt x="543" y="849"/>
                    </a:lnTo>
                    <a:lnTo>
                      <a:pt x="549" y="851"/>
                    </a:lnTo>
                    <a:lnTo>
                      <a:pt x="553" y="853"/>
                    </a:lnTo>
                    <a:lnTo>
                      <a:pt x="554" y="854"/>
                    </a:lnTo>
                    <a:lnTo>
                      <a:pt x="553" y="850"/>
                    </a:lnTo>
                    <a:lnTo>
                      <a:pt x="553" y="840"/>
                    </a:lnTo>
                    <a:lnTo>
                      <a:pt x="553" y="824"/>
                    </a:lnTo>
                    <a:lnTo>
                      <a:pt x="553" y="803"/>
                    </a:lnTo>
                    <a:lnTo>
                      <a:pt x="554" y="777"/>
                    </a:lnTo>
                    <a:lnTo>
                      <a:pt x="555" y="746"/>
                    </a:lnTo>
                    <a:lnTo>
                      <a:pt x="559" y="711"/>
                    </a:lnTo>
                    <a:lnTo>
                      <a:pt x="564" y="672"/>
                    </a:lnTo>
                    <a:lnTo>
                      <a:pt x="570" y="631"/>
                    </a:lnTo>
                    <a:lnTo>
                      <a:pt x="580" y="589"/>
                    </a:lnTo>
                    <a:lnTo>
                      <a:pt x="591" y="543"/>
                    </a:lnTo>
                    <a:lnTo>
                      <a:pt x="605" y="497"/>
                    </a:lnTo>
                    <a:lnTo>
                      <a:pt x="623" y="450"/>
                    </a:lnTo>
                    <a:lnTo>
                      <a:pt x="645" y="401"/>
                    </a:lnTo>
                    <a:lnTo>
                      <a:pt x="668" y="354"/>
                    </a:lnTo>
                    <a:lnTo>
                      <a:pt x="698" y="308"/>
                    </a:lnTo>
                    <a:lnTo>
                      <a:pt x="730" y="262"/>
                    </a:lnTo>
                    <a:lnTo>
                      <a:pt x="769" y="218"/>
                    </a:lnTo>
                    <a:lnTo>
                      <a:pt x="811" y="177"/>
                    </a:lnTo>
                    <a:lnTo>
                      <a:pt x="860" y="139"/>
                    </a:lnTo>
                    <a:lnTo>
                      <a:pt x="913" y="104"/>
                    </a:lnTo>
                    <a:lnTo>
                      <a:pt x="980" y="68"/>
                    </a:lnTo>
                    <a:lnTo>
                      <a:pt x="1048" y="41"/>
                    </a:lnTo>
                    <a:lnTo>
                      <a:pt x="1116" y="21"/>
                    </a:lnTo>
                    <a:lnTo>
                      <a:pt x="1184" y="7"/>
                    </a:lnTo>
                    <a:lnTo>
                      <a:pt x="1253" y="0"/>
                    </a:lnTo>
                    <a:lnTo>
                      <a:pt x="1321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>
                    <a:lumMod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kumimoji="1" 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8"/>
              <p:cNvSpPr>
                <a:spLocks noChangeAspect="1" noEditPoints="1"/>
              </p:cNvSpPr>
              <p:nvPr/>
            </p:nvSpPr>
            <p:spPr bwMode="auto">
              <a:xfrm>
                <a:off x="5907088" y="2878138"/>
                <a:ext cx="1670050" cy="1093787"/>
              </a:xfrm>
              <a:custGeom>
                <a:avLst/>
                <a:gdLst>
                  <a:gd name="T0" fmla="*/ 2147483647 w 3158"/>
                  <a:gd name="T1" fmla="*/ 2147483647 h 2067"/>
                  <a:gd name="T2" fmla="*/ 2147483647 w 3158"/>
                  <a:gd name="T3" fmla="*/ 2147483647 h 2067"/>
                  <a:gd name="T4" fmla="*/ 2147483647 w 3158"/>
                  <a:gd name="T5" fmla="*/ 2147483647 h 2067"/>
                  <a:gd name="T6" fmla="*/ 2147483647 w 3158"/>
                  <a:gd name="T7" fmla="*/ 2147483647 h 2067"/>
                  <a:gd name="T8" fmla="*/ 2147483647 w 3158"/>
                  <a:gd name="T9" fmla="*/ 2147483647 h 2067"/>
                  <a:gd name="T10" fmla="*/ 2147483647 w 3158"/>
                  <a:gd name="T11" fmla="*/ 2147483647 h 2067"/>
                  <a:gd name="T12" fmla="*/ 2147483647 w 3158"/>
                  <a:gd name="T13" fmla="*/ 2147483647 h 2067"/>
                  <a:gd name="T14" fmla="*/ 2147483647 w 3158"/>
                  <a:gd name="T15" fmla="*/ 2147483647 h 2067"/>
                  <a:gd name="T16" fmla="*/ 2147483647 w 3158"/>
                  <a:gd name="T17" fmla="*/ 2147483647 h 2067"/>
                  <a:gd name="T18" fmla="*/ 2147483647 w 3158"/>
                  <a:gd name="T19" fmla="*/ 2147483647 h 2067"/>
                  <a:gd name="T20" fmla="*/ 2147483647 w 3158"/>
                  <a:gd name="T21" fmla="*/ 2147483647 h 2067"/>
                  <a:gd name="T22" fmla="*/ 2147483647 w 3158"/>
                  <a:gd name="T23" fmla="*/ 2147483647 h 2067"/>
                  <a:gd name="T24" fmla="*/ 2147483647 w 3158"/>
                  <a:gd name="T25" fmla="*/ 2147483647 h 2067"/>
                  <a:gd name="T26" fmla="*/ 2147483647 w 3158"/>
                  <a:gd name="T27" fmla="*/ 2147483647 h 2067"/>
                  <a:gd name="T28" fmla="*/ 2147483647 w 3158"/>
                  <a:gd name="T29" fmla="*/ 2147483647 h 2067"/>
                  <a:gd name="T30" fmla="*/ 2147483647 w 3158"/>
                  <a:gd name="T31" fmla="*/ 2147483647 h 2067"/>
                  <a:gd name="T32" fmla="*/ 2147483647 w 3158"/>
                  <a:gd name="T33" fmla="*/ 2147483647 h 2067"/>
                  <a:gd name="T34" fmla="*/ 2147483647 w 3158"/>
                  <a:gd name="T35" fmla="*/ 2147483647 h 2067"/>
                  <a:gd name="T36" fmla="*/ 2147483647 w 3158"/>
                  <a:gd name="T37" fmla="*/ 2147483647 h 2067"/>
                  <a:gd name="T38" fmla="*/ 2147483647 w 3158"/>
                  <a:gd name="T39" fmla="*/ 2147483647 h 2067"/>
                  <a:gd name="T40" fmla="*/ 2147483647 w 3158"/>
                  <a:gd name="T41" fmla="*/ 2147483647 h 2067"/>
                  <a:gd name="T42" fmla="*/ 2147483647 w 3158"/>
                  <a:gd name="T43" fmla="*/ 2147483647 h 2067"/>
                  <a:gd name="T44" fmla="*/ 2147483647 w 3158"/>
                  <a:gd name="T45" fmla="*/ 2147483647 h 2067"/>
                  <a:gd name="T46" fmla="*/ 2147483647 w 3158"/>
                  <a:gd name="T47" fmla="*/ 2147483647 h 2067"/>
                  <a:gd name="T48" fmla="*/ 2147483647 w 3158"/>
                  <a:gd name="T49" fmla="*/ 2147483647 h 2067"/>
                  <a:gd name="T50" fmla="*/ 2147483647 w 3158"/>
                  <a:gd name="T51" fmla="*/ 2147483647 h 2067"/>
                  <a:gd name="T52" fmla="*/ 2147483647 w 3158"/>
                  <a:gd name="T53" fmla="*/ 2147483647 h 2067"/>
                  <a:gd name="T54" fmla="*/ 2147483647 w 3158"/>
                  <a:gd name="T55" fmla="*/ 2147483647 h 2067"/>
                  <a:gd name="T56" fmla="*/ 2147483647 w 3158"/>
                  <a:gd name="T57" fmla="*/ 2147483647 h 2067"/>
                  <a:gd name="T58" fmla="*/ 2147483647 w 3158"/>
                  <a:gd name="T59" fmla="*/ 2147483647 h 2067"/>
                  <a:gd name="T60" fmla="*/ 2147483647 w 3158"/>
                  <a:gd name="T61" fmla="*/ 2147483647 h 2067"/>
                  <a:gd name="T62" fmla="*/ 2147483647 w 3158"/>
                  <a:gd name="T63" fmla="*/ 2147483647 h 2067"/>
                  <a:gd name="T64" fmla="*/ 2147483647 w 3158"/>
                  <a:gd name="T65" fmla="*/ 2147483647 h 2067"/>
                  <a:gd name="T66" fmla="*/ 2147483647 w 3158"/>
                  <a:gd name="T67" fmla="*/ 2147483647 h 2067"/>
                  <a:gd name="T68" fmla="*/ 2147483647 w 3158"/>
                  <a:gd name="T69" fmla="*/ 2147483647 h 2067"/>
                  <a:gd name="T70" fmla="*/ 2147483647 w 3158"/>
                  <a:gd name="T71" fmla="*/ 2147483647 h 2067"/>
                  <a:gd name="T72" fmla="*/ 2147483647 w 3158"/>
                  <a:gd name="T73" fmla="*/ 2147483647 h 2067"/>
                  <a:gd name="T74" fmla="*/ 2147483647 w 3158"/>
                  <a:gd name="T75" fmla="*/ 2147483647 h 2067"/>
                  <a:gd name="T76" fmla="*/ 2147483647 w 3158"/>
                  <a:gd name="T77" fmla="*/ 2147483647 h 2067"/>
                  <a:gd name="T78" fmla="*/ 2147483647 w 3158"/>
                  <a:gd name="T79" fmla="*/ 2147483647 h 2067"/>
                  <a:gd name="T80" fmla="*/ 2147483647 w 3158"/>
                  <a:gd name="T81" fmla="*/ 2147483647 h 2067"/>
                  <a:gd name="T82" fmla="*/ 2147483647 w 3158"/>
                  <a:gd name="T83" fmla="*/ 2147483647 h 2067"/>
                  <a:gd name="T84" fmla="*/ 2147483647 w 3158"/>
                  <a:gd name="T85" fmla="*/ 2147483647 h 2067"/>
                  <a:gd name="T86" fmla="*/ 2147483647 w 3158"/>
                  <a:gd name="T87" fmla="*/ 2147483647 h 2067"/>
                  <a:gd name="T88" fmla="*/ 2147483647 w 3158"/>
                  <a:gd name="T89" fmla="*/ 2147483647 h 2067"/>
                  <a:gd name="T90" fmla="*/ 2147483647 w 3158"/>
                  <a:gd name="T91" fmla="*/ 2147483647 h 2067"/>
                  <a:gd name="T92" fmla="*/ 2147483647 w 3158"/>
                  <a:gd name="T93" fmla="*/ 2147483647 h 2067"/>
                  <a:gd name="T94" fmla="*/ 2147483647 w 3158"/>
                  <a:gd name="T95" fmla="*/ 2147483647 h 2067"/>
                  <a:gd name="T96" fmla="*/ 2147483647 w 3158"/>
                  <a:gd name="T97" fmla="*/ 2147483647 h 2067"/>
                  <a:gd name="T98" fmla="*/ 2147483647 w 3158"/>
                  <a:gd name="T99" fmla="*/ 2147483647 h 2067"/>
                  <a:gd name="T100" fmla="*/ 2147483647 w 3158"/>
                  <a:gd name="T101" fmla="*/ 2147483647 h 2067"/>
                  <a:gd name="T102" fmla="*/ 2147483647 w 3158"/>
                  <a:gd name="T103" fmla="*/ 2147483647 h 2067"/>
                  <a:gd name="T104" fmla="*/ 2147483647 w 3158"/>
                  <a:gd name="T105" fmla="*/ 2147483647 h 2067"/>
                  <a:gd name="T106" fmla="*/ 2147483647 w 3158"/>
                  <a:gd name="T107" fmla="*/ 2147483647 h 2067"/>
                  <a:gd name="T108" fmla="*/ 0 w 3158"/>
                  <a:gd name="T109" fmla="*/ 2147483647 h 2067"/>
                  <a:gd name="T110" fmla="*/ 2147483647 w 3158"/>
                  <a:gd name="T111" fmla="*/ 2147483647 h 2067"/>
                  <a:gd name="T112" fmla="*/ 2147483647 w 3158"/>
                  <a:gd name="T113" fmla="*/ 2147483647 h 2067"/>
                  <a:gd name="T114" fmla="*/ 2147483647 w 3158"/>
                  <a:gd name="T115" fmla="*/ 2147483647 h 2067"/>
                  <a:gd name="T116" fmla="*/ 2147483647 w 3158"/>
                  <a:gd name="T117" fmla="*/ 2147483647 h 2067"/>
                  <a:gd name="T118" fmla="*/ 2147483647 w 3158"/>
                  <a:gd name="T119" fmla="*/ 2147483647 h 2067"/>
                  <a:gd name="T120" fmla="*/ 2147483647 w 3158"/>
                  <a:gd name="T121" fmla="*/ 2147483647 h 2067"/>
                  <a:gd name="T122" fmla="*/ 2147483647 w 3158"/>
                  <a:gd name="T123" fmla="*/ 2147483647 h 2067"/>
                  <a:gd name="T124" fmla="*/ 2147483647 w 3158"/>
                  <a:gd name="T125" fmla="*/ 2147483647 h 20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58" h="2067">
                    <a:moveTo>
                      <a:pt x="1368" y="97"/>
                    </a:moveTo>
                    <a:lnTo>
                      <a:pt x="1298" y="101"/>
                    </a:lnTo>
                    <a:lnTo>
                      <a:pt x="1230" y="111"/>
                    </a:lnTo>
                    <a:lnTo>
                      <a:pt x="1164" y="128"/>
                    </a:lnTo>
                    <a:lnTo>
                      <a:pt x="1101" y="151"/>
                    </a:lnTo>
                    <a:lnTo>
                      <a:pt x="1041" y="181"/>
                    </a:lnTo>
                    <a:lnTo>
                      <a:pt x="984" y="214"/>
                    </a:lnTo>
                    <a:lnTo>
                      <a:pt x="930" y="254"/>
                    </a:lnTo>
                    <a:lnTo>
                      <a:pt x="882" y="299"/>
                    </a:lnTo>
                    <a:lnTo>
                      <a:pt x="837" y="347"/>
                    </a:lnTo>
                    <a:lnTo>
                      <a:pt x="797" y="401"/>
                    </a:lnTo>
                    <a:lnTo>
                      <a:pt x="764" y="458"/>
                    </a:lnTo>
                    <a:lnTo>
                      <a:pt x="734" y="518"/>
                    </a:lnTo>
                    <a:lnTo>
                      <a:pt x="711" y="581"/>
                    </a:lnTo>
                    <a:lnTo>
                      <a:pt x="694" y="647"/>
                    </a:lnTo>
                    <a:lnTo>
                      <a:pt x="684" y="715"/>
                    </a:lnTo>
                    <a:lnTo>
                      <a:pt x="680" y="785"/>
                    </a:lnTo>
                    <a:lnTo>
                      <a:pt x="681" y="820"/>
                    </a:lnTo>
                    <a:lnTo>
                      <a:pt x="684" y="857"/>
                    </a:lnTo>
                    <a:lnTo>
                      <a:pt x="690" y="897"/>
                    </a:lnTo>
                    <a:lnTo>
                      <a:pt x="700" y="957"/>
                    </a:lnTo>
                    <a:lnTo>
                      <a:pt x="639" y="953"/>
                    </a:lnTo>
                    <a:lnTo>
                      <a:pt x="617" y="950"/>
                    </a:lnTo>
                    <a:lnTo>
                      <a:pt x="597" y="950"/>
                    </a:lnTo>
                    <a:lnTo>
                      <a:pt x="533" y="954"/>
                    </a:lnTo>
                    <a:lnTo>
                      <a:pt x="474" y="965"/>
                    </a:lnTo>
                    <a:lnTo>
                      <a:pt x="415" y="984"/>
                    </a:lnTo>
                    <a:lnTo>
                      <a:pt x="362" y="1009"/>
                    </a:lnTo>
                    <a:lnTo>
                      <a:pt x="311" y="1040"/>
                    </a:lnTo>
                    <a:lnTo>
                      <a:pt x="264" y="1077"/>
                    </a:lnTo>
                    <a:lnTo>
                      <a:pt x="223" y="1118"/>
                    </a:lnTo>
                    <a:lnTo>
                      <a:pt x="185" y="1166"/>
                    </a:lnTo>
                    <a:lnTo>
                      <a:pt x="154" y="1217"/>
                    </a:lnTo>
                    <a:lnTo>
                      <a:pt x="129" y="1270"/>
                    </a:lnTo>
                    <a:lnTo>
                      <a:pt x="111" y="1329"/>
                    </a:lnTo>
                    <a:lnTo>
                      <a:pt x="99" y="1388"/>
                    </a:lnTo>
                    <a:lnTo>
                      <a:pt x="96" y="1452"/>
                    </a:lnTo>
                    <a:lnTo>
                      <a:pt x="99" y="1510"/>
                    </a:lnTo>
                    <a:lnTo>
                      <a:pt x="109" y="1567"/>
                    </a:lnTo>
                    <a:lnTo>
                      <a:pt x="126" y="1622"/>
                    </a:lnTo>
                    <a:lnTo>
                      <a:pt x="148" y="1674"/>
                    </a:lnTo>
                    <a:lnTo>
                      <a:pt x="177" y="1724"/>
                    </a:lnTo>
                    <a:lnTo>
                      <a:pt x="210" y="1770"/>
                    </a:lnTo>
                    <a:lnTo>
                      <a:pt x="249" y="1811"/>
                    </a:lnTo>
                    <a:lnTo>
                      <a:pt x="292" y="1848"/>
                    </a:lnTo>
                    <a:lnTo>
                      <a:pt x="339" y="1882"/>
                    </a:lnTo>
                    <a:lnTo>
                      <a:pt x="392" y="1908"/>
                    </a:lnTo>
                    <a:lnTo>
                      <a:pt x="419" y="1922"/>
                    </a:lnTo>
                    <a:lnTo>
                      <a:pt x="439" y="1928"/>
                    </a:lnTo>
                    <a:lnTo>
                      <a:pt x="464" y="1937"/>
                    </a:lnTo>
                    <a:lnTo>
                      <a:pt x="495" y="1944"/>
                    </a:lnTo>
                    <a:lnTo>
                      <a:pt x="532" y="1953"/>
                    </a:lnTo>
                    <a:lnTo>
                      <a:pt x="575" y="1959"/>
                    </a:lnTo>
                    <a:lnTo>
                      <a:pt x="622" y="1965"/>
                    </a:lnTo>
                    <a:lnTo>
                      <a:pt x="674" y="1969"/>
                    </a:lnTo>
                    <a:lnTo>
                      <a:pt x="732" y="1970"/>
                    </a:lnTo>
                    <a:lnTo>
                      <a:pt x="2476" y="1970"/>
                    </a:lnTo>
                    <a:lnTo>
                      <a:pt x="2480" y="1970"/>
                    </a:lnTo>
                    <a:lnTo>
                      <a:pt x="2490" y="1970"/>
                    </a:lnTo>
                    <a:lnTo>
                      <a:pt x="2506" y="1970"/>
                    </a:lnTo>
                    <a:lnTo>
                      <a:pt x="2526" y="1969"/>
                    </a:lnTo>
                    <a:lnTo>
                      <a:pt x="2551" y="1968"/>
                    </a:lnTo>
                    <a:lnTo>
                      <a:pt x="2577" y="1967"/>
                    </a:lnTo>
                    <a:lnTo>
                      <a:pt x="2607" y="1964"/>
                    </a:lnTo>
                    <a:lnTo>
                      <a:pt x="2609" y="1964"/>
                    </a:lnTo>
                    <a:lnTo>
                      <a:pt x="2665" y="1959"/>
                    </a:lnTo>
                    <a:lnTo>
                      <a:pt x="2720" y="1948"/>
                    </a:lnTo>
                    <a:lnTo>
                      <a:pt x="2747" y="1940"/>
                    </a:lnTo>
                    <a:lnTo>
                      <a:pt x="2767" y="1934"/>
                    </a:lnTo>
                    <a:lnTo>
                      <a:pt x="2781" y="1928"/>
                    </a:lnTo>
                    <a:lnTo>
                      <a:pt x="2790" y="1923"/>
                    </a:lnTo>
                    <a:lnTo>
                      <a:pt x="2796" y="1919"/>
                    </a:lnTo>
                    <a:lnTo>
                      <a:pt x="2842" y="1893"/>
                    </a:lnTo>
                    <a:lnTo>
                      <a:pt x="2885" y="1863"/>
                    </a:lnTo>
                    <a:lnTo>
                      <a:pt x="2924" y="1828"/>
                    </a:lnTo>
                    <a:lnTo>
                      <a:pt x="2959" y="1789"/>
                    </a:lnTo>
                    <a:lnTo>
                      <a:pt x="2990" y="1746"/>
                    </a:lnTo>
                    <a:lnTo>
                      <a:pt x="3015" y="1702"/>
                    </a:lnTo>
                    <a:lnTo>
                      <a:pt x="3035" y="1653"/>
                    </a:lnTo>
                    <a:lnTo>
                      <a:pt x="3050" y="1603"/>
                    </a:lnTo>
                    <a:lnTo>
                      <a:pt x="3060" y="1551"/>
                    </a:lnTo>
                    <a:lnTo>
                      <a:pt x="3062" y="1499"/>
                    </a:lnTo>
                    <a:lnTo>
                      <a:pt x="3058" y="1440"/>
                    </a:lnTo>
                    <a:lnTo>
                      <a:pt x="3048" y="1384"/>
                    </a:lnTo>
                    <a:lnTo>
                      <a:pt x="3031" y="1331"/>
                    </a:lnTo>
                    <a:lnTo>
                      <a:pt x="3009" y="1281"/>
                    </a:lnTo>
                    <a:lnTo>
                      <a:pt x="2979" y="1234"/>
                    </a:lnTo>
                    <a:lnTo>
                      <a:pt x="2945" y="1190"/>
                    </a:lnTo>
                    <a:lnTo>
                      <a:pt x="2907" y="1151"/>
                    </a:lnTo>
                    <a:lnTo>
                      <a:pt x="2863" y="1117"/>
                    </a:lnTo>
                    <a:lnTo>
                      <a:pt x="2816" y="1087"/>
                    </a:lnTo>
                    <a:lnTo>
                      <a:pt x="2765" y="1065"/>
                    </a:lnTo>
                    <a:lnTo>
                      <a:pt x="2711" y="1047"/>
                    </a:lnTo>
                    <a:lnTo>
                      <a:pt x="2654" y="1036"/>
                    </a:lnTo>
                    <a:lnTo>
                      <a:pt x="2594" y="1029"/>
                    </a:lnTo>
                    <a:lnTo>
                      <a:pt x="2616" y="972"/>
                    </a:lnTo>
                    <a:lnTo>
                      <a:pt x="2629" y="926"/>
                    </a:lnTo>
                    <a:lnTo>
                      <a:pt x="2638" y="880"/>
                    </a:lnTo>
                    <a:lnTo>
                      <a:pt x="2642" y="832"/>
                    </a:lnTo>
                    <a:lnTo>
                      <a:pt x="2638" y="779"/>
                    </a:lnTo>
                    <a:lnTo>
                      <a:pt x="2627" y="727"/>
                    </a:lnTo>
                    <a:lnTo>
                      <a:pt x="2611" y="678"/>
                    </a:lnTo>
                    <a:lnTo>
                      <a:pt x="2587" y="632"/>
                    </a:lnTo>
                    <a:lnTo>
                      <a:pt x="2558" y="590"/>
                    </a:lnTo>
                    <a:lnTo>
                      <a:pt x="2525" y="553"/>
                    </a:lnTo>
                    <a:lnTo>
                      <a:pt x="2487" y="519"/>
                    </a:lnTo>
                    <a:lnTo>
                      <a:pt x="2445" y="490"/>
                    </a:lnTo>
                    <a:lnTo>
                      <a:pt x="2399" y="467"/>
                    </a:lnTo>
                    <a:lnTo>
                      <a:pt x="2351" y="451"/>
                    </a:lnTo>
                    <a:lnTo>
                      <a:pt x="2298" y="439"/>
                    </a:lnTo>
                    <a:lnTo>
                      <a:pt x="2245" y="436"/>
                    </a:lnTo>
                    <a:lnTo>
                      <a:pt x="2194" y="439"/>
                    </a:lnTo>
                    <a:lnTo>
                      <a:pt x="2143" y="449"/>
                    </a:lnTo>
                    <a:lnTo>
                      <a:pt x="2093" y="467"/>
                    </a:lnTo>
                    <a:lnTo>
                      <a:pt x="2047" y="489"/>
                    </a:lnTo>
                    <a:lnTo>
                      <a:pt x="2004" y="515"/>
                    </a:lnTo>
                    <a:lnTo>
                      <a:pt x="1980" y="470"/>
                    </a:lnTo>
                    <a:lnTo>
                      <a:pt x="1948" y="414"/>
                    </a:lnTo>
                    <a:lnTo>
                      <a:pt x="1912" y="362"/>
                    </a:lnTo>
                    <a:lnTo>
                      <a:pt x="1871" y="315"/>
                    </a:lnTo>
                    <a:lnTo>
                      <a:pt x="1826" y="271"/>
                    </a:lnTo>
                    <a:lnTo>
                      <a:pt x="1777" y="232"/>
                    </a:lnTo>
                    <a:lnTo>
                      <a:pt x="1726" y="197"/>
                    </a:lnTo>
                    <a:lnTo>
                      <a:pt x="1672" y="167"/>
                    </a:lnTo>
                    <a:lnTo>
                      <a:pt x="1616" y="142"/>
                    </a:lnTo>
                    <a:lnTo>
                      <a:pt x="1556" y="123"/>
                    </a:lnTo>
                    <a:lnTo>
                      <a:pt x="1495" y="109"/>
                    </a:lnTo>
                    <a:lnTo>
                      <a:pt x="1433" y="100"/>
                    </a:lnTo>
                    <a:lnTo>
                      <a:pt x="1368" y="97"/>
                    </a:lnTo>
                    <a:close/>
                    <a:moveTo>
                      <a:pt x="1368" y="0"/>
                    </a:moveTo>
                    <a:lnTo>
                      <a:pt x="1438" y="4"/>
                    </a:lnTo>
                    <a:lnTo>
                      <a:pt x="1505" y="13"/>
                    </a:lnTo>
                    <a:lnTo>
                      <a:pt x="1571" y="28"/>
                    </a:lnTo>
                    <a:lnTo>
                      <a:pt x="1635" y="48"/>
                    </a:lnTo>
                    <a:lnTo>
                      <a:pt x="1698" y="72"/>
                    </a:lnTo>
                    <a:lnTo>
                      <a:pt x="1756" y="104"/>
                    </a:lnTo>
                    <a:lnTo>
                      <a:pt x="1813" y="138"/>
                    </a:lnTo>
                    <a:lnTo>
                      <a:pt x="1867" y="179"/>
                    </a:lnTo>
                    <a:lnTo>
                      <a:pt x="1917" y="224"/>
                    </a:lnTo>
                    <a:lnTo>
                      <a:pt x="1963" y="273"/>
                    </a:lnTo>
                    <a:lnTo>
                      <a:pt x="2005" y="326"/>
                    </a:lnTo>
                    <a:lnTo>
                      <a:pt x="2042" y="385"/>
                    </a:lnTo>
                    <a:lnTo>
                      <a:pt x="2091" y="365"/>
                    </a:lnTo>
                    <a:lnTo>
                      <a:pt x="2142" y="351"/>
                    </a:lnTo>
                    <a:lnTo>
                      <a:pt x="2193" y="342"/>
                    </a:lnTo>
                    <a:lnTo>
                      <a:pt x="2245" y="340"/>
                    </a:lnTo>
                    <a:lnTo>
                      <a:pt x="2307" y="344"/>
                    </a:lnTo>
                    <a:lnTo>
                      <a:pt x="2366" y="355"/>
                    </a:lnTo>
                    <a:lnTo>
                      <a:pt x="2423" y="373"/>
                    </a:lnTo>
                    <a:lnTo>
                      <a:pt x="2476" y="398"/>
                    </a:lnTo>
                    <a:lnTo>
                      <a:pt x="2526" y="428"/>
                    </a:lnTo>
                    <a:lnTo>
                      <a:pt x="2572" y="464"/>
                    </a:lnTo>
                    <a:lnTo>
                      <a:pt x="2613" y="505"/>
                    </a:lnTo>
                    <a:lnTo>
                      <a:pt x="2649" y="551"/>
                    </a:lnTo>
                    <a:lnTo>
                      <a:pt x="2679" y="601"/>
                    </a:lnTo>
                    <a:lnTo>
                      <a:pt x="2704" y="654"/>
                    </a:lnTo>
                    <a:lnTo>
                      <a:pt x="2723" y="710"/>
                    </a:lnTo>
                    <a:lnTo>
                      <a:pt x="2734" y="770"/>
                    </a:lnTo>
                    <a:lnTo>
                      <a:pt x="2737" y="832"/>
                    </a:lnTo>
                    <a:lnTo>
                      <a:pt x="2734" y="892"/>
                    </a:lnTo>
                    <a:lnTo>
                      <a:pt x="2723" y="950"/>
                    </a:lnTo>
                    <a:lnTo>
                      <a:pt x="2784" y="969"/>
                    </a:lnTo>
                    <a:lnTo>
                      <a:pt x="2842" y="993"/>
                    </a:lnTo>
                    <a:lnTo>
                      <a:pt x="2897" y="1024"/>
                    </a:lnTo>
                    <a:lnTo>
                      <a:pt x="2948" y="1060"/>
                    </a:lnTo>
                    <a:lnTo>
                      <a:pt x="2994" y="1101"/>
                    </a:lnTo>
                    <a:lnTo>
                      <a:pt x="3035" y="1148"/>
                    </a:lnTo>
                    <a:lnTo>
                      <a:pt x="3071" y="1198"/>
                    </a:lnTo>
                    <a:lnTo>
                      <a:pt x="3101" y="1253"/>
                    </a:lnTo>
                    <a:lnTo>
                      <a:pt x="3126" y="1310"/>
                    </a:lnTo>
                    <a:lnTo>
                      <a:pt x="3143" y="1371"/>
                    </a:lnTo>
                    <a:lnTo>
                      <a:pt x="3154" y="1433"/>
                    </a:lnTo>
                    <a:lnTo>
                      <a:pt x="3158" y="1499"/>
                    </a:lnTo>
                    <a:lnTo>
                      <a:pt x="3155" y="1556"/>
                    </a:lnTo>
                    <a:lnTo>
                      <a:pt x="3147" y="1613"/>
                    </a:lnTo>
                    <a:lnTo>
                      <a:pt x="3132" y="1668"/>
                    </a:lnTo>
                    <a:lnTo>
                      <a:pt x="3112" y="1722"/>
                    </a:lnTo>
                    <a:lnTo>
                      <a:pt x="3086" y="1773"/>
                    </a:lnTo>
                    <a:lnTo>
                      <a:pt x="3056" y="1821"/>
                    </a:lnTo>
                    <a:lnTo>
                      <a:pt x="3021" y="1866"/>
                    </a:lnTo>
                    <a:lnTo>
                      <a:pt x="2981" y="1907"/>
                    </a:lnTo>
                    <a:lnTo>
                      <a:pt x="2938" y="1944"/>
                    </a:lnTo>
                    <a:lnTo>
                      <a:pt x="2890" y="1976"/>
                    </a:lnTo>
                    <a:lnTo>
                      <a:pt x="2839" y="2005"/>
                    </a:lnTo>
                    <a:lnTo>
                      <a:pt x="2813" y="2019"/>
                    </a:lnTo>
                    <a:lnTo>
                      <a:pt x="2782" y="2030"/>
                    </a:lnTo>
                    <a:lnTo>
                      <a:pt x="2744" y="2040"/>
                    </a:lnTo>
                    <a:lnTo>
                      <a:pt x="2701" y="2050"/>
                    </a:lnTo>
                    <a:lnTo>
                      <a:pt x="2659" y="2056"/>
                    </a:lnTo>
                    <a:lnTo>
                      <a:pt x="2614" y="2060"/>
                    </a:lnTo>
                    <a:lnTo>
                      <a:pt x="2578" y="2062"/>
                    </a:lnTo>
                    <a:lnTo>
                      <a:pt x="2546" y="2065"/>
                    </a:lnTo>
                    <a:lnTo>
                      <a:pt x="2519" y="2066"/>
                    </a:lnTo>
                    <a:lnTo>
                      <a:pt x="2496" y="2066"/>
                    </a:lnTo>
                    <a:lnTo>
                      <a:pt x="2483" y="2066"/>
                    </a:lnTo>
                    <a:lnTo>
                      <a:pt x="2476" y="2067"/>
                    </a:lnTo>
                    <a:lnTo>
                      <a:pt x="732" y="2067"/>
                    </a:lnTo>
                    <a:lnTo>
                      <a:pt x="668" y="2065"/>
                    </a:lnTo>
                    <a:lnTo>
                      <a:pt x="609" y="2061"/>
                    </a:lnTo>
                    <a:lnTo>
                      <a:pt x="556" y="2054"/>
                    </a:lnTo>
                    <a:lnTo>
                      <a:pt x="509" y="2046"/>
                    </a:lnTo>
                    <a:lnTo>
                      <a:pt x="468" y="2036"/>
                    </a:lnTo>
                    <a:lnTo>
                      <a:pt x="433" y="2027"/>
                    </a:lnTo>
                    <a:lnTo>
                      <a:pt x="404" y="2018"/>
                    </a:lnTo>
                    <a:lnTo>
                      <a:pt x="380" y="2009"/>
                    </a:lnTo>
                    <a:lnTo>
                      <a:pt x="364" y="2003"/>
                    </a:lnTo>
                    <a:lnTo>
                      <a:pt x="353" y="1998"/>
                    </a:lnTo>
                    <a:lnTo>
                      <a:pt x="349" y="1995"/>
                    </a:lnTo>
                    <a:lnTo>
                      <a:pt x="346" y="1994"/>
                    </a:lnTo>
                    <a:lnTo>
                      <a:pt x="291" y="1964"/>
                    </a:lnTo>
                    <a:lnTo>
                      <a:pt x="239" y="1929"/>
                    </a:lnTo>
                    <a:lnTo>
                      <a:pt x="191" y="1889"/>
                    </a:lnTo>
                    <a:lnTo>
                      <a:pt x="149" y="1846"/>
                    </a:lnTo>
                    <a:lnTo>
                      <a:pt x="111" y="1799"/>
                    </a:lnTo>
                    <a:lnTo>
                      <a:pt x="78" y="1746"/>
                    </a:lnTo>
                    <a:lnTo>
                      <a:pt x="51" y="1693"/>
                    </a:lnTo>
                    <a:lnTo>
                      <a:pt x="28" y="1636"/>
                    </a:lnTo>
                    <a:lnTo>
                      <a:pt x="12" y="1576"/>
                    </a:lnTo>
                    <a:lnTo>
                      <a:pt x="2" y="1514"/>
                    </a:lnTo>
                    <a:lnTo>
                      <a:pt x="0" y="1452"/>
                    </a:lnTo>
                    <a:lnTo>
                      <a:pt x="4" y="1383"/>
                    </a:lnTo>
                    <a:lnTo>
                      <a:pt x="15" y="1316"/>
                    </a:lnTo>
                    <a:lnTo>
                      <a:pt x="33" y="1253"/>
                    </a:lnTo>
                    <a:lnTo>
                      <a:pt x="60" y="1192"/>
                    </a:lnTo>
                    <a:lnTo>
                      <a:pt x="91" y="1135"/>
                    </a:lnTo>
                    <a:lnTo>
                      <a:pt x="128" y="1081"/>
                    </a:lnTo>
                    <a:lnTo>
                      <a:pt x="172" y="1033"/>
                    </a:lnTo>
                    <a:lnTo>
                      <a:pt x="220" y="989"/>
                    </a:lnTo>
                    <a:lnTo>
                      <a:pt x="272" y="950"/>
                    </a:lnTo>
                    <a:lnTo>
                      <a:pt x="328" y="918"/>
                    </a:lnTo>
                    <a:lnTo>
                      <a:pt x="389" y="892"/>
                    </a:lnTo>
                    <a:lnTo>
                      <a:pt x="453" y="872"/>
                    </a:lnTo>
                    <a:lnTo>
                      <a:pt x="519" y="860"/>
                    </a:lnTo>
                    <a:lnTo>
                      <a:pt x="587" y="855"/>
                    </a:lnTo>
                    <a:lnTo>
                      <a:pt x="584" y="819"/>
                    </a:lnTo>
                    <a:lnTo>
                      <a:pt x="584" y="785"/>
                    </a:lnTo>
                    <a:lnTo>
                      <a:pt x="587" y="710"/>
                    </a:lnTo>
                    <a:lnTo>
                      <a:pt x="598" y="636"/>
                    </a:lnTo>
                    <a:lnTo>
                      <a:pt x="616" y="565"/>
                    </a:lnTo>
                    <a:lnTo>
                      <a:pt x="639" y="497"/>
                    </a:lnTo>
                    <a:lnTo>
                      <a:pt x="668" y="432"/>
                    </a:lnTo>
                    <a:lnTo>
                      <a:pt x="704" y="370"/>
                    </a:lnTo>
                    <a:lnTo>
                      <a:pt x="744" y="311"/>
                    </a:lnTo>
                    <a:lnTo>
                      <a:pt x="790" y="257"/>
                    </a:lnTo>
                    <a:lnTo>
                      <a:pt x="839" y="207"/>
                    </a:lnTo>
                    <a:lnTo>
                      <a:pt x="894" y="161"/>
                    </a:lnTo>
                    <a:lnTo>
                      <a:pt x="953" y="121"/>
                    </a:lnTo>
                    <a:lnTo>
                      <a:pt x="1015" y="85"/>
                    </a:lnTo>
                    <a:lnTo>
                      <a:pt x="1080" y="56"/>
                    </a:lnTo>
                    <a:lnTo>
                      <a:pt x="1148" y="33"/>
                    </a:lnTo>
                    <a:lnTo>
                      <a:pt x="1220" y="15"/>
                    </a:lnTo>
                    <a:lnTo>
                      <a:pt x="1293" y="4"/>
                    </a:lnTo>
                    <a:lnTo>
                      <a:pt x="136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>
                    <a:lumMod val="5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9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그룹 65"/>
            <p:cNvGrpSpPr>
              <a:grpSpLocks noChangeAspect="1"/>
            </p:cNvGrpSpPr>
            <p:nvPr/>
          </p:nvGrpSpPr>
          <p:grpSpPr bwMode="auto">
            <a:xfrm>
              <a:off x="1309500" y="2545755"/>
              <a:ext cx="308724" cy="349780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151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그룹 65"/>
            <p:cNvGrpSpPr>
              <a:grpSpLocks noChangeAspect="1"/>
            </p:cNvGrpSpPr>
            <p:nvPr/>
          </p:nvGrpSpPr>
          <p:grpSpPr bwMode="auto">
            <a:xfrm>
              <a:off x="1291060" y="5421371"/>
              <a:ext cx="308724" cy="349780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134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Freeform 8"/>
            <p:cNvSpPr>
              <a:spLocks noChangeAspect="1" noEditPoints="1"/>
            </p:cNvSpPr>
            <p:nvPr/>
          </p:nvSpPr>
          <p:spPr bwMode="auto">
            <a:xfrm>
              <a:off x="7042119" y="2917806"/>
              <a:ext cx="395288" cy="330200"/>
            </a:xfrm>
            <a:custGeom>
              <a:avLst/>
              <a:gdLst>
                <a:gd name="T0" fmla="*/ 2147483647 w 3373"/>
                <a:gd name="T1" fmla="*/ 2147483647 h 2822"/>
                <a:gd name="T2" fmla="*/ 2147483647 w 3373"/>
                <a:gd name="T3" fmla="*/ 2147483647 h 2822"/>
                <a:gd name="T4" fmla="*/ 2147483647 w 3373"/>
                <a:gd name="T5" fmla="*/ 2147483647 h 2822"/>
                <a:gd name="T6" fmla="*/ 2147483647 w 3373"/>
                <a:gd name="T7" fmla="*/ 2147483647 h 2822"/>
                <a:gd name="T8" fmla="*/ 2147483647 w 3373"/>
                <a:gd name="T9" fmla="*/ 2147483647 h 2822"/>
                <a:gd name="T10" fmla="*/ 2147483647 w 3373"/>
                <a:gd name="T11" fmla="*/ 2147483647 h 2822"/>
                <a:gd name="T12" fmla="*/ 2147483647 w 3373"/>
                <a:gd name="T13" fmla="*/ 2147483647 h 2822"/>
                <a:gd name="T14" fmla="*/ 2147483647 w 3373"/>
                <a:gd name="T15" fmla="*/ 2147483647 h 2822"/>
                <a:gd name="T16" fmla="*/ 2147483647 w 3373"/>
                <a:gd name="T17" fmla="*/ 2147483647 h 2822"/>
                <a:gd name="T18" fmla="*/ 2147483647 w 3373"/>
                <a:gd name="T19" fmla="*/ 2147483647 h 2822"/>
                <a:gd name="T20" fmla="*/ 2147483647 w 3373"/>
                <a:gd name="T21" fmla="*/ 2147483647 h 2822"/>
                <a:gd name="T22" fmla="*/ 2147483647 w 3373"/>
                <a:gd name="T23" fmla="*/ 2147483647 h 2822"/>
                <a:gd name="T24" fmla="*/ 2147483647 w 3373"/>
                <a:gd name="T25" fmla="*/ 2147483647 h 2822"/>
                <a:gd name="T26" fmla="*/ 2147483647 w 3373"/>
                <a:gd name="T27" fmla="*/ 2147483647 h 2822"/>
                <a:gd name="T28" fmla="*/ 2147483647 w 3373"/>
                <a:gd name="T29" fmla="*/ 2147483647 h 2822"/>
                <a:gd name="T30" fmla="*/ 2147483647 w 3373"/>
                <a:gd name="T31" fmla="*/ 2147483647 h 2822"/>
                <a:gd name="T32" fmla="*/ 2147483647 w 3373"/>
                <a:gd name="T33" fmla="*/ 2147483647 h 2822"/>
                <a:gd name="T34" fmla="*/ 2147483647 w 3373"/>
                <a:gd name="T35" fmla="*/ 2147483647 h 2822"/>
                <a:gd name="T36" fmla="*/ 2147483647 w 3373"/>
                <a:gd name="T37" fmla="*/ 2147483647 h 2822"/>
                <a:gd name="T38" fmla="*/ 2147483647 w 3373"/>
                <a:gd name="T39" fmla="*/ 2147483647 h 2822"/>
                <a:gd name="T40" fmla="*/ 2147483647 w 3373"/>
                <a:gd name="T41" fmla="*/ 2147483647 h 2822"/>
                <a:gd name="T42" fmla="*/ 2147483647 w 3373"/>
                <a:gd name="T43" fmla="*/ 2147483647 h 2822"/>
                <a:gd name="T44" fmla="*/ 2147483647 w 3373"/>
                <a:gd name="T45" fmla="*/ 2147483647 h 2822"/>
                <a:gd name="T46" fmla="*/ 2147483647 w 3373"/>
                <a:gd name="T47" fmla="*/ 2147483647 h 2822"/>
                <a:gd name="T48" fmla="*/ 2147483647 w 3373"/>
                <a:gd name="T49" fmla="*/ 2147483647 h 2822"/>
                <a:gd name="T50" fmla="*/ 2147483647 w 3373"/>
                <a:gd name="T51" fmla="*/ 2147483647 h 2822"/>
                <a:gd name="T52" fmla="*/ 2147483647 w 3373"/>
                <a:gd name="T53" fmla="*/ 2147483647 h 2822"/>
                <a:gd name="T54" fmla="*/ 2147483647 w 3373"/>
                <a:gd name="T55" fmla="*/ 2147483647 h 2822"/>
                <a:gd name="T56" fmla="*/ 2147483647 w 3373"/>
                <a:gd name="T57" fmla="*/ 2147483647 h 2822"/>
                <a:gd name="T58" fmla="*/ 2147483647 w 3373"/>
                <a:gd name="T59" fmla="*/ 2147483647 h 2822"/>
                <a:gd name="T60" fmla="*/ 2147483647 w 3373"/>
                <a:gd name="T61" fmla="*/ 2147483647 h 2822"/>
                <a:gd name="T62" fmla="*/ 2147483647 w 3373"/>
                <a:gd name="T63" fmla="*/ 0 h 2822"/>
                <a:gd name="T64" fmla="*/ 2147483647 w 3373"/>
                <a:gd name="T65" fmla="*/ 2147483647 h 2822"/>
                <a:gd name="T66" fmla="*/ 2147483647 w 3373"/>
                <a:gd name="T67" fmla="*/ 2147483647 h 2822"/>
                <a:gd name="T68" fmla="*/ 2147483647 w 3373"/>
                <a:gd name="T69" fmla="*/ 2147483647 h 2822"/>
                <a:gd name="T70" fmla="*/ 2147483647 w 3373"/>
                <a:gd name="T71" fmla="*/ 2147483647 h 2822"/>
                <a:gd name="T72" fmla="*/ 2147483647 w 3373"/>
                <a:gd name="T73" fmla="*/ 2147483647 h 2822"/>
                <a:gd name="T74" fmla="*/ 0 w 3373"/>
                <a:gd name="T75" fmla="*/ 2147483647 h 2822"/>
                <a:gd name="T76" fmla="*/ 2147483647 w 3373"/>
                <a:gd name="T77" fmla="*/ 2147483647 h 2822"/>
                <a:gd name="T78" fmla="*/ 2147483647 w 3373"/>
                <a:gd name="T79" fmla="*/ 2147483647 h 2822"/>
                <a:gd name="T80" fmla="*/ 2147483647 w 3373"/>
                <a:gd name="T81" fmla="*/ 0 h 28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73" h="2822">
                  <a:moveTo>
                    <a:pt x="97" y="2614"/>
                  </a:moveTo>
                  <a:lnTo>
                    <a:pt x="97" y="2726"/>
                  </a:lnTo>
                  <a:lnTo>
                    <a:pt x="3278" y="2726"/>
                  </a:lnTo>
                  <a:lnTo>
                    <a:pt x="3278" y="2614"/>
                  </a:lnTo>
                  <a:lnTo>
                    <a:pt x="1812" y="2614"/>
                  </a:lnTo>
                  <a:lnTo>
                    <a:pt x="1805" y="2626"/>
                  </a:lnTo>
                  <a:lnTo>
                    <a:pt x="1795" y="2636"/>
                  </a:lnTo>
                  <a:lnTo>
                    <a:pt x="1783" y="2642"/>
                  </a:lnTo>
                  <a:lnTo>
                    <a:pt x="1768" y="2644"/>
                  </a:lnTo>
                  <a:lnTo>
                    <a:pt x="1607" y="2644"/>
                  </a:lnTo>
                  <a:lnTo>
                    <a:pt x="1592" y="2642"/>
                  </a:lnTo>
                  <a:lnTo>
                    <a:pt x="1580" y="2636"/>
                  </a:lnTo>
                  <a:lnTo>
                    <a:pt x="1570" y="2626"/>
                  </a:lnTo>
                  <a:lnTo>
                    <a:pt x="1562" y="2614"/>
                  </a:lnTo>
                  <a:lnTo>
                    <a:pt x="97" y="2614"/>
                  </a:lnTo>
                  <a:close/>
                  <a:moveTo>
                    <a:pt x="597" y="1777"/>
                  </a:moveTo>
                  <a:lnTo>
                    <a:pt x="482" y="2183"/>
                  </a:lnTo>
                  <a:lnTo>
                    <a:pt x="2887" y="2183"/>
                  </a:lnTo>
                  <a:lnTo>
                    <a:pt x="2766" y="1777"/>
                  </a:lnTo>
                  <a:lnTo>
                    <a:pt x="597" y="1777"/>
                  </a:lnTo>
                  <a:close/>
                  <a:moveTo>
                    <a:pt x="348" y="1777"/>
                  </a:moveTo>
                  <a:lnTo>
                    <a:pt x="100" y="2519"/>
                  </a:lnTo>
                  <a:lnTo>
                    <a:pt x="3275" y="2519"/>
                  </a:lnTo>
                  <a:lnTo>
                    <a:pt x="3026" y="1777"/>
                  </a:lnTo>
                  <a:lnTo>
                    <a:pt x="2867" y="1777"/>
                  </a:lnTo>
                  <a:lnTo>
                    <a:pt x="3016" y="2279"/>
                  </a:lnTo>
                  <a:lnTo>
                    <a:pt x="1970" y="2279"/>
                  </a:lnTo>
                  <a:lnTo>
                    <a:pt x="1978" y="2413"/>
                  </a:lnTo>
                  <a:lnTo>
                    <a:pt x="1392" y="2413"/>
                  </a:lnTo>
                  <a:lnTo>
                    <a:pt x="1398" y="2279"/>
                  </a:lnTo>
                  <a:lnTo>
                    <a:pt x="355" y="2279"/>
                  </a:lnTo>
                  <a:lnTo>
                    <a:pt x="498" y="1777"/>
                  </a:lnTo>
                  <a:lnTo>
                    <a:pt x="348" y="1777"/>
                  </a:lnTo>
                  <a:close/>
                  <a:moveTo>
                    <a:pt x="800" y="97"/>
                  </a:moveTo>
                  <a:lnTo>
                    <a:pt x="341" y="557"/>
                  </a:lnTo>
                  <a:lnTo>
                    <a:pt x="341" y="1680"/>
                  </a:lnTo>
                  <a:lnTo>
                    <a:pt x="2587" y="1680"/>
                  </a:lnTo>
                  <a:lnTo>
                    <a:pt x="2641" y="1678"/>
                  </a:lnTo>
                  <a:lnTo>
                    <a:pt x="2690" y="1672"/>
                  </a:lnTo>
                  <a:lnTo>
                    <a:pt x="2735" y="1661"/>
                  </a:lnTo>
                  <a:lnTo>
                    <a:pt x="2775" y="1647"/>
                  </a:lnTo>
                  <a:lnTo>
                    <a:pt x="2812" y="1629"/>
                  </a:lnTo>
                  <a:lnTo>
                    <a:pt x="2845" y="1610"/>
                  </a:lnTo>
                  <a:lnTo>
                    <a:pt x="2875" y="1587"/>
                  </a:lnTo>
                  <a:lnTo>
                    <a:pt x="2901" y="1562"/>
                  </a:lnTo>
                  <a:lnTo>
                    <a:pt x="2923" y="1536"/>
                  </a:lnTo>
                  <a:lnTo>
                    <a:pt x="2943" y="1509"/>
                  </a:lnTo>
                  <a:lnTo>
                    <a:pt x="2960" y="1481"/>
                  </a:lnTo>
                  <a:lnTo>
                    <a:pt x="2975" y="1453"/>
                  </a:lnTo>
                  <a:lnTo>
                    <a:pt x="2987" y="1425"/>
                  </a:lnTo>
                  <a:lnTo>
                    <a:pt x="2996" y="1398"/>
                  </a:lnTo>
                  <a:lnTo>
                    <a:pt x="3005" y="1371"/>
                  </a:lnTo>
                  <a:lnTo>
                    <a:pt x="3011" y="1346"/>
                  </a:lnTo>
                  <a:lnTo>
                    <a:pt x="3016" y="1322"/>
                  </a:lnTo>
                  <a:lnTo>
                    <a:pt x="3020" y="1301"/>
                  </a:lnTo>
                  <a:lnTo>
                    <a:pt x="3023" y="1282"/>
                  </a:lnTo>
                  <a:lnTo>
                    <a:pt x="3024" y="1266"/>
                  </a:lnTo>
                  <a:lnTo>
                    <a:pt x="3025" y="1254"/>
                  </a:lnTo>
                  <a:lnTo>
                    <a:pt x="3025" y="1245"/>
                  </a:lnTo>
                  <a:lnTo>
                    <a:pt x="3025" y="1240"/>
                  </a:lnTo>
                  <a:lnTo>
                    <a:pt x="3025" y="97"/>
                  </a:lnTo>
                  <a:lnTo>
                    <a:pt x="800" y="97"/>
                  </a:lnTo>
                  <a:close/>
                  <a:moveTo>
                    <a:pt x="760" y="0"/>
                  </a:moveTo>
                  <a:lnTo>
                    <a:pt x="3121" y="0"/>
                  </a:lnTo>
                  <a:lnTo>
                    <a:pt x="3121" y="1240"/>
                  </a:lnTo>
                  <a:lnTo>
                    <a:pt x="3121" y="1241"/>
                  </a:lnTo>
                  <a:lnTo>
                    <a:pt x="3121" y="1244"/>
                  </a:lnTo>
                  <a:lnTo>
                    <a:pt x="3121" y="1729"/>
                  </a:lnTo>
                  <a:lnTo>
                    <a:pt x="3121" y="1735"/>
                  </a:lnTo>
                  <a:lnTo>
                    <a:pt x="3120" y="1741"/>
                  </a:lnTo>
                  <a:lnTo>
                    <a:pt x="3117" y="1748"/>
                  </a:lnTo>
                  <a:lnTo>
                    <a:pt x="3373" y="2510"/>
                  </a:lnTo>
                  <a:lnTo>
                    <a:pt x="3373" y="2519"/>
                  </a:lnTo>
                  <a:lnTo>
                    <a:pt x="3373" y="2822"/>
                  </a:lnTo>
                  <a:lnTo>
                    <a:pt x="0" y="2822"/>
                  </a:lnTo>
                  <a:lnTo>
                    <a:pt x="0" y="2519"/>
                  </a:lnTo>
                  <a:lnTo>
                    <a:pt x="25" y="2519"/>
                  </a:lnTo>
                  <a:lnTo>
                    <a:pt x="1" y="2510"/>
                  </a:lnTo>
                  <a:lnTo>
                    <a:pt x="246" y="1777"/>
                  </a:lnTo>
                  <a:lnTo>
                    <a:pt x="245" y="1777"/>
                  </a:lnTo>
                  <a:lnTo>
                    <a:pt x="245" y="518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defTabSz="914174">
                <a:defRPr/>
              </a:pPr>
              <a:endParaRPr kumimoji="1" lang="en-US" sz="2500" kern="0">
                <a:solidFill>
                  <a:srgbClr val="000000"/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48" name="Curved Connector 47"/>
            <p:cNvCxnSpPr/>
            <p:nvPr/>
          </p:nvCxnSpPr>
          <p:spPr bwMode="auto">
            <a:xfrm flipV="1">
              <a:off x="1767477" y="2572409"/>
              <a:ext cx="4572000" cy="1522325"/>
            </a:xfrm>
            <a:prstGeom prst="curvedConnector3">
              <a:avLst>
                <a:gd name="adj1" fmla="val 62895"/>
              </a:avLst>
            </a:prstGeom>
            <a:solidFill>
              <a:srgbClr val="89BA17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Curved Connector 48"/>
            <p:cNvCxnSpPr/>
            <p:nvPr/>
          </p:nvCxnSpPr>
          <p:spPr bwMode="auto">
            <a:xfrm rot="10800000" flipV="1">
              <a:off x="3836910" y="3082906"/>
              <a:ext cx="3192297" cy="838678"/>
            </a:xfrm>
            <a:prstGeom prst="curvedConnector3">
              <a:avLst>
                <a:gd name="adj1" fmla="val 63568"/>
              </a:avLst>
            </a:prstGeom>
            <a:solidFill>
              <a:srgbClr val="89BA17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6424863" y="3260047"/>
              <a:ext cx="2355854" cy="3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74">
                <a:defRPr/>
              </a:pPr>
              <a:r>
                <a:rPr lang="en-US" sz="14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Remote PPP Connection</a:t>
              </a:r>
            </a:p>
          </p:txBody>
        </p:sp>
        <p:grpSp>
          <p:nvGrpSpPr>
            <p:cNvPr id="51" name="그룹 65"/>
            <p:cNvGrpSpPr>
              <a:grpSpLocks noChangeAspect="1"/>
            </p:cNvGrpSpPr>
            <p:nvPr/>
          </p:nvGrpSpPr>
          <p:grpSpPr bwMode="auto">
            <a:xfrm>
              <a:off x="1291060" y="3478275"/>
              <a:ext cx="308724" cy="349780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117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그룹 65"/>
            <p:cNvGrpSpPr>
              <a:grpSpLocks noChangeAspect="1"/>
            </p:cNvGrpSpPr>
            <p:nvPr/>
          </p:nvGrpSpPr>
          <p:grpSpPr bwMode="auto">
            <a:xfrm>
              <a:off x="1291060" y="4354318"/>
              <a:ext cx="308724" cy="349780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513464" y="2360861"/>
              <a:ext cx="1388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4">
                <a:defRPr/>
              </a:pPr>
              <a:r>
                <a:rPr lang="en-US" sz="14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Emergency Calls</a:t>
              </a:r>
            </a:p>
          </p:txBody>
        </p:sp>
        <p:grpSp>
          <p:nvGrpSpPr>
            <p:cNvPr id="54" name="그룹 65"/>
            <p:cNvGrpSpPr>
              <a:grpSpLocks noChangeAspect="1"/>
            </p:cNvGrpSpPr>
            <p:nvPr/>
          </p:nvGrpSpPr>
          <p:grpSpPr bwMode="auto">
            <a:xfrm>
              <a:off x="7090273" y="4198404"/>
              <a:ext cx="274396" cy="310888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83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676833" y="5493056"/>
              <a:ext cx="1511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4">
                <a:defRPr/>
              </a:pPr>
              <a:r>
                <a:rPr lang="en-US" sz="1400" b="1" kern="0" dirty="0">
                  <a:solidFill>
                    <a:srgbClr val="C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No Outgoing Calls</a:t>
              </a:r>
            </a:p>
          </p:txBody>
        </p:sp>
        <p:pic>
          <p:nvPicPr>
            <p:cNvPr id="56" name="Picture 14" descr="http://cdn.marketplaceimages.windowsphone.com/v8/images/d4ac0125-31e6-4894-8a65-d78a500ec526?imageType=ws_icon_lar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296" y="2649228"/>
              <a:ext cx="617621" cy="6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Freeform 56"/>
            <p:cNvSpPr/>
            <p:nvPr/>
          </p:nvSpPr>
          <p:spPr bwMode="auto">
            <a:xfrm>
              <a:off x="1816768" y="2741492"/>
              <a:ext cx="1491920" cy="956162"/>
            </a:xfrm>
            <a:custGeom>
              <a:avLst/>
              <a:gdLst>
                <a:gd name="connsiteX0" fmla="*/ 0 w 1491920"/>
                <a:gd name="connsiteY0" fmla="*/ 0 h 1155032"/>
                <a:gd name="connsiteX1" fmla="*/ 1491916 w 1491920"/>
                <a:gd name="connsiteY1" fmla="*/ 938463 h 1155032"/>
                <a:gd name="connsiteX2" fmla="*/ 12032 w 1491920"/>
                <a:gd name="connsiteY2" fmla="*/ 1155032 h 11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1920" h="1155032">
                  <a:moveTo>
                    <a:pt x="0" y="0"/>
                  </a:moveTo>
                  <a:cubicBezTo>
                    <a:pt x="744955" y="372979"/>
                    <a:pt x="1489911" y="745958"/>
                    <a:pt x="1491916" y="938463"/>
                  </a:cubicBezTo>
                  <a:cubicBezTo>
                    <a:pt x="1493921" y="1130968"/>
                    <a:pt x="752976" y="1143000"/>
                    <a:pt x="12032" y="1155032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58" name="Picture 14" descr="http://cdn.marketplaceimages.windowsphone.com/v8/images/d4ac0125-31e6-4894-8a65-d78a500ec526?imageType=ws_icon_lar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913" y="2872782"/>
              <a:ext cx="617621" cy="6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Freeform 58"/>
            <p:cNvSpPr/>
            <p:nvPr/>
          </p:nvSpPr>
          <p:spPr bwMode="auto">
            <a:xfrm>
              <a:off x="1696453" y="4420501"/>
              <a:ext cx="5257800" cy="1112274"/>
            </a:xfrm>
            <a:custGeom>
              <a:avLst/>
              <a:gdLst>
                <a:gd name="connsiteX0" fmla="*/ 0 w 5257800"/>
                <a:gd name="connsiteY0" fmla="*/ 1112274 h 1112274"/>
                <a:gd name="connsiteX1" fmla="*/ 1804736 w 5257800"/>
                <a:gd name="connsiteY1" fmla="*/ 330221 h 1112274"/>
                <a:gd name="connsiteX2" fmla="*/ 3501189 w 5257800"/>
                <a:gd name="connsiteY2" fmla="*/ 29432 h 1112274"/>
                <a:gd name="connsiteX3" fmla="*/ 5257800 w 5257800"/>
                <a:gd name="connsiteY3" fmla="*/ 1003989 h 111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1112274">
                  <a:moveTo>
                    <a:pt x="0" y="1112274"/>
                  </a:moveTo>
                  <a:cubicBezTo>
                    <a:pt x="610602" y="811484"/>
                    <a:pt x="1221204" y="510695"/>
                    <a:pt x="1804736" y="330221"/>
                  </a:cubicBezTo>
                  <a:cubicBezTo>
                    <a:pt x="2388268" y="149747"/>
                    <a:pt x="2925678" y="-82863"/>
                    <a:pt x="3501189" y="29432"/>
                  </a:cubicBezTo>
                  <a:cubicBezTo>
                    <a:pt x="4076700" y="141727"/>
                    <a:pt x="4667250" y="572858"/>
                    <a:pt x="5257800" y="100398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696453" y="4010241"/>
              <a:ext cx="5185610" cy="458148"/>
            </a:xfrm>
            <a:custGeom>
              <a:avLst/>
              <a:gdLst>
                <a:gd name="connsiteX0" fmla="*/ 5185610 w 5185610"/>
                <a:gd name="connsiteY0" fmla="*/ 981156 h 1053346"/>
                <a:gd name="connsiteX1" fmla="*/ 5089358 w 5185610"/>
                <a:gd name="connsiteY1" fmla="*/ 933030 h 1053346"/>
                <a:gd name="connsiteX2" fmla="*/ 3128210 w 5185610"/>
                <a:gd name="connsiteY2" fmla="*/ 42693 h 1053346"/>
                <a:gd name="connsiteX3" fmla="*/ 2021305 w 5185610"/>
                <a:gd name="connsiteY3" fmla="*/ 235199 h 1053346"/>
                <a:gd name="connsiteX4" fmla="*/ 0 w 5185610"/>
                <a:gd name="connsiteY4" fmla="*/ 1053346 h 105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5610" h="1053346">
                  <a:moveTo>
                    <a:pt x="5185610" y="981156"/>
                  </a:moveTo>
                  <a:lnTo>
                    <a:pt x="5089358" y="933030"/>
                  </a:lnTo>
                  <a:cubicBezTo>
                    <a:pt x="4746458" y="776620"/>
                    <a:pt x="3639552" y="158998"/>
                    <a:pt x="3128210" y="42693"/>
                  </a:cubicBezTo>
                  <a:cubicBezTo>
                    <a:pt x="2616868" y="-73612"/>
                    <a:pt x="2542673" y="66757"/>
                    <a:pt x="2021305" y="235199"/>
                  </a:cubicBezTo>
                  <a:cubicBezTo>
                    <a:pt x="1499937" y="403641"/>
                    <a:pt x="749968" y="728493"/>
                    <a:pt x="0" y="1053346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74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61" name="Picture 8" descr="http://droidapuntes.com/wp-content/uploads/2013/03/bloquear_llamada_android.jpe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731" y="4238202"/>
              <a:ext cx="460375" cy="46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http://cdn.marketplaceimages.windowsphone.com/v8/images/d4ac0125-31e6-4894-8a65-d78a500ec526?imageType=ws_icon_lar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220" y="2854524"/>
              <a:ext cx="617621" cy="61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816768" y="2344972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74">
                <a:defRPr/>
              </a:pPr>
              <a:r>
                <a:rPr lang="en-US" sz="14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Internal calls</a:t>
              </a:r>
            </a:p>
          </p:txBody>
        </p:sp>
        <p:grpSp>
          <p:nvGrpSpPr>
            <p:cNvPr id="64" name="그룹 65"/>
            <p:cNvGrpSpPr>
              <a:grpSpLocks noChangeAspect="1"/>
            </p:cNvGrpSpPr>
            <p:nvPr/>
          </p:nvGrpSpPr>
          <p:grpSpPr bwMode="auto">
            <a:xfrm>
              <a:off x="1291060" y="3919844"/>
              <a:ext cx="308724" cy="349780"/>
              <a:chOff x="1550988" y="2484438"/>
              <a:chExt cx="1792288" cy="2035175"/>
            </a:xfrm>
            <a:solidFill>
              <a:srgbClr val="FFFFFF">
                <a:lumMod val="50000"/>
              </a:srgbClr>
            </a:solidFill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2879726" y="3414713"/>
                <a:ext cx="280988" cy="60325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5"/>
                    </a:lnTo>
                    <a:lnTo>
                      <a:pt x="523" y="65"/>
                    </a:lnTo>
                    <a:lnTo>
                      <a:pt x="513" y="84"/>
                    </a:lnTo>
                    <a:lnTo>
                      <a:pt x="499" y="97"/>
                    </a:lnTo>
                    <a:lnTo>
                      <a:pt x="481" y="107"/>
                    </a:lnTo>
                    <a:lnTo>
                      <a:pt x="459" y="114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2879726" y="3505200"/>
                <a:ext cx="280988" cy="60325"/>
              </a:xfrm>
              <a:custGeom>
                <a:avLst/>
                <a:gdLst>
                  <a:gd name="T0" fmla="*/ 0 w 532"/>
                  <a:gd name="T1" fmla="*/ 0 h 114"/>
                  <a:gd name="T2" fmla="*/ 2147483647 w 532"/>
                  <a:gd name="T3" fmla="*/ 0 h 114"/>
                  <a:gd name="T4" fmla="*/ 2147483647 w 532"/>
                  <a:gd name="T5" fmla="*/ 2147483647 h 114"/>
                  <a:gd name="T6" fmla="*/ 2147483647 w 532"/>
                  <a:gd name="T7" fmla="*/ 2147483647 h 114"/>
                  <a:gd name="T8" fmla="*/ 2147483647 w 532"/>
                  <a:gd name="T9" fmla="*/ 2147483647 h 114"/>
                  <a:gd name="T10" fmla="*/ 2147483647 w 532"/>
                  <a:gd name="T11" fmla="*/ 2147483647 h 114"/>
                  <a:gd name="T12" fmla="*/ 2147483647 w 532"/>
                  <a:gd name="T13" fmla="*/ 2147483647 h 114"/>
                  <a:gd name="T14" fmla="*/ 2147483647 w 532"/>
                  <a:gd name="T15" fmla="*/ 2147483647 h 114"/>
                  <a:gd name="T16" fmla="*/ 2147483647 w 532"/>
                  <a:gd name="T17" fmla="*/ 2147483647 h 114"/>
                  <a:gd name="T18" fmla="*/ 2147483647 w 532"/>
                  <a:gd name="T19" fmla="*/ 2147483647 h 114"/>
                  <a:gd name="T20" fmla="*/ 0 w 532"/>
                  <a:gd name="T21" fmla="*/ 2147483647 h 114"/>
                  <a:gd name="T22" fmla="*/ 0 w 532"/>
                  <a:gd name="T23" fmla="*/ 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4">
                    <a:moveTo>
                      <a:pt x="0" y="0"/>
                    </a:moveTo>
                    <a:lnTo>
                      <a:pt x="532" y="0"/>
                    </a:lnTo>
                    <a:lnTo>
                      <a:pt x="532" y="18"/>
                    </a:lnTo>
                    <a:lnTo>
                      <a:pt x="529" y="43"/>
                    </a:lnTo>
                    <a:lnTo>
                      <a:pt x="523" y="64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5"/>
                    </a:lnTo>
                    <a:lnTo>
                      <a:pt x="459" y="112"/>
                    </a:lnTo>
                    <a:lnTo>
                      <a:pt x="436" y="114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2879726" y="3324225"/>
                <a:ext cx="280988" cy="61913"/>
              </a:xfrm>
              <a:custGeom>
                <a:avLst/>
                <a:gdLst>
                  <a:gd name="T0" fmla="*/ 0 w 532"/>
                  <a:gd name="T1" fmla="*/ 0 h 115"/>
                  <a:gd name="T2" fmla="*/ 2147483647 w 532"/>
                  <a:gd name="T3" fmla="*/ 0 h 115"/>
                  <a:gd name="T4" fmla="*/ 2147483647 w 532"/>
                  <a:gd name="T5" fmla="*/ 2147483647 h 115"/>
                  <a:gd name="T6" fmla="*/ 2147483647 w 532"/>
                  <a:gd name="T7" fmla="*/ 2147483647 h 115"/>
                  <a:gd name="T8" fmla="*/ 2147483647 w 532"/>
                  <a:gd name="T9" fmla="*/ 2147483647 h 115"/>
                  <a:gd name="T10" fmla="*/ 2147483647 w 532"/>
                  <a:gd name="T11" fmla="*/ 2147483647 h 115"/>
                  <a:gd name="T12" fmla="*/ 2147483647 w 532"/>
                  <a:gd name="T13" fmla="*/ 2147483647 h 115"/>
                  <a:gd name="T14" fmla="*/ 2147483647 w 532"/>
                  <a:gd name="T15" fmla="*/ 2147483647 h 115"/>
                  <a:gd name="T16" fmla="*/ 2147483647 w 532"/>
                  <a:gd name="T17" fmla="*/ 2147483647 h 115"/>
                  <a:gd name="T18" fmla="*/ 2147483647 w 532"/>
                  <a:gd name="T19" fmla="*/ 2147483647 h 115"/>
                  <a:gd name="T20" fmla="*/ 0 w 532"/>
                  <a:gd name="T21" fmla="*/ 2147483647 h 115"/>
                  <a:gd name="T22" fmla="*/ 0 w 532"/>
                  <a:gd name="T23" fmla="*/ 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2" h="115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0"/>
                    </a:lnTo>
                    <a:lnTo>
                      <a:pt x="529" y="44"/>
                    </a:lnTo>
                    <a:lnTo>
                      <a:pt x="523" y="65"/>
                    </a:lnTo>
                    <a:lnTo>
                      <a:pt x="513" y="82"/>
                    </a:lnTo>
                    <a:lnTo>
                      <a:pt x="499" y="96"/>
                    </a:lnTo>
                    <a:lnTo>
                      <a:pt x="481" y="106"/>
                    </a:lnTo>
                    <a:lnTo>
                      <a:pt x="459" y="112"/>
                    </a:lnTo>
                    <a:lnTo>
                      <a:pt x="436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881313" y="3616325"/>
                <a:ext cx="263525" cy="195263"/>
              </a:xfrm>
              <a:custGeom>
                <a:avLst/>
                <a:gdLst>
                  <a:gd name="T0" fmla="*/ 2147483647 w 499"/>
                  <a:gd name="T1" fmla="*/ 2147483647 h 368"/>
                  <a:gd name="T2" fmla="*/ 2147483647 w 499"/>
                  <a:gd name="T3" fmla="*/ 2147483647 h 368"/>
                  <a:gd name="T4" fmla="*/ 2147483647 w 499"/>
                  <a:gd name="T5" fmla="*/ 2147483647 h 368"/>
                  <a:gd name="T6" fmla="*/ 2147483647 w 499"/>
                  <a:gd name="T7" fmla="*/ 2147483647 h 368"/>
                  <a:gd name="T8" fmla="*/ 2147483647 w 499"/>
                  <a:gd name="T9" fmla="*/ 2147483647 h 368"/>
                  <a:gd name="T10" fmla="*/ 2147483647 w 499"/>
                  <a:gd name="T11" fmla="*/ 2147483647 h 368"/>
                  <a:gd name="T12" fmla="*/ 2147483647 w 499"/>
                  <a:gd name="T13" fmla="*/ 2147483647 h 368"/>
                  <a:gd name="T14" fmla="*/ 2147483647 w 499"/>
                  <a:gd name="T15" fmla="*/ 2147483647 h 368"/>
                  <a:gd name="T16" fmla="*/ 2147483647 w 499"/>
                  <a:gd name="T17" fmla="*/ 2147483647 h 368"/>
                  <a:gd name="T18" fmla="*/ 2147483647 w 499"/>
                  <a:gd name="T19" fmla="*/ 2147483647 h 368"/>
                  <a:gd name="T20" fmla="*/ 2147483647 w 499"/>
                  <a:gd name="T21" fmla="*/ 2147483647 h 368"/>
                  <a:gd name="T22" fmla="*/ 2147483647 w 499"/>
                  <a:gd name="T23" fmla="*/ 2147483647 h 368"/>
                  <a:gd name="T24" fmla="*/ 2147483647 w 499"/>
                  <a:gd name="T25" fmla="*/ 2147483647 h 368"/>
                  <a:gd name="T26" fmla="*/ 2147483647 w 499"/>
                  <a:gd name="T27" fmla="*/ 2147483647 h 368"/>
                  <a:gd name="T28" fmla="*/ 2147483647 w 499"/>
                  <a:gd name="T29" fmla="*/ 2147483647 h 368"/>
                  <a:gd name="T30" fmla="*/ 0 w 499"/>
                  <a:gd name="T31" fmla="*/ 0 h 368"/>
                  <a:gd name="T32" fmla="*/ 2147483647 w 499"/>
                  <a:gd name="T33" fmla="*/ 0 h 368"/>
                  <a:gd name="T34" fmla="*/ 2147483647 w 499"/>
                  <a:gd name="T35" fmla="*/ 2147483647 h 368"/>
                  <a:gd name="T36" fmla="*/ 2147483647 w 499"/>
                  <a:gd name="T37" fmla="*/ 2147483647 h 368"/>
                  <a:gd name="T38" fmla="*/ 2147483647 w 499"/>
                  <a:gd name="T39" fmla="*/ 2147483647 h 368"/>
                  <a:gd name="T40" fmla="*/ 2147483647 w 499"/>
                  <a:gd name="T41" fmla="*/ 2147483647 h 368"/>
                  <a:gd name="T42" fmla="*/ 2147483647 w 499"/>
                  <a:gd name="T43" fmla="*/ 2147483647 h 368"/>
                  <a:gd name="T44" fmla="*/ 2147483647 w 499"/>
                  <a:gd name="T45" fmla="*/ 2147483647 h 368"/>
                  <a:gd name="T46" fmla="*/ 2147483647 w 499"/>
                  <a:gd name="T47" fmla="*/ 2147483647 h 368"/>
                  <a:gd name="T48" fmla="*/ 2147483647 w 499"/>
                  <a:gd name="T49" fmla="*/ 2147483647 h 368"/>
                  <a:gd name="T50" fmla="*/ 2147483647 w 499"/>
                  <a:gd name="T51" fmla="*/ 2147483647 h 368"/>
                  <a:gd name="T52" fmla="*/ 2147483647 w 499"/>
                  <a:gd name="T53" fmla="*/ 2147483647 h 368"/>
                  <a:gd name="T54" fmla="*/ 2147483647 w 499"/>
                  <a:gd name="T55" fmla="*/ 2147483647 h 368"/>
                  <a:gd name="T56" fmla="*/ 2147483647 w 499"/>
                  <a:gd name="T57" fmla="*/ 2147483647 h 368"/>
                  <a:gd name="T58" fmla="*/ 2147483647 w 499"/>
                  <a:gd name="T59" fmla="*/ 2147483647 h 368"/>
                  <a:gd name="T60" fmla="*/ 2147483647 w 499"/>
                  <a:gd name="T61" fmla="*/ 2147483647 h 368"/>
                  <a:gd name="T62" fmla="*/ 0 w 499"/>
                  <a:gd name="T63" fmla="*/ 2147483647 h 368"/>
                  <a:gd name="T64" fmla="*/ 0 w 499"/>
                  <a:gd name="T65" fmla="*/ 0 h 3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99" h="368">
                    <a:moveTo>
                      <a:pt x="121" y="120"/>
                    </a:moveTo>
                    <a:lnTo>
                      <a:pt x="121" y="249"/>
                    </a:lnTo>
                    <a:lnTo>
                      <a:pt x="287" y="249"/>
                    </a:lnTo>
                    <a:lnTo>
                      <a:pt x="311" y="248"/>
                    </a:lnTo>
                    <a:lnTo>
                      <a:pt x="331" y="243"/>
                    </a:lnTo>
                    <a:lnTo>
                      <a:pt x="347" y="238"/>
                    </a:lnTo>
                    <a:lnTo>
                      <a:pt x="358" y="230"/>
                    </a:lnTo>
                    <a:lnTo>
                      <a:pt x="367" y="222"/>
                    </a:lnTo>
                    <a:lnTo>
                      <a:pt x="373" y="214"/>
                    </a:lnTo>
                    <a:lnTo>
                      <a:pt x="376" y="207"/>
                    </a:lnTo>
                    <a:lnTo>
                      <a:pt x="378" y="199"/>
                    </a:lnTo>
                    <a:lnTo>
                      <a:pt x="379" y="194"/>
                    </a:lnTo>
                    <a:lnTo>
                      <a:pt x="379" y="192"/>
                    </a:lnTo>
                    <a:lnTo>
                      <a:pt x="37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499" y="0"/>
                    </a:lnTo>
                    <a:lnTo>
                      <a:pt x="499" y="192"/>
                    </a:lnTo>
                    <a:lnTo>
                      <a:pt x="499" y="204"/>
                    </a:lnTo>
                    <a:lnTo>
                      <a:pt x="496" y="219"/>
                    </a:lnTo>
                    <a:lnTo>
                      <a:pt x="491" y="235"/>
                    </a:lnTo>
                    <a:lnTo>
                      <a:pt x="485" y="253"/>
                    </a:lnTo>
                    <a:lnTo>
                      <a:pt x="476" y="271"/>
                    </a:lnTo>
                    <a:lnTo>
                      <a:pt x="465" y="290"/>
                    </a:lnTo>
                    <a:lnTo>
                      <a:pt x="450" y="307"/>
                    </a:lnTo>
                    <a:lnTo>
                      <a:pt x="433" y="324"/>
                    </a:lnTo>
                    <a:lnTo>
                      <a:pt x="412" y="338"/>
                    </a:lnTo>
                    <a:lnTo>
                      <a:pt x="387" y="351"/>
                    </a:lnTo>
                    <a:lnTo>
                      <a:pt x="358" y="361"/>
                    </a:lnTo>
                    <a:lnTo>
                      <a:pt x="325" y="367"/>
                    </a:lnTo>
                    <a:lnTo>
                      <a:pt x="287" y="368"/>
                    </a:lnTo>
                    <a:lnTo>
                      <a:pt x="0" y="3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2"/>
              <p:cNvSpPr>
                <a:spLocks noEditPoints="1"/>
              </p:cNvSpPr>
              <p:nvPr/>
            </p:nvSpPr>
            <p:spPr bwMode="auto">
              <a:xfrm>
                <a:off x="1550988" y="2484438"/>
                <a:ext cx="1792288" cy="2035175"/>
              </a:xfrm>
              <a:custGeom>
                <a:avLst/>
                <a:gdLst>
                  <a:gd name="T0" fmla="*/ 2147483647 w 3387"/>
                  <a:gd name="T1" fmla="*/ 2147483647 h 3846"/>
                  <a:gd name="T2" fmla="*/ 2147483647 w 3387"/>
                  <a:gd name="T3" fmla="*/ 2147483647 h 3846"/>
                  <a:gd name="T4" fmla="*/ 2147483647 w 3387"/>
                  <a:gd name="T5" fmla="*/ 2147483647 h 3846"/>
                  <a:gd name="T6" fmla="*/ 2147483647 w 3387"/>
                  <a:gd name="T7" fmla="*/ 2147483647 h 3846"/>
                  <a:gd name="T8" fmla="*/ 2147483647 w 3387"/>
                  <a:gd name="T9" fmla="*/ 2147483647 h 3846"/>
                  <a:gd name="T10" fmla="*/ 2147483647 w 3387"/>
                  <a:gd name="T11" fmla="*/ 2147483647 h 3846"/>
                  <a:gd name="T12" fmla="*/ 2147483647 w 3387"/>
                  <a:gd name="T13" fmla="*/ 2147483647 h 3846"/>
                  <a:gd name="T14" fmla="*/ 2147483647 w 3387"/>
                  <a:gd name="T15" fmla="*/ 2147483647 h 3846"/>
                  <a:gd name="T16" fmla="*/ 2147483647 w 3387"/>
                  <a:gd name="T17" fmla="*/ 2147483647 h 3846"/>
                  <a:gd name="T18" fmla="*/ 2147483647 w 3387"/>
                  <a:gd name="T19" fmla="*/ 2147483647 h 3846"/>
                  <a:gd name="T20" fmla="*/ 2147483647 w 3387"/>
                  <a:gd name="T21" fmla="*/ 2147483647 h 3846"/>
                  <a:gd name="T22" fmla="*/ 2147483647 w 3387"/>
                  <a:gd name="T23" fmla="*/ 2147483647 h 3846"/>
                  <a:gd name="T24" fmla="*/ 2147483647 w 3387"/>
                  <a:gd name="T25" fmla="*/ 2147483647 h 3846"/>
                  <a:gd name="T26" fmla="*/ 2147483647 w 3387"/>
                  <a:gd name="T27" fmla="*/ 2147483647 h 3846"/>
                  <a:gd name="T28" fmla="*/ 2147483647 w 3387"/>
                  <a:gd name="T29" fmla="*/ 2147483647 h 3846"/>
                  <a:gd name="T30" fmla="*/ 2147483647 w 3387"/>
                  <a:gd name="T31" fmla="*/ 2147483647 h 3846"/>
                  <a:gd name="T32" fmla="*/ 2147483647 w 3387"/>
                  <a:gd name="T33" fmla="*/ 2147483647 h 3846"/>
                  <a:gd name="T34" fmla="*/ 2147483647 w 3387"/>
                  <a:gd name="T35" fmla="*/ 2147483647 h 3846"/>
                  <a:gd name="T36" fmla="*/ 2147483647 w 3387"/>
                  <a:gd name="T37" fmla="*/ 2147483647 h 3846"/>
                  <a:gd name="T38" fmla="*/ 2147483647 w 3387"/>
                  <a:gd name="T39" fmla="*/ 2147483647 h 3846"/>
                  <a:gd name="T40" fmla="*/ 2147483647 w 3387"/>
                  <a:gd name="T41" fmla="*/ 2147483647 h 3846"/>
                  <a:gd name="T42" fmla="*/ 2147483647 w 3387"/>
                  <a:gd name="T43" fmla="*/ 2147483647 h 3846"/>
                  <a:gd name="T44" fmla="*/ 2147483647 w 3387"/>
                  <a:gd name="T45" fmla="*/ 2147483647 h 3846"/>
                  <a:gd name="T46" fmla="*/ 2147483647 w 3387"/>
                  <a:gd name="T47" fmla="*/ 2147483647 h 3846"/>
                  <a:gd name="T48" fmla="*/ 2147483647 w 3387"/>
                  <a:gd name="T49" fmla="*/ 2147483647 h 3846"/>
                  <a:gd name="T50" fmla="*/ 2147483647 w 3387"/>
                  <a:gd name="T51" fmla="*/ 2147483647 h 3846"/>
                  <a:gd name="T52" fmla="*/ 2147483647 w 3387"/>
                  <a:gd name="T53" fmla="*/ 2147483647 h 3846"/>
                  <a:gd name="T54" fmla="*/ 2147483647 w 3387"/>
                  <a:gd name="T55" fmla="*/ 2147483647 h 3846"/>
                  <a:gd name="T56" fmla="*/ 2147483647 w 3387"/>
                  <a:gd name="T57" fmla="*/ 2147483647 h 3846"/>
                  <a:gd name="T58" fmla="*/ 2147483647 w 3387"/>
                  <a:gd name="T59" fmla="*/ 2147483647 h 3846"/>
                  <a:gd name="T60" fmla="*/ 2147483647 w 3387"/>
                  <a:gd name="T61" fmla="*/ 2147483647 h 3846"/>
                  <a:gd name="T62" fmla="*/ 2147483647 w 3387"/>
                  <a:gd name="T63" fmla="*/ 2147483647 h 3846"/>
                  <a:gd name="T64" fmla="*/ 2147483647 w 3387"/>
                  <a:gd name="T65" fmla="*/ 2147483647 h 3846"/>
                  <a:gd name="T66" fmla="*/ 2147483647 w 3387"/>
                  <a:gd name="T67" fmla="*/ 2147483647 h 3846"/>
                  <a:gd name="T68" fmla="*/ 2147483647 w 3387"/>
                  <a:gd name="T69" fmla="*/ 2147483647 h 3846"/>
                  <a:gd name="T70" fmla="*/ 0 w 3387"/>
                  <a:gd name="T71" fmla="*/ 0 h 3846"/>
                  <a:gd name="T72" fmla="*/ 2147483647 w 3387"/>
                  <a:gd name="T73" fmla="*/ 2147483647 h 3846"/>
                  <a:gd name="T74" fmla="*/ 2147483647 w 3387"/>
                  <a:gd name="T75" fmla="*/ 2147483647 h 3846"/>
                  <a:gd name="T76" fmla="*/ 2147483647 w 3387"/>
                  <a:gd name="T77" fmla="*/ 2147483647 h 3846"/>
                  <a:gd name="T78" fmla="*/ 2147483647 w 3387"/>
                  <a:gd name="T79" fmla="*/ 2147483647 h 3846"/>
                  <a:gd name="T80" fmla="*/ 2147483647 w 3387"/>
                  <a:gd name="T81" fmla="*/ 2147483647 h 3846"/>
                  <a:gd name="T82" fmla="*/ 2147483647 w 3387"/>
                  <a:gd name="T83" fmla="*/ 2147483647 h 3846"/>
                  <a:gd name="T84" fmla="*/ 2147483647 w 3387"/>
                  <a:gd name="T85" fmla="*/ 2147483647 h 3846"/>
                  <a:gd name="T86" fmla="*/ 2147483647 w 3387"/>
                  <a:gd name="T87" fmla="*/ 2147483647 h 3846"/>
                  <a:gd name="T88" fmla="*/ 2147483647 w 3387"/>
                  <a:gd name="T89" fmla="*/ 2147483647 h 3846"/>
                  <a:gd name="T90" fmla="*/ 2147483647 w 3387"/>
                  <a:gd name="T91" fmla="*/ 2147483647 h 3846"/>
                  <a:gd name="T92" fmla="*/ 2147483647 w 3387"/>
                  <a:gd name="T93" fmla="*/ 2147483647 h 3846"/>
                  <a:gd name="T94" fmla="*/ 2147483647 w 3387"/>
                  <a:gd name="T95" fmla="*/ 2147483647 h 3846"/>
                  <a:gd name="T96" fmla="*/ 2147483647 w 3387"/>
                  <a:gd name="T97" fmla="*/ 2147483647 h 3846"/>
                  <a:gd name="T98" fmla="*/ 2147483647 w 3387"/>
                  <a:gd name="T99" fmla="*/ 2147483647 h 3846"/>
                  <a:gd name="T100" fmla="*/ 2147483647 w 3387"/>
                  <a:gd name="T101" fmla="*/ 2147483647 h 3846"/>
                  <a:gd name="T102" fmla="*/ 2147483647 w 3387"/>
                  <a:gd name="T103" fmla="*/ 2147483647 h 3846"/>
                  <a:gd name="T104" fmla="*/ 2147483647 w 3387"/>
                  <a:gd name="T105" fmla="*/ 2147483647 h 3846"/>
                  <a:gd name="T106" fmla="*/ 2147483647 w 3387"/>
                  <a:gd name="T107" fmla="*/ 2147483647 h 3846"/>
                  <a:gd name="T108" fmla="*/ 2147483647 w 3387"/>
                  <a:gd name="T109" fmla="*/ 2147483647 h 3846"/>
                  <a:gd name="T110" fmla="*/ 2147483647 w 3387"/>
                  <a:gd name="T111" fmla="*/ 2147483647 h 3846"/>
                  <a:gd name="T112" fmla="*/ 2147483647 w 3387"/>
                  <a:gd name="T113" fmla="*/ 2147483647 h 3846"/>
                  <a:gd name="T114" fmla="*/ 2147483647 w 3387"/>
                  <a:gd name="T115" fmla="*/ 2147483647 h 3846"/>
                  <a:gd name="T116" fmla="*/ 2147483647 w 3387"/>
                  <a:gd name="T117" fmla="*/ 2147483647 h 3846"/>
                  <a:gd name="T118" fmla="*/ 0 w 3387"/>
                  <a:gd name="T119" fmla="*/ 0 h 38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87" h="3846">
                    <a:moveTo>
                      <a:pt x="335" y="3200"/>
                    </a:moveTo>
                    <a:lnTo>
                      <a:pt x="335" y="3206"/>
                    </a:lnTo>
                    <a:lnTo>
                      <a:pt x="334" y="3221"/>
                    </a:lnTo>
                    <a:lnTo>
                      <a:pt x="329" y="3236"/>
                    </a:lnTo>
                    <a:lnTo>
                      <a:pt x="334" y="3250"/>
                    </a:lnTo>
                    <a:lnTo>
                      <a:pt x="335" y="3266"/>
                    </a:lnTo>
                    <a:lnTo>
                      <a:pt x="334" y="3281"/>
                    </a:lnTo>
                    <a:lnTo>
                      <a:pt x="329" y="3296"/>
                    </a:lnTo>
                    <a:lnTo>
                      <a:pt x="334" y="3311"/>
                    </a:lnTo>
                    <a:lnTo>
                      <a:pt x="335" y="3326"/>
                    </a:lnTo>
                    <a:lnTo>
                      <a:pt x="334" y="3341"/>
                    </a:lnTo>
                    <a:lnTo>
                      <a:pt x="329" y="3356"/>
                    </a:lnTo>
                    <a:lnTo>
                      <a:pt x="332" y="3367"/>
                    </a:lnTo>
                    <a:lnTo>
                      <a:pt x="335" y="3378"/>
                    </a:lnTo>
                    <a:lnTo>
                      <a:pt x="335" y="3381"/>
                    </a:lnTo>
                    <a:lnTo>
                      <a:pt x="335" y="3382"/>
                    </a:lnTo>
                    <a:lnTo>
                      <a:pt x="335" y="3384"/>
                    </a:lnTo>
                    <a:lnTo>
                      <a:pt x="335" y="3386"/>
                    </a:lnTo>
                    <a:lnTo>
                      <a:pt x="334" y="3402"/>
                    </a:lnTo>
                    <a:lnTo>
                      <a:pt x="329" y="3415"/>
                    </a:lnTo>
                    <a:lnTo>
                      <a:pt x="334" y="3430"/>
                    </a:lnTo>
                    <a:lnTo>
                      <a:pt x="335" y="3447"/>
                    </a:lnTo>
                    <a:lnTo>
                      <a:pt x="334" y="3461"/>
                    </a:lnTo>
                    <a:lnTo>
                      <a:pt x="329" y="3476"/>
                    </a:lnTo>
                    <a:lnTo>
                      <a:pt x="334" y="3490"/>
                    </a:lnTo>
                    <a:lnTo>
                      <a:pt x="335" y="3506"/>
                    </a:lnTo>
                    <a:lnTo>
                      <a:pt x="334" y="3521"/>
                    </a:lnTo>
                    <a:lnTo>
                      <a:pt x="329" y="3536"/>
                    </a:lnTo>
                    <a:lnTo>
                      <a:pt x="334" y="3550"/>
                    </a:lnTo>
                    <a:lnTo>
                      <a:pt x="335" y="3565"/>
                    </a:lnTo>
                    <a:lnTo>
                      <a:pt x="332" y="3585"/>
                    </a:lnTo>
                    <a:lnTo>
                      <a:pt x="337" y="3593"/>
                    </a:lnTo>
                    <a:lnTo>
                      <a:pt x="341" y="3603"/>
                    </a:lnTo>
                    <a:lnTo>
                      <a:pt x="345" y="3624"/>
                    </a:lnTo>
                    <a:lnTo>
                      <a:pt x="352" y="3631"/>
                    </a:lnTo>
                    <a:lnTo>
                      <a:pt x="358" y="3639"/>
                    </a:lnTo>
                    <a:lnTo>
                      <a:pt x="363" y="3648"/>
                    </a:lnTo>
                    <a:lnTo>
                      <a:pt x="367" y="3658"/>
                    </a:lnTo>
                    <a:lnTo>
                      <a:pt x="377" y="3663"/>
                    </a:lnTo>
                    <a:lnTo>
                      <a:pt x="385" y="3669"/>
                    </a:lnTo>
                    <a:lnTo>
                      <a:pt x="392" y="3677"/>
                    </a:lnTo>
                    <a:lnTo>
                      <a:pt x="398" y="3685"/>
                    </a:lnTo>
                    <a:lnTo>
                      <a:pt x="408" y="3687"/>
                    </a:lnTo>
                    <a:lnTo>
                      <a:pt x="418" y="3690"/>
                    </a:lnTo>
                    <a:lnTo>
                      <a:pt x="427" y="3695"/>
                    </a:lnTo>
                    <a:lnTo>
                      <a:pt x="436" y="3701"/>
                    </a:lnTo>
                    <a:lnTo>
                      <a:pt x="445" y="3701"/>
                    </a:lnTo>
                    <a:lnTo>
                      <a:pt x="457" y="3701"/>
                    </a:lnTo>
                    <a:lnTo>
                      <a:pt x="467" y="3704"/>
                    </a:lnTo>
                    <a:lnTo>
                      <a:pt x="477" y="3708"/>
                    </a:lnTo>
                    <a:lnTo>
                      <a:pt x="496" y="3703"/>
                    </a:lnTo>
                    <a:lnTo>
                      <a:pt x="516" y="3703"/>
                    </a:lnTo>
                    <a:lnTo>
                      <a:pt x="525" y="3696"/>
                    </a:lnTo>
                    <a:lnTo>
                      <a:pt x="534" y="3691"/>
                    </a:lnTo>
                    <a:lnTo>
                      <a:pt x="554" y="3687"/>
                    </a:lnTo>
                    <a:lnTo>
                      <a:pt x="560" y="3678"/>
                    </a:lnTo>
                    <a:lnTo>
                      <a:pt x="569" y="3670"/>
                    </a:lnTo>
                    <a:lnTo>
                      <a:pt x="576" y="3664"/>
                    </a:lnTo>
                    <a:lnTo>
                      <a:pt x="586" y="3660"/>
                    </a:lnTo>
                    <a:lnTo>
                      <a:pt x="590" y="3650"/>
                    </a:lnTo>
                    <a:lnTo>
                      <a:pt x="595" y="3642"/>
                    </a:lnTo>
                    <a:lnTo>
                      <a:pt x="601" y="3633"/>
                    </a:lnTo>
                    <a:lnTo>
                      <a:pt x="610" y="3626"/>
                    </a:lnTo>
                    <a:lnTo>
                      <a:pt x="612" y="3606"/>
                    </a:lnTo>
                    <a:lnTo>
                      <a:pt x="617" y="3596"/>
                    </a:lnTo>
                    <a:lnTo>
                      <a:pt x="622" y="3587"/>
                    </a:lnTo>
                    <a:lnTo>
                      <a:pt x="620" y="3567"/>
                    </a:lnTo>
                    <a:lnTo>
                      <a:pt x="622" y="3552"/>
                    </a:lnTo>
                    <a:lnTo>
                      <a:pt x="626" y="3540"/>
                    </a:lnTo>
                    <a:lnTo>
                      <a:pt x="622" y="3525"/>
                    </a:lnTo>
                    <a:lnTo>
                      <a:pt x="620" y="3510"/>
                    </a:lnTo>
                    <a:lnTo>
                      <a:pt x="622" y="3494"/>
                    </a:lnTo>
                    <a:lnTo>
                      <a:pt x="626" y="3480"/>
                    </a:lnTo>
                    <a:lnTo>
                      <a:pt x="622" y="3465"/>
                    </a:lnTo>
                    <a:lnTo>
                      <a:pt x="620" y="3450"/>
                    </a:lnTo>
                    <a:lnTo>
                      <a:pt x="622" y="3434"/>
                    </a:lnTo>
                    <a:lnTo>
                      <a:pt x="626" y="3419"/>
                    </a:lnTo>
                    <a:lnTo>
                      <a:pt x="622" y="3405"/>
                    </a:lnTo>
                    <a:lnTo>
                      <a:pt x="620" y="3389"/>
                    </a:lnTo>
                    <a:lnTo>
                      <a:pt x="621" y="3386"/>
                    </a:lnTo>
                    <a:lnTo>
                      <a:pt x="621" y="3382"/>
                    </a:lnTo>
                    <a:lnTo>
                      <a:pt x="621" y="3378"/>
                    </a:lnTo>
                    <a:lnTo>
                      <a:pt x="623" y="3368"/>
                    </a:lnTo>
                    <a:lnTo>
                      <a:pt x="627" y="3359"/>
                    </a:lnTo>
                    <a:lnTo>
                      <a:pt x="622" y="3346"/>
                    </a:lnTo>
                    <a:lnTo>
                      <a:pt x="620" y="3330"/>
                    </a:lnTo>
                    <a:lnTo>
                      <a:pt x="622" y="3315"/>
                    </a:lnTo>
                    <a:lnTo>
                      <a:pt x="626" y="3300"/>
                    </a:lnTo>
                    <a:lnTo>
                      <a:pt x="622" y="3285"/>
                    </a:lnTo>
                    <a:lnTo>
                      <a:pt x="620" y="3270"/>
                    </a:lnTo>
                    <a:lnTo>
                      <a:pt x="622" y="3254"/>
                    </a:lnTo>
                    <a:lnTo>
                      <a:pt x="626" y="3240"/>
                    </a:lnTo>
                    <a:lnTo>
                      <a:pt x="622" y="3225"/>
                    </a:lnTo>
                    <a:lnTo>
                      <a:pt x="620" y="3210"/>
                    </a:lnTo>
                    <a:lnTo>
                      <a:pt x="621" y="3200"/>
                    </a:lnTo>
                    <a:lnTo>
                      <a:pt x="335" y="3200"/>
                    </a:lnTo>
                    <a:close/>
                    <a:moveTo>
                      <a:pt x="678" y="365"/>
                    </a:moveTo>
                    <a:lnTo>
                      <a:pt x="366" y="678"/>
                    </a:lnTo>
                    <a:lnTo>
                      <a:pt x="366" y="2831"/>
                    </a:lnTo>
                    <a:lnTo>
                      <a:pt x="724" y="2831"/>
                    </a:lnTo>
                    <a:lnTo>
                      <a:pt x="771" y="2828"/>
                    </a:lnTo>
                    <a:lnTo>
                      <a:pt x="816" y="2820"/>
                    </a:lnTo>
                    <a:lnTo>
                      <a:pt x="855" y="2806"/>
                    </a:lnTo>
                    <a:lnTo>
                      <a:pt x="891" y="2786"/>
                    </a:lnTo>
                    <a:lnTo>
                      <a:pt x="921" y="2761"/>
                    </a:lnTo>
                    <a:lnTo>
                      <a:pt x="948" y="2730"/>
                    </a:lnTo>
                    <a:lnTo>
                      <a:pt x="969" y="2694"/>
                    </a:lnTo>
                    <a:lnTo>
                      <a:pt x="983" y="2663"/>
                    </a:lnTo>
                    <a:lnTo>
                      <a:pt x="993" y="2633"/>
                    </a:lnTo>
                    <a:lnTo>
                      <a:pt x="1000" y="2606"/>
                    </a:lnTo>
                    <a:lnTo>
                      <a:pt x="1004" y="2581"/>
                    </a:lnTo>
                    <a:lnTo>
                      <a:pt x="1006" y="2562"/>
                    </a:lnTo>
                    <a:lnTo>
                      <a:pt x="1008" y="2550"/>
                    </a:lnTo>
                    <a:lnTo>
                      <a:pt x="1008" y="2545"/>
                    </a:lnTo>
                    <a:lnTo>
                      <a:pt x="1008" y="365"/>
                    </a:lnTo>
                    <a:lnTo>
                      <a:pt x="678" y="365"/>
                    </a:lnTo>
                    <a:close/>
                    <a:moveTo>
                      <a:pt x="121" y="120"/>
                    </a:moveTo>
                    <a:lnTo>
                      <a:pt x="121" y="3080"/>
                    </a:lnTo>
                    <a:lnTo>
                      <a:pt x="621" y="3080"/>
                    </a:lnTo>
                    <a:lnTo>
                      <a:pt x="626" y="3060"/>
                    </a:lnTo>
                    <a:lnTo>
                      <a:pt x="622" y="3045"/>
                    </a:lnTo>
                    <a:lnTo>
                      <a:pt x="620" y="3030"/>
                    </a:lnTo>
                    <a:lnTo>
                      <a:pt x="622" y="3014"/>
                    </a:lnTo>
                    <a:lnTo>
                      <a:pt x="626" y="3000"/>
                    </a:lnTo>
                    <a:lnTo>
                      <a:pt x="622" y="2985"/>
                    </a:lnTo>
                    <a:lnTo>
                      <a:pt x="620" y="2969"/>
                    </a:lnTo>
                    <a:lnTo>
                      <a:pt x="621" y="2960"/>
                    </a:lnTo>
                    <a:lnTo>
                      <a:pt x="622" y="2950"/>
                    </a:lnTo>
                    <a:lnTo>
                      <a:pt x="245" y="2950"/>
                    </a:lnTo>
                    <a:lnTo>
                      <a:pt x="245" y="628"/>
                    </a:lnTo>
                    <a:lnTo>
                      <a:pt x="628" y="244"/>
                    </a:lnTo>
                    <a:lnTo>
                      <a:pt x="1127" y="244"/>
                    </a:lnTo>
                    <a:lnTo>
                      <a:pt x="1127" y="2546"/>
                    </a:lnTo>
                    <a:lnTo>
                      <a:pt x="1127" y="2570"/>
                    </a:lnTo>
                    <a:lnTo>
                      <a:pt x="1125" y="2597"/>
                    </a:lnTo>
                    <a:lnTo>
                      <a:pt x="1120" y="2624"/>
                    </a:lnTo>
                    <a:lnTo>
                      <a:pt x="1113" y="2654"/>
                    </a:lnTo>
                    <a:lnTo>
                      <a:pt x="1103" y="2684"/>
                    </a:lnTo>
                    <a:lnTo>
                      <a:pt x="1092" y="2715"/>
                    </a:lnTo>
                    <a:lnTo>
                      <a:pt x="1079" y="2745"/>
                    </a:lnTo>
                    <a:lnTo>
                      <a:pt x="1062" y="2775"/>
                    </a:lnTo>
                    <a:lnTo>
                      <a:pt x="1043" y="2804"/>
                    </a:lnTo>
                    <a:lnTo>
                      <a:pt x="1020" y="2831"/>
                    </a:lnTo>
                    <a:lnTo>
                      <a:pt x="994" y="2857"/>
                    </a:lnTo>
                    <a:lnTo>
                      <a:pt x="964" y="2881"/>
                    </a:lnTo>
                    <a:lnTo>
                      <a:pt x="932" y="2902"/>
                    </a:lnTo>
                    <a:lnTo>
                      <a:pt x="895" y="2919"/>
                    </a:lnTo>
                    <a:lnTo>
                      <a:pt x="855" y="2933"/>
                    </a:lnTo>
                    <a:lnTo>
                      <a:pt x="810" y="2944"/>
                    </a:lnTo>
                    <a:lnTo>
                      <a:pt x="761" y="2949"/>
                    </a:lnTo>
                    <a:lnTo>
                      <a:pt x="764" y="2969"/>
                    </a:lnTo>
                    <a:lnTo>
                      <a:pt x="763" y="2985"/>
                    </a:lnTo>
                    <a:lnTo>
                      <a:pt x="758" y="3000"/>
                    </a:lnTo>
                    <a:lnTo>
                      <a:pt x="763" y="3015"/>
                    </a:lnTo>
                    <a:lnTo>
                      <a:pt x="764" y="3030"/>
                    </a:lnTo>
                    <a:lnTo>
                      <a:pt x="763" y="3045"/>
                    </a:lnTo>
                    <a:lnTo>
                      <a:pt x="758" y="3060"/>
                    </a:lnTo>
                    <a:lnTo>
                      <a:pt x="763" y="3080"/>
                    </a:lnTo>
                    <a:lnTo>
                      <a:pt x="2837" y="3080"/>
                    </a:lnTo>
                    <a:lnTo>
                      <a:pt x="2896" y="3077"/>
                    </a:lnTo>
                    <a:lnTo>
                      <a:pt x="2949" y="3068"/>
                    </a:lnTo>
                    <a:lnTo>
                      <a:pt x="2999" y="3056"/>
                    </a:lnTo>
                    <a:lnTo>
                      <a:pt x="3045" y="3037"/>
                    </a:lnTo>
                    <a:lnTo>
                      <a:pt x="3087" y="3014"/>
                    </a:lnTo>
                    <a:lnTo>
                      <a:pt x="3125" y="2985"/>
                    </a:lnTo>
                    <a:lnTo>
                      <a:pt x="3158" y="2950"/>
                    </a:lnTo>
                    <a:lnTo>
                      <a:pt x="3188" y="2910"/>
                    </a:lnTo>
                    <a:lnTo>
                      <a:pt x="3214" y="2867"/>
                    </a:lnTo>
                    <a:lnTo>
                      <a:pt x="3230" y="2831"/>
                    </a:lnTo>
                    <a:lnTo>
                      <a:pt x="3243" y="2795"/>
                    </a:lnTo>
                    <a:lnTo>
                      <a:pt x="3252" y="2761"/>
                    </a:lnTo>
                    <a:lnTo>
                      <a:pt x="3259" y="2730"/>
                    </a:lnTo>
                    <a:lnTo>
                      <a:pt x="3264" y="2703"/>
                    </a:lnTo>
                    <a:lnTo>
                      <a:pt x="3266" y="2680"/>
                    </a:lnTo>
                    <a:lnTo>
                      <a:pt x="3268" y="2662"/>
                    </a:lnTo>
                    <a:lnTo>
                      <a:pt x="3269" y="2651"/>
                    </a:lnTo>
                    <a:lnTo>
                      <a:pt x="3269" y="2647"/>
                    </a:lnTo>
                    <a:lnTo>
                      <a:pt x="3269" y="120"/>
                    </a:lnTo>
                    <a:lnTo>
                      <a:pt x="121" y="120"/>
                    </a:lnTo>
                    <a:close/>
                    <a:moveTo>
                      <a:pt x="0" y="0"/>
                    </a:moveTo>
                    <a:lnTo>
                      <a:pt x="3387" y="0"/>
                    </a:lnTo>
                    <a:lnTo>
                      <a:pt x="3387" y="3139"/>
                    </a:lnTo>
                    <a:lnTo>
                      <a:pt x="3383" y="3158"/>
                    </a:lnTo>
                    <a:lnTo>
                      <a:pt x="3375" y="3175"/>
                    </a:lnTo>
                    <a:lnTo>
                      <a:pt x="3362" y="3188"/>
                    </a:lnTo>
                    <a:lnTo>
                      <a:pt x="3346" y="3197"/>
                    </a:lnTo>
                    <a:lnTo>
                      <a:pt x="3326" y="3200"/>
                    </a:lnTo>
                    <a:lnTo>
                      <a:pt x="2557" y="3200"/>
                    </a:lnTo>
                    <a:lnTo>
                      <a:pt x="2534" y="3200"/>
                    </a:lnTo>
                    <a:lnTo>
                      <a:pt x="2515" y="3200"/>
                    </a:lnTo>
                    <a:lnTo>
                      <a:pt x="2501" y="3200"/>
                    </a:lnTo>
                    <a:lnTo>
                      <a:pt x="2493" y="3200"/>
                    </a:lnTo>
                    <a:lnTo>
                      <a:pt x="2489" y="3200"/>
                    </a:lnTo>
                    <a:lnTo>
                      <a:pt x="2488" y="3200"/>
                    </a:lnTo>
                    <a:lnTo>
                      <a:pt x="763" y="3200"/>
                    </a:lnTo>
                    <a:lnTo>
                      <a:pt x="764" y="3210"/>
                    </a:lnTo>
                    <a:lnTo>
                      <a:pt x="763" y="3225"/>
                    </a:lnTo>
                    <a:lnTo>
                      <a:pt x="758" y="3240"/>
                    </a:lnTo>
                    <a:lnTo>
                      <a:pt x="763" y="3255"/>
                    </a:lnTo>
                    <a:lnTo>
                      <a:pt x="764" y="3270"/>
                    </a:lnTo>
                    <a:lnTo>
                      <a:pt x="763" y="3285"/>
                    </a:lnTo>
                    <a:lnTo>
                      <a:pt x="758" y="3300"/>
                    </a:lnTo>
                    <a:lnTo>
                      <a:pt x="763" y="3315"/>
                    </a:lnTo>
                    <a:lnTo>
                      <a:pt x="764" y="3330"/>
                    </a:lnTo>
                    <a:lnTo>
                      <a:pt x="763" y="3345"/>
                    </a:lnTo>
                    <a:lnTo>
                      <a:pt x="758" y="3359"/>
                    </a:lnTo>
                    <a:lnTo>
                      <a:pt x="760" y="3368"/>
                    </a:lnTo>
                    <a:lnTo>
                      <a:pt x="763" y="3378"/>
                    </a:lnTo>
                    <a:lnTo>
                      <a:pt x="763" y="3382"/>
                    </a:lnTo>
                    <a:lnTo>
                      <a:pt x="764" y="3386"/>
                    </a:lnTo>
                    <a:lnTo>
                      <a:pt x="764" y="3389"/>
                    </a:lnTo>
                    <a:lnTo>
                      <a:pt x="763" y="3405"/>
                    </a:lnTo>
                    <a:lnTo>
                      <a:pt x="758" y="3419"/>
                    </a:lnTo>
                    <a:lnTo>
                      <a:pt x="763" y="3434"/>
                    </a:lnTo>
                    <a:lnTo>
                      <a:pt x="764" y="3450"/>
                    </a:lnTo>
                    <a:lnTo>
                      <a:pt x="763" y="3465"/>
                    </a:lnTo>
                    <a:lnTo>
                      <a:pt x="758" y="3480"/>
                    </a:lnTo>
                    <a:lnTo>
                      <a:pt x="763" y="3494"/>
                    </a:lnTo>
                    <a:lnTo>
                      <a:pt x="764" y="3510"/>
                    </a:lnTo>
                    <a:lnTo>
                      <a:pt x="763" y="3525"/>
                    </a:lnTo>
                    <a:lnTo>
                      <a:pt x="758" y="3540"/>
                    </a:lnTo>
                    <a:lnTo>
                      <a:pt x="763" y="3556"/>
                    </a:lnTo>
                    <a:lnTo>
                      <a:pt x="764" y="3572"/>
                    </a:lnTo>
                    <a:lnTo>
                      <a:pt x="764" y="3573"/>
                    </a:lnTo>
                    <a:lnTo>
                      <a:pt x="764" y="3575"/>
                    </a:lnTo>
                    <a:lnTo>
                      <a:pt x="759" y="3594"/>
                    </a:lnTo>
                    <a:lnTo>
                      <a:pt x="751" y="3611"/>
                    </a:lnTo>
                    <a:lnTo>
                      <a:pt x="753" y="3631"/>
                    </a:lnTo>
                    <a:lnTo>
                      <a:pt x="749" y="3650"/>
                    </a:lnTo>
                    <a:lnTo>
                      <a:pt x="740" y="3669"/>
                    </a:lnTo>
                    <a:lnTo>
                      <a:pt x="727" y="3684"/>
                    </a:lnTo>
                    <a:lnTo>
                      <a:pt x="723" y="3704"/>
                    </a:lnTo>
                    <a:lnTo>
                      <a:pt x="714" y="3723"/>
                    </a:lnTo>
                    <a:lnTo>
                      <a:pt x="700" y="3738"/>
                    </a:lnTo>
                    <a:lnTo>
                      <a:pt x="683" y="3749"/>
                    </a:lnTo>
                    <a:lnTo>
                      <a:pt x="673" y="3766"/>
                    </a:lnTo>
                    <a:lnTo>
                      <a:pt x="661" y="3781"/>
                    </a:lnTo>
                    <a:lnTo>
                      <a:pt x="642" y="3792"/>
                    </a:lnTo>
                    <a:lnTo>
                      <a:pt x="623" y="3797"/>
                    </a:lnTo>
                    <a:lnTo>
                      <a:pt x="610" y="3812"/>
                    </a:lnTo>
                    <a:lnTo>
                      <a:pt x="592" y="3823"/>
                    </a:lnTo>
                    <a:lnTo>
                      <a:pt x="572" y="3830"/>
                    </a:lnTo>
                    <a:lnTo>
                      <a:pt x="551" y="3828"/>
                    </a:lnTo>
                    <a:lnTo>
                      <a:pt x="535" y="3839"/>
                    </a:lnTo>
                    <a:lnTo>
                      <a:pt x="515" y="3844"/>
                    </a:lnTo>
                    <a:lnTo>
                      <a:pt x="510" y="3846"/>
                    </a:lnTo>
                    <a:lnTo>
                      <a:pt x="505" y="3846"/>
                    </a:lnTo>
                    <a:lnTo>
                      <a:pt x="490" y="3843"/>
                    </a:lnTo>
                    <a:lnTo>
                      <a:pt x="475" y="3838"/>
                    </a:lnTo>
                    <a:lnTo>
                      <a:pt x="455" y="3844"/>
                    </a:lnTo>
                    <a:lnTo>
                      <a:pt x="436" y="3844"/>
                    </a:lnTo>
                    <a:lnTo>
                      <a:pt x="416" y="3838"/>
                    </a:lnTo>
                    <a:lnTo>
                      <a:pt x="398" y="3827"/>
                    </a:lnTo>
                    <a:lnTo>
                      <a:pt x="378" y="3827"/>
                    </a:lnTo>
                    <a:lnTo>
                      <a:pt x="358" y="3821"/>
                    </a:lnTo>
                    <a:lnTo>
                      <a:pt x="341" y="3811"/>
                    </a:lnTo>
                    <a:lnTo>
                      <a:pt x="329" y="3795"/>
                    </a:lnTo>
                    <a:lnTo>
                      <a:pt x="309" y="3790"/>
                    </a:lnTo>
                    <a:lnTo>
                      <a:pt x="291" y="3779"/>
                    </a:lnTo>
                    <a:lnTo>
                      <a:pt x="278" y="3764"/>
                    </a:lnTo>
                    <a:lnTo>
                      <a:pt x="269" y="3745"/>
                    </a:lnTo>
                    <a:lnTo>
                      <a:pt x="251" y="3734"/>
                    </a:lnTo>
                    <a:lnTo>
                      <a:pt x="239" y="3719"/>
                    </a:lnTo>
                    <a:lnTo>
                      <a:pt x="232" y="3705"/>
                    </a:lnTo>
                    <a:lnTo>
                      <a:pt x="228" y="3691"/>
                    </a:lnTo>
                    <a:lnTo>
                      <a:pt x="228" y="3724"/>
                    </a:lnTo>
                    <a:lnTo>
                      <a:pt x="204" y="3647"/>
                    </a:lnTo>
                    <a:lnTo>
                      <a:pt x="200" y="3626"/>
                    </a:lnTo>
                    <a:lnTo>
                      <a:pt x="203" y="3606"/>
                    </a:lnTo>
                    <a:lnTo>
                      <a:pt x="194" y="3588"/>
                    </a:lnTo>
                    <a:lnTo>
                      <a:pt x="192" y="3567"/>
                    </a:lnTo>
                    <a:lnTo>
                      <a:pt x="193" y="3552"/>
                    </a:lnTo>
                    <a:lnTo>
                      <a:pt x="198" y="3536"/>
                    </a:lnTo>
                    <a:lnTo>
                      <a:pt x="193" y="3521"/>
                    </a:lnTo>
                    <a:lnTo>
                      <a:pt x="191" y="3506"/>
                    </a:lnTo>
                    <a:lnTo>
                      <a:pt x="193" y="3490"/>
                    </a:lnTo>
                    <a:lnTo>
                      <a:pt x="198" y="3476"/>
                    </a:lnTo>
                    <a:lnTo>
                      <a:pt x="193" y="3461"/>
                    </a:lnTo>
                    <a:lnTo>
                      <a:pt x="191" y="3447"/>
                    </a:lnTo>
                    <a:lnTo>
                      <a:pt x="193" y="3430"/>
                    </a:lnTo>
                    <a:lnTo>
                      <a:pt x="198" y="3415"/>
                    </a:lnTo>
                    <a:lnTo>
                      <a:pt x="193" y="3402"/>
                    </a:lnTo>
                    <a:lnTo>
                      <a:pt x="191" y="3386"/>
                    </a:lnTo>
                    <a:lnTo>
                      <a:pt x="192" y="3379"/>
                    </a:lnTo>
                    <a:lnTo>
                      <a:pt x="194" y="3367"/>
                    </a:lnTo>
                    <a:lnTo>
                      <a:pt x="198" y="3356"/>
                    </a:lnTo>
                    <a:lnTo>
                      <a:pt x="193" y="3342"/>
                    </a:lnTo>
                    <a:lnTo>
                      <a:pt x="191" y="3326"/>
                    </a:lnTo>
                    <a:lnTo>
                      <a:pt x="193" y="3311"/>
                    </a:lnTo>
                    <a:lnTo>
                      <a:pt x="198" y="3296"/>
                    </a:lnTo>
                    <a:lnTo>
                      <a:pt x="193" y="3281"/>
                    </a:lnTo>
                    <a:lnTo>
                      <a:pt x="191" y="3266"/>
                    </a:lnTo>
                    <a:lnTo>
                      <a:pt x="193" y="3250"/>
                    </a:lnTo>
                    <a:lnTo>
                      <a:pt x="198" y="3236"/>
                    </a:lnTo>
                    <a:lnTo>
                      <a:pt x="193" y="3221"/>
                    </a:lnTo>
                    <a:lnTo>
                      <a:pt x="191" y="3206"/>
                    </a:lnTo>
                    <a:lnTo>
                      <a:pt x="192" y="3200"/>
                    </a:lnTo>
                    <a:lnTo>
                      <a:pt x="0" y="3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2241551" y="2862263"/>
                <a:ext cx="922338" cy="344488"/>
              </a:xfrm>
              <a:custGeom>
                <a:avLst/>
                <a:gdLst>
                  <a:gd name="T0" fmla="*/ 2147483647 w 1743"/>
                  <a:gd name="T1" fmla="*/ 2147483647 h 653"/>
                  <a:gd name="T2" fmla="*/ 2147483647 w 1743"/>
                  <a:gd name="T3" fmla="*/ 2147483647 h 653"/>
                  <a:gd name="T4" fmla="*/ 2147483647 w 1743"/>
                  <a:gd name="T5" fmla="*/ 2147483647 h 653"/>
                  <a:gd name="T6" fmla="*/ 2147483647 w 1743"/>
                  <a:gd name="T7" fmla="*/ 2147483647 h 653"/>
                  <a:gd name="T8" fmla="*/ 2147483647 w 1743"/>
                  <a:gd name="T9" fmla="*/ 2147483647 h 653"/>
                  <a:gd name="T10" fmla="*/ 2147483647 w 1743"/>
                  <a:gd name="T11" fmla="*/ 2147483647 h 653"/>
                  <a:gd name="T12" fmla="*/ 2147483647 w 1743"/>
                  <a:gd name="T13" fmla="*/ 2147483647 h 653"/>
                  <a:gd name="T14" fmla="*/ 2147483647 w 1743"/>
                  <a:gd name="T15" fmla="*/ 2147483647 h 653"/>
                  <a:gd name="T16" fmla="*/ 2147483647 w 1743"/>
                  <a:gd name="T17" fmla="*/ 2147483647 h 653"/>
                  <a:gd name="T18" fmla="*/ 2147483647 w 1743"/>
                  <a:gd name="T19" fmla="*/ 2147483647 h 653"/>
                  <a:gd name="T20" fmla="*/ 2147483647 w 1743"/>
                  <a:gd name="T21" fmla="*/ 2147483647 h 653"/>
                  <a:gd name="T22" fmla="*/ 2147483647 w 1743"/>
                  <a:gd name="T23" fmla="*/ 2147483647 h 653"/>
                  <a:gd name="T24" fmla="*/ 2147483647 w 1743"/>
                  <a:gd name="T25" fmla="*/ 2147483647 h 653"/>
                  <a:gd name="T26" fmla="*/ 2147483647 w 1743"/>
                  <a:gd name="T27" fmla="*/ 2147483647 h 653"/>
                  <a:gd name="T28" fmla="*/ 2147483647 w 1743"/>
                  <a:gd name="T29" fmla="*/ 2147483647 h 653"/>
                  <a:gd name="T30" fmla="*/ 2147483647 w 1743"/>
                  <a:gd name="T31" fmla="*/ 2147483647 h 653"/>
                  <a:gd name="T32" fmla="*/ 2147483647 w 1743"/>
                  <a:gd name="T33" fmla="*/ 2147483647 h 653"/>
                  <a:gd name="T34" fmla="*/ 2147483647 w 1743"/>
                  <a:gd name="T35" fmla="*/ 2147483647 h 653"/>
                  <a:gd name="T36" fmla="*/ 2147483647 w 1743"/>
                  <a:gd name="T37" fmla="*/ 2147483647 h 653"/>
                  <a:gd name="T38" fmla="*/ 2147483647 w 1743"/>
                  <a:gd name="T39" fmla="*/ 2147483647 h 653"/>
                  <a:gd name="T40" fmla="*/ 2147483647 w 1743"/>
                  <a:gd name="T41" fmla="*/ 2147483647 h 653"/>
                  <a:gd name="T42" fmla="*/ 2147483647 w 1743"/>
                  <a:gd name="T43" fmla="*/ 2147483647 h 653"/>
                  <a:gd name="T44" fmla="*/ 2147483647 w 1743"/>
                  <a:gd name="T45" fmla="*/ 2147483647 h 653"/>
                  <a:gd name="T46" fmla="*/ 2147483647 w 1743"/>
                  <a:gd name="T47" fmla="*/ 2147483647 h 653"/>
                  <a:gd name="T48" fmla="*/ 0 w 1743"/>
                  <a:gd name="T49" fmla="*/ 0 h 653"/>
                  <a:gd name="T50" fmla="*/ 2147483647 w 1743"/>
                  <a:gd name="T51" fmla="*/ 0 h 653"/>
                  <a:gd name="T52" fmla="*/ 2147483647 w 1743"/>
                  <a:gd name="T53" fmla="*/ 2147483647 h 653"/>
                  <a:gd name="T54" fmla="*/ 2147483647 w 1743"/>
                  <a:gd name="T55" fmla="*/ 2147483647 h 653"/>
                  <a:gd name="T56" fmla="*/ 2147483647 w 1743"/>
                  <a:gd name="T57" fmla="*/ 2147483647 h 653"/>
                  <a:gd name="T58" fmla="*/ 2147483647 w 1743"/>
                  <a:gd name="T59" fmla="*/ 2147483647 h 653"/>
                  <a:gd name="T60" fmla="*/ 2147483647 w 1743"/>
                  <a:gd name="T61" fmla="*/ 2147483647 h 653"/>
                  <a:gd name="T62" fmla="*/ 2147483647 w 1743"/>
                  <a:gd name="T63" fmla="*/ 2147483647 h 653"/>
                  <a:gd name="T64" fmla="*/ 2147483647 w 1743"/>
                  <a:gd name="T65" fmla="*/ 2147483647 h 653"/>
                  <a:gd name="T66" fmla="*/ 2147483647 w 1743"/>
                  <a:gd name="T67" fmla="*/ 2147483647 h 653"/>
                  <a:gd name="T68" fmla="*/ 2147483647 w 1743"/>
                  <a:gd name="T69" fmla="*/ 2147483647 h 653"/>
                  <a:gd name="T70" fmla="*/ 2147483647 w 1743"/>
                  <a:gd name="T71" fmla="*/ 2147483647 h 653"/>
                  <a:gd name="T72" fmla="*/ 2147483647 w 1743"/>
                  <a:gd name="T73" fmla="*/ 2147483647 h 653"/>
                  <a:gd name="T74" fmla="*/ 2147483647 w 1743"/>
                  <a:gd name="T75" fmla="*/ 2147483647 h 653"/>
                  <a:gd name="T76" fmla="*/ 2147483647 w 1743"/>
                  <a:gd name="T77" fmla="*/ 2147483647 h 653"/>
                  <a:gd name="T78" fmla="*/ 2147483647 w 1743"/>
                  <a:gd name="T79" fmla="*/ 2147483647 h 653"/>
                  <a:gd name="T80" fmla="*/ 2147483647 w 1743"/>
                  <a:gd name="T81" fmla="*/ 2147483647 h 653"/>
                  <a:gd name="T82" fmla="*/ 2147483647 w 1743"/>
                  <a:gd name="T83" fmla="*/ 2147483647 h 653"/>
                  <a:gd name="T84" fmla="*/ 2147483647 w 1743"/>
                  <a:gd name="T85" fmla="*/ 2147483647 h 653"/>
                  <a:gd name="T86" fmla="*/ 0 w 1743"/>
                  <a:gd name="T87" fmla="*/ 2147483647 h 653"/>
                  <a:gd name="T88" fmla="*/ 0 w 1743"/>
                  <a:gd name="T89" fmla="*/ 2147483647 h 653"/>
                  <a:gd name="T90" fmla="*/ 0 w 1743"/>
                  <a:gd name="T91" fmla="*/ 2147483647 h 653"/>
                  <a:gd name="T92" fmla="*/ 0 w 1743"/>
                  <a:gd name="T93" fmla="*/ 2147483647 h 653"/>
                  <a:gd name="T94" fmla="*/ 0 w 1743"/>
                  <a:gd name="T95" fmla="*/ 2147483647 h 653"/>
                  <a:gd name="T96" fmla="*/ 0 w 1743"/>
                  <a:gd name="T97" fmla="*/ 0 h 6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43" h="653">
                    <a:moveTo>
                      <a:pt x="120" y="119"/>
                    </a:moveTo>
                    <a:lnTo>
                      <a:pt x="120" y="224"/>
                    </a:lnTo>
                    <a:lnTo>
                      <a:pt x="120" y="227"/>
                    </a:lnTo>
                    <a:lnTo>
                      <a:pt x="120" y="230"/>
                    </a:lnTo>
                    <a:lnTo>
                      <a:pt x="121" y="532"/>
                    </a:lnTo>
                    <a:lnTo>
                      <a:pt x="1387" y="532"/>
                    </a:lnTo>
                    <a:lnTo>
                      <a:pt x="1428" y="531"/>
                    </a:lnTo>
                    <a:lnTo>
                      <a:pt x="1464" y="526"/>
                    </a:lnTo>
                    <a:lnTo>
                      <a:pt x="1496" y="517"/>
                    </a:lnTo>
                    <a:lnTo>
                      <a:pt x="1526" y="505"/>
                    </a:lnTo>
                    <a:lnTo>
                      <a:pt x="1551" y="488"/>
                    </a:lnTo>
                    <a:lnTo>
                      <a:pt x="1572" y="470"/>
                    </a:lnTo>
                    <a:lnTo>
                      <a:pt x="1589" y="447"/>
                    </a:lnTo>
                    <a:lnTo>
                      <a:pt x="1601" y="424"/>
                    </a:lnTo>
                    <a:lnTo>
                      <a:pt x="1610" y="399"/>
                    </a:lnTo>
                    <a:lnTo>
                      <a:pt x="1616" y="374"/>
                    </a:lnTo>
                    <a:lnTo>
                      <a:pt x="1620" y="350"/>
                    </a:lnTo>
                    <a:lnTo>
                      <a:pt x="1622" y="331"/>
                    </a:lnTo>
                    <a:lnTo>
                      <a:pt x="1623" y="314"/>
                    </a:lnTo>
                    <a:lnTo>
                      <a:pt x="1623" y="303"/>
                    </a:lnTo>
                    <a:lnTo>
                      <a:pt x="1623" y="298"/>
                    </a:lnTo>
                    <a:lnTo>
                      <a:pt x="1622" y="294"/>
                    </a:lnTo>
                    <a:lnTo>
                      <a:pt x="1622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1743" y="0"/>
                    </a:lnTo>
                    <a:lnTo>
                      <a:pt x="1743" y="292"/>
                    </a:lnTo>
                    <a:lnTo>
                      <a:pt x="1743" y="303"/>
                    </a:lnTo>
                    <a:lnTo>
                      <a:pt x="1743" y="322"/>
                    </a:lnTo>
                    <a:lnTo>
                      <a:pt x="1740" y="345"/>
                    </a:lnTo>
                    <a:lnTo>
                      <a:pt x="1737" y="374"/>
                    </a:lnTo>
                    <a:lnTo>
                      <a:pt x="1729" y="406"/>
                    </a:lnTo>
                    <a:lnTo>
                      <a:pt x="1718" y="440"/>
                    </a:lnTo>
                    <a:lnTo>
                      <a:pt x="1702" y="475"/>
                    </a:lnTo>
                    <a:lnTo>
                      <a:pt x="1681" y="510"/>
                    </a:lnTo>
                    <a:lnTo>
                      <a:pt x="1654" y="543"/>
                    </a:lnTo>
                    <a:lnTo>
                      <a:pt x="1623" y="572"/>
                    </a:lnTo>
                    <a:lnTo>
                      <a:pt x="1589" y="597"/>
                    </a:lnTo>
                    <a:lnTo>
                      <a:pt x="1551" y="617"/>
                    </a:lnTo>
                    <a:lnTo>
                      <a:pt x="1509" y="633"/>
                    </a:lnTo>
                    <a:lnTo>
                      <a:pt x="1464" y="644"/>
                    </a:lnTo>
                    <a:lnTo>
                      <a:pt x="1416" y="650"/>
                    </a:lnTo>
                    <a:lnTo>
                      <a:pt x="1363" y="653"/>
                    </a:lnTo>
                    <a:lnTo>
                      <a:pt x="0" y="653"/>
                    </a:lnTo>
                    <a:lnTo>
                      <a:pt x="0" y="240"/>
                    </a:lnTo>
                    <a:lnTo>
                      <a:pt x="0" y="237"/>
                    </a:lnTo>
                    <a:lnTo>
                      <a:pt x="0" y="232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2246313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>
                <a:off x="2246313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>
                <a:off x="2444751" y="3509963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1" y="140"/>
                    </a:lnTo>
                    <a:lnTo>
                      <a:pt x="219" y="149"/>
                    </a:lnTo>
                    <a:lnTo>
                      <a:pt x="216" y="159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/>
            </p:nvSpPr>
            <p:spPr bwMode="auto">
              <a:xfrm>
                <a:off x="2643188" y="3509963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5"/>
                    </a:lnTo>
                    <a:lnTo>
                      <a:pt x="220" y="140"/>
                    </a:lnTo>
                    <a:lnTo>
                      <a:pt x="219" y="149"/>
                    </a:lnTo>
                    <a:lnTo>
                      <a:pt x="215" y="159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>
                <a:off x="2246313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2" y="183"/>
                    </a:lnTo>
                    <a:lnTo>
                      <a:pt x="192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2444751" y="3690938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1" y="136"/>
                    </a:lnTo>
                    <a:lnTo>
                      <a:pt x="221" y="141"/>
                    </a:lnTo>
                    <a:lnTo>
                      <a:pt x="219" y="149"/>
                    </a:lnTo>
                    <a:lnTo>
                      <a:pt x="216" y="160"/>
                    </a:lnTo>
                    <a:lnTo>
                      <a:pt x="211" y="172"/>
                    </a:lnTo>
                    <a:lnTo>
                      <a:pt x="204" y="183"/>
                    </a:lnTo>
                    <a:lnTo>
                      <a:pt x="193" y="195"/>
                    </a:lnTo>
                    <a:lnTo>
                      <a:pt x="179" y="205"/>
                    </a:lnTo>
                    <a:lnTo>
                      <a:pt x="160" y="214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>
                <a:off x="2643188" y="3690938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3"/>
                    </a:lnTo>
                    <a:lnTo>
                      <a:pt x="220" y="136"/>
                    </a:lnTo>
                    <a:lnTo>
                      <a:pt x="220" y="141"/>
                    </a:lnTo>
                    <a:lnTo>
                      <a:pt x="219" y="149"/>
                    </a:lnTo>
                    <a:lnTo>
                      <a:pt x="215" y="160"/>
                    </a:lnTo>
                    <a:lnTo>
                      <a:pt x="210" y="172"/>
                    </a:lnTo>
                    <a:lnTo>
                      <a:pt x="202" y="183"/>
                    </a:lnTo>
                    <a:lnTo>
                      <a:pt x="191" y="195"/>
                    </a:lnTo>
                    <a:lnTo>
                      <a:pt x="178" y="205"/>
                    </a:lnTo>
                    <a:lnTo>
                      <a:pt x="159" y="214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>
                <a:off x="2444751" y="3327400"/>
                <a:ext cx="115888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1" y="135"/>
                    </a:lnTo>
                    <a:lnTo>
                      <a:pt x="221" y="141"/>
                    </a:lnTo>
                    <a:lnTo>
                      <a:pt x="219" y="150"/>
                    </a:lnTo>
                    <a:lnTo>
                      <a:pt x="216" y="160"/>
                    </a:lnTo>
                    <a:lnTo>
                      <a:pt x="211" y="171"/>
                    </a:lnTo>
                    <a:lnTo>
                      <a:pt x="204" y="183"/>
                    </a:lnTo>
                    <a:lnTo>
                      <a:pt x="193" y="194"/>
                    </a:lnTo>
                    <a:lnTo>
                      <a:pt x="179" y="206"/>
                    </a:lnTo>
                    <a:lnTo>
                      <a:pt x="160" y="213"/>
                    </a:lnTo>
                    <a:lnTo>
                      <a:pt x="138" y="219"/>
                    </a:lnTo>
                    <a:lnTo>
                      <a:pt x="112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>
                <a:off x="2643188" y="3327400"/>
                <a:ext cx="117475" cy="117475"/>
              </a:xfrm>
              <a:custGeom>
                <a:avLst/>
                <a:gdLst>
                  <a:gd name="T0" fmla="*/ 0 w 221"/>
                  <a:gd name="T1" fmla="*/ 0 h 221"/>
                  <a:gd name="T2" fmla="*/ 2147483647 w 221"/>
                  <a:gd name="T3" fmla="*/ 0 h 221"/>
                  <a:gd name="T4" fmla="*/ 2147483647 w 221"/>
                  <a:gd name="T5" fmla="*/ 2147483647 h 221"/>
                  <a:gd name="T6" fmla="*/ 2147483647 w 221"/>
                  <a:gd name="T7" fmla="*/ 2147483647 h 221"/>
                  <a:gd name="T8" fmla="*/ 2147483647 w 221"/>
                  <a:gd name="T9" fmla="*/ 2147483647 h 221"/>
                  <a:gd name="T10" fmla="*/ 2147483647 w 221"/>
                  <a:gd name="T11" fmla="*/ 2147483647 h 221"/>
                  <a:gd name="T12" fmla="*/ 2147483647 w 221"/>
                  <a:gd name="T13" fmla="*/ 2147483647 h 221"/>
                  <a:gd name="T14" fmla="*/ 2147483647 w 221"/>
                  <a:gd name="T15" fmla="*/ 2147483647 h 221"/>
                  <a:gd name="T16" fmla="*/ 2147483647 w 221"/>
                  <a:gd name="T17" fmla="*/ 2147483647 h 221"/>
                  <a:gd name="T18" fmla="*/ 2147483647 w 221"/>
                  <a:gd name="T19" fmla="*/ 2147483647 h 221"/>
                  <a:gd name="T20" fmla="*/ 2147483647 w 221"/>
                  <a:gd name="T21" fmla="*/ 2147483647 h 221"/>
                  <a:gd name="T22" fmla="*/ 2147483647 w 221"/>
                  <a:gd name="T23" fmla="*/ 2147483647 h 221"/>
                  <a:gd name="T24" fmla="*/ 2147483647 w 221"/>
                  <a:gd name="T25" fmla="*/ 2147483647 h 221"/>
                  <a:gd name="T26" fmla="*/ 2147483647 w 221"/>
                  <a:gd name="T27" fmla="*/ 2147483647 h 221"/>
                  <a:gd name="T28" fmla="*/ 0 w 221"/>
                  <a:gd name="T29" fmla="*/ 2147483647 h 221"/>
                  <a:gd name="T30" fmla="*/ 0 w 221"/>
                  <a:gd name="T31" fmla="*/ 0 h 2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1" h="221">
                    <a:moveTo>
                      <a:pt x="0" y="0"/>
                    </a:moveTo>
                    <a:lnTo>
                      <a:pt x="221" y="0"/>
                    </a:lnTo>
                    <a:lnTo>
                      <a:pt x="221" y="134"/>
                    </a:lnTo>
                    <a:lnTo>
                      <a:pt x="220" y="135"/>
                    </a:lnTo>
                    <a:lnTo>
                      <a:pt x="220" y="141"/>
                    </a:lnTo>
                    <a:lnTo>
                      <a:pt x="219" y="150"/>
                    </a:lnTo>
                    <a:lnTo>
                      <a:pt x="215" y="160"/>
                    </a:lnTo>
                    <a:lnTo>
                      <a:pt x="210" y="171"/>
                    </a:lnTo>
                    <a:lnTo>
                      <a:pt x="202" y="183"/>
                    </a:lnTo>
                    <a:lnTo>
                      <a:pt x="191" y="194"/>
                    </a:lnTo>
                    <a:lnTo>
                      <a:pt x="178" y="206"/>
                    </a:lnTo>
                    <a:lnTo>
                      <a:pt x="159" y="213"/>
                    </a:lnTo>
                    <a:lnTo>
                      <a:pt x="138" y="219"/>
                    </a:lnTo>
                    <a:lnTo>
                      <a:pt x="110" y="221"/>
                    </a:lnTo>
                    <a:lnTo>
                      <a:pt x="0" y="2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3"/>
              <p:cNvSpPr>
                <a:spLocks noChangeArrowheads="1"/>
              </p:cNvSpPr>
              <p:nvPr/>
            </p:nvSpPr>
            <p:spPr bwMode="auto">
              <a:xfrm>
                <a:off x="1809751" y="2794000"/>
                <a:ext cx="185738" cy="36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24"/>
              <p:cNvSpPr>
                <a:spLocks noEditPoints="1"/>
              </p:cNvSpPr>
              <p:nvPr/>
            </p:nvSpPr>
            <p:spPr bwMode="auto">
              <a:xfrm>
                <a:off x="1809751" y="2851150"/>
                <a:ext cx="188913" cy="127000"/>
              </a:xfrm>
              <a:custGeom>
                <a:avLst/>
                <a:gdLst>
                  <a:gd name="T0" fmla="*/ 2147483647 w 355"/>
                  <a:gd name="T1" fmla="*/ 2147483647 h 240"/>
                  <a:gd name="T2" fmla="*/ 2147483647 w 355"/>
                  <a:gd name="T3" fmla="*/ 2147483647 h 240"/>
                  <a:gd name="T4" fmla="*/ 2147483647 w 355"/>
                  <a:gd name="T5" fmla="*/ 2147483647 h 240"/>
                  <a:gd name="T6" fmla="*/ 2147483647 w 355"/>
                  <a:gd name="T7" fmla="*/ 2147483647 h 240"/>
                  <a:gd name="T8" fmla="*/ 2147483647 w 355"/>
                  <a:gd name="T9" fmla="*/ 2147483647 h 240"/>
                  <a:gd name="T10" fmla="*/ 2147483647 w 355"/>
                  <a:gd name="T11" fmla="*/ 2147483647 h 240"/>
                  <a:gd name="T12" fmla="*/ 2147483647 w 355"/>
                  <a:gd name="T13" fmla="*/ 2147483647 h 240"/>
                  <a:gd name="T14" fmla="*/ 2147483647 w 355"/>
                  <a:gd name="T15" fmla="*/ 2147483647 h 240"/>
                  <a:gd name="T16" fmla="*/ 2147483647 w 355"/>
                  <a:gd name="T17" fmla="*/ 2147483647 h 240"/>
                  <a:gd name="T18" fmla="*/ 2147483647 w 355"/>
                  <a:gd name="T19" fmla="*/ 2147483647 h 240"/>
                  <a:gd name="T20" fmla="*/ 2147483647 w 355"/>
                  <a:gd name="T21" fmla="*/ 2147483647 h 240"/>
                  <a:gd name="T22" fmla="*/ 2147483647 w 355"/>
                  <a:gd name="T23" fmla="*/ 2147483647 h 240"/>
                  <a:gd name="T24" fmla="*/ 2147483647 w 355"/>
                  <a:gd name="T25" fmla="*/ 2147483647 h 240"/>
                  <a:gd name="T26" fmla="*/ 2147483647 w 355"/>
                  <a:gd name="T27" fmla="*/ 2147483647 h 240"/>
                  <a:gd name="T28" fmla="*/ 2147483647 w 355"/>
                  <a:gd name="T29" fmla="*/ 2147483647 h 240"/>
                  <a:gd name="T30" fmla="*/ 2147483647 w 355"/>
                  <a:gd name="T31" fmla="*/ 2147483647 h 240"/>
                  <a:gd name="T32" fmla="*/ 2147483647 w 355"/>
                  <a:gd name="T33" fmla="*/ 2147483647 h 240"/>
                  <a:gd name="T34" fmla="*/ 2147483647 w 355"/>
                  <a:gd name="T35" fmla="*/ 2147483647 h 240"/>
                  <a:gd name="T36" fmla="*/ 2147483647 w 355"/>
                  <a:gd name="T37" fmla="*/ 2147483647 h 240"/>
                  <a:gd name="T38" fmla="*/ 2147483647 w 355"/>
                  <a:gd name="T39" fmla="*/ 2147483647 h 240"/>
                  <a:gd name="T40" fmla="*/ 2147483647 w 355"/>
                  <a:gd name="T41" fmla="*/ 2147483647 h 240"/>
                  <a:gd name="T42" fmla="*/ 2147483647 w 355"/>
                  <a:gd name="T43" fmla="*/ 2147483647 h 240"/>
                  <a:gd name="T44" fmla="*/ 2147483647 w 355"/>
                  <a:gd name="T45" fmla="*/ 2147483647 h 240"/>
                  <a:gd name="T46" fmla="*/ 0 w 355"/>
                  <a:gd name="T47" fmla="*/ 0 h 240"/>
                  <a:gd name="T48" fmla="*/ 2147483647 w 355"/>
                  <a:gd name="T49" fmla="*/ 0 h 240"/>
                  <a:gd name="T50" fmla="*/ 2147483647 w 355"/>
                  <a:gd name="T51" fmla="*/ 0 h 240"/>
                  <a:gd name="T52" fmla="*/ 2147483647 w 355"/>
                  <a:gd name="T53" fmla="*/ 2147483647 h 240"/>
                  <a:gd name="T54" fmla="*/ 2147483647 w 355"/>
                  <a:gd name="T55" fmla="*/ 2147483647 h 240"/>
                  <a:gd name="T56" fmla="*/ 2147483647 w 355"/>
                  <a:gd name="T57" fmla="*/ 2147483647 h 240"/>
                  <a:gd name="T58" fmla="*/ 2147483647 w 355"/>
                  <a:gd name="T59" fmla="*/ 2147483647 h 240"/>
                  <a:gd name="T60" fmla="*/ 2147483647 w 355"/>
                  <a:gd name="T61" fmla="*/ 2147483647 h 240"/>
                  <a:gd name="T62" fmla="*/ 2147483647 w 355"/>
                  <a:gd name="T63" fmla="*/ 2147483647 h 240"/>
                  <a:gd name="T64" fmla="*/ 2147483647 w 355"/>
                  <a:gd name="T65" fmla="*/ 2147483647 h 240"/>
                  <a:gd name="T66" fmla="*/ 2147483647 w 355"/>
                  <a:gd name="T67" fmla="*/ 2147483647 h 240"/>
                  <a:gd name="T68" fmla="*/ 2147483647 w 355"/>
                  <a:gd name="T69" fmla="*/ 2147483647 h 240"/>
                  <a:gd name="T70" fmla="*/ 2147483647 w 355"/>
                  <a:gd name="T71" fmla="*/ 2147483647 h 240"/>
                  <a:gd name="T72" fmla="*/ 2147483647 w 355"/>
                  <a:gd name="T73" fmla="*/ 2147483647 h 240"/>
                  <a:gd name="T74" fmla="*/ 2147483647 w 355"/>
                  <a:gd name="T75" fmla="*/ 2147483647 h 240"/>
                  <a:gd name="T76" fmla="*/ 2147483647 w 355"/>
                  <a:gd name="T77" fmla="*/ 2147483647 h 240"/>
                  <a:gd name="T78" fmla="*/ 2147483647 w 355"/>
                  <a:gd name="T79" fmla="*/ 2147483647 h 240"/>
                  <a:gd name="T80" fmla="*/ 2147483647 w 355"/>
                  <a:gd name="T81" fmla="*/ 2147483647 h 240"/>
                  <a:gd name="T82" fmla="*/ 2147483647 w 355"/>
                  <a:gd name="T83" fmla="*/ 2147483647 h 240"/>
                  <a:gd name="T84" fmla="*/ 2147483647 w 355"/>
                  <a:gd name="T85" fmla="*/ 2147483647 h 240"/>
                  <a:gd name="T86" fmla="*/ 2147483647 w 355"/>
                  <a:gd name="T87" fmla="*/ 2147483647 h 240"/>
                  <a:gd name="T88" fmla="*/ 2147483647 w 355"/>
                  <a:gd name="T89" fmla="*/ 2147483647 h 240"/>
                  <a:gd name="T90" fmla="*/ 2147483647 w 355"/>
                  <a:gd name="T91" fmla="*/ 2147483647 h 240"/>
                  <a:gd name="T92" fmla="*/ 2147483647 w 355"/>
                  <a:gd name="T93" fmla="*/ 2147483647 h 240"/>
                  <a:gd name="T94" fmla="*/ 2147483647 w 355"/>
                  <a:gd name="T95" fmla="*/ 2147483647 h 240"/>
                  <a:gd name="T96" fmla="*/ 2147483647 w 355"/>
                  <a:gd name="T97" fmla="*/ 2147483647 h 240"/>
                  <a:gd name="T98" fmla="*/ 2147483647 w 355"/>
                  <a:gd name="T99" fmla="*/ 2147483647 h 240"/>
                  <a:gd name="T100" fmla="*/ 2147483647 w 355"/>
                  <a:gd name="T101" fmla="*/ 2147483647 h 240"/>
                  <a:gd name="T102" fmla="*/ 2147483647 w 355"/>
                  <a:gd name="T103" fmla="*/ 2147483647 h 240"/>
                  <a:gd name="T104" fmla="*/ 2147483647 w 355"/>
                  <a:gd name="T105" fmla="*/ 2147483647 h 240"/>
                  <a:gd name="T106" fmla="*/ 2147483647 w 355"/>
                  <a:gd name="T107" fmla="*/ 2147483647 h 240"/>
                  <a:gd name="T108" fmla="*/ 2147483647 w 355"/>
                  <a:gd name="T109" fmla="*/ 2147483647 h 240"/>
                  <a:gd name="T110" fmla="*/ 2147483647 w 355"/>
                  <a:gd name="T111" fmla="*/ 2147483647 h 240"/>
                  <a:gd name="T112" fmla="*/ 0 w 355"/>
                  <a:gd name="T113" fmla="*/ 2147483647 h 240"/>
                  <a:gd name="T114" fmla="*/ 0 w 355"/>
                  <a:gd name="T115" fmla="*/ 0 h 24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5" h="240">
                    <a:moveTo>
                      <a:pt x="182" y="67"/>
                    </a:moveTo>
                    <a:lnTo>
                      <a:pt x="179" y="70"/>
                    </a:lnTo>
                    <a:lnTo>
                      <a:pt x="179" y="72"/>
                    </a:lnTo>
                    <a:lnTo>
                      <a:pt x="178" y="73"/>
                    </a:lnTo>
                    <a:lnTo>
                      <a:pt x="177" y="100"/>
                    </a:lnTo>
                    <a:lnTo>
                      <a:pt x="178" y="126"/>
                    </a:lnTo>
                    <a:lnTo>
                      <a:pt x="182" y="144"/>
                    </a:lnTo>
                    <a:lnTo>
                      <a:pt x="186" y="157"/>
                    </a:lnTo>
                    <a:lnTo>
                      <a:pt x="189" y="164"/>
                    </a:lnTo>
                    <a:lnTo>
                      <a:pt x="193" y="168"/>
                    </a:lnTo>
                    <a:lnTo>
                      <a:pt x="201" y="172"/>
                    </a:lnTo>
                    <a:lnTo>
                      <a:pt x="212" y="173"/>
                    </a:lnTo>
                    <a:lnTo>
                      <a:pt x="265" y="173"/>
                    </a:lnTo>
                    <a:lnTo>
                      <a:pt x="271" y="173"/>
                    </a:lnTo>
                    <a:lnTo>
                      <a:pt x="276" y="170"/>
                    </a:lnTo>
                    <a:lnTo>
                      <a:pt x="280" y="168"/>
                    </a:lnTo>
                    <a:lnTo>
                      <a:pt x="284" y="164"/>
                    </a:lnTo>
                    <a:lnTo>
                      <a:pt x="291" y="152"/>
                    </a:lnTo>
                    <a:lnTo>
                      <a:pt x="294" y="132"/>
                    </a:lnTo>
                    <a:lnTo>
                      <a:pt x="296" y="101"/>
                    </a:lnTo>
                    <a:lnTo>
                      <a:pt x="294" y="70"/>
                    </a:lnTo>
                    <a:lnTo>
                      <a:pt x="294" y="67"/>
                    </a:lnTo>
                    <a:lnTo>
                      <a:pt x="182" y="67"/>
                    </a:lnTo>
                    <a:close/>
                    <a:moveTo>
                      <a:pt x="0" y="0"/>
                    </a:moveTo>
                    <a:lnTo>
                      <a:pt x="325" y="0"/>
                    </a:lnTo>
                    <a:lnTo>
                      <a:pt x="327" y="0"/>
                    </a:lnTo>
                    <a:lnTo>
                      <a:pt x="331" y="1"/>
                    </a:lnTo>
                    <a:lnTo>
                      <a:pt x="336" y="4"/>
                    </a:lnTo>
                    <a:lnTo>
                      <a:pt x="340" y="8"/>
                    </a:lnTo>
                    <a:lnTo>
                      <a:pt x="344" y="13"/>
                    </a:lnTo>
                    <a:lnTo>
                      <a:pt x="347" y="19"/>
                    </a:lnTo>
                    <a:lnTo>
                      <a:pt x="350" y="25"/>
                    </a:lnTo>
                    <a:lnTo>
                      <a:pt x="351" y="32"/>
                    </a:lnTo>
                    <a:lnTo>
                      <a:pt x="352" y="39"/>
                    </a:lnTo>
                    <a:lnTo>
                      <a:pt x="354" y="46"/>
                    </a:lnTo>
                    <a:lnTo>
                      <a:pt x="355" y="72"/>
                    </a:lnTo>
                    <a:lnTo>
                      <a:pt x="355" y="97"/>
                    </a:lnTo>
                    <a:lnTo>
                      <a:pt x="354" y="147"/>
                    </a:lnTo>
                    <a:lnTo>
                      <a:pt x="351" y="167"/>
                    </a:lnTo>
                    <a:lnTo>
                      <a:pt x="346" y="185"/>
                    </a:lnTo>
                    <a:lnTo>
                      <a:pt x="339" y="202"/>
                    </a:lnTo>
                    <a:lnTo>
                      <a:pt x="329" y="215"/>
                    </a:lnTo>
                    <a:lnTo>
                      <a:pt x="317" y="225"/>
                    </a:lnTo>
                    <a:lnTo>
                      <a:pt x="304" y="234"/>
                    </a:lnTo>
                    <a:lnTo>
                      <a:pt x="289" y="239"/>
                    </a:lnTo>
                    <a:lnTo>
                      <a:pt x="273" y="240"/>
                    </a:lnTo>
                    <a:lnTo>
                      <a:pt x="201" y="240"/>
                    </a:lnTo>
                    <a:lnTo>
                      <a:pt x="179" y="238"/>
                    </a:lnTo>
                    <a:lnTo>
                      <a:pt x="161" y="229"/>
                    </a:lnTo>
                    <a:lnTo>
                      <a:pt x="145" y="215"/>
                    </a:lnTo>
                    <a:lnTo>
                      <a:pt x="132" y="197"/>
                    </a:lnTo>
                    <a:lnTo>
                      <a:pt x="123" y="174"/>
                    </a:lnTo>
                    <a:lnTo>
                      <a:pt x="120" y="147"/>
                    </a:lnTo>
                    <a:lnTo>
                      <a:pt x="117" y="112"/>
                    </a:lnTo>
                    <a:lnTo>
                      <a:pt x="120" y="77"/>
                    </a:lnTo>
                    <a:lnTo>
                      <a:pt x="121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174">
                  <a:defRPr/>
                </a:pPr>
                <a:endParaRPr kumimoji="1" lang="ko-KR" altLang="en-US" sz="2500" kern="0">
                  <a:solidFill>
                    <a:srgbClr val="000000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424863" y="4559174"/>
              <a:ext cx="2355854" cy="3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74">
                <a:defRPr/>
              </a:pPr>
              <a:r>
                <a:rPr lang="en-US" sz="1400" b="1" kern="0" dirty="0">
                  <a:solidFill>
                    <a:srgbClr val="0000CC"/>
                  </a:solidFill>
                  <a:latin typeface="Calibri" panose="020F0502020204030204" pitchFamily="34" charset="0"/>
                  <a:ea typeface="굴림" pitchFamily="50" charset="-127"/>
                  <a:cs typeface="Arial" panose="020B0604020202020204" pitchFamily="34" charset="0"/>
                </a:rPr>
                <a:t>Incoming calls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6413"/>
            <a:chOff x="0" y="0"/>
            <a:chExt cx="9144000" cy="6856413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6856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ea typeface="굴림" pitchFamily="50" charset="-127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725" y="230188"/>
              <a:ext cx="1087438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2928938"/>
              <a:ext cx="3244850" cy="98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510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321464" y="953483"/>
            <a:ext cx="8562674" cy="973688"/>
          </a:xfrm>
          <a:prstGeom prst="roundRect">
            <a:avLst>
              <a:gd name="adj" fmla="val 641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 err="1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</a:rPr>
              <a:t>iPECS</a:t>
            </a:r>
            <a:r>
              <a:rPr lang="en-US" altLang="ko-KR" sz="2400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</a:rPr>
              <a:t> eMG800 is an innovative hybrid </a:t>
            </a:r>
            <a:r>
              <a:rPr lang="en-US" altLang="ko-KR" sz="2400" dirty="0" smtClean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</a:rPr>
              <a:t>IP-PBX,</a:t>
            </a:r>
            <a:endParaRPr lang="en-US" altLang="ko-KR" sz="2400" dirty="0">
              <a:blipFill>
                <a:blip r:embed="rId3"/>
                <a:stretch>
                  <a:fillRect/>
                </a:stretch>
              </a:blipFill>
              <a:latin typeface="Calibri" panose="020F0502020204030204" pitchFamily="34" charset="0"/>
            </a:endParaRPr>
          </a:p>
          <a:p>
            <a:pPr algn="ctr"/>
            <a:r>
              <a:rPr lang="en-US" altLang="ko-KR" sz="2400" dirty="0">
                <a:blipFill>
                  <a:blip r:embed="rId3"/>
                  <a:stretch>
                    <a:fillRect/>
                  </a:stretch>
                </a:blipFill>
                <a:latin typeface="Calibri" panose="020F0502020204030204" pitchFamily="34" charset="0"/>
              </a:rPr>
              <a:t>maximizing the cost and communication effectiveness for SME</a:t>
            </a:r>
            <a:endParaRPr lang="en-US" altLang="ko-KR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err="1" smtClean="0"/>
              <a:t>iPECS</a:t>
            </a:r>
            <a:r>
              <a:rPr lang="en-US" altLang="ko-KR" dirty="0" smtClean="0"/>
              <a:t> eMG800 - Overview</a:t>
            </a:r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27850" y="5909654"/>
            <a:ext cx="1549903" cy="3579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 algn="ctr"/>
            <a:r>
              <a:rPr lang="en-US" altLang="ko-KR" b="1" dirty="0" err="1">
                <a:latin typeface="Calibri" panose="020F0502020204030204" pitchFamily="34" charset="0"/>
              </a:rPr>
              <a:t>iPECS</a:t>
            </a:r>
            <a:r>
              <a:rPr lang="en-US" altLang="ko-KR" b="1" dirty="0">
                <a:latin typeface="Calibri" panose="020F0502020204030204" pitchFamily="34" charset="0"/>
              </a:rPr>
              <a:t> eMG800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3115" y="3972282"/>
            <a:ext cx="5359371" cy="1938001"/>
            <a:chOff x="1455887" y="4141465"/>
            <a:chExt cx="7560840" cy="2615344"/>
          </a:xfrm>
        </p:grpSpPr>
        <p:sp>
          <p:nvSpPr>
            <p:cNvPr id="78" name="Rectangle 77"/>
            <p:cNvSpPr/>
            <p:nvPr/>
          </p:nvSpPr>
          <p:spPr>
            <a:xfrm>
              <a:off x="1455887" y="4141465"/>
              <a:ext cx="7560840" cy="261534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>
                <a:buFont typeface="Wingdings" panose="05000000000000000000" pitchFamily="2" charset="2"/>
                <a:buChar char="Ø"/>
              </a:pPr>
              <a:endParaRPr lang="ko-KR" altLang="en-US" sz="1400">
                <a:latin typeface="Calibri" panose="020F0502020204030204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716046" y="4645521"/>
              <a:ext cx="1207015" cy="1013328"/>
              <a:chOff x="5905500" y="1967389"/>
              <a:chExt cx="1593850" cy="1679099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905500" y="2512658"/>
                <a:ext cx="1593850" cy="587375"/>
                <a:chOff x="5905500" y="3059113"/>
                <a:chExt cx="1593850" cy="587375"/>
              </a:xfrm>
            </p:grpSpPr>
            <p:sp>
              <p:nvSpPr>
                <p:cNvPr id="131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kumimoji="0" lang="ko-KR" altLang="en-US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132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133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4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5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6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3" name="Group 92"/>
              <p:cNvGrpSpPr/>
              <p:nvPr/>
            </p:nvGrpSpPr>
            <p:grpSpPr>
              <a:xfrm>
                <a:off x="5905500" y="3059113"/>
                <a:ext cx="1593850" cy="587375"/>
                <a:chOff x="5905500" y="3059113"/>
                <a:chExt cx="1593850" cy="587375"/>
              </a:xfrm>
            </p:grpSpPr>
            <p:sp>
              <p:nvSpPr>
                <p:cNvPr id="11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kumimoji="0" lang="ko-KR" altLang="en-US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114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115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1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3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5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7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>
                <a:off x="5905500" y="1967389"/>
                <a:ext cx="1593850" cy="587375"/>
                <a:chOff x="5905500" y="3059113"/>
                <a:chExt cx="1593850" cy="587375"/>
              </a:xfrm>
            </p:grpSpPr>
            <p:sp>
              <p:nvSpPr>
                <p:cNvPr id="95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5940425" y="3086100"/>
                  <a:ext cx="1519238" cy="4556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kumimoji="0" lang="ko-KR" altLang="en-US">
                    <a:latin typeface="Calibri" panose="020F0502020204030204" pitchFamily="34" charset="0"/>
                    <a:ea typeface="맑은 고딕" pitchFamily="50" charset="-127"/>
                  </a:endParaRPr>
                </a:p>
              </p:txBody>
            </p:sp>
            <p:grpSp>
              <p:nvGrpSpPr>
                <p:cNvPr id="96" name="그룹 62"/>
                <p:cNvGrpSpPr>
                  <a:grpSpLocks noChangeAspect="1"/>
                </p:cNvGrpSpPr>
                <p:nvPr/>
              </p:nvGrpSpPr>
              <p:grpSpPr bwMode="auto">
                <a:xfrm>
                  <a:off x="5905500" y="3059113"/>
                  <a:ext cx="1593850" cy="587375"/>
                  <a:chOff x="1597025" y="3059113"/>
                  <a:chExt cx="1593850" cy="587375"/>
                </a:xfrm>
              </p:grpSpPr>
              <p:sp>
                <p:nvSpPr>
                  <p:cNvPr id="97" name="Freeform 8"/>
                  <p:cNvSpPr>
                    <a:spLocks/>
                  </p:cNvSpPr>
                  <p:nvPr/>
                </p:nvSpPr>
                <p:spPr bwMode="auto">
                  <a:xfrm>
                    <a:off x="2657475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8" name="Freeform 9"/>
                  <p:cNvSpPr>
                    <a:spLocks/>
                  </p:cNvSpPr>
                  <p:nvPr/>
                </p:nvSpPr>
                <p:spPr bwMode="auto">
                  <a:xfrm>
                    <a:off x="216217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5" y="94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Freeform 10"/>
                  <p:cNvSpPr>
                    <a:spLocks/>
                  </p:cNvSpPr>
                  <p:nvPr/>
                </p:nvSpPr>
                <p:spPr bwMode="auto">
                  <a:xfrm>
                    <a:off x="2063750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5" y="36"/>
                        </a:lnTo>
                        <a:lnTo>
                          <a:pt x="104" y="43"/>
                        </a:lnTo>
                        <a:lnTo>
                          <a:pt x="100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3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Freeform 11"/>
                  <p:cNvSpPr>
                    <a:spLocks/>
                  </p:cNvSpPr>
                  <p:nvPr/>
                </p:nvSpPr>
                <p:spPr bwMode="auto">
                  <a:xfrm>
                    <a:off x="1965325" y="3213101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5" y="28"/>
                        </a:lnTo>
                        <a:lnTo>
                          <a:pt x="105" y="36"/>
                        </a:lnTo>
                        <a:lnTo>
                          <a:pt x="102" y="43"/>
                        </a:lnTo>
                        <a:lnTo>
                          <a:pt x="98" y="53"/>
                        </a:lnTo>
                        <a:lnTo>
                          <a:pt x="93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Freeform 12"/>
                  <p:cNvSpPr>
                    <a:spLocks/>
                  </p:cNvSpPr>
                  <p:nvPr/>
                </p:nvSpPr>
                <p:spPr bwMode="auto">
                  <a:xfrm>
                    <a:off x="1866900" y="3213101"/>
                    <a:ext cx="55563" cy="50800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5"/>
                        </a:lnTo>
                        <a:lnTo>
                          <a:pt x="105" y="28"/>
                        </a:lnTo>
                        <a:lnTo>
                          <a:pt x="104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3" y="63"/>
                        </a:lnTo>
                        <a:lnTo>
                          <a:pt x="84" y="73"/>
                        </a:lnTo>
                        <a:lnTo>
                          <a:pt x="72" y="83"/>
                        </a:lnTo>
                        <a:lnTo>
                          <a:pt x="55" y="91"/>
                        </a:lnTo>
                        <a:lnTo>
                          <a:pt x="34" y="94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Freeform 13"/>
                  <p:cNvSpPr>
                    <a:spLocks/>
                  </p:cNvSpPr>
                  <p:nvPr/>
                </p:nvSpPr>
                <p:spPr bwMode="auto">
                  <a:xfrm>
                    <a:off x="1768475" y="3213101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0 h 9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8"/>
                        </a:lnTo>
                        <a:lnTo>
                          <a:pt x="106" y="36"/>
                        </a:lnTo>
                        <a:lnTo>
                          <a:pt x="103" y="43"/>
                        </a:lnTo>
                        <a:lnTo>
                          <a:pt x="99" y="53"/>
                        </a:lnTo>
                        <a:lnTo>
                          <a:pt x="94" y="63"/>
                        </a:lnTo>
                        <a:lnTo>
                          <a:pt x="85" y="73"/>
                        </a:lnTo>
                        <a:lnTo>
                          <a:pt x="72" y="83"/>
                        </a:lnTo>
                        <a:lnTo>
                          <a:pt x="56" y="91"/>
                        </a:lnTo>
                        <a:lnTo>
                          <a:pt x="35" y="94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3" name="Freeform 14"/>
                  <p:cNvSpPr>
                    <a:spLocks/>
                  </p:cNvSpPr>
                  <p:nvPr/>
                </p:nvSpPr>
                <p:spPr bwMode="auto">
                  <a:xfrm>
                    <a:off x="245745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Freeform 15"/>
                  <p:cNvSpPr>
                    <a:spLocks/>
                  </p:cNvSpPr>
                  <p:nvPr/>
                </p:nvSpPr>
                <p:spPr bwMode="auto">
                  <a:xfrm>
                    <a:off x="2359025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99" y="52"/>
                        </a:lnTo>
                        <a:lnTo>
                          <a:pt x="93" y="64"/>
                        </a:lnTo>
                        <a:lnTo>
                          <a:pt x="84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Freeform 16"/>
                  <p:cNvSpPr>
                    <a:spLocks/>
                  </p:cNvSpPr>
                  <p:nvPr/>
                </p:nvSpPr>
                <p:spPr bwMode="auto">
                  <a:xfrm>
                    <a:off x="2260600" y="3382963"/>
                    <a:ext cx="55563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6" y="35"/>
                        </a:lnTo>
                        <a:lnTo>
                          <a:pt x="104" y="44"/>
                        </a:lnTo>
                        <a:lnTo>
                          <a:pt x="100" y="52"/>
                        </a:lnTo>
                        <a:lnTo>
                          <a:pt x="94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9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Freeform 17"/>
                  <p:cNvSpPr>
                    <a:spLocks/>
                  </p:cNvSpPr>
                  <p:nvPr/>
                </p:nvSpPr>
                <p:spPr bwMode="auto">
                  <a:xfrm>
                    <a:off x="2559050" y="3382963"/>
                    <a:ext cx="57150" cy="50800"/>
                  </a:xfrm>
                  <a:custGeom>
                    <a:avLst/>
                    <a:gdLst>
                      <a:gd name="T0" fmla="*/ 0 w 106"/>
                      <a:gd name="T1" fmla="*/ 0 h 96"/>
                      <a:gd name="T2" fmla="*/ 2147483647 w 106"/>
                      <a:gd name="T3" fmla="*/ 0 h 96"/>
                      <a:gd name="T4" fmla="*/ 2147483647 w 106"/>
                      <a:gd name="T5" fmla="*/ 2147483647 h 96"/>
                      <a:gd name="T6" fmla="*/ 2147483647 w 106"/>
                      <a:gd name="T7" fmla="*/ 2147483647 h 96"/>
                      <a:gd name="T8" fmla="*/ 2147483647 w 106"/>
                      <a:gd name="T9" fmla="*/ 2147483647 h 96"/>
                      <a:gd name="T10" fmla="*/ 2147483647 w 106"/>
                      <a:gd name="T11" fmla="*/ 2147483647 h 96"/>
                      <a:gd name="T12" fmla="*/ 2147483647 w 106"/>
                      <a:gd name="T13" fmla="*/ 2147483647 h 96"/>
                      <a:gd name="T14" fmla="*/ 2147483647 w 106"/>
                      <a:gd name="T15" fmla="*/ 2147483647 h 96"/>
                      <a:gd name="T16" fmla="*/ 2147483647 w 106"/>
                      <a:gd name="T17" fmla="*/ 2147483647 h 96"/>
                      <a:gd name="T18" fmla="*/ 2147483647 w 106"/>
                      <a:gd name="T19" fmla="*/ 2147483647 h 96"/>
                      <a:gd name="T20" fmla="*/ 2147483647 w 106"/>
                      <a:gd name="T21" fmla="*/ 2147483647 h 96"/>
                      <a:gd name="T22" fmla="*/ 2147483647 w 106"/>
                      <a:gd name="T23" fmla="*/ 2147483647 h 96"/>
                      <a:gd name="T24" fmla="*/ 2147483647 w 106"/>
                      <a:gd name="T25" fmla="*/ 2147483647 h 96"/>
                      <a:gd name="T26" fmla="*/ 0 w 106"/>
                      <a:gd name="T27" fmla="*/ 2147483647 h 96"/>
                      <a:gd name="T28" fmla="*/ 0 w 106"/>
                      <a:gd name="T29" fmla="*/ 0 h 9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96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5"/>
                        </a:lnTo>
                        <a:lnTo>
                          <a:pt x="106" y="29"/>
                        </a:lnTo>
                        <a:lnTo>
                          <a:pt x="104" y="35"/>
                        </a:lnTo>
                        <a:lnTo>
                          <a:pt x="103" y="44"/>
                        </a:lnTo>
                        <a:lnTo>
                          <a:pt x="100" y="52"/>
                        </a:lnTo>
                        <a:lnTo>
                          <a:pt x="93" y="64"/>
                        </a:lnTo>
                        <a:lnTo>
                          <a:pt x="85" y="74"/>
                        </a:lnTo>
                        <a:lnTo>
                          <a:pt x="72" y="82"/>
                        </a:lnTo>
                        <a:lnTo>
                          <a:pt x="56" y="90"/>
                        </a:lnTo>
                        <a:lnTo>
                          <a:pt x="35" y="95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Freeform 18"/>
                  <p:cNvSpPr>
                    <a:spLocks/>
                  </p:cNvSpPr>
                  <p:nvPr/>
                </p:nvSpPr>
                <p:spPr bwMode="auto">
                  <a:xfrm>
                    <a:off x="216217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5" y="96"/>
                        </a:lnTo>
                        <a:lnTo>
                          <a:pt x="7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Freeform 19"/>
                  <p:cNvSpPr>
                    <a:spLocks/>
                  </p:cNvSpPr>
                  <p:nvPr/>
                </p:nvSpPr>
                <p:spPr bwMode="auto">
                  <a:xfrm>
                    <a:off x="2063750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5" y="36"/>
                        </a:lnTo>
                        <a:lnTo>
                          <a:pt x="104" y="45"/>
                        </a:lnTo>
                        <a:lnTo>
                          <a:pt x="100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3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Freeform 20"/>
                  <p:cNvSpPr>
                    <a:spLocks/>
                  </p:cNvSpPr>
                  <p:nvPr/>
                </p:nvSpPr>
                <p:spPr bwMode="auto">
                  <a:xfrm>
                    <a:off x="1965325" y="3382963"/>
                    <a:ext cx="57150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0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5" y="30"/>
                        </a:lnTo>
                        <a:lnTo>
                          <a:pt x="105" y="36"/>
                        </a:lnTo>
                        <a:lnTo>
                          <a:pt x="102" y="45"/>
                        </a:lnTo>
                        <a:lnTo>
                          <a:pt x="98" y="55"/>
                        </a:lnTo>
                        <a:lnTo>
                          <a:pt x="93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Freeform 21"/>
                  <p:cNvSpPr>
                    <a:spLocks/>
                  </p:cNvSpPr>
                  <p:nvPr/>
                </p:nvSpPr>
                <p:spPr bwMode="auto">
                  <a:xfrm>
                    <a:off x="1866900" y="3382963"/>
                    <a:ext cx="55563" cy="52388"/>
                  </a:xfrm>
                  <a:custGeom>
                    <a:avLst/>
                    <a:gdLst>
                      <a:gd name="T0" fmla="*/ 0 w 105"/>
                      <a:gd name="T1" fmla="*/ 0 h 97"/>
                      <a:gd name="T2" fmla="*/ 2147483647 w 105"/>
                      <a:gd name="T3" fmla="*/ 0 h 97"/>
                      <a:gd name="T4" fmla="*/ 2147483647 w 105"/>
                      <a:gd name="T5" fmla="*/ 2147483647 h 97"/>
                      <a:gd name="T6" fmla="*/ 2147483647 w 105"/>
                      <a:gd name="T7" fmla="*/ 2147483647 h 97"/>
                      <a:gd name="T8" fmla="*/ 2147483647 w 105"/>
                      <a:gd name="T9" fmla="*/ 2147483647 h 97"/>
                      <a:gd name="T10" fmla="*/ 2147483647 w 105"/>
                      <a:gd name="T11" fmla="*/ 2147483647 h 97"/>
                      <a:gd name="T12" fmla="*/ 2147483647 w 105"/>
                      <a:gd name="T13" fmla="*/ 2147483647 h 97"/>
                      <a:gd name="T14" fmla="*/ 2147483647 w 105"/>
                      <a:gd name="T15" fmla="*/ 2147483647 h 97"/>
                      <a:gd name="T16" fmla="*/ 2147483647 w 105"/>
                      <a:gd name="T17" fmla="*/ 2147483647 h 97"/>
                      <a:gd name="T18" fmla="*/ 2147483647 w 105"/>
                      <a:gd name="T19" fmla="*/ 2147483647 h 97"/>
                      <a:gd name="T20" fmla="*/ 2147483647 w 105"/>
                      <a:gd name="T21" fmla="*/ 2147483647 h 97"/>
                      <a:gd name="T22" fmla="*/ 2147483647 w 105"/>
                      <a:gd name="T23" fmla="*/ 2147483647 h 97"/>
                      <a:gd name="T24" fmla="*/ 2147483647 w 105"/>
                      <a:gd name="T25" fmla="*/ 2147483647 h 97"/>
                      <a:gd name="T26" fmla="*/ 0 w 105"/>
                      <a:gd name="T27" fmla="*/ 2147483647 h 97"/>
                      <a:gd name="T28" fmla="*/ 0 w 105"/>
                      <a:gd name="T29" fmla="*/ 2147483647 h 97"/>
                      <a:gd name="T30" fmla="*/ 0 w 105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5" h="97">
                        <a:moveTo>
                          <a:pt x="0" y="0"/>
                        </a:moveTo>
                        <a:lnTo>
                          <a:pt x="105" y="0"/>
                        </a:lnTo>
                        <a:lnTo>
                          <a:pt x="105" y="26"/>
                        </a:lnTo>
                        <a:lnTo>
                          <a:pt x="105" y="30"/>
                        </a:lnTo>
                        <a:lnTo>
                          <a:pt x="104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3" y="65"/>
                        </a:lnTo>
                        <a:lnTo>
                          <a:pt x="84" y="75"/>
                        </a:lnTo>
                        <a:lnTo>
                          <a:pt x="72" y="84"/>
                        </a:lnTo>
                        <a:lnTo>
                          <a:pt x="55" y="91"/>
                        </a:lnTo>
                        <a:lnTo>
                          <a:pt x="34" y="96"/>
                        </a:lnTo>
                        <a:lnTo>
                          <a:pt x="8" y="97"/>
                        </a:lnTo>
                        <a:lnTo>
                          <a:pt x="0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Freeform 22"/>
                  <p:cNvSpPr>
                    <a:spLocks/>
                  </p:cNvSpPr>
                  <p:nvPr/>
                </p:nvSpPr>
                <p:spPr bwMode="auto">
                  <a:xfrm>
                    <a:off x="1768475" y="3382963"/>
                    <a:ext cx="55563" cy="52388"/>
                  </a:xfrm>
                  <a:custGeom>
                    <a:avLst/>
                    <a:gdLst>
                      <a:gd name="T0" fmla="*/ 0 w 106"/>
                      <a:gd name="T1" fmla="*/ 0 h 97"/>
                      <a:gd name="T2" fmla="*/ 2147483647 w 106"/>
                      <a:gd name="T3" fmla="*/ 0 h 97"/>
                      <a:gd name="T4" fmla="*/ 2147483647 w 106"/>
                      <a:gd name="T5" fmla="*/ 2147483647 h 97"/>
                      <a:gd name="T6" fmla="*/ 2147483647 w 106"/>
                      <a:gd name="T7" fmla="*/ 2147483647 h 97"/>
                      <a:gd name="T8" fmla="*/ 2147483647 w 106"/>
                      <a:gd name="T9" fmla="*/ 2147483647 h 97"/>
                      <a:gd name="T10" fmla="*/ 2147483647 w 106"/>
                      <a:gd name="T11" fmla="*/ 2147483647 h 97"/>
                      <a:gd name="T12" fmla="*/ 2147483647 w 106"/>
                      <a:gd name="T13" fmla="*/ 2147483647 h 97"/>
                      <a:gd name="T14" fmla="*/ 2147483647 w 106"/>
                      <a:gd name="T15" fmla="*/ 2147483647 h 97"/>
                      <a:gd name="T16" fmla="*/ 2147483647 w 106"/>
                      <a:gd name="T17" fmla="*/ 2147483647 h 97"/>
                      <a:gd name="T18" fmla="*/ 2147483647 w 106"/>
                      <a:gd name="T19" fmla="*/ 2147483647 h 97"/>
                      <a:gd name="T20" fmla="*/ 2147483647 w 106"/>
                      <a:gd name="T21" fmla="*/ 2147483647 h 97"/>
                      <a:gd name="T22" fmla="*/ 2147483647 w 106"/>
                      <a:gd name="T23" fmla="*/ 2147483647 h 97"/>
                      <a:gd name="T24" fmla="*/ 2147483647 w 106"/>
                      <a:gd name="T25" fmla="*/ 2147483647 h 97"/>
                      <a:gd name="T26" fmla="*/ 2147483647 w 106"/>
                      <a:gd name="T27" fmla="*/ 2147483647 h 97"/>
                      <a:gd name="T28" fmla="*/ 0 w 106"/>
                      <a:gd name="T29" fmla="*/ 2147483647 h 97"/>
                      <a:gd name="T30" fmla="*/ 0 w 106"/>
                      <a:gd name="T31" fmla="*/ 0 h 9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97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6"/>
                        </a:lnTo>
                        <a:lnTo>
                          <a:pt x="106" y="30"/>
                        </a:lnTo>
                        <a:lnTo>
                          <a:pt x="106" y="36"/>
                        </a:lnTo>
                        <a:lnTo>
                          <a:pt x="103" y="45"/>
                        </a:lnTo>
                        <a:lnTo>
                          <a:pt x="99" y="55"/>
                        </a:lnTo>
                        <a:lnTo>
                          <a:pt x="94" y="65"/>
                        </a:lnTo>
                        <a:lnTo>
                          <a:pt x="85" y="75"/>
                        </a:lnTo>
                        <a:lnTo>
                          <a:pt x="72" y="84"/>
                        </a:lnTo>
                        <a:lnTo>
                          <a:pt x="56" y="91"/>
                        </a:lnTo>
                        <a:lnTo>
                          <a:pt x="35" y="96"/>
                        </a:lnTo>
                        <a:lnTo>
                          <a:pt x="9" y="97"/>
                        </a:lnTo>
                        <a:lnTo>
                          <a:pt x="1" y="97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597025" y="3059113"/>
                    <a:ext cx="1593850" cy="587375"/>
                  </a:xfrm>
                  <a:custGeom>
                    <a:avLst/>
                    <a:gdLst>
                      <a:gd name="T0" fmla="*/ 2147483647 w 3014"/>
                      <a:gd name="T1" fmla="*/ 2147483647 h 1112"/>
                      <a:gd name="T2" fmla="*/ 2147483647 w 3014"/>
                      <a:gd name="T3" fmla="*/ 2147483647 h 1112"/>
                      <a:gd name="T4" fmla="*/ 2147483647 w 3014"/>
                      <a:gd name="T5" fmla="*/ 2147483647 h 1112"/>
                      <a:gd name="T6" fmla="*/ 2147483647 w 3014"/>
                      <a:gd name="T7" fmla="*/ 2147483647 h 1112"/>
                      <a:gd name="T8" fmla="*/ 2147483647 w 3014"/>
                      <a:gd name="T9" fmla="*/ 2147483647 h 1112"/>
                      <a:gd name="T10" fmla="*/ 2147483647 w 3014"/>
                      <a:gd name="T11" fmla="*/ 2147483647 h 1112"/>
                      <a:gd name="T12" fmla="*/ 2147483647 w 3014"/>
                      <a:gd name="T13" fmla="*/ 2147483647 h 1112"/>
                      <a:gd name="T14" fmla="*/ 2147483647 w 3014"/>
                      <a:gd name="T15" fmla="*/ 2147483647 h 1112"/>
                      <a:gd name="T16" fmla="*/ 2147483647 w 3014"/>
                      <a:gd name="T17" fmla="*/ 2147483647 h 1112"/>
                      <a:gd name="T18" fmla="*/ 2147483647 w 3014"/>
                      <a:gd name="T19" fmla="*/ 2147483647 h 1112"/>
                      <a:gd name="T20" fmla="*/ 2147483647 w 3014"/>
                      <a:gd name="T21" fmla="*/ 2147483647 h 1112"/>
                      <a:gd name="T22" fmla="*/ 2147483647 w 3014"/>
                      <a:gd name="T23" fmla="*/ 2147483647 h 1112"/>
                      <a:gd name="T24" fmla="*/ 2147483647 w 3014"/>
                      <a:gd name="T25" fmla="*/ 2147483647 h 1112"/>
                      <a:gd name="T26" fmla="*/ 2147483647 w 3014"/>
                      <a:gd name="T27" fmla="*/ 2147483647 h 1112"/>
                      <a:gd name="T28" fmla="*/ 2147483647 w 3014"/>
                      <a:gd name="T29" fmla="*/ 2147483647 h 1112"/>
                      <a:gd name="T30" fmla="*/ 2147483647 w 3014"/>
                      <a:gd name="T31" fmla="*/ 2147483647 h 1112"/>
                      <a:gd name="T32" fmla="*/ 2147483647 w 3014"/>
                      <a:gd name="T33" fmla="*/ 2147483647 h 1112"/>
                      <a:gd name="T34" fmla="*/ 2147483647 w 3014"/>
                      <a:gd name="T35" fmla="*/ 2147483647 h 1112"/>
                      <a:gd name="T36" fmla="*/ 2147483647 w 3014"/>
                      <a:gd name="T37" fmla="*/ 2147483647 h 1112"/>
                      <a:gd name="T38" fmla="*/ 2147483647 w 3014"/>
                      <a:gd name="T39" fmla="*/ 2147483647 h 1112"/>
                      <a:gd name="T40" fmla="*/ 2147483647 w 3014"/>
                      <a:gd name="T41" fmla="*/ 2147483647 h 1112"/>
                      <a:gd name="T42" fmla="*/ 2147483647 w 3014"/>
                      <a:gd name="T43" fmla="*/ 2147483647 h 1112"/>
                      <a:gd name="T44" fmla="*/ 2147483647 w 3014"/>
                      <a:gd name="T45" fmla="*/ 2147483647 h 1112"/>
                      <a:gd name="T46" fmla="*/ 2147483647 w 3014"/>
                      <a:gd name="T47" fmla="*/ 2147483647 h 1112"/>
                      <a:gd name="T48" fmla="*/ 2147483647 w 3014"/>
                      <a:gd name="T49" fmla="*/ 2147483647 h 1112"/>
                      <a:gd name="T50" fmla="*/ 2147483647 w 3014"/>
                      <a:gd name="T51" fmla="*/ 2147483647 h 1112"/>
                      <a:gd name="T52" fmla="*/ 0 w 3014"/>
                      <a:gd name="T53" fmla="*/ 0 h 1112"/>
                      <a:gd name="T54" fmla="*/ 2147483647 w 3014"/>
                      <a:gd name="T55" fmla="*/ 0 h 1112"/>
                      <a:gd name="T56" fmla="*/ 2147483647 w 3014"/>
                      <a:gd name="T57" fmla="*/ 2147483647 h 1112"/>
                      <a:gd name="T58" fmla="*/ 2147483647 w 3014"/>
                      <a:gd name="T59" fmla="*/ 2147483647 h 1112"/>
                      <a:gd name="T60" fmla="*/ 2147483647 w 3014"/>
                      <a:gd name="T61" fmla="*/ 2147483647 h 1112"/>
                      <a:gd name="T62" fmla="*/ 2147483647 w 3014"/>
                      <a:gd name="T63" fmla="*/ 2147483647 h 1112"/>
                      <a:gd name="T64" fmla="*/ 2147483647 w 3014"/>
                      <a:gd name="T65" fmla="*/ 2147483647 h 1112"/>
                      <a:gd name="T66" fmla="*/ 2147483647 w 3014"/>
                      <a:gd name="T67" fmla="*/ 2147483647 h 1112"/>
                      <a:gd name="T68" fmla="*/ 2147483647 w 3014"/>
                      <a:gd name="T69" fmla="*/ 2147483647 h 1112"/>
                      <a:gd name="T70" fmla="*/ 2147483647 w 3014"/>
                      <a:gd name="T71" fmla="*/ 2147483647 h 1112"/>
                      <a:gd name="T72" fmla="*/ 2147483647 w 3014"/>
                      <a:gd name="T73" fmla="*/ 2147483647 h 1112"/>
                      <a:gd name="T74" fmla="*/ 2147483647 w 3014"/>
                      <a:gd name="T75" fmla="*/ 2147483647 h 1112"/>
                      <a:gd name="T76" fmla="*/ 2147483647 w 3014"/>
                      <a:gd name="T77" fmla="*/ 2147483647 h 1112"/>
                      <a:gd name="T78" fmla="*/ 2147483647 w 3014"/>
                      <a:gd name="T79" fmla="*/ 2147483647 h 1112"/>
                      <a:gd name="T80" fmla="*/ 2147483647 w 3014"/>
                      <a:gd name="T81" fmla="*/ 2147483647 h 1112"/>
                      <a:gd name="T82" fmla="*/ 0 w 3014"/>
                      <a:gd name="T83" fmla="*/ 2147483647 h 1112"/>
                      <a:gd name="T84" fmla="*/ 0 w 3014"/>
                      <a:gd name="T85" fmla="*/ 0 h 1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014" h="1112">
                        <a:moveTo>
                          <a:pt x="96" y="97"/>
                        </a:moveTo>
                        <a:lnTo>
                          <a:pt x="96" y="905"/>
                        </a:lnTo>
                        <a:lnTo>
                          <a:pt x="2549" y="905"/>
                        </a:lnTo>
                        <a:lnTo>
                          <a:pt x="2599" y="904"/>
                        </a:lnTo>
                        <a:lnTo>
                          <a:pt x="2643" y="897"/>
                        </a:lnTo>
                        <a:lnTo>
                          <a:pt x="2684" y="887"/>
                        </a:lnTo>
                        <a:lnTo>
                          <a:pt x="2721" y="872"/>
                        </a:lnTo>
                        <a:lnTo>
                          <a:pt x="2753" y="854"/>
                        </a:lnTo>
                        <a:lnTo>
                          <a:pt x="2781" y="834"/>
                        </a:lnTo>
                        <a:lnTo>
                          <a:pt x="2806" y="813"/>
                        </a:lnTo>
                        <a:lnTo>
                          <a:pt x="2829" y="790"/>
                        </a:lnTo>
                        <a:lnTo>
                          <a:pt x="2847" y="765"/>
                        </a:lnTo>
                        <a:lnTo>
                          <a:pt x="2864" y="739"/>
                        </a:lnTo>
                        <a:lnTo>
                          <a:pt x="2877" y="712"/>
                        </a:lnTo>
                        <a:lnTo>
                          <a:pt x="2888" y="688"/>
                        </a:lnTo>
                        <a:lnTo>
                          <a:pt x="2897" y="661"/>
                        </a:lnTo>
                        <a:lnTo>
                          <a:pt x="2903" y="638"/>
                        </a:lnTo>
                        <a:lnTo>
                          <a:pt x="2908" y="615"/>
                        </a:lnTo>
                        <a:lnTo>
                          <a:pt x="2913" y="594"/>
                        </a:lnTo>
                        <a:lnTo>
                          <a:pt x="2916" y="576"/>
                        </a:lnTo>
                        <a:lnTo>
                          <a:pt x="2917" y="561"/>
                        </a:lnTo>
                        <a:lnTo>
                          <a:pt x="2918" y="548"/>
                        </a:lnTo>
                        <a:lnTo>
                          <a:pt x="2918" y="540"/>
                        </a:lnTo>
                        <a:lnTo>
                          <a:pt x="2918" y="535"/>
                        </a:lnTo>
                        <a:lnTo>
                          <a:pt x="2918" y="97"/>
                        </a:lnTo>
                        <a:lnTo>
                          <a:pt x="96" y="97"/>
                        </a:lnTo>
                        <a:close/>
                        <a:moveTo>
                          <a:pt x="0" y="0"/>
                        </a:moveTo>
                        <a:lnTo>
                          <a:pt x="3014" y="0"/>
                        </a:lnTo>
                        <a:lnTo>
                          <a:pt x="3014" y="960"/>
                        </a:lnTo>
                        <a:lnTo>
                          <a:pt x="3012" y="976"/>
                        </a:lnTo>
                        <a:lnTo>
                          <a:pt x="3003" y="990"/>
                        </a:lnTo>
                        <a:lnTo>
                          <a:pt x="2990" y="998"/>
                        </a:lnTo>
                        <a:lnTo>
                          <a:pt x="2974" y="1001"/>
                        </a:lnTo>
                        <a:lnTo>
                          <a:pt x="2360" y="1002"/>
                        </a:lnTo>
                        <a:lnTo>
                          <a:pt x="2360" y="1112"/>
                        </a:lnTo>
                        <a:lnTo>
                          <a:pt x="2264" y="1112"/>
                        </a:lnTo>
                        <a:lnTo>
                          <a:pt x="2264" y="1002"/>
                        </a:lnTo>
                        <a:lnTo>
                          <a:pt x="750" y="1002"/>
                        </a:lnTo>
                        <a:lnTo>
                          <a:pt x="750" y="1094"/>
                        </a:lnTo>
                        <a:lnTo>
                          <a:pt x="655" y="1094"/>
                        </a:lnTo>
                        <a:lnTo>
                          <a:pt x="655" y="1002"/>
                        </a:lnTo>
                        <a:lnTo>
                          <a:pt x="0" y="10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ko-KR" alt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81" name="Group 80"/>
            <p:cNvGrpSpPr/>
            <p:nvPr/>
          </p:nvGrpSpPr>
          <p:grpSpPr>
            <a:xfrm>
              <a:off x="7061880" y="4798283"/>
              <a:ext cx="946736" cy="707806"/>
              <a:chOff x="5770563" y="2781300"/>
              <a:chExt cx="1720850" cy="1204913"/>
            </a:xfrm>
          </p:grpSpPr>
          <p:sp>
            <p:nvSpPr>
              <p:cNvPr id="88" name="Freeform 7"/>
              <p:cNvSpPr>
                <a:spLocks noChangeAspect="1"/>
              </p:cNvSpPr>
              <p:nvPr/>
            </p:nvSpPr>
            <p:spPr bwMode="auto">
              <a:xfrm>
                <a:off x="5795963" y="2806700"/>
                <a:ext cx="1670050" cy="1154113"/>
              </a:xfrm>
              <a:custGeom>
                <a:avLst/>
                <a:gdLst>
                  <a:gd name="T0" fmla="*/ 2147483647 w 3155"/>
                  <a:gd name="T1" fmla="*/ 0 h 2181"/>
                  <a:gd name="T2" fmla="*/ 2147483647 w 3155"/>
                  <a:gd name="T3" fmla="*/ 0 h 2181"/>
                  <a:gd name="T4" fmla="*/ 2147483647 w 3155"/>
                  <a:gd name="T5" fmla="*/ 2147483647 h 2181"/>
                  <a:gd name="T6" fmla="*/ 2147483647 w 3155"/>
                  <a:gd name="T7" fmla="*/ 2147483647 h 2181"/>
                  <a:gd name="T8" fmla="*/ 2147483647 w 3155"/>
                  <a:gd name="T9" fmla="*/ 2147483647 h 2181"/>
                  <a:gd name="T10" fmla="*/ 2147483647 w 3155"/>
                  <a:gd name="T11" fmla="*/ 2147483647 h 2181"/>
                  <a:gd name="T12" fmla="*/ 2147483647 w 3155"/>
                  <a:gd name="T13" fmla="*/ 2147483647 h 2181"/>
                  <a:gd name="T14" fmla="*/ 2147483647 w 3155"/>
                  <a:gd name="T15" fmla="*/ 2147483647 h 2181"/>
                  <a:gd name="T16" fmla="*/ 2147483647 w 3155"/>
                  <a:gd name="T17" fmla="*/ 2147483647 h 2181"/>
                  <a:gd name="T18" fmla="*/ 2147483647 w 3155"/>
                  <a:gd name="T19" fmla="*/ 2147483647 h 2181"/>
                  <a:gd name="T20" fmla="*/ 2147483647 w 3155"/>
                  <a:gd name="T21" fmla="*/ 2147483647 h 2181"/>
                  <a:gd name="T22" fmla="*/ 2147483647 w 3155"/>
                  <a:gd name="T23" fmla="*/ 2147483647 h 2181"/>
                  <a:gd name="T24" fmla="*/ 2147483647 w 3155"/>
                  <a:gd name="T25" fmla="*/ 2147483647 h 2181"/>
                  <a:gd name="T26" fmla="*/ 2147483647 w 3155"/>
                  <a:gd name="T27" fmla="*/ 2147483647 h 2181"/>
                  <a:gd name="T28" fmla="*/ 2147483647 w 3155"/>
                  <a:gd name="T29" fmla="*/ 2147483647 h 2181"/>
                  <a:gd name="T30" fmla="*/ 2147483647 w 3155"/>
                  <a:gd name="T31" fmla="*/ 2147483647 h 2181"/>
                  <a:gd name="T32" fmla="*/ 2147483647 w 3155"/>
                  <a:gd name="T33" fmla="*/ 2147483647 h 2181"/>
                  <a:gd name="T34" fmla="*/ 2147483647 w 3155"/>
                  <a:gd name="T35" fmla="*/ 2147483647 h 2181"/>
                  <a:gd name="T36" fmla="*/ 2147483647 w 3155"/>
                  <a:gd name="T37" fmla="*/ 2147483647 h 2181"/>
                  <a:gd name="T38" fmla="*/ 2147483647 w 3155"/>
                  <a:gd name="T39" fmla="*/ 2147483647 h 2181"/>
                  <a:gd name="T40" fmla="*/ 2147483647 w 3155"/>
                  <a:gd name="T41" fmla="*/ 2147483647 h 2181"/>
                  <a:gd name="T42" fmla="*/ 2147483647 w 3155"/>
                  <a:gd name="T43" fmla="*/ 2147483647 h 2181"/>
                  <a:gd name="T44" fmla="*/ 2147483647 w 3155"/>
                  <a:gd name="T45" fmla="*/ 2147483647 h 2181"/>
                  <a:gd name="T46" fmla="*/ 2147483647 w 3155"/>
                  <a:gd name="T47" fmla="*/ 2147483647 h 2181"/>
                  <a:gd name="T48" fmla="*/ 2147483647 w 3155"/>
                  <a:gd name="T49" fmla="*/ 2147483647 h 2181"/>
                  <a:gd name="T50" fmla="*/ 2147483647 w 3155"/>
                  <a:gd name="T51" fmla="*/ 2147483647 h 2181"/>
                  <a:gd name="T52" fmla="*/ 2147483647 w 3155"/>
                  <a:gd name="T53" fmla="*/ 2147483647 h 2181"/>
                  <a:gd name="T54" fmla="*/ 2147483647 w 3155"/>
                  <a:gd name="T55" fmla="*/ 2147483647 h 2181"/>
                  <a:gd name="T56" fmla="*/ 2147483647 w 3155"/>
                  <a:gd name="T57" fmla="*/ 2147483647 h 2181"/>
                  <a:gd name="T58" fmla="*/ 2147483647 w 3155"/>
                  <a:gd name="T59" fmla="*/ 2147483647 h 2181"/>
                  <a:gd name="T60" fmla="*/ 2147483647 w 3155"/>
                  <a:gd name="T61" fmla="*/ 2147483647 h 2181"/>
                  <a:gd name="T62" fmla="*/ 2147483647 w 3155"/>
                  <a:gd name="T63" fmla="*/ 2147483647 h 2181"/>
                  <a:gd name="T64" fmla="*/ 0 w 3155"/>
                  <a:gd name="T65" fmla="*/ 2147483647 h 2181"/>
                  <a:gd name="T66" fmla="*/ 0 w 3155"/>
                  <a:gd name="T67" fmla="*/ 2147483647 h 2181"/>
                  <a:gd name="T68" fmla="*/ 2147483647 w 3155"/>
                  <a:gd name="T69" fmla="*/ 0 h 21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55" h="2181">
                    <a:moveTo>
                      <a:pt x="298" y="0"/>
                    </a:moveTo>
                    <a:lnTo>
                      <a:pt x="2976" y="0"/>
                    </a:lnTo>
                    <a:lnTo>
                      <a:pt x="3012" y="4"/>
                    </a:lnTo>
                    <a:lnTo>
                      <a:pt x="3046" y="15"/>
                    </a:lnTo>
                    <a:lnTo>
                      <a:pt x="3076" y="31"/>
                    </a:lnTo>
                    <a:lnTo>
                      <a:pt x="3103" y="54"/>
                    </a:lnTo>
                    <a:lnTo>
                      <a:pt x="3125" y="80"/>
                    </a:lnTo>
                    <a:lnTo>
                      <a:pt x="3142" y="111"/>
                    </a:lnTo>
                    <a:lnTo>
                      <a:pt x="3151" y="144"/>
                    </a:lnTo>
                    <a:lnTo>
                      <a:pt x="3155" y="180"/>
                    </a:lnTo>
                    <a:lnTo>
                      <a:pt x="3155" y="863"/>
                    </a:lnTo>
                    <a:lnTo>
                      <a:pt x="3155" y="2060"/>
                    </a:lnTo>
                    <a:lnTo>
                      <a:pt x="3155" y="2063"/>
                    </a:lnTo>
                    <a:lnTo>
                      <a:pt x="3155" y="2072"/>
                    </a:lnTo>
                    <a:lnTo>
                      <a:pt x="3154" y="2086"/>
                    </a:lnTo>
                    <a:lnTo>
                      <a:pt x="3151" y="2103"/>
                    </a:lnTo>
                    <a:lnTo>
                      <a:pt x="3145" y="2120"/>
                    </a:lnTo>
                    <a:lnTo>
                      <a:pt x="3137" y="2138"/>
                    </a:lnTo>
                    <a:lnTo>
                      <a:pt x="3125" y="2154"/>
                    </a:lnTo>
                    <a:lnTo>
                      <a:pt x="3110" y="2167"/>
                    </a:lnTo>
                    <a:lnTo>
                      <a:pt x="3093" y="2175"/>
                    </a:lnTo>
                    <a:lnTo>
                      <a:pt x="3073" y="2180"/>
                    </a:lnTo>
                    <a:lnTo>
                      <a:pt x="3051" y="2181"/>
                    </a:lnTo>
                    <a:lnTo>
                      <a:pt x="180" y="2181"/>
                    </a:lnTo>
                    <a:lnTo>
                      <a:pt x="144" y="2178"/>
                    </a:lnTo>
                    <a:lnTo>
                      <a:pt x="110" y="2168"/>
                    </a:lnTo>
                    <a:lnTo>
                      <a:pt x="79" y="2152"/>
                    </a:lnTo>
                    <a:lnTo>
                      <a:pt x="53" y="2129"/>
                    </a:lnTo>
                    <a:lnTo>
                      <a:pt x="31" y="2102"/>
                    </a:lnTo>
                    <a:lnTo>
                      <a:pt x="15" y="2072"/>
                    </a:lnTo>
                    <a:lnTo>
                      <a:pt x="3" y="2038"/>
                    </a:lnTo>
                    <a:lnTo>
                      <a:pt x="0" y="2001"/>
                    </a:lnTo>
                    <a:lnTo>
                      <a:pt x="0" y="30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8"/>
              <p:cNvSpPr>
                <a:spLocks noChangeAspect="1" noEditPoints="1"/>
              </p:cNvSpPr>
              <p:nvPr/>
            </p:nvSpPr>
            <p:spPr bwMode="auto">
              <a:xfrm>
                <a:off x="5770563" y="2781300"/>
                <a:ext cx="1720850" cy="1204913"/>
              </a:xfrm>
              <a:custGeom>
                <a:avLst/>
                <a:gdLst>
                  <a:gd name="T0" fmla="*/ 2147483647 w 3252"/>
                  <a:gd name="T1" fmla="*/ 2147483647 h 2277"/>
                  <a:gd name="T2" fmla="*/ 2147483647 w 3252"/>
                  <a:gd name="T3" fmla="*/ 2147483647 h 2277"/>
                  <a:gd name="T4" fmla="*/ 2147483647 w 3252"/>
                  <a:gd name="T5" fmla="*/ 2147483647 h 2277"/>
                  <a:gd name="T6" fmla="*/ 2147483647 w 3252"/>
                  <a:gd name="T7" fmla="*/ 2147483647 h 2277"/>
                  <a:gd name="T8" fmla="*/ 2147483647 w 3252"/>
                  <a:gd name="T9" fmla="*/ 2147483647 h 2277"/>
                  <a:gd name="T10" fmla="*/ 2147483647 w 3252"/>
                  <a:gd name="T11" fmla="*/ 2147483647 h 2277"/>
                  <a:gd name="T12" fmla="*/ 2147483647 w 3252"/>
                  <a:gd name="T13" fmla="*/ 2147483647 h 2277"/>
                  <a:gd name="T14" fmla="*/ 2147483647 w 3252"/>
                  <a:gd name="T15" fmla="*/ 2147483647 h 2277"/>
                  <a:gd name="T16" fmla="*/ 2147483647 w 3252"/>
                  <a:gd name="T17" fmla="*/ 2147483647 h 2277"/>
                  <a:gd name="T18" fmla="*/ 2147483647 w 3252"/>
                  <a:gd name="T19" fmla="*/ 2147483647 h 2277"/>
                  <a:gd name="T20" fmla="*/ 2147483647 w 3252"/>
                  <a:gd name="T21" fmla="*/ 2147483647 h 2277"/>
                  <a:gd name="T22" fmla="*/ 2147483647 w 3252"/>
                  <a:gd name="T23" fmla="*/ 2147483647 h 2277"/>
                  <a:gd name="T24" fmla="*/ 2147483647 w 3252"/>
                  <a:gd name="T25" fmla="*/ 2147483647 h 2277"/>
                  <a:gd name="T26" fmla="*/ 2147483647 w 3252"/>
                  <a:gd name="T27" fmla="*/ 2147483647 h 2277"/>
                  <a:gd name="T28" fmla="*/ 2147483647 w 3252"/>
                  <a:gd name="T29" fmla="*/ 2147483647 h 2277"/>
                  <a:gd name="T30" fmla="*/ 2147483647 w 3252"/>
                  <a:gd name="T31" fmla="*/ 2147483647 h 2277"/>
                  <a:gd name="T32" fmla="*/ 2147483647 w 3252"/>
                  <a:gd name="T33" fmla="*/ 2147483647 h 2277"/>
                  <a:gd name="T34" fmla="*/ 2147483647 w 3252"/>
                  <a:gd name="T35" fmla="*/ 0 h 2277"/>
                  <a:gd name="T36" fmla="*/ 2147483647 w 3252"/>
                  <a:gd name="T37" fmla="*/ 2147483647 h 2277"/>
                  <a:gd name="T38" fmla="*/ 2147483647 w 3252"/>
                  <a:gd name="T39" fmla="*/ 2147483647 h 2277"/>
                  <a:gd name="T40" fmla="*/ 2147483647 w 3252"/>
                  <a:gd name="T41" fmla="*/ 2147483647 h 2277"/>
                  <a:gd name="T42" fmla="*/ 2147483647 w 3252"/>
                  <a:gd name="T43" fmla="*/ 2147483647 h 2277"/>
                  <a:gd name="T44" fmla="*/ 2147483647 w 3252"/>
                  <a:gd name="T45" fmla="*/ 2147483647 h 2277"/>
                  <a:gd name="T46" fmla="*/ 2147483647 w 3252"/>
                  <a:gd name="T47" fmla="*/ 2147483647 h 2277"/>
                  <a:gd name="T48" fmla="*/ 2147483647 w 3252"/>
                  <a:gd name="T49" fmla="*/ 2147483647 h 2277"/>
                  <a:gd name="T50" fmla="*/ 2147483647 w 3252"/>
                  <a:gd name="T51" fmla="*/ 2147483647 h 2277"/>
                  <a:gd name="T52" fmla="*/ 2147483647 w 3252"/>
                  <a:gd name="T53" fmla="*/ 2147483647 h 2277"/>
                  <a:gd name="T54" fmla="*/ 2147483647 w 3252"/>
                  <a:gd name="T55" fmla="*/ 2147483647 h 2277"/>
                  <a:gd name="T56" fmla="*/ 2147483647 w 3252"/>
                  <a:gd name="T57" fmla="*/ 2147483647 h 2277"/>
                  <a:gd name="T58" fmla="*/ 2147483647 w 3252"/>
                  <a:gd name="T59" fmla="*/ 2147483647 h 2277"/>
                  <a:gd name="T60" fmla="*/ 2147483647 w 3252"/>
                  <a:gd name="T61" fmla="*/ 2147483647 h 2277"/>
                  <a:gd name="T62" fmla="*/ 2147483647 w 3252"/>
                  <a:gd name="T63" fmla="*/ 2147483647 h 2277"/>
                  <a:gd name="T64" fmla="*/ 2147483647 w 3252"/>
                  <a:gd name="T65" fmla="*/ 2147483647 h 2277"/>
                  <a:gd name="T66" fmla="*/ 2147483647 w 3252"/>
                  <a:gd name="T67" fmla="*/ 2147483647 h 2277"/>
                  <a:gd name="T68" fmla="*/ 2147483647 w 3252"/>
                  <a:gd name="T69" fmla="*/ 2147483647 h 2277"/>
                  <a:gd name="T70" fmla="*/ 2147483647 w 3252"/>
                  <a:gd name="T71" fmla="*/ 2147483647 h 2277"/>
                  <a:gd name="T72" fmla="*/ 0 w 3252"/>
                  <a:gd name="T73" fmla="*/ 2147483647 h 22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52" h="2277">
                    <a:moveTo>
                      <a:pt x="346" y="47"/>
                    </a:moveTo>
                    <a:lnTo>
                      <a:pt x="48" y="347"/>
                    </a:lnTo>
                    <a:lnTo>
                      <a:pt x="48" y="2048"/>
                    </a:lnTo>
                    <a:lnTo>
                      <a:pt x="51" y="2085"/>
                    </a:lnTo>
                    <a:lnTo>
                      <a:pt x="63" y="2119"/>
                    </a:lnTo>
                    <a:lnTo>
                      <a:pt x="79" y="2149"/>
                    </a:lnTo>
                    <a:lnTo>
                      <a:pt x="101" y="2176"/>
                    </a:lnTo>
                    <a:lnTo>
                      <a:pt x="127" y="2199"/>
                    </a:lnTo>
                    <a:lnTo>
                      <a:pt x="158" y="2215"/>
                    </a:lnTo>
                    <a:lnTo>
                      <a:pt x="192" y="2225"/>
                    </a:lnTo>
                    <a:lnTo>
                      <a:pt x="228" y="2228"/>
                    </a:lnTo>
                    <a:lnTo>
                      <a:pt x="3099" y="2228"/>
                    </a:lnTo>
                    <a:lnTo>
                      <a:pt x="3121" y="2227"/>
                    </a:lnTo>
                    <a:lnTo>
                      <a:pt x="3141" y="2222"/>
                    </a:lnTo>
                    <a:lnTo>
                      <a:pt x="3158" y="2214"/>
                    </a:lnTo>
                    <a:lnTo>
                      <a:pt x="3173" y="2201"/>
                    </a:lnTo>
                    <a:lnTo>
                      <a:pt x="3185" y="2185"/>
                    </a:lnTo>
                    <a:lnTo>
                      <a:pt x="3193" y="2167"/>
                    </a:lnTo>
                    <a:lnTo>
                      <a:pt x="3199" y="2150"/>
                    </a:lnTo>
                    <a:lnTo>
                      <a:pt x="3202" y="2133"/>
                    </a:lnTo>
                    <a:lnTo>
                      <a:pt x="3203" y="2119"/>
                    </a:lnTo>
                    <a:lnTo>
                      <a:pt x="3203" y="2110"/>
                    </a:lnTo>
                    <a:lnTo>
                      <a:pt x="3203" y="2107"/>
                    </a:lnTo>
                    <a:lnTo>
                      <a:pt x="3203" y="910"/>
                    </a:lnTo>
                    <a:lnTo>
                      <a:pt x="3203" y="227"/>
                    </a:lnTo>
                    <a:lnTo>
                      <a:pt x="3199" y="191"/>
                    </a:lnTo>
                    <a:lnTo>
                      <a:pt x="3190" y="158"/>
                    </a:lnTo>
                    <a:lnTo>
                      <a:pt x="3173" y="127"/>
                    </a:lnTo>
                    <a:lnTo>
                      <a:pt x="3151" y="101"/>
                    </a:lnTo>
                    <a:lnTo>
                      <a:pt x="3124" y="78"/>
                    </a:lnTo>
                    <a:lnTo>
                      <a:pt x="3094" y="62"/>
                    </a:lnTo>
                    <a:lnTo>
                      <a:pt x="3060" y="51"/>
                    </a:lnTo>
                    <a:lnTo>
                      <a:pt x="3024" y="47"/>
                    </a:lnTo>
                    <a:lnTo>
                      <a:pt x="346" y="47"/>
                    </a:lnTo>
                    <a:close/>
                    <a:moveTo>
                      <a:pt x="326" y="0"/>
                    </a:moveTo>
                    <a:lnTo>
                      <a:pt x="3024" y="0"/>
                    </a:lnTo>
                    <a:lnTo>
                      <a:pt x="3064" y="4"/>
                    </a:lnTo>
                    <a:lnTo>
                      <a:pt x="3102" y="14"/>
                    </a:lnTo>
                    <a:lnTo>
                      <a:pt x="3139" y="31"/>
                    </a:lnTo>
                    <a:lnTo>
                      <a:pt x="3171" y="53"/>
                    </a:lnTo>
                    <a:lnTo>
                      <a:pt x="3198" y="81"/>
                    </a:lnTo>
                    <a:lnTo>
                      <a:pt x="3221" y="113"/>
                    </a:lnTo>
                    <a:lnTo>
                      <a:pt x="3237" y="148"/>
                    </a:lnTo>
                    <a:lnTo>
                      <a:pt x="3248" y="186"/>
                    </a:lnTo>
                    <a:lnTo>
                      <a:pt x="3252" y="227"/>
                    </a:lnTo>
                    <a:lnTo>
                      <a:pt x="3252" y="910"/>
                    </a:lnTo>
                    <a:lnTo>
                      <a:pt x="3252" y="2000"/>
                    </a:lnTo>
                    <a:lnTo>
                      <a:pt x="3252" y="2107"/>
                    </a:lnTo>
                    <a:lnTo>
                      <a:pt x="3252" y="2108"/>
                    </a:lnTo>
                    <a:lnTo>
                      <a:pt x="3252" y="2112"/>
                    </a:lnTo>
                    <a:lnTo>
                      <a:pt x="3252" y="2116"/>
                    </a:lnTo>
                    <a:lnTo>
                      <a:pt x="3252" y="2260"/>
                    </a:lnTo>
                    <a:lnTo>
                      <a:pt x="3250" y="2264"/>
                    </a:lnTo>
                    <a:lnTo>
                      <a:pt x="3248" y="2269"/>
                    </a:lnTo>
                    <a:lnTo>
                      <a:pt x="3244" y="2273"/>
                    </a:lnTo>
                    <a:lnTo>
                      <a:pt x="3239" y="2276"/>
                    </a:lnTo>
                    <a:lnTo>
                      <a:pt x="3234" y="2277"/>
                    </a:lnTo>
                    <a:lnTo>
                      <a:pt x="3100" y="2277"/>
                    </a:lnTo>
                    <a:lnTo>
                      <a:pt x="3099" y="2277"/>
                    </a:lnTo>
                    <a:lnTo>
                      <a:pt x="228" y="2277"/>
                    </a:lnTo>
                    <a:lnTo>
                      <a:pt x="187" y="2273"/>
                    </a:lnTo>
                    <a:lnTo>
                      <a:pt x="148" y="2262"/>
                    </a:lnTo>
                    <a:lnTo>
                      <a:pt x="114" y="2246"/>
                    </a:lnTo>
                    <a:lnTo>
                      <a:pt x="81" y="2223"/>
                    </a:lnTo>
                    <a:lnTo>
                      <a:pt x="54" y="2196"/>
                    </a:lnTo>
                    <a:lnTo>
                      <a:pt x="32" y="2164"/>
                    </a:lnTo>
                    <a:lnTo>
                      <a:pt x="14" y="2128"/>
                    </a:lnTo>
                    <a:lnTo>
                      <a:pt x="4" y="2089"/>
                    </a:lnTo>
                    <a:lnTo>
                      <a:pt x="0" y="2048"/>
                    </a:lnTo>
                    <a:lnTo>
                      <a:pt x="0" y="327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ko-KR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169588" y="5856874"/>
              <a:ext cx="2281640" cy="623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Leveraging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MG100/300 Hardware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35355" y="5826097"/>
              <a:ext cx="1538342" cy="70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New MPB</a:t>
              </a:r>
            </a:p>
            <a:p>
              <a:pPr marL="150310" indent="-150310">
                <a:buFont typeface="Arial" panose="020B0604020202020204" pitchFamily="34" charset="0"/>
                <a:buChar char="•"/>
              </a:pPr>
              <a:r>
                <a:rPr lang="en-US" altLang="ko-KR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New VOIB</a:t>
              </a:r>
              <a:endParaRPr lang="ko-KR" alt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70703" y="5760679"/>
              <a:ext cx="2011493" cy="70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Unified System Software</a:t>
              </a:r>
              <a:endParaRPr lang="ko-KR" altLang="en-US" sz="1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3839552" y="4871620"/>
              <a:ext cx="349397" cy="609989"/>
            </a:xfrm>
            <a:prstGeom prst="rightArrow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 flipH="1">
              <a:off x="6325735" y="4871620"/>
              <a:ext cx="344524" cy="609988"/>
            </a:xfrm>
            <a:prstGeom prst="rightArrow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87" name="Freeform 5"/>
            <p:cNvSpPr>
              <a:spLocks noChangeAspect="1" noEditPoints="1"/>
            </p:cNvSpPr>
            <p:nvPr/>
          </p:nvSpPr>
          <p:spPr bwMode="auto">
            <a:xfrm>
              <a:off x="7316170" y="4901128"/>
              <a:ext cx="466251" cy="481754"/>
            </a:xfrm>
            <a:custGeom>
              <a:avLst/>
              <a:gdLst>
                <a:gd name="T0" fmla="*/ 2147483647 w 388"/>
                <a:gd name="T1" fmla="*/ 2147483647 h 388"/>
                <a:gd name="T2" fmla="*/ 2147483647 w 388"/>
                <a:gd name="T3" fmla="*/ 2147483647 h 388"/>
                <a:gd name="T4" fmla="*/ 2147483647 w 388"/>
                <a:gd name="T5" fmla="*/ 2147483647 h 388"/>
                <a:gd name="T6" fmla="*/ 2147483647 w 388"/>
                <a:gd name="T7" fmla="*/ 2147483647 h 388"/>
                <a:gd name="T8" fmla="*/ 2147483647 w 388"/>
                <a:gd name="T9" fmla="*/ 2147483647 h 388"/>
                <a:gd name="T10" fmla="*/ 2147483647 w 388"/>
                <a:gd name="T11" fmla="*/ 2147483647 h 388"/>
                <a:gd name="T12" fmla="*/ 2147483647 w 388"/>
                <a:gd name="T13" fmla="*/ 2147483647 h 388"/>
                <a:gd name="T14" fmla="*/ 2147483647 w 388"/>
                <a:gd name="T15" fmla="*/ 2147483647 h 388"/>
                <a:gd name="T16" fmla="*/ 2147483647 w 388"/>
                <a:gd name="T17" fmla="*/ 2147483647 h 388"/>
                <a:gd name="T18" fmla="*/ 2147483647 w 388"/>
                <a:gd name="T19" fmla="*/ 2147483647 h 388"/>
                <a:gd name="T20" fmla="*/ 2147483647 w 388"/>
                <a:gd name="T21" fmla="*/ 2147483647 h 388"/>
                <a:gd name="T22" fmla="*/ 2147483647 w 388"/>
                <a:gd name="T23" fmla="*/ 2147483647 h 388"/>
                <a:gd name="T24" fmla="*/ 2147483647 w 388"/>
                <a:gd name="T25" fmla="*/ 2147483647 h 388"/>
                <a:gd name="T26" fmla="*/ 2147483647 w 388"/>
                <a:gd name="T27" fmla="*/ 2147483647 h 388"/>
                <a:gd name="T28" fmla="*/ 2147483647 w 388"/>
                <a:gd name="T29" fmla="*/ 2147483647 h 388"/>
                <a:gd name="T30" fmla="*/ 2147483647 w 388"/>
                <a:gd name="T31" fmla="*/ 2147483647 h 388"/>
                <a:gd name="T32" fmla="*/ 2147483647 w 388"/>
                <a:gd name="T33" fmla="*/ 2147483647 h 388"/>
                <a:gd name="T34" fmla="*/ 2147483647 w 388"/>
                <a:gd name="T35" fmla="*/ 2147483647 h 388"/>
                <a:gd name="T36" fmla="*/ 2147483647 w 388"/>
                <a:gd name="T37" fmla="*/ 2147483647 h 388"/>
                <a:gd name="T38" fmla="*/ 2147483647 w 388"/>
                <a:gd name="T39" fmla="*/ 2147483647 h 388"/>
                <a:gd name="T40" fmla="*/ 2147483647 w 388"/>
                <a:gd name="T41" fmla="*/ 2147483647 h 388"/>
                <a:gd name="T42" fmla="*/ 2147483647 w 388"/>
                <a:gd name="T43" fmla="*/ 2147483647 h 388"/>
                <a:gd name="T44" fmla="*/ 2147483647 w 388"/>
                <a:gd name="T45" fmla="*/ 2147483647 h 388"/>
                <a:gd name="T46" fmla="*/ 2147483647 w 388"/>
                <a:gd name="T47" fmla="*/ 2147483647 h 388"/>
                <a:gd name="T48" fmla="*/ 2147483647 w 388"/>
                <a:gd name="T49" fmla="*/ 2147483647 h 388"/>
                <a:gd name="T50" fmla="*/ 2147483647 w 388"/>
                <a:gd name="T51" fmla="*/ 2147483647 h 388"/>
                <a:gd name="T52" fmla="*/ 2147483647 w 388"/>
                <a:gd name="T53" fmla="*/ 2147483647 h 388"/>
                <a:gd name="T54" fmla="*/ 2147483647 w 388"/>
                <a:gd name="T55" fmla="*/ 2147483647 h 388"/>
                <a:gd name="T56" fmla="*/ 2147483647 w 388"/>
                <a:gd name="T57" fmla="*/ 2147483647 h 388"/>
                <a:gd name="T58" fmla="*/ 2147483647 w 388"/>
                <a:gd name="T59" fmla="*/ 2147483647 h 388"/>
                <a:gd name="T60" fmla="*/ 2147483647 w 388"/>
                <a:gd name="T61" fmla="*/ 2147483647 h 388"/>
                <a:gd name="T62" fmla="*/ 2147483647 w 388"/>
                <a:gd name="T63" fmla="*/ 2147483647 h 388"/>
                <a:gd name="T64" fmla="*/ 2147483647 w 388"/>
                <a:gd name="T65" fmla="*/ 2147483647 h 388"/>
                <a:gd name="T66" fmla="*/ 2147483647 w 388"/>
                <a:gd name="T67" fmla="*/ 2147483647 h 388"/>
                <a:gd name="T68" fmla="*/ 2147483647 w 388"/>
                <a:gd name="T69" fmla="*/ 2147483647 h 388"/>
                <a:gd name="T70" fmla="*/ 2147483647 w 388"/>
                <a:gd name="T71" fmla="*/ 2147483647 h 388"/>
                <a:gd name="T72" fmla="*/ 2147483647 w 388"/>
                <a:gd name="T73" fmla="*/ 2147483647 h 388"/>
                <a:gd name="T74" fmla="*/ 2147483647 w 388"/>
                <a:gd name="T75" fmla="*/ 2147483647 h 388"/>
                <a:gd name="T76" fmla="*/ 2147483647 w 388"/>
                <a:gd name="T77" fmla="*/ 2147483647 h 388"/>
                <a:gd name="T78" fmla="*/ 2147483647 w 388"/>
                <a:gd name="T79" fmla="*/ 2147483647 h 388"/>
                <a:gd name="T80" fmla="*/ 2147483647 w 388"/>
                <a:gd name="T81" fmla="*/ 2147483647 h 388"/>
                <a:gd name="T82" fmla="*/ 2147483647 w 388"/>
                <a:gd name="T83" fmla="*/ 2147483647 h 388"/>
                <a:gd name="T84" fmla="*/ 2147483647 w 388"/>
                <a:gd name="T85" fmla="*/ 2147483647 h 388"/>
                <a:gd name="T86" fmla="*/ 2147483647 w 388"/>
                <a:gd name="T87" fmla="*/ 2147483647 h 388"/>
                <a:gd name="T88" fmla="*/ 2147483647 w 388"/>
                <a:gd name="T89" fmla="*/ 2147483647 h 3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8" h="388">
                  <a:moveTo>
                    <a:pt x="162" y="118"/>
                  </a:moveTo>
                  <a:cubicBezTo>
                    <a:pt x="165" y="117"/>
                    <a:pt x="167" y="116"/>
                    <a:pt x="169" y="115"/>
                  </a:cubicBezTo>
                  <a:cubicBezTo>
                    <a:pt x="170" y="113"/>
                    <a:pt x="172" y="111"/>
                    <a:pt x="173" y="109"/>
                  </a:cubicBezTo>
                  <a:cubicBezTo>
                    <a:pt x="174" y="107"/>
                    <a:pt x="174" y="104"/>
                    <a:pt x="174" y="102"/>
                  </a:cubicBezTo>
                  <a:cubicBezTo>
                    <a:pt x="174" y="100"/>
                    <a:pt x="174" y="98"/>
                    <a:pt x="173" y="96"/>
                  </a:cubicBezTo>
                  <a:cubicBezTo>
                    <a:pt x="173" y="95"/>
                    <a:pt x="172" y="94"/>
                    <a:pt x="171" y="92"/>
                  </a:cubicBezTo>
                  <a:cubicBezTo>
                    <a:pt x="169" y="91"/>
                    <a:pt x="168" y="90"/>
                    <a:pt x="166" y="89"/>
                  </a:cubicBezTo>
                  <a:cubicBezTo>
                    <a:pt x="164" y="88"/>
                    <a:pt x="161" y="87"/>
                    <a:pt x="159" y="87"/>
                  </a:cubicBezTo>
                  <a:cubicBezTo>
                    <a:pt x="158" y="87"/>
                    <a:pt x="158" y="87"/>
                    <a:pt x="157" y="87"/>
                  </a:cubicBezTo>
                  <a:cubicBezTo>
                    <a:pt x="156" y="87"/>
                    <a:pt x="156" y="87"/>
                    <a:pt x="155" y="87"/>
                  </a:cubicBezTo>
                  <a:cubicBezTo>
                    <a:pt x="155" y="88"/>
                    <a:pt x="154" y="89"/>
                    <a:pt x="154" y="90"/>
                  </a:cubicBezTo>
                  <a:cubicBezTo>
                    <a:pt x="154" y="90"/>
                    <a:pt x="154" y="91"/>
                    <a:pt x="155" y="91"/>
                  </a:cubicBezTo>
                  <a:cubicBezTo>
                    <a:pt x="155" y="92"/>
                    <a:pt x="156" y="92"/>
                    <a:pt x="157" y="92"/>
                  </a:cubicBezTo>
                  <a:cubicBezTo>
                    <a:pt x="159" y="93"/>
                    <a:pt x="161" y="94"/>
                    <a:pt x="162" y="94"/>
                  </a:cubicBezTo>
                  <a:cubicBezTo>
                    <a:pt x="164" y="95"/>
                    <a:pt x="165" y="95"/>
                    <a:pt x="166" y="96"/>
                  </a:cubicBezTo>
                  <a:cubicBezTo>
                    <a:pt x="166" y="97"/>
                    <a:pt x="167" y="98"/>
                    <a:pt x="167" y="99"/>
                  </a:cubicBezTo>
                  <a:cubicBezTo>
                    <a:pt x="168" y="100"/>
                    <a:pt x="168" y="101"/>
                    <a:pt x="168" y="102"/>
                  </a:cubicBezTo>
                  <a:cubicBezTo>
                    <a:pt x="168" y="106"/>
                    <a:pt x="167" y="109"/>
                    <a:pt x="164" y="111"/>
                  </a:cubicBezTo>
                  <a:cubicBezTo>
                    <a:pt x="162" y="113"/>
                    <a:pt x="158" y="114"/>
                    <a:pt x="154" y="114"/>
                  </a:cubicBezTo>
                  <a:cubicBezTo>
                    <a:pt x="152" y="114"/>
                    <a:pt x="150" y="113"/>
                    <a:pt x="148" y="113"/>
                  </a:cubicBezTo>
                  <a:cubicBezTo>
                    <a:pt x="146" y="113"/>
                    <a:pt x="145" y="113"/>
                    <a:pt x="144" y="112"/>
                  </a:cubicBezTo>
                  <a:cubicBezTo>
                    <a:pt x="142" y="112"/>
                    <a:pt x="141" y="111"/>
                    <a:pt x="140" y="110"/>
                  </a:cubicBezTo>
                  <a:cubicBezTo>
                    <a:pt x="139" y="110"/>
                    <a:pt x="137" y="109"/>
                    <a:pt x="136" y="108"/>
                  </a:cubicBezTo>
                  <a:cubicBezTo>
                    <a:pt x="136" y="108"/>
                    <a:pt x="135" y="107"/>
                    <a:pt x="134" y="107"/>
                  </a:cubicBezTo>
                  <a:cubicBezTo>
                    <a:pt x="134" y="107"/>
                    <a:pt x="133" y="108"/>
                    <a:pt x="132" y="108"/>
                  </a:cubicBezTo>
                  <a:cubicBezTo>
                    <a:pt x="132" y="109"/>
                    <a:pt x="131" y="110"/>
                    <a:pt x="131" y="111"/>
                  </a:cubicBezTo>
                  <a:cubicBezTo>
                    <a:pt x="131" y="112"/>
                    <a:pt x="132" y="113"/>
                    <a:pt x="133" y="113"/>
                  </a:cubicBezTo>
                  <a:cubicBezTo>
                    <a:pt x="135" y="115"/>
                    <a:pt x="138" y="117"/>
                    <a:pt x="142" y="118"/>
                  </a:cubicBezTo>
                  <a:cubicBezTo>
                    <a:pt x="145" y="119"/>
                    <a:pt x="149" y="119"/>
                    <a:pt x="153" y="119"/>
                  </a:cubicBezTo>
                  <a:cubicBezTo>
                    <a:pt x="157" y="119"/>
                    <a:pt x="160" y="119"/>
                    <a:pt x="162" y="118"/>
                  </a:cubicBezTo>
                  <a:close/>
                  <a:moveTo>
                    <a:pt x="228" y="194"/>
                  </a:moveTo>
                  <a:cubicBezTo>
                    <a:pt x="228" y="176"/>
                    <a:pt x="213" y="160"/>
                    <a:pt x="194" y="160"/>
                  </a:cubicBezTo>
                  <a:cubicBezTo>
                    <a:pt x="175" y="160"/>
                    <a:pt x="160" y="176"/>
                    <a:pt x="160" y="194"/>
                  </a:cubicBezTo>
                  <a:cubicBezTo>
                    <a:pt x="160" y="213"/>
                    <a:pt x="175" y="228"/>
                    <a:pt x="194" y="228"/>
                  </a:cubicBezTo>
                  <a:cubicBezTo>
                    <a:pt x="213" y="228"/>
                    <a:pt x="228" y="213"/>
                    <a:pt x="228" y="194"/>
                  </a:cubicBezTo>
                  <a:close/>
                  <a:moveTo>
                    <a:pt x="194" y="212"/>
                  </a:moveTo>
                  <a:cubicBezTo>
                    <a:pt x="184" y="212"/>
                    <a:pt x="176" y="204"/>
                    <a:pt x="176" y="194"/>
                  </a:cubicBezTo>
                  <a:cubicBezTo>
                    <a:pt x="176" y="184"/>
                    <a:pt x="184" y="176"/>
                    <a:pt x="194" y="176"/>
                  </a:cubicBezTo>
                  <a:cubicBezTo>
                    <a:pt x="204" y="176"/>
                    <a:pt x="212" y="184"/>
                    <a:pt x="212" y="194"/>
                  </a:cubicBezTo>
                  <a:cubicBezTo>
                    <a:pt x="212" y="204"/>
                    <a:pt x="204" y="212"/>
                    <a:pt x="194" y="212"/>
                  </a:cubicBezTo>
                  <a:close/>
                  <a:moveTo>
                    <a:pt x="148" y="91"/>
                  </a:moveTo>
                  <a:cubicBezTo>
                    <a:pt x="149" y="91"/>
                    <a:pt x="150" y="91"/>
                    <a:pt x="151" y="90"/>
                  </a:cubicBezTo>
                  <a:cubicBezTo>
                    <a:pt x="152" y="89"/>
                    <a:pt x="152" y="89"/>
                    <a:pt x="152" y="88"/>
                  </a:cubicBezTo>
                  <a:cubicBezTo>
                    <a:pt x="152" y="87"/>
                    <a:pt x="152" y="87"/>
                    <a:pt x="151" y="86"/>
                  </a:cubicBezTo>
                  <a:cubicBezTo>
                    <a:pt x="151" y="85"/>
                    <a:pt x="150" y="85"/>
                    <a:pt x="150" y="85"/>
                  </a:cubicBezTo>
                  <a:cubicBezTo>
                    <a:pt x="147" y="84"/>
                    <a:pt x="146" y="84"/>
                    <a:pt x="144" y="83"/>
                  </a:cubicBezTo>
                  <a:cubicBezTo>
                    <a:pt x="142" y="83"/>
                    <a:pt x="141" y="82"/>
                    <a:pt x="140" y="81"/>
                  </a:cubicBezTo>
                  <a:cubicBezTo>
                    <a:pt x="139" y="80"/>
                    <a:pt x="139" y="79"/>
                    <a:pt x="138" y="78"/>
                  </a:cubicBezTo>
                  <a:cubicBezTo>
                    <a:pt x="138" y="77"/>
                    <a:pt x="138" y="76"/>
                    <a:pt x="138" y="75"/>
                  </a:cubicBezTo>
                  <a:cubicBezTo>
                    <a:pt x="138" y="73"/>
                    <a:pt x="138" y="72"/>
                    <a:pt x="139" y="71"/>
                  </a:cubicBezTo>
                  <a:cubicBezTo>
                    <a:pt x="139" y="70"/>
                    <a:pt x="140" y="68"/>
                    <a:pt x="141" y="67"/>
                  </a:cubicBezTo>
                  <a:cubicBezTo>
                    <a:pt x="142" y="67"/>
                    <a:pt x="143" y="66"/>
                    <a:pt x="145" y="65"/>
                  </a:cubicBezTo>
                  <a:cubicBezTo>
                    <a:pt x="147" y="65"/>
                    <a:pt x="149" y="64"/>
                    <a:pt x="152" y="64"/>
                  </a:cubicBezTo>
                  <a:cubicBezTo>
                    <a:pt x="154" y="64"/>
                    <a:pt x="156" y="65"/>
                    <a:pt x="158" y="65"/>
                  </a:cubicBezTo>
                  <a:cubicBezTo>
                    <a:pt x="161" y="66"/>
                    <a:pt x="162" y="67"/>
                    <a:pt x="164" y="68"/>
                  </a:cubicBezTo>
                  <a:cubicBezTo>
                    <a:pt x="164" y="68"/>
                    <a:pt x="165" y="68"/>
                    <a:pt x="165" y="68"/>
                  </a:cubicBezTo>
                  <a:cubicBezTo>
                    <a:pt x="165" y="69"/>
                    <a:pt x="166" y="69"/>
                    <a:pt x="166" y="69"/>
                  </a:cubicBezTo>
                  <a:cubicBezTo>
                    <a:pt x="167" y="69"/>
                    <a:pt x="168" y="68"/>
                    <a:pt x="168" y="68"/>
                  </a:cubicBezTo>
                  <a:cubicBezTo>
                    <a:pt x="169" y="67"/>
                    <a:pt x="169" y="67"/>
                    <a:pt x="169" y="66"/>
                  </a:cubicBezTo>
                  <a:cubicBezTo>
                    <a:pt x="169" y="65"/>
                    <a:pt x="169" y="64"/>
                    <a:pt x="168" y="63"/>
                  </a:cubicBezTo>
                  <a:cubicBezTo>
                    <a:pt x="166" y="62"/>
                    <a:pt x="164" y="61"/>
                    <a:pt x="161" y="60"/>
                  </a:cubicBezTo>
                  <a:cubicBezTo>
                    <a:pt x="158" y="59"/>
                    <a:pt x="155" y="59"/>
                    <a:pt x="151" y="59"/>
                  </a:cubicBezTo>
                  <a:cubicBezTo>
                    <a:pt x="149" y="59"/>
                    <a:pt x="146" y="59"/>
                    <a:pt x="143" y="60"/>
                  </a:cubicBezTo>
                  <a:cubicBezTo>
                    <a:pt x="141" y="61"/>
                    <a:pt x="139" y="62"/>
                    <a:pt x="137" y="63"/>
                  </a:cubicBezTo>
                  <a:cubicBezTo>
                    <a:pt x="135" y="64"/>
                    <a:pt x="134" y="66"/>
                    <a:pt x="133" y="68"/>
                  </a:cubicBezTo>
                  <a:cubicBezTo>
                    <a:pt x="132" y="70"/>
                    <a:pt x="132" y="72"/>
                    <a:pt x="132" y="75"/>
                  </a:cubicBezTo>
                  <a:cubicBezTo>
                    <a:pt x="132" y="79"/>
                    <a:pt x="133" y="83"/>
                    <a:pt x="136" y="85"/>
                  </a:cubicBezTo>
                  <a:cubicBezTo>
                    <a:pt x="138" y="87"/>
                    <a:pt x="143" y="89"/>
                    <a:pt x="148" y="91"/>
                  </a:cubicBezTo>
                  <a:close/>
                  <a:moveTo>
                    <a:pt x="347" y="187"/>
                  </a:moveTo>
                  <a:cubicBezTo>
                    <a:pt x="342" y="187"/>
                    <a:pt x="339" y="191"/>
                    <a:pt x="339" y="195"/>
                  </a:cubicBezTo>
                  <a:cubicBezTo>
                    <a:pt x="339" y="246"/>
                    <a:pt x="311" y="294"/>
                    <a:pt x="267" y="320"/>
                  </a:cubicBezTo>
                  <a:cubicBezTo>
                    <a:pt x="263" y="322"/>
                    <a:pt x="262" y="327"/>
                    <a:pt x="264" y="331"/>
                  </a:cubicBezTo>
                  <a:cubicBezTo>
                    <a:pt x="266" y="333"/>
                    <a:pt x="268" y="335"/>
                    <a:pt x="271" y="335"/>
                  </a:cubicBezTo>
                  <a:cubicBezTo>
                    <a:pt x="273" y="335"/>
                    <a:pt x="274" y="334"/>
                    <a:pt x="275" y="334"/>
                  </a:cubicBezTo>
                  <a:cubicBezTo>
                    <a:pt x="324" y="305"/>
                    <a:pt x="355" y="252"/>
                    <a:pt x="355" y="195"/>
                  </a:cubicBezTo>
                  <a:cubicBezTo>
                    <a:pt x="355" y="191"/>
                    <a:pt x="351" y="187"/>
                    <a:pt x="347" y="187"/>
                  </a:cubicBezTo>
                  <a:close/>
                  <a:moveTo>
                    <a:pt x="256" y="61"/>
                  </a:moveTo>
                  <a:cubicBezTo>
                    <a:pt x="255" y="60"/>
                    <a:pt x="255" y="60"/>
                    <a:pt x="254" y="59"/>
                  </a:cubicBezTo>
                  <a:cubicBezTo>
                    <a:pt x="253" y="59"/>
                    <a:pt x="252" y="59"/>
                    <a:pt x="252" y="60"/>
                  </a:cubicBezTo>
                  <a:cubicBezTo>
                    <a:pt x="251" y="60"/>
                    <a:pt x="251" y="61"/>
                    <a:pt x="250" y="62"/>
                  </a:cubicBezTo>
                  <a:cubicBezTo>
                    <a:pt x="238" y="114"/>
                    <a:pt x="238" y="114"/>
                    <a:pt x="238" y="114"/>
                  </a:cubicBezTo>
                  <a:cubicBezTo>
                    <a:pt x="238" y="114"/>
                    <a:pt x="238" y="114"/>
                    <a:pt x="238" y="11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62"/>
                    <a:pt x="223" y="61"/>
                    <a:pt x="222" y="61"/>
                  </a:cubicBezTo>
                  <a:cubicBezTo>
                    <a:pt x="221" y="60"/>
                    <a:pt x="220" y="60"/>
                    <a:pt x="219" y="60"/>
                  </a:cubicBezTo>
                  <a:cubicBezTo>
                    <a:pt x="218" y="60"/>
                    <a:pt x="217" y="60"/>
                    <a:pt x="216" y="61"/>
                  </a:cubicBezTo>
                  <a:cubicBezTo>
                    <a:pt x="215" y="61"/>
                    <a:pt x="214" y="62"/>
                    <a:pt x="213" y="64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199" y="114"/>
                    <a:pt x="199" y="114"/>
                    <a:pt x="199" y="114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7" y="61"/>
                    <a:pt x="187" y="60"/>
                    <a:pt x="186" y="60"/>
                  </a:cubicBezTo>
                  <a:cubicBezTo>
                    <a:pt x="185" y="59"/>
                    <a:pt x="184" y="59"/>
                    <a:pt x="184" y="59"/>
                  </a:cubicBezTo>
                  <a:cubicBezTo>
                    <a:pt x="183" y="60"/>
                    <a:pt x="182" y="60"/>
                    <a:pt x="182" y="61"/>
                  </a:cubicBezTo>
                  <a:cubicBezTo>
                    <a:pt x="182" y="62"/>
                    <a:pt x="181" y="62"/>
                    <a:pt x="182" y="63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6"/>
                    <a:pt x="195" y="117"/>
                    <a:pt x="196" y="118"/>
                  </a:cubicBezTo>
                  <a:cubicBezTo>
                    <a:pt x="197" y="119"/>
                    <a:pt x="198" y="119"/>
                    <a:pt x="199" y="119"/>
                  </a:cubicBezTo>
                  <a:cubicBezTo>
                    <a:pt x="200" y="119"/>
                    <a:pt x="202" y="119"/>
                    <a:pt x="202" y="118"/>
                  </a:cubicBezTo>
                  <a:cubicBezTo>
                    <a:pt x="203" y="117"/>
                    <a:pt x="204" y="116"/>
                    <a:pt x="205" y="11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33" y="115"/>
                    <a:pt x="233" y="115"/>
                    <a:pt x="233" y="115"/>
                  </a:cubicBezTo>
                  <a:cubicBezTo>
                    <a:pt x="233" y="116"/>
                    <a:pt x="234" y="117"/>
                    <a:pt x="235" y="118"/>
                  </a:cubicBezTo>
                  <a:cubicBezTo>
                    <a:pt x="236" y="119"/>
                    <a:pt x="237" y="119"/>
                    <a:pt x="238" y="119"/>
                  </a:cubicBezTo>
                  <a:cubicBezTo>
                    <a:pt x="239" y="119"/>
                    <a:pt x="240" y="119"/>
                    <a:pt x="241" y="118"/>
                  </a:cubicBezTo>
                  <a:cubicBezTo>
                    <a:pt x="242" y="117"/>
                    <a:pt x="243" y="116"/>
                    <a:pt x="243" y="115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2"/>
                    <a:pt x="256" y="62"/>
                    <a:pt x="256" y="61"/>
                  </a:cubicBezTo>
                  <a:close/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lose/>
                  <a:moveTo>
                    <a:pt x="194" y="372"/>
                  </a:moveTo>
                  <a:cubicBezTo>
                    <a:pt x="96" y="372"/>
                    <a:pt x="16" y="292"/>
                    <a:pt x="16" y="194"/>
                  </a:cubicBezTo>
                  <a:cubicBezTo>
                    <a:pt x="16" y="96"/>
                    <a:pt x="96" y="16"/>
                    <a:pt x="194" y="16"/>
                  </a:cubicBezTo>
                  <a:cubicBezTo>
                    <a:pt x="292" y="16"/>
                    <a:pt x="372" y="96"/>
                    <a:pt x="372" y="194"/>
                  </a:cubicBezTo>
                  <a:cubicBezTo>
                    <a:pt x="372" y="292"/>
                    <a:pt x="292" y="372"/>
                    <a:pt x="194" y="372"/>
                  </a:cubicBezTo>
                  <a:close/>
                  <a:moveTo>
                    <a:pt x="244" y="331"/>
                  </a:moveTo>
                  <a:cubicBezTo>
                    <a:pt x="228" y="336"/>
                    <a:pt x="212" y="339"/>
                    <a:pt x="195" y="339"/>
                  </a:cubicBezTo>
                  <a:cubicBezTo>
                    <a:pt x="191" y="339"/>
                    <a:pt x="187" y="343"/>
                    <a:pt x="187" y="347"/>
                  </a:cubicBezTo>
                  <a:cubicBezTo>
                    <a:pt x="187" y="352"/>
                    <a:pt x="191" y="355"/>
                    <a:pt x="195" y="355"/>
                  </a:cubicBezTo>
                  <a:cubicBezTo>
                    <a:pt x="214" y="355"/>
                    <a:pt x="232" y="352"/>
                    <a:pt x="249" y="346"/>
                  </a:cubicBezTo>
                  <a:cubicBezTo>
                    <a:pt x="253" y="344"/>
                    <a:pt x="255" y="340"/>
                    <a:pt x="254" y="336"/>
                  </a:cubicBezTo>
                  <a:cubicBezTo>
                    <a:pt x="252" y="331"/>
                    <a:pt x="248" y="329"/>
                    <a:pt x="244" y="331"/>
                  </a:cubicBezTo>
                  <a:close/>
                  <a:moveTo>
                    <a:pt x="251" y="194"/>
                  </a:moveTo>
                  <a:cubicBezTo>
                    <a:pt x="251" y="163"/>
                    <a:pt x="225" y="138"/>
                    <a:pt x="194" y="138"/>
                  </a:cubicBezTo>
                  <a:cubicBezTo>
                    <a:pt x="163" y="138"/>
                    <a:pt x="137" y="163"/>
                    <a:pt x="137" y="194"/>
                  </a:cubicBezTo>
                  <a:cubicBezTo>
                    <a:pt x="137" y="225"/>
                    <a:pt x="163" y="251"/>
                    <a:pt x="194" y="251"/>
                  </a:cubicBezTo>
                  <a:cubicBezTo>
                    <a:pt x="225" y="251"/>
                    <a:pt x="251" y="225"/>
                    <a:pt x="251" y="194"/>
                  </a:cubicBezTo>
                  <a:close/>
                  <a:moveTo>
                    <a:pt x="153" y="194"/>
                  </a:moveTo>
                  <a:cubicBezTo>
                    <a:pt x="153" y="172"/>
                    <a:pt x="172" y="154"/>
                    <a:pt x="194" y="154"/>
                  </a:cubicBezTo>
                  <a:cubicBezTo>
                    <a:pt x="216" y="154"/>
                    <a:pt x="235" y="172"/>
                    <a:pt x="235" y="194"/>
                  </a:cubicBezTo>
                  <a:cubicBezTo>
                    <a:pt x="235" y="217"/>
                    <a:pt x="216" y="235"/>
                    <a:pt x="194" y="235"/>
                  </a:cubicBezTo>
                  <a:cubicBezTo>
                    <a:pt x="172" y="235"/>
                    <a:pt x="153" y="217"/>
                    <a:pt x="153" y="19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/>
            <a:lstStyle/>
            <a:p>
              <a:endParaRPr lang="ko-KR" altLang="en-US">
                <a:latin typeface="Calibri" panose="020F0502020204030204" pitchFamily="34" charset="0"/>
              </a:endParaRPr>
            </a:p>
          </p:txBody>
        </p:sp>
        <p:pic>
          <p:nvPicPr>
            <p:cNvPr id="151" name="Picture 2" descr="C:\Users\ekeucho\AppData\Local\Microsoft\Windows\Temporary Internet Files\Content.Outlook\QHVX7ACJ\MBP800-board1 (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873" y="4798282"/>
              <a:ext cx="1177238" cy="70709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Rounded Rectangle 151"/>
          <p:cNvSpPr/>
          <p:nvPr/>
        </p:nvSpPr>
        <p:spPr>
          <a:xfrm>
            <a:off x="889185" y="1788530"/>
            <a:ext cx="7427232" cy="2097549"/>
          </a:xfrm>
          <a:prstGeom prst="roundRect">
            <a:avLst>
              <a:gd name="adj" fmla="val 641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154486" indent="-154486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With innovated high-performing CPU, VOIP and unified system software,  eMG800 provides cost effective telephony features and seamlessly expandable to IP and UC as they are required.</a:t>
            </a:r>
          </a:p>
          <a:p>
            <a:pPr marL="154486" indent="-154486" algn="just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154486" indent="-154486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eMG800 provides increased capacity </a:t>
            </a: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upto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1,200ports, out-of-the box advanced telephony features, valuable applications with easy to deploy, manage and use.</a:t>
            </a:r>
          </a:p>
          <a:p>
            <a:pPr marL="154486" indent="-154486" algn="just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154486" indent="-154486" algn="just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eMG800 also provides simple and cost-effective migration from </a:t>
            </a: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iPECS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-MG by leveraging all the hardware and application licenses.</a:t>
            </a:r>
          </a:p>
          <a:p>
            <a:pPr algn="just"/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iPECS</a:t>
            </a:r>
            <a:r>
              <a:rPr lang="en-US" altLang="ko-KR" dirty="0" smtClean="0"/>
              <a:t> eMG800 - Highlighted Advantages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464" y="1339498"/>
            <a:ext cx="6160197" cy="4505488"/>
            <a:chOff x="375767" y="1477169"/>
            <a:chExt cx="7632848" cy="4968552"/>
          </a:xfrm>
        </p:grpSpPr>
        <p:sp>
          <p:nvSpPr>
            <p:cNvPr id="10" name="Rounded Rectangle 9"/>
            <p:cNvSpPr/>
            <p:nvPr/>
          </p:nvSpPr>
          <p:spPr>
            <a:xfrm>
              <a:off x="375767" y="1477169"/>
              <a:ext cx="2642139" cy="1541965"/>
            </a:xfrm>
            <a:prstGeom prst="roundRect">
              <a:avLst/>
            </a:prstGeom>
            <a:solidFill>
              <a:srgbClr val="B1B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High-performing MPB &amp;</a:t>
              </a: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High-capacity VOIP</a:t>
              </a:r>
              <a:endPara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3064649" y="1477169"/>
              <a:ext cx="4943966" cy="1541965"/>
            </a:xfrm>
            <a:prstGeom prst="roundRect">
              <a:avLst/>
            </a:prstGeom>
            <a:solidFill>
              <a:srgbClr val="B1B3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Expanded system capacity : 1,200ports</a:t>
              </a:r>
            </a:p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High-density VOIP option : 128ch</a:t>
              </a:r>
            </a:p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Single MPB with system port license</a:t>
              </a:r>
              <a:endPara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75767" y="3190464"/>
              <a:ext cx="2642139" cy="1541965"/>
            </a:xfrm>
            <a:prstGeom prst="roundRect">
              <a:avLst/>
            </a:prstGeom>
            <a:solidFill>
              <a:srgbClr val="878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Unified </a:t>
              </a:r>
            </a:p>
            <a:p>
              <a:pPr algn="ctr"/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System Software</a:t>
              </a:r>
              <a:endParaRPr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3064649" y="3190464"/>
              <a:ext cx="4943966" cy="1541965"/>
            </a:xfrm>
            <a:prstGeom prst="roundRect">
              <a:avLst/>
            </a:prstGeom>
            <a:solidFill>
              <a:srgbClr val="8788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Simple and Easy to learn and use</a:t>
              </a:r>
            </a:p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Powerful UCP features, applications available to hybrid system cost effectively</a:t>
              </a: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375767" y="4903756"/>
              <a:ext cx="2642139" cy="1541965"/>
            </a:xfrm>
            <a:prstGeom prst="roundRect">
              <a:avLst/>
            </a:prstGeom>
            <a:solidFill>
              <a:srgbClr val="5858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Easy and cost effective migration support</a:t>
              </a:r>
            </a:p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(MG to eMG800)</a:t>
              </a:r>
              <a:endParaRPr lang="ko-KR" altLang="en-US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3064649" y="4903756"/>
              <a:ext cx="4943966" cy="1541965"/>
            </a:xfrm>
            <a:prstGeom prst="roundRect">
              <a:avLst/>
            </a:prstGeom>
            <a:solidFill>
              <a:srgbClr val="5858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>
                <a:buFont typeface="Arial" panose="020B0604020202020204" pitchFamily="34" charset="0"/>
                <a:buChar char="•"/>
              </a:pPr>
              <a:r>
                <a:rPr lang="en-US" altLang="ko-KR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Cabinet, option boards, terminals and existing MG applications can be migrated to eMG800 without migration fee</a:t>
              </a:r>
              <a:endParaRPr lang="en-US" altLang="ko-KR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04248" y="1451157"/>
            <a:ext cx="2123621" cy="428209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ko-KR" sz="2100" dirty="0">
                <a:solidFill>
                  <a:srgbClr val="E32119"/>
                </a:solidFill>
                <a:latin typeface="Calibri" panose="020F0502020204030204" pitchFamily="34" charset="0"/>
              </a:rPr>
              <a:t>Cost Effective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ko-KR" sz="2100" dirty="0">
              <a:solidFill>
                <a:srgbClr val="E32119"/>
              </a:solidFill>
              <a:latin typeface="Calibri" panose="020F050202020403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ko-KR" sz="2100" dirty="0">
                <a:solidFill>
                  <a:srgbClr val="E32119"/>
                </a:solidFill>
                <a:latin typeface="Calibri" panose="020F0502020204030204" pitchFamily="34" charset="0"/>
              </a:rPr>
              <a:t>Expandable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ko-KR" sz="2100" dirty="0">
              <a:solidFill>
                <a:srgbClr val="E32119"/>
              </a:solidFill>
              <a:latin typeface="Calibri" panose="020F050202020403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ko-KR" sz="2100" dirty="0">
                <a:solidFill>
                  <a:srgbClr val="E32119"/>
                </a:solidFill>
                <a:latin typeface="Calibri" panose="020F0502020204030204" pitchFamily="34" charset="0"/>
              </a:rPr>
              <a:t>Simple and Easy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ko-KR" sz="2100" dirty="0">
              <a:solidFill>
                <a:srgbClr val="E32119"/>
              </a:solidFill>
              <a:latin typeface="Calibri" panose="020F050202020403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ko-KR" sz="2100" dirty="0">
                <a:solidFill>
                  <a:srgbClr val="E32119"/>
                </a:solidFill>
                <a:latin typeface="Calibri" panose="020F0502020204030204" pitchFamily="34" charset="0"/>
              </a:rPr>
              <a:t>Valuable </a:t>
            </a:r>
            <a:r>
              <a:rPr lang="en-US" altLang="ko-KR" sz="2100" dirty="0" smtClean="0">
                <a:solidFill>
                  <a:srgbClr val="E32119"/>
                </a:solidFill>
                <a:latin typeface="Calibri" panose="020F0502020204030204" pitchFamily="34" charset="0"/>
              </a:rPr>
              <a:t>features and applications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en-US" altLang="ko-KR" sz="2100" dirty="0">
              <a:solidFill>
                <a:srgbClr val="E32119"/>
              </a:solidFill>
              <a:latin typeface="Calibri" panose="020F050202020403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ko-KR" sz="2100" dirty="0" smtClean="0">
                <a:solidFill>
                  <a:srgbClr val="E32119"/>
                </a:solidFill>
                <a:latin typeface="Calibri" panose="020F0502020204030204" pitchFamily="34" charset="0"/>
              </a:rPr>
              <a:t>Migration support</a:t>
            </a:r>
            <a:endParaRPr lang="en-US" altLang="ko-KR" sz="2100" dirty="0">
              <a:solidFill>
                <a:srgbClr val="E3211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err="1" smtClean="0"/>
              <a:t>iPECS</a:t>
            </a:r>
            <a:r>
              <a:rPr lang="en-US" altLang="ko-KR" dirty="0" smtClean="0"/>
              <a:t> eMG800 – What’s new &amp; values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45761" y="2276872"/>
            <a:ext cx="8476775" cy="3816424"/>
            <a:chOff x="345761" y="1880807"/>
            <a:chExt cx="8476775" cy="4212489"/>
          </a:xfrm>
        </p:grpSpPr>
        <p:sp>
          <p:nvSpPr>
            <p:cNvPr id="165" name="Rounded Rectangle 164"/>
            <p:cNvSpPr/>
            <p:nvPr/>
          </p:nvSpPr>
          <p:spPr>
            <a:xfrm>
              <a:off x="6372199" y="1880807"/>
              <a:ext cx="2450337" cy="4212489"/>
            </a:xfrm>
            <a:prstGeom prst="roundRect">
              <a:avLst>
                <a:gd name="adj" fmla="val 3674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Seamless expandability with cost-effectiveness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High-capacity VOIP with enhanced IP features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Advanced telephony features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Embedded UC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Valuable Applications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New Terminals</a:t>
              </a:r>
            </a:p>
            <a:p>
              <a:pPr marL="250517" indent="-250517">
                <a:buFont typeface="Wingdings" panose="05000000000000000000" pitchFamily="2" charset="2"/>
                <a:buChar char="Ø"/>
              </a:pPr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Software Assurance Policy </a:t>
              </a:r>
            </a:p>
            <a:p>
              <a:endParaRPr lang="en-US" altLang="ko-KR" sz="1000" dirty="0">
                <a:latin typeface="Calibri" panose="020F0502020204030204" pitchFamily="34" charset="0"/>
              </a:endParaRPr>
            </a:p>
            <a:p>
              <a:pPr marL="250517" indent="-250517">
                <a:buFont typeface="Wingdings" panose="05000000000000000000" pitchFamily="2" charset="2"/>
                <a:buChar char="Ø"/>
              </a:pPr>
              <a:r>
                <a:rPr lang="en-US" altLang="ko-KR" sz="1400" dirty="0">
                  <a:latin typeface="Calibri" panose="020F0502020204030204" pitchFamily="34" charset="0"/>
                </a:rPr>
                <a:t>Same user experience as UCP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5761" y="1880807"/>
              <a:ext cx="5385095" cy="4212489"/>
            </a:xfrm>
            <a:prstGeom prst="roundRect">
              <a:avLst>
                <a:gd name="adj" fmla="val 3674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54" name="Right Arrow 153"/>
            <p:cNvSpPr/>
            <p:nvPr/>
          </p:nvSpPr>
          <p:spPr>
            <a:xfrm>
              <a:off x="5940152" y="2748885"/>
              <a:ext cx="255532" cy="2476330"/>
            </a:xfrm>
            <a:prstGeom prst="rightArrow">
              <a:avLst>
                <a:gd name="adj1" fmla="val 50000"/>
                <a:gd name="adj2" fmla="val 1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7312" y="3987051"/>
              <a:ext cx="5040159" cy="1782207"/>
            </a:xfrm>
            <a:prstGeom prst="rect">
              <a:avLst/>
            </a:prstGeom>
            <a:solidFill>
              <a:srgbClr val="F2F2F2">
                <a:alpha val="60000"/>
              </a:srgbClr>
            </a:solidFill>
            <a:ln w="38100">
              <a:solidFill>
                <a:schemeClr val="accent4">
                  <a:lumMod val="50000"/>
                </a:schemeClr>
              </a:solidFill>
            </a:ln>
            <a:effectLst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85928" y="4201498"/>
              <a:ext cx="3036297" cy="1414912"/>
              <a:chOff x="1592515" y="4575514"/>
              <a:chExt cx="2966282" cy="156033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92515" y="5321713"/>
                <a:ext cx="1460969" cy="81413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400" b="1" dirty="0">
                    <a:latin typeface="Calibri" panose="020F0502020204030204" pitchFamily="34" charset="0"/>
                  </a:rPr>
                  <a:t>New MPB</a:t>
                </a:r>
              </a:p>
              <a:p>
                <a:pPr algn="ctr"/>
                <a:r>
                  <a:rPr lang="en-US" altLang="ko-KR" sz="900" b="1" dirty="0">
                    <a:latin typeface="Calibri" panose="020F0502020204030204" pitchFamily="34" charset="0"/>
                  </a:rPr>
                  <a:t>(200port by default </a:t>
                </a:r>
                <a:r>
                  <a:rPr lang="en-US" altLang="ko-KR" sz="900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 Expand </a:t>
                </a:r>
                <a:r>
                  <a:rPr lang="en-US" altLang="ko-KR" sz="900" b="1" dirty="0" err="1">
                    <a:latin typeface="Calibri" panose="020F0502020204030204" pitchFamily="34" charset="0"/>
                    <a:sym typeface="Wingdings" panose="05000000000000000000" pitchFamily="2" charset="2"/>
                  </a:rPr>
                  <a:t>upto</a:t>
                </a:r>
                <a:r>
                  <a:rPr lang="en-US" altLang="ko-KR" sz="900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 1,200port w/license)</a:t>
                </a:r>
                <a:endParaRPr lang="ko-KR" altLang="en-US" sz="9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097828" y="5321713"/>
                <a:ext cx="1460969" cy="81413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400" b="1" dirty="0">
                    <a:latin typeface="Calibri" panose="020F0502020204030204" pitchFamily="34" charset="0"/>
                  </a:rPr>
                  <a:t>New VOIB</a:t>
                </a:r>
              </a:p>
              <a:p>
                <a:pPr algn="ctr"/>
                <a:r>
                  <a:rPr lang="en-US" altLang="ko-KR" sz="900" b="1" dirty="0">
                    <a:latin typeface="Calibri" panose="020F0502020204030204" pitchFamily="34" charset="0"/>
                  </a:rPr>
                  <a:t>(Option, mounted on eMG800 MPB)</a:t>
                </a:r>
                <a:endParaRPr lang="ko-KR" altLang="en-US" sz="9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592515" y="4575514"/>
                <a:ext cx="1460969" cy="6480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100" b="1" dirty="0">
                    <a:latin typeface="Calibri" panose="020F0502020204030204" pitchFamily="34" charset="0"/>
                  </a:rPr>
                  <a:t>KSU/EKSU</a:t>
                </a:r>
              </a:p>
              <a:p>
                <a:pPr algn="ctr"/>
                <a:r>
                  <a:rPr lang="en-US" altLang="ko-KR" sz="900" dirty="0">
                    <a:latin typeface="Calibri" panose="020F0502020204030204" pitchFamily="34" charset="0"/>
                  </a:rPr>
                  <a:t>(New model name, no h/w change)</a:t>
                </a:r>
                <a:endParaRPr lang="ko-KR" altLang="en-US" sz="9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097828" y="4575516"/>
                <a:ext cx="1460969" cy="6480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altLang="ko-KR" sz="1100" b="1" dirty="0">
                    <a:latin typeface="Calibri" panose="020F0502020204030204" pitchFamily="34" charset="0"/>
                  </a:rPr>
                  <a:t>MG Option Boards</a:t>
                </a:r>
              </a:p>
              <a:p>
                <a:pPr algn="ctr"/>
                <a:r>
                  <a:rPr lang="en-US" altLang="ko-KR" sz="900" dirty="0">
                    <a:latin typeface="Calibri" panose="020F0502020204030204" pitchFamily="34" charset="0"/>
                  </a:rPr>
                  <a:t>(Dual Firmware for</a:t>
                </a:r>
              </a:p>
              <a:p>
                <a:pPr algn="ctr"/>
                <a:r>
                  <a:rPr lang="en-US" altLang="ko-KR" sz="900" dirty="0">
                    <a:latin typeface="Calibri" panose="020F0502020204030204" pitchFamily="34" charset="0"/>
                  </a:rPr>
                  <a:t>MG/eMG800)</a:t>
                </a:r>
                <a:endParaRPr lang="ko-KR" altLang="en-US" sz="9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4571653" y="4201498"/>
              <a:ext cx="883796" cy="1414912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</a:rPr>
                <a:t>New Packages</a:t>
              </a:r>
              <a:endParaRPr lang="ko-KR" altLang="en-US" sz="1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7312" y="2096832"/>
              <a:ext cx="5040159" cy="1782207"/>
              <a:chOff x="375298" y="2254533"/>
              <a:chExt cx="5891561" cy="1965378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75298" y="2254533"/>
                <a:ext cx="5891561" cy="1965378"/>
              </a:xfrm>
              <a:prstGeom prst="rect">
                <a:avLst/>
              </a:prstGeom>
              <a:solidFill>
                <a:srgbClr val="F2F2F2">
                  <a:alpha val="60000"/>
                </a:srgb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542603" y="3445671"/>
                <a:ext cx="4640068" cy="536012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altLang="ko-KR" sz="1400" b="1" dirty="0">
                    <a:latin typeface="Calibri" panose="020F0502020204030204" pitchFamily="34" charset="0"/>
                  </a:rPr>
                  <a:t>Unified System </a:t>
                </a:r>
                <a:r>
                  <a:rPr lang="en-US" altLang="ko-KR" sz="1400" b="1" dirty="0" smtClean="0">
                    <a:latin typeface="Calibri" panose="020F0502020204030204" pitchFamily="34" charset="0"/>
                  </a:rPr>
                  <a:t>Software (v1.2)</a:t>
                </a:r>
                <a:endParaRPr lang="ko-KR" alt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606444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Advanced Telephony Features </a:t>
                </a:r>
                <a:endParaRPr lang="ko-KR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2356340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Embedded</a:t>
                </a:r>
              </a:p>
              <a:p>
                <a:pPr algn="ctr"/>
                <a:r>
                  <a:rPr lang="en-US" altLang="ko-KR" sz="1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UC</a:t>
                </a:r>
                <a:endParaRPr lang="ko-KR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100004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Enhanced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Applications</a:t>
                </a:r>
                <a:endParaRPr lang="ko-KR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3840008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New Terminals</a:t>
                </a:r>
                <a:endParaRPr lang="ko-KR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4592121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Easy </a:t>
                </a:r>
              </a:p>
              <a:p>
                <a:pPr algn="ctr"/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installation </a:t>
                </a:r>
              </a:p>
              <a:p>
                <a:pPr algn="ctr"/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and </a:t>
                </a:r>
              </a:p>
              <a:p>
                <a:pPr algn="ctr"/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management</a:t>
                </a:r>
                <a:endParaRPr lang="ko-KR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5332285" y="2552317"/>
                <a:ext cx="702255" cy="107202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New license Structure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&amp;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SWA</a:t>
                </a:r>
                <a:endParaRPr lang="ko-KR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2696" y="4642261"/>
              <a:ext cx="893185" cy="5118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0165" tIns="40083" rIns="80165" bIns="40083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</a:rPr>
                <a:t>Hardware</a:t>
              </a:r>
            </a:p>
            <a:p>
              <a:pPr algn="ctr"/>
              <a:r>
                <a:rPr lang="en-US" altLang="ko-KR" sz="1400" b="1" dirty="0">
                  <a:latin typeface="Calibri" panose="020F0502020204030204" pitchFamily="34" charset="0"/>
                </a:rPr>
                <a:t>Platform</a:t>
              </a:r>
              <a:endParaRPr lang="ko-KR" alt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024" y="2852919"/>
              <a:ext cx="832849" cy="296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0165" tIns="40083" rIns="80165" bIns="40083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</a:rPr>
                <a:t>Software</a:t>
              </a:r>
              <a:endParaRPr lang="ko-KR" altLang="en-US" sz="1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68" name="Content Placeholder 25"/>
          <p:cNvSpPr txBox="1">
            <a:spLocks/>
          </p:cNvSpPr>
          <p:nvPr/>
        </p:nvSpPr>
        <p:spPr bwMode="auto">
          <a:xfrm>
            <a:off x="381000" y="1013014"/>
            <a:ext cx="8583488" cy="10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801654">
              <a:defRPr/>
            </a:pPr>
            <a:r>
              <a:rPr lang="en-US" altLang="ko-KR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Innovating MG to eMG800 with new MPB, new VOIB and new Unified Software while leveraging all other existing MG options, terminals and applications  </a:t>
            </a:r>
          </a:p>
        </p:txBody>
      </p:sp>
    </p:spTree>
    <p:extLst>
      <p:ext uri="{BB962C8B-B14F-4D97-AF65-F5344CB8AC3E}">
        <p14:creationId xmlns:p14="http://schemas.microsoft.com/office/powerpoint/2010/main" val="18277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3406239" y="4066036"/>
            <a:ext cx="1577903" cy="123287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err="1"/>
              <a:t>iPECS</a:t>
            </a:r>
            <a:r>
              <a:rPr lang="en-US" altLang="ko-KR" dirty="0"/>
              <a:t> eMG800 </a:t>
            </a:r>
            <a:r>
              <a:rPr lang="en-US" altLang="ko-KR" dirty="0" smtClean="0"/>
              <a:t>- Portfolio</a:t>
            </a:r>
            <a:endParaRPr lang="ko-KR" alt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847850" y="5305517"/>
            <a:ext cx="6915150" cy="8666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81001" y="5305517"/>
            <a:ext cx="1466849" cy="8666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wrap="none" lIns="80165" tIns="40083" rIns="80165" bIns="40083" anchor="ctr"/>
          <a:lstStyle/>
          <a:p>
            <a:pPr algn="ctr" defTabSz="914287">
              <a:defRPr/>
            </a:pPr>
            <a:r>
              <a:rPr lang="en-US" b="1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Switches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47851" y="1871726"/>
            <a:ext cx="6915149" cy="10188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1001" y="1871726"/>
            <a:ext cx="1466849" cy="10188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>
              <a:defRPr/>
            </a:pPr>
            <a:r>
              <a:rPr lang="en-US" b="1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Clients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47851" y="4066036"/>
            <a:ext cx="1532113" cy="12328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001" y="4066037"/>
            <a:ext cx="1466849" cy="123287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wrap="none" lIns="80165" tIns="40083" rIns="80165" bIns="40083" anchor="ctr"/>
          <a:lstStyle/>
          <a:p>
            <a:pPr algn="ctr" defTabSz="914287">
              <a:defRPr/>
            </a:pPr>
            <a:r>
              <a:rPr lang="en-US" b="1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Telephony</a:t>
            </a:r>
          </a:p>
          <a:p>
            <a:pPr algn="ctr" defTabSz="914287">
              <a:defRPr/>
            </a:pPr>
            <a:r>
              <a:rPr lang="en-US" b="1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Platforms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47851" y="2897225"/>
            <a:ext cx="6915148" cy="11622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81001" y="2897225"/>
            <a:ext cx="1466849" cy="11622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wrap="none" lIns="80165" tIns="40083" rIns="80165" bIns="40083" anchor="ctr"/>
          <a:lstStyle/>
          <a:p>
            <a:pPr algn="ctr" defTabSz="914287">
              <a:defRPr/>
            </a:pPr>
            <a:r>
              <a:rPr lang="en-US" b="1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Applications</a:t>
            </a:r>
          </a:p>
        </p:txBody>
      </p:sp>
      <p:sp>
        <p:nvSpPr>
          <p:cNvPr id="56" name="TextBox 78"/>
          <p:cNvSpPr txBox="1">
            <a:spLocks noChangeArrowheads="1"/>
          </p:cNvSpPr>
          <p:nvPr/>
        </p:nvSpPr>
        <p:spPr bwMode="auto">
          <a:xfrm>
            <a:off x="2825988" y="5872035"/>
            <a:ext cx="687985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87">
              <a:defRPr/>
            </a:pPr>
            <a:r>
              <a:rPr lang="en-US" altLang="ko-KR" sz="1100" kern="0" dirty="0">
                <a:ea typeface="iPECS" pitchFamily="34" charset="-127"/>
                <a:cs typeface="Arial" pitchFamily="34" charset="0"/>
              </a:rPr>
              <a:t>L2 Smart</a:t>
            </a:r>
            <a:endParaRPr lang="ko-KR" altLang="en-US" sz="1100" kern="0" dirty="0">
              <a:ea typeface="iPECS" pitchFamily="34" charset="-127"/>
              <a:cs typeface="Arial" pitchFamily="34" charset="0"/>
            </a:endParaRPr>
          </a:p>
        </p:txBody>
      </p:sp>
      <p:sp>
        <p:nvSpPr>
          <p:cNvPr id="57" name="TextBox 79"/>
          <p:cNvSpPr txBox="1">
            <a:spLocks noChangeArrowheads="1"/>
          </p:cNvSpPr>
          <p:nvPr/>
        </p:nvSpPr>
        <p:spPr bwMode="auto">
          <a:xfrm>
            <a:off x="4925854" y="5872035"/>
            <a:ext cx="886757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87">
              <a:defRPr/>
            </a:pPr>
            <a:r>
              <a:rPr lang="en-US" altLang="ko-KR" sz="1100" kern="0" dirty="0">
                <a:ea typeface="iPECS" pitchFamily="34" charset="-127"/>
                <a:cs typeface="Arial" pitchFamily="34" charset="0"/>
              </a:rPr>
              <a:t>L2 Managed</a:t>
            </a:r>
            <a:endParaRPr lang="ko-KR" altLang="en-US" sz="1100" kern="0" dirty="0">
              <a:ea typeface="iPECS" pitchFamily="34" charset="-127"/>
              <a:cs typeface="Arial" pitchFamily="34" charset="0"/>
            </a:endParaRPr>
          </a:p>
        </p:txBody>
      </p:sp>
      <p:pic>
        <p:nvPicPr>
          <p:cNvPr id="58" name="그림 72" descr="ES-3000_group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4331" y="5476458"/>
            <a:ext cx="878946" cy="3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그림 73" descr="ES-2000_group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862" y="5476458"/>
            <a:ext cx="878946" cy="3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그룹 121"/>
          <p:cNvGrpSpPr>
            <a:grpSpLocks/>
          </p:cNvGrpSpPr>
          <p:nvPr/>
        </p:nvGrpSpPr>
        <p:grpSpPr bwMode="auto">
          <a:xfrm>
            <a:off x="7187248" y="5447684"/>
            <a:ext cx="870215" cy="400232"/>
            <a:chOff x="-1834404" y="2857496"/>
            <a:chExt cx="2714644" cy="1404441"/>
          </a:xfrm>
        </p:grpSpPr>
        <p:pic>
          <p:nvPicPr>
            <p:cNvPr id="61" name="그림 75" descr="ES-4526G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1528" y="3143248"/>
              <a:ext cx="2571768" cy="111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그림 76" descr="ES-4550G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4404" y="2857496"/>
              <a:ext cx="2571768" cy="1118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TextBox 79"/>
          <p:cNvSpPr txBox="1">
            <a:spLocks noChangeArrowheads="1"/>
          </p:cNvSpPr>
          <p:nvPr/>
        </p:nvSpPr>
        <p:spPr bwMode="auto">
          <a:xfrm>
            <a:off x="7222172" y="5872035"/>
            <a:ext cx="886757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87">
              <a:defRPr/>
            </a:pPr>
            <a:r>
              <a:rPr lang="en-US" altLang="ko-KR" sz="1100" kern="0" dirty="0">
                <a:ea typeface="iPECS" pitchFamily="34" charset="-127"/>
                <a:cs typeface="Arial" pitchFamily="34" charset="0"/>
              </a:rPr>
              <a:t>L3 Managed</a:t>
            </a:r>
            <a:endParaRPr lang="ko-KR" altLang="en-US" sz="1100" kern="0" dirty="0">
              <a:ea typeface="iPECS" pitchFamily="34" charset="-127"/>
              <a:cs typeface="Arial" pitchFamily="34" charset="0"/>
            </a:endParaRPr>
          </a:p>
        </p:txBody>
      </p:sp>
      <p:pic>
        <p:nvPicPr>
          <p:cNvPr id="64" name="그림 72" descr="ES-3000_group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797" y="5476458"/>
            <a:ext cx="878946" cy="3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5022499" y="4066037"/>
            <a:ext cx="3740500" cy="123287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70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70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softEdge rad="12700"/>
          </a:effectLst>
        </p:spPr>
        <p:txBody>
          <a:bodyPr lIns="80165" tIns="40083" rIns="80165" bIns="40083" anchor="ctr"/>
          <a:lstStyle/>
          <a:p>
            <a:pPr algn="ctr" defTabSz="914287"/>
            <a:endParaRPr lang="en-US" kern="0">
              <a:solidFill>
                <a:schemeClr val="tx1"/>
              </a:solidFill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663950" y="4273646"/>
            <a:ext cx="957124" cy="599944"/>
            <a:chOff x="3563888" y="3742335"/>
            <a:chExt cx="1234366" cy="87203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88" y="4128546"/>
              <a:ext cx="638041" cy="485827"/>
            </a:xfrm>
            <a:prstGeom prst="rect">
              <a:avLst/>
            </a:prstGeom>
          </p:spPr>
        </p:pic>
        <p:pic>
          <p:nvPicPr>
            <p:cNvPr id="81" name="Picture 16" descr="iPECS-MG 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3742335"/>
              <a:ext cx="912054" cy="65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Picture 18" descr="http://t0.gstatic.com/images?q=tbn:ANd9GcT2dQA0-fMktI3IGXxTYVD-JO6pysOpYZF7zXyOiDcYorHiyb9W3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41" y="4215144"/>
            <a:ext cx="835789" cy="6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91"/>
          <p:cNvSpPr txBox="1">
            <a:spLocks noChangeArrowheads="1"/>
          </p:cNvSpPr>
          <p:nvPr/>
        </p:nvSpPr>
        <p:spPr bwMode="auto">
          <a:xfrm>
            <a:off x="3851501" y="4967762"/>
            <a:ext cx="729663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200" b="1" kern="0" dirty="0">
                <a:ea typeface="iPECS" pitchFamily="34" charset="-127"/>
                <a:cs typeface="Arial" pitchFamily="34" charset="0"/>
              </a:rPr>
              <a:t>eMG800</a:t>
            </a:r>
            <a:endParaRPr lang="ko-KR" altLang="en-US" sz="1200" b="1" kern="0" dirty="0">
              <a:ea typeface="iPECS" pitchFamily="34" charset="-127"/>
              <a:cs typeface="Arial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182388" y="4144327"/>
            <a:ext cx="2001255" cy="900073"/>
          </a:xfrm>
          <a:prstGeom prst="roundRect">
            <a:avLst>
              <a:gd name="adj" fmla="val 11607"/>
            </a:avLst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lIns="91428" tIns="45715" rIns="91428" bIns="45715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11265" r="3486" b="9621"/>
          <a:stretch/>
        </p:blipFill>
        <p:spPr>
          <a:xfrm>
            <a:off x="6332658" y="4213692"/>
            <a:ext cx="775415" cy="412824"/>
          </a:xfrm>
          <a:prstGeom prst="rect">
            <a:avLst/>
          </a:prstGeom>
        </p:spPr>
      </p:pic>
      <p:sp>
        <p:nvSpPr>
          <p:cNvPr id="96" name="Rounded Rectangle 95"/>
          <p:cNvSpPr/>
          <p:nvPr/>
        </p:nvSpPr>
        <p:spPr>
          <a:xfrm>
            <a:off x="7222173" y="4144327"/>
            <a:ext cx="1260725" cy="900073"/>
          </a:xfrm>
          <a:prstGeom prst="roundRect">
            <a:avLst>
              <a:gd name="adj" fmla="val 11607"/>
            </a:avLst>
          </a:prstGeom>
          <a:noFill/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lIns="91428" tIns="45715" rIns="91428" bIns="45715" anchor="ctr"/>
          <a:lstStyle/>
          <a:p>
            <a:pPr algn="ctr" defTabSz="914287">
              <a:defRPr/>
            </a:pPr>
            <a:endParaRPr lang="en-US" kern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7" t="5881" r="32427" b="9237"/>
          <a:stretch/>
        </p:blipFill>
        <p:spPr>
          <a:xfrm>
            <a:off x="5380661" y="4672405"/>
            <a:ext cx="288213" cy="364973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2266951" y="4431600"/>
            <a:ext cx="904050" cy="555864"/>
            <a:chOff x="2032063" y="3874939"/>
            <a:chExt cx="1192244" cy="835275"/>
          </a:xfrm>
        </p:grpSpPr>
        <p:pic>
          <p:nvPicPr>
            <p:cNvPr id="99" name="Picture 4" descr="C:\Users\Administrator\Desktop\Project ON\iPECS Small\최종기구[121015]\img\eMG80_B04.t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63" y="4078896"/>
              <a:ext cx="900319" cy="63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4" descr="C:\Users\Administrator\Desktop\Project ON\iPECS Small\최종기구[121015]\img\eMG80_B04.t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988" y="3874939"/>
              <a:ext cx="900319" cy="63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91"/>
          <p:cNvSpPr txBox="1">
            <a:spLocks noChangeArrowheads="1"/>
          </p:cNvSpPr>
          <p:nvPr/>
        </p:nvSpPr>
        <p:spPr bwMode="auto">
          <a:xfrm>
            <a:off x="2383643" y="4967761"/>
            <a:ext cx="609437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100" kern="0" dirty="0">
                <a:ea typeface="iPECS" pitchFamily="34" charset="-127"/>
                <a:cs typeface="Arial" pitchFamily="34" charset="0"/>
              </a:rPr>
              <a:t>eMG80</a:t>
            </a:r>
            <a:endParaRPr lang="ko-KR" altLang="en-US" sz="1100" kern="0" dirty="0">
              <a:ea typeface="iPECS" pitchFamily="34" charset="-127"/>
              <a:cs typeface="Arial" pitchFamily="34" charset="0"/>
            </a:endParaRPr>
          </a:p>
        </p:txBody>
      </p:sp>
      <p:sp>
        <p:nvSpPr>
          <p:cNvPr id="102" name="TextBox 91"/>
          <p:cNvSpPr txBox="1">
            <a:spLocks noChangeArrowheads="1"/>
          </p:cNvSpPr>
          <p:nvPr/>
        </p:nvSpPr>
        <p:spPr bwMode="auto">
          <a:xfrm>
            <a:off x="6709198" y="5061423"/>
            <a:ext cx="453946" cy="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100" kern="0" dirty="0">
                <a:solidFill>
                  <a:schemeClr val="tx1">
                    <a:lumMod val="95000"/>
                    <a:lumOff val="5000"/>
                  </a:schemeClr>
                </a:solidFill>
                <a:ea typeface="iPECS" pitchFamily="34" charset="-127"/>
                <a:cs typeface="Arial" pitchFamily="34" charset="0"/>
              </a:rPr>
              <a:t> UCP</a:t>
            </a:r>
            <a:endParaRPr lang="ko-KR" altLang="en-US" sz="1100" kern="0" dirty="0">
              <a:solidFill>
                <a:schemeClr val="tx1">
                  <a:lumMod val="95000"/>
                  <a:lumOff val="5000"/>
                </a:schemeClr>
              </a:solidFill>
              <a:ea typeface="iPECS" pitchFamily="34" charset="-127"/>
              <a:cs typeface="Arial" pitchFamily="34" charset="0"/>
            </a:endParaRPr>
          </a:p>
        </p:txBody>
      </p:sp>
      <p:sp>
        <p:nvSpPr>
          <p:cNvPr id="103" name="TextBox 91"/>
          <p:cNvSpPr txBox="1">
            <a:spLocks noChangeArrowheads="1"/>
          </p:cNvSpPr>
          <p:nvPr/>
        </p:nvSpPr>
        <p:spPr bwMode="auto">
          <a:xfrm>
            <a:off x="4984143" y="3677384"/>
            <a:ext cx="420284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87">
              <a:defRPr/>
            </a:pPr>
            <a:r>
              <a:rPr lang="en-US" altLang="ko-KR" sz="1000" kern="0" dirty="0">
                <a:ea typeface="iPECS" pitchFamily="34" charset="-127"/>
                <a:cs typeface="Arial" pitchFamily="34" charset="0"/>
              </a:rPr>
              <a:t>IPCR</a:t>
            </a:r>
            <a:endParaRPr lang="ko-KR" altLang="en-US" sz="1000" kern="0" dirty="0">
              <a:ea typeface="iPECS" pitchFamily="34" charset="-127"/>
              <a:cs typeface="Arial" pitchFamily="34" charset="0"/>
            </a:endParaRPr>
          </a:p>
        </p:txBody>
      </p:sp>
      <p:sp>
        <p:nvSpPr>
          <p:cNvPr id="104" name="TextBox 91"/>
          <p:cNvSpPr txBox="1">
            <a:spLocks noChangeArrowheads="1"/>
          </p:cNvSpPr>
          <p:nvPr/>
        </p:nvSpPr>
        <p:spPr bwMode="auto">
          <a:xfrm>
            <a:off x="5638348" y="3680554"/>
            <a:ext cx="731266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000" kern="0" dirty="0">
                <a:ea typeface="iPECS" pitchFamily="34" charset="-127"/>
                <a:cs typeface="Arial" pitchFamily="34" charset="0"/>
              </a:rPr>
              <a:t>Hotel PMS</a:t>
            </a:r>
          </a:p>
          <a:p>
            <a:pPr algn="ctr" defTabSz="914287">
              <a:defRPr/>
            </a:pPr>
            <a:r>
              <a:rPr lang="en-US" altLang="ko-KR" sz="1000" kern="0" dirty="0">
                <a:ea typeface="iPECS" pitchFamily="34" charset="-127"/>
                <a:cs typeface="Arial" pitchFamily="34" charset="0"/>
              </a:rPr>
              <a:t>(ATDH)</a:t>
            </a:r>
            <a:endParaRPr lang="ko-KR" altLang="en-US" sz="1000" kern="0" dirty="0">
              <a:ea typeface="iPECS" pitchFamily="34" charset="-127"/>
              <a:cs typeface="Arial" pitchFamily="34" charset="0"/>
            </a:endParaRPr>
          </a:p>
        </p:txBody>
      </p:sp>
      <p:sp>
        <p:nvSpPr>
          <p:cNvPr id="105" name="TextBox 91"/>
          <p:cNvSpPr txBox="1">
            <a:spLocks noChangeArrowheads="1"/>
          </p:cNvSpPr>
          <p:nvPr/>
        </p:nvSpPr>
        <p:spPr bwMode="auto">
          <a:xfrm>
            <a:off x="6542927" y="3677384"/>
            <a:ext cx="436314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287">
              <a:defRPr/>
            </a:pPr>
            <a:r>
              <a:rPr lang="en-US" altLang="ko-KR" sz="1000" kern="0" dirty="0">
                <a:ea typeface="iPECS" pitchFamily="34" charset="-127"/>
                <a:cs typeface="Arial" pitchFamily="34" charset="0"/>
              </a:rPr>
              <a:t>NMS</a:t>
            </a:r>
            <a:endParaRPr lang="ko-KR" altLang="en-US" sz="1000" kern="0" dirty="0">
              <a:ea typeface="iPECS" pitchFamily="34" charset="-127"/>
              <a:cs typeface="Arial" pitchFamily="34" charset="0"/>
            </a:endParaRPr>
          </a:p>
        </p:txBody>
      </p:sp>
      <p:pic>
        <p:nvPicPr>
          <p:cNvPr id="106" name="Picture 14" descr="UDM_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637" y="3160333"/>
            <a:ext cx="647435" cy="3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8" descr="http://www.new-business-merchant-account.com/images/micros-fidelio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535" y="3583404"/>
            <a:ext cx="749075" cy="13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948" y="3160333"/>
            <a:ext cx="576427" cy="3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062" y="3160333"/>
            <a:ext cx="675282" cy="39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309143" y="3409263"/>
            <a:ext cx="329983" cy="1648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91428" tIns="45715" rIns="91428" bIns="45715" anchor="ctr"/>
          <a:lstStyle/>
          <a:p>
            <a:pPr algn="ctr" defTabSz="914287">
              <a:defRPr/>
            </a:pPr>
            <a:r>
              <a:rPr lang="en-US" sz="1100" b="1" kern="0" dirty="0">
                <a:latin typeface="Calibri" panose="020F0502020204030204" pitchFamily="34" charset="0"/>
                <a:ea typeface="iPECS" pitchFamily="50" charset="-127"/>
                <a:cs typeface="Arial" panose="020B0604020202020204" pitchFamily="34" charset="0"/>
              </a:rPr>
              <a:t>TAPI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79155" y="3677385"/>
            <a:ext cx="590202" cy="400099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</a:bodyPr>
          <a:lstStyle/>
          <a:p>
            <a:pPr algn="ctr" defTabSz="914287">
              <a:defRPr/>
            </a:pPr>
            <a:r>
              <a:rPr lang="en-US" altLang="ko-KR" sz="1000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Contact</a:t>
            </a:r>
          </a:p>
          <a:p>
            <a:pPr algn="ctr" defTabSz="914287">
              <a:defRPr/>
            </a:pPr>
            <a:r>
              <a:rPr lang="en-US" altLang="ko-KR" sz="1000" kern="0" dirty="0"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Center</a:t>
            </a:r>
            <a:endParaRPr lang="en-US" sz="1000" kern="0" dirty="0">
              <a:latin typeface="Calibri" panose="020F0502020204030204" pitchFamily="34" charset="0"/>
              <a:ea typeface="iPECS" pitchFamily="50" charset="-127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563163" y="3143330"/>
            <a:ext cx="329983" cy="1648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91428" tIns="45715" rIns="91428" bIns="45715" anchor="ctr"/>
          <a:lstStyle/>
          <a:p>
            <a:pPr algn="ctr" defTabSz="914287">
              <a:defRPr/>
            </a:pPr>
            <a:r>
              <a:rPr lang="en-US" sz="1100" b="1" kern="0" dirty="0">
                <a:latin typeface="Calibri" panose="020F0502020204030204" pitchFamily="34" charset="0"/>
                <a:ea typeface="iPECS" pitchFamily="50" charset="-127"/>
                <a:cs typeface="Arial" panose="020B0604020202020204" pitchFamily="34" charset="0"/>
              </a:rPr>
              <a:t>SIP</a:t>
            </a:r>
          </a:p>
        </p:txBody>
      </p:sp>
      <p:pic>
        <p:nvPicPr>
          <p:cNvPr id="113" name="Picture 2" descr="http://readwrite.com/files/MS_rgb_Lync_Cyan300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847" y="3111668"/>
            <a:ext cx="704763" cy="3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96" y="4476848"/>
            <a:ext cx="421603" cy="39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91"/>
          <p:cNvSpPr txBox="1">
            <a:spLocks noChangeArrowheads="1"/>
          </p:cNvSpPr>
          <p:nvPr/>
        </p:nvSpPr>
        <p:spPr bwMode="auto">
          <a:xfrm>
            <a:off x="5959094" y="4845123"/>
            <a:ext cx="785768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iPECS" pitchFamily="34" charset="-127"/>
                <a:cs typeface="Arial" pitchFamily="34" charset="0"/>
              </a:rPr>
              <a:t>Call Servers</a:t>
            </a:r>
            <a:endParaRPr lang="ko-KR" altLang="en-US" sz="1000" kern="0" dirty="0">
              <a:solidFill>
                <a:schemeClr val="tx1">
                  <a:lumMod val="95000"/>
                  <a:lumOff val="5000"/>
                </a:schemeClr>
              </a:solidFill>
              <a:ea typeface="iPECS" pitchFamily="34" charset="-127"/>
              <a:cs typeface="Arial" pitchFamily="34" charset="0"/>
            </a:endParaRPr>
          </a:p>
        </p:txBody>
      </p:sp>
      <p:sp>
        <p:nvSpPr>
          <p:cNvPr id="118" name="TextBox 91"/>
          <p:cNvSpPr txBox="1">
            <a:spLocks noChangeArrowheads="1"/>
          </p:cNvSpPr>
          <p:nvPr/>
        </p:nvSpPr>
        <p:spPr bwMode="auto">
          <a:xfrm>
            <a:off x="7340259" y="4845124"/>
            <a:ext cx="1051866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000" kern="0" dirty="0">
                <a:solidFill>
                  <a:schemeClr val="tx1">
                    <a:lumMod val="95000"/>
                    <a:lumOff val="5000"/>
                  </a:schemeClr>
                </a:solidFill>
                <a:ea typeface="iPECS" pitchFamily="34" charset="-127"/>
                <a:cs typeface="Arial" pitchFamily="34" charset="0"/>
              </a:rPr>
              <a:t>Media Gateways</a:t>
            </a:r>
            <a:endParaRPr lang="ko-KR" altLang="en-US" sz="1000" kern="0" dirty="0">
              <a:solidFill>
                <a:schemeClr val="tx1">
                  <a:lumMod val="95000"/>
                  <a:lumOff val="5000"/>
                </a:schemeClr>
              </a:solidFill>
              <a:ea typeface="iPECS" pitchFamily="34" charset="-127"/>
              <a:cs typeface="Arial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288798" y="3039160"/>
            <a:ext cx="620744" cy="568488"/>
            <a:chOff x="9010932" y="1203581"/>
            <a:chExt cx="2707712" cy="2755644"/>
          </a:xfrm>
        </p:grpSpPr>
        <p:pic>
          <p:nvPicPr>
            <p:cNvPr id="120" name="Picture 7" descr="CyDesk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3788" y="1205169"/>
              <a:ext cx="795337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8" descr="CyQ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4894" y="1205169"/>
              <a:ext cx="792162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9" descr="CyReport.png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932" y="1203581"/>
              <a:ext cx="795337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1" descr="CySocial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306" y="2135188"/>
              <a:ext cx="795338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2" descr="CyCall.png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200" y="3081338"/>
              <a:ext cx="79692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13" descr="CyChat.png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3788" y="2133600"/>
              <a:ext cx="7937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4" descr="CyLive.png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306" y="3081338"/>
              <a:ext cx="795338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5" descr="CyRecord.png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0932" y="3081338"/>
              <a:ext cx="795337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16" descr="CySMS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519" y="2135188"/>
              <a:ext cx="792163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" name="Group 128"/>
          <p:cNvGrpSpPr/>
          <p:nvPr/>
        </p:nvGrpSpPr>
        <p:grpSpPr>
          <a:xfrm>
            <a:off x="4013200" y="3148164"/>
            <a:ext cx="651367" cy="422595"/>
            <a:chOff x="3702050" y="3733800"/>
            <a:chExt cx="3959907" cy="2339975"/>
          </a:xfrm>
        </p:grpSpPr>
        <p:pic>
          <p:nvPicPr>
            <p:cNvPr id="130" name="Picture 129"/>
            <p:cNvPicPr/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3733800"/>
              <a:ext cx="2133600" cy="158115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094" y="4745036"/>
              <a:ext cx="2228850" cy="1328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1519" y="3733800"/>
              <a:ext cx="2230438" cy="14239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0" name="TextBox 139"/>
          <p:cNvSpPr txBox="1"/>
          <p:nvPr/>
        </p:nvSpPr>
        <p:spPr>
          <a:xfrm>
            <a:off x="4082369" y="3677385"/>
            <a:ext cx="540508" cy="400099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</a:bodyPr>
          <a:lstStyle/>
          <a:p>
            <a:pPr algn="ctr" defTabSz="914287">
              <a:defRPr/>
            </a:pPr>
            <a:r>
              <a:rPr lang="en-US" altLang="ko-KR" sz="1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Report</a:t>
            </a:r>
          </a:p>
          <a:p>
            <a:pPr algn="ctr" defTabSz="914287">
              <a:defRPr/>
            </a:pPr>
            <a:r>
              <a:rPr lang="en-US" sz="1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iPECS" pitchFamily="50" charset="-127"/>
                <a:cs typeface="Arial" pitchFamily="34" charset="0"/>
              </a:rPr>
              <a:t>Plus</a:t>
            </a:r>
          </a:p>
        </p:txBody>
      </p:sp>
      <p:sp>
        <p:nvSpPr>
          <p:cNvPr id="141" name="Content Placeholder 25"/>
          <p:cNvSpPr txBox="1">
            <a:spLocks/>
          </p:cNvSpPr>
          <p:nvPr/>
        </p:nvSpPr>
        <p:spPr bwMode="auto">
          <a:xfrm>
            <a:off x="381000" y="1013014"/>
            <a:ext cx="8382000" cy="10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801654" latinLnBrk="0">
              <a:buNone/>
              <a:defRPr/>
            </a:pP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Delivering complete range of portfolio with UC, mobility, business applications to meet SME communications needs 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630126" y="3820782"/>
            <a:ext cx="329983" cy="1648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91428" tIns="45715" rIns="91428" bIns="45715" anchor="ctr"/>
          <a:lstStyle/>
          <a:p>
            <a:pPr algn="ctr" defTabSz="914287">
              <a:defRPr/>
            </a:pPr>
            <a:r>
              <a:rPr lang="en-US" sz="1100" b="1" kern="0" dirty="0">
                <a:latin typeface="Calibri" panose="020F0502020204030204" pitchFamily="34" charset="0"/>
                <a:ea typeface="iPECS" pitchFamily="50" charset="-127"/>
                <a:cs typeface="Arial" panose="020B0604020202020204" pitchFamily="34" charset="0"/>
              </a:rPr>
              <a:t>Alarm  Messaging</a:t>
            </a:r>
          </a:p>
        </p:txBody>
      </p:sp>
      <p:pic>
        <p:nvPicPr>
          <p:cNvPr id="146" name="Picture 4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116" y="3094266"/>
            <a:ext cx="319550" cy="62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746" y="3475749"/>
            <a:ext cx="320023" cy="3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1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432" y="3114772"/>
            <a:ext cx="222918" cy="309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0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840" y="3108483"/>
            <a:ext cx="205559" cy="303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://blog.appliedis.com/wp-content/uploads/2013/11/android1.pn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712" y="3054861"/>
            <a:ext cx="146126" cy="1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4" descr="https://www.apple.com/home/images/og.jp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88" y="3050037"/>
            <a:ext cx="133759" cy="1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91"/>
          <p:cNvSpPr txBox="1">
            <a:spLocks noChangeArrowheads="1"/>
          </p:cNvSpPr>
          <p:nvPr/>
        </p:nvSpPr>
        <p:spPr bwMode="auto">
          <a:xfrm>
            <a:off x="2095671" y="3733800"/>
            <a:ext cx="554936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000" kern="0" dirty="0">
                <a:ea typeface="iPECS" pitchFamily="34" charset="-127"/>
                <a:cs typeface="Arial" pitchFamily="34" charset="0"/>
              </a:rPr>
              <a:t>UCS P4</a:t>
            </a:r>
            <a:endParaRPr lang="ko-KR" altLang="en-US" sz="1000" kern="0" dirty="0">
              <a:ea typeface="iPECS" pitchFamily="34" charset="-127"/>
              <a:cs typeface="Arial" pitchFamily="34" charset="0"/>
            </a:endParaRPr>
          </a:p>
        </p:txBody>
      </p:sp>
      <p:pic>
        <p:nvPicPr>
          <p:cNvPr id="153" name="그림 22" descr="web1_Talk button_En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4" y="3497366"/>
            <a:ext cx="485575" cy="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91"/>
          <p:cNvSpPr txBox="1">
            <a:spLocks noChangeArrowheads="1"/>
          </p:cNvSpPr>
          <p:nvPr/>
        </p:nvSpPr>
        <p:spPr bwMode="auto">
          <a:xfrm>
            <a:off x="2647925" y="3733800"/>
            <a:ext cx="596614" cy="2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287">
              <a:defRPr/>
            </a:pPr>
            <a:r>
              <a:rPr lang="en-US" altLang="ko-KR" sz="1000" kern="0" dirty="0" err="1">
                <a:ea typeface="iPECS" pitchFamily="34" charset="-127"/>
                <a:cs typeface="Arial" pitchFamily="34" charset="0"/>
              </a:rPr>
              <a:t>Clickcall</a:t>
            </a:r>
            <a:endParaRPr lang="ko-KR" altLang="en-US" sz="1000" kern="0" dirty="0">
              <a:ea typeface="iPECS" pitchFamily="34" charset="-127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89879" y="1914650"/>
            <a:ext cx="6095872" cy="922701"/>
            <a:chOff x="1940621" y="1935758"/>
            <a:chExt cx="6853743" cy="862142"/>
          </a:xfrm>
        </p:grpSpPr>
        <p:sp>
          <p:nvSpPr>
            <p:cNvPr id="133" name="TextBox 80"/>
            <p:cNvSpPr txBox="1">
              <a:spLocks noChangeArrowheads="1"/>
            </p:cNvSpPr>
            <p:nvPr/>
          </p:nvSpPr>
          <p:spPr bwMode="auto">
            <a:xfrm>
              <a:off x="2011786" y="2569539"/>
              <a:ext cx="723082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LIP-8000E</a:t>
              </a:r>
              <a:endParaRPr lang="ko-KR" altLang="en-US" sz="900" kern="0" dirty="0">
                <a:ea typeface="iPECS" pitchFamily="34" charset="-127"/>
                <a:cs typeface="Arial" pitchFamily="34" charset="0"/>
              </a:endParaRPr>
            </a:p>
          </p:txBody>
        </p:sp>
        <p:grpSp>
          <p:nvGrpSpPr>
            <p:cNvPr id="134" name="Group 4"/>
            <p:cNvGrpSpPr>
              <a:grpSpLocks/>
            </p:cNvGrpSpPr>
            <p:nvPr/>
          </p:nvGrpSpPr>
          <p:grpSpPr bwMode="auto">
            <a:xfrm>
              <a:off x="1940621" y="2126198"/>
              <a:ext cx="747858" cy="427930"/>
              <a:chOff x="730705" y="4137212"/>
              <a:chExt cx="2676874" cy="1231816"/>
            </a:xfrm>
          </p:grpSpPr>
          <p:pic>
            <p:nvPicPr>
              <p:cNvPr id="135" name="Picture 134"/>
              <p:cNvPicPr>
                <a:picLocks noChangeAspect="1" noChangeArrowheads="1"/>
              </p:cNvPicPr>
              <p:nvPr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05" y="4674977"/>
                <a:ext cx="981723" cy="694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135"/>
              <p:cNvPicPr>
                <a:picLocks noChangeAspect="1" noChangeArrowheads="1"/>
              </p:cNvPicPr>
              <p:nvPr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712" y="4533955"/>
                <a:ext cx="974655" cy="67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36"/>
              <p:cNvPicPr>
                <a:picLocks noChangeAspect="1" noChangeArrowheads="1"/>
              </p:cNvPicPr>
              <p:nvPr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3023" y="4337794"/>
                <a:ext cx="965544" cy="704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137"/>
              <p:cNvPicPr>
                <a:picLocks noChangeAspect="1" noChangeArrowheads="1"/>
              </p:cNvPicPr>
              <p:nvPr/>
            </p:nvPicPr>
            <p:blipFill>
              <a:blip r:embed="rId4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479" y="4137212"/>
                <a:ext cx="1054100" cy="752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9" name="TextBox 80"/>
            <p:cNvSpPr txBox="1">
              <a:spLocks noChangeArrowheads="1"/>
            </p:cNvSpPr>
            <p:nvPr/>
          </p:nvSpPr>
          <p:spPr bwMode="auto">
            <a:xfrm>
              <a:off x="5576562" y="2582218"/>
              <a:ext cx="443725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 err="1">
                  <a:ea typeface="iPECS" pitchFamily="34" charset="-127"/>
                  <a:cs typeface="Arial" pitchFamily="34" charset="0"/>
                </a:rPr>
                <a:t>WiFi</a:t>
              </a:r>
              <a:endParaRPr lang="en-US" altLang="ko-KR" sz="900" kern="0" dirty="0">
                <a:ea typeface="iPECS" pitchFamily="34" charset="-127"/>
                <a:cs typeface="Arial" pitchFamily="34" charset="0"/>
              </a:endParaRPr>
            </a:p>
          </p:txBody>
        </p:sp>
        <p:pic>
          <p:nvPicPr>
            <p:cNvPr id="144" name="Picture 24"/>
            <p:cNvPicPr>
              <a:picLocks noChangeAspect="1" noChangeArrowheads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876" y="2063182"/>
              <a:ext cx="275021" cy="410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kx="-3284103" algn="br" rotWithShape="0">
                      <a:srgbClr val="708688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5" name="TextBox 80"/>
            <p:cNvSpPr txBox="1">
              <a:spLocks noChangeArrowheads="1"/>
            </p:cNvSpPr>
            <p:nvPr/>
          </p:nvSpPr>
          <p:spPr bwMode="auto">
            <a:xfrm>
              <a:off x="6143808" y="2569539"/>
              <a:ext cx="481573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DECT</a:t>
              </a: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154529" y="2067722"/>
              <a:ext cx="469282" cy="395133"/>
              <a:chOff x="5758167" y="2067722"/>
              <a:chExt cx="469282" cy="395133"/>
            </a:xfrm>
          </p:grpSpPr>
          <p:pic>
            <p:nvPicPr>
              <p:cNvPr id="156" name="Picture 22"/>
              <p:cNvPicPr>
                <a:picLocks noChangeAspect="1" noChangeArrowheads="1"/>
              </p:cNvPicPr>
              <p:nvPr/>
            </p:nvPicPr>
            <p:blipFill>
              <a:blip r:embed="rId4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953" y="2067722"/>
                <a:ext cx="270496" cy="385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70868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57" name="Picture 57"/>
              <p:cNvPicPr>
                <a:picLocks noChangeAspect="1" noChangeArrowheads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167" y="2082280"/>
                <a:ext cx="234744" cy="380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rgbClr val="70868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8" name="TextBox 80"/>
            <p:cNvSpPr txBox="1">
              <a:spLocks noChangeArrowheads="1"/>
            </p:cNvSpPr>
            <p:nvPr/>
          </p:nvSpPr>
          <p:spPr bwMode="auto">
            <a:xfrm>
              <a:off x="3463585" y="2569539"/>
              <a:ext cx="660001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LIP-9070</a:t>
              </a:r>
              <a:endParaRPr lang="ko-KR" altLang="en-US" sz="900" kern="0" dirty="0">
                <a:ea typeface="iPECS" pitchFamily="34" charset="-127"/>
                <a:cs typeface="Arial" pitchFamily="34" charset="0"/>
              </a:endParaRPr>
            </a:p>
          </p:txBody>
        </p:sp>
        <p:pic>
          <p:nvPicPr>
            <p:cNvPr id="159" name="Picture 42"/>
            <p:cNvPicPr>
              <a:picLocks noChangeAspect="1" noChangeArrowheads="1"/>
            </p:cNvPicPr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685" y="2141449"/>
              <a:ext cx="435801" cy="29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80"/>
            <p:cNvSpPr txBox="1">
              <a:spLocks noChangeArrowheads="1"/>
            </p:cNvSpPr>
            <p:nvPr/>
          </p:nvSpPr>
          <p:spPr bwMode="auto">
            <a:xfrm>
              <a:off x="2837638" y="2572708"/>
              <a:ext cx="660001" cy="2156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LIP-9000</a:t>
              </a:r>
              <a:endParaRPr lang="ko-KR" altLang="en-US" sz="900" kern="0" dirty="0">
                <a:ea typeface="iPECS" pitchFamily="34" charset="-127"/>
                <a:cs typeface="Arial" pitchFamily="34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646129" y="2082057"/>
              <a:ext cx="874735" cy="472070"/>
              <a:chOff x="2204032" y="3932634"/>
              <a:chExt cx="1203722" cy="609999"/>
            </a:xfrm>
            <a:solidFill>
              <a:srgbClr val="00B0F0"/>
            </a:solidFill>
          </p:grpSpPr>
          <p:pic>
            <p:nvPicPr>
              <p:cNvPr id="162" name="Picture 2"/>
              <p:cNvPicPr>
                <a:picLocks noChangeAspect="1" noChangeArrowheads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4032" y="4235451"/>
                <a:ext cx="422275" cy="307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" name="Picture 30"/>
              <p:cNvPicPr>
                <a:picLocks noChangeAspect="1" noChangeArrowheads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2710" y="4147603"/>
                <a:ext cx="407194" cy="379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" name="Picture 31"/>
              <p:cNvPicPr>
                <a:picLocks noChangeAspect="1" noChangeArrowheads="1"/>
              </p:cNvPicPr>
              <p:nvPr/>
            </p:nvPicPr>
            <p:blipFill>
              <a:blip r:embed="rId5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785" y="4077494"/>
                <a:ext cx="376238" cy="315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" name="Picture 5"/>
              <p:cNvPicPr>
                <a:picLocks noChangeAspect="1" noChangeArrowheads="1"/>
              </p:cNvPicPr>
              <p:nvPr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9904" y="4020999"/>
                <a:ext cx="335756" cy="25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6" name="Picture 6"/>
              <p:cNvPicPr>
                <a:picLocks noChangeAspect="1" noChangeArrowheads="1"/>
              </p:cNvPicPr>
              <p:nvPr/>
            </p:nvPicPr>
            <p:blipFill>
              <a:blip r:embed="rId5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8023" y="3932634"/>
                <a:ext cx="389731" cy="289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7" name="Group 166"/>
            <p:cNvGrpSpPr/>
            <p:nvPr/>
          </p:nvGrpSpPr>
          <p:grpSpPr>
            <a:xfrm>
              <a:off x="6868682" y="1935758"/>
              <a:ext cx="979918" cy="546420"/>
              <a:chOff x="6392432" y="1935758"/>
              <a:chExt cx="979918" cy="546420"/>
            </a:xfrm>
          </p:grpSpPr>
          <p:pic>
            <p:nvPicPr>
              <p:cNvPr id="168" name="Picture 1" descr="Screen Clipping"/>
              <p:cNvPicPr>
                <a:picLocks noChangeAspect="1"/>
              </p:cNvPicPr>
              <p:nvPr/>
            </p:nvPicPr>
            <p:blipFill>
              <a:blip r:embed="rId5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2432" y="1935758"/>
                <a:ext cx="667868" cy="5464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26" descr="Screen Clipping"/>
              <p:cNvPicPr>
                <a:picLocks noChangeAspect="1"/>
              </p:cNvPicPr>
              <p:nvPr/>
            </p:nvPicPr>
            <p:blipFill rotWithShape="1">
              <a:blip r:embed="rId5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52505" y="2126198"/>
                <a:ext cx="319845" cy="318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0" name="TextBox 80"/>
            <p:cNvSpPr txBox="1">
              <a:spLocks noChangeArrowheads="1"/>
            </p:cNvSpPr>
            <p:nvPr/>
          </p:nvSpPr>
          <p:spPr bwMode="auto">
            <a:xfrm>
              <a:off x="7125311" y="2569539"/>
              <a:ext cx="620350" cy="2156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IP-DECT</a:t>
              </a:r>
            </a:p>
          </p:txBody>
        </p:sp>
        <p:sp>
          <p:nvSpPr>
            <p:cNvPr id="171" name="TextBox 91"/>
            <p:cNvSpPr txBox="1">
              <a:spLocks noChangeArrowheads="1"/>
            </p:cNvSpPr>
            <p:nvPr/>
          </p:nvSpPr>
          <p:spPr bwMode="auto">
            <a:xfrm>
              <a:off x="7921692" y="2569539"/>
              <a:ext cx="872672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IP Attendant</a:t>
              </a:r>
              <a:endParaRPr lang="ko-KR" altLang="en-US" sz="900" kern="0" dirty="0">
                <a:ea typeface="iPECS" pitchFamily="34" charset="-127"/>
                <a:cs typeface="Arial" pitchFamily="34" charset="0"/>
              </a:endParaRPr>
            </a:p>
          </p:txBody>
        </p:sp>
        <p:pic>
          <p:nvPicPr>
            <p:cNvPr id="172" name="Picture 4" descr="CM"/>
            <p:cNvPicPr>
              <a:picLocks noChangeAspect="1" noChangeArrowheads="1"/>
            </p:cNvPicPr>
            <p:nvPr/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665" y="2026656"/>
              <a:ext cx="510761" cy="33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3" name="Group 172"/>
            <p:cNvGrpSpPr/>
            <p:nvPr/>
          </p:nvGrpSpPr>
          <p:grpSpPr>
            <a:xfrm>
              <a:off x="5105400" y="2126199"/>
              <a:ext cx="339338" cy="334914"/>
              <a:chOff x="10213132" y="2377672"/>
              <a:chExt cx="841069" cy="818316"/>
            </a:xfrm>
          </p:grpSpPr>
          <p:pic>
            <p:nvPicPr>
              <p:cNvPr id="174" name="Picture 51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3132" y="2598464"/>
                <a:ext cx="517014" cy="59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50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5640" y="2377672"/>
                <a:ext cx="588561" cy="568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4335553" y="1984516"/>
              <a:ext cx="693647" cy="606284"/>
              <a:chOff x="9137613" y="3254023"/>
              <a:chExt cx="1598097" cy="1547956"/>
            </a:xfrm>
          </p:grpSpPr>
          <p:pic>
            <p:nvPicPr>
              <p:cNvPr id="177" name="Picture 45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7613" y="4235437"/>
                <a:ext cx="425046" cy="566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46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0136" y="4006372"/>
                <a:ext cx="498856" cy="57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47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2587" y="3798257"/>
                <a:ext cx="592810" cy="535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179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5924" y="3574063"/>
                <a:ext cx="598945" cy="532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49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5396" y="3254023"/>
                <a:ext cx="590314" cy="607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2" name="TextBox 80"/>
            <p:cNvSpPr txBox="1">
              <a:spLocks noChangeArrowheads="1"/>
            </p:cNvSpPr>
            <p:nvPr/>
          </p:nvSpPr>
          <p:spPr bwMode="auto">
            <a:xfrm>
              <a:off x="4440004" y="2569539"/>
              <a:ext cx="1016857" cy="21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801654" latinLnBrk="0">
                <a:defRPr/>
              </a:pPr>
              <a:r>
                <a:rPr lang="en-US" altLang="ko-KR" sz="900" kern="0" dirty="0">
                  <a:ea typeface="iPECS" pitchFamily="34" charset="-127"/>
                  <a:cs typeface="Arial" pitchFamily="34" charset="0"/>
                </a:rPr>
                <a:t>LDP-7000/9000</a:t>
              </a:r>
              <a:endParaRPr lang="ko-KR" altLang="en-US" sz="900" kern="0" dirty="0">
                <a:ea typeface="iPECS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6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Positioning</a:t>
            </a:r>
            <a:endParaRPr lang="ko-KR" altLang="en-US" dirty="0"/>
          </a:p>
        </p:txBody>
      </p:sp>
      <p:sp>
        <p:nvSpPr>
          <p:cNvPr id="31" name="Content Placeholder 211"/>
          <p:cNvSpPr txBox="1">
            <a:spLocks/>
          </p:cNvSpPr>
          <p:nvPr/>
        </p:nvSpPr>
        <p:spPr bwMode="auto">
          <a:xfrm>
            <a:off x="445600" y="1078311"/>
            <a:ext cx="7144897" cy="12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9383" indent="-239383" defTabSz="801654">
              <a:defRPr/>
            </a:pP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Serving varying customer types and needs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546963" lvl="1" indent="-233816" defTabSz="801654">
              <a:buClr>
                <a:srgbClr val="00A9D4"/>
              </a:buClr>
              <a:buFont typeface="Arial" pitchFamily="34" charset="0"/>
              <a:buChar char="–"/>
              <a:defRPr/>
            </a:pPr>
            <a:r>
              <a:rPr lang="en-US" sz="1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ＭＳ Ｐゴシック" charset="0"/>
              </a:rPr>
              <a:t>iP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ECS UCP for SME IP/UC market</a:t>
            </a:r>
          </a:p>
          <a:p>
            <a:pPr marL="546963" lvl="1" indent="-233816" defTabSz="801654">
              <a:buClr>
                <a:srgbClr val="00A9D4"/>
              </a:buClr>
              <a:buFont typeface="Arial" pitchFamily="34" charset="0"/>
              <a:buChar char="–"/>
              <a:defRPr/>
            </a:pPr>
            <a:r>
              <a:rPr lang="en-US" sz="1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iPECS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eMG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for SMB Hybrid market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22290" y="3841681"/>
            <a:ext cx="3830716" cy="1439320"/>
            <a:chOff x="1319669" y="4286026"/>
            <a:chExt cx="4482164" cy="1893180"/>
          </a:xfrm>
        </p:grpSpPr>
        <p:sp>
          <p:nvSpPr>
            <p:cNvPr id="45" name="Rounded Rectangle 44"/>
            <p:cNvSpPr/>
            <p:nvPr/>
          </p:nvSpPr>
          <p:spPr>
            <a:xfrm>
              <a:off x="1319669" y="4286026"/>
              <a:ext cx="4482164" cy="1893180"/>
            </a:xfrm>
            <a:prstGeom prst="roundRect">
              <a:avLst>
                <a:gd name="adj" fmla="val 6144"/>
              </a:avLst>
            </a:prstGeom>
            <a:solidFill>
              <a:schemeClr val="accent4">
                <a:lumMod val="50000"/>
                <a:alpha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801654" latinLnBrk="0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Hybrid Market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55887" y="4877599"/>
              <a:ext cx="851901" cy="546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1654" latinLnBrk="0">
                <a:defRPr/>
              </a:pPr>
              <a:r>
                <a:rPr lang="en-US" sz="2100" b="1" kern="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eMG</a:t>
              </a:r>
              <a:endParaRPr lang="en-US" sz="2100" b="1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95685" y="3284524"/>
            <a:ext cx="3964424" cy="1841204"/>
            <a:chOff x="4681711" y="3553181"/>
            <a:chExt cx="4638610" cy="2421790"/>
          </a:xfrm>
        </p:grpSpPr>
        <p:sp>
          <p:nvSpPr>
            <p:cNvPr id="43" name="Rounded Rectangle 42"/>
            <p:cNvSpPr/>
            <p:nvPr/>
          </p:nvSpPr>
          <p:spPr>
            <a:xfrm>
              <a:off x="4681711" y="3553181"/>
              <a:ext cx="4638610" cy="2421790"/>
            </a:xfrm>
            <a:prstGeom prst="roundRect">
              <a:avLst>
                <a:gd name="adj" fmla="val 4457"/>
              </a:avLst>
            </a:prstGeom>
            <a:solidFill>
              <a:schemeClr val="accent6">
                <a:lumMod val="50000"/>
                <a:lumOff val="50000"/>
                <a:alpha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801654" latinLnBrk="0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IP/UC Market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17577" y="4440654"/>
              <a:ext cx="756245" cy="546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1654" latinLnBrk="0">
                <a:defRPr/>
              </a:pPr>
              <a:r>
                <a:rPr lang="en-US" sz="21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UCP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4048245" y="2123061"/>
            <a:ext cx="2876963" cy="1225501"/>
          </a:xfrm>
          <a:prstGeom prst="rightArrow">
            <a:avLst>
              <a:gd name="adj1" fmla="val 72214"/>
              <a:gd name="adj2" fmla="val 50000"/>
            </a:avLst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50517" indent="-173971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UC and applications</a:t>
            </a:r>
          </a:p>
          <a:p>
            <a:pPr marL="250517" indent="-173971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Distributed Environments</a:t>
            </a:r>
          </a:p>
          <a:p>
            <a:pPr marL="250517" indent="-173971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Redundancy</a:t>
            </a:r>
          </a:p>
          <a:p>
            <a:pPr marL="250517" indent="-173971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Scalability</a:t>
            </a:r>
          </a:p>
        </p:txBody>
      </p:sp>
      <p:sp>
        <p:nvSpPr>
          <p:cNvPr id="37" name="Right Arrow 36"/>
          <p:cNvSpPr/>
          <p:nvPr/>
        </p:nvSpPr>
        <p:spPr>
          <a:xfrm flipH="1">
            <a:off x="2065836" y="5320638"/>
            <a:ext cx="2825269" cy="720239"/>
          </a:xfrm>
          <a:prstGeom prst="rightArrow">
            <a:avLst>
              <a:gd name="adj1" fmla="val 69747"/>
              <a:gd name="adj2" fmla="val 50000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315930" indent="-161444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effective telephony</a:t>
            </a:r>
          </a:p>
          <a:p>
            <a:pPr marL="315930" indent="-161444" defTabSz="801654" latinLnBrk="0">
              <a:buFont typeface="Arial" panose="020B0604020202020204" pitchFamily="34" charset="0"/>
              <a:buChar char="•"/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Light use of IP and Mobility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33653" y="3417724"/>
            <a:ext cx="2791555" cy="1642013"/>
            <a:chOff x="4843142" y="3728383"/>
            <a:chExt cx="3266284" cy="2159788"/>
          </a:xfrm>
        </p:grpSpPr>
        <p:sp>
          <p:nvSpPr>
            <p:cNvPr id="39" name="Pentagon 38"/>
            <p:cNvSpPr/>
            <p:nvPr/>
          </p:nvSpPr>
          <p:spPr>
            <a:xfrm flipH="1">
              <a:off x="4843143" y="5221853"/>
              <a:ext cx="3266283" cy="666318"/>
            </a:xfrm>
            <a:prstGeom prst="homePlate">
              <a:avLst>
                <a:gd name="adj" fmla="val 21917"/>
              </a:avLst>
            </a:prstGeom>
            <a:solidFill>
              <a:schemeClr val="accent6">
                <a:lumMod val="25000"/>
                <a:lumOff val="75000"/>
                <a:alpha val="8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801654" latinLnBrk="0"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UCP100</a:t>
              </a:r>
            </a:p>
          </p:txBody>
        </p:sp>
        <p:sp>
          <p:nvSpPr>
            <p:cNvPr id="40" name="Pentagon 39"/>
            <p:cNvSpPr/>
            <p:nvPr/>
          </p:nvSpPr>
          <p:spPr>
            <a:xfrm flipH="1">
              <a:off x="4843142" y="3728383"/>
              <a:ext cx="3266283" cy="1424541"/>
            </a:xfrm>
            <a:prstGeom prst="homePlate">
              <a:avLst>
                <a:gd name="adj" fmla="val 10924"/>
              </a:avLst>
            </a:prstGeom>
            <a:solidFill>
              <a:schemeClr val="accent6">
                <a:lumMod val="25000"/>
                <a:lumOff val="75000"/>
                <a:alpha val="8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801654" latinLnBrk="0"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UCP2400</a:t>
              </a:r>
            </a:p>
            <a:p>
              <a:pPr algn="ctr" defTabSz="801654" latinLnBrk="0">
                <a:defRPr/>
              </a:pPr>
              <a:r>
                <a:rPr lang="en-US" sz="1200" b="1" kern="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UCP600</a:t>
              </a:r>
            </a:p>
          </p:txBody>
        </p:sp>
      </p:grpSp>
      <p:sp>
        <p:nvSpPr>
          <p:cNvPr id="42" name="Pentagon 41"/>
          <p:cNvSpPr/>
          <p:nvPr/>
        </p:nvSpPr>
        <p:spPr>
          <a:xfrm>
            <a:off x="2065836" y="3941770"/>
            <a:ext cx="2742321" cy="733666"/>
          </a:xfrm>
          <a:prstGeom prst="homePlate">
            <a:avLst>
              <a:gd name="adj" fmla="val 11895"/>
            </a:avLst>
          </a:prstGeom>
          <a:solidFill>
            <a:srgbClr val="00CC00">
              <a:alpha val="80000"/>
            </a:srgb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654" latinLnBrk="0">
              <a:defRPr/>
            </a:pPr>
            <a:r>
              <a:rPr lang="en-US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eMG800</a:t>
            </a:r>
          </a:p>
        </p:txBody>
      </p:sp>
      <p:sp>
        <p:nvSpPr>
          <p:cNvPr id="41" name="Pentagon 40"/>
          <p:cNvSpPr/>
          <p:nvPr/>
        </p:nvSpPr>
        <p:spPr>
          <a:xfrm>
            <a:off x="2065836" y="4764483"/>
            <a:ext cx="2742321" cy="400063"/>
          </a:xfrm>
          <a:prstGeom prst="homePlate">
            <a:avLst>
              <a:gd name="adj" fmla="val 21917"/>
            </a:avLst>
          </a:prstGeom>
          <a:solidFill>
            <a:srgbClr val="92D050">
              <a:alpha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01654" latinLnBrk="0">
              <a:defRPr/>
            </a:pPr>
            <a:r>
              <a:rPr 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eMG80</a:t>
            </a:r>
          </a:p>
        </p:txBody>
      </p:sp>
    </p:spTree>
    <p:extLst>
      <p:ext uri="{BB962C8B-B14F-4D97-AF65-F5344CB8AC3E}">
        <p14:creationId xmlns:p14="http://schemas.microsoft.com/office/powerpoint/2010/main" val="5163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Market Coverage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0991" y="1274201"/>
            <a:ext cx="8227438" cy="4831973"/>
            <a:chOff x="206798" y="1491543"/>
            <a:chExt cx="10106073" cy="5189428"/>
          </a:xfrm>
        </p:grpSpPr>
        <p:sp>
          <p:nvSpPr>
            <p:cNvPr id="24" name="Rounded Rectangle 23"/>
            <p:cNvSpPr/>
            <p:nvPr/>
          </p:nvSpPr>
          <p:spPr>
            <a:xfrm>
              <a:off x="6446754" y="2104290"/>
              <a:ext cx="1921739" cy="3543749"/>
            </a:xfrm>
            <a:prstGeom prst="roundRect">
              <a:avLst>
                <a:gd name="adj" fmla="val 703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</a:rPr>
                <a:t>eMG800</a:t>
              </a:r>
              <a:endParaRPr lang="ko-KR" altLang="en-US" b="1" dirty="0">
                <a:latin typeface="Calibri" panose="020F05020202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071596" y="1850030"/>
              <a:ext cx="0" cy="48309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63799" y="6363146"/>
              <a:ext cx="7821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081955" y="4901151"/>
              <a:ext cx="1115813" cy="88990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Calibri" panose="020F0502020204030204" pitchFamily="34" charset="0"/>
                </a:rPr>
                <a:t>MG100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09274" y="3956390"/>
              <a:ext cx="1115813" cy="13897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Calibri" panose="020F0502020204030204" pitchFamily="34" charset="0"/>
                </a:rPr>
                <a:t>MG300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40263" y="5203132"/>
              <a:ext cx="1514111" cy="1009068"/>
            </a:xfrm>
            <a:prstGeom prst="roundRect">
              <a:avLst>
                <a:gd name="adj" fmla="val 13442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b="1" dirty="0">
                  <a:latin typeface="Calibri" panose="020F0502020204030204" pitchFamily="34" charset="0"/>
                </a:rPr>
                <a:t>eMG80 </a:t>
              </a:r>
            </a:p>
            <a:p>
              <a:pPr algn="ctr"/>
              <a:endParaRPr lang="ko-KR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257315" y="5791061"/>
              <a:ext cx="763356" cy="4211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Calibri" panose="020F0502020204030204" pitchFamily="34" charset="0"/>
                </a:rPr>
                <a:t>ipLDK-60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6798" y="3684700"/>
              <a:ext cx="864798" cy="297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dirty="0">
                  <a:latin typeface="Calibri" panose="020F0502020204030204" pitchFamily="34" charset="0"/>
                </a:rPr>
                <a:t>400port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6798" y="2199865"/>
              <a:ext cx="864798" cy="297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dirty="0">
                  <a:latin typeface="Calibri" panose="020F0502020204030204" pitchFamily="34" charset="0"/>
                </a:rPr>
                <a:t>800port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1156" y="5773631"/>
              <a:ext cx="760439" cy="297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dirty="0">
                  <a:latin typeface="Calibri" panose="020F0502020204030204" pitchFamily="34" charset="0"/>
                </a:rPr>
                <a:t>30port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189050" y="3439156"/>
              <a:ext cx="291173" cy="2208884"/>
            </a:xfrm>
            <a:prstGeom prst="rightArrow">
              <a:avLst>
                <a:gd name="adj1" fmla="val 50000"/>
                <a:gd name="adj2" fmla="val 10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6798" y="5010851"/>
              <a:ext cx="864798" cy="297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200" dirty="0">
                  <a:latin typeface="Calibri" panose="020F0502020204030204" pitchFamily="34" charset="0"/>
                </a:rPr>
                <a:t>100port</a:t>
              </a:r>
              <a:endParaRPr lang="ko-KR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80223" y="4573513"/>
              <a:ext cx="2209414" cy="61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547" indent="-76547">
                <a:buFont typeface="Arial" panose="020B0604020202020204" pitchFamily="34" charset="0"/>
                <a:buChar char="•"/>
              </a:pPr>
              <a:r>
                <a:rPr lang="en-US" altLang="ko-KR" sz="1100" b="1" dirty="0">
                  <a:latin typeface="Calibri" panose="020F0502020204030204" pitchFamily="34" charset="0"/>
                </a:rPr>
                <a:t>Total TDM port : 118</a:t>
              </a:r>
            </a:p>
            <a:p>
              <a:r>
                <a:rPr lang="en-US" altLang="ko-KR" sz="1000" dirty="0">
                  <a:latin typeface="Calibri" panose="020F0502020204030204" pitchFamily="34" charset="0"/>
                </a:rPr>
                <a:t>  - 24 CO / 1 PRI</a:t>
              </a:r>
            </a:p>
            <a:p>
              <a:r>
                <a:rPr lang="en-US" altLang="ko-KR" sz="1000" dirty="0">
                  <a:latin typeface="Calibri" panose="020F0502020204030204" pitchFamily="34" charset="0"/>
                </a:rPr>
                <a:t>  - 64 Ext (63 SLT or 48 DKT)</a:t>
              </a:r>
              <a:endParaRPr lang="ko-KR" alt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46754" y="1491543"/>
              <a:ext cx="2067699" cy="79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547" indent="-76547">
                <a:buFont typeface="Arial" panose="020B0604020202020204" pitchFamily="34" charset="0"/>
                <a:buChar char="•"/>
              </a:pPr>
              <a:r>
                <a:rPr lang="en-US" altLang="ko-KR" sz="1100" b="1" dirty="0">
                  <a:latin typeface="Calibri" panose="020F0502020204030204" pitchFamily="34" charset="0"/>
                </a:rPr>
                <a:t>Total TDM port : 840</a:t>
              </a:r>
            </a:p>
            <a:p>
              <a:r>
                <a:rPr lang="en-US" altLang="ko-KR" sz="1000" dirty="0">
                  <a:latin typeface="Calibri" panose="020F0502020204030204" pitchFamily="34" charset="0"/>
                </a:rPr>
                <a:t>  - 408 CO / 20 PRI (600ch)</a:t>
              </a:r>
            </a:p>
            <a:p>
              <a:r>
                <a:rPr lang="en-US" altLang="ko-KR" sz="1000" dirty="0">
                  <a:latin typeface="Calibri" panose="020F0502020204030204" pitchFamily="34" charset="0"/>
                </a:rPr>
                <a:t>  - 828 TDM Extension</a:t>
              </a:r>
            </a:p>
            <a:p>
              <a:pPr marL="76547" indent="-76547">
                <a:buFont typeface="Arial" panose="020B0604020202020204" pitchFamily="34" charset="0"/>
                <a:buChar char="•"/>
              </a:pPr>
              <a:endParaRPr lang="ko-KR" alt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280423" y="4213473"/>
              <a:ext cx="2234030" cy="1316433"/>
            </a:xfrm>
            <a:prstGeom prst="ellipse">
              <a:avLst/>
            </a:prstGeom>
            <a:solidFill>
              <a:srgbClr val="00CCFF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50~300port</a:t>
              </a:r>
              <a:endParaRPr lang="ko-KR" altLang="en-US" sz="14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76587" y="4543599"/>
              <a:ext cx="2003878" cy="1323014"/>
            </a:xfrm>
            <a:prstGeom prst="ellipse">
              <a:avLst/>
            </a:prstGeom>
            <a:solidFill>
              <a:srgbClr val="00CCFF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20~200port</a:t>
              </a:r>
              <a:endPara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280423" y="2845321"/>
              <a:ext cx="2234030" cy="1316433"/>
            </a:xfrm>
            <a:prstGeom prst="ellipse">
              <a:avLst/>
            </a:prstGeom>
            <a:solidFill>
              <a:srgbClr val="00CCFF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400~600port</a:t>
              </a:r>
              <a:endParaRPr lang="ko-KR" altLang="en-US" sz="14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848109" y="5529906"/>
              <a:ext cx="1495530" cy="673415"/>
            </a:xfrm>
            <a:prstGeom prst="ellipse">
              <a:avLst/>
            </a:prstGeom>
            <a:solidFill>
              <a:srgbClr val="00CCFF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00CC"/>
                  </a:solidFill>
                  <a:latin typeface="Calibri" panose="020F0502020204030204" pitchFamily="34" charset="0"/>
                </a:rPr>
                <a:t>5~50port</a:t>
              </a:r>
              <a:endParaRPr lang="ko-KR" altLang="en-US" sz="1200" b="1" dirty="0">
                <a:solidFill>
                  <a:srgbClr val="0000CC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800703" y="4286813"/>
              <a:ext cx="1512168" cy="1150796"/>
              <a:chOff x="8800703" y="4194516"/>
              <a:chExt cx="1512168" cy="1335390"/>
            </a:xfrm>
          </p:grpSpPr>
          <p:sp>
            <p:nvSpPr>
              <p:cNvPr id="41" name="Right Arrow 40"/>
              <p:cNvSpPr/>
              <p:nvPr/>
            </p:nvSpPr>
            <p:spPr>
              <a:xfrm flipH="1">
                <a:off x="8800703" y="4194516"/>
                <a:ext cx="1512168" cy="1335390"/>
              </a:xfrm>
              <a:prstGeom prst="rightArrow">
                <a:avLst/>
              </a:prstGeom>
              <a:solidFill>
                <a:srgbClr val="5B659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071319" y="4686465"/>
                <a:ext cx="1088952" cy="345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Sweet Spot</a:t>
                </a:r>
                <a:endPara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8800703" y="2863758"/>
              <a:ext cx="1512168" cy="1150796"/>
              <a:chOff x="8800703" y="2771461"/>
              <a:chExt cx="1512168" cy="1335390"/>
            </a:xfrm>
          </p:grpSpPr>
          <p:sp>
            <p:nvSpPr>
              <p:cNvPr id="43" name="Right Arrow 42"/>
              <p:cNvSpPr/>
              <p:nvPr/>
            </p:nvSpPr>
            <p:spPr>
              <a:xfrm flipH="1">
                <a:off x="8800703" y="2771461"/>
                <a:ext cx="1512168" cy="1335390"/>
              </a:xfrm>
              <a:prstGeom prst="rightArrow">
                <a:avLst/>
              </a:prstGeom>
              <a:solidFill>
                <a:srgbClr val="5B659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996692" y="3150937"/>
                <a:ext cx="1294046" cy="575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Additional</a:t>
                </a:r>
              </a:p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</a:rPr>
                  <a:t>Opportunities</a:t>
                </a:r>
                <a:endPara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4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Hardware(1/4) – Summary 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59998"/>
              </p:ext>
            </p:extLst>
          </p:nvPr>
        </p:nvGraphicFramePr>
        <p:xfrm>
          <a:off x="395536" y="2532548"/>
          <a:ext cx="8496944" cy="356074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08112"/>
                <a:gridCol w="1584176"/>
                <a:gridCol w="2160240"/>
                <a:gridCol w="3744416"/>
              </a:tblGrid>
              <a:tr h="296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</a:rPr>
                        <a:t>Category</a:t>
                      </a:r>
                      <a:endParaRPr lang="ko-KR" altLang="en-US" sz="14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Calibri" panose="020F0502020204030204" pitchFamily="34" charset="0"/>
                        </a:rPr>
                        <a:t>iPECS</a:t>
                      </a:r>
                      <a:r>
                        <a:rPr lang="en-US" altLang="ko-KR" sz="1400" baseline="0" dirty="0" smtClean="0">
                          <a:latin typeface="Calibri" panose="020F0502020204030204" pitchFamily="34" charset="0"/>
                        </a:rPr>
                        <a:t> MG</a:t>
                      </a:r>
                      <a:endParaRPr lang="ko-KR" altLang="en-US" sz="14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Calibri" panose="020F0502020204030204" pitchFamily="34" charset="0"/>
                        </a:rPr>
                        <a:t>iPECS</a:t>
                      </a:r>
                      <a:r>
                        <a:rPr lang="en-US" altLang="ko-KR" sz="1400" dirty="0" smtClean="0">
                          <a:latin typeface="Calibri" panose="020F0502020204030204" pitchFamily="34" charset="0"/>
                        </a:rPr>
                        <a:t> eMG800</a:t>
                      </a:r>
                      <a:endParaRPr lang="ko-KR" altLang="en-US" sz="14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alibri" panose="020F0502020204030204" pitchFamily="34" charset="0"/>
                        </a:rPr>
                        <a:t>Remark</a:t>
                      </a:r>
                      <a:endParaRPr lang="ko-KR" altLang="en-US" sz="14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</a:tr>
              <a:tr h="4586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Calibri" panose="020F0502020204030204" pitchFamily="34" charset="0"/>
                        </a:rPr>
                        <a:t>Cabinet</a:t>
                      </a:r>
                      <a:endParaRPr lang="ko-KR" alt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MG-KSU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MG-EKSU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eMG800-KSU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eMG800-EKSU</a:t>
                      </a:r>
                      <a:endParaRPr lang="ko-KR" altLang="en-US" sz="11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No hardware change, new m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odel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name(eMG800) on KSU/BKSU cabinet and on labels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i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Installed MG-KSU/EKSU can be re-used without any change</a:t>
                      </a:r>
                    </a:p>
                  </a:txBody>
                  <a:tcPr marL="78226" marR="78226" marT="41459" marB="41459"/>
                </a:tc>
              </a:tr>
              <a:tr h="3273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Calibri" panose="020F0502020204030204" pitchFamily="34" charset="0"/>
                        </a:rPr>
                        <a:t>MPB</a:t>
                      </a:r>
                      <a:endParaRPr lang="ko-KR" alt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MG-MPB100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MG-MPB300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eMG800-MPB</a:t>
                      </a:r>
                      <a:endParaRPr lang="ko-KR" altLang="en-US" sz="11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Default 200port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Expandable </a:t>
                      </a:r>
                      <a:r>
                        <a:rPr lang="en-US" altLang="ko-KR" sz="1100" dirty="0" err="1" smtClean="0"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 1,200port with SPL licenses</a:t>
                      </a:r>
                    </a:p>
                  </a:txBody>
                  <a:tcPr marL="78226" marR="78226" marT="41459" marB="41459"/>
                </a:tc>
              </a:tr>
              <a:tr h="58988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Calibri" panose="020F0502020204030204" pitchFamily="34" charset="0"/>
                        </a:rPr>
                        <a:t>VOIP</a:t>
                      </a:r>
                      <a:endParaRPr lang="ko-KR" alt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MG-VOIB8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MG-VOIB24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MG-VOIB8</a:t>
                      </a:r>
                      <a:r>
                        <a:rPr lang="en-US" altLang="ko-KR" sz="110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(MG/eMG800 F/W)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MG-VOIB24 (MG/eMG800 F/W)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="1" baseline="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eMG800-VOIB128</a:t>
                      </a:r>
                      <a:endParaRPr lang="ko-KR" altLang="en-US" sz="11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100" dirty="0" smtClean="0">
                        <a:latin typeface="Calibri" panose="020F0502020204030204" pitchFamily="34" charset="0"/>
                      </a:endParaRP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Daughter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board mounting on MPB (Option)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32ch by default 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Expandable </a:t>
                      </a:r>
                      <a:r>
                        <a:rPr lang="en-US" altLang="ko-KR" sz="1100" baseline="0" dirty="0" err="1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upto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128ch with 8ch license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4586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Calibri" panose="020F0502020204030204" pitchFamily="34" charset="0"/>
                        </a:rPr>
                        <a:t>Option boards</a:t>
                      </a:r>
                      <a:endParaRPr lang="ko-KR" alt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MG-xxx </a:t>
                      </a: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    (MG Firmware)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MG-xxx (MG/eMG800 Firmware)</a:t>
                      </a:r>
                      <a:endParaRPr lang="ko-KR" altLang="en-US" sz="11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Dual firmware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(compatible with MG and eMG800)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Installed MG option boards can be upgraded to </a:t>
                      </a:r>
                      <a:r>
                        <a:rPr lang="en-US" altLang="ko-KR" sz="1100" baseline="0" dirty="0" err="1" smtClean="0">
                          <a:latin typeface="Calibri" panose="020F0502020204030204" pitchFamily="34" charset="0"/>
                        </a:rPr>
                        <a:t>eMG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firmware via eMG800 MPB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  <a:tr h="92111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Calibri" panose="020F0502020204030204" pitchFamily="34" charset="0"/>
                        </a:rPr>
                        <a:t>Packages</a:t>
                      </a:r>
                      <a:endParaRPr lang="ko-KR" altLang="en-US" sz="1100" b="1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MG-PAC100A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MG-PAC100D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MG-PAC100P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MG-PAC300</a:t>
                      </a:r>
                      <a:endParaRPr lang="ko-KR" altLang="en-US" sz="1100" dirty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eMG800-PAC-AS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eMG800-PAC-AD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eMG800-PAC-DS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eMG800-PAC-PS</a:t>
                      </a:r>
                    </a:p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eMG800-PAC-PD</a:t>
                      </a:r>
                      <a:endParaRPr lang="ko-KR" altLang="en-US" sz="11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BKSU,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PSU, eMG800-MPB, LCOB12, SLIB24</a:t>
                      </a: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BKSU,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PSU, eMG800-MPB, LCOB12, DTIB24</a:t>
                      </a:r>
                      <a:endParaRPr lang="ko-KR" altLang="en-US" sz="1100" dirty="0" smtClean="0"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BKSU,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PSU, eMG800-MPB, BRIB4, SLIB24</a:t>
                      </a:r>
                      <a:endParaRPr lang="ko-KR" altLang="en-US" sz="1100" dirty="0" smtClean="0"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BKSU,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PSU, eMG800-MPB, PRIB, SLIB24</a:t>
                      </a:r>
                      <a:endParaRPr lang="ko-KR" altLang="en-US" sz="1100" dirty="0" smtClean="0"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dirty="0" smtClean="0">
                          <a:latin typeface="Calibri" panose="020F0502020204030204" pitchFamily="34" charset="0"/>
                        </a:rPr>
                        <a:t>BKSU,</a:t>
                      </a:r>
                      <a:r>
                        <a:rPr lang="en-US" altLang="ko-KR" sz="1100" baseline="0" dirty="0" smtClean="0">
                          <a:latin typeface="Calibri" panose="020F0502020204030204" pitchFamily="34" charset="0"/>
                        </a:rPr>
                        <a:t> PSU, eMG800-MPB, PRIB, DTIB24</a:t>
                      </a:r>
                      <a:endParaRPr lang="ko-KR" altLang="en-US" sz="1100" dirty="0" smtClean="0">
                        <a:latin typeface="Calibri" panose="020F0502020204030204" pitchFamily="34" charset="0"/>
                      </a:endParaRPr>
                    </a:p>
                  </a:txBody>
                  <a:tcPr marL="78226" marR="78226" marT="41459" marB="41459"/>
                </a:tc>
              </a:tr>
            </a:tbl>
          </a:graphicData>
        </a:graphic>
      </p:graphicFrame>
      <p:sp>
        <p:nvSpPr>
          <p:cNvPr id="9" name="Content Placeholder 25"/>
          <p:cNvSpPr txBox="1">
            <a:spLocks/>
          </p:cNvSpPr>
          <p:nvPr/>
        </p:nvSpPr>
        <p:spPr bwMode="auto">
          <a:xfrm>
            <a:off x="260753" y="908720"/>
            <a:ext cx="8502247" cy="14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22" tIns="0" rIns="63122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54486" indent="-154486" defTabSz="801654" latinLnBrk="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Hardware 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MPB and New VOIP</a:t>
            </a:r>
          </a:p>
          <a:p>
            <a:pPr marL="154486" indent="-154486" defTabSz="801654" latinLnBrk="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Renamed Hardware - KSU/EKSU</a:t>
            </a:r>
          </a:p>
          <a:p>
            <a:pPr marL="154486" indent="-154486" defTabSz="801654" latinLnBrk="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MG Option boards - Same model name with dual firmware</a:t>
            </a:r>
          </a:p>
          <a:p>
            <a:pPr marL="154486" indent="-154486" defTabSz="801654" latinLnBrk="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New packages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823" y="2530789"/>
            <a:ext cx="5904657" cy="35625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3"/>
          <p:cNvSpPr/>
          <p:nvPr/>
        </p:nvSpPr>
        <p:spPr>
          <a:xfrm>
            <a:off x="2659003" y="3167812"/>
            <a:ext cx="184806" cy="2481283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0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423_iPE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PECS_Template_09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iPECS_Template_10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iPECS_Template_1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PECS_Template_12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iPECS_Template_1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iPECS_Template_1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iPECS_Template_1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iPECS_Template_16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iPECS_Template_17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iPECS_Template_18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PECS_Template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PECS_Template_01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PECS_Template_03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PECS_Template_04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PECS_Template_05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PECS_Template_06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PECS_Template_07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iPECS_Template_08">
  <a:themeElements>
    <a:clrScheme name=" IPECS">
      <a:dk1>
        <a:srgbClr val="000000"/>
      </a:dk1>
      <a:lt1>
        <a:sysClr val="window" lastClr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591B64"/>
      </a:accent5>
      <a:accent6>
        <a:srgbClr val="0F2342"/>
      </a:accent6>
      <a:hlink>
        <a:srgbClr val="043EFF"/>
      </a:hlink>
      <a:folHlink>
        <a:srgbClr val="6F0098"/>
      </a:folHlink>
    </a:clrScheme>
    <a:fontScheme name="에릭슨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20150423_iPECS_PPT_Template</Template>
  <TotalTime>5994</TotalTime>
  <Words>3791</Words>
  <Application>Microsoft Office PowerPoint</Application>
  <PresentationFormat>On-screen Show (4:3)</PresentationFormat>
  <Paragraphs>1182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20150423_iPECS_PPT_Template</vt:lpstr>
      <vt:lpstr>iPECS_Template_01</vt:lpstr>
      <vt:lpstr>1_iPECS_Template_01</vt:lpstr>
      <vt:lpstr>iPECS_Template_03</vt:lpstr>
      <vt:lpstr>iPECS_Template_04</vt:lpstr>
      <vt:lpstr>iPECS_Template_05</vt:lpstr>
      <vt:lpstr>iPECS_Template_06</vt:lpstr>
      <vt:lpstr>iPECS_Template_07</vt:lpstr>
      <vt:lpstr>iPECS_Template_08</vt:lpstr>
      <vt:lpstr>iPECS_Template_09</vt:lpstr>
      <vt:lpstr>iPECS_Template_10</vt:lpstr>
      <vt:lpstr>iPECS_Template_11</vt:lpstr>
      <vt:lpstr>iPECS_Template_12</vt:lpstr>
      <vt:lpstr>iPECS_Template_13</vt:lpstr>
      <vt:lpstr>iPECS_Template_14</vt:lpstr>
      <vt:lpstr>iPECS_Template_15</vt:lpstr>
      <vt:lpstr>iPECS_Template_16</vt:lpstr>
      <vt:lpstr>iPECS_Template_17</vt:lpstr>
      <vt:lpstr>iPECS_Template_18</vt:lpstr>
      <vt:lpstr>iPECS eMG800 Introduction (Unified Software v1.2)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Keunsup Choi</dc:creator>
  <cp:lastModifiedBy>Keunsup Choi</cp:lastModifiedBy>
  <cp:revision>32</cp:revision>
  <dcterms:created xsi:type="dcterms:W3CDTF">2015-06-18T03:02:21Z</dcterms:created>
  <dcterms:modified xsi:type="dcterms:W3CDTF">2015-06-30T00:59:00Z</dcterms:modified>
</cp:coreProperties>
</file>