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501" r:id="rId2"/>
    <p:sldId id="542" r:id="rId3"/>
    <p:sldId id="568" r:id="rId4"/>
    <p:sldId id="569" r:id="rId5"/>
    <p:sldId id="571" r:id="rId6"/>
    <p:sldId id="572" r:id="rId7"/>
    <p:sldId id="573" r:id="rId8"/>
    <p:sldId id="502" r:id="rId9"/>
  </p:sldIdLst>
  <p:sldSz cx="9144000" cy="6858000" type="screen4x3"/>
  <p:notesSz cx="6797675" cy="987425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5pPr>
    <a:lvl6pPr marL="2286000" algn="l" defTabSz="914400" rtl="0" eaLnBrk="1" latinLnBrk="1" hangingPunct="1"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6pPr>
    <a:lvl7pPr marL="2743200" algn="l" defTabSz="914400" rtl="0" eaLnBrk="1" latinLnBrk="1" hangingPunct="1"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7pPr>
    <a:lvl8pPr marL="3200400" algn="l" defTabSz="914400" rtl="0" eaLnBrk="1" latinLnBrk="1" hangingPunct="1"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8pPr>
    <a:lvl9pPr marL="3657600" algn="l" defTabSz="914400" rtl="0" eaLnBrk="1" latinLnBrk="1" hangingPunct="1">
      <a:defRPr sz="2000" b="1" kern="1200">
        <a:solidFill>
          <a:schemeClr val="tx1"/>
        </a:solidFill>
        <a:latin typeface="Arial" charset="0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58585A"/>
    <a:srgbClr val="0066FF"/>
    <a:srgbClr val="5F5F5F"/>
    <a:srgbClr val="FFCC00"/>
    <a:srgbClr val="FFFF00"/>
    <a:srgbClr val="00799A"/>
    <a:srgbClr val="CC66FF"/>
    <a:srgbClr val="004F64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50" autoAdjust="0"/>
    <p:restoredTop sz="94660"/>
  </p:normalViewPr>
  <p:slideViewPr>
    <p:cSldViewPr>
      <p:cViewPr>
        <p:scale>
          <a:sx n="87" d="100"/>
          <a:sy n="87" d="100"/>
        </p:scale>
        <p:origin x="-2790" y="-852"/>
      </p:cViewPr>
      <p:guideLst>
        <p:guide orient="horz" pos="867"/>
        <p:guide orient="horz" pos="4110"/>
        <p:guide orient="horz" pos="663"/>
        <p:guide orient="horz" pos="2262"/>
        <p:guide orient="horz" pos="2171"/>
        <p:guide orient="horz" pos="3566"/>
        <p:guide pos="5511"/>
        <p:guide pos="1941"/>
        <p:guide pos="3818"/>
        <p:guide pos="3727"/>
        <p:guide pos="2834"/>
        <p:guide pos="2926"/>
        <p:guide pos="248"/>
        <p:guide pos="20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78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sv-SE"/>
              <a:t>2012-02-11 </a:t>
            </a:r>
            <a:endParaRPr lang="en-US" altLang="ko-KR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85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sv-SE"/>
              <a:t>Ericsson-LG Co., Ltd. 2012 </a:t>
            </a:r>
            <a:endParaRPr lang="en-US" altLang="ko-KR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378485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fld id="{06540AA4-E0F0-42C3-BA34-CE8A1EE9D5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20810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sv-SE"/>
              <a:t>2012-02-11 </a:t>
            </a: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690822"/>
            <a:ext cx="5438464" cy="44429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Klicka här för att ändra format på bakgrundstexten</a:t>
            </a:r>
          </a:p>
          <a:p>
            <a:pPr lvl="1"/>
            <a:r>
              <a:rPr lang="en-US" altLang="ko-KR" noProof="0" smtClean="0"/>
              <a:t>Nivå två</a:t>
            </a:r>
          </a:p>
          <a:p>
            <a:pPr lvl="2"/>
            <a:r>
              <a:rPr lang="en-US" altLang="ko-KR" noProof="0" smtClean="0"/>
              <a:t>Nivå tre</a:t>
            </a:r>
          </a:p>
          <a:p>
            <a:pPr lvl="3"/>
            <a:r>
              <a:rPr lang="en-US" altLang="ko-KR" noProof="0" smtClean="0"/>
              <a:t>Nivå fyra</a:t>
            </a:r>
          </a:p>
          <a:p>
            <a:pPr lvl="4"/>
            <a:r>
              <a:rPr lang="en-US" altLang="ko-KR" noProof="0" smtClean="0"/>
              <a:t>Nivå fem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85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sv-SE"/>
              <a:t>Ericsson-LG Co., Ltd.2012 </a:t>
            </a:r>
            <a:endParaRPr lang="en-US" altLang="ko-K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378485"/>
            <a:ext cx="2944958" cy="494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0">
              <a:spcBef>
                <a:spcPct val="0"/>
              </a:spcBef>
              <a:defRPr sz="1200" b="0">
                <a:ea typeface="ＭＳ Ｐゴシック" charset="-128"/>
              </a:defRPr>
            </a:lvl1pPr>
          </a:lstStyle>
          <a:p>
            <a:pPr>
              <a:defRPr/>
            </a:pPr>
            <a:fld id="{7459DAD8-74FE-4458-99E3-CCA42E47D2F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911817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v-SE" altLang="ko-KR" smtClean="0">
              <a:ea typeface="ＭＳ Ｐゴシック" pitchFamily="34" charset="-128"/>
            </a:endParaRPr>
          </a:p>
        </p:txBody>
      </p:sp>
      <p:sp>
        <p:nvSpPr>
          <p:cNvPr id="10243" name="Date Placeholder 4"/>
          <p:cNvSpPr>
            <a:spLocks noGrp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ko-KR" smtClean="0">
                <a:ea typeface="ＭＳ Ｐゴシック" pitchFamily="34" charset="-128"/>
              </a:rPr>
              <a:t>2011-10-19 </a:t>
            </a:r>
          </a:p>
        </p:txBody>
      </p:sp>
      <p:sp>
        <p:nvSpPr>
          <p:cNvPr id="10244" name="Footer Placeholder 5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ko-KR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10245" name="Slide Number Placeholder 7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226503F-B91C-4E71-B16D-1354E79B264E}" type="slidenum">
              <a:rPr lang="en-US" altLang="ko-KR" smtClean="0">
                <a:ea typeface="ＭＳ Ｐゴシック" pitchFamily="34" charset="-128"/>
              </a:rPr>
              <a:pPr/>
              <a:t>1</a:t>
            </a:fld>
            <a:endParaRPr lang="en-US" altLang="ko-KR" smtClean="0">
              <a:ea typeface="ＭＳ Ｐゴシック" pitchFamily="34" charset="-128"/>
            </a:endParaRPr>
          </a:p>
        </p:txBody>
      </p:sp>
      <p:sp>
        <p:nvSpPr>
          <p:cNvPr id="10246" name="Header Placeholder 8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ko-KR" smtClean="0"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1"/>
          <p:cNvSpPr>
            <a:spLocks noGrp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7AE1FFD-EC95-414E-8F32-9A62E6D37F0E}" type="datetime1">
              <a:rPr lang="en-US" altLang="ko-KR" smtClean="0">
                <a:ea typeface="ＭＳ Ｐゴシック" pitchFamily="34" charset="-128"/>
              </a:rPr>
              <a:pPr/>
              <a:t>4/2/2014</a:t>
            </a:fld>
            <a:r>
              <a:rPr lang="en-US" altLang="ko-KR" smtClean="0">
                <a:ea typeface="ＭＳ Ｐゴシック" pitchFamily="34" charset="-128"/>
              </a:rPr>
              <a:t>2011-10-19 </a:t>
            </a:r>
          </a:p>
        </p:txBody>
      </p:sp>
      <p:sp>
        <p:nvSpPr>
          <p:cNvPr id="58370" name="Slide Number Placeholder 2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7EF8B41-6962-40D0-AEA0-A0C3D597D187}" type="slidenum">
              <a:rPr lang="en-US" altLang="ko-KR" smtClean="0">
                <a:ea typeface="ＭＳ Ｐゴシック" pitchFamily="34" charset="-128"/>
              </a:rPr>
              <a:pPr/>
              <a:t>8</a:t>
            </a:fld>
            <a:endParaRPr lang="en-US" altLang="ko-KR" smtClean="0">
              <a:ea typeface="ＭＳ Ｐゴシック" pitchFamily="34" charset="-128"/>
            </a:endParaRPr>
          </a:p>
        </p:txBody>
      </p:sp>
      <p:sp>
        <p:nvSpPr>
          <p:cNvPr id="6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n-ea"/>
              </a:rPr>
              <a:t>  </a:t>
            </a:r>
          </a:p>
        </p:txBody>
      </p:sp>
      <p:sp>
        <p:nvSpPr>
          <p:cNvPr id="58372" name="Footer Placeholder 5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ko-KR" smtClean="0">
                <a:ea typeface="ＭＳ Ｐゴシック" pitchFamily="34" charset="-128"/>
              </a:rPr>
              <a:t>  </a:t>
            </a:r>
          </a:p>
        </p:txBody>
      </p:sp>
      <p:sp>
        <p:nvSpPr>
          <p:cNvPr id="58373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4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v-SE" altLang="ko-K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406800"/>
            <a:ext cx="7826375" cy="4924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376363"/>
            <a:ext cx="4098925" cy="4284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6363"/>
            <a:ext cx="4100513" cy="4284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EricssonLG_logo_RGB.e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2850" y="420688"/>
            <a:ext cx="24384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/>
          </p:nvPr>
        </p:nvSpPr>
        <p:spPr>
          <a:xfrm>
            <a:off x="393699" y="5137200"/>
            <a:ext cx="8355014" cy="1386001"/>
          </a:xfrm>
        </p:spPr>
        <p:txBody>
          <a:bodyPr anchor="b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sv-SE" dirty="0"/>
              <a:t>Klicka här för att ändra format på underrubrik i bakgrunden</a:t>
            </a:r>
            <a:endParaRPr lang="en-US" dirty="0" smtClean="0"/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7" descr="EricssonLG_logo_RGB.em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85000" y="238125"/>
            <a:ext cx="1730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85763" y="406400"/>
            <a:ext cx="78263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style</a:t>
            </a:r>
          </a:p>
        </p:txBody>
      </p:sp>
      <p:sp>
        <p:nvSpPr>
          <p:cNvPr id="1028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76363"/>
            <a:ext cx="8351838" cy="42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30" name="Line"/>
          <p:cNvSpPr>
            <a:spLocks noChangeShapeType="1"/>
          </p:cNvSpPr>
          <p:nvPr/>
        </p:nvSpPr>
        <p:spPr bwMode="auto">
          <a:xfrm flipH="1">
            <a:off x="-792163" y="0"/>
            <a:ext cx="595313" cy="15875"/>
          </a:xfrm>
          <a:prstGeom prst="line">
            <a:avLst/>
          </a:prstGeom>
          <a:noFill/>
          <a:ln w="12700">
            <a:noFill/>
            <a:round/>
            <a:headEnd/>
            <a:tailEnd type="none" w="lg" len="lg"/>
          </a:ln>
        </p:spPr>
        <p:txBody>
          <a:bodyPr anchor="ctr">
            <a:spAutoFit/>
          </a:bodyPr>
          <a:lstStyle/>
          <a:p>
            <a:pPr latinLnBrk="0">
              <a:spcBef>
                <a:spcPct val="50000"/>
              </a:spcBef>
              <a:defRPr/>
            </a:pPr>
            <a:endParaRPr lang="ko-KR" altLang="en-US">
              <a:ea typeface="ＭＳ Ｐゴシック" charset="-128"/>
            </a:endParaRPr>
          </a:p>
        </p:txBody>
      </p:sp>
      <p:sp>
        <p:nvSpPr>
          <p:cNvPr id="1031" name="txtfooterCopy"/>
          <p:cNvSpPr txBox="1">
            <a:spLocks noChangeArrowheads="1"/>
          </p:cNvSpPr>
          <p:nvPr/>
        </p:nvSpPr>
        <p:spPr bwMode="auto">
          <a:xfrm>
            <a:off x="395288" y="6524625"/>
            <a:ext cx="739933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latinLnBrk="0">
              <a:spcBef>
                <a:spcPct val="50000"/>
              </a:spcBef>
              <a:defRPr/>
            </a:pPr>
            <a:r>
              <a:rPr lang="it-IT" sz="800" b="0" dirty="0" smtClean="0">
                <a:solidFill>
                  <a:srgbClr val="87888A"/>
                </a:solidFill>
                <a:ea typeface="ＭＳ Ｐゴシック" charset="-128"/>
              </a:rPr>
              <a:t>How</a:t>
            </a:r>
            <a:r>
              <a:rPr lang="it-IT" sz="800" b="0" baseline="0" dirty="0" smtClean="0">
                <a:solidFill>
                  <a:srgbClr val="87888A"/>
                </a:solidFill>
                <a:ea typeface="ＭＳ Ｐゴシック" charset="-128"/>
              </a:rPr>
              <a:t> to use Offline Web Admin</a:t>
            </a:r>
            <a:r>
              <a:rPr lang="it-IT" sz="800" b="0" dirty="0" smtClean="0">
                <a:solidFill>
                  <a:srgbClr val="87888A"/>
                </a:solidFill>
                <a:ea typeface="ＭＳ Ｐゴシック" charset="-128"/>
              </a:rPr>
              <a:t>|  </a:t>
            </a:r>
            <a:r>
              <a:rPr lang="it-IT" sz="800" b="0" dirty="0">
                <a:solidFill>
                  <a:srgbClr val="87888A"/>
                </a:solidFill>
                <a:ea typeface="ＭＳ Ｐゴシック" charset="-128"/>
              </a:rPr>
              <a:t>© Ericsson-LG Co., Ltd. 2012  |  </a:t>
            </a:r>
            <a:r>
              <a:rPr lang="it-IT" sz="800" b="0" dirty="0" smtClean="0">
                <a:solidFill>
                  <a:srgbClr val="87888A"/>
                </a:solidFill>
                <a:ea typeface="ＭＳ Ｐゴシック" charset="-128"/>
              </a:rPr>
              <a:t>2014-04-03  </a:t>
            </a:r>
            <a:r>
              <a:rPr lang="it-IT" sz="800" b="0" dirty="0">
                <a:solidFill>
                  <a:srgbClr val="87888A"/>
                </a:solidFill>
                <a:ea typeface="ＭＳ Ｐゴシック" charset="-128"/>
              </a:rPr>
              <a:t>|  Page </a:t>
            </a:r>
            <a:fld id="{9680DB5D-A5FD-42EB-810E-356ABFDE2AF0}" type="slidenum">
              <a:rPr lang="it-IT" sz="800" b="0">
                <a:solidFill>
                  <a:srgbClr val="87888A"/>
                </a:solidFill>
                <a:ea typeface="ＭＳ Ｐゴシック" charset="-128"/>
              </a:rPr>
              <a:pPr latinLnBrk="0">
                <a:spcBef>
                  <a:spcPct val="50000"/>
                </a:spcBef>
                <a:defRPr/>
              </a:pPr>
              <a:t>‹#›</a:t>
            </a:fld>
            <a:endParaRPr lang="en-US" altLang="ko-KR" sz="800" b="0" dirty="0">
              <a:solidFill>
                <a:srgbClr val="87888A"/>
              </a:solidFill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4" r:id="rId3"/>
    <p:sldLayoutId id="2147483653" r:id="rId4"/>
    <p:sldLayoutId id="2147483657" r:id="rId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cap="all">
          <a:solidFill>
            <a:schemeClr val="tx1"/>
          </a:solidFill>
          <a:latin typeface="Ericsson Capital Regular"/>
          <a:ea typeface="ＭＳ Ｐゴシック" charset="-128"/>
          <a:cs typeface="Ericsson Capital Regular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Regular" charset="0"/>
          <a:ea typeface="ＭＳ Ｐゴシック" charset="-128"/>
          <a:cs typeface="Ericsson Capital Regular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Regular" charset="0"/>
          <a:ea typeface="ＭＳ Ｐゴシック" charset="-128"/>
          <a:cs typeface="Ericsson Capital Regular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Regular" charset="0"/>
          <a:ea typeface="ＭＳ Ｐゴシック" charset="-128"/>
          <a:cs typeface="Ericsson Capital Regular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Regular" charset="0"/>
          <a:ea typeface="ＭＳ Ｐゴシック" charset="-128"/>
          <a:cs typeface="Ericsson Capital Regular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33400" indent="-1778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892175" indent="-179388" algn="l" rtl="0" eaLnBrk="0" fontAlgn="base" hangingPunct="0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252538" indent="-1809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14488" indent="-1809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71688" indent="-180975" algn="l" rtl="0" fontAlgn="base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fontAlgn="base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fontAlgn="base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fontAlgn="base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3700" y="1808163"/>
            <a:ext cx="8750300" cy="16208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altLang="ko-KR" sz="4000" b="1" dirty="0" smtClean="0">
                <a:solidFill>
                  <a:srgbClr val="00799A"/>
                </a:solidFill>
                <a:latin typeface="Ericsson Capital TT" pitchFamily="2" charset="0"/>
              </a:rPr>
              <a:t>How</a:t>
            </a:r>
            <a:r>
              <a:rPr lang="ko-KR" altLang="en-US" sz="4000" b="1" dirty="0" smtClean="0">
                <a:solidFill>
                  <a:srgbClr val="00799A"/>
                </a:solidFill>
                <a:latin typeface="Ericsson Capital TT" pitchFamily="2" charset="0"/>
              </a:rPr>
              <a:t> </a:t>
            </a:r>
            <a:r>
              <a:rPr lang="en-US" altLang="ko-KR" sz="4000" b="1" dirty="0" smtClean="0">
                <a:solidFill>
                  <a:srgbClr val="00799A"/>
                </a:solidFill>
                <a:latin typeface="Ericsson Capital TT" pitchFamily="2" charset="0"/>
              </a:rPr>
              <a:t>to </a:t>
            </a:r>
            <a:r>
              <a:rPr lang="en-US" altLang="ko-KR" sz="4000" b="1" dirty="0" smtClean="0">
                <a:solidFill>
                  <a:srgbClr val="00799A"/>
                </a:solidFill>
                <a:latin typeface="Ericsson Capital TT" pitchFamily="2" charset="0"/>
              </a:rPr>
              <a:t>use </a:t>
            </a:r>
            <a:br>
              <a:rPr lang="en-US" altLang="ko-KR" sz="4000" b="1" dirty="0" smtClean="0">
                <a:solidFill>
                  <a:srgbClr val="00799A"/>
                </a:solidFill>
                <a:latin typeface="Ericsson Capital TT" pitchFamily="2" charset="0"/>
              </a:rPr>
            </a:br>
            <a:r>
              <a:rPr lang="en-US" altLang="ko-KR" sz="4000" b="1" dirty="0" smtClean="0">
                <a:solidFill>
                  <a:srgbClr val="00799A"/>
                </a:solidFill>
                <a:latin typeface="Ericsson Capital TT" pitchFamily="2" charset="0"/>
              </a:rPr>
              <a:t>offline web admin (OWA)</a:t>
            </a:r>
            <a:endParaRPr lang="ko-KR" altLang="en-US" sz="3100" dirty="0">
              <a:solidFill>
                <a:schemeClr val="bg2">
                  <a:lumMod val="50000"/>
                </a:schemeClr>
              </a:solidFill>
              <a:latin typeface="Ericsson Capital TT" pitchFamily="2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2009" y="394212"/>
            <a:ext cx="7826375" cy="430887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 smtClean="0">
                <a:solidFill>
                  <a:srgbClr val="00799A"/>
                </a:solidFill>
              </a:rPr>
              <a:t>1. </a:t>
            </a:r>
            <a:r>
              <a:rPr lang="en-US" altLang="ko-KR" sz="2800" b="1" dirty="0" smtClean="0">
                <a:solidFill>
                  <a:srgbClr val="00799A"/>
                </a:solidFill>
              </a:rPr>
              <a:t>Download &amp; unzip program file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Download from global partners site and unzip the program file.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691515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2009" y="394212"/>
            <a:ext cx="7826375" cy="430887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>
                <a:solidFill>
                  <a:srgbClr val="00799A"/>
                </a:solidFill>
              </a:rPr>
              <a:t>2</a:t>
            </a:r>
            <a:r>
              <a:rPr lang="en-US" altLang="ko-KR" sz="2800" b="1" dirty="0" smtClean="0">
                <a:solidFill>
                  <a:srgbClr val="00799A"/>
                </a:solidFill>
              </a:rPr>
              <a:t>. Set default web browser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The eMG80 OWA needs browser supporting HTML5.</a:t>
            </a:r>
          </a:p>
          <a:p>
            <a:pPr marL="0" indent="0">
              <a:buNone/>
            </a:pPr>
            <a:r>
              <a:rPr lang="en-US" altLang="ko-KR" dirty="0" smtClean="0"/>
              <a:t>Set default web browser on your PC such as IE 10+, Chrome, Firefox, Opera etc.</a:t>
            </a:r>
          </a:p>
        </p:txBody>
      </p:sp>
    </p:spTree>
    <p:extLst>
      <p:ext uri="{BB962C8B-B14F-4D97-AF65-F5344CB8AC3E}">
        <p14:creationId xmlns:p14="http://schemas.microsoft.com/office/powerpoint/2010/main" val="14449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2009" y="394212"/>
            <a:ext cx="7826375" cy="430887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 smtClean="0">
                <a:solidFill>
                  <a:srgbClr val="00799A"/>
                </a:solidFill>
              </a:rPr>
              <a:t>3. Execute </a:t>
            </a:r>
            <a:r>
              <a:rPr lang="en-US" altLang="ko-KR" sz="2800" b="1" dirty="0" smtClean="0">
                <a:solidFill>
                  <a:srgbClr val="00799A"/>
                </a:solidFill>
              </a:rPr>
              <a:t>program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20" y="1916832"/>
            <a:ext cx="6400544" cy="428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 bwMode="auto">
          <a:xfrm>
            <a:off x="1475656" y="3501008"/>
            <a:ext cx="1440160" cy="43204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6875" y="1376363"/>
            <a:ext cx="8351838" cy="42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533400" indent="-177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8921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5253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61448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716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altLang="ko-KR" b="0" dirty="0" smtClean="0"/>
              <a:t>Execute iPECS_OWA.exe</a:t>
            </a:r>
            <a:endParaRPr lang="en-US" altLang="ko-KR" b="0" dirty="0" smtClean="0"/>
          </a:p>
        </p:txBody>
      </p:sp>
    </p:spTree>
    <p:extLst>
      <p:ext uri="{BB962C8B-B14F-4D97-AF65-F5344CB8AC3E}">
        <p14:creationId xmlns:p14="http://schemas.microsoft.com/office/powerpoint/2010/main" val="39702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2009" y="394212"/>
            <a:ext cx="7826375" cy="430887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>
                <a:solidFill>
                  <a:srgbClr val="00799A"/>
                </a:solidFill>
              </a:rPr>
              <a:t>4. Start </a:t>
            </a:r>
            <a:r>
              <a:rPr lang="en-US" altLang="ko-KR" sz="2800" b="1" dirty="0" err="1">
                <a:solidFill>
                  <a:srgbClr val="00799A"/>
                </a:solidFill>
              </a:rPr>
              <a:t>owa</a:t>
            </a:r>
            <a:r>
              <a:rPr lang="en-US" altLang="ko-KR" sz="2800" b="1" dirty="0">
                <a:solidFill>
                  <a:srgbClr val="00799A"/>
                </a:solidFill>
              </a:rPr>
              <a:t> for eMg80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6875" y="1376363"/>
            <a:ext cx="8351838" cy="42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533400" indent="-177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8921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5253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61448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716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altLang="ko-KR" b="0" dirty="0" smtClean="0"/>
              <a:t>Find OWA icon from tray icons</a:t>
            </a:r>
          </a:p>
          <a:p>
            <a:pPr marL="0" indent="0">
              <a:buFont typeface="Arial" charset="0"/>
              <a:buNone/>
            </a:pPr>
            <a:endParaRPr lang="en-US" altLang="ko-KR" b="0" dirty="0"/>
          </a:p>
          <a:p>
            <a:pPr marL="0" indent="0">
              <a:buFont typeface="Arial" charset="0"/>
              <a:buNone/>
            </a:pPr>
            <a:endParaRPr lang="en-US" altLang="ko-KR" b="0" dirty="0" smtClean="0"/>
          </a:p>
          <a:p>
            <a:pPr marL="0" indent="0">
              <a:buFont typeface="Arial" charset="0"/>
              <a:buNone/>
            </a:pPr>
            <a:r>
              <a:rPr lang="en-US" altLang="ko-KR" b="0" dirty="0" smtClean="0"/>
              <a:t>Click OWA icon to start the program</a:t>
            </a:r>
            <a:endParaRPr lang="en-US" altLang="ko-KR" b="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82" b="7960"/>
          <a:stretch/>
        </p:blipFill>
        <p:spPr bwMode="auto">
          <a:xfrm>
            <a:off x="4860032" y="1470653"/>
            <a:ext cx="914400" cy="109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508104" y="2823457"/>
            <a:ext cx="2667000" cy="3269839"/>
            <a:chOff x="5508104" y="2823457"/>
            <a:chExt cx="2667000" cy="3269839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860"/>
            <a:stretch/>
          </p:blipFill>
          <p:spPr bwMode="auto">
            <a:xfrm>
              <a:off x="5508104" y="2823457"/>
              <a:ext cx="2667000" cy="3269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tangle 3"/>
            <p:cNvSpPr/>
            <p:nvPr/>
          </p:nvSpPr>
          <p:spPr bwMode="auto">
            <a:xfrm>
              <a:off x="5508104" y="3068960"/>
              <a:ext cx="2667000" cy="288032"/>
            </a:xfrm>
            <a:prstGeom prst="rect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003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2009" y="334978"/>
            <a:ext cx="7826375" cy="861774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 smtClean="0">
                <a:solidFill>
                  <a:srgbClr val="00799A"/>
                </a:solidFill>
              </a:rPr>
              <a:t>5. Open web browser </a:t>
            </a:r>
            <a:br>
              <a:rPr lang="en-US" altLang="ko-KR" sz="2800" b="1" dirty="0" smtClean="0">
                <a:solidFill>
                  <a:srgbClr val="00799A"/>
                </a:solidFill>
              </a:rPr>
            </a:br>
            <a:r>
              <a:rPr lang="en-US" altLang="ko-KR" sz="2800" b="1" dirty="0" smtClean="0">
                <a:solidFill>
                  <a:srgbClr val="00799A"/>
                </a:solidFill>
              </a:rPr>
              <a:t>and access </a:t>
            </a:r>
            <a:r>
              <a:rPr lang="en-US" altLang="ko-KR" sz="2800" b="1" dirty="0" err="1" smtClean="0">
                <a:solidFill>
                  <a:srgbClr val="00799A"/>
                </a:solidFill>
              </a:rPr>
              <a:t>owa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6875" y="1376363"/>
            <a:ext cx="4391149" cy="42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533400" indent="-177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8921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5253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61448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716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altLang="ko-KR" b="0" dirty="0" smtClean="0"/>
              <a:t>Find OWA icon from tray icons</a:t>
            </a:r>
          </a:p>
          <a:p>
            <a:pPr marL="0" indent="0">
              <a:buFont typeface="Arial" charset="0"/>
              <a:buNone/>
            </a:pPr>
            <a:endParaRPr lang="en-US" altLang="ko-KR" b="0" dirty="0"/>
          </a:p>
          <a:p>
            <a:pPr marL="0" indent="0">
              <a:buFont typeface="Arial" charset="0"/>
              <a:buNone/>
            </a:pPr>
            <a:endParaRPr lang="en-US" altLang="ko-KR" b="0" dirty="0" smtClean="0"/>
          </a:p>
          <a:p>
            <a:pPr marL="0" indent="0">
              <a:buFont typeface="Arial" charset="0"/>
              <a:buNone/>
            </a:pPr>
            <a:r>
              <a:rPr lang="en-US" altLang="ko-KR" b="0" dirty="0" smtClean="0"/>
              <a:t>Click OWA icon and click “</a:t>
            </a:r>
            <a:r>
              <a:rPr lang="en-US" altLang="ko-KR" b="0" dirty="0" err="1" smtClean="0"/>
              <a:t>iPECS</a:t>
            </a:r>
            <a:r>
              <a:rPr lang="en-US" altLang="ko-KR" b="0" dirty="0" smtClean="0"/>
              <a:t> eMG80 IP </a:t>
            </a:r>
            <a:r>
              <a:rPr lang="en-US" altLang="ko-KR" b="0" dirty="0" err="1" smtClean="0"/>
              <a:t>Addr</a:t>
            </a:r>
            <a:r>
              <a:rPr lang="en-US" altLang="ko-KR" b="0" dirty="0" smtClean="0"/>
              <a:t> : xx”</a:t>
            </a:r>
          </a:p>
          <a:p>
            <a:pPr marL="0" indent="0">
              <a:buFont typeface="Arial" charset="0"/>
              <a:buNone/>
            </a:pPr>
            <a:r>
              <a:rPr lang="en-US" altLang="ko-KR" b="0" dirty="0" smtClean="0"/>
              <a:t>And then web browser will be opened automatically.</a:t>
            </a:r>
          </a:p>
          <a:p>
            <a:pPr marL="0" indent="0">
              <a:buFont typeface="Arial" charset="0"/>
              <a:buNone/>
            </a:pPr>
            <a:r>
              <a:rPr lang="en-US" altLang="ko-KR" b="0" dirty="0" smtClean="0"/>
              <a:t> </a:t>
            </a:r>
            <a:endParaRPr lang="en-US" altLang="ko-KR" b="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82" b="7960"/>
          <a:stretch/>
        </p:blipFill>
        <p:spPr bwMode="auto">
          <a:xfrm>
            <a:off x="4860032" y="1470653"/>
            <a:ext cx="914400" cy="109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410150" y="2651720"/>
            <a:ext cx="2764954" cy="3657600"/>
            <a:chOff x="5410150" y="2651720"/>
            <a:chExt cx="2764954" cy="36576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150" y="2651720"/>
              <a:ext cx="2762250" cy="3657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tangle 3"/>
            <p:cNvSpPr/>
            <p:nvPr/>
          </p:nvSpPr>
          <p:spPr bwMode="auto">
            <a:xfrm>
              <a:off x="5508104" y="2924944"/>
              <a:ext cx="2667000" cy="288032"/>
            </a:xfrm>
            <a:prstGeom prst="rect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498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404664"/>
            <a:ext cx="7826375" cy="430887"/>
          </a:xfrm>
        </p:spPr>
        <p:txBody>
          <a:bodyPr/>
          <a:lstStyle/>
          <a:p>
            <a:pPr>
              <a:defRPr/>
            </a:pPr>
            <a:r>
              <a:rPr lang="en-US" altLang="ko-KR" sz="2800" b="1" dirty="0">
                <a:solidFill>
                  <a:srgbClr val="00799A"/>
                </a:solidFill>
              </a:rPr>
              <a:t>6</a:t>
            </a:r>
            <a:r>
              <a:rPr lang="en-US" altLang="ko-KR" sz="2800" b="1" dirty="0" smtClean="0">
                <a:solidFill>
                  <a:srgbClr val="00799A"/>
                </a:solidFill>
              </a:rPr>
              <a:t>. Use web admin</a:t>
            </a:r>
            <a:endParaRPr lang="en-US" altLang="ko-KR" sz="2800" b="1" dirty="0" smtClean="0">
              <a:solidFill>
                <a:srgbClr val="00799A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67" y="1556792"/>
            <a:ext cx="6947545" cy="4556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27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ktangel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72000" rIns="72000"/>
          <a:lstStyle/>
          <a:p>
            <a:pPr latinLnBrk="0">
              <a:spcBef>
                <a:spcPct val="50000"/>
              </a:spcBef>
            </a:pPr>
            <a:endParaRPr lang="sv-SE" altLang="ko-KR">
              <a:ea typeface="ＭＳ Ｐゴシック" pitchFamily="34" charset="-128"/>
            </a:endParaRPr>
          </a:p>
        </p:txBody>
      </p:sp>
      <p:pic>
        <p:nvPicPr>
          <p:cNvPr id="57346" name="Bildobjekt 7" descr="EricssonLG_logo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1900" y="2211388"/>
            <a:ext cx="67087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Landscape2009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37643</TotalTime>
  <Words>126</Words>
  <Application>Microsoft Office PowerPoint</Application>
  <PresentationFormat>On-screen Show (4:3)</PresentationFormat>
  <Paragraphs>29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Landscape2009</vt:lpstr>
      <vt:lpstr>How to use  offline web admin (OWA)</vt:lpstr>
      <vt:lpstr>1. Download &amp; unzip program file</vt:lpstr>
      <vt:lpstr>2. Set default web browser</vt:lpstr>
      <vt:lpstr>3. Execute program</vt:lpstr>
      <vt:lpstr>4. Start owa for eMg80</vt:lpstr>
      <vt:lpstr>5. Open web browser  and access owa</vt:lpstr>
      <vt:lpstr>6. Use web admin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HetNet –  Heterogeneous networks</dc:title>
  <dc:creator>Preeti Nagarajan</dc:creator>
  <dc:description>Rev A</dc:description>
  <cp:lastModifiedBy>Junghyun Ahn</cp:lastModifiedBy>
  <cp:revision>941</cp:revision>
  <cp:lastPrinted>2012-10-24T23:46:41Z</cp:lastPrinted>
  <dcterms:created xsi:type="dcterms:W3CDTF">2012-08-07T08:06:00Z</dcterms:created>
  <dcterms:modified xsi:type="dcterms:W3CDTF">2014-04-02T06:05:46Z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OHLogoNew2009</vt:lpwstr>
  </property>
  <property fmtid="{D5CDD505-2E9C-101B-9397-08002B2CF9AE}" pid="3" name="TemplateName">
    <vt:lpwstr>CXC 172 2019/3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FooterType">
    <vt:lpwstr>PresTemp</vt:lpwstr>
  </property>
  <property fmtid="{D5CDD505-2E9C-101B-9397-08002B2CF9AE}" pid="7" name="UsedFont">
    <vt:lpwstr>Ericsson Capital TT</vt:lpwstr>
  </property>
  <property fmtid="{D5CDD505-2E9C-101B-9397-08002B2CF9AE}" pid="8" name="x">
    <vt:lpwstr>1</vt:lpwstr>
  </property>
  <property fmtid="{D5CDD505-2E9C-101B-9397-08002B2CF9AE}" pid="9" name="White">
    <vt:bool>true</vt:bool>
  </property>
  <property fmtid="{D5CDD505-2E9C-101B-9397-08002B2CF9AE}" pid="10" name="chkMetaData">
    <vt:bool>false</vt:bool>
  </property>
  <property fmtid="{D5CDD505-2E9C-101B-9397-08002B2CF9AE}" pid="11" name="chkTaglines">
    <vt:bool>false</vt:bool>
  </property>
  <property fmtid="{D5CDD505-2E9C-101B-9397-08002B2CF9AE}" pid="12" name="SecurityClass">
    <vt:lpwstr/>
  </property>
  <property fmtid="{D5CDD505-2E9C-101B-9397-08002B2CF9AE}" pid="13" name="txtConfLabel">
    <vt:lpwstr>Commercial in confidence</vt:lpwstr>
  </property>
  <property fmtid="{D5CDD505-2E9C-101B-9397-08002B2CF9AE}" pid="14" name="optUseConfClass">
    <vt:bool>false</vt:bool>
  </property>
  <property fmtid="{D5CDD505-2E9C-101B-9397-08002B2CF9AE}" pid="15" name="optUseConfLabel">
    <vt:bool>true</vt:bool>
  </property>
  <property fmtid="{D5CDD505-2E9C-101B-9397-08002B2CF9AE}" pid="16" name="optFooterCVLDocNo">
    <vt:bool>false</vt:bool>
  </property>
  <property fmtid="{D5CDD505-2E9C-101B-9397-08002B2CF9AE}" pid="17" name="optFooterCVLCopyright">
    <vt:bool>true</vt:bool>
  </property>
  <property fmtid="{D5CDD505-2E9C-101B-9397-08002B2CF9AE}" pid="18" name="optEnterText1">
    <vt:bool>false</vt:bool>
  </property>
  <property fmtid="{D5CDD505-2E9C-101B-9397-08002B2CF9AE}" pid="19" name="optFooterCVLConfLabel">
    <vt:bool>true</vt:bool>
  </property>
  <property fmtid="{D5CDD505-2E9C-101B-9397-08002B2CF9AE}" pid="20" name="optEnterText2">
    <vt:bool>false</vt:bool>
  </property>
  <property fmtid="{D5CDD505-2E9C-101B-9397-08002B2CF9AE}" pid="21" name="optFooterCVLTitle">
    <vt:bool>true</vt:bool>
  </property>
  <property fmtid="{D5CDD505-2E9C-101B-9397-08002B2CF9AE}" pid="22" name="optFooterCVLPrep">
    <vt:bool>false</vt:bool>
  </property>
  <property fmtid="{D5CDD505-2E9C-101B-9397-08002B2CF9AE}" pid="23" name="optEnterText3">
    <vt:bool>false</vt:bool>
  </property>
  <property fmtid="{D5CDD505-2E9C-101B-9397-08002B2CF9AE}" pid="24" name="optFooterCVLDate">
    <vt:bool>true</vt:bool>
  </property>
  <property fmtid="{D5CDD505-2E9C-101B-9397-08002B2CF9AE}" pid="25" name="optEnterText4">
    <vt:bool>false</vt:bool>
  </property>
  <property fmtid="{D5CDD505-2E9C-101B-9397-08002B2CF9AE}" pid="26" name="LeftFooterField">
    <vt:lpwstr>© Ericsson AB 2011</vt:lpwstr>
  </property>
  <property fmtid="{D5CDD505-2E9C-101B-9397-08002B2CF9AE}" pid="27" name="MiddleFooterField">
    <vt:lpwstr>Commercial in confidence</vt:lpwstr>
  </property>
  <property fmtid="{D5CDD505-2E9C-101B-9397-08002B2CF9AE}" pid="28" name="RightFooterField">
    <vt:lpwstr/>
  </property>
  <property fmtid="{D5CDD505-2E9C-101B-9397-08002B2CF9AE}" pid="29" name="RightFooterField2">
    <vt:lpwstr>2012-02-11</vt:lpwstr>
  </property>
  <property fmtid="{D5CDD505-2E9C-101B-9397-08002B2CF9AE}" pid="30" name="TotalNumb">
    <vt:bool>false</vt:bool>
  </property>
  <property fmtid="{D5CDD505-2E9C-101B-9397-08002B2CF9AE}" pid="31" name="Pages">
    <vt:bool>true</vt:bool>
  </property>
  <property fmtid="{D5CDD505-2E9C-101B-9397-08002B2CF9AE}" pid="32" name="DocumentType2">
    <vt:lpwstr>OHLogoNew2009</vt:lpwstr>
  </property>
  <property fmtid="{D5CDD505-2E9C-101B-9397-08002B2CF9AE}" pid="33" name="TemplateName2">
    <vt:lpwstr>CXC 172 2019/3</vt:lpwstr>
  </property>
  <property fmtid="{D5CDD505-2E9C-101B-9397-08002B2CF9AE}" pid="34" name="TemplateVersion2">
    <vt:lpwstr>R1A</vt:lpwstr>
  </property>
  <property fmtid="{D5CDD505-2E9C-101B-9397-08002B2CF9AE}" pid="35" name="PackageNo">
    <vt:lpwstr>LXA 119 463</vt:lpwstr>
  </property>
  <property fmtid="{D5CDD505-2E9C-101B-9397-08002B2CF9AE}" pid="36" name="PackageVersion">
    <vt:lpwstr>R5A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A</vt:lpwstr>
  </property>
  <property fmtid="{D5CDD505-2E9C-101B-9397-08002B2CF9AE}" pid="42" name="DocName">
    <vt:lpwstr/>
  </property>
  <property fmtid="{D5CDD505-2E9C-101B-9397-08002B2CF9AE}" pid="43" name="Title">
    <vt:lpwstr/>
  </property>
  <property fmtid="{D5CDD505-2E9C-101B-9397-08002B2CF9AE}" pid="44" name="Date">
    <vt:lpwstr>2012-02-11</vt:lpwstr>
  </property>
  <property fmtid="{D5CDD505-2E9C-101B-9397-08002B2CF9AE}" pid="45" name="Reference">
    <vt:lpwstr/>
  </property>
  <property fmtid="{D5CDD505-2E9C-101B-9397-08002B2CF9AE}" pid="46" name="Keyword">
    <vt:lpwstr/>
  </property>
</Properties>
</file>