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57" r:id="rId2"/>
    <p:sldId id="270" r:id="rId3"/>
    <p:sldId id="271" r:id="rId4"/>
    <p:sldId id="272" r:id="rId5"/>
    <p:sldId id="273" r:id="rId6"/>
    <p:sldId id="307" r:id="rId7"/>
    <p:sldId id="274" r:id="rId8"/>
    <p:sldId id="275" r:id="rId9"/>
    <p:sldId id="276" r:id="rId10"/>
    <p:sldId id="298" r:id="rId11"/>
    <p:sldId id="277" r:id="rId12"/>
    <p:sldId id="300" r:id="rId13"/>
    <p:sldId id="305" r:id="rId14"/>
    <p:sldId id="299" r:id="rId15"/>
    <p:sldId id="301" r:id="rId16"/>
    <p:sldId id="302" r:id="rId17"/>
    <p:sldId id="306" r:id="rId18"/>
    <p:sldId id="304" r:id="rId19"/>
    <p:sldId id="297" r:id="rId20"/>
    <p:sldId id="282" r:id="rId21"/>
    <p:sldId id="293" r:id="rId22"/>
    <p:sldId id="286" r:id="rId23"/>
    <p:sldId id="288" r:id="rId24"/>
    <p:sldId id="289" r:id="rId25"/>
    <p:sldId id="291" r:id="rId26"/>
    <p:sldId id="292" r:id="rId27"/>
    <p:sldId id="296" r:id="rId28"/>
    <p:sldId id="416" r:id="rId29"/>
    <p:sldId id="290" r:id="rId30"/>
    <p:sldId id="325" r:id="rId31"/>
    <p:sldId id="287" r:id="rId32"/>
    <p:sldId id="284" r:id="rId33"/>
    <p:sldId id="283" r:id="rId34"/>
    <p:sldId id="285" r:id="rId35"/>
    <p:sldId id="258" r:id="rId36"/>
    <p:sldId id="259" r:id="rId37"/>
    <p:sldId id="269" r:id="rId38"/>
    <p:sldId id="260" r:id="rId39"/>
    <p:sldId id="261" r:id="rId40"/>
    <p:sldId id="267" r:id="rId41"/>
    <p:sldId id="295" r:id="rId42"/>
    <p:sldId id="326" r:id="rId43"/>
    <p:sldId id="334" r:id="rId44"/>
    <p:sldId id="331" r:id="rId45"/>
    <p:sldId id="332" r:id="rId46"/>
    <p:sldId id="333" r:id="rId47"/>
    <p:sldId id="335" r:id="rId48"/>
    <p:sldId id="329" r:id="rId49"/>
    <p:sldId id="330" r:id="rId50"/>
    <p:sldId id="341" r:id="rId51"/>
    <p:sldId id="342" r:id="rId52"/>
    <p:sldId id="345" r:id="rId53"/>
    <p:sldId id="396" r:id="rId54"/>
    <p:sldId id="397" r:id="rId55"/>
    <p:sldId id="422" r:id="rId56"/>
    <p:sldId id="398" r:id="rId57"/>
    <p:sldId id="354" r:id="rId58"/>
    <p:sldId id="399" r:id="rId59"/>
    <p:sldId id="400" r:id="rId60"/>
    <p:sldId id="401" r:id="rId61"/>
    <p:sldId id="402" r:id="rId62"/>
    <p:sldId id="359" r:id="rId63"/>
    <p:sldId id="343" r:id="rId64"/>
    <p:sldId id="395" r:id="rId65"/>
    <p:sldId id="340" r:id="rId66"/>
    <p:sldId id="344" r:id="rId67"/>
    <p:sldId id="346" r:id="rId68"/>
    <p:sldId id="347" r:id="rId69"/>
    <p:sldId id="336" r:id="rId70"/>
    <p:sldId id="337" r:id="rId71"/>
    <p:sldId id="338" r:id="rId72"/>
    <p:sldId id="339" r:id="rId73"/>
    <p:sldId id="403" r:id="rId74"/>
    <p:sldId id="404" r:id="rId75"/>
    <p:sldId id="405" r:id="rId76"/>
    <p:sldId id="406" r:id="rId77"/>
    <p:sldId id="407" r:id="rId78"/>
    <p:sldId id="408" r:id="rId79"/>
    <p:sldId id="368" r:id="rId80"/>
    <p:sldId id="409" r:id="rId81"/>
    <p:sldId id="367" r:id="rId82"/>
    <p:sldId id="311" r:id="rId83"/>
    <p:sldId id="318" r:id="rId84"/>
    <p:sldId id="319" r:id="rId85"/>
    <p:sldId id="320" r:id="rId86"/>
    <p:sldId id="321" r:id="rId87"/>
    <p:sldId id="324" r:id="rId88"/>
    <p:sldId id="417" r:id="rId89"/>
    <p:sldId id="418" r:id="rId90"/>
    <p:sldId id="419" r:id="rId91"/>
    <p:sldId id="420" r:id="rId92"/>
    <p:sldId id="421" r:id="rId93"/>
    <p:sldId id="391" r:id="rId94"/>
    <p:sldId id="410" r:id="rId95"/>
    <p:sldId id="393" r:id="rId96"/>
    <p:sldId id="369" r:id="rId97"/>
    <p:sldId id="411" r:id="rId98"/>
    <p:sldId id="412" r:id="rId99"/>
    <p:sldId id="413" r:id="rId100"/>
    <p:sldId id="414" r:id="rId101"/>
    <p:sldId id="394" r:id="rId102"/>
    <p:sldId id="415" r:id="rId103"/>
    <p:sldId id="423" r:id="rId104"/>
    <p:sldId id="424" r:id="rId10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2" autoAdjust="0"/>
    <p:restoredTop sz="94660"/>
  </p:normalViewPr>
  <p:slideViewPr>
    <p:cSldViewPr>
      <p:cViewPr varScale="1">
        <p:scale>
          <a:sx n="73" d="100"/>
          <a:sy n="73" d="100"/>
        </p:scale>
        <p:origin x="-129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4B666-4111-4E0B-81F2-398AD915783A}" type="datetimeFigureOut">
              <a:rPr lang="ru-RU" smtClean="0"/>
              <a:pPr/>
              <a:t>24.10.2014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4EB3C-5776-4A96-B34D-168C7DF390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948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766" indent="-281064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255" indent="-224851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3957" indent="-224851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3659" indent="-224851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BE46833-D674-4D9D-A9DF-53161863FD7B}" type="slidenum">
              <a:rPr lang="ko-KR" altLang="en-US" sz="1200"/>
              <a:pPr eaLnBrk="1" hangingPunct="1"/>
              <a:t>2</a:t>
            </a:fld>
            <a:endParaRPr lang="ko-KR" alt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ko-KR" smtClean="0"/>
              <a:t>iPECS eMG80 is hybrid IP PBX for small SMB and its sweet spot is 5 to 50 user segments.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mtClean="0"/>
              <a:t>As you can see in the slide, eMG80 is not only to replace L20/60 but also address a larger segment.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mtClean="0"/>
              <a:t>2 KSU architecture, 2 option slots per each ksu supporting 24CO trunks / 64 extensions. 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mtClean="0"/>
              <a:t>If we include PRI, IP and DECT, it can support up to 74 trunks and 140 extensions. 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mtClean="0"/>
              <a:t>Comparing to ipLDK-20 and ipLDK-60, you can easily see the difference.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mtClean="0"/>
              <a:t>One other big advantages is that we applied LIK call source in eMG80. 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mtClean="0"/>
              <a:t>the feature set is based on LIK P6 features.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mtClean="0"/>
              <a:t>Its database and Web-Admin have already UCP P1 framework applied.</a:t>
            </a:r>
            <a:endParaRPr lang="ko-KR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766" indent="-281064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255" indent="-224851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3957" indent="-224851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3659" indent="-224851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BE46833-D674-4D9D-A9DF-53161863FD7B}" type="slidenum">
              <a:rPr lang="ko-KR" altLang="en-US" sz="1200"/>
              <a:pPr eaLnBrk="1" hangingPunct="1"/>
              <a:t>3</a:t>
            </a:fld>
            <a:endParaRPr lang="ko-KR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ko-KR" smtClean="0"/>
              <a:t>iPECS eMG80 is hybrid IP PBX for small SMB and its sweet spot is 5 to 50 user segments.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mtClean="0"/>
              <a:t>As you can see in the slide, eMG80 is not only to replace L20/60 but also address a larger segment.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mtClean="0"/>
              <a:t>2 KSU architecture, 2 option slots per each ksu supporting 24CO trunks / 64 extensions. 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mtClean="0"/>
              <a:t>If we include PRI, IP and DECT, it can support up to 74 trunks and 140 extensions. 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mtClean="0"/>
              <a:t>Comparing to ipLDK-20 and ipLDK-60, you can easily see the difference.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mtClean="0"/>
              <a:t>One other big advantages is that we applied LIK call source in eMG80. 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mtClean="0"/>
              <a:t>the feature set is based on LIK P6 features.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mtClean="0"/>
              <a:t>Its database and Web-Admin have already UCP P1 framework applied.</a:t>
            </a:r>
            <a:endParaRPr lang="ko-KR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766" indent="-281064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4255" indent="-224851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3957" indent="-224851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3659" indent="-224851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BE46833-D674-4D9D-A9DF-53161863FD7B}" type="slidenum">
              <a:rPr lang="ko-KR" altLang="en-US" sz="1200"/>
              <a:pPr eaLnBrk="1" hangingPunct="1"/>
              <a:t>4</a:t>
            </a:fld>
            <a:endParaRPr lang="ko-KR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4EB3C-5776-4A96-B34D-168C7DF39048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3747-9BCF-4FC2-A844-15799FE37785}" type="datetimeFigureOut">
              <a:rPr lang="ru-RU" smtClean="0"/>
              <a:pPr/>
              <a:t>24.10.2014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BD7C-4DFE-4883-BB3D-A5551B83B05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3747-9BCF-4FC2-A844-15799FE37785}" type="datetimeFigureOut">
              <a:rPr lang="ru-RU" smtClean="0"/>
              <a:pPr/>
              <a:t>24.10.2014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BD7C-4DFE-4883-BB3D-A5551B83B05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3747-9BCF-4FC2-A844-15799FE37785}" type="datetimeFigureOut">
              <a:rPr lang="ru-RU" smtClean="0"/>
              <a:pPr/>
              <a:t>24.10.2014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BD7C-4DFE-4883-BB3D-A5551B83B05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con2011" descr="Blue Logotyp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6825" y="6189663"/>
            <a:ext cx="1270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Info"/>
          <p:cNvSpPr txBox="1">
            <a:spLocks noChangeArrowheads="1"/>
          </p:cNvSpPr>
          <p:nvPr userDrawn="1"/>
        </p:nvSpPr>
        <p:spPr bwMode="auto">
          <a:xfrm>
            <a:off x="-1476375" y="2133600"/>
            <a:ext cx="14763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ko-KR" sz="1200">
                <a:solidFill>
                  <a:srgbClr val="FFFFFF"/>
                </a:solidFill>
                <a:ea typeface="굴림" pitchFamily="50" charset="-127"/>
              </a:rPr>
              <a:t>Slide title</a:t>
            </a:r>
          </a:p>
          <a:p>
            <a:pPr algn="r" eaLnBrk="1" hangingPunct="1"/>
            <a:r>
              <a:rPr lang="en-US" altLang="ko-KR" sz="1200">
                <a:solidFill>
                  <a:srgbClr val="FFFFFF"/>
                </a:solidFill>
                <a:ea typeface="굴림" pitchFamily="50" charset="-127"/>
              </a:rPr>
              <a:t>45 pt</a:t>
            </a:r>
          </a:p>
          <a:p>
            <a:pPr algn="r" eaLnBrk="1" hangingPunct="1"/>
            <a:endParaRPr lang="en-US" altLang="ko-KR" sz="1200">
              <a:solidFill>
                <a:srgbClr val="FFFFFF"/>
              </a:solidFill>
              <a:ea typeface="굴림" pitchFamily="50" charset="-127"/>
            </a:endParaRPr>
          </a:p>
          <a:p>
            <a:pPr algn="r" eaLnBrk="1" hangingPunct="1"/>
            <a:endParaRPr lang="en-US" altLang="ko-KR" sz="1200">
              <a:solidFill>
                <a:srgbClr val="FFFFFF"/>
              </a:solidFill>
              <a:ea typeface="굴림" pitchFamily="50" charset="-127"/>
            </a:endParaRPr>
          </a:p>
          <a:p>
            <a:pPr algn="r" eaLnBrk="1" hangingPunct="1"/>
            <a:endParaRPr lang="en-US" altLang="ko-KR" sz="1200">
              <a:solidFill>
                <a:srgbClr val="FFFFFF"/>
              </a:solidFill>
              <a:ea typeface="굴림" pitchFamily="50" charset="-127"/>
            </a:endParaRPr>
          </a:p>
          <a:p>
            <a:pPr algn="r" eaLnBrk="1" hangingPunct="1"/>
            <a:r>
              <a:rPr lang="en-US" altLang="ko-KR" sz="1200">
                <a:solidFill>
                  <a:srgbClr val="9FB7D3"/>
                </a:solidFill>
                <a:ea typeface="굴림" pitchFamily="50" charset="-127"/>
              </a:rPr>
              <a:t>CAPITALS</a:t>
            </a:r>
          </a:p>
          <a:p>
            <a:pPr algn="r" eaLnBrk="1" hangingPunct="1"/>
            <a:endParaRPr lang="en-US" altLang="ko-KR" sz="1200">
              <a:solidFill>
                <a:srgbClr val="FFFFFF"/>
              </a:solidFill>
              <a:ea typeface="굴림" pitchFamily="50" charset="-127"/>
            </a:endParaRPr>
          </a:p>
          <a:p>
            <a:pPr algn="r" eaLnBrk="1" hangingPunct="1"/>
            <a:endParaRPr lang="en-US" altLang="ko-KR" sz="1200">
              <a:solidFill>
                <a:srgbClr val="FFFFFF"/>
              </a:solidFill>
              <a:ea typeface="굴림" pitchFamily="50" charset="-127"/>
            </a:endParaRPr>
          </a:p>
          <a:p>
            <a:pPr algn="r" eaLnBrk="1" hangingPunct="1"/>
            <a:endParaRPr lang="en-US" altLang="ko-KR" sz="1200">
              <a:solidFill>
                <a:srgbClr val="FFFFFF"/>
              </a:solidFill>
              <a:ea typeface="굴림" pitchFamily="50" charset="-127"/>
            </a:endParaRPr>
          </a:p>
          <a:p>
            <a:pPr algn="r" eaLnBrk="1" hangingPunct="1"/>
            <a:endParaRPr lang="en-US" altLang="ko-KR" sz="1200">
              <a:solidFill>
                <a:srgbClr val="FFFFFF"/>
              </a:solidFill>
              <a:ea typeface="굴림" pitchFamily="50" charset="-127"/>
            </a:endParaRPr>
          </a:p>
          <a:p>
            <a:pPr algn="r" eaLnBrk="1" hangingPunct="1"/>
            <a:endParaRPr lang="en-US" altLang="ko-KR" sz="1200">
              <a:solidFill>
                <a:srgbClr val="FFFFFF"/>
              </a:solidFill>
              <a:ea typeface="굴림" pitchFamily="50" charset="-127"/>
            </a:endParaRPr>
          </a:p>
          <a:p>
            <a:pPr algn="r" eaLnBrk="1" hangingPunct="1"/>
            <a:endParaRPr lang="en-US" altLang="ko-KR" sz="1200">
              <a:solidFill>
                <a:srgbClr val="FFFFFF"/>
              </a:solidFill>
              <a:ea typeface="굴림" pitchFamily="50" charset="-127"/>
            </a:endParaRPr>
          </a:p>
          <a:p>
            <a:pPr algn="r" eaLnBrk="1" hangingPunct="1"/>
            <a:endParaRPr lang="en-US" altLang="ko-KR" sz="1200">
              <a:solidFill>
                <a:srgbClr val="FFFFFF"/>
              </a:solidFill>
              <a:ea typeface="굴림" pitchFamily="50" charset="-127"/>
            </a:endParaRPr>
          </a:p>
          <a:p>
            <a:pPr algn="r" eaLnBrk="1" hangingPunct="1"/>
            <a:endParaRPr lang="en-US" altLang="ko-KR" sz="1200">
              <a:solidFill>
                <a:srgbClr val="FFFFFF"/>
              </a:solidFill>
              <a:ea typeface="굴림" pitchFamily="50" charset="-127"/>
            </a:endParaRPr>
          </a:p>
          <a:p>
            <a:pPr algn="r" eaLnBrk="1" hangingPunct="1"/>
            <a:endParaRPr lang="en-US" altLang="ko-KR" sz="1200">
              <a:solidFill>
                <a:srgbClr val="FFFFFF"/>
              </a:solidFill>
              <a:ea typeface="굴림" pitchFamily="50" charset="-127"/>
            </a:endParaRPr>
          </a:p>
          <a:p>
            <a:pPr algn="r" eaLnBrk="1" hangingPunct="1"/>
            <a:r>
              <a:rPr lang="en-US" altLang="ko-KR" sz="1200">
                <a:solidFill>
                  <a:srgbClr val="FFFFFF"/>
                </a:solidFill>
                <a:ea typeface="굴림" pitchFamily="50" charset="-127"/>
              </a:rPr>
              <a:t>Slide subtitle </a:t>
            </a:r>
          </a:p>
          <a:p>
            <a:pPr algn="r" eaLnBrk="1" hangingPunct="1"/>
            <a:r>
              <a:rPr lang="en-US" altLang="ko-KR" sz="1200">
                <a:solidFill>
                  <a:srgbClr val="FFFFFF"/>
                </a:solidFill>
                <a:ea typeface="굴림" pitchFamily="50" charset="-127"/>
              </a:rPr>
              <a:t>minimum 30 pt</a:t>
            </a:r>
          </a:p>
          <a:p>
            <a:pPr algn="r" eaLnBrk="1" hangingPunct="1"/>
            <a:endParaRPr lang="en-US" altLang="ko-KR" sz="1200">
              <a:solidFill>
                <a:srgbClr val="FFFFFF"/>
              </a:solidFill>
              <a:ea typeface="굴림" pitchFamily="50" charset="-127"/>
            </a:endParaRPr>
          </a:p>
        </p:txBody>
      </p:sp>
      <p:pic>
        <p:nvPicPr>
          <p:cNvPr id="4" name="Picture 10" descr="ipecs_positioni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18351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6241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3747-9BCF-4FC2-A844-15799FE37785}" type="datetimeFigureOut">
              <a:rPr lang="ru-RU" smtClean="0"/>
              <a:pPr/>
              <a:t>24.10.2014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BD7C-4DFE-4883-BB3D-A5551B83B05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3747-9BCF-4FC2-A844-15799FE37785}" type="datetimeFigureOut">
              <a:rPr lang="ru-RU" smtClean="0"/>
              <a:pPr/>
              <a:t>24.10.2014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BD7C-4DFE-4883-BB3D-A5551B83B05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3747-9BCF-4FC2-A844-15799FE37785}" type="datetimeFigureOut">
              <a:rPr lang="ru-RU" smtClean="0"/>
              <a:pPr/>
              <a:t>24.10.2014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BD7C-4DFE-4883-BB3D-A5551B83B05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3747-9BCF-4FC2-A844-15799FE37785}" type="datetimeFigureOut">
              <a:rPr lang="ru-RU" smtClean="0"/>
              <a:pPr/>
              <a:t>24.10.2014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BD7C-4DFE-4883-BB3D-A5551B83B05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3747-9BCF-4FC2-A844-15799FE37785}" type="datetimeFigureOut">
              <a:rPr lang="ru-RU" smtClean="0"/>
              <a:pPr/>
              <a:t>24.10.2014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BD7C-4DFE-4883-BB3D-A5551B83B05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3747-9BCF-4FC2-A844-15799FE37785}" type="datetimeFigureOut">
              <a:rPr lang="ru-RU" smtClean="0"/>
              <a:pPr/>
              <a:t>24.10.2014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BD7C-4DFE-4883-BB3D-A5551B83B05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3747-9BCF-4FC2-A844-15799FE37785}" type="datetimeFigureOut">
              <a:rPr lang="ru-RU" smtClean="0"/>
              <a:pPr/>
              <a:t>24.10.2014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BD7C-4DFE-4883-BB3D-A5551B83B05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3747-9BCF-4FC2-A844-15799FE37785}" type="datetimeFigureOut">
              <a:rPr lang="ru-RU" smtClean="0"/>
              <a:pPr/>
              <a:t>24.10.2014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BD7C-4DFE-4883-BB3D-A5551B83B05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53747-9BCF-4FC2-A844-15799FE37785}" type="datetimeFigureOut">
              <a:rPr lang="ru-RU" smtClean="0"/>
              <a:pPr/>
              <a:t>24.10.2014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1BD7C-4DFE-4883-BB3D-A5551B83B05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hyperlink" Target="https://10.10.10.2/" TargetMode="External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hyperlink" Target="http://10.10.10.2/" TargetMode="External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18" Type="http://schemas.openxmlformats.org/officeDocument/2006/relationships/image" Target="../media/image18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17" Type="http://schemas.openxmlformats.org/officeDocument/2006/relationships/image" Target="../media/image179.png"/><Relationship Id="rId2" Type="http://schemas.openxmlformats.org/officeDocument/2006/relationships/image" Target="../media/image164.png"/><Relationship Id="rId16" Type="http://schemas.openxmlformats.org/officeDocument/2006/relationships/image" Target="../media/image1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5" Type="http://schemas.openxmlformats.org/officeDocument/2006/relationships/image" Target="../media/image177.png"/><Relationship Id="rId10" Type="http://schemas.openxmlformats.org/officeDocument/2006/relationships/image" Target="../media/image172.png"/><Relationship Id="rId19" Type="http://schemas.openxmlformats.org/officeDocument/2006/relationships/image" Target="../media/image181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Relationship Id="rId14" Type="http://schemas.openxmlformats.org/officeDocument/2006/relationships/image" Target="../media/image17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3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12" Type="http://schemas.openxmlformats.org/officeDocument/2006/relationships/image" Target="../media/image192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5" Type="http://schemas.openxmlformats.org/officeDocument/2006/relationships/image" Target="../media/image19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Relationship Id="rId14" Type="http://schemas.openxmlformats.org/officeDocument/2006/relationships/image" Target="../media/image19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12" Type="http://schemas.openxmlformats.org/officeDocument/2006/relationships/image" Target="../media/image223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png"/><Relationship Id="rId11" Type="http://schemas.openxmlformats.org/officeDocument/2006/relationships/image" Target="../media/image222.png"/><Relationship Id="rId5" Type="http://schemas.openxmlformats.org/officeDocument/2006/relationships/image" Target="../media/image216.png"/><Relationship Id="rId10" Type="http://schemas.openxmlformats.org/officeDocument/2006/relationships/image" Target="../media/image221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image" Target="../media/image234.png"/><Relationship Id="rId7" Type="http://schemas.openxmlformats.org/officeDocument/2006/relationships/image" Target="../media/image2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255.png"/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12" Type="http://schemas.openxmlformats.org/officeDocument/2006/relationships/image" Target="../media/image254.png"/><Relationship Id="rId17" Type="http://schemas.openxmlformats.org/officeDocument/2006/relationships/image" Target="../media/image259.png"/><Relationship Id="rId2" Type="http://schemas.openxmlformats.org/officeDocument/2006/relationships/image" Target="../media/image244.png"/><Relationship Id="rId16" Type="http://schemas.openxmlformats.org/officeDocument/2006/relationships/image" Target="../media/image2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8.png"/><Relationship Id="rId11" Type="http://schemas.openxmlformats.org/officeDocument/2006/relationships/image" Target="../media/image253.png"/><Relationship Id="rId5" Type="http://schemas.openxmlformats.org/officeDocument/2006/relationships/image" Target="../media/image247.png"/><Relationship Id="rId15" Type="http://schemas.openxmlformats.org/officeDocument/2006/relationships/image" Target="../media/image257.png"/><Relationship Id="rId10" Type="http://schemas.openxmlformats.org/officeDocument/2006/relationships/image" Target="../media/image252.png"/><Relationship Id="rId4" Type="http://schemas.openxmlformats.org/officeDocument/2006/relationships/image" Target="../media/image246.png"/><Relationship Id="rId9" Type="http://schemas.openxmlformats.org/officeDocument/2006/relationships/image" Target="../media/image251.png"/><Relationship Id="rId14" Type="http://schemas.openxmlformats.org/officeDocument/2006/relationships/image" Target="../media/image25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5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mailto:1@192.168.0.20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8"/>
          <p:cNvSpPr>
            <a:spLocks noGrp="1" noChangeArrowheads="1"/>
          </p:cNvSpPr>
          <p:nvPr>
            <p:ph type="ctrTitle"/>
          </p:nvPr>
        </p:nvSpPr>
        <p:spPr>
          <a:xfrm>
            <a:off x="683568" y="764704"/>
            <a:ext cx="7772400" cy="1470025"/>
          </a:xfrm>
          <a:effectLst>
            <a:outerShdw dist="17961" dir="2700000" algn="ctr" rotWithShape="0">
              <a:schemeClr val="tx1"/>
            </a:outerShdw>
          </a:effectLst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ru-RU" altLang="ko-KR" sz="4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 pitchFamily="34" charset="0"/>
                <a:ea typeface="HY견고딕"/>
                <a:cs typeface="HY견고딕"/>
              </a:rPr>
              <a:t>Базовая настройка систем </a:t>
            </a:r>
            <a:r>
              <a:rPr lang="ru-RU" altLang="ko-KR" sz="4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HY견고딕"/>
                <a:cs typeface="HY견고딕"/>
              </a:rPr>
              <a:t/>
            </a:r>
            <a:br>
              <a:rPr lang="ru-RU" altLang="ko-KR" sz="4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HY견고딕"/>
                <a:cs typeface="HY견고딕"/>
              </a:rPr>
            </a:br>
            <a:r>
              <a:rPr lang="en-US" altLang="ko-KR" dirty="0" smtClean="0">
                <a:solidFill>
                  <a:schemeClr val="bg2"/>
                </a:solidFill>
                <a:latin typeface="Calibri" pitchFamily="34" charset="0"/>
                <a:ea typeface="HY견고딕"/>
                <a:cs typeface="HY견고딕"/>
              </a:rPr>
              <a:t>IPECS eMG80</a:t>
            </a:r>
            <a:r>
              <a:rPr kumimoji="0" lang="en-US" altLang="ko-KR" sz="4400" dirty="0" smtClean="0">
                <a:solidFill>
                  <a:srgbClr val="FF3300"/>
                </a:solidFill>
                <a:latin typeface="Calibri" pitchFamily="34" charset="0"/>
                <a:ea typeface="굴림" charset="-127"/>
                <a:cs typeface="굴림" charset="-127"/>
              </a:rPr>
              <a:t/>
            </a:r>
            <a:br>
              <a:rPr kumimoji="0" lang="en-US" altLang="ko-KR" sz="4400" dirty="0" smtClean="0">
                <a:solidFill>
                  <a:srgbClr val="FF3300"/>
                </a:solidFill>
                <a:latin typeface="Calibri" pitchFamily="34" charset="0"/>
                <a:ea typeface="굴림" charset="-127"/>
                <a:cs typeface="굴림" charset="-127"/>
              </a:rPr>
            </a:br>
            <a:endParaRPr lang="en-US" altLang="ko-KR" sz="44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HY견고딕"/>
              <a:cs typeface="HY견고딕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 idx="4294967295"/>
          </p:nvPr>
        </p:nvSpPr>
        <p:spPr>
          <a:xfrm>
            <a:off x="2971800" y="152400"/>
            <a:ext cx="4495800" cy="639762"/>
          </a:xfrm>
        </p:spPr>
        <p:txBody>
          <a:bodyPr>
            <a:normAutofit fontScale="90000"/>
          </a:bodyPr>
          <a:lstStyle/>
          <a:p>
            <a:r>
              <a:rPr lang="ru-RU" altLang="ko-KR" sz="3600" b="1" dirty="0" smtClean="0">
                <a:latin typeface="Calibri" pitchFamily="34" charset="0"/>
                <a:ea typeface="맑은 고딕" pitchFamily="34" charset="-127"/>
                <a:cs typeface="Arial" charset="0"/>
              </a:rPr>
              <a:t>Универсальные слоты</a:t>
            </a:r>
            <a:endParaRPr lang="ko-KR" altLang="en-US" sz="3600" b="1" kern="1200" dirty="0">
              <a:solidFill>
                <a:schemeClr val="tx1"/>
              </a:solidFill>
              <a:latin typeface="Calibri" pitchFamily="34" charset="0"/>
              <a:ea typeface="맑은 고딕" pitchFamily="34" charset="-127"/>
              <a:cs typeface="Arial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04800" y="8382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0" y="1004888"/>
            <a:ext cx="80391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C:\Documents and Settings\SonOfNorth\YandexDisk\Скриншоты\NA tim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373216"/>
            <a:ext cx="4781550" cy="762000"/>
          </a:xfrm>
          <a:prstGeom prst="rect">
            <a:avLst/>
          </a:prstGeom>
          <a:noFill/>
        </p:spPr>
      </p:pic>
      <p:pic>
        <p:nvPicPr>
          <p:cNvPr id="86020" name="Picture 4" descr="C:\Documents and Settings\SonOfNorth\YandexDisk\Скриншоты\STN NA tim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564904"/>
            <a:ext cx="4457700" cy="15906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Автоматическая переадресация вызова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836712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каждого абонента в отдельности может быть назначена предустановленная переадресация вызова по различным событиям. При этом таймер отсутствия ответа может быть настроен как для всей системы в целом, так и для каждого абонента в отдельности.</a:t>
            </a:r>
          </a:p>
        </p:txBody>
      </p:sp>
      <p:pic>
        <p:nvPicPr>
          <p:cNvPr id="86018" name="Picture 2" descr="C:\Documents and Settings\SonOfNorth\YandexDisk\Скриншоты\Preset cfw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132856"/>
            <a:ext cx="4702834" cy="37116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13176"/>
            <a:ext cx="7124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753" y="2727840"/>
            <a:ext cx="194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93706"/>
            <a:ext cx="1981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5918" y="814387"/>
            <a:ext cx="45720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019" y="2306919"/>
            <a:ext cx="196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 admin</a:t>
            </a:r>
            <a:r>
              <a:rPr lang="ru-RU" dirty="0"/>
              <a:t> </a:t>
            </a:r>
            <a:r>
              <a:rPr lang="en-US" dirty="0" smtClean="0"/>
              <a:t>station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Конференц-группы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1521" y="814387"/>
            <a:ext cx="38884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Сбор конференции до 13 абонентов одной клавишей (кодом)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680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Автоматическая переадресация вызова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836712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получения статистики по звонкам в системе необходимо включить </a:t>
            </a:r>
            <a:r>
              <a:rPr lang="ru-RU" dirty="0" err="1" smtClean="0"/>
              <a:t>логирование</a:t>
            </a:r>
            <a:r>
              <a:rPr lang="ru-RU" dirty="0" smtClean="0"/>
              <a:t> </a:t>
            </a:r>
            <a:r>
              <a:rPr lang="en-US" dirty="0" smtClean="0"/>
              <a:t>SMDR</a:t>
            </a:r>
            <a:r>
              <a:rPr lang="ru-RU" dirty="0" smtClean="0"/>
              <a:t>. При этом сам лог звонков можно получить в </a:t>
            </a:r>
            <a:r>
              <a:rPr lang="en-US" dirty="0" smtClean="0"/>
              <a:t>WEB</a:t>
            </a:r>
            <a:r>
              <a:rPr lang="ru-RU" dirty="0" smtClean="0"/>
              <a:t> интерфейсе самой АТС. Если требуется собирать статистическую информацию по сети передачи данных, то необходимо указать значение </a:t>
            </a:r>
            <a:r>
              <a:rPr lang="en-US" dirty="0" smtClean="0"/>
              <a:t>TCP 1</a:t>
            </a:r>
            <a:r>
              <a:rPr lang="ru-RU" dirty="0" smtClean="0"/>
              <a:t> в пункте «</a:t>
            </a:r>
            <a:r>
              <a:rPr lang="en-US" dirty="0" smtClean="0"/>
              <a:t>Serial Port Selection</a:t>
            </a:r>
            <a:r>
              <a:rPr lang="ru-RU" dirty="0" smtClean="0"/>
              <a:t>».</a:t>
            </a:r>
          </a:p>
        </p:txBody>
      </p:sp>
      <p:pic>
        <p:nvPicPr>
          <p:cNvPr id="87042" name="Picture 2" descr="C:\Documents and Settings\SonOfNorth\YandexDisk\Скриншоты\SMDR enab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64904"/>
            <a:ext cx="4514850" cy="2076450"/>
          </a:xfrm>
          <a:prstGeom prst="rect">
            <a:avLst/>
          </a:prstGeom>
          <a:noFill/>
        </p:spPr>
      </p:pic>
      <p:pic>
        <p:nvPicPr>
          <p:cNvPr id="87043" name="Picture 3" descr="C:\Documents and Settings\SonOfNorth\YandexDisk\Скриншоты\SMDR tc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564904"/>
            <a:ext cx="4848225" cy="3705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Статистика вызовов </a:t>
            </a:r>
            <a:r>
              <a:rPr lang="en-US" b="1" dirty="0" smtClean="0"/>
              <a:t>SMDR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836712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</a:t>
            </a:r>
            <a:r>
              <a:rPr lang="ru-RU" dirty="0" smtClean="0"/>
              <a:t>получения статистики по звонкам можно воспользоваться встроенным в </a:t>
            </a:r>
            <a:r>
              <a:rPr lang="en-US" dirty="0" smtClean="0"/>
              <a:t>Web SMDR </a:t>
            </a:r>
            <a:r>
              <a:rPr lang="ru-RU" dirty="0" smtClean="0"/>
              <a:t>обозревателем. Для этого нужно включить для системы возможность сбора такой статистики и указать дополнительные условия (такие как регистрация входящих вызовов и т.д.)</a:t>
            </a:r>
            <a:endParaRPr lang="ru-RU" dirty="0" smtClean="0"/>
          </a:p>
        </p:txBody>
      </p:sp>
      <p:pic>
        <p:nvPicPr>
          <p:cNvPr id="74754" name="Picture 2" descr="C:\Documents and Settings\SonOfNorth\YandexDisk\Скриншоты\SMDR att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636912"/>
            <a:ext cx="4524375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Статистика вызовов </a:t>
            </a:r>
            <a:r>
              <a:rPr lang="en-US" b="1" dirty="0" smtClean="0"/>
              <a:t>SMDR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836712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Просмотр звонковой статистики осуществляется в пункте </a:t>
            </a:r>
            <a:r>
              <a:rPr lang="en-US" dirty="0" smtClean="0"/>
              <a:t>SMDR </a:t>
            </a:r>
            <a:r>
              <a:rPr lang="ru-RU" dirty="0" smtClean="0"/>
              <a:t>(опции обслуживания). Возможно делать выборку по номерам внутренних абонентов и экспортировать лог звонков в виде файла. </a:t>
            </a:r>
            <a:endParaRPr lang="ru-RU" dirty="0" smtClean="0"/>
          </a:p>
        </p:txBody>
      </p:sp>
      <p:pic>
        <p:nvPicPr>
          <p:cNvPr id="75778" name="Picture 2" descr="C:\Documents and Settings\SonOfNorth\YandexDisk\Скриншоты\SMDR 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564904"/>
            <a:ext cx="7753351" cy="2809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 idx="4294967295"/>
          </p:nvPr>
        </p:nvSpPr>
        <p:spPr>
          <a:xfrm>
            <a:off x="2971800" y="152400"/>
            <a:ext cx="4495800" cy="639762"/>
          </a:xfrm>
        </p:spPr>
        <p:txBody>
          <a:bodyPr>
            <a:normAutofit fontScale="90000"/>
          </a:bodyPr>
          <a:lstStyle/>
          <a:p>
            <a:r>
              <a:rPr lang="ru-RU" altLang="ko-KR" sz="3600" b="1" dirty="0" smtClean="0">
                <a:latin typeface="Calibri" pitchFamily="34" charset="0"/>
                <a:ea typeface="맑은 고딕" pitchFamily="34" charset="-127"/>
                <a:cs typeface="Arial" charset="0"/>
              </a:rPr>
              <a:t>Платы</a:t>
            </a:r>
            <a:endParaRPr lang="ko-KR" altLang="en-US" sz="3600" b="1" kern="1200" dirty="0">
              <a:solidFill>
                <a:schemeClr val="tx1"/>
              </a:solidFill>
              <a:latin typeface="Calibri" pitchFamily="34" charset="0"/>
              <a:ea typeface="맑은 고딕" pitchFamily="34" charset="-127"/>
              <a:cs typeface="Arial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04800" y="8382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그림 45" descr="C:\Documents and Settings\Administrator\바탕 화면\★eMG80\그림\보드\CH408.jpg"/>
          <p:cNvPicPr>
            <a:picLocks noChangeAspect="1" noChangeArrowheads="1"/>
          </p:cNvPicPr>
          <p:nvPr/>
        </p:nvPicPr>
        <p:blipFill>
          <a:blip r:embed="rId2" cstate="print"/>
          <a:srcRect b="9560"/>
          <a:stretch>
            <a:fillRect/>
          </a:stretch>
        </p:blipFill>
        <p:spPr bwMode="auto">
          <a:xfrm>
            <a:off x="142844" y="3143248"/>
            <a:ext cx="289310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그림 46" descr="C:\Documents and Settings\Administrator\바탕 화면\★eMG80\그림\보드\CS416.jpg"/>
          <p:cNvPicPr>
            <a:picLocks noChangeAspect="1" noChangeArrowheads="1"/>
          </p:cNvPicPr>
          <p:nvPr/>
        </p:nvPicPr>
        <p:blipFill>
          <a:blip r:embed="rId3" cstate="print"/>
          <a:srcRect b="8755"/>
          <a:stretch>
            <a:fillRect/>
          </a:stretch>
        </p:blipFill>
        <p:spPr bwMode="auto">
          <a:xfrm>
            <a:off x="214282" y="4857760"/>
            <a:ext cx="3000396" cy="183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그림 47" descr="C:\Documents and Settings\Administrator\바탕 화면\★eMG80\그림\보드\BH104.jpg"/>
          <p:cNvPicPr>
            <a:picLocks noChangeAspect="1" noChangeArrowheads="1"/>
          </p:cNvPicPr>
          <p:nvPr/>
        </p:nvPicPr>
        <p:blipFill>
          <a:blip r:embed="rId4" cstate="print"/>
          <a:srcRect b="10583"/>
          <a:stretch>
            <a:fillRect/>
          </a:stretch>
        </p:blipFill>
        <p:spPr bwMode="auto">
          <a:xfrm>
            <a:off x="5605464" y="1285860"/>
            <a:ext cx="3538536" cy="15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그림 48" descr="C:\Documents and Settings\Administrator\바탕 화면\★eMG80\그림\보드\BH208.jpg"/>
          <p:cNvPicPr>
            <a:picLocks noChangeAspect="1" noChangeArrowheads="1"/>
          </p:cNvPicPr>
          <p:nvPr/>
        </p:nvPicPr>
        <p:blipFill>
          <a:blip r:embed="rId5" cstate="print"/>
          <a:srcRect b="8450"/>
          <a:stretch>
            <a:fillRect/>
          </a:stretch>
        </p:blipFill>
        <p:spPr bwMode="auto">
          <a:xfrm>
            <a:off x="6000760" y="3064336"/>
            <a:ext cx="3143240" cy="173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그림 51" descr="C:\Documents and Settings\Administrator\바탕 화면\★eMG80\그림\보드\HYB8.jpg"/>
          <p:cNvPicPr>
            <a:picLocks noChangeAspect="1" noChangeArrowheads="1"/>
          </p:cNvPicPr>
          <p:nvPr/>
        </p:nvPicPr>
        <p:blipFill>
          <a:blip r:embed="rId6" cstate="print"/>
          <a:srcRect b="12485"/>
          <a:stretch>
            <a:fillRect/>
          </a:stretch>
        </p:blipFill>
        <p:spPr bwMode="auto">
          <a:xfrm>
            <a:off x="3000364" y="1500174"/>
            <a:ext cx="300889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그림 52" descr="C:\Documents and Settings\Administrator\바탕 화면\★eMG80\그림\보드\SLB16.jpg"/>
          <p:cNvPicPr>
            <a:picLocks noChangeAspect="1" noChangeArrowheads="1"/>
          </p:cNvPicPr>
          <p:nvPr/>
        </p:nvPicPr>
        <p:blipFill>
          <a:blip r:embed="rId7" cstate="print"/>
          <a:srcRect b="11063"/>
          <a:stretch>
            <a:fillRect/>
          </a:stretch>
        </p:blipFill>
        <p:spPr bwMode="auto">
          <a:xfrm>
            <a:off x="3286116" y="3071810"/>
            <a:ext cx="2786082" cy="162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714348" y="928670"/>
            <a:ext cx="238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Платы СЛ+АБОНЕНТЫ</a:t>
            </a:r>
            <a:endParaRPr lang="ru-RU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643702" y="928670"/>
            <a:ext cx="243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Платы </a:t>
            </a:r>
            <a:r>
              <a:rPr lang="en-US" b="1" dirty="0" smtClean="0"/>
              <a:t>BRI</a:t>
            </a:r>
            <a:r>
              <a:rPr lang="ru-RU" b="1" dirty="0" smtClean="0"/>
              <a:t>+АБОНЕНТЫ</a:t>
            </a:r>
            <a:endParaRPr lang="ru-RU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500430" y="928670"/>
            <a:ext cx="20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Платы АБОНЕНТОВ</a:t>
            </a:r>
            <a:endParaRPr lang="ru-RU" b="1" dirty="0"/>
          </a:p>
        </p:txBody>
      </p:sp>
      <p:pic>
        <p:nvPicPr>
          <p:cNvPr id="1036" name="그림 44" descr="C:\Documents and Settings\Administrator\바탕 화면\★eMG80\그림\보드\CH204.jpg"/>
          <p:cNvPicPr>
            <a:picLocks noChangeAspect="1" noChangeArrowheads="1"/>
          </p:cNvPicPr>
          <p:nvPr/>
        </p:nvPicPr>
        <p:blipFill>
          <a:blip r:embed="rId8" cstate="print"/>
          <a:srcRect b="12074"/>
          <a:stretch>
            <a:fillRect/>
          </a:stretch>
        </p:blipFill>
        <p:spPr bwMode="auto">
          <a:xfrm>
            <a:off x="142844" y="1428736"/>
            <a:ext cx="2857488" cy="160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Прямоугольник 33"/>
          <p:cNvSpPr/>
          <p:nvPr/>
        </p:nvSpPr>
        <p:spPr>
          <a:xfrm>
            <a:off x="285720" y="2714620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CH204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57158" y="4572008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CH408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57158" y="6286520"/>
            <a:ext cx="764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CS416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6572264" y="2643182"/>
            <a:ext cx="80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BH104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6715140" y="4572008"/>
            <a:ext cx="80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BH208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3428992" y="2786058"/>
            <a:ext cx="6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HYB8</a:t>
            </a:r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500430" y="4429132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SLB16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3571868" y="5357826"/>
            <a:ext cx="528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Устанавливается только ОДНА SLB16 или CS416 на корзину (2шт на систему </a:t>
            </a:r>
            <a:r>
              <a:rPr lang="en-US" b="1" dirty="0" smtClean="0">
                <a:solidFill>
                  <a:srgbClr val="FF0000"/>
                </a:solidFill>
              </a:rPr>
              <a:t>KSU+EKSU)</a:t>
            </a:r>
            <a:endParaRPr lang="ru-RU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 idx="4294967295"/>
          </p:nvPr>
        </p:nvSpPr>
        <p:spPr>
          <a:xfrm>
            <a:off x="2971800" y="152400"/>
            <a:ext cx="4495800" cy="639762"/>
          </a:xfrm>
        </p:spPr>
        <p:txBody>
          <a:bodyPr>
            <a:normAutofit fontScale="90000"/>
          </a:bodyPr>
          <a:lstStyle/>
          <a:p>
            <a:r>
              <a:rPr lang="ru-RU" altLang="ko-KR" sz="3600" b="1" kern="1200" dirty="0" smtClean="0">
                <a:solidFill>
                  <a:schemeClr val="tx1"/>
                </a:solidFill>
                <a:latin typeface="Calibri" pitchFamily="34" charset="0"/>
                <a:ea typeface="맑은 고딕" pitchFamily="34" charset="-127"/>
                <a:cs typeface="Arial" charset="0"/>
              </a:rPr>
              <a:t>Платы </a:t>
            </a:r>
            <a:r>
              <a:rPr lang="en-US" altLang="ko-KR" sz="3600" b="1" kern="1200" dirty="0" smtClean="0">
                <a:solidFill>
                  <a:schemeClr val="tx1"/>
                </a:solidFill>
                <a:latin typeface="Calibri" pitchFamily="34" charset="0"/>
                <a:ea typeface="맑은 고딕" pitchFamily="34" charset="-127"/>
                <a:cs typeface="Arial" charset="0"/>
              </a:rPr>
              <a:t>DECT</a:t>
            </a:r>
            <a:endParaRPr lang="ko-KR" altLang="en-US" sz="3600" b="1" kern="1200" dirty="0">
              <a:solidFill>
                <a:schemeClr val="tx1"/>
              </a:solidFill>
              <a:latin typeface="Calibri" pitchFamily="34" charset="0"/>
              <a:ea typeface="맑은 고딕" pitchFamily="34" charset="-127"/>
              <a:cs typeface="Arial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04800" y="8382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그림 53" descr="C:\Documents and Settings\Administrator\바탕 화면\★eMG80\그림\보드\WTIB4.jpg"/>
          <p:cNvPicPr>
            <a:picLocks noChangeAspect="1" noChangeArrowheads="1"/>
          </p:cNvPicPr>
          <p:nvPr/>
        </p:nvPicPr>
        <p:blipFill>
          <a:blip r:embed="rId2" cstate="print"/>
          <a:srcRect b="12798"/>
          <a:stretch>
            <a:fillRect/>
          </a:stretch>
        </p:blipFill>
        <p:spPr bwMode="auto">
          <a:xfrm>
            <a:off x="142844" y="1357298"/>
            <a:ext cx="3786214" cy="234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1472" y="3143248"/>
            <a:ext cx="80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WTIB4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9124" y="1000108"/>
            <a:ext cx="45005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Имеет четыре порта интерфейса многоканальных базовых станций DECT iPECS GDC-600BE. В системе iPECS eMG80 может быть установлена только одна интерфейсная плата WTIB4, только в основной блок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857232"/>
            <a:ext cx="1556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Система DECT</a:t>
            </a:r>
            <a:endParaRPr lang="ru-RU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500562" y="2786058"/>
          <a:ext cx="4071966" cy="889000"/>
        </p:xfrm>
        <a:graphic>
          <a:graphicData uri="http://schemas.openxmlformats.org/drawingml/2006/table">
            <a:tbl>
              <a:tblPr/>
              <a:tblGrid>
                <a:gridCol w="3357586"/>
                <a:gridCol w="71438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latin typeface="Arial"/>
                          <a:ea typeface="Malgun Gothic"/>
                          <a:cs typeface="Arial"/>
                        </a:rPr>
                        <a:t>Параметр</a:t>
                      </a:r>
                      <a:endParaRPr lang="ru-RU" sz="900" b="1" kern="1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62865" marR="62865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latin typeface="Arial"/>
                          <a:ea typeface="Malgun Gothic"/>
                          <a:cs typeface="Arial"/>
                        </a:rPr>
                        <a:t>Емкость</a:t>
                      </a:r>
                      <a:endParaRPr lang="ru-RU" sz="900" b="1" kern="1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Соты (базовые станции)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300"/>
                        </a:spcAft>
                      </a:pPr>
                      <a:r>
                        <a:rPr lang="ru-RU" sz="900">
                          <a:latin typeface="Arial"/>
                          <a:ea typeface="Malgun Gothic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Голосовые каналы / на базу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300"/>
                        </a:spcAft>
                      </a:pPr>
                      <a:r>
                        <a:rPr lang="ru-RU" sz="900">
                          <a:latin typeface="Arial"/>
                          <a:ea typeface="Malgun Gothic"/>
                          <a:cs typeface="Times New Roman"/>
                        </a:rPr>
                        <a:t>6</a:t>
                      </a:r>
                      <a:endParaRPr lang="ru-RU" sz="9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Зарегистрированные беспроводные терминалы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300"/>
                        </a:spcAft>
                      </a:pPr>
                      <a:r>
                        <a:rPr lang="ru-RU" sz="900">
                          <a:latin typeface="Arial"/>
                          <a:ea typeface="Malgun Gothic"/>
                          <a:cs typeface="Times New Roman"/>
                        </a:rPr>
                        <a:t>48</a:t>
                      </a:r>
                      <a:endParaRPr lang="ru-RU" sz="9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latin typeface="Arial"/>
                          <a:ea typeface="Malgun Gothic"/>
                          <a:cs typeface="Times New Roman"/>
                        </a:rPr>
                        <a:t>Количество одновременных беспроводных вызовов</a:t>
                      </a:r>
                      <a:endParaRPr lang="ru-RU" sz="1000" dirty="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300"/>
                        </a:spcAft>
                      </a:pPr>
                      <a:r>
                        <a:rPr lang="ru-RU" sz="900" dirty="0">
                          <a:latin typeface="Arial"/>
                          <a:ea typeface="Malgun Gothic"/>
                          <a:cs typeface="Times New Roman"/>
                        </a:rPr>
                        <a:t>24</a:t>
                      </a:r>
                      <a:endParaRPr lang="ru-RU" sz="900" dirty="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9" name="그림 5" descr="C:\Documents and Settings\Administrator\바탕 화면\★eMG80\3_DECT\install ferrite core WTIB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714752"/>
            <a:ext cx="642942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51104374"/>
              </p:ext>
            </p:extLst>
          </p:nvPr>
        </p:nvGraphicFramePr>
        <p:xfrm>
          <a:off x="642910" y="1428736"/>
          <a:ext cx="8001056" cy="4143404"/>
        </p:xfrm>
        <a:graphic>
          <a:graphicData uri="http://schemas.openxmlformats.org/drawingml/2006/table">
            <a:tbl>
              <a:tblPr/>
              <a:tblGrid>
                <a:gridCol w="1248324"/>
                <a:gridCol w="1249916"/>
                <a:gridCol w="2751408"/>
                <a:gridCol w="2751408"/>
              </a:tblGrid>
              <a:tr h="322238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Категория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GDC-450H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GDC-500H</a:t>
                      </a:r>
                      <a:endParaRPr kumimoji="0" lang="ko-KR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F0"/>
                    </a:solidFill>
                  </a:tcPr>
                </a:tc>
              </a:tr>
              <a:tr h="999761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Дизайн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84406" marR="84406" anchor="ctr" horzOverflow="overflow">
                    <a:lnL>
                      <a:noFill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32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Дисплей</a:t>
                      </a: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>
                      <a:noFill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1.5” 65k color LCD</a:t>
                      </a: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New GUI, 2.0”  65k color LCD </a:t>
                      </a:r>
                      <a:endParaRPr kumimoji="1" lang="ko-KR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F0"/>
                    </a:solidFill>
                  </a:tcPr>
                </a:tc>
              </a:tr>
              <a:tr h="67752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Язык</a:t>
                      </a: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>
                      <a:noFill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5 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Языков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(English, Italian, Spanish, Swedish,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 Russian )</a:t>
                      </a: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7 </a:t>
                      </a:r>
                      <a:r>
                        <a:rPr kumimoji="1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Языков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(English, Italian, Spanish, Swedish,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  Russian,  Turkish, German)</a:t>
                      </a: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F0"/>
                    </a:solidFill>
                  </a:tcPr>
                </a:tc>
              </a:tr>
              <a:tr h="29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Bluetooth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 гарнитура</a:t>
                      </a: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>
                      <a:noFill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Нет</a:t>
                      </a: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Есть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 (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поддержка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V2.1)</a:t>
                      </a: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F0"/>
                    </a:solidFill>
                  </a:tcPr>
                </a:tc>
              </a:tr>
              <a:tr h="29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Громкая связь</a:t>
                      </a: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>
                      <a:noFill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Нет</a:t>
                      </a: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Есть</a:t>
                      </a: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F0"/>
                    </a:solidFill>
                  </a:tcPr>
                </a:tc>
              </a:tr>
              <a:tr h="47816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Время работы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Разговор / Ожидание</a:t>
                      </a: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>
                      <a:noFill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15 / 150 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ч.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Li-ion 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Батарея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 (960mAh)</a:t>
                      </a: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15 / 150 </a:t>
                      </a:r>
                      <a:r>
                        <a:rPr kumimoji="1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ч.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Li-Ion </a:t>
                      </a:r>
                      <a:r>
                        <a:rPr kumimoji="1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Батарея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 (1,150mAh)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F0"/>
                    </a:solidFill>
                  </a:tcPr>
                </a:tc>
              </a:tr>
              <a:tr h="36685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Зона действия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>
                      <a:noFill/>
                    </a:lnL>
                    <a:lnR w="1270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В помещении</a:t>
                      </a: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 w="1270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Approx. 20~30m</a:t>
                      </a: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Approx. 25~40m</a:t>
                      </a:r>
                      <a:endParaRPr kumimoji="1" lang="ko-KR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F0"/>
                    </a:solidFill>
                  </a:tcPr>
                </a:tc>
              </a:tr>
              <a:tr h="3668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На улице</a:t>
                      </a: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 w="12700" cap="flat" cmpd="sng" algn="ctr">
                      <a:solidFill>
                        <a:srgbClr val="5858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До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200m</a:t>
                      </a:r>
                    </a:p>
                  </a:txBody>
                  <a:tcPr marL="86400" marR="86400" marT="46798" marB="46798"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До 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34" charset="-127"/>
                          <a:cs typeface="Arial" pitchFamily="34" charset="0"/>
                        </a:rPr>
                        <a:t>300m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굴림" pitchFamily="34" charset="-127"/>
                        <a:cs typeface="Arial" pitchFamily="34" charset="0"/>
                      </a:endParaRPr>
                    </a:p>
                  </a:txBody>
                  <a:tcPr marL="86400" marR="86400" marT="46798" marB="46798" anchor="ctr" horzOverflow="overflow">
                    <a:lnL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2C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F0"/>
                    </a:solidFill>
                  </a:tcPr>
                </a:tc>
              </a:tr>
            </a:tbl>
          </a:graphicData>
        </a:graphic>
      </p:graphicFrame>
      <p:pic>
        <p:nvPicPr>
          <p:cNvPr id="51257" name="Picture 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0" y="1785926"/>
            <a:ext cx="474663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8" name="Picture 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2330" y="1785926"/>
            <a:ext cx="474662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304800" y="100013"/>
            <a:ext cx="8839200" cy="639762"/>
          </a:xfrm>
        </p:spPr>
        <p:txBody>
          <a:bodyPr>
            <a:normAutofit fontScale="90000"/>
          </a:bodyPr>
          <a:lstStyle/>
          <a:p>
            <a:r>
              <a:rPr lang="ru-RU" altLang="ko-KR" sz="3600" b="1" dirty="0" smtClean="0">
                <a:latin typeface="Calibri" pitchFamily="34" charset="0"/>
                <a:ea typeface="맑은 고딕" pitchFamily="34" charset="-127"/>
                <a:cs typeface="Arial" charset="0"/>
              </a:rPr>
              <a:t>Платы </a:t>
            </a:r>
            <a:r>
              <a:rPr lang="en-US" altLang="ko-KR" sz="3600" b="1" dirty="0" smtClean="0">
                <a:latin typeface="Calibri" pitchFamily="34" charset="0"/>
                <a:ea typeface="맑은 고딕" pitchFamily="34" charset="-127"/>
                <a:cs typeface="Arial" charset="0"/>
              </a:rPr>
              <a:t>DECT</a:t>
            </a:r>
            <a:endParaRPr lang="ko-KR" altLang="en-US" sz="3600" b="1" kern="1200" dirty="0">
              <a:solidFill>
                <a:schemeClr val="tx1"/>
              </a:solidFill>
              <a:latin typeface="Calibri" pitchFamily="34" charset="0"/>
              <a:ea typeface="맑은 고딕" pitchFamily="34" charset="-127"/>
              <a:cs typeface="Arial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28600" y="8382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 idx="4294967295"/>
          </p:nvPr>
        </p:nvSpPr>
        <p:spPr>
          <a:xfrm>
            <a:off x="2971800" y="152400"/>
            <a:ext cx="4495800" cy="639762"/>
          </a:xfrm>
        </p:spPr>
        <p:txBody>
          <a:bodyPr>
            <a:normAutofit fontScale="90000"/>
          </a:bodyPr>
          <a:lstStyle/>
          <a:p>
            <a:r>
              <a:rPr lang="ru-RU" altLang="ko-KR" sz="3600" b="1" dirty="0" smtClean="0">
                <a:latin typeface="Calibri" pitchFamily="34" charset="0"/>
                <a:ea typeface="맑은 고딕" pitchFamily="34" charset="-127"/>
                <a:cs typeface="Arial" charset="0"/>
              </a:rPr>
              <a:t>Платы</a:t>
            </a:r>
            <a:endParaRPr lang="ko-KR" altLang="en-US" sz="3600" b="1" kern="1200" dirty="0">
              <a:solidFill>
                <a:schemeClr val="tx1"/>
              </a:solidFill>
              <a:latin typeface="Calibri" pitchFamily="34" charset="0"/>
              <a:ea typeface="맑은 고딕" pitchFamily="34" charset="-127"/>
              <a:cs typeface="Arial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04800" y="8382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그림 14" descr="C:\Documents and Settings\Administrator\바탕 화면\★eMG80\그림\보드\PRIU.jpg"/>
          <p:cNvPicPr>
            <a:picLocks noChangeAspect="1" noChangeArrowheads="1"/>
          </p:cNvPicPr>
          <p:nvPr/>
        </p:nvPicPr>
        <p:blipFill>
          <a:blip r:embed="rId2" cstate="print"/>
          <a:srcRect b="16180"/>
          <a:stretch>
            <a:fillRect/>
          </a:stretch>
        </p:blipFill>
        <p:spPr bwMode="auto">
          <a:xfrm>
            <a:off x="500034" y="1714488"/>
            <a:ext cx="324604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그림 50" descr="C:\Documents and Settings\Administrator\바탕 화면\★eMG80\그림\보드\BRIU2.jpg"/>
          <p:cNvPicPr>
            <a:picLocks noChangeAspect="1" noChangeArrowheads="1"/>
          </p:cNvPicPr>
          <p:nvPr/>
        </p:nvPicPr>
        <p:blipFill>
          <a:blip r:embed="rId3" cstate="print"/>
          <a:srcRect b="12175"/>
          <a:stretch>
            <a:fillRect/>
          </a:stretch>
        </p:blipFill>
        <p:spPr bwMode="auto">
          <a:xfrm>
            <a:off x="500035" y="3929066"/>
            <a:ext cx="3071834" cy="188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14348" y="2928934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PRIU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5143512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BRIU2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3286124"/>
            <a:ext cx="2942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 порт интерфейса ISDN PRI </a:t>
            </a:r>
          </a:p>
          <a:p>
            <a:r>
              <a:rPr lang="ru-RU" dirty="0" smtClean="0"/>
              <a:t>(30 каналов)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5500702"/>
            <a:ext cx="3060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 порта интерфейса ISDN BRI </a:t>
            </a:r>
          </a:p>
          <a:p>
            <a:r>
              <a:rPr lang="ru-RU" dirty="0" smtClean="0"/>
              <a:t>(4 канала)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1000108"/>
            <a:ext cx="82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ТОЛЬКО для </a:t>
            </a:r>
            <a:r>
              <a:rPr lang="en-US" b="1" dirty="0" smtClean="0">
                <a:solidFill>
                  <a:srgbClr val="FF0000"/>
                </a:solidFill>
              </a:rPr>
              <a:t>KSUI</a:t>
            </a:r>
            <a:r>
              <a:rPr lang="ru-RU" dirty="0" smtClean="0"/>
              <a:t>. Могут быть установлена только в разъем CN2 материнской платы MBUI (собственное плато-место)</a:t>
            </a:r>
            <a:endParaRPr lang="ru-RU" dirty="0"/>
          </a:p>
        </p:txBody>
      </p:sp>
      <p:pic>
        <p:nvPicPr>
          <p:cNvPr id="3076" name="그림 4" descr="C:\Documents and Settings\Administrator\바탕 화면\★eMG80\그림\보드\MBUID.jpg"/>
          <p:cNvPicPr>
            <a:picLocks noChangeAspect="1" noChangeArrowheads="1"/>
          </p:cNvPicPr>
          <p:nvPr/>
        </p:nvPicPr>
        <p:blipFill>
          <a:blip r:embed="rId4" cstate="print"/>
          <a:srcRect b="12489"/>
          <a:stretch>
            <a:fillRect/>
          </a:stretch>
        </p:blipFill>
        <p:spPr bwMode="auto">
          <a:xfrm>
            <a:off x="3805453" y="2143116"/>
            <a:ext cx="5338547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Овал 11"/>
          <p:cNvSpPr/>
          <p:nvPr/>
        </p:nvSpPr>
        <p:spPr>
          <a:xfrm>
            <a:off x="7858148" y="4071942"/>
            <a:ext cx="1000132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 idx="4294967295"/>
          </p:nvPr>
        </p:nvSpPr>
        <p:spPr>
          <a:xfrm>
            <a:off x="2971800" y="152400"/>
            <a:ext cx="5815042" cy="639762"/>
          </a:xfrm>
        </p:spPr>
        <p:txBody>
          <a:bodyPr>
            <a:normAutofit fontScale="90000"/>
          </a:bodyPr>
          <a:lstStyle/>
          <a:p>
            <a:pPr lvl="0"/>
            <a:r>
              <a:rPr lang="ru-RU" altLang="ru-RU" sz="3600" b="1" dirty="0" smtClean="0">
                <a:latin typeface="Arial" pitchFamily="34" charset="0"/>
                <a:ea typeface="Malgun Gothic" pitchFamily="34" charset="-127"/>
                <a:cs typeface="Times New Roman" pitchFamily="18" charset="0"/>
              </a:rPr>
              <a:t>Расширение </a:t>
            </a:r>
            <a:r>
              <a:rPr lang="ru-RU" altLang="ru-RU" sz="3600" b="1" dirty="0" err="1" smtClean="0">
                <a:latin typeface="Arial" pitchFamily="34" charset="0"/>
                <a:ea typeface="Malgun Gothic" pitchFamily="34" charset="-127"/>
                <a:cs typeface="Times New Roman" pitchFamily="18" charset="0"/>
              </a:rPr>
              <a:t>VoIP</a:t>
            </a:r>
            <a:r>
              <a:rPr lang="ru-RU" altLang="ru-RU" sz="3600" b="1" dirty="0" smtClean="0">
                <a:latin typeface="Arial" pitchFamily="34" charset="0"/>
                <a:ea typeface="Malgun Gothic" pitchFamily="34" charset="-127"/>
                <a:cs typeface="Times New Roman" pitchFamily="18" charset="0"/>
              </a:rPr>
              <a:t> и </a:t>
            </a:r>
            <a:r>
              <a:rPr lang="en-US" altLang="ru-RU" sz="3600" b="1" dirty="0" smtClean="0">
                <a:latin typeface="Arial" pitchFamily="34" charset="0"/>
                <a:ea typeface="Malgun Gothic" pitchFamily="34" charset="-127"/>
                <a:cs typeface="Times New Roman" pitchFamily="18" charset="0"/>
              </a:rPr>
              <a:t>VM</a:t>
            </a:r>
            <a:r>
              <a:rPr lang="ru-RU" altLang="ru-RU" sz="3600" b="1" dirty="0" smtClean="0">
                <a:latin typeface="Arial" pitchFamily="34" charset="0"/>
                <a:ea typeface="Malgun Gothic" pitchFamily="34" charset="-127"/>
                <a:cs typeface="Times New Roman" pitchFamily="18" charset="0"/>
              </a:rPr>
              <a:t> </a:t>
            </a:r>
            <a:endParaRPr lang="ko-KR" altLang="en-US" sz="3600" b="1" kern="1200" dirty="0">
              <a:solidFill>
                <a:schemeClr val="tx1"/>
              </a:solidFill>
              <a:latin typeface="Calibri" pitchFamily="34" charset="0"/>
              <a:ea typeface="맑은 고딕" pitchFamily="34" charset="-127"/>
              <a:cs typeface="Arial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04800" y="8382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1" name="그림 3" descr="C:\Documents and Settings\Administrator\바탕 화면\★eMG80\그림\보드\VVMU.jpg"/>
          <p:cNvPicPr>
            <a:picLocks noChangeAspect="1" noChangeArrowheads="1"/>
          </p:cNvPicPr>
          <p:nvPr/>
        </p:nvPicPr>
        <p:blipFill>
          <a:blip r:embed="rId2" cstate="print"/>
          <a:srcRect b="16457"/>
          <a:stretch>
            <a:fillRect/>
          </a:stretch>
        </p:blipFill>
        <p:spPr bwMode="auto">
          <a:xfrm>
            <a:off x="357158" y="1714488"/>
            <a:ext cx="407196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4" descr="C:\Documents and Settings\Administrator\바탕 화면\★eMG80\그림\보드\MBUID.jpg"/>
          <p:cNvPicPr>
            <a:picLocks noChangeAspect="1" noChangeArrowheads="1"/>
          </p:cNvPicPr>
          <p:nvPr/>
        </p:nvPicPr>
        <p:blipFill>
          <a:blip r:embed="rId3" cstate="print"/>
          <a:srcRect b="12489"/>
          <a:stretch>
            <a:fillRect/>
          </a:stretch>
        </p:blipFill>
        <p:spPr bwMode="auto">
          <a:xfrm>
            <a:off x="4357686" y="928670"/>
            <a:ext cx="4552761" cy="274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4714876" y="2714620"/>
            <a:ext cx="714380" cy="428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857232"/>
            <a:ext cx="4857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Модуль расширения каналов </a:t>
            </a:r>
            <a:r>
              <a:rPr lang="ru-RU" dirty="0" err="1" smtClean="0"/>
              <a:t>VoIP</a:t>
            </a:r>
            <a:r>
              <a:rPr lang="ru-RU" dirty="0" smtClean="0"/>
              <a:t> и голосовой почты VVMU устанавливается в разъем CN3 материнской платы системного блока KSU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5720" y="3857628"/>
          <a:ext cx="8643995" cy="1538062"/>
        </p:xfrm>
        <a:graphic>
          <a:graphicData uri="http://schemas.openxmlformats.org/drawingml/2006/table">
            <a:tbl>
              <a:tblPr/>
              <a:tblGrid>
                <a:gridCol w="1459121"/>
                <a:gridCol w="1001642"/>
                <a:gridCol w="1001642"/>
                <a:gridCol w="894355"/>
                <a:gridCol w="1001642"/>
                <a:gridCol w="1001642"/>
                <a:gridCol w="653170"/>
                <a:gridCol w="882338"/>
                <a:gridCol w="748443"/>
              </a:tblGrid>
              <a:tr h="170227"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latin typeface="Arial"/>
                          <a:ea typeface="Malgun Gothic"/>
                          <a:cs typeface="Arial"/>
                        </a:rPr>
                        <a:t>Функция</a:t>
                      </a:r>
                      <a:endParaRPr lang="ru-RU" sz="900" b="1" kern="1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65373" marR="653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latin typeface="Arial"/>
                          <a:ea typeface="Malgun Gothic"/>
                          <a:cs typeface="Arial"/>
                        </a:rPr>
                        <a:t>MBU</a:t>
                      </a:r>
                      <a:endParaRPr lang="ru-RU" sz="900" b="1" kern="1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65373" marR="65373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latin typeface="Arial"/>
                          <a:ea typeface="Malgun Gothic"/>
                          <a:cs typeface="Arial"/>
                        </a:rPr>
                        <a:t>VVMU</a:t>
                      </a:r>
                      <a:endParaRPr lang="ru-RU" sz="900" b="1" kern="1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65373" marR="65373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latin typeface="Arial"/>
                          <a:ea typeface="Malgun Gothic"/>
                          <a:cs typeface="Arial"/>
                        </a:rPr>
                        <a:t>MEMU )*</a:t>
                      </a:r>
                      <a:endParaRPr lang="ru-RU" sz="900" b="1" kern="1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65373" marR="65373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latin typeface="Arial"/>
                          <a:ea typeface="Malgun Gothic"/>
                          <a:cs typeface="Arial"/>
                        </a:rPr>
                        <a:t>Макс. на eMG80</a:t>
                      </a:r>
                      <a:endParaRPr lang="ru-RU" sz="900" b="1" kern="1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65373" marR="65373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3404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latin typeface="Arial"/>
                          <a:ea typeface="Malgun Gothic"/>
                          <a:cs typeface="Arial"/>
                        </a:rPr>
                        <a:t>Базовая емкость</a:t>
                      </a:r>
                      <a:endParaRPr lang="ru-RU" sz="900" b="1" kern="1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65373" marR="65373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latin typeface="Arial"/>
                          <a:ea typeface="Malgun Gothic"/>
                          <a:cs typeface="Arial"/>
                        </a:rPr>
                        <a:t>По лицензии</a:t>
                      </a:r>
                      <a:endParaRPr lang="ru-RU" sz="900" b="1" kern="1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65373" marR="653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latin typeface="Arial"/>
                          <a:ea typeface="Malgun Gothic"/>
                          <a:cs typeface="Arial"/>
                        </a:rPr>
                        <a:t>Макс.</a:t>
                      </a:r>
                      <a:endParaRPr lang="ru-RU" sz="900" b="1" kern="1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65373" marR="653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latin typeface="Arial"/>
                          <a:ea typeface="Malgun Gothic"/>
                          <a:cs typeface="Arial"/>
                        </a:rPr>
                        <a:t>Базовая емкость</a:t>
                      </a:r>
                      <a:endParaRPr lang="ru-RU" sz="900" b="1" kern="1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65373" marR="65373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latin typeface="Arial"/>
                          <a:ea typeface="Malgun Gothic"/>
                          <a:cs typeface="Arial"/>
                        </a:rPr>
                        <a:t>По лицензии</a:t>
                      </a:r>
                      <a:endParaRPr lang="ru-RU" sz="900" b="1" kern="1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65373" marR="653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latin typeface="Arial"/>
                          <a:ea typeface="Malgun Gothic"/>
                          <a:cs typeface="Arial"/>
                        </a:rPr>
                        <a:t>Макс.</a:t>
                      </a:r>
                      <a:endParaRPr lang="ru-RU" sz="900" b="1" kern="1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65373" marR="653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227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Каналы VoIP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2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6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8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en-US" sz="1000">
                          <a:latin typeface="Arial"/>
                          <a:ea typeface="Malgun Gothic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en-US" sz="1000">
                          <a:latin typeface="Arial"/>
                          <a:ea typeface="Malgun Gothic"/>
                          <a:cs typeface="Times New Roman"/>
                        </a:rPr>
                        <a:t>8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8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16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324531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latin typeface="Arial"/>
                          <a:ea typeface="Malgun Gothic"/>
                          <a:cs typeface="Times New Roman"/>
                        </a:rPr>
                        <a:t>Голосовая почта:</a:t>
                      </a:r>
                      <a:endParaRPr lang="ru-RU" sz="1000" dirty="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2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b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2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4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b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4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4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en-US" sz="1000">
                          <a:latin typeface="Arial"/>
                          <a:ea typeface="Malgun Gothic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b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8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b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170227"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	Каналы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4531">
                <a:tc>
                  <a:txBody>
                    <a:bodyPr/>
                    <a:lstStyle/>
                    <a:p>
                      <a:pPr algn="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 smtClean="0">
                          <a:latin typeface="Arial"/>
                          <a:ea typeface="Malgun Gothic"/>
                          <a:cs typeface="Times New Roman"/>
                        </a:rPr>
                        <a:t>Емкость </a:t>
                      </a:r>
                      <a:r>
                        <a:rPr lang="ru-RU" sz="1000" dirty="0">
                          <a:latin typeface="Arial"/>
                          <a:ea typeface="Malgun Gothic"/>
                          <a:cs typeface="Times New Roman"/>
                        </a:rPr>
                        <a:t>памяти (час)</a:t>
                      </a:r>
                      <a:endParaRPr lang="ru-RU" sz="1000" dirty="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1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b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1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1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b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15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latin typeface="Arial"/>
                          <a:ea typeface="Malgun Gothic"/>
                          <a:cs typeface="Times New Roman"/>
                        </a:rPr>
                        <a:t>16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en-US" sz="1000">
                          <a:latin typeface="Arial"/>
                          <a:ea typeface="Malgun Gothic"/>
                          <a:cs typeface="Times New Roman"/>
                        </a:rPr>
                        <a:t>15</a:t>
                      </a:r>
                      <a:endParaRPr lang="ru-RU" sz="100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b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en-US" sz="1000" dirty="0">
                          <a:latin typeface="Arial"/>
                          <a:ea typeface="Malgun Gothic"/>
                          <a:cs typeface="Times New Roman"/>
                        </a:rPr>
                        <a:t>32 </a:t>
                      </a:r>
                      <a:r>
                        <a:rPr lang="ru-RU" sz="1000" dirty="0">
                          <a:latin typeface="Arial"/>
                          <a:ea typeface="Malgun Gothic"/>
                          <a:cs typeface="Times New Roman"/>
                        </a:rPr>
                        <a:t>)*</a:t>
                      </a:r>
                      <a:endParaRPr lang="ru-RU" sz="1000" dirty="0"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5373" marR="65373" marT="0" marB="0" anchor="b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57158" y="5500702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 smtClean="0">
                <a:ea typeface="굴림" pitchFamily="50" charset="-127"/>
              </a:rPr>
              <a:t>* VVMU : </a:t>
            </a:r>
            <a:r>
              <a:rPr lang="ru-RU" altLang="ko-KR" sz="1200" dirty="0" smtClean="0">
                <a:ea typeface="굴림" pitchFamily="50" charset="-127"/>
              </a:rPr>
              <a:t>Общая плата для расширения Голосовой почты и увеличения </a:t>
            </a:r>
            <a:r>
              <a:rPr lang="en-US" altLang="ko-KR" sz="1200" dirty="0" smtClean="0">
                <a:ea typeface="굴림" pitchFamily="50" charset="-127"/>
              </a:rPr>
              <a:t>VoIP </a:t>
            </a:r>
            <a:r>
              <a:rPr lang="ru-RU" altLang="ko-KR" sz="1200" dirty="0" smtClean="0">
                <a:ea typeface="굴림" pitchFamily="50" charset="-127"/>
              </a:rPr>
              <a:t>каналов</a:t>
            </a:r>
            <a:endParaRPr lang="en-US" altLang="ko-KR" sz="1200" dirty="0" smtClean="0">
              <a:ea typeface="굴림" pitchFamily="50" charset="-127"/>
            </a:endParaRPr>
          </a:p>
          <a:p>
            <a:pPr marL="355600" lvl="1" indent="-177800">
              <a:buFont typeface="Arial" charset="0"/>
              <a:buChar char="•"/>
            </a:pPr>
            <a:r>
              <a:rPr lang="ru-RU" altLang="ko-KR" sz="1200" dirty="0" smtClean="0">
                <a:solidFill>
                  <a:srgbClr val="0000CC"/>
                </a:solidFill>
                <a:ea typeface="굴림" pitchFamily="50" charset="-127"/>
              </a:rPr>
              <a:t>Для использования функций требуются лицензии</a:t>
            </a:r>
            <a:r>
              <a:rPr lang="en-US" altLang="ko-KR" sz="1200" dirty="0" smtClean="0">
                <a:solidFill>
                  <a:srgbClr val="0000CC"/>
                </a:solidFill>
                <a:ea typeface="굴림" pitchFamily="50" charset="-127"/>
              </a:rPr>
              <a:t> (IPCLV, VMCLV, VMMLV)</a:t>
            </a:r>
          </a:p>
          <a:p>
            <a:pPr marL="355600" lvl="1" indent="-177800">
              <a:buFont typeface="Arial" charset="0"/>
              <a:buChar char="•"/>
            </a:pPr>
            <a:r>
              <a:rPr lang="ru-RU" altLang="ko-KR" sz="1200" dirty="0" smtClean="0">
                <a:solidFill>
                  <a:srgbClr val="0000CC"/>
                </a:solidFill>
                <a:ea typeface="굴림" pitchFamily="50" charset="-127"/>
              </a:rPr>
              <a:t>Все функции могут использоваться одновременно при открытии соответствующего количества лицензий</a:t>
            </a:r>
            <a:endParaRPr lang="en-US" altLang="ko-KR" sz="1200" dirty="0" smtClean="0">
              <a:solidFill>
                <a:srgbClr val="0000CC"/>
              </a:solidFill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 idx="4294967295"/>
          </p:nvPr>
        </p:nvSpPr>
        <p:spPr>
          <a:xfrm>
            <a:off x="2971800" y="152400"/>
            <a:ext cx="5815042" cy="639762"/>
          </a:xfrm>
        </p:spPr>
        <p:txBody>
          <a:bodyPr>
            <a:normAutofit fontScale="90000"/>
          </a:bodyPr>
          <a:lstStyle/>
          <a:p>
            <a:r>
              <a:rPr lang="ru-RU" altLang="ko-KR" sz="3600" b="1" kern="1200" dirty="0" smtClean="0">
                <a:solidFill>
                  <a:schemeClr val="tx1"/>
                </a:solidFill>
                <a:latin typeface="Calibri" pitchFamily="34" charset="0"/>
                <a:ea typeface="맑은 고딕" pitchFamily="34" charset="-127"/>
                <a:cs typeface="Arial" charset="0"/>
              </a:rPr>
              <a:t>Дополнительные модули</a:t>
            </a:r>
            <a:endParaRPr lang="ko-KR" altLang="en-US" sz="3600" b="1" kern="1200" dirty="0">
              <a:solidFill>
                <a:schemeClr val="tx1"/>
              </a:solidFill>
              <a:latin typeface="Calibri" pitchFamily="34" charset="0"/>
              <a:ea typeface="맑은 고딕" pitchFamily="34" charset="-127"/>
              <a:cs typeface="Arial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04800" y="8382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그림 56" descr="C:\Documents and Settings\Administrator\바탕 화면\★eMG80\그림\보드\MBU-MEMU.jpg"/>
          <p:cNvPicPr>
            <a:picLocks noChangeAspect="1" noChangeArrowheads="1"/>
          </p:cNvPicPr>
          <p:nvPr/>
        </p:nvPicPr>
        <p:blipFill>
          <a:blip r:embed="rId2" cstate="print"/>
          <a:srcRect t="3322" r="6900"/>
          <a:stretch>
            <a:fillRect/>
          </a:stretch>
        </p:blipFill>
        <p:spPr bwMode="auto">
          <a:xfrm>
            <a:off x="571472" y="1071547"/>
            <a:ext cx="2562732" cy="171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7158" y="2571744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MEMU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71736" y="1000108"/>
            <a:ext cx="6429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Модуль расширения памяти MEMU (</a:t>
            </a:r>
            <a:r>
              <a:rPr lang="ru-RU" dirty="0" err="1" smtClean="0"/>
              <a:t>Memory</a:t>
            </a:r>
            <a:r>
              <a:rPr lang="ru-RU" dirty="0" smtClean="0"/>
              <a:t> </a:t>
            </a:r>
            <a:r>
              <a:rPr lang="ru-RU" dirty="0" err="1" smtClean="0"/>
              <a:t>expansion</a:t>
            </a:r>
            <a:r>
              <a:rPr lang="ru-RU" dirty="0" smtClean="0"/>
              <a:t> </a:t>
            </a:r>
            <a:r>
              <a:rPr lang="ru-RU" dirty="0" err="1" smtClean="0"/>
              <a:t>Module</a:t>
            </a:r>
            <a:r>
              <a:rPr lang="ru-RU" dirty="0" smtClean="0"/>
              <a:t> </a:t>
            </a:r>
            <a:r>
              <a:rPr lang="ru-RU" dirty="0" err="1" smtClean="0"/>
              <a:t>Unit</a:t>
            </a:r>
            <a:r>
              <a:rPr lang="ru-RU" dirty="0" smtClean="0"/>
              <a:t>) имеет NAND Flash-память и используется в системе iPECS eMG80 для увеличения объема памяти голосовой почты на 15 часов.</a:t>
            </a:r>
            <a:endParaRPr lang="ru-RU" dirty="0"/>
          </a:p>
        </p:txBody>
      </p:sp>
      <p:pic>
        <p:nvPicPr>
          <p:cNvPr id="1027" name="그림 59" descr="C:\Documents and Settings\Administrator\바탕 화면\★eMG80\그림\보드\MBU-MODU.jpg"/>
          <p:cNvPicPr>
            <a:picLocks noChangeAspect="1" noChangeArrowheads="1"/>
          </p:cNvPicPr>
          <p:nvPr/>
        </p:nvPicPr>
        <p:blipFill>
          <a:blip r:embed="rId3" cstate="print"/>
          <a:srcRect t="4967" r="7777"/>
          <a:stretch>
            <a:fillRect/>
          </a:stretch>
        </p:blipFill>
        <p:spPr bwMode="auto">
          <a:xfrm>
            <a:off x="500034" y="3071810"/>
            <a:ext cx="2713045" cy="1825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57158" y="5000636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Модуль последовательного интерфейса модема MODU (</a:t>
            </a:r>
            <a:r>
              <a:rPr lang="ru-RU" dirty="0" err="1" smtClean="0"/>
              <a:t>Modem</a:t>
            </a:r>
            <a:r>
              <a:rPr lang="ru-RU" dirty="0" smtClean="0"/>
              <a:t> </a:t>
            </a:r>
            <a:r>
              <a:rPr lang="ru-RU" dirty="0" err="1" smtClean="0"/>
              <a:t>Function</a:t>
            </a:r>
            <a:r>
              <a:rPr lang="ru-RU" dirty="0" smtClean="0"/>
              <a:t> </a:t>
            </a:r>
            <a:r>
              <a:rPr lang="ru-RU" dirty="0" err="1" smtClean="0"/>
              <a:t>Unitпредоставляет</a:t>
            </a:r>
            <a:r>
              <a:rPr lang="ru-RU" dirty="0" smtClean="0"/>
              <a:t> интерфейс аналогового модема, поддерживающий протоколы </a:t>
            </a:r>
            <a:r>
              <a:rPr lang="ru-RU" dirty="0" err="1" smtClean="0"/>
              <a:t>Bell</a:t>
            </a:r>
            <a:r>
              <a:rPr lang="ru-RU" dirty="0" smtClean="0"/>
              <a:t>, ITU-T, V.34, V.32BIS и V.90 на скоростях передачи от 300 бит/с до 33 Кбит/с </a:t>
            </a:r>
            <a:r>
              <a:rPr lang="ru-RU" dirty="0" err="1" smtClean="0"/>
              <a:t>с</a:t>
            </a:r>
            <a:r>
              <a:rPr lang="ru-RU" dirty="0" smtClean="0"/>
              <a:t> автоматическим согласованием скорости передачи.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4572008"/>
            <a:ext cx="82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MODU</a:t>
            </a:r>
            <a:endParaRPr lang="ru-RU" dirty="0"/>
          </a:p>
        </p:txBody>
      </p:sp>
      <p:pic>
        <p:nvPicPr>
          <p:cNvPr id="10" name="그림 4" descr="C:\Documents and Settings\Administrator\바탕 화면\★eMG80\그림\보드\MBUID.jpg"/>
          <p:cNvPicPr>
            <a:picLocks noChangeAspect="1" noChangeArrowheads="1"/>
          </p:cNvPicPr>
          <p:nvPr/>
        </p:nvPicPr>
        <p:blipFill>
          <a:blip r:embed="rId4" cstate="print"/>
          <a:srcRect b="12489"/>
          <a:stretch>
            <a:fillRect/>
          </a:stretch>
        </p:blipFill>
        <p:spPr bwMode="auto">
          <a:xfrm>
            <a:off x="4071934" y="2071678"/>
            <a:ext cx="4552761" cy="274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4429124" y="2857496"/>
            <a:ext cx="714380" cy="428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 idx="4294967295"/>
          </p:nvPr>
        </p:nvSpPr>
        <p:spPr>
          <a:xfrm>
            <a:off x="2971800" y="152400"/>
            <a:ext cx="4495800" cy="639762"/>
          </a:xfrm>
        </p:spPr>
        <p:txBody>
          <a:bodyPr>
            <a:normAutofit fontScale="90000"/>
          </a:bodyPr>
          <a:lstStyle/>
          <a:p>
            <a:r>
              <a:rPr lang="ru-RU" altLang="ko-KR" sz="3600" b="1" dirty="0" smtClean="0">
                <a:latin typeface="Calibri" pitchFamily="34" charset="0"/>
                <a:ea typeface="맑은 고딕" pitchFamily="34" charset="-127"/>
                <a:cs typeface="Arial" charset="0"/>
              </a:rPr>
              <a:t>Подключение</a:t>
            </a:r>
            <a:endParaRPr lang="ko-KR" altLang="en-US" sz="3600" b="1" kern="1200" dirty="0">
              <a:solidFill>
                <a:schemeClr val="tx1"/>
              </a:solidFill>
              <a:latin typeface="Calibri" pitchFamily="34" charset="0"/>
              <a:ea typeface="맑은 고딕" pitchFamily="34" charset="-127"/>
              <a:cs typeface="Arial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04800" y="8382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568642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57752" y="2643182"/>
            <a:ext cx="891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Или </a:t>
            </a:r>
            <a:r>
              <a:rPr lang="en-US" sz="1200" b="1" dirty="0" smtClean="0"/>
              <a:t>SLT2-T</a:t>
            </a:r>
            <a:endParaRPr lang="ru-RU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57752" y="3000372"/>
            <a:ext cx="901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Или </a:t>
            </a:r>
            <a:r>
              <a:rPr lang="en-US" sz="1200" b="1" dirty="0" smtClean="0"/>
              <a:t>SLT2-R</a:t>
            </a:r>
            <a:endParaRPr lang="ru-RU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86116" y="2071678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(16 </a:t>
            </a:r>
            <a:r>
              <a:rPr lang="en-US" sz="1200" b="1" dirty="0" smtClean="0"/>
              <a:t>ports)</a:t>
            </a:r>
            <a:endParaRPr lang="ru-RU" sz="1200" b="1" dirty="0"/>
          </a:p>
        </p:txBody>
      </p:sp>
      <p:pic>
        <p:nvPicPr>
          <p:cNvPr id="3076" name="그림 13" descr="C:\Documents and Settings\Administrator\바탕 화면\★eMG80\그림\시스템\TERMINAL CABLING DISTA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571876"/>
            <a:ext cx="5357850" cy="241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 idx="4294967295"/>
          </p:nvPr>
        </p:nvSpPr>
        <p:spPr>
          <a:xfrm>
            <a:off x="2971800" y="152400"/>
            <a:ext cx="4495800" cy="639762"/>
          </a:xfrm>
        </p:spPr>
        <p:txBody>
          <a:bodyPr>
            <a:normAutofit fontScale="90000"/>
          </a:bodyPr>
          <a:lstStyle/>
          <a:p>
            <a:r>
              <a:rPr lang="ru-RU" altLang="ko-KR" sz="3600" b="1" dirty="0" smtClean="0">
                <a:latin typeface="Calibri" pitchFamily="34" charset="0"/>
                <a:ea typeface="맑은 고딕" pitchFamily="34" charset="-127"/>
                <a:cs typeface="Arial" charset="0"/>
              </a:rPr>
              <a:t>Резервные батареи</a:t>
            </a:r>
            <a:endParaRPr lang="ko-KR" altLang="en-US" sz="3600" b="1" kern="1200" dirty="0">
              <a:solidFill>
                <a:schemeClr val="tx1"/>
              </a:solidFill>
              <a:latin typeface="Calibri" pitchFamily="34" charset="0"/>
              <a:ea typeface="맑은 고딕" pitchFamily="34" charset="-127"/>
              <a:cs typeface="Arial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04800" y="8382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그림 73" descr="C:\Documents and Settings\Administrator\바탕 화면\★eMG80\그림\시스템\backup batt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28725"/>
            <a:ext cx="4500594" cy="360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2844" y="857232"/>
            <a:ext cx="88583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случае отказа сети питания, внешние резервные батареи электропитания могут автоматически поддерживать бесперебойную работу системы iPECS eMG80. Внешние резервные батареи должны обеспечивать электропитание 24V постоянного тока. Настоятельно рекомендуется устанавливать в цепи резервного питания предохранитель с номиналом 10A 250В для защиты контура питания от перегрузок по току. Основной и дополнительный системные блоки должен подключаться к отдельным батареям резервного электропитания. Кабель входит в комплект АТС.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464344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 smtClean="0"/>
              <a:t>Расчетная емкость резервных батарей при напряжении 24В составляет 20 А*ч - ожидаемая продолжительность работы не менее 3 часов.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0100" y="2272089"/>
            <a:ext cx="23114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C:\Documents and Settings\Administrator\바탕 화면\★eMG80\그림\New final\시스템\RACK MOUNT WIR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6519" y="2172610"/>
            <a:ext cx="1833562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Content Placeholder 2"/>
          <p:cNvSpPr>
            <a:spLocks noGrp="1"/>
          </p:cNvSpPr>
          <p:nvPr>
            <p:ph idx="4294967295"/>
          </p:nvPr>
        </p:nvSpPr>
        <p:spPr>
          <a:xfrm>
            <a:off x="0" y="1143000"/>
            <a:ext cx="1676400" cy="48101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altLang="ko-KR" sz="2000" b="1" dirty="0" smtClean="0">
                <a:ea typeface="굴림" pitchFamily="50" charset="-127"/>
              </a:rPr>
              <a:t>Стол</a:t>
            </a:r>
            <a:r>
              <a:rPr lang="en-US" altLang="ko-KR" sz="2000" dirty="0" smtClean="0">
                <a:ea typeface="굴림" pitchFamily="50" charset="-127"/>
              </a:rPr>
              <a:t> </a:t>
            </a:r>
            <a:endParaRPr lang="en-US" altLang="ko-KR" sz="2000" dirty="0" smtClean="0">
              <a:solidFill>
                <a:srgbClr val="C00000"/>
              </a:solidFill>
              <a:ea typeface="굴림" pitchFamily="50" charset="-127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idx="4294967295"/>
          </p:nvPr>
        </p:nvSpPr>
        <p:spPr>
          <a:xfrm>
            <a:off x="2971800" y="152400"/>
            <a:ext cx="4495800" cy="639762"/>
          </a:xfrm>
        </p:spPr>
        <p:txBody>
          <a:bodyPr>
            <a:normAutofit fontScale="90000"/>
          </a:bodyPr>
          <a:lstStyle/>
          <a:p>
            <a:r>
              <a:rPr lang="ru-RU" altLang="ko-KR" sz="3600" b="1" kern="1200" dirty="0" smtClean="0">
                <a:solidFill>
                  <a:schemeClr val="tx1"/>
                </a:solidFill>
                <a:latin typeface="Calibri" pitchFamily="34" charset="0"/>
                <a:ea typeface="맑은 고딕" pitchFamily="34" charset="-127"/>
                <a:cs typeface="Arial" charset="0"/>
              </a:rPr>
              <a:t>Варианты установки</a:t>
            </a:r>
            <a:endParaRPr lang="ko-KR" altLang="en-US" sz="3600" b="1" kern="1200" dirty="0">
              <a:solidFill>
                <a:schemeClr val="tx1"/>
              </a:solidFill>
              <a:latin typeface="Calibri" pitchFamily="34" charset="0"/>
              <a:ea typeface="맑은 고딕" pitchFamily="34" charset="-127"/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81000" y="1600200"/>
            <a:ext cx="2514600" cy="4038600"/>
          </a:xfrm>
          <a:prstGeom prst="roundRect">
            <a:avLst>
              <a:gd name="adj" fmla="val 3044"/>
            </a:avLst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238500" y="1600200"/>
            <a:ext cx="2514600" cy="4038600"/>
          </a:xfrm>
          <a:prstGeom prst="roundRect">
            <a:avLst>
              <a:gd name="adj" fmla="val 3170"/>
            </a:avLst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096000" y="1600200"/>
            <a:ext cx="2514600" cy="4038600"/>
          </a:xfrm>
          <a:prstGeom prst="roundRect">
            <a:avLst>
              <a:gd name="adj" fmla="val 2664"/>
            </a:avLst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554831" y="2038350"/>
            <a:ext cx="2166937" cy="1266825"/>
            <a:chOff x="685800" y="3316796"/>
            <a:chExt cx="2405742" cy="1179004"/>
          </a:xfrm>
        </p:grpSpPr>
        <p:pic>
          <p:nvPicPr>
            <p:cNvPr id="22547" name="Picture 7" descr="C:\Documents and Settings\Administrator\바탕 화면\★eMG80\그림\★그림\Desktop Mounting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316796"/>
              <a:ext cx="2405742" cy="1179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8" name="Oval 16"/>
            <p:cNvSpPr>
              <a:spLocks noChangeArrowheads="1"/>
            </p:cNvSpPr>
            <p:nvPr/>
          </p:nvSpPr>
          <p:spPr bwMode="auto">
            <a:xfrm>
              <a:off x="1371600" y="3540133"/>
              <a:ext cx="914400" cy="752874"/>
            </a:xfrm>
            <a:prstGeom prst="ellipse">
              <a:avLst/>
            </a:prstGeom>
            <a:noFill/>
            <a:ln w="114300" algn="ctr">
              <a:solidFill>
                <a:srgbClr val="00FF0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ko-KR" altLang="en-US">
                <a:ea typeface="굴림" pitchFamily="50" charset="-127"/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1035842" y="3926798"/>
            <a:ext cx="1204913" cy="1201737"/>
            <a:chOff x="1115933" y="4724400"/>
            <a:chExt cx="1589870" cy="1220622"/>
          </a:xfrm>
        </p:grpSpPr>
        <p:pic>
          <p:nvPicPr>
            <p:cNvPr id="22544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4992529"/>
              <a:ext cx="1414133" cy="874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5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4724400"/>
              <a:ext cx="1414133" cy="874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Multiply 17"/>
            <p:cNvSpPr/>
            <p:nvPr/>
          </p:nvSpPr>
          <p:spPr bwMode="auto">
            <a:xfrm>
              <a:off x="1115933" y="4724400"/>
              <a:ext cx="1589870" cy="1220622"/>
            </a:xfrm>
            <a:prstGeom prst="mathMultiply">
              <a:avLst>
                <a:gd name="adj1" fmla="val 11674"/>
              </a:avLst>
            </a:prstGeom>
            <a:solidFill>
              <a:srgbClr val="990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238500" y="1152525"/>
            <a:ext cx="24384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ru-RU" altLang="ko-KR" sz="2000" b="1" kern="0" dirty="0" smtClean="0">
                <a:solidFill>
                  <a:srgbClr val="000000"/>
                </a:solidFill>
                <a:latin typeface="Arial"/>
                <a:ea typeface="굴림" pitchFamily="50" charset="-127"/>
                <a:cs typeface="Arial"/>
              </a:rPr>
              <a:t>На стене</a:t>
            </a:r>
            <a:endParaRPr lang="en-US" altLang="ko-KR" sz="2000" b="1" kern="0" dirty="0">
              <a:solidFill>
                <a:srgbClr val="000000"/>
              </a:solidFill>
              <a:latin typeface="Arial"/>
              <a:ea typeface="굴림" pitchFamily="50" charset="-127"/>
              <a:cs typeface="Arial"/>
            </a:endParaRPr>
          </a:p>
        </p:txBody>
      </p:sp>
      <p:sp>
        <p:nvSpPr>
          <p:cNvPr id="22542" name="Rectangle 11"/>
          <p:cNvSpPr>
            <a:spLocks noChangeArrowheads="1"/>
          </p:cNvSpPr>
          <p:nvPr/>
        </p:nvSpPr>
        <p:spPr bwMode="auto">
          <a:xfrm>
            <a:off x="6659325" y="1152525"/>
            <a:ext cx="15133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ko-KR" sz="2000" b="1" dirty="0">
                <a:solidFill>
                  <a:srgbClr val="000000"/>
                </a:solidFill>
                <a:ea typeface="굴림" pitchFamily="50" charset="-127"/>
              </a:rPr>
              <a:t>19″ </a:t>
            </a:r>
            <a:r>
              <a:rPr lang="ru-RU" altLang="ko-KR" sz="2000" b="1" dirty="0" smtClean="0">
                <a:solidFill>
                  <a:srgbClr val="000000"/>
                </a:solidFill>
                <a:ea typeface="굴림" pitchFamily="50" charset="-127"/>
              </a:rPr>
              <a:t>стойка</a:t>
            </a:r>
            <a:endParaRPr lang="ko-KR" altLang="en-US" sz="2000" dirty="0">
              <a:ea typeface="굴림" pitchFamily="50" charset="-127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04800" y="8382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08" r="79994" b="59979"/>
          <a:stretch/>
        </p:blipFill>
        <p:spPr bwMode="auto">
          <a:xfrm rot="16200000">
            <a:off x="1084942" y="1252729"/>
            <a:ext cx="124006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69" t="2903" r="27146" b="60132"/>
          <a:stretch/>
        </p:blipFill>
        <p:spPr bwMode="auto">
          <a:xfrm>
            <a:off x="3345655" y="1371600"/>
            <a:ext cx="2667000" cy="258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836" t="3208" b="60438"/>
          <a:stretch/>
        </p:blipFill>
        <p:spPr bwMode="auto">
          <a:xfrm rot="5400000">
            <a:off x="6936589" y="1272908"/>
            <a:ext cx="1245166" cy="277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53" t="42798" r="26974" b="38900"/>
          <a:stretch/>
        </p:blipFill>
        <p:spPr bwMode="auto">
          <a:xfrm>
            <a:off x="3400424" y="4251669"/>
            <a:ext cx="2557463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 idx="4294967295"/>
          </p:nvPr>
        </p:nvSpPr>
        <p:spPr>
          <a:xfrm>
            <a:off x="3200400" y="152400"/>
            <a:ext cx="5715000" cy="639762"/>
          </a:xfrm>
        </p:spPr>
        <p:txBody>
          <a:bodyPr>
            <a:normAutofit fontScale="90000"/>
          </a:bodyPr>
          <a:lstStyle/>
          <a:p>
            <a:r>
              <a:rPr lang="ru-RU" altLang="ko-KR" sz="3600" b="1" kern="1200" dirty="0" smtClean="0">
                <a:solidFill>
                  <a:schemeClr val="tx1"/>
                </a:solidFill>
                <a:latin typeface="Calibri" pitchFamily="34" charset="0"/>
                <a:ea typeface="맑은 고딕" pitchFamily="34" charset="-127"/>
                <a:cs typeface="Arial" charset="0"/>
              </a:rPr>
              <a:t>Внешний вид</a:t>
            </a:r>
            <a:endParaRPr lang="ko-KR" altLang="en-US" sz="3600" b="1" kern="1200" dirty="0">
              <a:solidFill>
                <a:schemeClr val="tx1"/>
              </a:solidFill>
              <a:latin typeface="Calibri" pitchFamily="34" charset="0"/>
              <a:ea typeface="맑은 고딕" pitchFamily="34" charset="-127"/>
              <a:cs typeface="Arial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228600" y="9144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498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Средства программирования</a:t>
            </a:r>
          </a:p>
        </p:txBody>
      </p:sp>
      <p:sp>
        <p:nvSpPr>
          <p:cNvPr id="1030" name="AutoShape 6" descr="data:image/jpeg;base64,/9j/4AAQSkZJRgABAQAAAQABAAD/2wCEAAkGBwgHBgkIBwgKCgkLDRYPDQwMDRsUFRAWIB0iIiAdHx8kKDQsJCYxJx8fLT0tMTU3Ojo6Iys/RD84QzQ5OjcBCgoKDQwNGg8PGjclHyU3Nzc3Nzc3Nzc3Nzc3Nzc3Nzc3Nzc3Nzc3Nzc3Nzc3Nzc3Nzc3Nzc3Nzc3Nzc3Nzc3N//AABEIAGQAZAMBIgACEQEDEQH/xAAcAAABBAMBAAAAAAAAAAAAAAAAAQUGCAIDBwT/xABOEAABAwIDAggHCgkNAQAAAAABAAIDBBEFITEGEgcTIkFRYXHSMoGRk5Sh0QgUFRcjVWKSseEWM0JFU1ZygvAlQ0RGUmODorLBwuLxJP/EABQBAQAAAAAAAAAAAAAAAAAAAAD/xAAUEQEAAAAAAAAAAAAAAAAAAAAA/9oADAMBAAIRAxEAPwDuKbDtFgYJBxnDrjUe+me1OTgHNLSLgixVKaylNFVz08li6GZ8TsudpsguINocEOmM4d6Uz2pfwgwX53w/0pntVPqdzL+CB4k60xBtoPEgtb8PYOdMWoPSWe1KMcwg6YrQ+kM9qrNTMBtyh5E5QxXH4weRBYj4bwn50ofSGe1Iccwga4rQ+ks9qr772sDaW9zfMXXlnp/7weRBYo4/go1xfD/SWe1J+EWB/POHelM9qrJUQfTHkTbUU+vKHkQWs/CTAvnrDfS4/avVQ4jQ4gHmgraaqDLBxgla/d7bHJU3mp2gnNt/2V2r3NlJxdHj9XzSTRRD90OP/MIO0IQhAKn+39M6i2z2ggPNiMjm9jnOcPUQrgKrPDVTGm4RsYys2YQyt67xtB9YKCCtkc05L1wV25beBXhQgkVLikeXygHbknaDERYcpQdZMe9ngOLewoJ+K8EarVLWAjVQ1lfUs/Lv2hbhich8NvkKB/mqL868E89+deA14dzkLU+o3udBtfLeRvaFYL3PFKYdhp5nf0iukcOwNY37QVXPfub9R+xWl4FqY03BthAcLOkEsh8cjiPVZBN0IQgFXH3Q9OYtt6aYN5M+HMN+kh7x/sFY5cK90rT7tVgFSB4bJ4yezcI/1FBxNouiwWTW5I7QgxsEWCWyLIEsEWCWyLIEsEtglAulQYjLe7FcLYKnNJsRgMLm7rm0EJcDzEsBPrKp8QTkBcnIAK7NHCKakggbkIo2sHiFkG5CEIBcn90RROqtnMMliY574qw3DRchpYbnsuGjxhdYXL+E3EHz1DqaF8W41pjPGC46/wAoZ3y15kFfvervyqedo1FzqPIk96nTipfL9yf6yBxmdeWHU+C0AWH768ojOXLZmDzDvIGr3mf0Uv1v+qVtFdwDmStHOdbf5U6CIkDlNz009fKWQi+mM3WGQ9fKyQNT6BrRdpkcegNPdWv3of0cvr9ieOLyHKGZtoO8sdz6Q1sch3kDSKYj+bk8n3INP9GTyfcnZsRdezmCwzvbX6ywMeQO+25bcDdGvR4WX29SDDZvD31O0OFQuhlDX1kO9duW5vi5PVa5uriKruzb30dXx0UkTzbdG+0aHo5eXiBVj9nK8Ylg1NUb13Fm6/8AaGqBzQhCDy4pWNw/DqirfmImFwHSeYeM2C47j9QI52CSqjZM5u890kwYSefUG6mHCjjbaKKioGEF8j+Pkb9Fvgg9rs/3VzmpnnxCR0jqsxtf4UbWCxHR0+tA0Vm5I9//ANUB3jcn3yHAW0uba9A6u1eV0QeXAzRDjMzvTDLrdl/F+tSBlBUOLj8KPDnC1xC3To9fat8GAyzN3m4q9lsm/INO6OgffdBGRC1xcTLEd/UGcZ9Zy09qy4kHPj4jzfjhd46RlpkfX0KVt2bqD+fJfRo1tbsvUO/PsnozEENNOL2bUQm+TS2YcvqGXWPUtRhHJInhsfBdxwsPo6a+xTSXZ6anLR8LOeTnve92i46P4zzWh2CSnL4RcADybQt5PVr9vQgh/FsaN4vZkcmiVt2dN8li1gaQONi5LjmJRofFpnqpXJgTnF29iTzv5O+SHK6D/wCLW/AyLk4nKb23vkm5kaH+OhA24dIWPjax0UhsWbnHC9tQch1DyrrXBvWmIvoZHcmRu/Hf+0NR5PsXNH4a9gP8pyG+Z+Sb4Q0PbkOrJOWE4tNhNRTTcaZjTyCQuLQHOF8xllmLjxoO7IWEUrJomSxODo3tDmuGhB0KEFetuMc+GNq6+oY+8Mb+Ih/YZlcdRO8fGm2KqtzqY4pwM1r66Z2GYtxVMXkxtlZvkDouCPsXl+JjHfn2LzB7yBkjrTbXVO1JiEbImtMjb6nNbhwNY+NMei8we8shwO7QjTaCPzB7yDIYgy2UjfrLY3EmjR7frLUOB/aIf1hj8we8lHBDtHa34RM8we8gKjEA8Ms4GxOhv0LSasWuFv8Aih2j/WKPzB7yT4odpP1iZ5g95B4JKyxWh9WTzp1PA/tEddoo/MHvJPid2h/WGPzB7yBhlqctV4pKg9KlR4G9oDrtBH5g95YjgXxy/Kx5h/wT3kE34ONqKKTZeGDEKqOKakeYBvnwmixaeyxA8SReDAeCShgoSzFqupmqC8neje1otYc1j186RB01CEIBCEIBCEIBCEIBCEIBCEIBCE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data:image/jpeg;base64,/9j/4AAQSkZJRgABAQAAAQABAAD/2wCEAAkGBwgHBgkIBwgKCgkLDRYPDQwMDRsUFRAWIB0iIiAdHx8kKDQsJCYxJx8fLT0tMTU3Ojo6Iys/RD84QzQ5OjcBCgoKDQwNGg8PGjclHyU3Nzc3Nzc3Nzc3Nzc3Nzc3Nzc3Nzc3Nzc3Nzc3Nzc3Nzc3Nzc3Nzc3Nzc3Nzc3Nzc3N//AABEIAGQAZAMBIgACEQEDEQH/xAAcAAABBAMBAAAAAAAAAAAAAAAAAQUGCAIDBwT/xABOEAABAwIDAggHCgkNAQAAAAABAAIDBBEFITEGEgcTIkFRYXHSMoGRk5Sh0QgUFRcjVWKSseEWM0JFU1ZygvAlQ0RGUmODorLBwuLxJP/EABQBAQAAAAAAAAAAAAAAAAAAAAD/xAAUEQEAAAAAAAAAAAAAAAAAAAAA/9oADAMBAAIRAxEAPwDuKbDtFgYJBxnDrjUe+me1OTgHNLSLgixVKaylNFVz08li6GZ8TsudpsguINocEOmM4d6Uz2pfwgwX53w/0pntVPqdzL+CB4k60xBtoPEgtb8PYOdMWoPSWe1KMcwg6YrQ+kM9qrNTMBtyh5E5QxXH4weRBYj4bwn50ofSGe1Iccwga4rQ+ks9qr772sDaW9zfMXXlnp/7weRBYo4/go1xfD/SWe1J+EWB/POHelM9qrJUQfTHkTbUU+vKHkQWs/CTAvnrDfS4/avVQ4jQ4gHmgraaqDLBxgla/d7bHJU3mp2gnNt/2V2r3NlJxdHj9XzSTRRD90OP/MIO0IQhAKn+39M6i2z2ggPNiMjm9jnOcPUQrgKrPDVTGm4RsYys2YQyt67xtB9YKCCtkc05L1wV25beBXhQgkVLikeXygHbknaDERYcpQdZMe9ngOLewoJ+K8EarVLWAjVQ1lfUs/Lv2hbhich8NvkKB/mqL868E89+deA14dzkLU+o3udBtfLeRvaFYL3PFKYdhp5nf0iukcOwNY37QVXPfub9R+xWl4FqY03BthAcLOkEsh8cjiPVZBN0IQgFXH3Q9OYtt6aYN5M+HMN+kh7x/sFY5cK90rT7tVgFSB4bJ4yezcI/1FBxNouiwWTW5I7QgxsEWCWyLIEsEWCWyLIEsEtglAulQYjLe7FcLYKnNJsRgMLm7rm0EJcDzEsBPrKp8QTkBcnIAK7NHCKakggbkIo2sHiFkG5CEIBcn90RROqtnMMliY574qw3DRchpYbnsuGjxhdYXL+E3EHz1DqaF8W41pjPGC46/wAoZ3y15kFfvervyqedo1FzqPIk96nTipfL9yf6yBxmdeWHU+C0AWH768ojOXLZmDzDvIGr3mf0Uv1v+qVtFdwDmStHOdbf5U6CIkDlNz009fKWQi+mM3WGQ9fKyQNT6BrRdpkcegNPdWv3of0cvr9ieOLyHKGZtoO8sdz6Q1sch3kDSKYj+bk8n3INP9GTyfcnZsRdezmCwzvbX6ywMeQO+25bcDdGvR4WX29SDDZvD31O0OFQuhlDX1kO9duW5vi5PVa5uriKruzb30dXx0UkTzbdG+0aHo5eXiBVj9nK8Ylg1NUb13Fm6/8AaGqBzQhCDy4pWNw/DqirfmImFwHSeYeM2C47j9QI52CSqjZM5u890kwYSefUG6mHCjjbaKKioGEF8j+Pkb9Fvgg9rs/3VzmpnnxCR0jqsxtf4UbWCxHR0+tA0Vm5I9//ANUB3jcn3yHAW0uba9A6u1eV0QeXAzRDjMzvTDLrdl/F+tSBlBUOLj8KPDnC1xC3To9fat8GAyzN3m4q9lsm/INO6OgffdBGRC1xcTLEd/UGcZ9Zy09qy4kHPj4jzfjhd46RlpkfX0KVt2bqD+fJfRo1tbsvUO/PsnozEENNOL2bUQm+TS2YcvqGXWPUtRhHJInhsfBdxwsPo6a+xTSXZ6anLR8LOeTnve92i46P4zzWh2CSnL4RcADybQt5PVr9vQgh/FsaN4vZkcmiVt2dN8li1gaQONi5LjmJRofFpnqpXJgTnF29iTzv5O+SHK6D/wCLW/AyLk4nKb23vkm5kaH+OhA24dIWPjax0UhsWbnHC9tQch1DyrrXBvWmIvoZHcmRu/Hf+0NR5PsXNH4a9gP8pyG+Z+Sb4Q0PbkOrJOWE4tNhNRTTcaZjTyCQuLQHOF8xllmLjxoO7IWEUrJomSxODo3tDmuGhB0KEFetuMc+GNq6+oY+8Mb+Ih/YZlcdRO8fGm2KqtzqY4pwM1r66Z2GYtxVMXkxtlZvkDouCPsXl+JjHfn2LzB7yBkjrTbXVO1JiEbImtMjb6nNbhwNY+NMei8we8shwO7QjTaCPzB7yDIYgy2UjfrLY3EmjR7frLUOB/aIf1hj8we8lHBDtHa34RM8we8gKjEA8Ms4GxOhv0LSasWuFv8Aih2j/WKPzB7yT4odpP1iZ5g95B4JKyxWh9WTzp1PA/tEddoo/MHvJPid2h/WGPzB7yBhlqctV4pKg9KlR4G9oDrtBH5g95YjgXxy/Kx5h/wT3kE34ONqKKTZeGDEKqOKakeYBvnwmixaeyxA8SReDAeCShgoSzFqupmqC8neje1otYc1j186RB01CEIBCEIBCEIBCEIBCEIBCEIBCE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data:image/jpeg;base64,/9j/4AAQSkZJRgABAQAAAQABAAD/2wCEAAkGBwgHBgkIBwgKCgkLDRYPDQwMDRsUFRAWIB0iIiAdHx8kKDQsJCYxJx8fLT0tMTU3Ojo6Iys/RD84QzQ5OjcBCgoKDQwNGg8PGjclHyU3Nzc3Nzc3Nzc3Nzc3Nzc3Nzc3Nzc3Nzc3Nzc3Nzc3Nzc3Nzc3Nzc3Nzc3Nzc3Nzc3N//AABEIAGQAZAMBIgACEQEDEQH/xAAcAAEAAQUBAQAAAAAAAAAAAAAABgMEBQcIAgH/xABAEAABAwIDAwgEDAcBAQAAAAABAAIDBBEFBiESMVEHEyJBYXGR0RQygZQVFyNCUlRzobPB4fAkMzZEU2JysRb/xAAZAQEAAwEBAAAAAAAAAAAAAAAAAgMEBQH/xAAqEQACAgIBAgQFBQAAAAAAAAAAAQIDBBEhEjEiQWGRExRxgaEjQrHR4f/aAAwDAQACEQMRAD8A3iihLuVTKYJHps5seqlk8l8+NXKX12f3WTyQE3RQj41so3t6bP7rJ5L78auUvrk/usnkgJsihbOVHKshIZVVLiAXEClk3AXJ3cF5+NTKf1yf3WTyQE2RQg8quUgLmsqPdZPJByrZTI0q6j3V/kgJuihHxq5UP91U+6v8lKMDxiix3DY8Qw2R0lPIXBpcwtNwbEWPaEBfoiIAiIgOQa6pfTlgYGnavvXgOrnRCVsDDGRfaG63ivGL+tF3H8lfYfl7Ea+iZPDURticNGukP/i6NNUHWm0RsshXHc3oxfp8vBngV9FfKPms8D5rNDJtdexmiuODXFW5yzU7cg56MhhsXWsPvV6x632iQqyabZdMHtmN+EJvox+B80+EJuEfgfNZKLLU0r2sbUMu42HRKv8ADci12IOmbTzsJh2tvo7rG3H7lP5SK/aWznGC3Ij3p83BngfNBXz/AOngs9S5Jrax9Q2mnEnMAl5EfVrxPAE+wqwwvAHV+J1FEKkMdD8/Yvta20F1k+Ji9Uo+ce55TZC6XTDlnh7cQihZPLHGIXSc3tduhtv4FdEcj/8AQtJ9tN+I5aNq8lPomvm9ML+baXkCnte2vEreXI9/QlH9rN+I5ZbnW9OBbZXKD8S0TVERUlYREQHHOKG7ou4qR5fxRzMOZBBBVSGCN0knNtbYNGpIudbDeo7ivrx24FSvLFBUfBfPUwnJmpZWHZhLgDe417bHsG9bnKyNEXBbZXdTVdFRsel9dGXw2pqK+ihrIGSGnl2tlzngeq7ZtYEm5I00VbDMu4hjMcdThr6YNrJZHQvkqS0OazTds7+vuWLoMVjwqhjwlsE7WQ7VwQ11nbW1Y33i9llqWspJntnpqSqbTQSfJNp2BrYxtdrtLnTdx4qMbsuPKh+DyjApxv1VtJru/cqS5RxalD55ajD/AJKobDI7n3nYe4gC/Q0Go1VlQ1WJ0M+IUdNTTVDmSEVD6V5cw3Omuzu366dav8XqximHVlEaeqZ6Q/aeX7DulvLhd2huB+mqxgp8foqQ4xHEymhxCp5jZp2tcA4AgdRtudrotdORk7bvWl6o01xxsiXROSf3/oo4ZiGKu9NmwuCXmwC6oLHXa1uo16Omhd7L9qjNDQTYtmGogp4tudz+gwG93X6tFMsGpccwzAavFKTEI6Gg54RyPMx2XbVraNa6/rAXUfwalrKDNlfFTyM9IhJaJYJSBwu11uB3rNlQx4V2XUvxP19ee/Bgjj2V3zVEX569/L7FzikOYmyfBNXPUSStic90L3uJDWt2jv8A9dVuLkaucg0d/wDNP+K5ajxgYn6YJZZHOnFNIDI2cl2xs2N3EbtnxC27yO/0FRfazfiOWCtqVUX5879zoTjcqoO5eLn+ePwTZERelQREQHHmLNO0x1jYXuVs3I+YMNwrL1EJMYpYJA13OwGVoc69xZwPitb4hTyTuaWFtm3vcq0FDLfXm/FdGqdbqUZMjZX1pc6NgxZzjwXFsYlwx9C+GscAA7aOgBALbHdqd6t8EzPT4ZhM9MKqIRTuIkaY3O01tra3WoYIHW2XCFeW0Tmuu2QN9i0LJpXfT/zsXXP4tKqfGtcr0WicDNOFuBcakEN0vzTvJU488RQwOp4aqdsbZS6PZj0AOpOp33v1KINoA9o26qJlju5s+OiqCPmui2ZpbxAtdQysinJh0TfBmxcerHm5Ln6mdrczUc1OIHyVMkO7mvmAdgN7DussTgeNU+FYtUVexLsOHyYY1pI1vqCbWVg+jhBLudtfqC8imp/8x8QsXRiqLit8m/5lqSlFJNehn8QzVDWzNdHHO1xhdDq1o0IDbWvusFvHkdFshUf2s34jlziyCmD22e9zr30IXRPIzVwTZLigjeDLBPK2RvWCXbQ+5wVMo1RSVfYhffO5pyJ2iIoFAREQHMWf8t1eWMbngc3+Fkc59PIG6OYTp7Rex/UKLbTi0u25CB7F1DnPLkGYMOdT1N9OlG4amN3EfvVc64/gdTgmJyUkos5tjcbnNPWOxAYgWcRZztd3SXwagevrxd++Kq+jOubOsD1KoaVxOhtoBoP3wQFqNwu0i46zuP7K+7IJ9Qe26rPhdF9IjiNF5tbqd4oClYW0aw6X616adbFrT1AN4r2GgnpNNjv1V5HSRydIEnq3oC2ia5zgNkb7epfXh+ikmCYhUYbPHUUdS+GZl9mSLeLbxbrHEEewqyp6BlgLOta3rHdwWaw+moWyfx8FRNERujnLTcbjrcFAbTypyhU9c2ODGdinmcOjUDSKTv8Aon7u5TsEEAggg7iFzkKeKKRz4G2uSQXb/b2qS5czhX4FsxF3pFGDrBI71f8Ak9XduQG6UUfw/OmX62lbMcTp6cn1oqiRrHtPcT940RAZ9wBFiohnPKFLj1NZ7A2dmsUwHSaeHaOxTBfCLoDmmsyrj9LUS0/wPM8B1hI3UHtBRmW8xPJDMFNnW9Ytb+a6UMTHb2g94XwQxj5g8EBzr/8AHZnqh8phzBcWu5wVeLk7zC/+2pW99/JdCc2z6IXrZHAIDQkfJljx3upWdzL/AJK6i5LcYPrVzG90P6reOyOCWCA03FyV4hpt4rIP+I7fmrqPkoef5mJ1Z7nALbaIDVjOSWkP82rq397x5K+oOSjL0L9qppJJx2zuB+4hbFRAYnDstYJh1PzFHhVJHHe5HNhxJ3XJOpOgRZZEAREQBERAEREAREQBERAEREARE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428596" y="1071546"/>
            <a:ext cx="8336822" cy="5286414"/>
            <a:chOff x="500034" y="1214422"/>
            <a:chExt cx="8336822" cy="528641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34" y="3143248"/>
              <a:ext cx="4101328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6" name="Picture 12" descr="Acer Aspire V5-132P-10192G32nb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7554" y="5214950"/>
              <a:ext cx="1285884" cy="1285886"/>
            </a:xfrm>
            <a:prstGeom prst="rect">
              <a:avLst/>
            </a:prstGeom>
            <a:noFill/>
          </p:spPr>
        </p:pic>
        <p:sp>
          <p:nvSpPr>
            <p:cNvPr id="12" name="Стрелка вправо 11"/>
            <p:cNvSpPr/>
            <p:nvPr/>
          </p:nvSpPr>
          <p:spPr>
            <a:xfrm>
              <a:off x="4143372" y="1500174"/>
              <a:ext cx="978408" cy="8572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трелка вправо 12"/>
            <p:cNvSpPr/>
            <p:nvPr/>
          </p:nvSpPr>
          <p:spPr>
            <a:xfrm>
              <a:off x="4214810" y="4214818"/>
              <a:ext cx="978408" cy="8572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29256" y="1643050"/>
              <a:ext cx="3407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Системный аппарат 24 клавиши</a:t>
              </a:r>
              <a:endParaRPr lang="ru-RU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57818" y="4429132"/>
              <a:ext cx="2768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WEB </a:t>
              </a:r>
              <a:r>
                <a:rPr lang="ru-RU" b="1" dirty="0" smtClean="0"/>
                <a:t>администрирование</a:t>
              </a:r>
              <a:endParaRPr lang="ru-RU" b="1" dirty="0"/>
            </a:p>
          </p:txBody>
        </p:sp>
        <p:pic>
          <p:nvPicPr>
            <p:cNvPr id="1038" name="Picture 14" descr="LIP-8024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1538" y="1214422"/>
              <a:ext cx="2428892" cy="121444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WEBADMIN</a:t>
            </a:r>
            <a:endParaRPr lang="ru-RU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79512" y="764704"/>
            <a:ext cx="8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Доступ к настройкам АТС осуществляется при помощи </a:t>
            </a:r>
            <a:r>
              <a:rPr lang="en-US" dirty="0" smtClean="0"/>
              <a:t>WEB </a:t>
            </a:r>
            <a:r>
              <a:rPr lang="ru-RU" dirty="0" smtClean="0"/>
              <a:t>браузера, в строке адреса которого нужно просто прописать </a:t>
            </a:r>
            <a:r>
              <a:rPr lang="en-US" dirty="0" smtClean="0"/>
              <a:t>IP </a:t>
            </a:r>
            <a:r>
              <a:rPr lang="ru-RU" dirty="0" smtClean="0"/>
              <a:t>адрес АТС</a:t>
            </a:r>
            <a:r>
              <a:rPr lang="en-US" dirty="0" smtClean="0"/>
              <a:t> (</a:t>
            </a:r>
            <a:r>
              <a:rPr lang="ru-RU" dirty="0" smtClean="0"/>
              <a:t>по умолчанию </a:t>
            </a:r>
            <a:r>
              <a:rPr lang="en-US" dirty="0" smtClean="0"/>
              <a:t>http://</a:t>
            </a:r>
            <a:r>
              <a:rPr lang="ru-RU" dirty="0" smtClean="0"/>
              <a:t>10.10.10.2</a:t>
            </a:r>
            <a:r>
              <a:rPr lang="en-US" dirty="0" smtClean="0"/>
              <a:t>) </a:t>
            </a:r>
            <a:r>
              <a:rPr lang="ru-RU" dirty="0" smtClean="0"/>
              <a:t>. По умолчанию </a:t>
            </a:r>
            <a:r>
              <a:rPr lang="en-US" dirty="0" smtClean="0"/>
              <a:t>ID </a:t>
            </a:r>
            <a:r>
              <a:rPr lang="ru-RU" dirty="0" smtClean="0"/>
              <a:t>для авторизации – </a:t>
            </a:r>
            <a:r>
              <a:rPr lang="en-US" dirty="0" smtClean="0"/>
              <a:t>admin</a:t>
            </a:r>
            <a:r>
              <a:rPr lang="ru-RU" dirty="0" smtClean="0"/>
              <a:t>, пароль – </a:t>
            </a:r>
            <a:r>
              <a:rPr lang="en-US" dirty="0" smtClean="0"/>
              <a:t>1234.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2530" name="Picture 2" descr="C:\Documents and Settings\SonOfNorth\YandexDisk\Скриншоты\admin Log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8543450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WEBADMIN </a:t>
            </a:r>
            <a:r>
              <a:rPr lang="ru-RU" b="1" dirty="0" smtClean="0"/>
              <a:t>обзор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3" y="681038"/>
            <a:ext cx="8334375" cy="5495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WEBADMIN</a:t>
            </a:r>
            <a:r>
              <a:rPr lang="ru-RU" b="1" dirty="0" smtClean="0"/>
              <a:t> Администрирование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836613"/>
            <a:ext cx="7775575" cy="5149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WEBADMIN</a:t>
            </a:r>
            <a:r>
              <a:rPr lang="ru-RU" b="1" dirty="0" smtClean="0"/>
              <a:t> Обслуживание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8358246" cy="571504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2928926" y="2571744"/>
            <a:ext cx="1071570" cy="214314"/>
          </a:xfrm>
          <a:prstGeom prst="ellipse">
            <a:avLst/>
          </a:prstGeom>
          <a:noFill/>
          <a:ln w="93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55503" y="642918"/>
            <a:ext cx="7388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Для заказа дополнительных лицензий используется данный </a:t>
            </a:r>
            <a:r>
              <a:rPr lang="en-US" b="1" dirty="0" smtClean="0">
                <a:solidFill>
                  <a:srgbClr val="FF0000"/>
                </a:solidFill>
              </a:rPr>
              <a:t>Key</a:t>
            </a:r>
            <a:r>
              <a:rPr lang="ru-RU" b="1" dirty="0" smtClean="0">
                <a:solidFill>
                  <a:srgbClr val="FF0000"/>
                </a:solidFill>
              </a:rPr>
              <a:t>. После прописки ключа требуется перезагрузить АТС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WEBADMIN</a:t>
            </a:r>
            <a:r>
              <a:rPr lang="ru-RU" b="1" dirty="0" smtClean="0"/>
              <a:t> Обслуживание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125538"/>
            <a:ext cx="7993062" cy="49641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WEBADMIN</a:t>
            </a:r>
            <a:r>
              <a:rPr lang="ru-RU" b="1" dirty="0" smtClean="0"/>
              <a:t> Обслуживание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765175"/>
            <a:ext cx="7993062" cy="559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8643966" cy="408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WEBADMIN</a:t>
            </a:r>
            <a:r>
              <a:rPr lang="ru-RU" b="1" dirty="0" smtClean="0"/>
              <a:t> Обслуживание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20" y="857232"/>
            <a:ext cx="355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Сохранение</a:t>
            </a:r>
            <a:r>
              <a:rPr lang="en-US" b="1" dirty="0" smtClean="0"/>
              <a:t> и </a:t>
            </a:r>
            <a:r>
              <a:rPr lang="en-US" b="1" dirty="0" err="1" smtClean="0"/>
              <a:t>восстановление</a:t>
            </a:r>
            <a:r>
              <a:rPr lang="en-US" b="1" dirty="0" smtClean="0"/>
              <a:t> БД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WEBADMIN </a:t>
            </a:r>
            <a:r>
              <a:rPr lang="ru-RU" b="1" dirty="0" smtClean="0"/>
              <a:t>Безопасность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392" y="836712"/>
            <a:ext cx="8963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 включении АТС в глобальную сеть передачи данных, в целях безопасности,</a:t>
            </a:r>
          </a:p>
          <a:p>
            <a:r>
              <a:rPr lang="ru-RU" dirty="0" smtClean="0"/>
              <a:t> возможно изменить </a:t>
            </a:r>
            <a:r>
              <a:rPr lang="en-US" dirty="0" smtClean="0"/>
              <a:t>TCP </a:t>
            </a:r>
            <a:r>
              <a:rPr lang="ru-RU" dirty="0" smtClean="0"/>
              <a:t>порт </a:t>
            </a:r>
            <a:r>
              <a:rPr lang="en-US" dirty="0" err="1" smtClean="0"/>
              <a:t>WEBAdmin</a:t>
            </a:r>
            <a:r>
              <a:rPr lang="ru-RU" dirty="0" smtClean="0"/>
              <a:t> и включить шифрование. Продолжительность </a:t>
            </a:r>
          </a:p>
          <a:p>
            <a:r>
              <a:rPr lang="ru-RU" dirty="0" smtClean="0"/>
              <a:t>сессии управления при помощи </a:t>
            </a:r>
            <a:r>
              <a:rPr lang="en-US" dirty="0" err="1" smtClean="0"/>
              <a:t>WEBAdmin</a:t>
            </a:r>
            <a:r>
              <a:rPr lang="en-US" dirty="0" smtClean="0"/>
              <a:t> </a:t>
            </a:r>
            <a:r>
              <a:rPr lang="ru-RU" dirty="0" smtClean="0"/>
              <a:t>по умолчанию составляет 5 минут. </a:t>
            </a:r>
            <a:endParaRPr lang="ru-RU" dirty="0"/>
          </a:p>
        </p:txBody>
      </p:sp>
      <p:pic>
        <p:nvPicPr>
          <p:cNvPr id="67587" name="Picture 3" descr="C:\Documents and Settings\SonOfNorth\YandexDisk\Скриншоты\WEB sess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797152"/>
            <a:ext cx="4810125" cy="771525"/>
          </a:xfrm>
          <a:prstGeom prst="rect">
            <a:avLst/>
          </a:prstGeom>
          <a:noFill/>
        </p:spPr>
      </p:pic>
      <p:pic>
        <p:nvPicPr>
          <p:cNvPr id="67588" name="Picture 4" descr="C:\Documents and Settings\SonOfNorth\YandexDisk\Скриншоты\WEB TL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01008"/>
            <a:ext cx="7092280" cy="730777"/>
          </a:xfrm>
          <a:prstGeom prst="rect">
            <a:avLst/>
          </a:prstGeom>
          <a:noFill/>
        </p:spPr>
      </p:pic>
      <p:pic>
        <p:nvPicPr>
          <p:cNvPr id="67589" name="Picture 5" descr="C:\Documents and Settings\SonOfNorth\YandexDisk\Скриншоты\WEB por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204864"/>
            <a:ext cx="7134226" cy="828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WEBADMIN</a:t>
            </a:r>
            <a:r>
              <a:rPr lang="ru-RU" b="1" dirty="0" smtClean="0"/>
              <a:t> Абонент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392" y="836712"/>
            <a:ext cx="86400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каждого из абонентов может быть организован доступ к персональной </a:t>
            </a:r>
            <a:r>
              <a:rPr lang="en-US" dirty="0" smtClean="0"/>
              <a:t>WEB </a:t>
            </a:r>
            <a:r>
              <a:rPr lang="ru-RU" dirty="0" smtClean="0"/>
              <a:t>странице, где абонент сможет самостоятельно регулировать некоторые опции, такие как установка переадресации вызова, назначение имени пользователя и т.д. Для организации доступа необходимо для каждого из абонентов задать персональный пароль в </a:t>
            </a:r>
            <a:r>
              <a:rPr lang="en-US" dirty="0" smtClean="0"/>
              <a:t>PGM 227.</a:t>
            </a:r>
            <a:endParaRPr lang="ru-RU" dirty="0"/>
          </a:p>
        </p:txBody>
      </p:sp>
      <p:pic>
        <p:nvPicPr>
          <p:cNvPr id="21506" name="Picture 2" descr="C:\Documents and Settings\SonOfNorth\YandexDisk\Скриншоты\user Log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7523336" cy="4248472"/>
          </a:xfrm>
          <a:prstGeom prst="rect">
            <a:avLst/>
          </a:prstGeom>
          <a:noFill/>
        </p:spPr>
      </p:pic>
      <p:pic>
        <p:nvPicPr>
          <p:cNvPr id="6" name="Picture 1" descr="C:\Documents and Settings\SonOfNorth\YandexDisk\Скриншоты\user auth co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204864"/>
            <a:ext cx="525780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idx="4294967295"/>
          </p:nvPr>
        </p:nvSpPr>
        <p:spPr>
          <a:xfrm>
            <a:off x="3276600" y="152400"/>
            <a:ext cx="4724400" cy="639762"/>
          </a:xfrm>
        </p:spPr>
        <p:txBody>
          <a:bodyPr>
            <a:normAutofit fontScale="90000"/>
          </a:bodyPr>
          <a:lstStyle/>
          <a:p>
            <a:r>
              <a:rPr lang="ru-RU" altLang="ko-KR" sz="3600" b="1" kern="1200" dirty="0" smtClean="0">
                <a:solidFill>
                  <a:schemeClr val="tx1"/>
                </a:solidFill>
                <a:latin typeface="Calibri" pitchFamily="34" charset="0"/>
                <a:ea typeface="맑은 고딕" pitchFamily="34" charset="-127"/>
                <a:cs typeface="Arial" charset="0"/>
              </a:rPr>
              <a:t>Внешний вид</a:t>
            </a:r>
            <a:endParaRPr lang="ko-KR" altLang="en-US" sz="3600" b="1" kern="1200" dirty="0">
              <a:solidFill>
                <a:schemeClr val="tx1"/>
              </a:solidFill>
              <a:latin typeface="Calibri" pitchFamily="34" charset="0"/>
              <a:ea typeface="맑은 고딕" pitchFamily="34" charset="-127"/>
              <a:cs typeface="Arial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04800" y="9144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08" r="79994" b="59979"/>
          <a:stretch/>
        </p:blipFill>
        <p:spPr bwMode="auto">
          <a:xfrm rot="16200000">
            <a:off x="1483481" y="572139"/>
            <a:ext cx="1926414" cy="437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Соединительная линия уступом 23"/>
          <p:cNvCxnSpPr>
            <a:stCxn id="19" idx="0"/>
          </p:cNvCxnSpPr>
          <p:nvPr/>
        </p:nvCxnSpPr>
        <p:spPr bwMode="auto">
          <a:xfrm rot="5400000" flipH="1" flipV="1">
            <a:off x="1341979" y="2929143"/>
            <a:ext cx="421107" cy="1352636"/>
          </a:xfrm>
          <a:prstGeom prst="bentConnector2">
            <a:avLst/>
          </a:prstGeom>
          <a:ln>
            <a:solidFill>
              <a:srgbClr val="00B0F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17" idx="0"/>
          </p:cNvCxnSpPr>
          <p:nvPr/>
        </p:nvCxnSpPr>
        <p:spPr bwMode="auto">
          <a:xfrm rot="16200000" flipV="1">
            <a:off x="3141379" y="3334750"/>
            <a:ext cx="701649" cy="545505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Группа 43"/>
          <p:cNvGrpSpPr/>
          <p:nvPr/>
        </p:nvGrpSpPr>
        <p:grpSpPr>
          <a:xfrm>
            <a:off x="1589245" y="3991623"/>
            <a:ext cx="1174949" cy="612768"/>
            <a:chOff x="4005936" y="4320246"/>
            <a:chExt cx="1174949" cy="612768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8" name="Скругленный прямоугольник 17"/>
            <p:cNvSpPr/>
            <p:nvPr/>
          </p:nvSpPr>
          <p:spPr bwMode="auto">
            <a:xfrm>
              <a:off x="4005936" y="4320246"/>
              <a:ext cx="1164035" cy="612768"/>
            </a:xfrm>
            <a:prstGeom prst="roundRect">
              <a:avLst/>
            </a:prstGeom>
            <a:grp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005936" y="4385460"/>
              <a:ext cx="1174949" cy="46166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 smtClean="0"/>
                <a:t>клавиша </a:t>
              </a:r>
              <a:r>
                <a:rPr lang="ru-RU" sz="1200" dirty="0" err="1" smtClean="0"/>
                <a:t>вкл</a:t>
              </a:r>
              <a:r>
                <a:rPr lang="ru-RU" sz="1200" dirty="0" smtClean="0"/>
                <a:t>/</a:t>
              </a:r>
              <a:r>
                <a:rPr lang="ru-RU" sz="1200" dirty="0" err="1" smtClean="0"/>
                <a:t>выкл</a:t>
              </a:r>
              <a:endParaRPr lang="ru-RU" sz="1200" dirty="0"/>
            </a:p>
          </p:txBody>
        </p:sp>
      </p:grpSp>
      <p:grpSp>
        <p:nvGrpSpPr>
          <p:cNvPr id="3" name="Группа 45"/>
          <p:cNvGrpSpPr/>
          <p:nvPr/>
        </p:nvGrpSpPr>
        <p:grpSpPr>
          <a:xfrm>
            <a:off x="251520" y="3816014"/>
            <a:ext cx="1206711" cy="1269651"/>
            <a:chOff x="372281" y="3050595"/>
            <a:chExt cx="1206711" cy="1269651"/>
          </a:xfrm>
        </p:grpSpPr>
        <p:sp>
          <p:nvSpPr>
            <p:cNvPr id="19" name="Скругленный прямоугольник 18"/>
            <p:cNvSpPr/>
            <p:nvPr/>
          </p:nvSpPr>
          <p:spPr bwMode="auto">
            <a:xfrm>
              <a:off x="414957" y="3050595"/>
              <a:ext cx="1164035" cy="1269651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2281" y="3239645"/>
              <a:ext cx="11730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/>
                <a:t>Порт подключения батарей</a:t>
              </a:r>
            </a:p>
            <a:p>
              <a:pPr algn="ctr"/>
              <a:r>
                <a:rPr lang="ru-RU" sz="1100" dirty="0" smtClean="0"/>
                <a:t>(24В,  </a:t>
              </a:r>
              <a:r>
                <a:rPr lang="ru-RU" sz="1100" dirty="0"/>
                <a:t>20 </a:t>
              </a:r>
              <a:r>
                <a:rPr lang="ru-RU" sz="1100" dirty="0" smtClean="0"/>
                <a:t>А/ч)</a:t>
              </a:r>
            </a:p>
          </p:txBody>
        </p:sp>
      </p:grpSp>
      <p:cxnSp>
        <p:nvCxnSpPr>
          <p:cNvPr id="27" name="Соединительная линия уступом 26"/>
          <p:cNvCxnSpPr>
            <a:stCxn id="26" idx="0"/>
          </p:cNvCxnSpPr>
          <p:nvPr/>
        </p:nvCxnSpPr>
        <p:spPr bwMode="auto">
          <a:xfrm rot="5400000" flipH="1" flipV="1">
            <a:off x="2086033" y="3486780"/>
            <a:ext cx="660744" cy="479370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" name="Группа 44"/>
          <p:cNvGrpSpPr/>
          <p:nvPr/>
        </p:nvGrpSpPr>
        <p:grpSpPr>
          <a:xfrm>
            <a:off x="2843808" y="3958327"/>
            <a:ext cx="1840110" cy="612768"/>
            <a:chOff x="6008909" y="4320245"/>
            <a:chExt cx="1840110" cy="612768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7" name="Скругленный прямоугольник 16"/>
            <p:cNvSpPr/>
            <p:nvPr/>
          </p:nvSpPr>
          <p:spPr bwMode="auto">
            <a:xfrm>
              <a:off x="6096000" y="4320245"/>
              <a:ext cx="1668112" cy="612768"/>
            </a:xfrm>
            <a:prstGeom prst="roundRect">
              <a:avLst/>
            </a:prstGeom>
            <a:grp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6008909" y="4366982"/>
              <a:ext cx="18401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 smtClean="0"/>
                <a:t> </a:t>
              </a:r>
              <a:r>
                <a:rPr lang="ru-RU" sz="1200" dirty="0" smtClean="0"/>
                <a:t>порт подключения электропитания</a:t>
              </a:r>
              <a:endParaRPr lang="ru-RU" sz="1200" dirty="0"/>
            </a:p>
          </p:txBody>
        </p:sp>
      </p:grpSp>
      <p:pic>
        <p:nvPicPr>
          <p:cNvPr id="59" name="Picture 6" descr="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53" t="42798" r="26974" b="38900"/>
          <a:stretch/>
        </p:blipFill>
        <p:spPr bwMode="auto">
          <a:xfrm>
            <a:off x="4766084" y="1798864"/>
            <a:ext cx="4396966" cy="209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Скругленный прямоугольник 63"/>
          <p:cNvSpPr/>
          <p:nvPr/>
        </p:nvSpPr>
        <p:spPr bwMode="auto">
          <a:xfrm>
            <a:off x="7181850" y="3195606"/>
            <a:ext cx="799263" cy="411896"/>
          </a:xfrm>
          <a:prstGeom prst="round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Группа 64"/>
          <p:cNvGrpSpPr/>
          <p:nvPr/>
        </p:nvGrpSpPr>
        <p:grpSpPr>
          <a:xfrm>
            <a:off x="6191250" y="3965819"/>
            <a:ext cx="1174949" cy="988269"/>
            <a:chOff x="4005936" y="4320246"/>
            <a:chExt cx="1174949" cy="71154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6" name="Скругленный прямоугольник 65"/>
            <p:cNvSpPr/>
            <p:nvPr/>
          </p:nvSpPr>
          <p:spPr bwMode="auto">
            <a:xfrm>
              <a:off x="4005936" y="4320246"/>
              <a:ext cx="1164035" cy="612768"/>
            </a:xfrm>
            <a:prstGeom prst="roundRect">
              <a:avLst/>
            </a:prstGeom>
            <a:grp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4005936" y="4385460"/>
              <a:ext cx="1174949" cy="64633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 smtClean="0"/>
                <a:t>Порты для соединения блоков</a:t>
              </a:r>
              <a:endParaRPr lang="ru-RU" sz="1200" dirty="0"/>
            </a:p>
          </p:txBody>
        </p:sp>
      </p:grpSp>
      <p:cxnSp>
        <p:nvCxnSpPr>
          <p:cNvPr id="68" name="Соединительная линия уступом 67"/>
          <p:cNvCxnSpPr>
            <a:stCxn id="66" idx="3"/>
            <a:endCxn id="64" idx="2"/>
          </p:cNvCxnSpPr>
          <p:nvPr/>
        </p:nvCxnSpPr>
        <p:spPr bwMode="auto">
          <a:xfrm flipV="1">
            <a:off x="7355285" y="3607502"/>
            <a:ext cx="226197" cy="783856"/>
          </a:xfrm>
          <a:prstGeom prst="bentConnector2">
            <a:avLst/>
          </a:prstGeom>
          <a:ln>
            <a:solidFill>
              <a:srgbClr val="00B0F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213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WEBADMIN</a:t>
            </a:r>
            <a:r>
              <a:rPr lang="ru-RU" b="1" dirty="0" smtClean="0"/>
              <a:t> </a:t>
            </a:r>
            <a:r>
              <a:rPr lang="en-US" b="1" dirty="0" err="1" smtClean="0"/>
              <a:t>Работа</a:t>
            </a:r>
            <a:r>
              <a:rPr lang="en-US" b="1" dirty="0" smtClean="0"/>
              <a:t> с </a:t>
            </a:r>
            <a:r>
              <a:rPr lang="en-US" b="1" dirty="0" err="1" smtClean="0"/>
              <a:t>диапазонами</a:t>
            </a:r>
            <a:endParaRPr lang="ru-RU" b="1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981075"/>
            <a:ext cx="7200900" cy="49387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ИНСТАЛЯЦИЯ (Первое включение</a:t>
            </a:r>
            <a:r>
              <a:rPr lang="en-US" b="1" dirty="0" smtClean="0"/>
              <a:t>)</a:t>
            </a:r>
            <a:endParaRPr lang="ru-RU" b="1" dirty="0" smtClean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500570"/>
            <a:ext cx="1714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0" y="642918"/>
            <a:ext cx="9144000" cy="5724554"/>
            <a:chOff x="0" y="642918"/>
            <a:chExt cx="9144000" cy="5724554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86182" y="3357562"/>
              <a:ext cx="2657475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Прямоугольник 3"/>
            <p:cNvSpPr/>
            <p:nvPr/>
          </p:nvSpPr>
          <p:spPr>
            <a:xfrm>
              <a:off x="214282" y="642918"/>
              <a:ext cx="685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ru-RU" dirty="0" smtClean="0">
                  <a:solidFill>
                    <a:srgbClr val="0000FF"/>
                  </a:solidFill>
                  <a:hlinkClick r:id="rId4"/>
                </a:rPr>
                <a:t>http://1</a:t>
              </a:r>
              <a:r>
                <a:rPr lang="en-US" dirty="0" smtClean="0">
                  <a:solidFill>
                    <a:srgbClr val="0000FF"/>
                  </a:solidFill>
                  <a:hlinkClick r:id="rId4"/>
                </a:rPr>
                <a:t>0.10.10.2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ru-RU" dirty="0" smtClean="0">
                  <a:solidFill>
                    <a:srgbClr val="000000"/>
                  </a:solidFill>
                </a:rPr>
                <a:t>  до национализации возможно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ru-RU" dirty="0" smtClean="0">
                  <a:solidFill>
                    <a:srgbClr val="000000"/>
                  </a:solidFill>
                </a:rPr>
                <a:t> </a:t>
              </a:r>
              <a:r>
                <a:rPr lang="ru-RU" dirty="0" err="1" smtClean="0">
                  <a:solidFill>
                    <a:srgbClr val="0000FF"/>
                  </a:solidFill>
                  <a:hlinkClick r:id="rId5"/>
                </a:rPr>
                <a:t>http</a:t>
              </a:r>
              <a:r>
                <a:rPr lang="en-US" dirty="0" smtClean="0">
                  <a:solidFill>
                    <a:srgbClr val="0000FF"/>
                  </a:solidFill>
                  <a:hlinkClick r:id="rId5"/>
                </a:rPr>
                <a:t>s</a:t>
              </a:r>
              <a:r>
                <a:rPr lang="ru-RU" dirty="0" smtClean="0">
                  <a:solidFill>
                    <a:srgbClr val="0000FF"/>
                  </a:solidFill>
                  <a:hlinkClick r:id="rId5"/>
                </a:rPr>
                <a:t>://1</a:t>
              </a:r>
              <a:r>
                <a:rPr lang="en-US" dirty="0" smtClean="0">
                  <a:solidFill>
                    <a:srgbClr val="0000FF"/>
                  </a:solidFill>
                  <a:hlinkClick r:id="rId5"/>
                </a:rPr>
                <a:t>0.10.10.2</a:t>
              </a:r>
              <a:r>
                <a:rPr lang="ru-RU" dirty="0" smtClean="0">
                  <a:solidFill>
                    <a:srgbClr val="000000"/>
                  </a:solidFill>
                </a:rPr>
                <a:t> </a:t>
              </a:r>
              <a:endParaRPr lang="ru-RU" dirty="0">
                <a:solidFill>
                  <a:srgbClr val="000000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4282" y="1071546"/>
              <a:ext cx="3819525" cy="1952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2285984" y="2357430"/>
              <a:ext cx="801687" cy="64293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rgbClr val="000000"/>
                  </a:solidFill>
                </a:rPr>
                <a:t>admin</a:t>
              </a:r>
            </a:p>
            <a:p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rgbClr val="000000"/>
                  </a:solidFill>
                </a:rPr>
                <a:t>1234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3143248"/>
              <a:ext cx="203835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2844" y="3643314"/>
              <a:ext cx="3038475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71802" y="3929066"/>
              <a:ext cx="733425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86050" y="1000108"/>
              <a:ext cx="22383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2928926" y="1428736"/>
              <a:ext cx="720725" cy="357190"/>
            </a:xfrm>
            <a:prstGeom prst="ellips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42844" y="4786322"/>
              <a:ext cx="2219325" cy="158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86050" y="4714884"/>
              <a:ext cx="733425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714744" y="4714884"/>
              <a:ext cx="2638425" cy="96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500430" y="5857892"/>
              <a:ext cx="1733550" cy="40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928926" y="5929330"/>
              <a:ext cx="561975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214942" y="5929330"/>
              <a:ext cx="638175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28596" y="1928802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1)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71538" y="3857628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3)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00496" y="1500174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2)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71736" y="5929330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5)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14546" y="4643446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4)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 Box 5"/>
            <p:cNvSpPr txBox="1">
              <a:spLocks noChangeArrowheads="1"/>
            </p:cNvSpPr>
            <p:nvPr/>
          </p:nvSpPr>
          <p:spPr bwMode="auto">
            <a:xfrm>
              <a:off x="4929190" y="1500174"/>
              <a:ext cx="4214810" cy="203350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marL="341313" indent="-341313">
                <a:buFont typeface="Times New Roman" pitchFamily="16" charset="0"/>
                <a:buAutoNum type="arabicPeriod"/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ru-RU" dirty="0" smtClean="0">
                  <a:solidFill>
                    <a:srgbClr val="000000"/>
                  </a:solidFill>
                </a:rPr>
                <a:t>Подключиться к </a:t>
              </a:r>
              <a:r>
                <a:rPr lang="en-US" dirty="0" smtClean="0">
                  <a:solidFill>
                    <a:srgbClr val="000000"/>
                  </a:solidFill>
                </a:rPr>
                <a:t>WEB </a:t>
              </a:r>
              <a:r>
                <a:rPr lang="ru-RU" dirty="0" smtClean="0">
                  <a:solidFill>
                    <a:srgbClr val="000000"/>
                  </a:solidFill>
                </a:rPr>
                <a:t>интерфейсу (</a:t>
              </a:r>
              <a:r>
                <a:rPr lang="en-US" dirty="0" smtClean="0">
                  <a:solidFill>
                    <a:srgbClr val="000000"/>
                  </a:solidFill>
                </a:rPr>
                <a:t>SW</a:t>
              </a:r>
              <a:r>
                <a:rPr lang="ru-RU" dirty="0" smtClean="0">
                  <a:solidFill>
                    <a:srgbClr val="000000"/>
                  </a:solidFill>
                </a:rPr>
                <a:t>1-1 </a:t>
              </a:r>
              <a:r>
                <a:rPr lang="en-US" dirty="0" smtClean="0">
                  <a:solidFill>
                    <a:srgbClr val="000000"/>
                  </a:solidFill>
                </a:rPr>
                <a:t>–off  SW</a:t>
              </a:r>
              <a:r>
                <a:rPr lang="ru-RU" dirty="0" smtClean="0">
                  <a:solidFill>
                    <a:srgbClr val="000000"/>
                  </a:solidFill>
                </a:rPr>
                <a:t>1-</a:t>
              </a:r>
              <a:r>
                <a:rPr lang="en-US" dirty="0" smtClean="0">
                  <a:solidFill>
                    <a:srgbClr val="000000"/>
                  </a:solidFill>
                </a:rPr>
                <a:t>2 –on</a:t>
              </a:r>
              <a:r>
                <a:rPr lang="ru-RU" dirty="0" smtClean="0">
                  <a:solidFill>
                    <a:srgbClr val="000000"/>
                  </a:solidFill>
                </a:rPr>
                <a:t>)</a:t>
              </a:r>
            </a:p>
            <a:p>
              <a:pPr marL="341313" indent="-341313">
                <a:buFont typeface="Times New Roman" pitchFamily="16" charset="0"/>
                <a:buAutoNum type="arabicPeriod"/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ru-RU" dirty="0" smtClean="0">
                  <a:solidFill>
                    <a:srgbClr val="000000"/>
                  </a:solidFill>
                </a:rPr>
                <a:t>Сменить </a:t>
              </a:r>
              <a:r>
                <a:rPr lang="ru-RU" dirty="0">
                  <a:solidFill>
                    <a:srgbClr val="000000"/>
                  </a:solidFill>
                </a:rPr>
                <a:t>язык (</a:t>
              </a:r>
              <a:r>
                <a:rPr lang="ru-RU" dirty="0" smtClean="0">
                  <a:solidFill>
                    <a:srgbClr val="000000"/>
                  </a:solidFill>
                </a:rPr>
                <a:t>при необходимости</a:t>
              </a:r>
              <a:r>
                <a:rPr lang="ru-RU" dirty="0">
                  <a:solidFill>
                    <a:srgbClr val="000000"/>
                  </a:solidFill>
                </a:rPr>
                <a:t>)</a:t>
              </a:r>
            </a:p>
            <a:p>
              <a:pPr marL="341313" indent="-341313">
                <a:buFont typeface="Times New Roman" pitchFamily="16" charset="0"/>
                <a:buAutoNum type="arabicPeriod"/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ru-RU" dirty="0" smtClean="0">
                  <a:solidFill>
                    <a:srgbClr val="000000"/>
                  </a:solidFill>
                </a:rPr>
                <a:t>Установит код </a:t>
              </a:r>
              <a:r>
                <a:rPr lang="ru-RU" dirty="0">
                  <a:solidFill>
                    <a:srgbClr val="000000"/>
                  </a:solidFill>
                </a:rPr>
                <a:t>страны </a:t>
              </a:r>
              <a:r>
                <a:rPr lang="en-US" dirty="0" smtClean="0">
                  <a:solidFill>
                    <a:srgbClr val="000000"/>
                  </a:solidFill>
                </a:rPr>
                <a:t>CIS</a:t>
              </a:r>
              <a:r>
                <a:rPr lang="ru-RU" dirty="0" smtClean="0">
                  <a:solidFill>
                    <a:srgbClr val="000000"/>
                  </a:solidFill>
                </a:rPr>
                <a:t>, перезагрузить, после </a:t>
              </a:r>
              <a:r>
                <a:rPr lang="ru-RU" dirty="0">
                  <a:solidFill>
                    <a:srgbClr val="000000"/>
                  </a:solidFill>
                </a:rPr>
                <a:t>включения </a:t>
              </a:r>
              <a:r>
                <a:rPr lang="en-US" dirty="0">
                  <a:solidFill>
                    <a:srgbClr val="000000"/>
                  </a:solidFill>
                </a:rPr>
                <a:t>SW</a:t>
              </a:r>
              <a:r>
                <a:rPr lang="ru-RU" dirty="0">
                  <a:solidFill>
                    <a:srgbClr val="000000"/>
                  </a:solidFill>
                </a:rPr>
                <a:t>1-1 </a:t>
              </a:r>
              <a:r>
                <a:rPr lang="en-US" dirty="0">
                  <a:solidFill>
                    <a:srgbClr val="000000"/>
                  </a:solidFill>
                </a:rPr>
                <a:t>–off  SW</a:t>
              </a:r>
              <a:r>
                <a:rPr lang="ru-RU" dirty="0">
                  <a:solidFill>
                    <a:srgbClr val="000000"/>
                  </a:solidFill>
                </a:rPr>
                <a:t>1-</a:t>
              </a:r>
              <a:r>
                <a:rPr lang="en-US" dirty="0">
                  <a:solidFill>
                    <a:srgbClr val="000000"/>
                  </a:solidFill>
                </a:rPr>
                <a:t>2 –</a:t>
              </a:r>
              <a:r>
                <a:rPr lang="en-US" dirty="0" smtClean="0">
                  <a:solidFill>
                    <a:srgbClr val="000000"/>
                  </a:solidFill>
                </a:rPr>
                <a:t>off</a:t>
              </a:r>
              <a:endParaRPr lang="ru-RU" dirty="0">
                <a:solidFill>
                  <a:srgbClr val="000000"/>
                </a:solidFill>
              </a:endParaRPr>
            </a:p>
            <a:p>
              <a:pPr marL="341313" indent="-341313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endParaRPr lang="ru-RU" dirty="0">
                <a:solidFill>
                  <a:srgbClr val="000000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429388" y="3786190"/>
              <a:ext cx="25717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AutoNum type="arabicPeriod" startAt="4"/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ru-RU" dirty="0" smtClean="0">
                  <a:solidFill>
                    <a:srgbClr val="000000"/>
                  </a:solidFill>
                </a:rPr>
                <a:t>При смене </a:t>
              </a:r>
              <a:r>
                <a:rPr lang="en-US" dirty="0" smtClean="0">
                  <a:solidFill>
                    <a:srgbClr val="000000"/>
                  </a:solidFill>
                </a:rPr>
                <a:t>IP </a:t>
              </a:r>
              <a:r>
                <a:rPr lang="ru-RU" dirty="0" smtClean="0">
                  <a:solidFill>
                    <a:srgbClr val="000000"/>
                  </a:solidFill>
                </a:rPr>
                <a:t>адреса требуется перезагрузка системы</a:t>
              </a:r>
            </a:p>
            <a:p>
              <a:pPr marL="342900" indent="-342900">
                <a:buFontTx/>
                <a:buAutoNum type="arabicPeriod" startAt="4"/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ru-RU" dirty="0" smtClean="0">
                  <a:solidFill>
                    <a:srgbClr val="000000"/>
                  </a:solidFill>
                </a:rPr>
                <a:t>Пройдите мастер установки и внесите изменения (по необходимости)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ИНСТАЛЯЦИЯ (Текущая версия</a:t>
            </a:r>
            <a:r>
              <a:rPr lang="en-US" b="1" dirty="0" smtClean="0"/>
              <a:t>)</a:t>
            </a:r>
            <a:endParaRPr lang="ru-RU" b="1" dirty="0" smtClean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837247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071810"/>
            <a:ext cx="8439175" cy="359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6215074" y="1643050"/>
            <a:ext cx="2214578" cy="1143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858148" y="4000504"/>
            <a:ext cx="1000132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ИНСТАЛЯЦИЯ (</a:t>
            </a:r>
            <a:r>
              <a:rPr lang="en-US" b="1" dirty="0" smtClean="0"/>
              <a:t>Upgrade)</a:t>
            </a:r>
            <a:endParaRPr lang="ru-RU" b="1" dirty="0" smtClean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8143932" cy="19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4352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4282" y="642918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Файлы прошивок </a:t>
            </a:r>
            <a:r>
              <a:rPr lang="en-US" dirty="0" smtClean="0"/>
              <a:t>GS86M10Af_kernel.rom</a:t>
            </a:r>
            <a:r>
              <a:rPr lang="ru-RU" dirty="0" smtClean="0"/>
              <a:t> и </a:t>
            </a:r>
            <a:r>
              <a:rPr lang="en-US" dirty="0" smtClean="0"/>
              <a:t>GS86M10Ed_app.rom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Обновляем  файл </a:t>
            </a:r>
            <a:r>
              <a:rPr lang="en-US" dirty="0" smtClean="0"/>
              <a:t>GS86M10Af_kernel.rom</a:t>
            </a:r>
            <a:r>
              <a:rPr lang="ru-RU" dirty="0" smtClean="0"/>
              <a:t> </a:t>
            </a:r>
          </a:p>
          <a:p>
            <a:pPr marL="342900" indent="-342900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43438" y="3357562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ru-RU" dirty="0" smtClean="0"/>
              <a:t>Перезагружаем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00504"/>
            <a:ext cx="765810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85720" y="3643314"/>
            <a:ext cx="442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US" dirty="0" err="1" smtClean="0"/>
              <a:t>Обновляем</a:t>
            </a:r>
            <a:r>
              <a:rPr lang="en-US" dirty="0" smtClean="0"/>
              <a:t>  </a:t>
            </a:r>
            <a:r>
              <a:rPr lang="en-US" dirty="0" err="1" smtClean="0"/>
              <a:t>файл</a:t>
            </a:r>
            <a:r>
              <a:rPr lang="en-US" dirty="0" smtClean="0"/>
              <a:t> GS86M10Ed_app.rom 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6143644"/>
            <a:ext cx="44005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857752" y="6143644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 smtClean="0"/>
              <a:t>4.	</a:t>
            </a:r>
            <a:r>
              <a:rPr lang="ru-RU" dirty="0" smtClean="0"/>
              <a:t>Перезагружаем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Установка оборудования (дополнительные платы</a:t>
            </a:r>
            <a:r>
              <a:rPr lang="en-US" b="1" dirty="0" smtClean="0"/>
              <a:t>)</a:t>
            </a:r>
            <a:endParaRPr lang="ru-RU" b="1" dirty="0"/>
          </a:p>
        </p:txBody>
      </p:sp>
      <p:pic>
        <p:nvPicPr>
          <p:cNvPr id="44034" name="그림 5" descr="C:\Documents and Settings\Administrator\바탕 화면\★eMG80\그림\시스템\board inst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857232"/>
            <a:ext cx="5500726" cy="426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0034" y="5500702"/>
            <a:ext cx="6858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Платы устанавливаются при отключенном питании</a:t>
            </a:r>
          </a:p>
          <a:p>
            <a:pPr marL="342900" indent="-342900">
              <a:buAutoNum type="arabicPeriod"/>
            </a:pPr>
            <a:r>
              <a:rPr lang="ru-RU" dirty="0" smtClean="0"/>
              <a:t>Установить плату</a:t>
            </a:r>
          </a:p>
          <a:p>
            <a:pPr marL="342900" indent="-342900">
              <a:buAutoNum type="arabicPeriod"/>
            </a:pPr>
            <a:r>
              <a:rPr lang="ru-RU" dirty="0" smtClean="0"/>
              <a:t>Плата определяется автоматически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Установка оборудования (регистрация </a:t>
            </a:r>
            <a:r>
              <a:rPr lang="en-US" b="1" dirty="0" err="1" smtClean="0"/>
              <a:t>Phontage</a:t>
            </a:r>
            <a:r>
              <a:rPr lang="en-US" b="1" dirty="0" smtClean="0"/>
              <a:t> Deluxe)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5500702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случае не указания </a:t>
            </a:r>
            <a:r>
              <a:rPr lang="en-US" dirty="0" smtClean="0"/>
              <a:t>Desired Number (</a:t>
            </a:r>
            <a:r>
              <a:rPr lang="ru-RU" dirty="0" smtClean="0"/>
              <a:t>желаемый номер) – присваивается следующий свободный номер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214282" y="714356"/>
            <a:ext cx="8815418" cy="4541738"/>
            <a:chOff x="214282" y="714356"/>
            <a:chExt cx="8815418" cy="454173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214282" y="714356"/>
              <a:ext cx="8815418" cy="4286260"/>
              <a:chOff x="214282" y="714356"/>
              <a:chExt cx="8815418" cy="428626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5720" y="785794"/>
                <a:ext cx="1590675" cy="323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4282" y="1285860"/>
                <a:ext cx="8815418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86380" y="1785926"/>
                <a:ext cx="3695700" cy="275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4282" y="1785926"/>
                <a:ext cx="3705225" cy="1790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857884" y="714356"/>
                <a:ext cx="316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FF0000"/>
                    </a:solidFill>
                  </a:rPr>
                  <a:t>Требуется лицензия (2 в базе)</a:t>
                </a:r>
                <a:endParaRPr lang="ru-RU" b="1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928926" y="2143116"/>
                <a:ext cx="2171700" cy="2857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Овальная выноска 11"/>
            <p:cNvSpPr/>
            <p:nvPr/>
          </p:nvSpPr>
          <p:spPr>
            <a:xfrm>
              <a:off x="1142976" y="4643446"/>
              <a:ext cx="1143008" cy="612648"/>
            </a:xfrm>
            <a:prstGeom prst="wedgeEllipseCallout">
              <a:avLst>
                <a:gd name="adj1" fmla="val 194023"/>
                <a:gd name="adj2" fmla="val -21895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I</a:t>
              </a:r>
              <a:r>
                <a:rPr lang="ru-RU" dirty="0" smtClean="0">
                  <a:solidFill>
                    <a:schemeClr val="tx1"/>
                  </a:solidFill>
                </a:rPr>
                <a:t>P </a:t>
              </a:r>
              <a:r>
                <a:rPr lang="en-US" dirty="0" smtClean="0">
                  <a:solidFill>
                    <a:schemeClr val="tx1"/>
                  </a:solidFill>
                </a:rPr>
                <a:t>АТС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Установка оборудования (</a:t>
            </a:r>
            <a:r>
              <a:rPr lang="en-US" b="1" dirty="0" smtClean="0"/>
              <a:t>SIP phone)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15906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291608"/>
            <a:ext cx="8663018" cy="23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643702" y="785794"/>
            <a:ext cx="2306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Требуется лицензия </a:t>
            </a:r>
            <a:endParaRPr lang="ru-RU" b="1" dirty="0">
              <a:solidFill>
                <a:srgbClr val="FF0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928662" y="1571612"/>
            <a:ext cx="7572428" cy="5031729"/>
            <a:chOff x="1214414" y="1571612"/>
            <a:chExt cx="7572428" cy="5031729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4414" y="1571612"/>
              <a:ext cx="6715172" cy="503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Овальная выноска 7"/>
            <p:cNvSpPr/>
            <p:nvPr/>
          </p:nvSpPr>
          <p:spPr>
            <a:xfrm>
              <a:off x="7643834" y="5929330"/>
              <a:ext cx="1143008" cy="612648"/>
            </a:xfrm>
            <a:prstGeom prst="wedgeEllipseCallout">
              <a:avLst>
                <a:gd name="adj1" fmla="val -153403"/>
                <a:gd name="adj2" fmla="val -39805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I</a:t>
              </a:r>
              <a:r>
                <a:rPr lang="ru-RU" dirty="0" smtClean="0">
                  <a:solidFill>
                    <a:schemeClr val="tx1"/>
                  </a:solidFill>
                </a:rPr>
                <a:t>P </a:t>
              </a:r>
              <a:r>
                <a:rPr lang="en-US" dirty="0" smtClean="0">
                  <a:solidFill>
                    <a:schemeClr val="tx1"/>
                  </a:solidFill>
                </a:rPr>
                <a:t>АТС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Установка оборудования (</a:t>
            </a:r>
            <a:r>
              <a:rPr lang="en-US" b="1" dirty="0" smtClean="0"/>
              <a:t>LIP 8002E)</a:t>
            </a:r>
            <a:endParaRPr lang="ru-RU" b="1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142844" y="1643050"/>
            <a:ext cx="4071966" cy="4898928"/>
            <a:chOff x="142844" y="1643050"/>
            <a:chExt cx="4071966" cy="4898928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142844" y="2000240"/>
              <a:ext cx="4071966" cy="4541738"/>
              <a:chOff x="142844" y="2000240"/>
              <a:chExt cx="4071966" cy="4541738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57158" y="2000240"/>
                <a:ext cx="3409950" cy="828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4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85786" y="3429000"/>
                <a:ext cx="2628900" cy="2428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14282" y="3357562"/>
                <a:ext cx="1114425" cy="200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6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85786" y="5857892"/>
                <a:ext cx="2162175" cy="495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5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2844" y="5786454"/>
                <a:ext cx="1114425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7" name="Picture 7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14282" y="2928934"/>
                <a:ext cx="2095500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9" name="Picture 9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2844" y="6215082"/>
                <a:ext cx="115252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42910" y="3214686"/>
                <a:ext cx="1971675" cy="200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Овальная выноска 12"/>
              <p:cNvSpPr/>
              <p:nvPr/>
            </p:nvSpPr>
            <p:spPr>
              <a:xfrm>
                <a:off x="3071802" y="5929330"/>
                <a:ext cx="1143008" cy="612648"/>
              </a:xfrm>
              <a:prstGeom prst="wedgeEllipseCallout">
                <a:avLst>
                  <a:gd name="adj1" fmla="val -72261"/>
                  <a:gd name="adj2" fmla="val -20656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I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P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АТС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643042" y="2500306"/>
              <a:ext cx="629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ipkts</a:t>
              </a:r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7158" y="1643050"/>
              <a:ext cx="2612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0070C0"/>
                  </a:solidFill>
                </a:rPr>
                <a:t>На аппарате</a:t>
              </a:r>
              <a:r>
                <a:rPr lang="en-US" dirty="0" smtClean="0">
                  <a:solidFill>
                    <a:srgbClr val="0070C0"/>
                  </a:solidFill>
                </a:rPr>
                <a:t>: </a:t>
              </a:r>
              <a:r>
                <a:rPr lang="ru-RU" dirty="0" smtClean="0">
                  <a:solidFill>
                    <a:srgbClr val="0070C0"/>
                  </a:solidFill>
                </a:rPr>
                <a:t> через </a:t>
              </a:r>
              <a:r>
                <a:rPr lang="en-US" dirty="0" smtClean="0">
                  <a:solidFill>
                    <a:srgbClr val="0070C0"/>
                  </a:solidFill>
                </a:rPr>
                <a:t>WEB</a:t>
              </a:r>
              <a:endParaRPr lang="ru-RU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14282" y="642918"/>
            <a:ext cx="8715436" cy="860645"/>
            <a:chOff x="214282" y="642918"/>
            <a:chExt cx="8715436" cy="860645"/>
          </a:xfrm>
        </p:grpSpPr>
        <p:pic>
          <p:nvPicPr>
            <p:cNvPr id="5131" name="Picture 1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5720" y="642918"/>
              <a:ext cx="158115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14282" y="1000108"/>
              <a:ext cx="4410075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4786314" y="857232"/>
              <a:ext cx="41434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0070C0"/>
                  </a:solidFill>
                </a:rPr>
                <a:t>На АТС </a:t>
              </a:r>
              <a:r>
                <a:rPr lang="ru-RU" dirty="0" smtClean="0"/>
                <a:t>необходимо указать </a:t>
              </a:r>
              <a:r>
                <a:rPr lang="en-US" dirty="0" err="1" smtClean="0"/>
                <a:t>mac</a:t>
              </a:r>
              <a:r>
                <a:rPr lang="ru-RU" dirty="0" smtClean="0"/>
                <a:t> адрес</a:t>
              </a:r>
              <a:r>
                <a:rPr lang="en-US" dirty="0" smtClean="0"/>
                <a:t> </a:t>
              </a:r>
              <a:r>
                <a:rPr lang="ru-RU" dirty="0" smtClean="0"/>
                <a:t>регистрируемого устройства</a:t>
              </a:r>
              <a:endParaRPr lang="ru-RU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786314" y="1643050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или На аппарате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ru-RU" dirty="0" smtClean="0">
                <a:solidFill>
                  <a:srgbClr val="0070C0"/>
                </a:solidFill>
              </a:rPr>
              <a:t> с клавиатуры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72066" y="2000240"/>
            <a:ext cx="350046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b="1" dirty="0" err="1" smtClean="0">
                <a:solidFill>
                  <a:srgbClr val="000000"/>
                </a:solidFill>
              </a:rPr>
              <a:t>pass</a:t>
            </a:r>
            <a:r>
              <a:rPr lang="ru-RU" dirty="0" smtClean="0">
                <a:solidFill>
                  <a:srgbClr val="000000"/>
                </a:solidFill>
              </a:rPr>
              <a:t> 147*	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листаем громкостью 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меняем # 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точка *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сохраняем </a:t>
            </a:r>
            <a:r>
              <a:rPr lang="ru-RU" dirty="0" err="1" smtClean="0">
                <a:solidFill>
                  <a:srgbClr val="000000"/>
                </a:solidFill>
              </a:rPr>
              <a:t>Hold</a:t>
            </a:r>
            <a:endParaRPr lang="ru-RU" dirty="0" smtClean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ru-RU" dirty="0" smtClean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b="1" dirty="0" smtClean="0">
                <a:solidFill>
                  <a:srgbClr val="000000"/>
                </a:solidFill>
              </a:rPr>
              <a:t>mfim1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b="1" dirty="0" err="1" smtClean="0">
                <a:solidFill>
                  <a:srgbClr val="000000"/>
                </a:solidFill>
              </a:rPr>
              <a:t>mode</a:t>
            </a:r>
            <a:r>
              <a:rPr lang="ru-RU" dirty="0" smtClean="0">
                <a:solidFill>
                  <a:srgbClr val="000000"/>
                </a:solidFill>
              </a:rPr>
              <a:t> – </a:t>
            </a:r>
            <a:r>
              <a:rPr lang="ru-RU" dirty="0" err="1" smtClean="0">
                <a:solidFill>
                  <a:srgbClr val="000000"/>
                </a:solidFill>
              </a:rPr>
              <a:t>local</a:t>
            </a:r>
            <a:r>
              <a:rPr lang="ru-RU" dirty="0" smtClean="0">
                <a:solidFill>
                  <a:srgbClr val="000000"/>
                </a:solidFill>
              </a:rPr>
              <a:t>	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b="1" dirty="0" err="1" smtClean="0">
                <a:solidFill>
                  <a:srgbClr val="000000"/>
                </a:solidFill>
              </a:rPr>
              <a:t>dhcp</a:t>
            </a:r>
            <a:r>
              <a:rPr lang="ru-RU" dirty="0" smtClean="0">
                <a:solidFill>
                  <a:srgbClr val="000000"/>
                </a:solidFill>
              </a:rPr>
              <a:t> – </a:t>
            </a:r>
            <a:r>
              <a:rPr lang="ru-RU" dirty="0" err="1" smtClean="0">
                <a:solidFill>
                  <a:srgbClr val="000000"/>
                </a:solidFill>
              </a:rPr>
              <a:t>disabled</a:t>
            </a:r>
            <a:r>
              <a:rPr lang="ru-RU" dirty="0" smtClean="0">
                <a:solidFill>
                  <a:srgbClr val="000000"/>
                </a:solidFill>
              </a:rPr>
              <a:t>	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b="1" dirty="0" err="1" smtClean="0">
                <a:solidFill>
                  <a:srgbClr val="000000"/>
                </a:solidFill>
              </a:rPr>
              <a:t>same</a:t>
            </a:r>
            <a:r>
              <a:rPr lang="ru-RU" b="1" dirty="0" smtClean="0">
                <a:solidFill>
                  <a:srgbClr val="000000"/>
                </a:solidFill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</a:rPr>
              <a:t>lan</a:t>
            </a:r>
            <a:r>
              <a:rPr lang="ru-RU" b="1" dirty="0" smtClean="0">
                <a:solidFill>
                  <a:srgbClr val="000000"/>
                </a:solidFill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</a:rPr>
              <a:t>with</a:t>
            </a:r>
            <a:r>
              <a:rPr lang="ru-RU" b="1" dirty="0" smtClean="0">
                <a:solidFill>
                  <a:srgbClr val="000000"/>
                </a:solidFill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</a:rPr>
              <a:t>mfim</a:t>
            </a:r>
            <a:r>
              <a:rPr lang="ru-RU" dirty="0" smtClean="0">
                <a:solidFill>
                  <a:srgbClr val="000000"/>
                </a:solidFill>
              </a:rPr>
              <a:t> - </a:t>
            </a:r>
            <a:r>
              <a:rPr lang="ru-RU" dirty="0" err="1" smtClean="0">
                <a:solidFill>
                  <a:srgbClr val="000000"/>
                </a:solidFill>
              </a:rPr>
              <a:t>yes</a:t>
            </a:r>
            <a:endParaRPr lang="ru-RU" dirty="0" smtClean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b="1" dirty="0" err="1" smtClean="0">
                <a:solidFill>
                  <a:srgbClr val="000000"/>
                </a:solidFill>
              </a:rPr>
              <a:t>mfim</a:t>
            </a:r>
            <a:r>
              <a:rPr lang="ru-RU" b="1" dirty="0" smtClean="0">
                <a:solidFill>
                  <a:srgbClr val="000000"/>
                </a:solidFill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</a:rPr>
              <a:t>ip</a:t>
            </a:r>
            <a:r>
              <a:rPr lang="ru-RU" dirty="0" smtClean="0">
                <a:solidFill>
                  <a:srgbClr val="000000"/>
                </a:solidFill>
              </a:rPr>
              <a:t> – 10.211.10.233	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b="1" dirty="0" err="1" smtClean="0">
                <a:solidFill>
                  <a:srgbClr val="000000"/>
                </a:solidFill>
              </a:rPr>
              <a:t>phone</a:t>
            </a:r>
            <a:r>
              <a:rPr lang="ru-RU" b="1" dirty="0" smtClean="0">
                <a:solidFill>
                  <a:srgbClr val="000000"/>
                </a:solidFill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</a:rPr>
              <a:t>ip</a:t>
            </a:r>
            <a:r>
              <a:rPr lang="ru-RU" dirty="0" smtClean="0">
                <a:solidFill>
                  <a:srgbClr val="000000"/>
                </a:solidFill>
              </a:rPr>
              <a:t> – 10.211.10.234	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b="1" dirty="0" err="1" smtClean="0">
                <a:solidFill>
                  <a:srgbClr val="000000"/>
                </a:solidFill>
              </a:rPr>
              <a:t>mask</a:t>
            </a:r>
            <a:r>
              <a:rPr lang="ru-RU" dirty="0" smtClean="0">
                <a:solidFill>
                  <a:srgbClr val="000000"/>
                </a:solidFill>
              </a:rPr>
              <a:t> - 255.255.255.0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ru-RU" dirty="0" smtClean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Перегружаем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телефон</a:t>
            </a: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Установка оборудования (регистрация </a:t>
            </a:r>
            <a:r>
              <a:rPr lang="en-US" b="1" dirty="0" smtClean="0"/>
              <a:t>LIK </a:t>
            </a:r>
            <a:r>
              <a:rPr lang="ru-RU" b="1" dirty="0" smtClean="0"/>
              <a:t>шлюзов</a:t>
            </a:r>
            <a:r>
              <a:rPr lang="en-US" b="1" dirty="0" smtClean="0"/>
              <a:t>)</a:t>
            </a:r>
            <a:endParaRPr lang="ru-RU" b="1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214282" y="714356"/>
            <a:ext cx="8553450" cy="5572125"/>
            <a:chOff x="214282" y="714356"/>
            <a:chExt cx="8553450" cy="5572125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282" y="714356"/>
              <a:ext cx="8553450" cy="557212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642910" y="1857364"/>
              <a:ext cx="7786742" cy="46166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</a:rPr>
                <a:t>Поддерживаемые                       Не поддерживаемые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Установка оборудования (регистрация </a:t>
            </a:r>
            <a:r>
              <a:rPr lang="en-US" b="1" dirty="0" smtClean="0"/>
              <a:t>LIK </a:t>
            </a:r>
            <a:r>
              <a:rPr lang="ru-RU" b="1" dirty="0" smtClean="0"/>
              <a:t>шлюзов</a:t>
            </a:r>
            <a:r>
              <a:rPr lang="en-US" b="1" dirty="0" smtClean="0"/>
              <a:t>)</a:t>
            </a:r>
            <a:endParaRPr lang="ru-RU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1000108"/>
            <a:ext cx="6990591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idx="4294967295"/>
          </p:nvPr>
        </p:nvSpPr>
        <p:spPr>
          <a:xfrm>
            <a:off x="2819400" y="152400"/>
            <a:ext cx="5029200" cy="639762"/>
          </a:xfrm>
        </p:spPr>
        <p:txBody>
          <a:bodyPr>
            <a:normAutofit fontScale="90000"/>
          </a:bodyPr>
          <a:lstStyle/>
          <a:p>
            <a:r>
              <a:rPr lang="ru-RU" altLang="ko-KR" sz="3600" b="1" kern="1200" dirty="0" smtClean="0">
                <a:solidFill>
                  <a:schemeClr val="tx1"/>
                </a:solidFill>
                <a:latin typeface="Calibri" pitchFamily="34" charset="0"/>
                <a:ea typeface="맑은 고딕" pitchFamily="34" charset="-127"/>
                <a:cs typeface="Arial" charset="0"/>
              </a:rPr>
              <a:t>Внешний вид</a:t>
            </a:r>
            <a:endParaRPr lang="ko-KR" altLang="en-US" sz="3600" b="1" kern="1200" dirty="0">
              <a:solidFill>
                <a:schemeClr val="tx1"/>
              </a:solidFill>
              <a:latin typeface="Calibri" pitchFamily="34" charset="0"/>
              <a:ea typeface="맑은 고딕" pitchFamily="34" charset="-127"/>
              <a:cs typeface="Arial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228600" y="8382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 descr="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836" t="3208" b="60438"/>
          <a:stretch/>
        </p:blipFill>
        <p:spPr bwMode="auto">
          <a:xfrm rot="5400000">
            <a:off x="3020068" y="-1074436"/>
            <a:ext cx="3352800" cy="746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44342" y="2377277"/>
            <a:ext cx="1174949" cy="276999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LAN </a:t>
            </a:r>
            <a:r>
              <a:rPr lang="ru-RU" sz="1200" dirty="0" smtClean="0"/>
              <a:t>порт 1</a:t>
            </a:r>
            <a:endParaRPr lang="ru-RU" sz="1200" dirty="0"/>
          </a:p>
        </p:txBody>
      </p:sp>
      <p:cxnSp>
        <p:nvCxnSpPr>
          <p:cNvPr id="11" name="Соединительная линия уступом 10"/>
          <p:cNvCxnSpPr>
            <a:stCxn id="10" idx="2"/>
          </p:cNvCxnSpPr>
          <p:nvPr/>
        </p:nvCxnSpPr>
        <p:spPr bwMode="auto">
          <a:xfrm rot="16200000" flipH="1">
            <a:off x="1564050" y="2822043"/>
            <a:ext cx="813322" cy="477788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50529" y="3678696"/>
            <a:ext cx="1003499" cy="276999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USB </a:t>
            </a:r>
            <a:r>
              <a:rPr lang="ru-RU" sz="1200" dirty="0" smtClean="0"/>
              <a:t>порт</a:t>
            </a:r>
            <a:endParaRPr lang="ru-RU" sz="1200" dirty="0"/>
          </a:p>
        </p:txBody>
      </p:sp>
      <p:cxnSp>
        <p:nvCxnSpPr>
          <p:cNvPr id="15" name="Соединительная линия уступом 14"/>
          <p:cNvCxnSpPr>
            <a:stCxn id="14" idx="3"/>
          </p:cNvCxnSpPr>
          <p:nvPr/>
        </p:nvCxnSpPr>
        <p:spPr bwMode="auto">
          <a:xfrm flipV="1">
            <a:off x="1254028" y="3817195"/>
            <a:ext cx="955576" cy="1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371532" y="1823277"/>
            <a:ext cx="1657348" cy="830997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LAN </a:t>
            </a:r>
            <a:r>
              <a:rPr lang="ru-RU" sz="1200" dirty="0" smtClean="0"/>
              <a:t>порт 2</a:t>
            </a:r>
          </a:p>
          <a:p>
            <a:pPr algn="ctr"/>
            <a:r>
              <a:rPr lang="ru-RU" sz="1200" dirty="0" smtClean="0"/>
              <a:t>(при установке платы </a:t>
            </a:r>
            <a:r>
              <a:rPr lang="ru-RU" sz="1200" dirty="0" smtClean="0">
                <a:latin typeface="Arial"/>
                <a:ea typeface="Malgun Gothic"/>
                <a:cs typeface="Times New Roman"/>
              </a:rPr>
              <a:t>eMG80-VVMU)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cxnSp>
        <p:nvCxnSpPr>
          <p:cNvPr id="23" name="Соединительная линия уступом 22"/>
          <p:cNvCxnSpPr>
            <a:stCxn id="21" idx="2"/>
          </p:cNvCxnSpPr>
          <p:nvPr/>
        </p:nvCxnSpPr>
        <p:spPr bwMode="auto">
          <a:xfrm rot="5400000">
            <a:off x="2712580" y="2827574"/>
            <a:ext cx="660927" cy="314326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2057205" y="4762999"/>
            <a:ext cx="1260674" cy="1200329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Реле, сигнализация, внешнее оповещение, музыкальный источник </a:t>
            </a:r>
            <a:endParaRPr lang="ru-RU" sz="1200" dirty="0"/>
          </a:p>
        </p:txBody>
      </p:sp>
      <p:cxnSp>
        <p:nvCxnSpPr>
          <p:cNvPr id="38" name="Соединительная линия уступом 37"/>
          <p:cNvCxnSpPr>
            <a:stCxn id="37" idx="0"/>
          </p:cNvCxnSpPr>
          <p:nvPr/>
        </p:nvCxnSpPr>
        <p:spPr bwMode="auto">
          <a:xfrm rot="5400000" flipH="1" flipV="1">
            <a:off x="2627748" y="3809541"/>
            <a:ext cx="1013252" cy="893665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642592" y="4330675"/>
            <a:ext cx="1003499" cy="276999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COM </a:t>
            </a:r>
            <a:r>
              <a:rPr lang="ru-RU" sz="1200" dirty="0" smtClean="0"/>
              <a:t>порт</a:t>
            </a:r>
            <a:endParaRPr lang="ru-RU" sz="1200" dirty="0"/>
          </a:p>
        </p:txBody>
      </p:sp>
      <p:cxnSp>
        <p:nvCxnSpPr>
          <p:cNvPr id="42" name="Соединительная линия уступом 41"/>
          <p:cNvCxnSpPr>
            <a:stCxn id="41" idx="3"/>
          </p:cNvCxnSpPr>
          <p:nvPr/>
        </p:nvCxnSpPr>
        <p:spPr bwMode="auto">
          <a:xfrm flipV="1">
            <a:off x="1646091" y="3823545"/>
            <a:ext cx="1304777" cy="645630"/>
          </a:xfrm>
          <a:prstGeom prst="bentConnector3">
            <a:avLst>
              <a:gd name="adj1" fmla="val 71170"/>
            </a:avLst>
          </a:prstGeom>
          <a:ln>
            <a:solidFill>
              <a:srgbClr val="00B0F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4900942" y="4626725"/>
            <a:ext cx="1143000" cy="830997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Порты для подключения городских линий</a:t>
            </a:r>
            <a:endParaRPr lang="ru-RU" sz="12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457755" y="4607673"/>
            <a:ext cx="1143000" cy="830997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Порты для подключения внутренних абонентов</a:t>
            </a:r>
            <a:endParaRPr lang="ru-RU" sz="1200" dirty="0"/>
          </a:p>
        </p:txBody>
      </p:sp>
      <p:sp>
        <p:nvSpPr>
          <p:cNvPr id="2055" name="Скругленный прямоугольник 2054"/>
          <p:cNvSpPr/>
          <p:nvPr/>
        </p:nvSpPr>
        <p:spPr bwMode="auto">
          <a:xfrm>
            <a:off x="4077342" y="3543799"/>
            <a:ext cx="799263" cy="411896"/>
          </a:xfrm>
          <a:prstGeom prst="round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5029005" y="3543799"/>
            <a:ext cx="2286000" cy="411896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" name="Соединительная линия уступом 50"/>
          <p:cNvCxnSpPr>
            <a:stCxn id="47" idx="0"/>
            <a:endCxn id="2055" idx="2"/>
          </p:cNvCxnSpPr>
          <p:nvPr/>
        </p:nvCxnSpPr>
        <p:spPr bwMode="auto">
          <a:xfrm rot="16200000" flipV="1">
            <a:off x="4639193" y="3793476"/>
            <a:ext cx="671030" cy="995468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Соединительная линия уступом 53"/>
          <p:cNvCxnSpPr>
            <a:stCxn id="48" idx="0"/>
            <a:endCxn id="50" idx="2"/>
          </p:cNvCxnSpPr>
          <p:nvPr/>
        </p:nvCxnSpPr>
        <p:spPr bwMode="auto">
          <a:xfrm rot="16200000" flipV="1">
            <a:off x="6274641" y="3853059"/>
            <a:ext cx="651978" cy="857250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Скругленный прямоугольник 56"/>
          <p:cNvSpPr/>
          <p:nvPr/>
        </p:nvSpPr>
        <p:spPr bwMode="auto">
          <a:xfrm>
            <a:off x="4076505" y="2309827"/>
            <a:ext cx="3238500" cy="1005373"/>
          </a:xfrm>
          <a:prstGeom prst="roundRect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629205" y="1361612"/>
            <a:ext cx="1143000" cy="461665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Порты плат расширения</a:t>
            </a:r>
            <a:endParaRPr lang="ru-RU" sz="1200" dirty="0"/>
          </a:p>
        </p:txBody>
      </p:sp>
      <p:cxnSp>
        <p:nvCxnSpPr>
          <p:cNvPr id="59" name="Соединительная линия уступом 58"/>
          <p:cNvCxnSpPr>
            <a:stCxn id="58" idx="2"/>
            <a:endCxn id="57" idx="0"/>
          </p:cNvCxnSpPr>
          <p:nvPr/>
        </p:nvCxnSpPr>
        <p:spPr bwMode="auto">
          <a:xfrm rot="5400000">
            <a:off x="6204955" y="1314077"/>
            <a:ext cx="486550" cy="1504950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4" name="Прямоугольник 83"/>
          <p:cNvSpPr/>
          <p:nvPr/>
        </p:nvSpPr>
        <p:spPr>
          <a:xfrm>
            <a:off x="3480775" y="4626725"/>
            <a:ext cx="1096210" cy="646331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Кнопка перезапуска системы </a:t>
            </a:r>
          </a:p>
        </p:txBody>
      </p:sp>
      <p:cxnSp>
        <p:nvCxnSpPr>
          <p:cNvPr id="85" name="Соединительная линия уступом 84"/>
          <p:cNvCxnSpPr>
            <a:stCxn id="84" idx="0"/>
          </p:cNvCxnSpPr>
          <p:nvPr/>
        </p:nvCxnSpPr>
        <p:spPr bwMode="auto">
          <a:xfrm rot="16200000" flipV="1">
            <a:off x="3660028" y="4257872"/>
            <a:ext cx="671031" cy="66675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 bwMode="auto">
          <a:xfrm>
            <a:off x="3874099" y="3749747"/>
            <a:ext cx="176213" cy="17621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142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21" grpId="0" animBg="1"/>
      <p:bldP spid="37" grpId="0" animBg="1"/>
      <p:bldP spid="41" grpId="0" animBg="1"/>
      <p:bldP spid="47" grpId="0" animBg="1"/>
      <p:bldP spid="48" grpId="0" animBg="1"/>
      <p:bldP spid="2055" grpId="0" animBg="1"/>
      <p:bldP spid="50" grpId="0" animBg="1"/>
      <p:bldP spid="57" grpId="0" animBg="1"/>
      <p:bldP spid="58" grpId="0" animBg="1"/>
      <p:bldP spid="8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Установка оборудования (регистрация </a:t>
            </a:r>
            <a:r>
              <a:rPr lang="en-US" b="1" dirty="0" smtClean="0"/>
              <a:t>LIK </a:t>
            </a:r>
            <a:r>
              <a:rPr lang="ru-RU" b="1" dirty="0" smtClean="0"/>
              <a:t>шлюзов</a:t>
            </a:r>
            <a:r>
              <a:rPr lang="en-US" b="1" dirty="0" smtClean="0"/>
              <a:t>)</a:t>
            </a:r>
            <a:endParaRPr lang="ru-RU" b="1" dirty="0" smtClean="0"/>
          </a:p>
        </p:txBody>
      </p:sp>
      <p:grpSp>
        <p:nvGrpSpPr>
          <p:cNvPr id="18" name="Группа 17"/>
          <p:cNvGrpSpPr/>
          <p:nvPr/>
        </p:nvGrpSpPr>
        <p:grpSpPr>
          <a:xfrm>
            <a:off x="214282" y="642918"/>
            <a:ext cx="8776284" cy="5798620"/>
            <a:chOff x="214282" y="642918"/>
            <a:chExt cx="8776284" cy="579862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282" y="642918"/>
              <a:ext cx="1657350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14942" y="1071546"/>
              <a:ext cx="3623296" cy="3967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282" y="1000108"/>
              <a:ext cx="48863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2910" y="3857628"/>
              <a:ext cx="3286125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5720" y="5715016"/>
              <a:ext cx="6181725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5720" y="5357826"/>
              <a:ext cx="1828800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285720" y="1500174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dirty="0" smtClean="0">
                  <a:solidFill>
                    <a:srgbClr val="0070C0"/>
                  </a:solidFill>
                </a:rPr>
                <a:t>На АТС </a:t>
              </a:r>
              <a:r>
                <a:rPr lang="ru-RU" dirty="0" smtClean="0"/>
                <a:t>необходимо указать </a:t>
              </a:r>
              <a:r>
                <a:rPr lang="en-US" dirty="0" err="1" smtClean="0"/>
                <a:t>mac</a:t>
              </a:r>
              <a:r>
                <a:rPr lang="ru-RU" dirty="0" smtClean="0"/>
                <a:t> адрес</a:t>
              </a:r>
              <a:r>
                <a:rPr lang="en-US" dirty="0" smtClean="0"/>
                <a:t> </a:t>
              </a:r>
              <a:r>
                <a:rPr lang="ru-RU" dirty="0" smtClean="0"/>
                <a:t>регистрируемого устройства</a:t>
              </a:r>
              <a:endParaRPr lang="ru-RU" dirty="0"/>
            </a:p>
          </p:txBody>
        </p:sp>
        <p:sp>
          <p:nvSpPr>
            <p:cNvPr id="11" name="Овальная выноска 10"/>
            <p:cNvSpPr/>
            <p:nvPr/>
          </p:nvSpPr>
          <p:spPr>
            <a:xfrm>
              <a:off x="4000496" y="4357694"/>
              <a:ext cx="1143008" cy="612648"/>
            </a:xfrm>
            <a:prstGeom prst="wedgeEllipseCallout">
              <a:avLst>
                <a:gd name="adj1" fmla="val -72261"/>
                <a:gd name="adj2" fmla="val -2065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I</a:t>
              </a:r>
              <a:r>
                <a:rPr lang="ru-RU" dirty="0" smtClean="0">
                  <a:solidFill>
                    <a:schemeClr val="tx1"/>
                  </a:solidFill>
                </a:rPr>
                <a:t>P </a:t>
              </a:r>
              <a:r>
                <a:rPr lang="en-US" dirty="0" smtClean="0">
                  <a:solidFill>
                    <a:schemeClr val="tx1"/>
                  </a:solidFill>
                </a:rPr>
                <a:t>АТС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00628" y="642918"/>
              <a:ext cx="3989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У шлюза имеется свой </a:t>
              </a:r>
              <a:r>
                <a:rPr lang="en-US" dirty="0" smtClean="0"/>
                <a:t>WEB </a:t>
              </a:r>
              <a:r>
                <a:rPr lang="ru-RU" dirty="0" smtClean="0"/>
                <a:t>интерфейс</a:t>
              </a:r>
              <a:endParaRPr lang="ru-RU" dirty="0"/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4282" y="2500306"/>
              <a:ext cx="4733925" cy="110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4282" y="2143116"/>
              <a:ext cx="1190625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285720" y="6072206"/>
              <a:ext cx="7120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Зарегистрированные устройства можно увидеть в меню 101 и 102-103</a:t>
              </a:r>
              <a:endParaRPr lang="ru-RU" dirty="0"/>
            </a:p>
          </p:txBody>
        </p:sp>
      </p:grpSp>
      <p:sp>
        <p:nvSpPr>
          <p:cNvPr id="15" name="Овальная выноска 14"/>
          <p:cNvSpPr/>
          <p:nvPr/>
        </p:nvSpPr>
        <p:spPr>
          <a:xfrm>
            <a:off x="4071934" y="3357562"/>
            <a:ext cx="857256" cy="285752"/>
          </a:xfrm>
          <a:prstGeom prst="wedgeEllipseCallout">
            <a:avLst>
              <a:gd name="adj1" fmla="val 5453"/>
              <a:gd name="adj2" fmla="val -7109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611188" y="1196975"/>
            <a:ext cx="184150" cy="3667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14282" y="928670"/>
            <a:ext cx="8713788" cy="49266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1313" indent="-341313">
              <a:buFont typeface="Times New Roman" pitchFamily="16" charset="0"/>
              <a:buAutoNum type="arabicPeriod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Подключитесь непосредственно к </a:t>
            </a:r>
            <a:r>
              <a:rPr lang="en-US" dirty="0">
                <a:solidFill>
                  <a:srgbClr val="000000"/>
                </a:solidFill>
              </a:rPr>
              <a:t>LAN </a:t>
            </a:r>
            <a:r>
              <a:rPr lang="ru-RU" dirty="0" smtClean="0">
                <a:solidFill>
                  <a:srgbClr val="000000"/>
                </a:solidFill>
              </a:rPr>
              <a:t>. </a:t>
            </a:r>
            <a:r>
              <a:rPr lang="ru-RU" dirty="0">
                <a:solidFill>
                  <a:srgbClr val="000000"/>
                </a:solidFill>
              </a:rPr>
              <a:t>Выполните первоначальный запуск </a:t>
            </a:r>
            <a:r>
              <a:rPr lang="ru-RU" dirty="0" smtClean="0">
                <a:solidFill>
                  <a:srgbClr val="000000"/>
                </a:solidFill>
              </a:rPr>
              <a:t>системы</a:t>
            </a:r>
          </a:p>
          <a:p>
            <a:pPr marL="341313" indent="-341313">
              <a:buFont typeface="Times New Roman" pitchFamily="16" charset="0"/>
              <a:buAutoNum type="arabicPeriod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Обновите прошивку АТС</a:t>
            </a:r>
            <a:endParaRPr lang="ru-RU" dirty="0">
              <a:solidFill>
                <a:srgbClr val="000000"/>
              </a:solidFill>
            </a:endParaRPr>
          </a:p>
          <a:p>
            <a:pPr marL="341313" indent="-341313">
              <a:buFont typeface="Times New Roman" pitchFamily="16" charset="0"/>
              <a:buAutoNum type="arabicPeriod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Установите </a:t>
            </a:r>
            <a:r>
              <a:rPr lang="en-US" dirty="0">
                <a:solidFill>
                  <a:srgbClr val="000000"/>
                </a:solidFill>
              </a:rPr>
              <a:t>IP</a:t>
            </a:r>
            <a:r>
              <a:rPr lang="ru-RU" dirty="0">
                <a:solidFill>
                  <a:srgbClr val="000000"/>
                </a:solidFill>
              </a:rPr>
              <a:t> адрес согласно номера группы 192.168.Х.</a:t>
            </a:r>
            <a:r>
              <a:rPr lang="en-US" dirty="0" smtClean="0">
                <a:solidFill>
                  <a:srgbClr val="000000"/>
                </a:solidFill>
              </a:rPr>
              <a:t>X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PGM </a:t>
            </a:r>
            <a:r>
              <a:rPr lang="en-US" sz="1400" dirty="0">
                <a:solidFill>
                  <a:srgbClr val="000000"/>
                </a:solidFill>
              </a:rPr>
              <a:t>102-103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b="1" dirty="0" err="1">
                <a:solidFill>
                  <a:srgbClr val="000000"/>
                </a:solidFill>
              </a:rPr>
              <a:t>Dhcp</a:t>
            </a:r>
            <a:r>
              <a:rPr lang="en-US" sz="1400" dirty="0">
                <a:solidFill>
                  <a:srgbClr val="000000"/>
                </a:solidFill>
              </a:rPr>
              <a:t> – </a:t>
            </a:r>
            <a:r>
              <a:rPr lang="en-US" sz="1400" dirty="0" smtClean="0">
                <a:solidFill>
                  <a:srgbClr val="000000"/>
                </a:solidFill>
              </a:rPr>
              <a:t>off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b="1" dirty="0" smtClean="0">
                <a:solidFill>
                  <a:srgbClr val="000000"/>
                </a:solidFill>
              </a:rPr>
              <a:t>M</a:t>
            </a:r>
            <a:r>
              <a:rPr lang="ru-RU" sz="1400" b="1" dirty="0" smtClean="0">
                <a:solidFill>
                  <a:srgbClr val="000000"/>
                </a:solidFill>
              </a:rPr>
              <a:t>PB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>
                <a:solidFill>
                  <a:srgbClr val="000000"/>
                </a:solidFill>
              </a:rPr>
              <a:t>IP</a:t>
            </a:r>
            <a:r>
              <a:rPr lang="en-US" sz="1400" dirty="0">
                <a:solidFill>
                  <a:srgbClr val="000000"/>
                </a:solidFill>
              </a:rPr>
              <a:t> – 192.168.(1-4).10</a:t>
            </a:r>
            <a:r>
              <a:rPr lang="ru-RU" sz="1400" dirty="0">
                <a:solidFill>
                  <a:srgbClr val="000000"/>
                </a:solidFill>
              </a:rPr>
              <a:t>	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b="1" dirty="0" smtClean="0">
                <a:solidFill>
                  <a:srgbClr val="000000"/>
                </a:solidFill>
              </a:rPr>
              <a:t>M</a:t>
            </a:r>
            <a:r>
              <a:rPr lang="ru-RU" sz="1400" b="1" dirty="0" smtClean="0">
                <a:solidFill>
                  <a:srgbClr val="000000"/>
                </a:solidFill>
              </a:rPr>
              <a:t>PB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>
                <a:solidFill>
                  <a:srgbClr val="000000"/>
                </a:solidFill>
              </a:rPr>
              <a:t>Mask</a:t>
            </a:r>
            <a:r>
              <a:rPr lang="en-US" sz="1400" dirty="0">
                <a:solidFill>
                  <a:srgbClr val="000000"/>
                </a:solidFill>
              </a:rPr>
              <a:t> – </a:t>
            </a:r>
            <a:r>
              <a:rPr lang="en-US" sz="1400" dirty="0" smtClean="0">
                <a:solidFill>
                  <a:srgbClr val="000000"/>
                </a:solidFill>
              </a:rPr>
              <a:t>255.255.0.0                    </a:t>
            </a:r>
            <a:r>
              <a:rPr lang="ru-RU" sz="1400" dirty="0" smtClean="0">
                <a:solidFill>
                  <a:srgbClr val="000000"/>
                </a:solidFill>
              </a:rPr>
              <a:t>	</a:t>
            </a:r>
            <a:r>
              <a:rPr lang="en-US" sz="1400" dirty="0" smtClean="0">
                <a:solidFill>
                  <a:srgbClr val="000000"/>
                </a:solidFill>
              </a:rPr>
              <a:t>          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b="1" dirty="0" smtClean="0">
                <a:solidFill>
                  <a:srgbClr val="000000"/>
                </a:solidFill>
              </a:rPr>
              <a:t>System </a:t>
            </a:r>
            <a:r>
              <a:rPr lang="en-US" sz="1400" b="1" dirty="0">
                <a:solidFill>
                  <a:srgbClr val="000000"/>
                </a:solidFill>
              </a:rPr>
              <a:t>Mask</a:t>
            </a:r>
            <a:r>
              <a:rPr lang="en-US" sz="1400" dirty="0">
                <a:solidFill>
                  <a:srgbClr val="000000"/>
                </a:solidFill>
              </a:rPr>
              <a:t> – </a:t>
            </a:r>
            <a:r>
              <a:rPr lang="en-US" sz="1400" dirty="0" smtClean="0">
                <a:solidFill>
                  <a:srgbClr val="000000"/>
                </a:solidFill>
              </a:rPr>
              <a:t>255.255.0.0                 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b="1" dirty="0" smtClean="0">
                <a:solidFill>
                  <a:srgbClr val="000000"/>
                </a:solidFill>
              </a:rPr>
              <a:t>Router </a:t>
            </a:r>
            <a:r>
              <a:rPr lang="ru-RU" sz="1400" dirty="0" smtClean="0">
                <a:solidFill>
                  <a:srgbClr val="000000"/>
                </a:solidFill>
              </a:rPr>
              <a:t>и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Firewall </a:t>
            </a:r>
            <a:r>
              <a:rPr lang="en-US" sz="1400" dirty="0" smtClean="0">
                <a:solidFill>
                  <a:srgbClr val="000000"/>
                </a:solidFill>
              </a:rPr>
              <a:t>192.168.(1-4).</a:t>
            </a:r>
            <a:r>
              <a:rPr lang="ru-RU" sz="1400" dirty="0" smtClean="0">
                <a:solidFill>
                  <a:srgbClr val="000000"/>
                </a:solidFill>
              </a:rPr>
              <a:t>254</a:t>
            </a:r>
            <a:r>
              <a:rPr lang="ru-RU" sz="1400" b="1" dirty="0" smtClean="0">
                <a:solidFill>
                  <a:srgbClr val="000000"/>
                </a:solidFill>
              </a:rPr>
              <a:t>        </a:t>
            </a:r>
            <a:endParaRPr lang="en-US" sz="1400" b="1" dirty="0" smtClean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b="1" dirty="0" smtClean="0">
                <a:solidFill>
                  <a:srgbClr val="000000"/>
                </a:solidFill>
              </a:rPr>
              <a:t>Auto </a:t>
            </a:r>
            <a:r>
              <a:rPr lang="en-US" sz="1400" b="1" dirty="0">
                <a:solidFill>
                  <a:srgbClr val="000000"/>
                </a:solidFill>
              </a:rPr>
              <a:t>IP assign</a:t>
            </a:r>
            <a:r>
              <a:rPr lang="en-US" sz="1400" dirty="0">
                <a:solidFill>
                  <a:srgbClr val="000000"/>
                </a:solidFill>
              </a:rPr>
              <a:t> – </a:t>
            </a:r>
            <a:r>
              <a:rPr lang="en-US" sz="1400" dirty="0" smtClean="0">
                <a:solidFill>
                  <a:srgbClr val="000000"/>
                </a:solidFill>
              </a:rPr>
              <a:t>off</a:t>
            </a:r>
          </a:p>
          <a:p>
            <a:pPr marL="341313" indent="-341313">
              <a:buFont typeface="Times New Roman" pitchFamily="16" charset="0"/>
              <a:buAutoNum type="arabicPeriod" startAt="4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Подключите </a:t>
            </a:r>
            <a:r>
              <a:rPr lang="en-US" dirty="0" smtClean="0">
                <a:solidFill>
                  <a:srgbClr val="000000"/>
                </a:solidFill>
              </a:rPr>
              <a:t>M</a:t>
            </a:r>
            <a:r>
              <a:rPr lang="ru-RU" dirty="0" smtClean="0">
                <a:solidFill>
                  <a:srgbClr val="000000"/>
                </a:solidFill>
              </a:rPr>
              <a:t>PB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в </a:t>
            </a:r>
            <a:r>
              <a:rPr lang="ru-RU" dirty="0">
                <a:solidFill>
                  <a:srgbClr val="000000"/>
                </a:solidFill>
              </a:rPr>
              <a:t>общую сеть (для ПК задайте адрес типа </a:t>
            </a:r>
            <a:r>
              <a:rPr lang="ru-RU" dirty="0" smtClean="0">
                <a:solidFill>
                  <a:srgbClr val="000000"/>
                </a:solidFill>
              </a:rPr>
              <a:t>192.168.Х.20</a:t>
            </a:r>
            <a:r>
              <a:rPr lang="en-US" dirty="0" smtClean="0">
                <a:solidFill>
                  <a:srgbClr val="000000"/>
                </a:solidFill>
              </a:rPr>
              <a:t>X</a:t>
            </a:r>
            <a:endParaRPr lang="ru-RU" dirty="0">
              <a:solidFill>
                <a:srgbClr val="000000"/>
              </a:solidFill>
            </a:endParaRPr>
          </a:p>
          <a:p>
            <a:pPr marL="341313" indent="-341313">
              <a:buFont typeface="Times New Roman" pitchFamily="16" charset="0"/>
              <a:buAutoNum type="arabicPeriod" startAt="4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Зарегистрируйте </a:t>
            </a:r>
            <a:r>
              <a:rPr lang="en-US" dirty="0">
                <a:solidFill>
                  <a:srgbClr val="000000"/>
                </a:solidFill>
              </a:rPr>
              <a:t>LIP8002E </a:t>
            </a:r>
            <a:r>
              <a:rPr lang="ru-RU" dirty="0" smtClean="0">
                <a:solidFill>
                  <a:srgbClr val="000000"/>
                </a:solidFill>
              </a:rPr>
              <a:t>. </a:t>
            </a:r>
            <a:endParaRPr lang="ru-RU" dirty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sz="1400" b="1" dirty="0" err="1">
                <a:solidFill>
                  <a:srgbClr val="000000"/>
                </a:solidFill>
              </a:rPr>
              <a:t>pass</a:t>
            </a:r>
            <a:r>
              <a:rPr lang="ru-RU" sz="1400" dirty="0">
                <a:solidFill>
                  <a:srgbClr val="000000"/>
                </a:solidFill>
              </a:rPr>
              <a:t> 147*	листаем громкостью (вверх +)	</a:t>
            </a:r>
            <a:r>
              <a:rPr lang="ru-RU" sz="1400" b="1" dirty="0">
                <a:solidFill>
                  <a:srgbClr val="000000"/>
                </a:solidFill>
              </a:rPr>
              <a:t>mfim1</a:t>
            </a:r>
            <a:r>
              <a:rPr lang="ru-RU" sz="1400" dirty="0">
                <a:solidFill>
                  <a:srgbClr val="000000"/>
                </a:solidFill>
              </a:rPr>
              <a:t> меняем # сохраняем </a:t>
            </a:r>
            <a:r>
              <a:rPr lang="ru-RU" sz="1400" dirty="0" err="1">
                <a:solidFill>
                  <a:srgbClr val="000000"/>
                </a:solidFill>
              </a:rPr>
              <a:t>Hold</a:t>
            </a:r>
            <a:endParaRPr lang="ru-RU" sz="1400" dirty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sz="1400" b="1" dirty="0" err="1">
                <a:solidFill>
                  <a:srgbClr val="000000"/>
                </a:solidFill>
              </a:rPr>
              <a:t>mode</a:t>
            </a:r>
            <a:r>
              <a:rPr lang="ru-RU" sz="1400" dirty="0">
                <a:solidFill>
                  <a:srgbClr val="000000"/>
                </a:solidFill>
              </a:rPr>
              <a:t> – </a:t>
            </a:r>
            <a:r>
              <a:rPr lang="ru-RU" sz="1400" dirty="0" err="1">
                <a:solidFill>
                  <a:srgbClr val="000000"/>
                </a:solidFill>
              </a:rPr>
              <a:t>local</a:t>
            </a:r>
            <a:r>
              <a:rPr lang="ru-RU" sz="1400" dirty="0">
                <a:solidFill>
                  <a:srgbClr val="000000"/>
                </a:solidFill>
              </a:rPr>
              <a:t>	</a:t>
            </a:r>
            <a:r>
              <a:rPr lang="ru-RU" sz="1400" b="1" dirty="0" err="1">
                <a:solidFill>
                  <a:srgbClr val="000000"/>
                </a:solidFill>
              </a:rPr>
              <a:t>dhcp</a:t>
            </a:r>
            <a:r>
              <a:rPr lang="ru-RU" sz="1400" dirty="0">
                <a:solidFill>
                  <a:srgbClr val="000000"/>
                </a:solidFill>
              </a:rPr>
              <a:t> – </a:t>
            </a:r>
            <a:r>
              <a:rPr lang="ru-RU" sz="1400" dirty="0" err="1">
                <a:solidFill>
                  <a:srgbClr val="000000"/>
                </a:solidFill>
              </a:rPr>
              <a:t>disabled</a:t>
            </a:r>
            <a:r>
              <a:rPr lang="ru-RU" sz="1400" dirty="0">
                <a:solidFill>
                  <a:srgbClr val="000000"/>
                </a:solidFill>
              </a:rPr>
              <a:t>	</a:t>
            </a:r>
            <a:r>
              <a:rPr lang="ru-RU" sz="1400" b="1" dirty="0" err="1">
                <a:solidFill>
                  <a:srgbClr val="000000"/>
                </a:solidFill>
              </a:rPr>
              <a:t>same</a:t>
            </a:r>
            <a:r>
              <a:rPr lang="ru-RU" sz="1400" b="1" dirty="0">
                <a:solidFill>
                  <a:srgbClr val="000000"/>
                </a:solidFill>
              </a:rPr>
              <a:t> </a:t>
            </a:r>
            <a:r>
              <a:rPr lang="ru-RU" sz="1400" b="1" dirty="0" err="1">
                <a:solidFill>
                  <a:srgbClr val="000000"/>
                </a:solidFill>
              </a:rPr>
              <a:t>lan</a:t>
            </a:r>
            <a:r>
              <a:rPr lang="ru-RU" sz="1400" b="1" dirty="0">
                <a:solidFill>
                  <a:srgbClr val="000000"/>
                </a:solidFill>
              </a:rPr>
              <a:t> </a:t>
            </a:r>
            <a:r>
              <a:rPr lang="ru-RU" sz="1400" b="1" dirty="0" err="1">
                <a:solidFill>
                  <a:srgbClr val="000000"/>
                </a:solidFill>
              </a:rPr>
              <a:t>with</a:t>
            </a:r>
            <a:r>
              <a:rPr lang="ru-RU" sz="1400" b="1" dirty="0">
                <a:solidFill>
                  <a:srgbClr val="000000"/>
                </a:solidFill>
              </a:rPr>
              <a:t> </a:t>
            </a:r>
            <a:r>
              <a:rPr lang="ru-RU" sz="1400" b="1" dirty="0" err="1">
                <a:solidFill>
                  <a:srgbClr val="000000"/>
                </a:solidFill>
              </a:rPr>
              <a:t>mfim</a:t>
            </a:r>
            <a:r>
              <a:rPr lang="ru-RU" sz="1400" dirty="0">
                <a:solidFill>
                  <a:srgbClr val="000000"/>
                </a:solidFill>
              </a:rPr>
              <a:t> - </a:t>
            </a:r>
            <a:r>
              <a:rPr lang="ru-RU" sz="1400" dirty="0" err="1">
                <a:solidFill>
                  <a:srgbClr val="000000"/>
                </a:solidFill>
              </a:rPr>
              <a:t>yes</a:t>
            </a:r>
            <a:endParaRPr lang="ru-RU" sz="1400" dirty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sz="1400" b="1" dirty="0" err="1">
                <a:solidFill>
                  <a:srgbClr val="000000"/>
                </a:solidFill>
              </a:rPr>
              <a:t>mfim</a:t>
            </a:r>
            <a:r>
              <a:rPr lang="ru-RU" sz="1400" b="1" dirty="0">
                <a:solidFill>
                  <a:srgbClr val="000000"/>
                </a:solidFill>
              </a:rPr>
              <a:t> </a:t>
            </a:r>
            <a:r>
              <a:rPr lang="ru-RU" sz="1400" b="1" dirty="0" err="1">
                <a:solidFill>
                  <a:srgbClr val="000000"/>
                </a:solidFill>
              </a:rPr>
              <a:t>ip</a:t>
            </a:r>
            <a:r>
              <a:rPr lang="ru-RU" sz="1400" dirty="0">
                <a:solidFill>
                  <a:srgbClr val="000000"/>
                </a:solidFill>
              </a:rPr>
              <a:t> - 192.168.</a:t>
            </a:r>
            <a:r>
              <a:rPr lang="en-US" sz="1400" dirty="0">
                <a:solidFill>
                  <a:srgbClr val="000000"/>
                </a:solidFill>
              </a:rPr>
              <a:t>X</a:t>
            </a:r>
            <a:r>
              <a:rPr lang="ru-RU" sz="1400" dirty="0">
                <a:solidFill>
                  <a:srgbClr val="000000"/>
                </a:solidFill>
              </a:rPr>
              <a:t>.10		</a:t>
            </a:r>
            <a:r>
              <a:rPr lang="ru-RU" sz="1400" b="1" dirty="0" err="1">
                <a:solidFill>
                  <a:srgbClr val="000000"/>
                </a:solidFill>
              </a:rPr>
              <a:t>phone</a:t>
            </a:r>
            <a:r>
              <a:rPr lang="ru-RU" sz="1400" b="1" dirty="0">
                <a:solidFill>
                  <a:srgbClr val="000000"/>
                </a:solidFill>
              </a:rPr>
              <a:t> </a:t>
            </a:r>
            <a:r>
              <a:rPr lang="ru-RU" sz="1400" b="1" dirty="0" err="1">
                <a:solidFill>
                  <a:srgbClr val="000000"/>
                </a:solidFill>
              </a:rPr>
              <a:t>ip</a:t>
            </a:r>
            <a:r>
              <a:rPr lang="ru-RU" sz="1400" dirty="0">
                <a:solidFill>
                  <a:srgbClr val="000000"/>
                </a:solidFill>
              </a:rPr>
              <a:t> - 192.168.</a:t>
            </a:r>
            <a:r>
              <a:rPr lang="en-US" sz="1400" dirty="0">
                <a:solidFill>
                  <a:srgbClr val="000000"/>
                </a:solidFill>
              </a:rPr>
              <a:t>X</a:t>
            </a:r>
            <a:r>
              <a:rPr lang="ru-RU" sz="1400" dirty="0">
                <a:solidFill>
                  <a:srgbClr val="000000"/>
                </a:solidFill>
              </a:rPr>
              <a:t>.40	</a:t>
            </a:r>
            <a:r>
              <a:rPr lang="ru-RU" sz="1400" b="1" dirty="0" err="1">
                <a:solidFill>
                  <a:srgbClr val="000000"/>
                </a:solidFill>
              </a:rPr>
              <a:t>mask</a:t>
            </a:r>
            <a:r>
              <a:rPr lang="ru-RU" sz="1400" dirty="0">
                <a:solidFill>
                  <a:srgbClr val="000000"/>
                </a:solidFill>
              </a:rPr>
              <a:t> - 255.255.0.0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sz="1400" dirty="0" err="1">
                <a:solidFill>
                  <a:srgbClr val="000000"/>
                </a:solidFill>
              </a:rPr>
              <a:t>mac</a:t>
            </a:r>
            <a:r>
              <a:rPr lang="ru-RU" sz="1400" dirty="0">
                <a:solidFill>
                  <a:srgbClr val="000000"/>
                </a:solidFill>
              </a:rPr>
              <a:t> - записать - внести в </a:t>
            </a:r>
            <a:r>
              <a:rPr lang="en-US" sz="1400" dirty="0">
                <a:solidFill>
                  <a:srgbClr val="000000"/>
                </a:solidFill>
              </a:rPr>
              <a:t>MFIM PGM</a:t>
            </a:r>
            <a:r>
              <a:rPr lang="ru-RU" sz="1400" dirty="0">
                <a:solidFill>
                  <a:srgbClr val="000000"/>
                </a:solidFill>
              </a:rPr>
              <a:t>235	Перегружаем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телефон</a:t>
            </a:r>
          </a:p>
          <a:p>
            <a:pPr marL="341313" indent="-341313">
              <a:buFont typeface="Times New Roman" pitchFamily="16" charset="0"/>
              <a:buAutoNum type="arabicPeriod" startAt="8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    </a:t>
            </a:r>
            <a:r>
              <a:rPr lang="ru-RU" dirty="0" smtClean="0">
                <a:solidFill>
                  <a:srgbClr val="000000"/>
                </a:solidFill>
              </a:rPr>
              <a:t>Зарегистрируйте 2 (</a:t>
            </a:r>
            <a:r>
              <a:rPr lang="en-US" dirty="0" err="1" smtClean="0">
                <a:solidFill>
                  <a:srgbClr val="000000"/>
                </a:solidFill>
              </a:rPr>
              <a:t>два</a:t>
            </a:r>
            <a:r>
              <a:rPr lang="ru-RU" dirty="0" smtClean="0">
                <a:solidFill>
                  <a:srgbClr val="000000"/>
                </a:solidFill>
              </a:rPr>
              <a:t>)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экземпляра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dirty="0" err="1" smtClean="0">
                <a:solidFill>
                  <a:srgbClr val="000000"/>
                </a:solidFill>
              </a:rPr>
              <a:t>Phohetage</a:t>
            </a:r>
            <a:endParaRPr lang="ru-RU" dirty="0">
              <a:solidFill>
                <a:srgbClr val="000000"/>
              </a:solidFill>
            </a:endParaRPr>
          </a:p>
          <a:p>
            <a:pPr marL="341313" indent="-341313">
              <a:buFont typeface="Times New Roman" pitchFamily="16" charset="0"/>
              <a:buAutoNum type="arabicPeriod" startAt="8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dirty="0">
                <a:solidFill>
                  <a:srgbClr val="000000"/>
                </a:solidFill>
              </a:rPr>
              <a:t>   </a:t>
            </a:r>
            <a:r>
              <a:rPr lang="ru-RU" dirty="0">
                <a:solidFill>
                  <a:srgbClr val="000000"/>
                </a:solidFill>
              </a:rPr>
              <a:t>Сохраните файл БД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sz="1600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779838" y="333375"/>
            <a:ext cx="1257693" cy="371513"/>
          </a:xfrm>
          <a:prstGeom prst="rect">
            <a:avLst/>
          </a:prstGeom>
          <a:solidFill>
            <a:srgbClr val="4F81BD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000000"/>
                </a:solidFill>
              </a:rPr>
              <a:t>ПРАКТИКА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План нумерации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1771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7158" y="714356"/>
            <a:ext cx="676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нумерации абонентов и функций пересечений не допускается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16764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142984"/>
            <a:ext cx="2019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500174"/>
            <a:ext cx="34671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071942"/>
            <a:ext cx="43529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786578" y="1571612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План нумерации максимум 4 знака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786314" y="4000504"/>
            <a:ext cx="421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НО</a:t>
            </a:r>
            <a:r>
              <a:rPr lang="ru-RU" dirty="0" smtClean="0"/>
              <a:t> есть возможность использовать 8ми </a:t>
            </a:r>
            <a:r>
              <a:rPr lang="ru-RU" dirty="0" err="1" smtClean="0"/>
              <a:t>значную</a:t>
            </a:r>
            <a:r>
              <a:rPr lang="ru-RU" dirty="0" smtClean="0"/>
              <a:t> нумерацию – до 10 различных начальных префикса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18" y="3929066"/>
            <a:ext cx="11715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14282" y="5000636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нумерации СО  - платам задается логическое назначение в системе, в результате портам автоматически присваиваются последовательные номера</a:t>
            </a:r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5643578"/>
            <a:ext cx="20859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5643578"/>
            <a:ext cx="5010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/>
          <p:nvPr/>
        </p:nvSpPr>
        <p:spPr>
          <a:xfrm>
            <a:off x="6858016" y="5857892"/>
            <a:ext cx="285752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143504" y="5857892"/>
            <a:ext cx="285752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Group 37"/>
          <p:cNvGraphicFramePr>
            <a:graphicFrameLocks noGrp="1"/>
          </p:cNvGraphicFramePr>
          <p:nvPr/>
        </p:nvGraphicFramePr>
        <p:xfrm>
          <a:off x="539750" y="1700213"/>
          <a:ext cx="7926388" cy="1144270"/>
        </p:xfrm>
        <a:graphic>
          <a:graphicData uri="http://schemas.openxmlformats.org/drawingml/2006/table">
            <a:tbl>
              <a:tblPr/>
              <a:tblGrid>
                <a:gridCol w="2147888"/>
                <a:gridCol w="1852612"/>
                <a:gridCol w="1851025"/>
                <a:gridCol w="2074863"/>
              </a:tblGrid>
              <a:tr h="412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Y헤드라인M" pitchFamily="18" charset="-127"/>
                        </a:rPr>
                        <a:t>SYSTEM</a:t>
                      </a:r>
                      <a:endParaRPr kumimoji="0" lang="ko-K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Y헤드라인M" pitchFamily="18" charset="-127"/>
                        </a:rPr>
                        <a:t>No of Group</a:t>
                      </a:r>
                      <a:endParaRPr kumimoji="0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Y헤드라인M" pitchFamily="18" charset="-127"/>
                        </a:rPr>
                        <a:t>No. of Member</a:t>
                      </a:r>
                      <a:endParaRPr kumimoji="0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Y헤드라인M" pitchFamily="18" charset="-127"/>
                        </a:rPr>
                        <a:t>Number</a:t>
                      </a:r>
                      <a:endParaRPr kumimoji="0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Y헤드라인M" pitchFamily="18" charset="-127"/>
                        </a:rPr>
                        <a:t>iPECS-eMG 80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Y헤드라인M" pitchFamily="18" charset="-127"/>
                        </a:rPr>
                        <a:t>40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Y헤드라인M" pitchFamily="18" charset="-127"/>
                        </a:rPr>
                        <a:t>70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Y헤드라인M" pitchFamily="18" charset="-127"/>
                        </a:rPr>
                        <a:t>*401 ~ *440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88" name="Rectangle 5"/>
          <p:cNvSpPr>
            <a:spLocks noChangeArrowheads="1"/>
          </p:cNvSpPr>
          <p:nvPr/>
        </p:nvSpPr>
        <p:spPr bwMode="auto">
          <a:xfrm>
            <a:off x="611188" y="2997200"/>
            <a:ext cx="24733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ru-RU" altLang="ko-KR" sz="2200" b="0">
                <a:solidFill>
                  <a:srgbClr val="292929"/>
                </a:solidFill>
              </a:rPr>
              <a:t>Сервис для групп</a:t>
            </a:r>
            <a:endParaRPr lang="en-US" altLang="ko-KR" sz="2200" b="0">
              <a:solidFill>
                <a:srgbClr val="292929"/>
              </a:solidFill>
              <a:ea typeface="굴림" charset="-127"/>
            </a:endParaRPr>
          </a:p>
        </p:txBody>
      </p:sp>
      <p:sp>
        <p:nvSpPr>
          <p:cNvPr id="11289" name="AutoShape 4"/>
          <p:cNvSpPr>
            <a:spLocks noChangeArrowheads="1"/>
          </p:cNvSpPr>
          <p:nvPr/>
        </p:nvSpPr>
        <p:spPr bwMode="auto">
          <a:xfrm>
            <a:off x="539750" y="3573463"/>
            <a:ext cx="1655763" cy="936625"/>
          </a:xfrm>
          <a:prstGeom prst="roundRect">
            <a:avLst>
              <a:gd name="adj" fmla="val 7046"/>
            </a:avLst>
          </a:prstGeom>
          <a:solidFill>
            <a:srgbClr val="285000">
              <a:alpha val="0"/>
            </a:srgb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ko-KR" sz="1400" b="0"/>
              <a:t>Базовый</a:t>
            </a:r>
            <a:endParaRPr lang="en-US" altLang="ko-KR" sz="1400" b="0">
              <a:ea typeface="굴림" charset="-127"/>
            </a:endParaRPr>
          </a:p>
        </p:txBody>
      </p:sp>
      <p:sp>
        <p:nvSpPr>
          <p:cNvPr id="11290" name="AutoShape 4"/>
          <p:cNvSpPr>
            <a:spLocks noChangeArrowheads="1"/>
          </p:cNvSpPr>
          <p:nvPr/>
        </p:nvSpPr>
        <p:spPr bwMode="auto">
          <a:xfrm>
            <a:off x="2195513" y="3573463"/>
            <a:ext cx="6264275" cy="936625"/>
          </a:xfrm>
          <a:prstGeom prst="roundRect">
            <a:avLst>
              <a:gd name="adj" fmla="val 7046"/>
            </a:avLst>
          </a:prstGeom>
          <a:solidFill>
            <a:srgbClr val="285000">
              <a:alpha val="0"/>
            </a:srgb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ko-KR" sz="1400" b="0" dirty="0"/>
              <a:t>Возможность назначение различных типов групп </a:t>
            </a:r>
            <a:endParaRPr lang="en-US" altLang="ko-KR" sz="1400" b="0" dirty="0">
              <a:ea typeface="굴림" charset="-127"/>
            </a:endParaRPr>
          </a:p>
          <a:p>
            <a:pPr algn="ctr"/>
            <a:r>
              <a:rPr lang="ru-RU" altLang="ko-KR" sz="1400" b="0" dirty="0"/>
              <a:t>(</a:t>
            </a:r>
            <a:r>
              <a:rPr lang="en-US" altLang="ko-KR" sz="1400" b="0" dirty="0">
                <a:ea typeface="굴림" charset="-127"/>
              </a:rPr>
              <a:t>Circular, Terminal, </a:t>
            </a:r>
            <a:r>
              <a:rPr lang="en-US" altLang="ko-KR" sz="1400" dirty="0" smtClean="0">
                <a:ea typeface="굴림" charset="-127"/>
              </a:rPr>
              <a:t>ACD</a:t>
            </a:r>
            <a:r>
              <a:rPr lang="en-US" altLang="ko-KR" sz="1400" b="0" dirty="0" smtClean="0">
                <a:ea typeface="굴림" charset="-127"/>
              </a:rPr>
              <a:t>, </a:t>
            </a:r>
            <a:r>
              <a:rPr lang="en-US" altLang="ko-KR" sz="1400" b="0" dirty="0">
                <a:ea typeface="굴림" charset="-127"/>
              </a:rPr>
              <a:t>Ring</a:t>
            </a:r>
            <a:r>
              <a:rPr lang="en-US" altLang="ko-KR" sz="1400" b="0" dirty="0" smtClean="0">
                <a:ea typeface="굴림" charset="-127"/>
              </a:rPr>
              <a:t>,).</a:t>
            </a:r>
            <a:endParaRPr lang="en-US" altLang="ko-KR" sz="1400" b="0" dirty="0">
              <a:ea typeface="굴림" charset="-127"/>
            </a:endParaRPr>
          </a:p>
        </p:txBody>
      </p:sp>
      <p:sp>
        <p:nvSpPr>
          <p:cNvPr id="11291" name="AutoShape 4"/>
          <p:cNvSpPr>
            <a:spLocks noChangeArrowheads="1"/>
          </p:cNvSpPr>
          <p:nvPr/>
        </p:nvSpPr>
        <p:spPr bwMode="auto">
          <a:xfrm>
            <a:off x="539750" y="4508500"/>
            <a:ext cx="1655763" cy="936625"/>
          </a:xfrm>
          <a:prstGeom prst="roundRect">
            <a:avLst>
              <a:gd name="adj" fmla="val 7046"/>
            </a:avLst>
          </a:prstGeom>
          <a:solidFill>
            <a:srgbClr val="285000">
              <a:alpha val="0"/>
            </a:srgb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ko-KR" sz="1400" b="0"/>
              <a:t>Голосовой сервис</a:t>
            </a:r>
            <a:endParaRPr lang="en-US" altLang="ko-KR" sz="1400" b="0">
              <a:ea typeface="굴림" charset="-127"/>
            </a:endParaRPr>
          </a:p>
        </p:txBody>
      </p:sp>
      <p:sp>
        <p:nvSpPr>
          <p:cNvPr id="11292" name="AutoShape 4"/>
          <p:cNvSpPr>
            <a:spLocks noChangeArrowheads="1"/>
          </p:cNvSpPr>
          <p:nvPr/>
        </p:nvSpPr>
        <p:spPr bwMode="auto">
          <a:xfrm>
            <a:off x="2195513" y="4508500"/>
            <a:ext cx="6264275" cy="936625"/>
          </a:xfrm>
          <a:prstGeom prst="roundRect">
            <a:avLst>
              <a:gd name="adj" fmla="val 7046"/>
            </a:avLst>
          </a:prstGeom>
          <a:solidFill>
            <a:srgbClr val="285000">
              <a:alpha val="0"/>
            </a:srgb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ko-KR" sz="1400" b="0" dirty="0"/>
              <a:t>Приветствия либо голосовой сервис для ожидающего вызова</a:t>
            </a:r>
            <a:r>
              <a:rPr lang="ru-RU" altLang="ko-KR" sz="1400" b="0" dirty="0" smtClean="0"/>
              <a:t>.</a:t>
            </a:r>
            <a:endParaRPr lang="en-US" altLang="ko-KR" sz="1400" b="0" dirty="0">
              <a:ea typeface="굴림" charset="-127"/>
            </a:endParaRPr>
          </a:p>
        </p:txBody>
      </p:sp>
      <p:sp>
        <p:nvSpPr>
          <p:cNvPr id="11293" name="AutoShape 4"/>
          <p:cNvSpPr>
            <a:spLocks noChangeArrowheads="1"/>
          </p:cNvSpPr>
          <p:nvPr/>
        </p:nvSpPr>
        <p:spPr bwMode="auto">
          <a:xfrm>
            <a:off x="539750" y="5445125"/>
            <a:ext cx="1655763" cy="936625"/>
          </a:xfrm>
          <a:prstGeom prst="roundRect">
            <a:avLst>
              <a:gd name="adj" fmla="val 7046"/>
            </a:avLst>
          </a:prstGeom>
          <a:solidFill>
            <a:srgbClr val="285000">
              <a:alpha val="0"/>
            </a:srgb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ko-KR" sz="1400" b="0"/>
              <a:t>Свойства</a:t>
            </a:r>
            <a:endParaRPr lang="en-US" altLang="ko-KR" sz="1400" b="0">
              <a:ea typeface="굴림" charset="-127"/>
            </a:endParaRPr>
          </a:p>
        </p:txBody>
      </p:sp>
      <p:sp>
        <p:nvSpPr>
          <p:cNvPr id="11294" name="AutoShape 4"/>
          <p:cNvSpPr>
            <a:spLocks noChangeArrowheads="1"/>
          </p:cNvSpPr>
          <p:nvPr/>
        </p:nvSpPr>
        <p:spPr bwMode="auto">
          <a:xfrm>
            <a:off x="2195513" y="5445125"/>
            <a:ext cx="6264275" cy="936625"/>
          </a:xfrm>
          <a:prstGeom prst="roundRect">
            <a:avLst>
              <a:gd name="adj" fmla="val 7046"/>
            </a:avLst>
          </a:prstGeom>
          <a:solidFill>
            <a:srgbClr val="285000">
              <a:alpha val="0"/>
            </a:srgb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ko-KR" sz="1400" b="0" dirty="0"/>
              <a:t>Гибкая настройка переадресаций </a:t>
            </a:r>
            <a:endParaRPr lang="en-US" altLang="ko-KR" sz="1400" b="0" dirty="0">
              <a:ea typeface="굴림" charset="-127"/>
            </a:endParaRPr>
          </a:p>
          <a:p>
            <a:pPr algn="ctr"/>
            <a:r>
              <a:rPr lang="ru-RU" altLang="ko-KR" sz="1400" b="0" dirty="0"/>
              <a:t>Расширенный сервис</a:t>
            </a:r>
            <a:r>
              <a:rPr lang="en-US" altLang="ko-KR" sz="1400" b="0" dirty="0">
                <a:ea typeface="굴림" charset="-127"/>
              </a:rPr>
              <a:t>: </a:t>
            </a:r>
            <a:r>
              <a:rPr lang="ru-RU" altLang="ko-KR" sz="1400" b="0" dirty="0"/>
              <a:t>гибкое управление </a:t>
            </a:r>
            <a:r>
              <a:rPr lang="ru-RU" altLang="ko-KR" sz="1400" b="0" dirty="0" smtClean="0"/>
              <a:t>очередью</a:t>
            </a:r>
            <a:endParaRPr lang="ru-RU" altLang="ko-KR" sz="1400" b="0" dirty="0"/>
          </a:p>
        </p:txBody>
      </p:sp>
      <p:sp>
        <p:nvSpPr>
          <p:cNvPr id="11296" name="Rectangle 36"/>
          <p:cNvSpPr>
            <a:spLocks noChangeArrowheads="1"/>
          </p:cNvSpPr>
          <p:nvPr/>
        </p:nvSpPr>
        <p:spPr bwMode="auto">
          <a:xfrm>
            <a:off x="214282" y="785794"/>
            <a:ext cx="87852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588"/>
            <a:r>
              <a:rPr lang="ru-RU" sz="1400" i="1" u="sng" dirty="0"/>
              <a:t>Описание</a:t>
            </a:r>
            <a:endParaRPr lang="ru-RU" sz="1400" u="sng" dirty="0"/>
          </a:p>
          <a:p>
            <a:pPr indent="1588"/>
            <a:r>
              <a:rPr lang="ru-RU" sz="1400" b="0" dirty="0"/>
              <a:t>Абоненты могут быть объединены в группы для того, чтобы входящие вызовы могли быть направлены на свободного абонента (или нескольких абонентов) в группе.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Группы абонентов. Обзор</a:t>
            </a:r>
            <a:endParaRPr lang="ru-RU" b="1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500438"/>
            <a:ext cx="19145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4500570"/>
            <a:ext cx="18097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5429264"/>
            <a:ext cx="18097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9"/>
          <p:cNvGrpSpPr>
            <a:grpSpLocks/>
          </p:cNvGrpSpPr>
          <p:nvPr/>
        </p:nvGrpSpPr>
        <p:grpSpPr bwMode="auto">
          <a:xfrm>
            <a:off x="4787900" y="2924175"/>
            <a:ext cx="3989388" cy="3429000"/>
            <a:chOff x="1849673" y="1828800"/>
            <a:chExt cx="7308281" cy="4495800"/>
          </a:xfrm>
        </p:grpSpPr>
        <p:sp>
          <p:nvSpPr>
            <p:cNvPr id="13357" name="AutoShape 5"/>
            <p:cNvSpPr>
              <a:spLocks noChangeArrowheads="1"/>
            </p:cNvSpPr>
            <p:nvPr/>
          </p:nvSpPr>
          <p:spPr bwMode="auto">
            <a:xfrm>
              <a:off x="1849673" y="4495060"/>
              <a:ext cx="1468637" cy="1219694"/>
            </a:xfrm>
            <a:prstGeom prst="cloudCallout">
              <a:avLst>
                <a:gd name="adj1" fmla="val -22917"/>
                <a:gd name="adj2" fmla="val 11588"/>
              </a:avLst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latinLnBrk="1"/>
              <a:r>
                <a:rPr lang="en-US" altLang="ko-KR" sz="1400">
                  <a:solidFill>
                    <a:srgbClr val="46464A"/>
                  </a:solidFill>
                  <a:latin typeface="Calibri" pitchFamily="34" charset="0"/>
                  <a:ea typeface="HY헤드라인M" pitchFamily="18" charset="-127"/>
                </a:rPr>
                <a:t>CO LINE 2</a:t>
              </a:r>
              <a:endParaRPr lang="ko-KR" altLang="en-US" sz="1400">
                <a:solidFill>
                  <a:srgbClr val="46464A"/>
                </a:solidFill>
                <a:latin typeface="Calibri" pitchFamily="34" charset="0"/>
                <a:ea typeface="HY헤드라인M" pitchFamily="18" charset="-127"/>
              </a:endParaRPr>
            </a:p>
          </p:txBody>
        </p:sp>
        <p:sp>
          <p:nvSpPr>
            <p:cNvPr id="13358" name="AutoShape 4"/>
            <p:cNvSpPr>
              <a:spLocks noChangeArrowheads="1"/>
            </p:cNvSpPr>
            <p:nvPr/>
          </p:nvSpPr>
          <p:spPr bwMode="auto">
            <a:xfrm>
              <a:off x="1849673" y="2590588"/>
              <a:ext cx="1552973" cy="1219694"/>
            </a:xfrm>
            <a:prstGeom prst="cloudCallout">
              <a:avLst>
                <a:gd name="adj1" fmla="val -22917"/>
                <a:gd name="adj2" fmla="val 11588"/>
              </a:avLst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latinLnBrk="1"/>
              <a:r>
                <a:rPr lang="en-US" altLang="ko-KR" sz="1400">
                  <a:solidFill>
                    <a:srgbClr val="46464A"/>
                  </a:solidFill>
                  <a:latin typeface="Calibri" pitchFamily="34" charset="0"/>
                  <a:ea typeface="HY헤드라인M" pitchFamily="18" charset="-127"/>
                </a:rPr>
                <a:t>CO LINE 1</a:t>
              </a:r>
              <a:endParaRPr lang="en-US" altLang="ko-KR" sz="1400" b="0">
                <a:solidFill>
                  <a:srgbClr val="46464A"/>
                </a:solidFill>
                <a:latin typeface="Calibri" pitchFamily="34" charset="0"/>
                <a:ea typeface="HY헤드라인M" pitchFamily="18" charset="-127"/>
              </a:endParaRPr>
            </a:p>
          </p:txBody>
        </p:sp>
        <p:grpSp>
          <p:nvGrpSpPr>
            <p:cNvPr id="3" name="Group 44"/>
            <p:cNvGrpSpPr>
              <a:grpSpLocks/>
            </p:cNvGrpSpPr>
            <p:nvPr/>
          </p:nvGrpSpPr>
          <p:grpSpPr bwMode="auto">
            <a:xfrm>
              <a:off x="3276600" y="1828800"/>
              <a:ext cx="5881354" cy="4495800"/>
              <a:chOff x="2256" y="672"/>
              <a:chExt cx="3730" cy="2928"/>
            </a:xfrm>
          </p:grpSpPr>
          <p:sp>
            <p:nvSpPr>
              <p:cNvPr id="13368" name="AutoShape 24"/>
              <p:cNvSpPr>
                <a:spLocks noChangeArrowheads="1"/>
              </p:cNvSpPr>
              <p:nvPr/>
            </p:nvSpPr>
            <p:spPr bwMode="auto">
              <a:xfrm>
                <a:off x="4752" y="2272"/>
                <a:ext cx="624" cy="336"/>
              </a:xfrm>
              <a:prstGeom prst="irregularSeal1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latinLnBrk="1"/>
                <a:endParaRPr lang="ko-KR" altLang="en-US" sz="2400" b="0">
                  <a:ea typeface="HY헤드라인M" pitchFamily="18" charset="-127"/>
                </a:endParaRPr>
              </a:p>
            </p:txBody>
          </p:sp>
          <p:sp>
            <p:nvSpPr>
              <p:cNvPr id="13369" name="AutoShape 28"/>
              <p:cNvSpPr>
                <a:spLocks noChangeArrowheads="1"/>
              </p:cNvSpPr>
              <p:nvPr/>
            </p:nvSpPr>
            <p:spPr bwMode="auto">
              <a:xfrm>
                <a:off x="2774" y="2358"/>
                <a:ext cx="624" cy="336"/>
              </a:xfrm>
              <a:prstGeom prst="irregularSeal1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latinLnBrk="1"/>
                <a:endParaRPr lang="ko-KR" altLang="en-US" sz="2400" b="0">
                  <a:ea typeface="HY헤드라인M" pitchFamily="18" charset="-127"/>
                </a:endParaRPr>
              </a:p>
            </p:txBody>
          </p:sp>
          <p:sp>
            <p:nvSpPr>
              <p:cNvPr id="13370" name="Oval 2"/>
              <p:cNvSpPr>
                <a:spLocks noChangeArrowheads="1"/>
              </p:cNvSpPr>
              <p:nvPr/>
            </p:nvSpPr>
            <p:spPr bwMode="auto">
              <a:xfrm>
                <a:off x="2256" y="672"/>
                <a:ext cx="3264" cy="292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1"/>
                <a:endParaRPr lang="ko-KR" altLang="en-US" sz="1200" b="0">
                  <a:latin typeface="Times New Roman" pitchFamily="18" charset="0"/>
                  <a:ea typeface="HY헤드라인M" pitchFamily="18" charset="-127"/>
                </a:endParaRPr>
              </a:p>
            </p:txBody>
          </p:sp>
          <p:sp>
            <p:nvSpPr>
              <p:cNvPr id="46" name="Text Box 17"/>
              <p:cNvSpPr txBox="1">
                <a:spLocks noChangeArrowheads="1"/>
              </p:cNvSpPr>
              <p:nvPr/>
            </p:nvSpPr>
            <p:spPr bwMode="auto">
              <a:xfrm>
                <a:off x="3553" y="688"/>
                <a:ext cx="970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STA101</a:t>
                </a:r>
              </a:p>
            </p:txBody>
          </p:sp>
          <p:sp>
            <p:nvSpPr>
              <p:cNvPr id="47" name="Text Box 19"/>
              <p:cNvSpPr txBox="1">
                <a:spLocks noChangeArrowheads="1"/>
              </p:cNvSpPr>
              <p:nvPr/>
            </p:nvSpPr>
            <p:spPr bwMode="auto">
              <a:xfrm>
                <a:off x="5016" y="2136"/>
                <a:ext cx="970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</a:t>
                </a:r>
                <a:r>
                  <a:rPr lang="ko-KR" altLang="en-US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103</a:t>
                </a:r>
              </a:p>
            </p:txBody>
          </p:sp>
          <p:sp>
            <p:nvSpPr>
              <p:cNvPr id="13373" name="AutoShape 20"/>
              <p:cNvSpPr>
                <a:spLocks noChangeArrowheads="1"/>
              </p:cNvSpPr>
              <p:nvPr/>
            </p:nvSpPr>
            <p:spPr bwMode="auto">
              <a:xfrm>
                <a:off x="3832" y="832"/>
                <a:ext cx="680" cy="336"/>
              </a:xfrm>
              <a:prstGeom prst="irregularSeal1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latinLnBrk="1"/>
                <a:endParaRPr lang="ko-KR" altLang="en-US" sz="2400" b="0">
                  <a:ea typeface="HY헤드라인M" pitchFamily="18" charset="-127"/>
                </a:endParaRPr>
              </a:p>
            </p:txBody>
          </p:sp>
          <p:sp>
            <p:nvSpPr>
              <p:cNvPr id="13374" name="AutoShape 22"/>
              <p:cNvSpPr>
                <a:spLocks noChangeArrowheads="1"/>
              </p:cNvSpPr>
              <p:nvPr/>
            </p:nvSpPr>
            <p:spPr bwMode="auto">
              <a:xfrm>
                <a:off x="4704" y="1382"/>
                <a:ext cx="680" cy="336"/>
              </a:xfrm>
              <a:prstGeom prst="irregularSeal1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latinLnBrk="1"/>
                <a:endParaRPr lang="ko-KR" altLang="en-US" sz="2400" b="0">
                  <a:ea typeface="HY헤드라인M" pitchFamily="18" charset="-127"/>
                </a:endParaRPr>
              </a:p>
            </p:txBody>
          </p:sp>
          <p:sp>
            <p:nvSpPr>
              <p:cNvPr id="13375" name="AutoShape 26"/>
              <p:cNvSpPr>
                <a:spLocks noChangeArrowheads="1"/>
              </p:cNvSpPr>
              <p:nvPr/>
            </p:nvSpPr>
            <p:spPr bwMode="auto">
              <a:xfrm>
                <a:off x="3864" y="2915"/>
                <a:ext cx="624" cy="336"/>
              </a:xfrm>
              <a:prstGeom prst="irregularSeal1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latinLnBrk="1"/>
                <a:endParaRPr lang="ko-KR" altLang="en-US" sz="2400" b="0">
                  <a:ea typeface="HY헤드라인M" pitchFamily="18" charset="-127"/>
                </a:endParaRPr>
              </a:p>
            </p:txBody>
          </p:sp>
          <p:sp>
            <p:nvSpPr>
              <p:cNvPr id="53" name="Text Box 30"/>
              <p:cNvSpPr txBox="1">
                <a:spLocks noChangeArrowheads="1"/>
              </p:cNvSpPr>
              <p:nvPr/>
            </p:nvSpPr>
            <p:spPr bwMode="auto">
              <a:xfrm>
                <a:off x="2303" y="2232"/>
                <a:ext cx="970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</a:t>
                </a:r>
                <a:r>
                  <a:rPr lang="ko-KR" altLang="en-US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105</a:t>
                </a:r>
              </a:p>
            </p:txBody>
          </p:sp>
          <p:sp>
            <p:nvSpPr>
              <p:cNvPr id="13377" name="AutoShape 31"/>
              <p:cNvSpPr>
                <a:spLocks noChangeArrowheads="1"/>
              </p:cNvSpPr>
              <p:nvPr/>
            </p:nvSpPr>
            <p:spPr bwMode="auto">
              <a:xfrm>
                <a:off x="2944" y="1240"/>
                <a:ext cx="624" cy="336"/>
              </a:xfrm>
              <a:prstGeom prst="irregularSeal1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latinLnBrk="1"/>
                <a:endParaRPr lang="ko-KR" altLang="en-US" sz="2400" b="0">
                  <a:ea typeface="HY헤드라인M" pitchFamily="18" charset="-127"/>
                </a:endParaRPr>
              </a:p>
            </p:txBody>
          </p:sp>
          <p:sp>
            <p:nvSpPr>
              <p:cNvPr id="55" name="Text Box 35"/>
              <p:cNvSpPr txBox="1">
                <a:spLocks noChangeArrowheads="1"/>
              </p:cNvSpPr>
              <p:nvPr/>
            </p:nvSpPr>
            <p:spPr bwMode="auto">
              <a:xfrm>
                <a:off x="3409" y="2737"/>
                <a:ext cx="970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</a:t>
                </a:r>
                <a:r>
                  <a:rPr lang="ko-KR" altLang="en-US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104</a:t>
                </a:r>
              </a:p>
            </p:txBody>
          </p:sp>
          <p:sp>
            <p:nvSpPr>
              <p:cNvPr id="56" name="Text Box 36"/>
              <p:cNvSpPr txBox="1">
                <a:spLocks noChangeArrowheads="1"/>
              </p:cNvSpPr>
              <p:nvPr/>
            </p:nvSpPr>
            <p:spPr bwMode="auto">
              <a:xfrm>
                <a:off x="2303" y="1176"/>
                <a:ext cx="970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</a:t>
                </a:r>
                <a:r>
                  <a:rPr lang="ko-KR" altLang="en-US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100</a:t>
                </a:r>
              </a:p>
            </p:txBody>
          </p:sp>
          <p:grpSp>
            <p:nvGrpSpPr>
              <p:cNvPr id="4" name="Group 41"/>
              <p:cNvGrpSpPr>
                <a:grpSpLocks/>
              </p:cNvGrpSpPr>
              <p:nvPr/>
            </p:nvGrpSpPr>
            <p:grpSpPr bwMode="auto">
              <a:xfrm>
                <a:off x="3024" y="1008"/>
                <a:ext cx="1920" cy="2208"/>
                <a:chOff x="3024" y="1008"/>
                <a:chExt cx="1920" cy="2208"/>
              </a:xfrm>
            </p:grpSpPr>
            <p:sp>
              <p:nvSpPr>
                <p:cNvPr id="13387" name="Arc 7"/>
                <p:cNvSpPr>
                  <a:spLocks/>
                </p:cNvSpPr>
                <p:nvPr/>
              </p:nvSpPr>
              <p:spPr bwMode="auto">
                <a:xfrm rot="5400000" flipH="1">
                  <a:off x="4212" y="1091"/>
                  <a:ext cx="624" cy="457"/>
                </a:xfrm>
                <a:custGeom>
                  <a:avLst/>
                  <a:gdLst>
                    <a:gd name="T0" fmla="*/ 0 w 21600"/>
                    <a:gd name="T1" fmla="*/ 0 h 20538"/>
                    <a:gd name="T2" fmla="*/ 0 w 21600"/>
                    <a:gd name="T3" fmla="*/ 0 h 20538"/>
                    <a:gd name="T4" fmla="*/ 0 w 21600"/>
                    <a:gd name="T5" fmla="*/ 0 h 2053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0538"/>
                    <a:gd name="T11" fmla="*/ 21600 w 21600"/>
                    <a:gd name="T12" fmla="*/ 20538 h 205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0538" fill="none" extrusionOk="0">
                      <a:moveTo>
                        <a:pt x="9520" y="0"/>
                      </a:moveTo>
                      <a:cubicBezTo>
                        <a:pt x="16914" y="3631"/>
                        <a:pt x="21600" y="11151"/>
                        <a:pt x="21600" y="19389"/>
                      </a:cubicBezTo>
                      <a:cubicBezTo>
                        <a:pt x="21600" y="19772"/>
                        <a:pt x="21589" y="20155"/>
                        <a:pt x="21569" y="20538"/>
                      </a:cubicBezTo>
                    </a:path>
                    <a:path w="21600" h="20538" stroke="0" extrusionOk="0">
                      <a:moveTo>
                        <a:pt x="9520" y="0"/>
                      </a:moveTo>
                      <a:cubicBezTo>
                        <a:pt x="16914" y="3631"/>
                        <a:pt x="21600" y="11151"/>
                        <a:pt x="21600" y="19389"/>
                      </a:cubicBezTo>
                      <a:cubicBezTo>
                        <a:pt x="21600" y="19772"/>
                        <a:pt x="21589" y="20155"/>
                        <a:pt x="21569" y="20538"/>
                      </a:cubicBezTo>
                      <a:lnTo>
                        <a:pt x="0" y="19389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9933"/>
                  </a:solidFill>
                  <a:round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88" name="Line 8"/>
                <p:cNvSpPr>
                  <a:spLocks noChangeShapeType="1"/>
                </p:cNvSpPr>
                <p:nvPr/>
              </p:nvSpPr>
              <p:spPr bwMode="auto">
                <a:xfrm>
                  <a:off x="4944" y="1920"/>
                  <a:ext cx="0" cy="384"/>
                </a:xfrm>
                <a:prstGeom prst="line">
                  <a:avLst/>
                </a:prstGeom>
                <a:noFill/>
                <a:ln w="38100">
                  <a:solidFill>
                    <a:srgbClr val="FF9933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89" name="Arc 9"/>
                <p:cNvSpPr>
                  <a:spLocks/>
                </p:cNvSpPr>
                <p:nvPr/>
              </p:nvSpPr>
              <p:spPr bwMode="auto">
                <a:xfrm flipH="1" flipV="1">
                  <a:off x="3024" y="2880"/>
                  <a:ext cx="528" cy="28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9933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90" name="Arc 10"/>
                <p:cNvSpPr>
                  <a:spLocks/>
                </p:cNvSpPr>
                <p:nvPr/>
              </p:nvSpPr>
              <p:spPr bwMode="auto">
                <a:xfrm rot="-5400000" flipH="1" flipV="1">
                  <a:off x="4237" y="2675"/>
                  <a:ext cx="624" cy="457"/>
                </a:xfrm>
                <a:custGeom>
                  <a:avLst/>
                  <a:gdLst>
                    <a:gd name="T0" fmla="*/ 0 w 21600"/>
                    <a:gd name="T1" fmla="*/ 0 h 20538"/>
                    <a:gd name="T2" fmla="*/ 0 w 21600"/>
                    <a:gd name="T3" fmla="*/ 0 h 20538"/>
                    <a:gd name="T4" fmla="*/ 0 w 21600"/>
                    <a:gd name="T5" fmla="*/ 0 h 2053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0538"/>
                    <a:gd name="T11" fmla="*/ 21600 w 21600"/>
                    <a:gd name="T12" fmla="*/ 20538 h 205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0538" fill="none" extrusionOk="0">
                      <a:moveTo>
                        <a:pt x="9520" y="0"/>
                      </a:moveTo>
                      <a:cubicBezTo>
                        <a:pt x="16914" y="3631"/>
                        <a:pt x="21600" y="11151"/>
                        <a:pt x="21600" y="19389"/>
                      </a:cubicBezTo>
                      <a:cubicBezTo>
                        <a:pt x="21600" y="19772"/>
                        <a:pt x="21589" y="20155"/>
                        <a:pt x="21569" y="20538"/>
                      </a:cubicBezTo>
                    </a:path>
                    <a:path w="21600" h="20538" stroke="0" extrusionOk="0">
                      <a:moveTo>
                        <a:pt x="9520" y="0"/>
                      </a:moveTo>
                      <a:cubicBezTo>
                        <a:pt x="16914" y="3631"/>
                        <a:pt x="21600" y="11151"/>
                        <a:pt x="21600" y="19389"/>
                      </a:cubicBezTo>
                      <a:cubicBezTo>
                        <a:pt x="21600" y="19772"/>
                        <a:pt x="21589" y="20155"/>
                        <a:pt x="21569" y="20538"/>
                      </a:cubicBezTo>
                      <a:lnTo>
                        <a:pt x="0" y="19389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9933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91" name="Arc 6"/>
                <p:cNvSpPr>
                  <a:spLocks/>
                </p:cNvSpPr>
                <p:nvPr/>
              </p:nvSpPr>
              <p:spPr bwMode="auto">
                <a:xfrm flipH="1">
                  <a:off x="3120" y="1056"/>
                  <a:ext cx="528" cy="28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9933"/>
                  </a:solidFill>
                  <a:round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5" name="Group 42"/>
              <p:cNvGrpSpPr>
                <a:grpSpLocks/>
              </p:cNvGrpSpPr>
              <p:nvPr/>
            </p:nvGrpSpPr>
            <p:grpSpPr bwMode="auto">
              <a:xfrm>
                <a:off x="2832" y="1920"/>
                <a:ext cx="2041" cy="1392"/>
                <a:chOff x="2832" y="1920"/>
                <a:chExt cx="2041" cy="1392"/>
              </a:xfrm>
            </p:grpSpPr>
            <p:sp>
              <p:nvSpPr>
                <p:cNvPr id="13383" name="Line 12"/>
                <p:cNvSpPr>
                  <a:spLocks noChangeShapeType="1"/>
                </p:cNvSpPr>
                <p:nvPr/>
              </p:nvSpPr>
              <p:spPr bwMode="auto">
                <a:xfrm>
                  <a:off x="4800" y="1920"/>
                  <a:ext cx="0" cy="384"/>
                </a:xfrm>
                <a:prstGeom prst="line">
                  <a:avLst/>
                </a:prstGeom>
                <a:noFill/>
                <a:ln w="38100" cap="rnd">
                  <a:solidFill>
                    <a:srgbClr val="D60093"/>
                  </a:solidFill>
                  <a:prstDash val="sysDot"/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84" name="Arc 13"/>
                <p:cNvSpPr>
                  <a:spLocks/>
                </p:cNvSpPr>
                <p:nvPr/>
              </p:nvSpPr>
              <p:spPr bwMode="auto">
                <a:xfrm flipH="1" flipV="1">
                  <a:off x="2928" y="2928"/>
                  <a:ext cx="624" cy="336"/>
                </a:xfrm>
                <a:custGeom>
                  <a:avLst/>
                  <a:gdLst>
                    <a:gd name="T0" fmla="*/ 0 w 21600"/>
                    <a:gd name="T1" fmla="*/ 0 h 21575"/>
                    <a:gd name="T2" fmla="*/ 0 w 21600"/>
                    <a:gd name="T3" fmla="*/ 0 h 21575"/>
                    <a:gd name="T4" fmla="*/ 0 w 21600"/>
                    <a:gd name="T5" fmla="*/ 0 h 2157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5"/>
                    <a:gd name="T11" fmla="*/ 21600 w 21600"/>
                    <a:gd name="T12" fmla="*/ 21575 h 215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5" fill="none" extrusionOk="0">
                      <a:moveTo>
                        <a:pt x="1046" y="0"/>
                      </a:moveTo>
                      <a:cubicBezTo>
                        <a:pt x="12555" y="558"/>
                        <a:pt x="21600" y="10052"/>
                        <a:pt x="21600" y="21575"/>
                      </a:cubicBezTo>
                    </a:path>
                    <a:path w="21600" h="21575" stroke="0" extrusionOk="0">
                      <a:moveTo>
                        <a:pt x="1046" y="0"/>
                      </a:moveTo>
                      <a:cubicBezTo>
                        <a:pt x="12555" y="558"/>
                        <a:pt x="21600" y="10052"/>
                        <a:pt x="21600" y="21575"/>
                      </a:cubicBezTo>
                      <a:lnTo>
                        <a:pt x="0" y="21575"/>
                      </a:lnTo>
                      <a:close/>
                    </a:path>
                  </a:pathLst>
                </a:custGeom>
                <a:noFill/>
                <a:ln w="38100" cap="rnd">
                  <a:solidFill>
                    <a:srgbClr val="D60093"/>
                  </a:solidFill>
                  <a:prstDash val="sysDot"/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85" name="Arc 14"/>
                <p:cNvSpPr>
                  <a:spLocks/>
                </p:cNvSpPr>
                <p:nvPr/>
              </p:nvSpPr>
              <p:spPr bwMode="auto">
                <a:xfrm rot="-5400000" flipH="1" flipV="1">
                  <a:off x="4333" y="2771"/>
                  <a:ext cx="624" cy="457"/>
                </a:xfrm>
                <a:custGeom>
                  <a:avLst/>
                  <a:gdLst>
                    <a:gd name="T0" fmla="*/ 0 w 21600"/>
                    <a:gd name="T1" fmla="*/ 0 h 20538"/>
                    <a:gd name="T2" fmla="*/ 0 w 21600"/>
                    <a:gd name="T3" fmla="*/ 0 h 20538"/>
                    <a:gd name="T4" fmla="*/ 0 w 21600"/>
                    <a:gd name="T5" fmla="*/ 0 h 2053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0538"/>
                    <a:gd name="T11" fmla="*/ 21600 w 21600"/>
                    <a:gd name="T12" fmla="*/ 20538 h 205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0538" fill="none" extrusionOk="0">
                      <a:moveTo>
                        <a:pt x="9520" y="0"/>
                      </a:moveTo>
                      <a:cubicBezTo>
                        <a:pt x="16914" y="3631"/>
                        <a:pt x="21600" y="11151"/>
                        <a:pt x="21600" y="19389"/>
                      </a:cubicBezTo>
                      <a:cubicBezTo>
                        <a:pt x="21600" y="19772"/>
                        <a:pt x="21589" y="20155"/>
                        <a:pt x="21569" y="20538"/>
                      </a:cubicBezTo>
                    </a:path>
                    <a:path w="21600" h="20538" stroke="0" extrusionOk="0">
                      <a:moveTo>
                        <a:pt x="9520" y="0"/>
                      </a:moveTo>
                      <a:cubicBezTo>
                        <a:pt x="16914" y="3631"/>
                        <a:pt x="21600" y="11151"/>
                        <a:pt x="21600" y="19389"/>
                      </a:cubicBezTo>
                      <a:cubicBezTo>
                        <a:pt x="21600" y="19772"/>
                        <a:pt x="21589" y="20155"/>
                        <a:pt x="21569" y="20538"/>
                      </a:cubicBezTo>
                      <a:lnTo>
                        <a:pt x="0" y="19389"/>
                      </a:lnTo>
                      <a:close/>
                    </a:path>
                  </a:pathLst>
                </a:custGeom>
                <a:noFill/>
                <a:ln w="38100" cap="rnd">
                  <a:solidFill>
                    <a:srgbClr val="D60093"/>
                  </a:solidFill>
                  <a:prstDash val="sysDot"/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86" name="Line 15"/>
                <p:cNvSpPr>
                  <a:spLocks noChangeShapeType="1"/>
                </p:cNvSpPr>
                <p:nvPr/>
              </p:nvSpPr>
              <p:spPr bwMode="auto">
                <a:xfrm>
                  <a:off x="2832" y="1920"/>
                  <a:ext cx="0" cy="384"/>
                </a:xfrm>
                <a:prstGeom prst="line">
                  <a:avLst/>
                </a:prstGeom>
                <a:noFill/>
                <a:ln w="38100" cap="rnd">
                  <a:solidFill>
                    <a:srgbClr val="D60093"/>
                  </a:solidFill>
                  <a:prstDash val="sysDot"/>
                  <a:round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59" name="Text Box 18"/>
              <p:cNvSpPr txBox="1">
                <a:spLocks noChangeArrowheads="1"/>
              </p:cNvSpPr>
              <p:nvPr/>
            </p:nvSpPr>
            <p:spPr bwMode="auto">
              <a:xfrm>
                <a:off x="4632" y="1160"/>
                <a:ext cx="970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</a:t>
                </a:r>
                <a:r>
                  <a:rPr lang="ko-KR" altLang="en-US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102</a:t>
                </a:r>
              </a:p>
            </p:txBody>
          </p:sp>
        </p:grpSp>
        <p:sp>
          <p:nvSpPr>
            <p:cNvPr id="13360" name="Line 34"/>
            <p:cNvSpPr>
              <a:spLocks noChangeShapeType="1"/>
            </p:cNvSpPr>
            <p:nvPr/>
          </p:nvSpPr>
          <p:spPr bwMode="auto">
            <a:xfrm flipV="1">
              <a:off x="3048001" y="3285772"/>
              <a:ext cx="930591" cy="1438627"/>
            </a:xfrm>
            <a:prstGeom prst="line">
              <a:avLst/>
            </a:prstGeom>
            <a:noFill/>
            <a:ln w="38100" cap="rnd">
              <a:solidFill>
                <a:srgbClr val="D60093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61" name="Line 33"/>
            <p:cNvSpPr>
              <a:spLocks noChangeShapeType="1"/>
            </p:cNvSpPr>
            <p:nvPr/>
          </p:nvSpPr>
          <p:spPr bwMode="auto">
            <a:xfrm>
              <a:off x="3352800" y="3124200"/>
              <a:ext cx="685800" cy="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3362" name="Picture 26" descr="ldp7024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86400" y="5486400"/>
              <a:ext cx="922338" cy="53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63" name="Picture 26" descr="ldp7024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8000" y="3124200"/>
              <a:ext cx="922338" cy="53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64" name="Picture 27" descr="88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</a:blip>
            <a:srcRect l="9293" t="18642" r="8524" b="12993"/>
            <a:stretch>
              <a:fillRect/>
            </a:stretch>
          </p:blipFill>
          <p:spPr bwMode="auto">
            <a:xfrm>
              <a:off x="3810000" y="4648200"/>
              <a:ext cx="742950" cy="55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65" name="Picture 19" descr="B-0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76" t="24304" r="5948" b="11995"/>
            <a:stretch>
              <a:fillRect/>
            </a:stretch>
          </p:blipFill>
          <p:spPr bwMode="auto">
            <a:xfrm>
              <a:off x="6934200" y="4495800"/>
              <a:ext cx="93662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66" name="Picture 27" descr="88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</a:blip>
            <a:srcRect l="9293" t="18642" r="8524" b="12993"/>
            <a:stretch>
              <a:fillRect/>
            </a:stretch>
          </p:blipFill>
          <p:spPr bwMode="auto">
            <a:xfrm>
              <a:off x="5638800" y="2286000"/>
              <a:ext cx="742950" cy="55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67" name="Picture 27" descr="88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</a:blip>
            <a:srcRect l="9293" t="18642" r="8524" b="12993"/>
            <a:stretch>
              <a:fillRect/>
            </a:stretch>
          </p:blipFill>
          <p:spPr bwMode="auto">
            <a:xfrm>
              <a:off x="4114800" y="2895600"/>
              <a:ext cx="742950" cy="55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그룹 43"/>
          <p:cNvGrpSpPr>
            <a:grpSpLocks/>
          </p:cNvGrpSpPr>
          <p:nvPr/>
        </p:nvGrpSpPr>
        <p:grpSpPr bwMode="auto">
          <a:xfrm>
            <a:off x="382588" y="2855913"/>
            <a:ext cx="4129087" cy="3429000"/>
            <a:chOff x="1981200" y="1828799"/>
            <a:chExt cx="7078996" cy="4495796"/>
          </a:xfrm>
        </p:grpSpPr>
        <p:sp>
          <p:nvSpPr>
            <p:cNvPr id="13328" name="AutoShape 5"/>
            <p:cNvSpPr>
              <a:spLocks noChangeArrowheads="1"/>
            </p:cNvSpPr>
            <p:nvPr/>
          </p:nvSpPr>
          <p:spPr bwMode="auto">
            <a:xfrm>
              <a:off x="1981200" y="4495055"/>
              <a:ext cx="1447915" cy="1219693"/>
            </a:xfrm>
            <a:prstGeom prst="cloudCallout">
              <a:avLst>
                <a:gd name="adj1" fmla="val -22917"/>
                <a:gd name="adj2" fmla="val 11588"/>
              </a:avLst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latinLnBrk="1"/>
              <a:r>
                <a:rPr lang="en-US" altLang="ko-KR" sz="1400">
                  <a:solidFill>
                    <a:srgbClr val="46464A"/>
                  </a:solidFill>
                  <a:latin typeface="Calibri" pitchFamily="34" charset="0"/>
                  <a:ea typeface="HY헤드라인M" pitchFamily="18" charset="-127"/>
                </a:rPr>
                <a:t>CO LINE 2</a:t>
              </a:r>
              <a:endParaRPr lang="ko-KR" altLang="en-US" sz="1400">
                <a:solidFill>
                  <a:srgbClr val="46464A"/>
                </a:solidFill>
                <a:latin typeface="Calibri" pitchFamily="34" charset="0"/>
                <a:ea typeface="HY헤드라인M" pitchFamily="18" charset="-127"/>
              </a:endParaRPr>
            </a:p>
          </p:txBody>
        </p:sp>
        <p:sp>
          <p:nvSpPr>
            <p:cNvPr id="13329" name="AutoShape 4"/>
            <p:cNvSpPr>
              <a:spLocks noChangeArrowheads="1"/>
            </p:cNvSpPr>
            <p:nvPr/>
          </p:nvSpPr>
          <p:spPr bwMode="auto">
            <a:xfrm>
              <a:off x="1981200" y="2590587"/>
              <a:ext cx="1371709" cy="1219693"/>
            </a:xfrm>
            <a:prstGeom prst="cloudCallout">
              <a:avLst>
                <a:gd name="adj1" fmla="val -22917"/>
                <a:gd name="adj2" fmla="val 11588"/>
              </a:avLst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latinLnBrk="1"/>
              <a:r>
                <a:rPr lang="en-US" altLang="ko-KR" sz="1400">
                  <a:solidFill>
                    <a:srgbClr val="46464A"/>
                  </a:solidFill>
                  <a:latin typeface="Calibri" pitchFamily="34" charset="0"/>
                  <a:ea typeface="HY헤드라인M" pitchFamily="18" charset="-127"/>
                </a:rPr>
                <a:t>CO LINE 1</a:t>
              </a:r>
              <a:endParaRPr lang="en-US" altLang="ko-KR" sz="1400" b="0">
                <a:solidFill>
                  <a:srgbClr val="46464A"/>
                </a:solidFill>
                <a:latin typeface="Calibri" pitchFamily="34" charset="0"/>
                <a:ea typeface="HY헤드라인M" pitchFamily="18" charset="-127"/>
              </a:endParaRPr>
            </a:p>
          </p:txBody>
        </p:sp>
        <p:grpSp>
          <p:nvGrpSpPr>
            <p:cNvPr id="7" name="Group 44"/>
            <p:cNvGrpSpPr>
              <a:grpSpLocks/>
            </p:cNvGrpSpPr>
            <p:nvPr/>
          </p:nvGrpSpPr>
          <p:grpSpPr bwMode="auto">
            <a:xfrm>
              <a:off x="3276601" y="1828799"/>
              <a:ext cx="5783595" cy="4495796"/>
              <a:chOff x="2256" y="672"/>
              <a:chExt cx="3668" cy="2928"/>
            </a:xfrm>
          </p:grpSpPr>
          <p:sp>
            <p:nvSpPr>
              <p:cNvPr id="13339" name="AutoShape 24"/>
              <p:cNvSpPr>
                <a:spLocks noChangeArrowheads="1"/>
              </p:cNvSpPr>
              <p:nvPr/>
            </p:nvSpPr>
            <p:spPr bwMode="auto">
              <a:xfrm>
                <a:off x="4752" y="2272"/>
                <a:ext cx="624" cy="336"/>
              </a:xfrm>
              <a:prstGeom prst="irregularSeal1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latinLnBrk="1"/>
                <a:endParaRPr lang="ko-KR" altLang="en-US" sz="2400" b="0">
                  <a:ea typeface="HY헤드라인M" pitchFamily="18" charset="-127"/>
                </a:endParaRPr>
              </a:p>
            </p:txBody>
          </p:sp>
          <p:sp>
            <p:nvSpPr>
              <p:cNvPr id="13340" name="Oval 2"/>
              <p:cNvSpPr>
                <a:spLocks noChangeArrowheads="1"/>
              </p:cNvSpPr>
              <p:nvPr/>
            </p:nvSpPr>
            <p:spPr bwMode="auto">
              <a:xfrm>
                <a:off x="2256" y="672"/>
                <a:ext cx="3264" cy="292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1"/>
                <a:endParaRPr lang="ko-KR" altLang="en-US" sz="1200" b="0">
                  <a:latin typeface="Times New Roman" pitchFamily="18" charset="0"/>
                  <a:ea typeface="HY헤드라인M" pitchFamily="18" charset="-127"/>
                </a:endParaRPr>
              </a:p>
            </p:txBody>
          </p:sp>
          <p:sp>
            <p:nvSpPr>
              <p:cNvPr id="64" name="Text Box 17"/>
              <p:cNvSpPr txBox="1">
                <a:spLocks noChangeArrowheads="1"/>
              </p:cNvSpPr>
              <p:nvPr/>
            </p:nvSpPr>
            <p:spPr bwMode="auto">
              <a:xfrm>
                <a:off x="3551" y="688"/>
                <a:ext cx="908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STA101</a:t>
                </a:r>
              </a:p>
            </p:txBody>
          </p:sp>
          <p:sp>
            <p:nvSpPr>
              <p:cNvPr id="65" name="Text Box 19"/>
              <p:cNvSpPr txBox="1">
                <a:spLocks noChangeArrowheads="1"/>
              </p:cNvSpPr>
              <p:nvPr/>
            </p:nvSpPr>
            <p:spPr bwMode="auto">
              <a:xfrm>
                <a:off x="5016" y="2136"/>
                <a:ext cx="908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</a:t>
                </a:r>
                <a:r>
                  <a:rPr lang="ko-KR" altLang="en-US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103</a:t>
                </a:r>
              </a:p>
            </p:txBody>
          </p:sp>
          <p:sp>
            <p:nvSpPr>
              <p:cNvPr id="13343" name="AutoShape 22"/>
              <p:cNvSpPr>
                <a:spLocks noChangeArrowheads="1"/>
              </p:cNvSpPr>
              <p:nvPr/>
            </p:nvSpPr>
            <p:spPr bwMode="auto">
              <a:xfrm>
                <a:off x="4704" y="1329"/>
                <a:ext cx="680" cy="336"/>
              </a:xfrm>
              <a:prstGeom prst="irregularSeal1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latinLnBrk="1"/>
                <a:endParaRPr lang="ko-KR" altLang="en-US" sz="2400" b="0">
                  <a:ea typeface="HY헤드라인M" pitchFamily="18" charset="-127"/>
                </a:endParaRPr>
              </a:p>
            </p:txBody>
          </p:sp>
          <p:sp>
            <p:nvSpPr>
              <p:cNvPr id="13344" name="AutoShape 26"/>
              <p:cNvSpPr>
                <a:spLocks noChangeArrowheads="1"/>
              </p:cNvSpPr>
              <p:nvPr/>
            </p:nvSpPr>
            <p:spPr bwMode="auto">
              <a:xfrm>
                <a:off x="3864" y="2817"/>
                <a:ext cx="624" cy="336"/>
              </a:xfrm>
              <a:prstGeom prst="irregularSeal1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latinLnBrk="1"/>
                <a:endParaRPr lang="ko-KR" altLang="en-US" sz="2400" b="0">
                  <a:ea typeface="HY헤드라인M" pitchFamily="18" charset="-127"/>
                </a:endParaRPr>
              </a:p>
            </p:txBody>
          </p:sp>
          <p:sp>
            <p:nvSpPr>
              <p:cNvPr id="13345" name="AutoShape 28"/>
              <p:cNvSpPr>
                <a:spLocks noChangeArrowheads="1"/>
              </p:cNvSpPr>
              <p:nvPr/>
            </p:nvSpPr>
            <p:spPr bwMode="auto">
              <a:xfrm>
                <a:off x="2836" y="2371"/>
                <a:ext cx="624" cy="336"/>
              </a:xfrm>
              <a:prstGeom prst="irregularSeal1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latinLnBrk="1"/>
                <a:endParaRPr lang="ko-KR" altLang="en-US" sz="2400" b="0">
                  <a:ea typeface="HY헤드라인M" pitchFamily="18" charset="-127"/>
                </a:endParaRPr>
              </a:p>
            </p:txBody>
          </p:sp>
          <p:sp>
            <p:nvSpPr>
              <p:cNvPr id="70" name="Text Box 30"/>
              <p:cNvSpPr txBox="1">
                <a:spLocks noChangeArrowheads="1"/>
              </p:cNvSpPr>
              <p:nvPr/>
            </p:nvSpPr>
            <p:spPr bwMode="auto">
              <a:xfrm>
                <a:off x="2303" y="2232"/>
                <a:ext cx="908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</a:t>
                </a:r>
                <a:r>
                  <a:rPr lang="ko-KR" altLang="en-US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105</a:t>
                </a:r>
              </a:p>
            </p:txBody>
          </p:sp>
          <p:sp>
            <p:nvSpPr>
              <p:cNvPr id="13347" name="AutoShape 31"/>
              <p:cNvSpPr>
                <a:spLocks noChangeArrowheads="1"/>
              </p:cNvSpPr>
              <p:nvPr/>
            </p:nvSpPr>
            <p:spPr bwMode="auto">
              <a:xfrm>
                <a:off x="2944" y="1240"/>
                <a:ext cx="624" cy="336"/>
              </a:xfrm>
              <a:prstGeom prst="irregularSeal1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latinLnBrk="1"/>
                <a:endParaRPr lang="ko-KR" altLang="en-US" sz="2400" b="0">
                  <a:ea typeface="HY헤드라인M" pitchFamily="18" charset="-127"/>
                </a:endParaRPr>
              </a:p>
            </p:txBody>
          </p:sp>
          <p:sp>
            <p:nvSpPr>
              <p:cNvPr id="72" name="Text Box 35"/>
              <p:cNvSpPr txBox="1">
                <a:spLocks noChangeArrowheads="1"/>
              </p:cNvSpPr>
              <p:nvPr/>
            </p:nvSpPr>
            <p:spPr bwMode="auto">
              <a:xfrm>
                <a:off x="3407" y="2737"/>
                <a:ext cx="908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</a:t>
                </a:r>
                <a:r>
                  <a:rPr lang="ko-KR" altLang="en-US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104</a:t>
                </a:r>
              </a:p>
            </p:txBody>
          </p:sp>
          <p:sp>
            <p:nvSpPr>
              <p:cNvPr id="73" name="Text Box 36"/>
              <p:cNvSpPr txBox="1">
                <a:spLocks noChangeArrowheads="1"/>
              </p:cNvSpPr>
              <p:nvPr/>
            </p:nvSpPr>
            <p:spPr bwMode="auto">
              <a:xfrm>
                <a:off x="2303" y="1176"/>
                <a:ext cx="908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</a:t>
                </a:r>
                <a:r>
                  <a:rPr lang="ko-KR" altLang="en-US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100</a:t>
                </a:r>
              </a:p>
            </p:txBody>
          </p:sp>
          <p:sp>
            <p:nvSpPr>
              <p:cNvPr id="13350" name="Arc 6"/>
              <p:cNvSpPr>
                <a:spLocks/>
              </p:cNvSpPr>
              <p:nvPr/>
            </p:nvSpPr>
            <p:spPr bwMode="auto">
              <a:xfrm flipH="1">
                <a:off x="3120" y="1056"/>
                <a:ext cx="528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FF9933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8" name="Group 42"/>
              <p:cNvGrpSpPr>
                <a:grpSpLocks/>
              </p:cNvGrpSpPr>
              <p:nvPr/>
            </p:nvGrpSpPr>
            <p:grpSpPr bwMode="auto">
              <a:xfrm>
                <a:off x="2832" y="1751"/>
                <a:ext cx="2144" cy="1561"/>
                <a:chOff x="2832" y="1751"/>
                <a:chExt cx="2144" cy="1561"/>
              </a:xfrm>
            </p:grpSpPr>
            <p:sp>
              <p:nvSpPr>
                <p:cNvPr id="13353" name="Line 12"/>
                <p:cNvSpPr>
                  <a:spLocks noChangeShapeType="1"/>
                </p:cNvSpPr>
                <p:nvPr/>
              </p:nvSpPr>
              <p:spPr bwMode="auto">
                <a:xfrm>
                  <a:off x="4976" y="1920"/>
                  <a:ext cx="0" cy="384"/>
                </a:xfrm>
                <a:prstGeom prst="line">
                  <a:avLst/>
                </a:prstGeom>
                <a:noFill/>
                <a:ln w="38100" cap="rnd">
                  <a:solidFill>
                    <a:srgbClr val="D60093"/>
                  </a:solidFill>
                  <a:prstDash val="sysDot"/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54" name="Arc 13"/>
                <p:cNvSpPr>
                  <a:spLocks/>
                </p:cNvSpPr>
                <p:nvPr/>
              </p:nvSpPr>
              <p:spPr bwMode="auto">
                <a:xfrm flipH="1" flipV="1">
                  <a:off x="2928" y="2928"/>
                  <a:ext cx="624" cy="336"/>
                </a:xfrm>
                <a:custGeom>
                  <a:avLst/>
                  <a:gdLst>
                    <a:gd name="T0" fmla="*/ 0 w 21600"/>
                    <a:gd name="T1" fmla="*/ 0 h 21575"/>
                    <a:gd name="T2" fmla="*/ 0 w 21600"/>
                    <a:gd name="T3" fmla="*/ 0 h 21575"/>
                    <a:gd name="T4" fmla="*/ 0 w 21600"/>
                    <a:gd name="T5" fmla="*/ 0 h 2157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5"/>
                    <a:gd name="T11" fmla="*/ 21600 w 21600"/>
                    <a:gd name="T12" fmla="*/ 21575 h 215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5" fill="none" extrusionOk="0">
                      <a:moveTo>
                        <a:pt x="1046" y="0"/>
                      </a:moveTo>
                      <a:cubicBezTo>
                        <a:pt x="12555" y="558"/>
                        <a:pt x="21600" y="10052"/>
                        <a:pt x="21600" y="21575"/>
                      </a:cubicBezTo>
                    </a:path>
                    <a:path w="21600" h="21575" stroke="0" extrusionOk="0">
                      <a:moveTo>
                        <a:pt x="1046" y="0"/>
                      </a:moveTo>
                      <a:cubicBezTo>
                        <a:pt x="12555" y="558"/>
                        <a:pt x="21600" y="10052"/>
                        <a:pt x="21600" y="21575"/>
                      </a:cubicBezTo>
                      <a:lnTo>
                        <a:pt x="0" y="21575"/>
                      </a:lnTo>
                      <a:close/>
                    </a:path>
                  </a:pathLst>
                </a:custGeom>
                <a:noFill/>
                <a:ln w="38100" cap="rnd">
                  <a:solidFill>
                    <a:srgbClr val="D60093"/>
                  </a:solidFill>
                  <a:prstDash val="sysDot"/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55" name="Arc 14"/>
                <p:cNvSpPr>
                  <a:spLocks/>
                </p:cNvSpPr>
                <p:nvPr/>
              </p:nvSpPr>
              <p:spPr bwMode="auto">
                <a:xfrm rot="-5400000" flipH="1" flipV="1">
                  <a:off x="4333" y="2771"/>
                  <a:ext cx="624" cy="457"/>
                </a:xfrm>
                <a:custGeom>
                  <a:avLst/>
                  <a:gdLst>
                    <a:gd name="T0" fmla="*/ 0 w 21600"/>
                    <a:gd name="T1" fmla="*/ 0 h 20538"/>
                    <a:gd name="T2" fmla="*/ 0 w 21600"/>
                    <a:gd name="T3" fmla="*/ 0 h 20538"/>
                    <a:gd name="T4" fmla="*/ 0 w 21600"/>
                    <a:gd name="T5" fmla="*/ 0 h 2053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0538"/>
                    <a:gd name="T11" fmla="*/ 21600 w 21600"/>
                    <a:gd name="T12" fmla="*/ 20538 h 205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0538" fill="none" extrusionOk="0">
                      <a:moveTo>
                        <a:pt x="9520" y="0"/>
                      </a:moveTo>
                      <a:cubicBezTo>
                        <a:pt x="16914" y="3631"/>
                        <a:pt x="21600" y="11151"/>
                        <a:pt x="21600" y="19389"/>
                      </a:cubicBezTo>
                      <a:cubicBezTo>
                        <a:pt x="21600" y="19772"/>
                        <a:pt x="21589" y="20155"/>
                        <a:pt x="21569" y="20538"/>
                      </a:cubicBezTo>
                    </a:path>
                    <a:path w="21600" h="20538" stroke="0" extrusionOk="0">
                      <a:moveTo>
                        <a:pt x="9520" y="0"/>
                      </a:moveTo>
                      <a:cubicBezTo>
                        <a:pt x="16914" y="3631"/>
                        <a:pt x="21600" y="11151"/>
                        <a:pt x="21600" y="19389"/>
                      </a:cubicBezTo>
                      <a:cubicBezTo>
                        <a:pt x="21600" y="19772"/>
                        <a:pt x="21589" y="20155"/>
                        <a:pt x="21569" y="20538"/>
                      </a:cubicBezTo>
                      <a:lnTo>
                        <a:pt x="0" y="19389"/>
                      </a:lnTo>
                      <a:close/>
                    </a:path>
                  </a:pathLst>
                </a:custGeom>
                <a:noFill/>
                <a:ln w="38100" cap="rnd">
                  <a:solidFill>
                    <a:srgbClr val="D60093"/>
                  </a:solidFill>
                  <a:prstDash val="sysDot"/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56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2832" y="1751"/>
                  <a:ext cx="26" cy="553"/>
                </a:xfrm>
                <a:prstGeom prst="line">
                  <a:avLst/>
                </a:prstGeom>
                <a:noFill/>
                <a:ln w="38100" cap="rnd">
                  <a:solidFill>
                    <a:srgbClr val="D60093"/>
                  </a:solidFill>
                  <a:prstDash val="sysDot"/>
                  <a:round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76" name="Text Box 18"/>
              <p:cNvSpPr txBox="1">
                <a:spLocks noChangeArrowheads="1"/>
              </p:cNvSpPr>
              <p:nvPr/>
            </p:nvSpPr>
            <p:spPr bwMode="auto">
              <a:xfrm>
                <a:off x="4633" y="1104"/>
                <a:ext cx="908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</a:t>
                </a:r>
                <a:r>
                  <a:rPr lang="ko-KR" altLang="en-US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102</a:t>
                </a:r>
              </a:p>
            </p:txBody>
          </p:sp>
        </p:grpSp>
        <p:sp>
          <p:nvSpPr>
            <p:cNvPr id="13331" name="Line 34"/>
            <p:cNvSpPr>
              <a:spLocks noChangeShapeType="1"/>
            </p:cNvSpPr>
            <p:nvPr/>
          </p:nvSpPr>
          <p:spPr bwMode="auto">
            <a:xfrm flipV="1">
              <a:off x="3048000" y="3185863"/>
              <a:ext cx="3921261" cy="1462336"/>
            </a:xfrm>
            <a:prstGeom prst="line">
              <a:avLst/>
            </a:prstGeom>
            <a:noFill/>
            <a:ln w="38100" cap="rnd">
              <a:solidFill>
                <a:srgbClr val="D60093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2" name="Line 33"/>
            <p:cNvSpPr>
              <a:spLocks noChangeShapeType="1"/>
            </p:cNvSpPr>
            <p:nvPr/>
          </p:nvSpPr>
          <p:spPr bwMode="auto">
            <a:xfrm>
              <a:off x="3290327" y="3027680"/>
              <a:ext cx="838200" cy="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3333" name="Picture 26" descr="ldp7024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86400" y="5486400"/>
              <a:ext cx="922338" cy="53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4" name="Picture 26" descr="ldp7024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0" y="3124200"/>
              <a:ext cx="922338" cy="53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5" name="Picture 19" descr="B-0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76" t="24304" r="5948" b="11995"/>
            <a:stretch>
              <a:fillRect/>
            </a:stretch>
          </p:blipFill>
          <p:spPr bwMode="auto">
            <a:xfrm>
              <a:off x="6934200" y="4495800"/>
              <a:ext cx="93662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6" name="Picture 27" descr="88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</a:blip>
            <a:srcRect l="9293" t="18642" r="8524" b="12993"/>
            <a:stretch>
              <a:fillRect/>
            </a:stretch>
          </p:blipFill>
          <p:spPr bwMode="auto">
            <a:xfrm>
              <a:off x="3810000" y="4648200"/>
              <a:ext cx="742950" cy="55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7" name="Picture 27" descr="88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</a:blip>
            <a:srcRect l="9293" t="18642" r="8524" b="12993"/>
            <a:stretch>
              <a:fillRect/>
            </a:stretch>
          </p:blipFill>
          <p:spPr bwMode="auto">
            <a:xfrm>
              <a:off x="4114800" y="2895600"/>
              <a:ext cx="742950" cy="55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8" name="Picture 27" descr="88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</a:blip>
            <a:srcRect l="9293" t="18642" r="8524" b="12993"/>
            <a:stretch>
              <a:fillRect/>
            </a:stretch>
          </p:blipFill>
          <p:spPr bwMode="auto">
            <a:xfrm>
              <a:off x="5638800" y="2286000"/>
              <a:ext cx="742950" cy="55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16" name="AutoShape 27"/>
          <p:cNvSpPr>
            <a:spLocks noChangeArrowheads="1"/>
          </p:cNvSpPr>
          <p:nvPr/>
        </p:nvSpPr>
        <p:spPr bwMode="auto">
          <a:xfrm>
            <a:off x="285720" y="2285992"/>
            <a:ext cx="4337050" cy="4038600"/>
          </a:xfrm>
          <a:prstGeom prst="roundRect">
            <a:avLst>
              <a:gd name="adj" fmla="val 2898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atinLnBrk="1"/>
            <a:endParaRPr lang="ko-KR" altLang="ko-KR" sz="2400">
              <a:latin typeface="Calibri" pitchFamily="34" charset="0"/>
              <a:ea typeface="HY헤드라인M" pitchFamily="18" charset="-127"/>
            </a:endParaRPr>
          </a:p>
        </p:txBody>
      </p:sp>
      <p:sp>
        <p:nvSpPr>
          <p:cNvPr id="13317" name="AutoShape 27"/>
          <p:cNvSpPr>
            <a:spLocks noChangeArrowheads="1"/>
          </p:cNvSpPr>
          <p:nvPr/>
        </p:nvSpPr>
        <p:spPr bwMode="auto">
          <a:xfrm>
            <a:off x="4643438" y="2285992"/>
            <a:ext cx="4176712" cy="4038600"/>
          </a:xfrm>
          <a:prstGeom prst="roundRect">
            <a:avLst>
              <a:gd name="adj" fmla="val 2898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atinLnBrk="1"/>
            <a:endParaRPr lang="ko-KR" altLang="ko-KR" sz="2400">
              <a:latin typeface="Calibri" pitchFamily="34" charset="0"/>
              <a:ea typeface="HY헤드라인M" pitchFamily="18" charset="-127"/>
            </a:endParaRPr>
          </a:p>
        </p:txBody>
      </p:sp>
      <p:sp>
        <p:nvSpPr>
          <p:cNvPr id="13318" name="AutoShape 4"/>
          <p:cNvSpPr>
            <a:spLocks noChangeArrowheads="1"/>
          </p:cNvSpPr>
          <p:nvPr/>
        </p:nvSpPr>
        <p:spPr bwMode="auto">
          <a:xfrm>
            <a:off x="214282" y="1357298"/>
            <a:ext cx="4368800" cy="849313"/>
          </a:xfrm>
          <a:prstGeom prst="roundRect">
            <a:avLst>
              <a:gd name="adj" fmla="val 7046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atinLnBrk="1">
              <a:lnSpc>
                <a:spcPts val="1400"/>
              </a:lnSpc>
            </a:pPr>
            <a:r>
              <a:rPr lang="ru-RU" altLang="ko-KR" sz="1600" dirty="0">
                <a:sym typeface="Wingdings" pitchFamily="2" charset="2"/>
              </a:rPr>
              <a:t>При занятости или </a:t>
            </a:r>
            <a:r>
              <a:rPr lang="ru-RU" altLang="ko-KR" sz="1600" dirty="0" err="1">
                <a:sym typeface="Wingdings" pitchFamily="2" charset="2"/>
              </a:rPr>
              <a:t>неответу</a:t>
            </a:r>
            <a:r>
              <a:rPr lang="ru-RU" altLang="ko-KR" sz="1600" dirty="0">
                <a:sym typeface="Wingdings" pitchFamily="2" charset="2"/>
              </a:rPr>
              <a:t> вызов </a:t>
            </a:r>
          </a:p>
          <a:p>
            <a:pPr latinLnBrk="1">
              <a:lnSpc>
                <a:spcPts val="1400"/>
              </a:lnSpc>
            </a:pPr>
            <a:r>
              <a:rPr lang="ru-RU" altLang="ko-KR" sz="1600" dirty="0">
                <a:sym typeface="Wingdings" pitchFamily="2" charset="2"/>
              </a:rPr>
              <a:t>передаётся на следующего абонента </a:t>
            </a:r>
          </a:p>
          <a:p>
            <a:pPr latinLnBrk="1">
              <a:lnSpc>
                <a:spcPts val="1400"/>
              </a:lnSpc>
            </a:pPr>
            <a:r>
              <a:rPr lang="ru-RU" altLang="ko-KR" sz="1600" dirty="0">
                <a:sym typeface="Wingdings" pitchFamily="2" charset="2"/>
              </a:rPr>
              <a:t>(круговой поиск)</a:t>
            </a:r>
          </a:p>
          <a:p>
            <a:pPr latinLnBrk="1">
              <a:lnSpc>
                <a:spcPts val="1400"/>
              </a:lnSpc>
            </a:pPr>
            <a:endParaRPr lang="ko-KR" altLang="en-US" sz="1600" b="0" dirty="0">
              <a:ea typeface="굴림" charset="-127"/>
            </a:endParaRPr>
          </a:p>
        </p:txBody>
      </p:sp>
      <p:sp>
        <p:nvSpPr>
          <p:cNvPr id="13319" name="AutoShape 4"/>
          <p:cNvSpPr>
            <a:spLocks noChangeArrowheads="1"/>
          </p:cNvSpPr>
          <p:nvPr/>
        </p:nvSpPr>
        <p:spPr bwMode="auto">
          <a:xfrm>
            <a:off x="4643438" y="1357298"/>
            <a:ext cx="4176712" cy="849313"/>
          </a:xfrm>
          <a:prstGeom prst="roundRect">
            <a:avLst>
              <a:gd name="adj" fmla="val 7046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ko-KR" sz="1400">
                <a:sym typeface="Wingdings" pitchFamily="2" charset="2"/>
              </a:rPr>
              <a:t>При занятости или неответу вызов </a:t>
            </a:r>
          </a:p>
          <a:p>
            <a:pPr algn="ctr"/>
            <a:r>
              <a:rPr lang="ru-RU" altLang="ko-KR" sz="1400">
                <a:sym typeface="Wingdings" pitchFamily="2" charset="2"/>
              </a:rPr>
              <a:t>передаётся на следующего абонента до </a:t>
            </a:r>
          </a:p>
          <a:p>
            <a:pPr algn="ctr"/>
            <a:r>
              <a:rPr lang="ru-RU" altLang="ko-KR" sz="1400">
                <a:sym typeface="Wingdings" pitchFamily="2" charset="2"/>
              </a:rPr>
              <a:t>последнего в списке </a:t>
            </a:r>
            <a:endParaRPr lang="ko-KR" altLang="en-US" sz="1400">
              <a:ea typeface="굴림" charset="-127"/>
              <a:sym typeface="Wingdings" pitchFamily="2" charset="2"/>
            </a:endParaRPr>
          </a:p>
        </p:txBody>
      </p:sp>
      <p:sp>
        <p:nvSpPr>
          <p:cNvPr id="13320" name="Arc 11"/>
          <p:cNvSpPr>
            <a:spLocks/>
          </p:cNvSpPr>
          <p:nvPr/>
        </p:nvSpPr>
        <p:spPr bwMode="auto">
          <a:xfrm rot="5400000" flipH="1">
            <a:off x="7776369" y="3721894"/>
            <a:ext cx="561975" cy="290513"/>
          </a:xfrm>
          <a:custGeom>
            <a:avLst/>
            <a:gdLst>
              <a:gd name="T0" fmla="*/ 0 w 21600"/>
              <a:gd name="T1" fmla="*/ 0 h 20538"/>
              <a:gd name="T2" fmla="*/ 0 w 21600"/>
              <a:gd name="T3" fmla="*/ 0 h 20538"/>
              <a:gd name="T4" fmla="*/ 0 w 21600"/>
              <a:gd name="T5" fmla="*/ 0 h 20538"/>
              <a:gd name="T6" fmla="*/ 0 60000 65536"/>
              <a:gd name="T7" fmla="*/ 0 60000 65536"/>
              <a:gd name="T8" fmla="*/ 0 60000 65536"/>
              <a:gd name="T9" fmla="*/ 0 w 21600"/>
              <a:gd name="T10" fmla="*/ 0 h 20538"/>
              <a:gd name="T11" fmla="*/ 21600 w 21600"/>
              <a:gd name="T12" fmla="*/ 20538 h 205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538" fill="none" extrusionOk="0">
                <a:moveTo>
                  <a:pt x="9520" y="0"/>
                </a:moveTo>
                <a:cubicBezTo>
                  <a:pt x="16914" y="3631"/>
                  <a:pt x="21600" y="11151"/>
                  <a:pt x="21600" y="19389"/>
                </a:cubicBezTo>
                <a:cubicBezTo>
                  <a:pt x="21600" y="19772"/>
                  <a:pt x="21589" y="20155"/>
                  <a:pt x="21569" y="20538"/>
                </a:cubicBezTo>
              </a:path>
              <a:path w="21600" h="20538" stroke="0" extrusionOk="0">
                <a:moveTo>
                  <a:pt x="9520" y="0"/>
                </a:moveTo>
                <a:cubicBezTo>
                  <a:pt x="16914" y="3631"/>
                  <a:pt x="21600" y="11151"/>
                  <a:pt x="21600" y="19389"/>
                </a:cubicBezTo>
                <a:cubicBezTo>
                  <a:pt x="21600" y="19772"/>
                  <a:pt x="21589" y="20155"/>
                  <a:pt x="21569" y="20538"/>
                </a:cubicBezTo>
                <a:lnTo>
                  <a:pt x="0" y="19389"/>
                </a:lnTo>
                <a:close/>
              </a:path>
            </a:pathLst>
          </a:custGeom>
          <a:noFill/>
          <a:ln w="38100" cap="rnd">
            <a:solidFill>
              <a:srgbClr val="D60093"/>
            </a:solidFill>
            <a:prstDash val="sysDot"/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1" name="Arc 11"/>
          <p:cNvSpPr>
            <a:spLocks/>
          </p:cNvSpPr>
          <p:nvPr/>
        </p:nvSpPr>
        <p:spPr bwMode="auto">
          <a:xfrm rot="21431203" flipH="1">
            <a:off x="6911975" y="3527425"/>
            <a:ext cx="731838" cy="346075"/>
          </a:xfrm>
          <a:custGeom>
            <a:avLst/>
            <a:gdLst>
              <a:gd name="T0" fmla="*/ 0 w 21600"/>
              <a:gd name="T1" fmla="*/ 0 h 20538"/>
              <a:gd name="T2" fmla="*/ 0 w 21600"/>
              <a:gd name="T3" fmla="*/ 0 h 20538"/>
              <a:gd name="T4" fmla="*/ 0 w 21600"/>
              <a:gd name="T5" fmla="*/ 0 h 20538"/>
              <a:gd name="T6" fmla="*/ 0 60000 65536"/>
              <a:gd name="T7" fmla="*/ 0 60000 65536"/>
              <a:gd name="T8" fmla="*/ 0 60000 65536"/>
              <a:gd name="T9" fmla="*/ 0 w 21600"/>
              <a:gd name="T10" fmla="*/ 0 h 20538"/>
              <a:gd name="T11" fmla="*/ 21600 w 21600"/>
              <a:gd name="T12" fmla="*/ 20538 h 205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538" fill="none" extrusionOk="0">
                <a:moveTo>
                  <a:pt x="9520" y="0"/>
                </a:moveTo>
                <a:cubicBezTo>
                  <a:pt x="16914" y="3631"/>
                  <a:pt x="21600" y="11151"/>
                  <a:pt x="21600" y="19389"/>
                </a:cubicBezTo>
                <a:cubicBezTo>
                  <a:pt x="21600" y="19772"/>
                  <a:pt x="21589" y="20155"/>
                  <a:pt x="21569" y="20538"/>
                </a:cubicBezTo>
              </a:path>
              <a:path w="21600" h="20538" stroke="0" extrusionOk="0">
                <a:moveTo>
                  <a:pt x="9520" y="0"/>
                </a:moveTo>
                <a:cubicBezTo>
                  <a:pt x="16914" y="3631"/>
                  <a:pt x="21600" y="11151"/>
                  <a:pt x="21600" y="19389"/>
                </a:cubicBezTo>
                <a:cubicBezTo>
                  <a:pt x="21600" y="19772"/>
                  <a:pt x="21589" y="20155"/>
                  <a:pt x="21569" y="20538"/>
                </a:cubicBezTo>
                <a:lnTo>
                  <a:pt x="0" y="19389"/>
                </a:lnTo>
                <a:close/>
              </a:path>
            </a:pathLst>
          </a:custGeom>
          <a:noFill/>
          <a:ln w="38100" cap="rnd">
            <a:solidFill>
              <a:srgbClr val="D60093"/>
            </a:solidFill>
            <a:prstDash val="sysDot"/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2" name="Text Box 36"/>
          <p:cNvSpPr txBox="1">
            <a:spLocks noChangeArrowheads="1"/>
          </p:cNvSpPr>
          <p:nvPr/>
        </p:nvSpPr>
        <p:spPr bwMode="auto">
          <a:xfrm>
            <a:off x="2959100" y="2595563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1400">
                <a:latin typeface="Calibri" pitchFamily="34" charset="0"/>
                <a:ea typeface="HY헤드라인M" pitchFamily="18" charset="-127"/>
              </a:rPr>
              <a:t>STA</a:t>
            </a:r>
            <a:r>
              <a:rPr lang="ko-KR" altLang="en-US" sz="1400">
                <a:latin typeface="Calibri" pitchFamily="34" charset="0"/>
                <a:ea typeface="HY헤드라인M" pitchFamily="18" charset="-127"/>
              </a:rPr>
              <a:t>10</a:t>
            </a:r>
            <a:r>
              <a:rPr lang="en-US" altLang="ko-KR" sz="1400">
                <a:latin typeface="Calibri" pitchFamily="34" charset="0"/>
                <a:ea typeface="HY헤드라인M" pitchFamily="18" charset="-127"/>
              </a:rPr>
              <a:t>1 answer </a:t>
            </a:r>
            <a:endParaRPr lang="ko-KR" altLang="en-US" sz="1400">
              <a:latin typeface="Calibri" pitchFamily="34" charset="0"/>
              <a:ea typeface="HY헤드라인M" pitchFamily="18" charset="-127"/>
            </a:endParaRPr>
          </a:p>
        </p:txBody>
      </p:sp>
      <p:sp>
        <p:nvSpPr>
          <p:cNvPr id="13323" name="Arc 13"/>
          <p:cNvSpPr>
            <a:spLocks/>
          </p:cNvSpPr>
          <p:nvPr/>
        </p:nvSpPr>
        <p:spPr bwMode="auto">
          <a:xfrm rot="6922415" flipH="1" flipV="1">
            <a:off x="1938338" y="3113088"/>
            <a:ext cx="636587" cy="503237"/>
          </a:xfrm>
          <a:custGeom>
            <a:avLst/>
            <a:gdLst>
              <a:gd name="T0" fmla="*/ 0 w 21600"/>
              <a:gd name="T1" fmla="*/ 0 h 21575"/>
              <a:gd name="T2" fmla="*/ 0 w 21600"/>
              <a:gd name="T3" fmla="*/ 0 h 21575"/>
              <a:gd name="T4" fmla="*/ 0 w 21600"/>
              <a:gd name="T5" fmla="*/ 0 h 21575"/>
              <a:gd name="T6" fmla="*/ 0 60000 65536"/>
              <a:gd name="T7" fmla="*/ 0 60000 65536"/>
              <a:gd name="T8" fmla="*/ 0 60000 65536"/>
              <a:gd name="T9" fmla="*/ 0 w 21600"/>
              <a:gd name="T10" fmla="*/ 0 h 21575"/>
              <a:gd name="T11" fmla="*/ 21600 w 21600"/>
              <a:gd name="T12" fmla="*/ 21575 h 215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75" fill="none" extrusionOk="0">
                <a:moveTo>
                  <a:pt x="1046" y="0"/>
                </a:moveTo>
                <a:cubicBezTo>
                  <a:pt x="12555" y="558"/>
                  <a:pt x="21600" y="10052"/>
                  <a:pt x="21600" y="21575"/>
                </a:cubicBezTo>
              </a:path>
              <a:path w="21600" h="21575" stroke="0" extrusionOk="0">
                <a:moveTo>
                  <a:pt x="1046" y="0"/>
                </a:moveTo>
                <a:cubicBezTo>
                  <a:pt x="12555" y="558"/>
                  <a:pt x="21600" y="10052"/>
                  <a:pt x="21600" y="21575"/>
                </a:cubicBezTo>
                <a:lnTo>
                  <a:pt x="0" y="21575"/>
                </a:lnTo>
                <a:close/>
              </a:path>
            </a:pathLst>
          </a:custGeom>
          <a:noFill/>
          <a:ln w="38100" cap="rnd">
            <a:solidFill>
              <a:srgbClr val="D60093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4" name="Arc 13"/>
          <p:cNvSpPr>
            <a:spLocks/>
          </p:cNvSpPr>
          <p:nvPr/>
        </p:nvSpPr>
        <p:spPr bwMode="auto">
          <a:xfrm rot="9732704" flipH="1" flipV="1">
            <a:off x="3333750" y="3230563"/>
            <a:ext cx="336550" cy="390525"/>
          </a:xfrm>
          <a:custGeom>
            <a:avLst/>
            <a:gdLst>
              <a:gd name="T0" fmla="*/ 0 w 21600"/>
              <a:gd name="T1" fmla="*/ 0 h 21575"/>
              <a:gd name="T2" fmla="*/ 0 w 21600"/>
              <a:gd name="T3" fmla="*/ 0 h 21575"/>
              <a:gd name="T4" fmla="*/ 0 w 21600"/>
              <a:gd name="T5" fmla="*/ 0 h 21575"/>
              <a:gd name="T6" fmla="*/ 0 60000 65536"/>
              <a:gd name="T7" fmla="*/ 0 60000 65536"/>
              <a:gd name="T8" fmla="*/ 0 60000 65536"/>
              <a:gd name="T9" fmla="*/ 0 w 21600"/>
              <a:gd name="T10" fmla="*/ 0 h 21575"/>
              <a:gd name="T11" fmla="*/ 21600 w 21600"/>
              <a:gd name="T12" fmla="*/ 21575 h 215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75" fill="none" extrusionOk="0">
                <a:moveTo>
                  <a:pt x="1046" y="0"/>
                </a:moveTo>
                <a:cubicBezTo>
                  <a:pt x="12555" y="558"/>
                  <a:pt x="21600" y="10052"/>
                  <a:pt x="21600" y="21575"/>
                </a:cubicBezTo>
              </a:path>
              <a:path w="21600" h="21575" stroke="0" extrusionOk="0">
                <a:moveTo>
                  <a:pt x="1046" y="0"/>
                </a:moveTo>
                <a:cubicBezTo>
                  <a:pt x="12555" y="558"/>
                  <a:pt x="21600" y="10052"/>
                  <a:pt x="21600" y="21575"/>
                </a:cubicBezTo>
                <a:lnTo>
                  <a:pt x="0" y="21575"/>
                </a:lnTo>
                <a:close/>
              </a:path>
            </a:pathLst>
          </a:custGeom>
          <a:noFill/>
          <a:ln w="38100" cap="rnd">
            <a:solidFill>
              <a:srgbClr val="D60093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5" name="Rectangle 5"/>
          <p:cNvSpPr>
            <a:spLocks noChangeArrowheads="1"/>
          </p:cNvSpPr>
          <p:nvPr/>
        </p:nvSpPr>
        <p:spPr bwMode="auto">
          <a:xfrm>
            <a:off x="714348" y="785794"/>
            <a:ext cx="39274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200" b="0" dirty="0" smtClean="0">
                <a:solidFill>
                  <a:srgbClr val="292929"/>
                </a:solidFill>
                <a:latin typeface="Calibri" pitchFamily="34" charset="0"/>
                <a:ea typeface="굴림" charset="-127"/>
              </a:rPr>
              <a:t>Circular</a:t>
            </a:r>
            <a:endParaRPr lang="en-US" altLang="ko-KR" sz="2200" b="0" dirty="0">
              <a:solidFill>
                <a:srgbClr val="292929"/>
              </a:solidFill>
              <a:latin typeface="Calibri" pitchFamily="34" charset="0"/>
              <a:ea typeface="굴림" charset="-127"/>
            </a:endParaRPr>
          </a:p>
        </p:txBody>
      </p:sp>
      <p:sp>
        <p:nvSpPr>
          <p:cNvPr id="13326" name="Rectangle 5"/>
          <p:cNvSpPr>
            <a:spLocks noChangeArrowheads="1"/>
          </p:cNvSpPr>
          <p:nvPr/>
        </p:nvSpPr>
        <p:spPr bwMode="auto">
          <a:xfrm>
            <a:off x="4929190" y="785794"/>
            <a:ext cx="387508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200" b="0" dirty="0" smtClean="0">
                <a:solidFill>
                  <a:srgbClr val="292929"/>
                </a:solidFill>
                <a:latin typeface="Calibri" pitchFamily="34" charset="0"/>
                <a:ea typeface="굴림" charset="-127"/>
              </a:rPr>
              <a:t>Terminal</a:t>
            </a:r>
            <a:endParaRPr lang="en-US" altLang="ko-KR" sz="2200" b="0" dirty="0">
              <a:solidFill>
                <a:srgbClr val="292929"/>
              </a:solidFill>
              <a:latin typeface="Calibri" pitchFamily="34" charset="0"/>
              <a:ea typeface="굴림" charset="-127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Группы абонентов. Типы групп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2"/>
          <p:cNvGrpSpPr>
            <a:grpSpLocks/>
          </p:cNvGrpSpPr>
          <p:nvPr/>
        </p:nvGrpSpPr>
        <p:grpSpPr bwMode="auto">
          <a:xfrm>
            <a:off x="4948238" y="2730500"/>
            <a:ext cx="3983037" cy="3581400"/>
            <a:chOff x="2537548" y="1676400"/>
            <a:chExt cx="6812828" cy="4648200"/>
          </a:xfrm>
        </p:grpSpPr>
        <p:sp>
          <p:nvSpPr>
            <p:cNvPr id="14372" name="AutoShape 4"/>
            <p:cNvSpPr>
              <a:spLocks noChangeArrowheads="1"/>
            </p:cNvSpPr>
            <p:nvPr/>
          </p:nvSpPr>
          <p:spPr bwMode="auto">
            <a:xfrm>
              <a:off x="2537548" y="2362505"/>
              <a:ext cx="1754120" cy="1295974"/>
            </a:xfrm>
            <a:prstGeom prst="cloudCallout">
              <a:avLst>
                <a:gd name="adj1" fmla="val -22917"/>
                <a:gd name="adj2" fmla="val 11588"/>
              </a:avLst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latinLnBrk="1"/>
              <a:r>
                <a:rPr lang="en-US" altLang="ko-KR" sz="1400">
                  <a:solidFill>
                    <a:srgbClr val="46464A"/>
                  </a:solidFill>
                  <a:ea typeface="HY헤드라인M" pitchFamily="18" charset="-127"/>
                </a:rPr>
                <a:t>CO LINE 1</a:t>
              </a:r>
              <a:endParaRPr lang="ko-KR" altLang="en-US" sz="1400">
                <a:solidFill>
                  <a:srgbClr val="46464A"/>
                </a:solidFill>
                <a:ea typeface="HY헤드라인M" pitchFamily="18" charset="-127"/>
              </a:endParaRPr>
            </a:p>
          </p:txBody>
        </p:sp>
        <p:grpSp>
          <p:nvGrpSpPr>
            <p:cNvPr id="3" name="Group 74"/>
            <p:cNvGrpSpPr>
              <a:grpSpLocks/>
            </p:cNvGrpSpPr>
            <p:nvPr/>
          </p:nvGrpSpPr>
          <p:grpSpPr bwMode="auto">
            <a:xfrm>
              <a:off x="3581400" y="1676400"/>
              <a:ext cx="5768976" cy="4648200"/>
              <a:chOff x="2256" y="672"/>
              <a:chExt cx="3634" cy="2928"/>
            </a:xfrm>
          </p:grpSpPr>
          <p:sp>
            <p:nvSpPr>
              <p:cNvPr id="14381" name="Oval 3"/>
              <p:cNvSpPr>
                <a:spLocks noChangeArrowheads="1"/>
              </p:cNvSpPr>
              <p:nvPr/>
            </p:nvSpPr>
            <p:spPr bwMode="auto">
              <a:xfrm>
                <a:off x="2255" y="672"/>
                <a:ext cx="3265" cy="292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1"/>
                <a:endParaRPr lang="ko-KR" altLang="en-US" sz="2400" b="0">
                  <a:solidFill>
                    <a:srgbClr val="46464A"/>
                  </a:solidFill>
                  <a:ea typeface="HY헤드라인M" pitchFamily="18" charset="-127"/>
                </a:endParaRPr>
              </a:p>
            </p:txBody>
          </p:sp>
          <p:sp>
            <p:nvSpPr>
              <p:cNvPr id="16" name="Text Box 12"/>
              <p:cNvSpPr txBox="1">
                <a:spLocks noChangeArrowheads="1"/>
              </p:cNvSpPr>
              <p:nvPr/>
            </p:nvSpPr>
            <p:spPr bwMode="auto">
              <a:xfrm>
                <a:off x="3215" y="768"/>
                <a:ext cx="900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STA101</a:t>
                </a:r>
              </a:p>
            </p:txBody>
          </p:sp>
          <p:grpSp>
            <p:nvGrpSpPr>
              <p:cNvPr id="4" name="Group 35"/>
              <p:cNvGrpSpPr>
                <a:grpSpLocks/>
              </p:cNvGrpSpPr>
              <p:nvPr/>
            </p:nvGrpSpPr>
            <p:grpSpPr bwMode="auto">
              <a:xfrm>
                <a:off x="2928" y="720"/>
                <a:ext cx="2448" cy="2256"/>
                <a:chOff x="2928" y="720"/>
                <a:chExt cx="2448" cy="2256"/>
              </a:xfrm>
            </p:grpSpPr>
            <p:sp>
              <p:nvSpPr>
                <p:cNvPr id="51" name="Freeform 29"/>
                <p:cNvSpPr>
                  <a:spLocks/>
                </p:cNvSpPr>
                <p:nvPr/>
              </p:nvSpPr>
              <p:spPr bwMode="auto">
                <a:xfrm>
                  <a:off x="3884" y="720"/>
                  <a:ext cx="674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52" name="Freeform 30"/>
                <p:cNvSpPr>
                  <a:spLocks/>
                </p:cNvSpPr>
                <p:nvPr/>
              </p:nvSpPr>
              <p:spPr bwMode="auto">
                <a:xfrm>
                  <a:off x="2926" y="1152"/>
                  <a:ext cx="674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53" name="Freeform 31"/>
                <p:cNvSpPr>
                  <a:spLocks/>
                </p:cNvSpPr>
                <p:nvPr/>
              </p:nvSpPr>
              <p:spPr bwMode="auto">
                <a:xfrm>
                  <a:off x="4655" y="1200"/>
                  <a:ext cx="671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54" name="Freeform 32"/>
                <p:cNvSpPr>
                  <a:spLocks/>
                </p:cNvSpPr>
                <p:nvPr/>
              </p:nvSpPr>
              <p:spPr bwMode="auto">
                <a:xfrm>
                  <a:off x="4703" y="2111"/>
                  <a:ext cx="671" cy="335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55" name="Freeform 33"/>
                <p:cNvSpPr>
                  <a:spLocks/>
                </p:cNvSpPr>
                <p:nvPr/>
              </p:nvSpPr>
              <p:spPr bwMode="auto">
                <a:xfrm>
                  <a:off x="3884" y="2640"/>
                  <a:ext cx="674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56" name="Freeform 34"/>
                <p:cNvSpPr>
                  <a:spLocks/>
                </p:cNvSpPr>
                <p:nvPr/>
              </p:nvSpPr>
              <p:spPr bwMode="auto">
                <a:xfrm>
                  <a:off x="2926" y="2111"/>
                  <a:ext cx="674" cy="335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</p:grpSp>
          <p:grpSp>
            <p:nvGrpSpPr>
              <p:cNvPr id="5" name="Group 38"/>
              <p:cNvGrpSpPr>
                <a:grpSpLocks/>
              </p:cNvGrpSpPr>
              <p:nvPr/>
            </p:nvGrpSpPr>
            <p:grpSpPr bwMode="auto">
              <a:xfrm>
                <a:off x="2928" y="720"/>
                <a:ext cx="2448" cy="2256"/>
                <a:chOff x="2928" y="720"/>
                <a:chExt cx="2448" cy="2256"/>
              </a:xfrm>
            </p:grpSpPr>
            <p:sp>
              <p:nvSpPr>
                <p:cNvPr id="45" name="Freeform 39"/>
                <p:cNvSpPr>
                  <a:spLocks/>
                </p:cNvSpPr>
                <p:nvPr/>
              </p:nvSpPr>
              <p:spPr bwMode="auto">
                <a:xfrm>
                  <a:off x="3884" y="720"/>
                  <a:ext cx="674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46" name="Freeform 40"/>
                <p:cNvSpPr>
                  <a:spLocks/>
                </p:cNvSpPr>
                <p:nvPr/>
              </p:nvSpPr>
              <p:spPr bwMode="auto">
                <a:xfrm>
                  <a:off x="2926" y="1152"/>
                  <a:ext cx="674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47" name="Freeform 41"/>
                <p:cNvSpPr>
                  <a:spLocks/>
                </p:cNvSpPr>
                <p:nvPr/>
              </p:nvSpPr>
              <p:spPr bwMode="auto">
                <a:xfrm>
                  <a:off x="4655" y="1200"/>
                  <a:ext cx="671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48" name="Freeform 42"/>
                <p:cNvSpPr>
                  <a:spLocks/>
                </p:cNvSpPr>
                <p:nvPr/>
              </p:nvSpPr>
              <p:spPr bwMode="auto">
                <a:xfrm>
                  <a:off x="4703" y="2111"/>
                  <a:ext cx="671" cy="335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49" name="Freeform 43"/>
                <p:cNvSpPr>
                  <a:spLocks/>
                </p:cNvSpPr>
                <p:nvPr/>
              </p:nvSpPr>
              <p:spPr bwMode="auto">
                <a:xfrm>
                  <a:off x="3884" y="2640"/>
                  <a:ext cx="674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50" name="Freeform 44"/>
                <p:cNvSpPr>
                  <a:spLocks/>
                </p:cNvSpPr>
                <p:nvPr/>
              </p:nvSpPr>
              <p:spPr bwMode="auto">
                <a:xfrm>
                  <a:off x="2926" y="2111"/>
                  <a:ext cx="674" cy="335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</p:grpSp>
          <p:grpSp>
            <p:nvGrpSpPr>
              <p:cNvPr id="6" name="Group 45"/>
              <p:cNvGrpSpPr>
                <a:grpSpLocks/>
              </p:cNvGrpSpPr>
              <p:nvPr/>
            </p:nvGrpSpPr>
            <p:grpSpPr bwMode="auto">
              <a:xfrm>
                <a:off x="2928" y="720"/>
                <a:ext cx="2448" cy="2256"/>
                <a:chOff x="2928" y="720"/>
                <a:chExt cx="2448" cy="2256"/>
              </a:xfrm>
            </p:grpSpPr>
            <p:sp>
              <p:nvSpPr>
                <p:cNvPr id="39" name="Freeform 46"/>
                <p:cNvSpPr>
                  <a:spLocks/>
                </p:cNvSpPr>
                <p:nvPr/>
              </p:nvSpPr>
              <p:spPr bwMode="auto">
                <a:xfrm>
                  <a:off x="3884" y="720"/>
                  <a:ext cx="674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40" name="Freeform 47"/>
                <p:cNvSpPr>
                  <a:spLocks/>
                </p:cNvSpPr>
                <p:nvPr/>
              </p:nvSpPr>
              <p:spPr bwMode="auto">
                <a:xfrm>
                  <a:off x="2926" y="1152"/>
                  <a:ext cx="674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41" name="Freeform 48"/>
                <p:cNvSpPr>
                  <a:spLocks/>
                </p:cNvSpPr>
                <p:nvPr/>
              </p:nvSpPr>
              <p:spPr bwMode="auto">
                <a:xfrm>
                  <a:off x="4655" y="1200"/>
                  <a:ext cx="671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42" name="Freeform 49"/>
                <p:cNvSpPr>
                  <a:spLocks/>
                </p:cNvSpPr>
                <p:nvPr/>
              </p:nvSpPr>
              <p:spPr bwMode="auto">
                <a:xfrm>
                  <a:off x="4703" y="2111"/>
                  <a:ext cx="671" cy="335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43" name="Freeform 50"/>
                <p:cNvSpPr>
                  <a:spLocks/>
                </p:cNvSpPr>
                <p:nvPr/>
              </p:nvSpPr>
              <p:spPr bwMode="auto">
                <a:xfrm>
                  <a:off x="3884" y="2640"/>
                  <a:ext cx="674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auto">
                <a:xfrm>
                  <a:off x="2926" y="2111"/>
                  <a:ext cx="674" cy="335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</p:grpSp>
          <p:grpSp>
            <p:nvGrpSpPr>
              <p:cNvPr id="7" name="Group 52"/>
              <p:cNvGrpSpPr>
                <a:grpSpLocks/>
              </p:cNvGrpSpPr>
              <p:nvPr/>
            </p:nvGrpSpPr>
            <p:grpSpPr bwMode="auto">
              <a:xfrm>
                <a:off x="2928" y="672"/>
                <a:ext cx="2448" cy="2256"/>
                <a:chOff x="2928" y="720"/>
                <a:chExt cx="2448" cy="2256"/>
              </a:xfrm>
            </p:grpSpPr>
            <p:sp>
              <p:nvSpPr>
                <p:cNvPr id="33" name="Freeform 53"/>
                <p:cNvSpPr>
                  <a:spLocks/>
                </p:cNvSpPr>
                <p:nvPr/>
              </p:nvSpPr>
              <p:spPr bwMode="auto">
                <a:xfrm>
                  <a:off x="3884" y="720"/>
                  <a:ext cx="674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34" name="Freeform 54"/>
                <p:cNvSpPr>
                  <a:spLocks/>
                </p:cNvSpPr>
                <p:nvPr/>
              </p:nvSpPr>
              <p:spPr bwMode="auto">
                <a:xfrm>
                  <a:off x="2926" y="1152"/>
                  <a:ext cx="674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35" name="Freeform 55"/>
                <p:cNvSpPr>
                  <a:spLocks/>
                </p:cNvSpPr>
                <p:nvPr/>
              </p:nvSpPr>
              <p:spPr bwMode="auto">
                <a:xfrm>
                  <a:off x="4655" y="1200"/>
                  <a:ext cx="671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36" name="Freeform 56"/>
                <p:cNvSpPr>
                  <a:spLocks/>
                </p:cNvSpPr>
                <p:nvPr/>
              </p:nvSpPr>
              <p:spPr bwMode="auto">
                <a:xfrm>
                  <a:off x="4703" y="2111"/>
                  <a:ext cx="671" cy="335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37" name="Freeform 57"/>
                <p:cNvSpPr>
                  <a:spLocks/>
                </p:cNvSpPr>
                <p:nvPr/>
              </p:nvSpPr>
              <p:spPr bwMode="auto">
                <a:xfrm>
                  <a:off x="3884" y="2640"/>
                  <a:ext cx="674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38" name="Freeform 58"/>
                <p:cNvSpPr>
                  <a:spLocks/>
                </p:cNvSpPr>
                <p:nvPr/>
              </p:nvSpPr>
              <p:spPr bwMode="auto">
                <a:xfrm>
                  <a:off x="2926" y="2111"/>
                  <a:ext cx="674" cy="335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</p:grpSp>
          <p:grpSp>
            <p:nvGrpSpPr>
              <p:cNvPr id="8" name="Group 59"/>
              <p:cNvGrpSpPr>
                <a:grpSpLocks/>
              </p:cNvGrpSpPr>
              <p:nvPr/>
            </p:nvGrpSpPr>
            <p:grpSpPr bwMode="auto">
              <a:xfrm>
                <a:off x="2928" y="672"/>
                <a:ext cx="2448" cy="2256"/>
                <a:chOff x="2928" y="720"/>
                <a:chExt cx="2448" cy="2256"/>
              </a:xfrm>
            </p:grpSpPr>
            <p:sp>
              <p:nvSpPr>
                <p:cNvPr id="27" name="Freeform 60"/>
                <p:cNvSpPr>
                  <a:spLocks/>
                </p:cNvSpPr>
                <p:nvPr/>
              </p:nvSpPr>
              <p:spPr bwMode="auto">
                <a:xfrm>
                  <a:off x="3884" y="720"/>
                  <a:ext cx="674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28" name="Freeform 61"/>
                <p:cNvSpPr>
                  <a:spLocks/>
                </p:cNvSpPr>
                <p:nvPr/>
              </p:nvSpPr>
              <p:spPr bwMode="auto">
                <a:xfrm>
                  <a:off x="2926" y="1152"/>
                  <a:ext cx="674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29" name="Freeform 62"/>
                <p:cNvSpPr>
                  <a:spLocks/>
                </p:cNvSpPr>
                <p:nvPr/>
              </p:nvSpPr>
              <p:spPr bwMode="auto">
                <a:xfrm>
                  <a:off x="4655" y="1200"/>
                  <a:ext cx="671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30" name="Freeform 63"/>
                <p:cNvSpPr>
                  <a:spLocks/>
                </p:cNvSpPr>
                <p:nvPr/>
              </p:nvSpPr>
              <p:spPr bwMode="auto">
                <a:xfrm>
                  <a:off x="4703" y="2111"/>
                  <a:ext cx="671" cy="335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31" name="Freeform 64"/>
                <p:cNvSpPr>
                  <a:spLocks/>
                </p:cNvSpPr>
                <p:nvPr/>
              </p:nvSpPr>
              <p:spPr bwMode="auto">
                <a:xfrm>
                  <a:off x="3884" y="2640"/>
                  <a:ext cx="674" cy="336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  <p:sp>
              <p:nvSpPr>
                <p:cNvPr id="32" name="Freeform 65"/>
                <p:cNvSpPr>
                  <a:spLocks/>
                </p:cNvSpPr>
                <p:nvPr/>
              </p:nvSpPr>
              <p:spPr bwMode="auto">
                <a:xfrm>
                  <a:off x="2926" y="2111"/>
                  <a:ext cx="674" cy="335"/>
                </a:xfrm>
                <a:custGeom>
                  <a:avLst/>
                  <a:gdLst>
                    <a:gd name="T0" fmla="*/ 192 w 960"/>
                    <a:gd name="T1" fmla="*/ 192 h 336"/>
                    <a:gd name="T2" fmla="*/ 0 w 960"/>
                    <a:gd name="T3" fmla="*/ 48 h 336"/>
                    <a:gd name="T4" fmla="*/ 336 w 960"/>
                    <a:gd name="T5" fmla="*/ 192 h 336"/>
                    <a:gd name="T6" fmla="*/ 384 w 960"/>
                    <a:gd name="T7" fmla="*/ 48 h 336"/>
                    <a:gd name="T8" fmla="*/ 480 w 960"/>
                    <a:gd name="T9" fmla="*/ 192 h 336"/>
                    <a:gd name="T10" fmla="*/ 720 w 960"/>
                    <a:gd name="T11" fmla="*/ 0 h 336"/>
                    <a:gd name="T12" fmla="*/ 624 w 960"/>
                    <a:gd name="T13" fmla="*/ 192 h 336"/>
                    <a:gd name="T14" fmla="*/ 864 w 960"/>
                    <a:gd name="T15" fmla="*/ 192 h 336"/>
                    <a:gd name="T16" fmla="*/ 768 w 960"/>
                    <a:gd name="T17" fmla="*/ 288 h 336"/>
                    <a:gd name="T18" fmla="*/ 960 w 960"/>
                    <a:gd name="T19" fmla="*/ 336 h 336"/>
                    <a:gd name="T20" fmla="*/ 672 w 960"/>
                    <a:gd name="T21" fmla="*/ 336 h 3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0"/>
                    <a:gd name="T34" fmla="*/ 0 h 336"/>
                    <a:gd name="T35" fmla="*/ 960 w 960"/>
                    <a:gd name="T36" fmla="*/ 336 h 3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0" h="336">
                      <a:moveTo>
                        <a:pt x="192" y="192"/>
                      </a:moveTo>
                      <a:lnTo>
                        <a:pt x="0" y="48"/>
                      </a:lnTo>
                      <a:lnTo>
                        <a:pt x="336" y="192"/>
                      </a:lnTo>
                      <a:lnTo>
                        <a:pt x="384" y="48"/>
                      </a:lnTo>
                      <a:lnTo>
                        <a:pt x="480" y="192"/>
                      </a:lnTo>
                      <a:lnTo>
                        <a:pt x="720" y="0"/>
                      </a:lnTo>
                      <a:lnTo>
                        <a:pt x="624" y="192"/>
                      </a:lnTo>
                      <a:lnTo>
                        <a:pt x="864" y="192"/>
                      </a:lnTo>
                      <a:lnTo>
                        <a:pt x="768" y="288"/>
                      </a:lnTo>
                      <a:lnTo>
                        <a:pt x="960" y="336"/>
                      </a:lnTo>
                      <a:lnTo>
                        <a:pt x="672" y="336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>
                    <a:defRPr/>
                  </a:pPr>
                  <a:endParaRPr lang="ko-KR" altLang="en-US" sz="2400" b="0" dirty="0">
                    <a:solidFill>
                      <a:schemeClr val="tx1">
                        <a:lumMod val="75000"/>
                      </a:schemeClr>
                    </a:solidFill>
                    <a:latin typeface="Arial" charset="0"/>
                    <a:ea typeface="HY헤드라인M" pitchFamily="18" charset="-127"/>
                  </a:endParaRPr>
                </a:p>
              </p:txBody>
            </p:sp>
          </p:grpSp>
          <p:sp>
            <p:nvSpPr>
              <p:cNvPr id="22" name="Text Box 14"/>
              <p:cNvSpPr txBox="1">
                <a:spLocks noChangeArrowheads="1"/>
              </p:cNvSpPr>
              <p:nvPr/>
            </p:nvSpPr>
            <p:spPr bwMode="auto">
              <a:xfrm>
                <a:off x="4990" y="2065"/>
                <a:ext cx="900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</a:t>
                </a:r>
                <a:r>
                  <a:rPr lang="ko-KR" altLang="en-US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103</a:t>
                </a:r>
              </a:p>
            </p:txBody>
          </p:sp>
          <p:sp>
            <p:nvSpPr>
              <p:cNvPr id="23" name="Text Box 15"/>
              <p:cNvSpPr txBox="1">
                <a:spLocks noChangeArrowheads="1"/>
              </p:cNvSpPr>
              <p:nvPr/>
            </p:nvSpPr>
            <p:spPr bwMode="auto">
              <a:xfrm>
                <a:off x="3600" y="3165"/>
                <a:ext cx="900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</a:t>
                </a:r>
                <a:r>
                  <a:rPr lang="ko-KR" altLang="en-US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104</a:t>
                </a:r>
              </a:p>
            </p:txBody>
          </p:sp>
          <p:sp>
            <p:nvSpPr>
              <p:cNvPr id="24" name="Text Box 16"/>
              <p:cNvSpPr txBox="1">
                <a:spLocks noChangeArrowheads="1"/>
              </p:cNvSpPr>
              <p:nvPr/>
            </p:nvSpPr>
            <p:spPr bwMode="auto">
              <a:xfrm>
                <a:off x="2685" y="2736"/>
                <a:ext cx="901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</a:t>
                </a:r>
                <a:r>
                  <a:rPr lang="ko-KR" altLang="en-US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105</a:t>
                </a:r>
              </a:p>
            </p:txBody>
          </p:sp>
          <p:sp>
            <p:nvSpPr>
              <p:cNvPr id="25" name="Text Box 11"/>
              <p:cNvSpPr txBox="1">
                <a:spLocks noChangeArrowheads="1"/>
              </p:cNvSpPr>
              <p:nvPr/>
            </p:nvSpPr>
            <p:spPr bwMode="auto">
              <a:xfrm>
                <a:off x="2498" y="1629"/>
                <a:ext cx="900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</a:t>
                </a:r>
                <a:r>
                  <a:rPr lang="ko-KR" altLang="en-US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100</a:t>
                </a:r>
              </a:p>
            </p:txBody>
          </p:sp>
          <p:sp>
            <p:nvSpPr>
              <p:cNvPr id="26" name="Text Box 13"/>
              <p:cNvSpPr txBox="1">
                <a:spLocks noChangeArrowheads="1"/>
              </p:cNvSpPr>
              <p:nvPr/>
            </p:nvSpPr>
            <p:spPr bwMode="auto">
              <a:xfrm>
                <a:off x="4080" y="1629"/>
                <a:ext cx="900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>
                  <a:defRPr/>
                </a:pPr>
                <a:r>
                  <a:rPr lang="en-US" altLang="ko-KR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STA</a:t>
                </a:r>
                <a:r>
                  <a:rPr lang="ko-KR" altLang="en-US" sz="1400" dirty="0">
                    <a:solidFill>
                      <a:schemeClr val="tx1">
                        <a:lumMod val="75000"/>
                      </a:schemeClr>
                    </a:solidFill>
                    <a:latin typeface="Calibri" pitchFamily="34" charset="0"/>
                    <a:ea typeface="HY헤드라인M" pitchFamily="18" charset="-127"/>
                  </a:rPr>
                  <a:t>102</a:t>
                </a:r>
              </a:p>
            </p:txBody>
          </p:sp>
        </p:grpSp>
        <p:pic>
          <p:nvPicPr>
            <p:cNvPr id="14374" name="Picture 19" descr="B-0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76" t="24304" r="5948" b="11995"/>
            <a:stretch>
              <a:fillRect/>
            </a:stretch>
          </p:blipFill>
          <p:spPr bwMode="auto">
            <a:xfrm>
              <a:off x="7216775" y="4268788"/>
              <a:ext cx="93662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75" name="Picture 27" descr="88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</a:blip>
            <a:srcRect l="9293" t="18642" r="8524" b="12993"/>
            <a:stretch>
              <a:fillRect/>
            </a:stretch>
          </p:blipFill>
          <p:spPr bwMode="auto">
            <a:xfrm>
              <a:off x="4514850" y="4343400"/>
              <a:ext cx="742950" cy="55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76" name="Picture 27" descr="88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</a:blip>
            <a:srcRect l="9293" t="18642" r="8524" b="12993"/>
            <a:stretch>
              <a:fillRect/>
            </a:stretch>
          </p:blipFill>
          <p:spPr bwMode="auto">
            <a:xfrm>
              <a:off x="6115050" y="2111375"/>
              <a:ext cx="742950" cy="55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77" name="Picture 26" descr="ldp7024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1863" y="5105400"/>
              <a:ext cx="922337" cy="53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78" name="Picture 26" descr="ldp7024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54863" y="2819400"/>
              <a:ext cx="922337" cy="53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79" name="Picture 27" descr="88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</a:blip>
            <a:srcRect l="9293" t="18642" r="8524" b="12993"/>
            <a:stretch>
              <a:fillRect/>
            </a:stretch>
          </p:blipFill>
          <p:spPr bwMode="auto">
            <a:xfrm>
              <a:off x="4591050" y="2720975"/>
              <a:ext cx="742950" cy="55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80" name="Line 33"/>
            <p:cNvSpPr>
              <a:spLocks noChangeShapeType="1"/>
            </p:cNvSpPr>
            <p:nvPr/>
          </p:nvSpPr>
          <p:spPr bwMode="auto">
            <a:xfrm>
              <a:off x="3380014" y="3225800"/>
              <a:ext cx="990600" cy="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" name="그룹 63"/>
          <p:cNvGrpSpPr>
            <a:grpSpLocks/>
          </p:cNvGrpSpPr>
          <p:nvPr/>
        </p:nvGrpSpPr>
        <p:grpSpPr bwMode="auto">
          <a:xfrm>
            <a:off x="300038" y="2705100"/>
            <a:ext cx="4352925" cy="3408363"/>
            <a:chOff x="1371600" y="1579563"/>
            <a:chExt cx="7543742" cy="4648200"/>
          </a:xfrm>
        </p:grpSpPr>
        <p:sp>
          <p:nvSpPr>
            <p:cNvPr id="14347" name="AutoShape 8"/>
            <p:cNvSpPr>
              <a:spLocks noChangeArrowheads="1"/>
            </p:cNvSpPr>
            <p:nvPr/>
          </p:nvSpPr>
          <p:spPr bwMode="auto">
            <a:xfrm>
              <a:off x="1371600" y="3408967"/>
              <a:ext cx="1903818" cy="1218880"/>
            </a:xfrm>
            <a:prstGeom prst="cloudCallout">
              <a:avLst>
                <a:gd name="adj1" fmla="val -22917"/>
                <a:gd name="adj2" fmla="val 11588"/>
              </a:avLst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latinLnBrk="1"/>
              <a:r>
                <a:rPr lang="en-US" altLang="ko-KR" sz="1400">
                  <a:solidFill>
                    <a:srgbClr val="46464A"/>
                  </a:solidFill>
                  <a:latin typeface="Calibri" pitchFamily="34" charset="0"/>
                  <a:ea typeface="HY헤드라인M" pitchFamily="18" charset="-127"/>
                </a:rPr>
                <a:t>CO LINE 2</a:t>
              </a:r>
              <a:endParaRPr lang="ko-KR" altLang="en-US" sz="1400">
                <a:solidFill>
                  <a:srgbClr val="46464A"/>
                </a:solidFill>
                <a:latin typeface="Calibri" pitchFamily="34" charset="0"/>
                <a:ea typeface="HY헤드라인M" pitchFamily="18" charset="-127"/>
              </a:endParaRPr>
            </a:p>
          </p:txBody>
        </p:sp>
        <p:sp>
          <p:nvSpPr>
            <p:cNvPr id="14348" name="AutoShape 12"/>
            <p:cNvSpPr>
              <a:spLocks noChangeArrowheads="1"/>
            </p:cNvSpPr>
            <p:nvPr/>
          </p:nvSpPr>
          <p:spPr bwMode="auto">
            <a:xfrm>
              <a:off x="1445881" y="4801044"/>
              <a:ext cx="1906570" cy="1218881"/>
            </a:xfrm>
            <a:prstGeom prst="cloudCallout">
              <a:avLst>
                <a:gd name="adj1" fmla="val -22917"/>
                <a:gd name="adj2" fmla="val 11588"/>
              </a:avLst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latinLnBrk="1"/>
              <a:r>
                <a:rPr lang="en-US" altLang="ko-KR" sz="1400">
                  <a:solidFill>
                    <a:srgbClr val="46464A"/>
                  </a:solidFill>
                  <a:latin typeface="Calibri" pitchFamily="34" charset="0"/>
                  <a:ea typeface="HY헤드라인M" pitchFamily="18" charset="-127"/>
                </a:rPr>
                <a:t>CO LINE 3</a:t>
              </a:r>
              <a:endParaRPr lang="ko-KR" altLang="en-US" sz="1400">
                <a:solidFill>
                  <a:srgbClr val="46464A"/>
                </a:solidFill>
                <a:latin typeface="Calibri" pitchFamily="34" charset="0"/>
                <a:ea typeface="HY헤드라인M" pitchFamily="18" charset="-127"/>
              </a:endParaRPr>
            </a:p>
          </p:txBody>
        </p:sp>
        <p:sp>
          <p:nvSpPr>
            <p:cNvPr id="14349" name="AutoShape 7"/>
            <p:cNvSpPr>
              <a:spLocks noChangeArrowheads="1"/>
            </p:cNvSpPr>
            <p:nvPr/>
          </p:nvSpPr>
          <p:spPr bwMode="auto">
            <a:xfrm>
              <a:off x="1371600" y="2036373"/>
              <a:ext cx="1903818" cy="1218880"/>
            </a:xfrm>
            <a:prstGeom prst="cloudCallout">
              <a:avLst>
                <a:gd name="adj1" fmla="val -22917"/>
                <a:gd name="adj2" fmla="val 11588"/>
              </a:avLst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latinLnBrk="1"/>
              <a:r>
                <a:rPr lang="en-US" altLang="ko-KR" sz="1400">
                  <a:solidFill>
                    <a:srgbClr val="46464A"/>
                  </a:solidFill>
                  <a:latin typeface="Calibri" pitchFamily="34" charset="0"/>
                  <a:ea typeface="HY헤드라인M" pitchFamily="18" charset="-127"/>
                </a:rPr>
                <a:t>CO LINE 1</a:t>
              </a:r>
              <a:endParaRPr lang="ko-KR" altLang="en-US" sz="1400">
                <a:solidFill>
                  <a:srgbClr val="46464A"/>
                </a:solidFill>
                <a:latin typeface="Calibri" pitchFamily="34" charset="0"/>
                <a:ea typeface="HY헤드라인M" pitchFamily="18" charset="-127"/>
              </a:endParaRPr>
            </a:p>
          </p:txBody>
        </p:sp>
        <p:sp>
          <p:nvSpPr>
            <p:cNvPr id="14350" name="Oval 3"/>
            <p:cNvSpPr>
              <a:spLocks noChangeArrowheads="1"/>
            </p:cNvSpPr>
            <p:nvPr/>
          </p:nvSpPr>
          <p:spPr bwMode="auto">
            <a:xfrm>
              <a:off x="3505200" y="1579563"/>
              <a:ext cx="5181600" cy="46482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2400" b="0">
                <a:ea typeface="HY헤드라인M" pitchFamily="18" charset="-127"/>
              </a:endParaRPr>
            </a:p>
          </p:txBody>
        </p:sp>
        <p:sp>
          <p:nvSpPr>
            <p:cNvPr id="69" name="Text Box 13"/>
            <p:cNvSpPr txBox="1">
              <a:spLocks noChangeArrowheads="1"/>
            </p:cNvSpPr>
            <p:nvPr/>
          </p:nvSpPr>
          <p:spPr bwMode="auto">
            <a:xfrm>
              <a:off x="4114528" y="3123190"/>
              <a:ext cx="1447122" cy="41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</a:schemeClr>
                  </a:solidFill>
                  <a:latin typeface="Calibri" pitchFamily="34" charset="0"/>
                  <a:ea typeface="HY헤드라인M" pitchFamily="18" charset="-127"/>
                </a:rPr>
                <a:t>STA</a:t>
              </a:r>
              <a:r>
                <a:rPr lang="ko-KR" altLang="en-US" sz="1400" dirty="0">
                  <a:solidFill>
                    <a:schemeClr val="tx1">
                      <a:lumMod val="75000"/>
                    </a:schemeClr>
                  </a:solidFill>
                  <a:latin typeface="Calibri" pitchFamily="34" charset="0"/>
                  <a:ea typeface="HY헤드라인M" pitchFamily="18" charset="-127"/>
                </a:rPr>
                <a:t>100</a:t>
              </a:r>
            </a:p>
          </p:txBody>
        </p:sp>
        <p:sp>
          <p:nvSpPr>
            <p:cNvPr id="70" name="Text Box 14"/>
            <p:cNvSpPr txBox="1">
              <a:spLocks noChangeArrowheads="1"/>
            </p:cNvSpPr>
            <p:nvPr/>
          </p:nvSpPr>
          <p:spPr bwMode="auto">
            <a:xfrm>
              <a:off x="4725290" y="1828536"/>
              <a:ext cx="1447122" cy="41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</a:schemeClr>
                  </a:solidFill>
                  <a:latin typeface="Calibri" pitchFamily="34" charset="0"/>
                  <a:ea typeface="HY헤드라인M" pitchFamily="18" charset="-127"/>
                </a:rPr>
                <a:t>STA</a:t>
              </a:r>
              <a:r>
                <a:rPr lang="ko-KR" altLang="en-US" sz="1400" dirty="0">
                  <a:solidFill>
                    <a:schemeClr val="tx1">
                      <a:lumMod val="75000"/>
                    </a:schemeClr>
                  </a:solidFill>
                  <a:latin typeface="Calibri" pitchFamily="34" charset="0"/>
                  <a:ea typeface="HY헤드라인M" pitchFamily="18" charset="-127"/>
                </a:rPr>
                <a:t>101</a:t>
              </a:r>
            </a:p>
          </p:txBody>
        </p:sp>
        <p:sp>
          <p:nvSpPr>
            <p:cNvPr id="71" name="Text Box 15"/>
            <p:cNvSpPr txBox="1">
              <a:spLocks noChangeArrowheads="1"/>
            </p:cNvSpPr>
            <p:nvPr/>
          </p:nvSpPr>
          <p:spPr bwMode="auto">
            <a:xfrm>
              <a:off x="6477794" y="3276903"/>
              <a:ext cx="1447122" cy="41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</a:schemeClr>
                  </a:solidFill>
                  <a:latin typeface="Calibri" pitchFamily="34" charset="0"/>
                  <a:ea typeface="HY헤드라인M" pitchFamily="18" charset="-127"/>
                </a:rPr>
                <a:t>STA</a:t>
              </a:r>
              <a:r>
                <a:rPr lang="ko-KR" altLang="en-US" sz="1400" dirty="0">
                  <a:solidFill>
                    <a:schemeClr val="tx1">
                      <a:lumMod val="75000"/>
                    </a:schemeClr>
                  </a:solidFill>
                  <a:latin typeface="Calibri" pitchFamily="34" charset="0"/>
                  <a:ea typeface="HY헤드라인M" pitchFamily="18" charset="-127"/>
                </a:rPr>
                <a:t>102</a:t>
              </a:r>
            </a:p>
          </p:txBody>
        </p:sp>
        <p:sp>
          <p:nvSpPr>
            <p:cNvPr id="72" name="Text Box 16"/>
            <p:cNvSpPr txBox="1">
              <a:spLocks noChangeArrowheads="1"/>
            </p:cNvSpPr>
            <p:nvPr/>
          </p:nvSpPr>
          <p:spPr bwMode="auto">
            <a:xfrm>
              <a:off x="7468220" y="3885261"/>
              <a:ext cx="1447122" cy="41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</a:schemeClr>
                  </a:solidFill>
                  <a:latin typeface="Calibri" pitchFamily="34" charset="0"/>
                  <a:ea typeface="HY헤드라인M" pitchFamily="18" charset="-127"/>
                </a:rPr>
                <a:t>STA</a:t>
              </a:r>
              <a:r>
                <a:rPr lang="ko-KR" altLang="en-US" sz="1400" dirty="0">
                  <a:solidFill>
                    <a:schemeClr val="tx1">
                      <a:lumMod val="75000"/>
                    </a:schemeClr>
                  </a:solidFill>
                  <a:latin typeface="Calibri" pitchFamily="34" charset="0"/>
                  <a:ea typeface="HY헤드라인M" pitchFamily="18" charset="-127"/>
                </a:rPr>
                <a:t>103</a:t>
              </a:r>
            </a:p>
          </p:txBody>
        </p:sp>
        <p:sp>
          <p:nvSpPr>
            <p:cNvPr id="73" name="Text Box 17"/>
            <p:cNvSpPr txBox="1">
              <a:spLocks noChangeArrowheads="1"/>
            </p:cNvSpPr>
            <p:nvPr/>
          </p:nvSpPr>
          <p:spPr bwMode="auto">
            <a:xfrm>
              <a:off x="5715716" y="4801044"/>
              <a:ext cx="1447122" cy="41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</a:schemeClr>
                  </a:solidFill>
                  <a:latin typeface="Calibri" pitchFamily="34" charset="0"/>
                  <a:ea typeface="HY헤드라인M" pitchFamily="18" charset="-127"/>
                </a:rPr>
                <a:t>STA</a:t>
              </a:r>
              <a:r>
                <a:rPr lang="ko-KR" altLang="en-US" sz="1400" dirty="0">
                  <a:solidFill>
                    <a:schemeClr val="tx1">
                      <a:lumMod val="75000"/>
                    </a:schemeClr>
                  </a:solidFill>
                  <a:latin typeface="Calibri" pitchFamily="34" charset="0"/>
                  <a:ea typeface="HY헤드라인M" pitchFamily="18" charset="-127"/>
                </a:rPr>
                <a:t>104</a:t>
              </a:r>
            </a:p>
          </p:txBody>
        </p:sp>
        <p:sp>
          <p:nvSpPr>
            <p:cNvPr id="74" name="Text Box 18"/>
            <p:cNvSpPr txBox="1">
              <a:spLocks noChangeArrowheads="1"/>
            </p:cNvSpPr>
            <p:nvPr/>
          </p:nvSpPr>
          <p:spPr bwMode="auto">
            <a:xfrm>
              <a:off x="4194313" y="4038974"/>
              <a:ext cx="1447122" cy="41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</a:schemeClr>
                  </a:solidFill>
                  <a:latin typeface="Calibri" pitchFamily="34" charset="0"/>
                  <a:ea typeface="HY헤드라인M" pitchFamily="18" charset="-127"/>
                </a:rPr>
                <a:t>STA</a:t>
              </a:r>
              <a:r>
                <a:rPr lang="ko-KR" altLang="en-US" sz="1400" dirty="0">
                  <a:solidFill>
                    <a:schemeClr val="tx1">
                      <a:lumMod val="75000"/>
                    </a:schemeClr>
                  </a:solidFill>
                  <a:latin typeface="Calibri" pitchFamily="34" charset="0"/>
                  <a:ea typeface="HY헤드라인M" pitchFamily="18" charset="-127"/>
                </a:rPr>
                <a:t>105</a:t>
              </a:r>
            </a:p>
          </p:txBody>
        </p:sp>
        <p:grpSp>
          <p:nvGrpSpPr>
            <p:cNvPr id="10" name="Group 35"/>
            <p:cNvGrpSpPr>
              <a:grpSpLocks/>
            </p:cNvGrpSpPr>
            <p:nvPr/>
          </p:nvGrpSpPr>
          <p:grpSpPr bwMode="auto">
            <a:xfrm>
              <a:off x="2895600" y="2133644"/>
              <a:ext cx="2819400" cy="706455"/>
              <a:chOff x="1824" y="1152"/>
              <a:chExt cx="1776" cy="445"/>
            </a:xfrm>
          </p:grpSpPr>
          <p:sp>
            <p:nvSpPr>
              <p:cNvPr id="88" name="Line 9"/>
              <p:cNvSpPr>
                <a:spLocks noChangeShapeType="1"/>
              </p:cNvSpPr>
              <p:nvPr/>
            </p:nvSpPr>
            <p:spPr bwMode="auto">
              <a:xfrm flipV="1">
                <a:off x="1824" y="1583"/>
                <a:ext cx="721" cy="14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latinLnBrk="1">
                  <a:defRPr/>
                </a:pPr>
                <a:endParaRPr lang="ko-KR" altLang="en-US" sz="2400" b="0" dirty="0">
                  <a:solidFill>
                    <a:schemeClr val="tx1">
                      <a:lumMod val="75000"/>
                    </a:schemeClr>
                  </a:solidFill>
                  <a:latin typeface="Arial" charset="0"/>
                  <a:ea typeface="HY헤드라인M" pitchFamily="18" charset="-127"/>
                </a:endParaRPr>
              </a:p>
            </p:txBody>
          </p:sp>
          <p:sp>
            <p:nvSpPr>
              <p:cNvPr id="89" name="Freeform 32"/>
              <p:cNvSpPr>
                <a:spLocks/>
              </p:cNvSpPr>
              <p:nvPr/>
            </p:nvSpPr>
            <p:spPr bwMode="auto">
              <a:xfrm>
                <a:off x="2930" y="1152"/>
                <a:ext cx="672" cy="334"/>
              </a:xfrm>
              <a:custGeom>
                <a:avLst/>
                <a:gdLst>
                  <a:gd name="T0" fmla="*/ 192 w 960"/>
                  <a:gd name="T1" fmla="*/ 192 h 336"/>
                  <a:gd name="T2" fmla="*/ 0 w 960"/>
                  <a:gd name="T3" fmla="*/ 48 h 336"/>
                  <a:gd name="T4" fmla="*/ 336 w 960"/>
                  <a:gd name="T5" fmla="*/ 192 h 336"/>
                  <a:gd name="T6" fmla="*/ 384 w 960"/>
                  <a:gd name="T7" fmla="*/ 48 h 336"/>
                  <a:gd name="T8" fmla="*/ 480 w 960"/>
                  <a:gd name="T9" fmla="*/ 192 h 336"/>
                  <a:gd name="T10" fmla="*/ 720 w 960"/>
                  <a:gd name="T11" fmla="*/ 0 h 336"/>
                  <a:gd name="T12" fmla="*/ 624 w 960"/>
                  <a:gd name="T13" fmla="*/ 192 h 336"/>
                  <a:gd name="T14" fmla="*/ 864 w 960"/>
                  <a:gd name="T15" fmla="*/ 192 h 336"/>
                  <a:gd name="T16" fmla="*/ 768 w 960"/>
                  <a:gd name="T17" fmla="*/ 288 h 336"/>
                  <a:gd name="T18" fmla="*/ 960 w 960"/>
                  <a:gd name="T19" fmla="*/ 336 h 336"/>
                  <a:gd name="T20" fmla="*/ 672 w 960"/>
                  <a:gd name="T21" fmla="*/ 336 h 3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60"/>
                  <a:gd name="T34" fmla="*/ 0 h 336"/>
                  <a:gd name="T35" fmla="*/ 960 w 960"/>
                  <a:gd name="T36" fmla="*/ 336 h 3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60" h="336">
                    <a:moveTo>
                      <a:pt x="192" y="192"/>
                    </a:moveTo>
                    <a:lnTo>
                      <a:pt x="0" y="48"/>
                    </a:lnTo>
                    <a:lnTo>
                      <a:pt x="336" y="192"/>
                    </a:lnTo>
                    <a:lnTo>
                      <a:pt x="384" y="48"/>
                    </a:lnTo>
                    <a:lnTo>
                      <a:pt x="480" y="192"/>
                    </a:lnTo>
                    <a:lnTo>
                      <a:pt x="720" y="0"/>
                    </a:lnTo>
                    <a:lnTo>
                      <a:pt x="624" y="192"/>
                    </a:lnTo>
                    <a:lnTo>
                      <a:pt x="864" y="192"/>
                    </a:lnTo>
                    <a:lnTo>
                      <a:pt x="768" y="288"/>
                    </a:lnTo>
                    <a:lnTo>
                      <a:pt x="960" y="336"/>
                    </a:lnTo>
                    <a:lnTo>
                      <a:pt x="672" y="336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1">
                  <a:defRPr/>
                </a:pPr>
                <a:endParaRPr lang="ko-KR" altLang="en-US" sz="2400" b="0" dirty="0">
                  <a:solidFill>
                    <a:schemeClr val="tx1">
                      <a:lumMod val="75000"/>
                    </a:schemeClr>
                  </a:solidFill>
                  <a:latin typeface="Arial" charset="0"/>
                  <a:ea typeface="HY헤드라인M" pitchFamily="18" charset="-127"/>
                </a:endParaRPr>
              </a:p>
            </p:txBody>
          </p:sp>
        </p:grpSp>
        <p:grpSp>
          <p:nvGrpSpPr>
            <p:cNvPr id="11" name="Group 40"/>
            <p:cNvGrpSpPr>
              <a:grpSpLocks/>
            </p:cNvGrpSpPr>
            <p:nvPr/>
          </p:nvGrpSpPr>
          <p:grpSpPr bwMode="auto">
            <a:xfrm>
              <a:off x="2895600" y="1655764"/>
              <a:ext cx="4267201" cy="2687638"/>
              <a:chOff x="1632" y="720"/>
              <a:chExt cx="2928" cy="1728"/>
            </a:xfrm>
          </p:grpSpPr>
          <p:sp>
            <p:nvSpPr>
              <p:cNvPr id="14368" name="Freeform 11"/>
              <p:cNvSpPr>
                <a:spLocks/>
              </p:cNvSpPr>
              <p:nvPr/>
            </p:nvSpPr>
            <p:spPr bwMode="auto">
              <a:xfrm>
                <a:off x="1632" y="1488"/>
                <a:ext cx="2208" cy="960"/>
              </a:xfrm>
              <a:custGeom>
                <a:avLst/>
                <a:gdLst>
                  <a:gd name="T0" fmla="*/ 0 w 2304"/>
                  <a:gd name="T1" fmla="*/ 1 h 1296"/>
                  <a:gd name="T2" fmla="*/ 160 w 2304"/>
                  <a:gd name="T3" fmla="*/ 1 h 1296"/>
                  <a:gd name="T4" fmla="*/ 160 w 2304"/>
                  <a:gd name="T5" fmla="*/ 1 h 1296"/>
                  <a:gd name="T6" fmla="*/ 698 w 2304"/>
                  <a:gd name="T7" fmla="*/ 1 h 1296"/>
                  <a:gd name="T8" fmla="*/ 698 w 2304"/>
                  <a:gd name="T9" fmla="*/ 0 h 12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4"/>
                  <a:gd name="T16" fmla="*/ 0 h 1296"/>
                  <a:gd name="T17" fmla="*/ 2304 w 2304"/>
                  <a:gd name="T18" fmla="*/ 1296 h 12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4" h="1296">
                    <a:moveTo>
                      <a:pt x="0" y="1296"/>
                    </a:moveTo>
                    <a:lnTo>
                      <a:pt x="528" y="1296"/>
                    </a:lnTo>
                    <a:lnTo>
                      <a:pt x="528" y="624"/>
                    </a:lnTo>
                    <a:lnTo>
                      <a:pt x="2304" y="624"/>
                    </a:lnTo>
                    <a:lnTo>
                      <a:pt x="2304" y="0"/>
                    </a:lnTo>
                  </a:path>
                </a:pathLst>
              </a:custGeom>
              <a:noFill/>
              <a:ln w="38100">
                <a:solidFill>
                  <a:srgbClr val="D60093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369" name="Freeform 33"/>
              <p:cNvSpPr>
                <a:spLocks/>
              </p:cNvSpPr>
              <p:nvPr/>
            </p:nvSpPr>
            <p:spPr bwMode="auto">
              <a:xfrm>
                <a:off x="3888" y="720"/>
                <a:ext cx="672" cy="336"/>
              </a:xfrm>
              <a:custGeom>
                <a:avLst/>
                <a:gdLst>
                  <a:gd name="T0" fmla="*/ 1 w 960"/>
                  <a:gd name="T1" fmla="*/ 192 h 336"/>
                  <a:gd name="T2" fmla="*/ 0 w 960"/>
                  <a:gd name="T3" fmla="*/ 48 h 336"/>
                  <a:gd name="T4" fmla="*/ 1 w 960"/>
                  <a:gd name="T5" fmla="*/ 192 h 336"/>
                  <a:gd name="T6" fmla="*/ 1 w 960"/>
                  <a:gd name="T7" fmla="*/ 48 h 336"/>
                  <a:gd name="T8" fmla="*/ 1 w 960"/>
                  <a:gd name="T9" fmla="*/ 192 h 336"/>
                  <a:gd name="T10" fmla="*/ 1 w 960"/>
                  <a:gd name="T11" fmla="*/ 0 h 336"/>
                  <a:gd name="T12" fmla="*/ 1 w 960"/>
                  <a:gd name="T13" fmla="*/ 192 h 336"/>
                  <a:gd name="T14" fmla="*/ 1 w 960"/>
                  <a:gd name="T15" fmla="*/ 192 h 336"/>
                  <a:gd name="T16" fmla="*/ 1 w 960"/>
                  <a:gd name="T17" fmla="*/ 288 h 336"/>
                  <a:gd name="T18" fmla="*/ 1 w 960"/>
                  <a:gd name="T19" fmla="*/ 336 h 336"/>
                  <a:gd name="T20" fmla="*/ 1 w 960"/>
                  <a:gd name="T21" fmla="*/ 336 h 3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60"/>
                  <a:gd name="T34" fmla="*/ 0 h 336"/>
                  <a:gd name="T35" fmla="*/ 960 w 960"/>
                  <a:gd name="T36" fmla="*/ 336 h 3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60" h="336">
                    <a:moveTo>
                      <a:pt x="192" y="192"/>
                    </a:moveTo>
                    <a:lnTo>
                      <a:pt x="0" y="48"/>
                    </a:lnTo>
                    <a:lnTo>
                      <a:pt x="336" y="192"/>
                    </a:lnTo>
                    <a:lnTo>
                      <a:pt x="384" y="48"/>
                    </a:lnTo>
                    <a:lnTo>
                      <a:pt x="480" y="192"/>
                    </a:lnTo>
                    <a:lnTo>
                      <a:pt x="720" y="0"/>
                    </a:lnTo>
                    <a:lnTo>
                      <a:pt x="624" y="192"/>
                    </a:lnTo>
                    <a:lnTo>
                      <a:pt x="864" y="192"/>
                    </a:lnTo>
                    <a:lnTo>
                      <a:pt x="768" y="288"/>
                    </a:lnTo>
                    <a:lnTo>
                      <a:pt x="960" y="336"/>
                    </a:lnTo>
                    <a:lnTo>
                      <a:pt x="672" y="336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2514600" y="2514601"/>
              <a:ext cx="5867400" cy="3200401"/>
              <a:chOff x="1584" y="1200"/>
              <a:chExt cx="3744" cy="1999"/>
            </a:xfrm>
          </p:grpSpPr>
          <p:sp>
            <p:nvSpPr>
              <p:cNvPr id="14366" name="Freeform 25"/>
              <p:cNvSpPr>
                <a:spLocks/>
              </p:cNvSpPr>
              <p:nvPr/>
            </p:nvSpPr>
            <p:spPr bwMode="auto">
              <a:xfrm>
                <a:off x="1584" y="1872"/>
                <a:ext cx="3312" cy="1327"/>
              </a:xfrm>
              <a:custGeom>
                <a:avLst/>
                <a:gdLst>
                  <a:gd name="T0" fmla="*/ 0 w 3312"/>
                  <a:gd name="T1" fmla="*/ 11 h 1584"/>
                  <a:gd name="T2" fmla="*/ 864 w 3312"/>
                  <a:gd name="T3" fmla="*/ 11 h 1584"/>
                  <a:gd name="T4" fmla="*/ 864 w 3312"/>
                  <a:gd name="T5" fmla="*/ 3 h 1584"/>
                  <a:gd name="T6" fmla="*/ 3312 w 3312"/>
                  <a:gd name="T7" fmla="*/ 3 h 1584"/>
                  <a:gd name="T8" fmla="*/ 3312 w 3312"/>
                  <a:gd name="T9" fmla="*/ 0 h 15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12"/>
                  <a:gd name="T16" fmla="*/ 0 h 1584"/>
                  <a:gd name="T17" fmla="*/ 3312 w 3312"/>
                  <a:gd name="T18" fmla="*/ 1584 h 15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12" h="1584">
                    <a:moveTo>
                      <a:pt x="0" y="1584"/>
                    </a:moveTo>
                    <a:lnTo>
                      <a:pt x="864" y="1584"/>
                    </a:lnTo>
                    <a:lnTo>
                      <a:pt x="864" y="288"/>
                    </a:lnTo>
                    <a:lnTo>
                      <a:pt x="3312" y="288"/>
                    </a:lnTo>
                    <a:lnTo>
                      <a:pt x="3312" y="0"/>
                    </a:lnTo>
                  </a:path>
                </a:pathLst>
              </a:custGeom>
              <a:noFill/>
              <a:ln w="38100">
                <a:solidFill>
                  <a:srgbClr val="99CC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367" name="Freeform 34"/>
              <p:cNvSpPr>
                <a:spLocks/>
              </p:cNvSpPr>
              <p:nvPr/>
            </p:nvSpPr>
            <p:spPr bwMode="auto">
              <a:xfrm>
                <a:off x="4656" y="1200"/>
                <a:ext cx="672" cy="336"/>
              </a:xfrm>
              <a:custGeom>
                <a:avLst/>
                <a:gdLst>
                  <a:gd name="T0" fmla="*/ 1 w 960"/>
                  <a:gd name="T1" fmla="*/ 192 h 336"/>
                  <a:gd name="T2" fmla="*/ 0 w 960"/>
                  <a:gd name="T3" fmla="*/ 48 h 336"/>
                  <a:gd name="T4" fmla="*/ 1 w 960"/>
                  <a:gd name="T5" fmla="*/ 192 h 336"/>
                  <a:gd name="T6" fmla="*/ 1 w 960"/>
                  <a:gd name="T7" fmla="*/ 48 h 336"/>
                  <a:gd name="T8" fmla="*/ 1 w 960"/>
                  <a:gd name="T9" fmla="*/ 192 h 336"/>
                  <a:gd name="T10" fmla="*/ 1 w 960"/>
                  <a:gd name="T11" fmla="*/ 0 h 336"/>
                  <a:gd name="T12" fmla="*/ 1 w 960"/>
                  <a:gd name="T13" fmla="*/ 192 h 336"/>
                  <a:gd name="T14" fmla="*/ 1 w 960"/>
                  <a:gd name="T15" fmla="*/ 192 h 336"/>
                  <a:gd name="T16" fmla="*/ 1 w 960"/>
                  <a:gd name="T17" fmla="*/ 288 h 336"/>
                  <a:gd name="T18" fmla="*/ 1 w 960"/>
                  <a:gd name="T19" fmla="*/ 336 h 336"/>
                  <a:gd name="T20" fmla="*/ 1 w 960"/>
                  <a:gd name="T21" fmla="*/ 336 h 3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60"/>
                  <a:gd name="T34" fmla="*/ 0 h 336"/>
                  <a:gd name="T35" fmla="*/ 960 w 960"/>
                  <a:gd name="T36" fmla="*/ 336 h 3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60" h="336">
                    <a:moveTo>
                      <a:pt x="192" y="192"/>
                    </a:moveTo>
                    <a:lnTo>
                      <a:pt x="0" y="48"/>
                    </a:lnTo>
                    <a:lnTo>
                      <a:pt x="336" y="192"/>
                    </a:lnTo>
                    <a:lnTo>
                      <a:pt x="384" y="48"/>
                    </a:lnTo>
                    <a:lnTo>
                      <a:pt x="480" y="192"/>
                    </a:lnTo>
                    <a:lnTo>
                      <a:pt x="720" y="0"/>
                    </a:lnTo>
                    <a:lnTo>
                      <a:pt x="624" y="192"/>
                    </a:lnTo>
                    <a:lnTo>
                      <a:pt x="864" y="192"/>
                    </a:lnTo>
                    <a:lnTo>
                      <a:pt x="768" y="288"/>
                    </a:lnTo>
                    <a:lnTo>
                      <a:pt x="960" y="336"/>
                    </a:lnTo>
                    <a:lnTo>
                      <a:pt x="672" y="336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14360" name="Picture 19" descr="B-0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76" t="24304" r="5948" b="11995"/>
            <a:stretch>
              <a:fillRect/>
            </a:stretch>
          </p:blipFill>
          <p:spPr bwMode="auto">
            <a:xfrm>
              <a:off x="7162800" y="4268788"/>
              <a:ext cx="93662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27" descr="882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</a:blip>
            <a:srcRect l="9293" t="18642" r="8524" b="12993"/>
            <a:stretch>
              <a:fillRect/>
            </a:stretch>
          </p:blipFill>
          <p:spPr bwMode="auto">
            <a:xfrm>
              <a:off x="4038600" y="4421188"/>
              <a:ext cx="742950" cy="55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2" name="Picture 27" descr="882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</a:blip>
            <a:srcRect l="9293" t="18642" r="8524" b="12993"/>
            <a:stretch>
              <a:fillRect/>
            </a:stretch>
          </p:blipFill>
          <p:spPr bwMode="auto">
            <a:xfrm>
              <a:off x="4343400" y="2686639"/>
              <a:ext cx="742951" cy="555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3" name="Picture 27" descr="882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</a:blip>
            <a:srcRect l="9293" t="18642" r="8524" b="12993"/>
            <a:stretch>
              <a:fillRect/>
            </a:stretch>
          </p:blipFill>
          <p:spPr bwMode="auto">
            <a:xfrm>
              <a:off x="5867400" y="2058988"/>
              <a:ext cx="742950" cy="55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4" name="Picture 26" descr="ldp7024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5000" y="5259388"/>
              <a:ext cx="922338" cy="531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5" name="Picture 26" descr="ldp7024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86600" y="2897188"/>
              <a:ext cx="922338" cy="531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40" name="AutoShape 27"/>
          <p:cNvSpPr>
            <a:spLocks noChangeArrowheads="1"/>
          </p:cNvSpPr>
          <p:nvPr/>
        </p:nvSpPr>
        <p:spPr bwMode="auto">
          <a:xfrm>
            <a:off x="285720" y="2500306"/>
            <a:ext cx="4416425" cy="4038600"/>
          </a:xfrm>
          <a:prstGeom prst="roundRect">
            <a:avLst>
              <a:gd name="adj" fmla="val 2898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atinLnBrk="1"/>
            <a:endParaRPr lang="ko-KR" altLang="ko-KR" sz="2400">
              <a:latin typeface="Calibri" pitchFamily="34" charset="0"/>
              <a:ea typeface="HY헤드라인M" pitchFamily="18" charset="-127"/>
            </a:endParaRPr>
          </a:p>
        </p:txBody>
      </p:sp>
      <p:sp>
        <p:nvSpPr>
          <p:cNvPr id="14341" name="AutoShape 27"/>
          <p:cNvSpPr>
            <a:spLocks noChangeArrowheads="1"/>
          </p:cNvSpPr>
          <p:nvPr/>
        </p:nvSpPr>
        <p:spPr bwMode="auto">
          <a:xfrm>
            <a:off x="4714876" y="2500306"/>
            <a:ext cx="4176712" cy="4038600"/>
          </a:xfrm>
          <a:prstGeom prst="roundRect">
            <a:avLst>
              <a:gd name="adj" fmla="val 2898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atinLnBrk="1"/>
            <a:endParaRPr lang="ko-KR" altLang="ko-KR" sz="2400">
              <a:latin typeface="Calibri" pitchFamily="34" charset="0"/>
              <a:ea typeface="HY헤드라인M" pitchFamily="18" charset="-127"/>
            </a:endParaRPr>
          </a:p>
        </p:txBody>
      </p:sp>
      <p:sp>
        <p:nvSpPr>
          <p:cNvPr id="14342" name="AutoShape 4"/>
          <p:cNvSpPr>
            <a:spLocks noChangeArrowheads="1"/>
          </p:cNvSpPr>
          <p:nvPr/>
        </p:nvSpPr>
        <p:spPr bwMode="auto">
          <a:xfrm>
            <a:off x="285720" y="1357298"/>
            <a:ext cx="4375150" cy="871537"/>
          </a:xfrm>
          <a:prstGeom prst="roundRect">
            <a:avLst>
              <a:gd name="adj" fmla="val 7046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atinLnBrk="1"/>
            <a:endParaRPr lang="ru-RU" altLang="ko-KR" sz="1400">
              <a:sym typeface="Wingdings" pitchFamily="2" charset="2"/>
            </a:endParaRPr>
          </a:p>
          <a:p>
            <a:pPr latinLnBrk="1"/>
            <a:r>
              <a:rPr lang="ru-RU" altLang="ko-KR" sz="1400">
                <a:sym typeface="Wingdings" pitchFamily="2" charset="2"/>
              </a:rPr>
              <a:t>Вызов распределяется на простаивающих </a:t>
            </a:r>
          </a:p>
          <a:p>
            <a:pPr latinLnBrk="1"/>
            <a:r>
              <a:rPr lang="ru-RU" altLang="ko-KR" sz="1400">
                <a:sym typeface="Wingdings" pitchFamily="2" charset="2"/>
              </a:rPr>
              <a:t>Абонентов. (равномерное распределение)</a:t>
            </a:r>
          </a:p>
          <a:p>
            <a:pPr latinLnBrk="1"/>
            <a:r>
              <a:rPr lang="en-US" altLang="ko-KR" sz="1400">
                <a:ea typeface="HY헤드라인M" pitchFamily="18" charset="-127"/>
                <a:sym typeface="Wingdings" pitchFamily="2" charset="2"/>
              </a:rPr>
              <a:t>.</a:t>
            </a:r>
            <a:endParaRPr lang="ko-KR" altLang="en-US" sz="1400" b="0">
              <a:ea typeface="HY헤드라인M" pitchFamily="18" charset="-127"/>
            </a:endParaRPr>
          </a:p>
        </p:txBody>
      </p:sp>
      <p:sp>
        <p:nvSpPr>
          <p:cNvPr id="14343" name="AutoShape 4"/>
          <p:cNvSpPr>
            <a:spLocks noChangeArrowheads="1"/>
          </p:cNvSpPr>
          <p:nvPr/>
        </p:nvSpPr>
        <p:spPr bwMode="auto">
          <a:xfrm>
            <a:off x="4786314" y="1357298"/>
            <a:ext cx="4148137" cy="863600"/>
          </a:xfrm>
          <a:prstGeom prst="roundRect">
            <a:avLst>
              <a:gd name="adj" fmla="val 7046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atinLnBrk="1"/>
            <a:r>
              <a:rPr lang="ru-RU" altLang="ko-KR" sz="1400">
                <a:sym typeface="Wingdings" pitchFamily="2" charset="2"/>
              </a:rPr>
              <a:t>Вызов поступает на всех участников</a:t>
            </a:r>
            <a:endParaRPr lang="ko-KR" altLang="en-US" sz="1400" b="0">
              <a:ea typeface="굴림" charset="-127"/>
            </a:endParaRPr>
          </a:p>
        </p:txBody>
      </p:sp>
      <p:sp>
        <p:nvSpPr>
          <p:cNvPr id="14344" name="Rectangle 5"/>
          <p:cNvSpPr>
            <a:spLocks noChangeArrowheads="1"/>
          </p:cNvSpPr>
          <p:nvPr/>
        </p:nvSpPr>
        <p:spPr bwMode="auto">
          <a:xfrm>
            <a:off x="642910" y="785794"/>
            <a:ext cx="6699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200" dirty="0" smtClean="0">
                <a:solidFill>
                  <a:srgbClr val="292929"/>
                </a:solidFill>
                <a:latin typeface="Calibri" pitchFamily="34" charset="0"/>
                <a:ea typeface="굴림" charset="-127"/>
              </a:rPr>
              <a:t>ACD</a:t>
            </a:r>
            <a:endParaRPr lang="en-US" altLang="ko-KR" sz="2200" b="0" dirty="0">
              <a:solidFill>
                <a:srgbClr val="292929"/>
              </a:solidFill>
              <a:latin typeface="Calibri" pitchFamily="34" charset="0"/>
              <a:ea typeface="굴림" charset="-127"/>
            </a:endParaRPr>
          </a:p>
        </p:txBody>
      </p:sp>
      <p:sp>
        <p:nvSpPr>
          <p:cNvPr id="14345" name="Rectangle 5"/>
          <p:cNvSpPr>
            <a:spLocks noChangeArrowheads="1"/>
          </p:cNvSpPr>
          <p:nvPr/>
        </p:nvSpPr>
        <p:spPr bwMode="auto">
          <a:xfrm>
            <a:off x="5214942" y="785794"/>
            <a:ext cx="67786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200" b="0" dirty="0">
                <a:solidFill>
                  <a:srgbClr val="292929"/>
                </a:solidFill>
                <a:latin typeface="Calibri" pitchFamily="34" charset="0"/>
                <a:ea typeface="굴림" charset="-127"/>
              </a:rPr>
              <a:t>Ring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Группы абонентов. Типы групп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152"/>
          <p:cNvSpPr txBox="1"/>
          <p:nvPr/>
        </p:nvSpPr>
        <p:spPr>
          <a:xfrm>
            <a:off x="2714612" y="5000636"/>
            <a:ext cx="628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группового перехвата задается либо атрибут в группе поиска</a:t>
            </a:r>
            <a:endParaRPr lang="ru-RU" dirty="0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179388" y="920750"/>
            <a:ext cx="87852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588"/>
            <a:r>
              <a:rPr lang="ru-RU" sz="1400" i="1" u="sng"/>
              <a:t>Описание</a:t>
            </a:r>
            <a:endParaRPr lang="ru-RU" sz="1400" b="0" u="sng"/>
          </a:p>
          <a:p>
            <a:pPr indent="1588"/>
            <a:r>
              <a:rPr lang="ru-RU" sz="1400" b="0"/>
              <a:t>Пользователь может ответить на вызов, пришедший на другого абонента системы.</a:t>
            </a:r>
          </a:p>
          <a:p>
            <a:pPr indent="1588"/>
            <a:r>
              <a:rPr lang="ru-RU" sz="1400" b="0"/>
              <a:t>Перехвачены могут быть внутренние, входящие внешние, обратные и переведенные вручную вызовы.</a:t>
            </a:r>
          </a:p>
          <a:p>
            <a:pPr indent="1588"/>
            <a:r>
              <a:rPr lang="ru-RU" sz="1400" b="0"/>
              <a:t>Возможны два типа перехвата.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5288" y="2060575"/>
            <a:ext cx="2962275" cy="1681163"/>
            <a:chOff x="696" y="1201"/>
            <a:chExt cx="4367" cy="2185"/>
          </a:xfrm>
        </p:grpSpPr>
        <p:graphicFrame>
          <p:nvGraphicFramePr>
            <p:cNvPr id="1027" name="Object 5"/>
            <p:cNvGraphicFramePr>
              <a:graphicFrameLocks noChangeAspect="1"/>
            </p:cNvGraphicFramePr>
            <p:nvPr/>
          </p:nvGraphicFramePr>
          <p:xfrm>
            <a:off x="3480" y="1201"/>
            <a:ext cx="1583" cy="1314"/>
          </p:xfrm>
          <a:graphic>
            <a:graphicData uri="http://schemas.openxmlformats.org/presentationml/2006/ole">
              <p:oleObj spid="_x0000_s2084" name="클립" r:id="rId3" imgW="2664737" imgH="2237715" progId="">
                <p:embed/>
              </p:oleObj>
            </a:graphicData>
          </a:graphic>
        </p:graphicFrame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96" y="1201"/>
              <a:ext cx="1563" cy="1278"/>
              <a:chOff x="816" y="864"/>
              <a:chExt cx="1563" cy="1278"/>
            </a:xfrm>
          </p:grpSpPr>
          <p:sp>
            <p:nvSpPr>
              <p:cNvPr id="1139" name="Freeform 7"/>
              <p:cNvSpPr>
                <a:spLocks/>
              </p:cNvSpPr>
              <p:nvPr/>
            </p:nvSpPr>
            <p:spPr bwMode="auto">
              <a:xfrm>
                <a:off x="848" y="864"/>
                <a:ext cx="1531" cy="1031"/>
              </a:xfrm>
              <a:custGeom>
                <a:avLst/>
                <a:gdLst>
                  <a:gd name="T0" fmla="*/ 1440 w 3062"/>
                  <a:gd name="T1" fmla="*/ 4 h 2063"/>
                  <a:gd name="T2" fmla="*/ 1235 w 3062"/>
                  <a:gd name="T3" fmla="*/ 0 h 2063"/>
                  <a:gd name="T4" fmla="*/ 941 w 3062"/>
                  <a:gd name="T5" fmla="*/ 11 h 2063"/>
                  <a:gd name="T6" fmla="*/ 635 w 3062"/>
                  <a:gd name="T7" fmla="*/ 45 h 2063"/>
                  <a:gd name="T8" fmla="*/ 396 w 3062"/>
                  <a:gd name="T9" fmla="*/ 121 h 2063"/>
                  <a:gd name="T10" fmla="*/ 300 w 3062"/>
                  <a:gd name="T11" fmla="*/ 252 h 2063"/>
                  <a:gd name="T12" fmla="*/ 282 w 3062"/>
                  <a:gd name="T13" fmla="*/ 431 h 2063"/>
                  <a:gd name="T14" fmla="*/ 294 w 3062"/>
                  <a:gd name="T15" fmla="*/ 624 h 2063"/>
                  <a:gd name="T16" fmla="*/ 308 w 3062"/>
                  <a:gd name="T17" fmla="*/ 803 h 2063"/>
                  <a:gd name="T18" fmla="*/ 296 w 3062"/>
                  <a:gd name="T19" fmla="*/ 936 h 2063"/>
                  <a:gd name="T20" fmla="*/ 231 w 3062"/>
                  <a:gd name="T21" fmla="*/ 995 h 2063"/>
                  <a:gd name="T22" fmla="*/ 135 w 3062"/>
                  <a:gd name="T23" fmla="*/ 1048 h 2063"/>
                  <a:gd name="T24" fmla="*/ 61 w 3062"/>
                  <a:gd name="T25" fmla="*/ 1177 h 2063"/>
                  <a:gd name="T26" fmla="*/ 16 w 3062"/>
                  <a:gd name="T27" fmla="*/ 1337 h 2063"/>
                  <a:gd name="T28" fmla="*/ 0 w 3062"/>
                  <a:gd name="T29" fmla="*/ 1493 h 2063"/>
                  <a:gd name="T30" fmla="*/ 23 w 3062"/>
                  <a:gd name="T31" fmla="*/ 1601 h 2063"/>
                  <a:gd name="T32" fmla="*/ 72 w 3062"/>
                  <a:gd name="T33" fmla="*/ 1654 h 2063"/>
                  <a:gd name="T34" fmla="*/ 102 w 3062"/>
                  <a:gd name="T35" fmla="*/ 1718 h 2063"/>
                  <a:gd name="T36" fmla="*/ 118 w 3062"/>
                  <a:gd name="T37" fmla="*/ 1788 h 2063"/>
                  <a:gd name="T38" fmla="*/ 122 w 3062"/>
                  <a:gd name="T39" fmla="*/ 1849 h 2063"/>
                  <a:gd name="T40" fmla="*/ 122 w 3062"/>
                  <a:gd name="T41" fmla="*/ 1889 h 2063"/>
                  <a:gd name="T42" fmla="*/ 3059 w 3062"/>
                  <a:gd name="T43" fmla="*/ 2063 h 2063"/>
                  <a:gd name="T44" fmla="*/ 3060 w 3062"/>
                  <a:gd name="T45" fmla="*/ 2022 h 2063"/>
                  <a:gd name="T46" fmla="*/ 3062 w 3062"/>
                  <a:gd name="T47" fmla="*/ 1921 h 2063"/>
                  <a:gd name="T48" fmla="*/ 3050 w 3062"/>
                  <a:gd name="T49" fmla="*/ 1788 h 2063"/>
                  <a:gd name="T50" fmla="*/ 3005 w 3062"/>
                  <a:gd name="T51" fmla="*/ 1652 h 2063"/>
                  <a:gd name="T52" fmla="*/ 2915 w 3062"/>
                  <a:gd name="T53" fmla="*/ 1540 h 2063"/>
                  <a:gd name="T54" fmla="*/ 2793 w 3062"/>
                  <a:gd name="T55" fmla="*/ 1454 h 2063"/>
                  <a:gd name="T56" fmla="*/ 2727 w 3062"/>
                  <a:gd name="T57" fmla="*/ 1326 h 2063"/>
                  <a:gd name="T58" fmla="*/ 2711 w 3062"/>
                  <a:gd name="T59" fmla="*/ 1174 h 2063"/>
                  <a:gd name="T60" fmla="*/ 2738 w 3062"/>
                  <a:gd name="T61" fmla="*/ 1014 h 2063"/>
                  <a:gd name="T62" fmla="*/ 2799 w 3062"/>
                  <a:gd name="T63" fmla="*/ 874 h 2063"/>
                  <a:gd name="T64" fmla="*/ 2881 w 3062"/>
                  <a:gd name="T65" fmla="*/ 764 h 2063"/>
                  <a:gd name="T66" fmla="*/ 2910 w 3062"/>
                  <a:gd name="T67" fmla="*/ 665 h 2063"/>
                  <a:gd name="T68" fmla="*/ 2870 w 3062"/>
                  <a:gd name="T69" fmla="*/ 566 h 2063"/>
                  <a:gd name="T70" fmla="*/ 2774 w 3062"/>
                  <a:gd name="T71" fmla="*/ 484 h 2063"/>
                  <a:gd name="T72" fmla="*/ 2630 w 3062"/>
                  <a:gd name="T73" fmla="*/ 424 h 2063"/>
                  <a:gd name="T74" fmla="*/ 2447 w 3062"/>
                  <a:gd name="T75" fmla="*/ 401 h 2063"/>
                  <a:gd name="T76" fmla="*/ 2284 w 3062"/>
                  <a:gd name="T77" fmla="*/ 381 h 2063"/>
                  <a:gd name="T78" fmla="*/ 2200 w 3062"/>
                  <a:gd name="T79" fmla="*/ 350 h 2063"/>
                  <a:gd name="T80" fmla="*/ 2184 w 3062"/>
                  <a:gd name="T81" fmla="*/ 309 h 2063"/>
                  <a:gd name="T82" fmla="*/ 2229 w 3062"/>
                  <a:gd name="T83" fmla="*/ 272 h 2063"/>
                  <a:gd name="T84" fmla="*/ 2327 w 3062"/>
                  <a:gd name="T85" fmla="*/ 249 h 2063"/>
                  <a:gd name="T86" fmla="*/ 2454 w 3062"/>
                  <a:gd name="T87" fmla="*/ 234 h 2063"/>
                  <a:gd name="T88" fmla="*/ 2557 w 3062"/>
                  <a:gd name="T89" fmla="*/ 202 h 2063"/>
                  <a:gd name="T90" fmla="*/ 2625 w 3062"/>
                  <a:gd name="T91" fmla="*/ 158 h 2063"/>
                  <a:gd name="T92" fmla="*/ 2653 w 3062"/>
                  <a:gd name="T93" fmla="*/ 112 h 2063"/>
                  <a:gd name="T94" fmla="*/ 2641 w 3062"/>
                  <a:gd name="T95" fmla="*/ 78 h 2063"/>
                  <a:gd name="T96" fmla="*/ 2576 w 3062"/>
                  <a:gd name="T97" fmla="*/ 62 h 2063"/>
                  <a:gd name="T98" fmla="*/ 2383 w 3062"/>
                  <a:gd name="T99" fmla="*/ 50 h 2063"/>
                  <a:gd name="T100" fmla="*/ 2101 w 3062"/>
                  <a:gd name="T101" fmla="*/ 34 h 2063"/>
                  <a:gd name="T102" fmla="*/ 1809 w 3062"/>
                  <a:gd name="T103" fmla="*/ 22 h 2063"/>
                  <a:gd name="T104" fmla="*/ 1578 w 3062"/>
                  <a:gd name="T105" fmla="*/ 11 h 2063"/>
                  <a:gd name="T106" fmla="*/ 1485 w 3062"/>
                  <a:gd name="T107" fmla="*/ 8 h 20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62"/>
                  <a:gd name="T163" fmla="*/ 0 h 2063"/>
                  <a:gd name="T164" fmla="*/ 3062 w 3062"/>
                  <a:gd name="T165" fmla="*/ 2063 h 20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62" h="2063">
                    <a:moveTo>
                      <a:pt x="1485" y="8"/>
                    </a:moveTo>
                    <a:lnTo>
                      <a:pt x="1472" y="6"/>
                    </a:lnTo>
                    <a:lnTo>
                      <a:pt x="1440" y="4"/>
                    </a:lnTo>
                    <a:lnTo>
                      <a:pt x="1386" y="2"/>
                    </a:lnTo>
                    <a:lnTo>
                      <a:pt x="1318" y="2"/>
                    </a:lnTo>
                    <a:lnTo>
                      <a:pt x="1235" y="0"/>
                    </a:lnTo>
                    <a:lnTo>
                      <a:pt x="1144" y="0"/>
                    </a:lnTo>
                    <a:lnTo>
                      <a:pt x="1045" y="4"/>
                    </a:lnTo>
                    <a:lnTo>
                      <a:pt x="941" y="11"/>
                    </a:lnTo>
                    <a:lnTo>
                      <a:pt x="836" y="18"/>
                    </a:lnTo>
                    <a:lnTo>
                      <a:pt x="733" y="31"/>
                    </a:lnTo>
                    <a:lnTo>
                      <a:pt x="635" y="45"/>
                    </a:lnTo>
                    <a:lnTo>
                      <a:pt x="545" y="66"/>
                    </a:lnTo>
                    <a:lnTo>
                      <a:pt x="463" y="91"/>
                    </a:lnTo>
                    <a:lnTo>
                      <a:pt x="396" y="121"/>
                    </a:lnTo>
                    <a:lnTo>
                      <a:pt x="346" y="160"/>
                    </a:lnTo>
                    <a:lnTo>
                      <a:pt x="317" y="204"/>
                    </a:lnTo>
                    <a:lnTo>
                      <a:pt x="300" y="252"/>
                    </a:lnTo>
                    <a:lnTo>
                      <a:pt x="289" y="309"/>
                    </a:lnTo>
                    <a:lnTo>
                      <a:pt x="282" y="369"/>
                    </a:lnTo>
                    <a:lnTo>
                      <a:pt x="282" y="431"/>
                    </a:lnTo>
                    <a:lnTo>
                      <a:pt x="283" y="495"/>
                    </a:lnTo>
                    <a:lnTo>
                      <a:pt x="289" y="560"/>
                    </a:lnTo>
                    <a:lnTo>
                      <a:pt x="294" y="624"/>
                    </a:lnTo>
                    <a:lnTo>
                      <a:pt x="301" y="688"/>
                    </a:lnTo>
                    <a:lnTo>
                      <a:pt x="305" y="746"/>
                    </a:lnTo>
                    <a:lnTo>
                      <a:pt x="308" y="803"/>
                    </a:lnTo>
                    <a:lnTo>
                      <a:pt x="308" y="855"/>
                    </a:lnTo>
                    <a:lnTo>
                      <a:pt x="305" y="899"/>
                    </a:lnTo>
                    <a:lnTo>
                      <a:pt x="296" y="936"/>
                    </a:lnTo>
                    <a:lnTo>
                      <a:pt x="282" y="966"/>
                    </a:lnTo>
                    <a:lnTo>
                      <a:pt x="260" y="986"/>
                    </a:lnTo>
                    <a:lnTo>
                      <a:pt x="231" y="995"/>
                    </a:lnTo>
                    <a:lnTo>
                      <a:pt x="197" y="1002"/>
                    </a:lnTo>
                    <a:lnTo>
                      <a:pt x="165" y="1021"/>
                    </a:lnTo>
                    <a:lnTo>
                      <a:pt x="135" y="1048"/>
                    </a:lnTo>
                    <a:lnTo>
                      <a:pt x="108" y="1085"/>
                    </a:lnTo>
                    <a:lnTo>
                      <a:pt x="83" y="1127"/>
                    </a:lnTo>
                    <a:lnTo>
                      <a:pt x="61" y="1177"/>
                    </a:lnTo>
                    <a:lnTo>
                      <a:pt x="43" y="1228"/>
                    </a:lnTo>
                    <a:lnTo>
                      <a:pt x="29" y="1283"/>
                    </a:lnTo>
                    <a:lnTo>
                      <a:pt x="16" y="1337"/>
                    </a:lnTo>
                    <a:lnTo>
                      <a:pt x="6" y="1392"/>
                    </a:lnTo>
                    <a:lnTo>
                      <a:pt x="0" y="1443"/>
                    </a:lnTo>
                    <a:lnTo>
                      <a:pt x="0" y="1493"/>
                    </a:lnTo>
                    <a:lnTo>
                      <a:pt x="2" y="1535"/>
                    </a:lnTo>
                    <a:lnTo>
                      <a:pt x="11" y="1572"/>
                    </a:lnTo>
                    <a:lnTo>
                      <a:pt x="23" y="1601"/>
                    </a:lnTo>
                    <a:lnTo>
                      <a:pt x="40" y="1620"/>
                    </a:lnTo>
                    <a:lnTo>
                      <a:pt x="57" y="1636"/>
                    </a:lnTo>
                    <a:lnTo>
                      <a:pt x="72" y="1654"/>
                    </a:lnTo>
                    <a:lnTo>
                      <a:pt x="84" y="1673"/>
                    </a:lnTo>
                    <a:lnTo>
                      <a:pt x="95" y="1696"/>
                    </a:lnTo>
                    <a:lnTo>
                      <a:pt x="102" y="1718"/>
                    </a:lnTo>
                    <a:lnTo>
                      <a:pt x="111" y="1741"/>
                    </a:lnTo>
                    <a:lnTo>
                      <a:pt x="115" y="1764"/>
                    </a:lnTo>
                    <a:lnTo>
                      <a:pt x="118" y="1788"/>
                    </a:lnTo>
                    <a:lnTo>
                      <a:pt x="120" y="1810"/>
                    </a:lnTo>
                    <a:lnTo>
                      <a:pt x="122" y="1829"/>
                    </a:lnTo>
                    <a:lnTo>
                      <a:pt x="122" y="1849"/>
                    </a:lnTo>
                    <a:lnTo>
                      <a:pt x="122" y="1865"/>
                    </a:lnTo>
                    <a:lnTo>
                      <a:pt x="122" y="1879"/>
                    </a:lnTo>
                    <a:lnTo>
                      <a:pt x="122" y="1889"/>
                    </a:lnTo>
                    <a:lnTo>
                      <a:pt x="122" y="1897"/>
                    </a:lnTo>
                    <a:lnTo>
                      <a:pt x="122" y="1898"/>
                    </a:lnTo>
                    <a:lnTo>
                      <a:pt x="3059" y="2063"/>
                    </a:lnTo>
                    <a:lnTo>
                      <a:pt x="3059" y="2058"/>
                    </a:lnTo>
                    <a:lnTo>
                      <a:pt x="3059" y="2044"/>
                    </a:lnTo>
                    <a:lnTo>
                      <a:pt x="3060" y="2022"/>
                    </a:lnTo>
                    <a:lnTo>
                      <a:pt x="3062" y="1994"/>
                    </a:lnTo>
                    <a:lnTo>
                      <a:pt x="3062" y="1959"/>
                    </a:lnTo>
                    <a:lnTo>
                      <a:pt x="3062" y="1921"/>
                    </a:lnTo>
                    <a:lnTo>
                      <a:pt x="3060" y="1879"/>
                    </a:lnTo>
                    <a:lnTo>
                      <a:pt x="3059" y="1836"/>
                    </a:lnTo>
                    <a:lnTo>
                      <a:pt x="3050" y="1788"/>
                    </a:lnTo>
                    <a:lnTo>
                      <a:pt x="3039" y="1742"/>
                    </a:lnTo>
                    <a:lnTo>
                      <a:pt x="3023" y="1696"/>
                    </a:lnTo>
                    <a:lnTo>
                      <a:pt x="3005" y="1652"/>
                    </a:lnTo>
                    <a:lnTo>
                      <a:pt x="2980" y="1609"/>
                    </a:lnTo>
                    <a:lnTo>
                      <a:pt x="2951" y="1574"/>
                    </a:lnTo>
                    <a:lnTo>
                      <a:pt x="2915" y="1540"/>
                    </a:lnTo>
                    <a:lnTo>
                      <a:pt x="2872" y="1516"/>
                    </a:lnTo>
                    <a:lnTo>
                      <a:pt x="2829" y="1487"/>
                    </a:lnTo>
                    <a:lnTo>
                      <a:pt x="2793" y="1454"/>
                    </a:lnTo>
                    <a:lnTo>
                      <a:pt x="2765" y="1416"/>
                    </a:lnTo>
                    <a:lnTo>
                      <a:pt x="2743" y="1374"/>
                    </a:lnTo>
                    <a:lnTo>
                      <a:pt x="2727" y="1326"/>
                    </a:lnTo>
                    <a:lnTo>
                      <a:pt x="2716" y="1276"/>
                    </a:lnTo>
                    <a:lnTo>
                      <a:pt x="2711" y="1227"/>
                    </a:lnTo>
                    <a:lnTo>
                      <a:pt x="2711" y="1174"/>
                    </a:lnTo>
                    <a:lnTo>
                      <a:pt x="2714" y="1120"/>
                    </a:lnTo>
                    <a:lnTo>
                      <a:pt x="2725" y="1067"/>
                    </a:lnTo>
                    <a:lnTo>
                      <a:pt x="2738" y="1014"/>
                    </a:lnTo>
                    <a:lnTo>
                      <a:pt x="2756" y="966"/>
                    </a:lnTo>
                    <a:lnTo>
                      <a:pt x="2774" y="917"/>
                    </a:lnTo>
                    <a:lnTo>
                      <a:pt x="2799" y="874"/>
                    </a:lnTo>
                    <a:lnTo>
                      <a:pt x="2826" y="833"/>
                    </a:lnTo>
                    <a:lnTo>
                      <a:pt x="2856" y="800"/>
                    </a:lnTo>
                    <a:lnTo>
                      <a:pt x="2881" y="764"/>
                    </a:lnTo>
                    <a:lnTo>
                      <a:pt x="2899" y="731"/>
                    </a:lnTo>
                    <a:lnTo>
                      <a:pt x="2908" y="697"/>
                    </a:lnTo>
                    <a:lnTo>
                      <a:pt x="2910" y="665"/>
                    </a:lnTo>
                    <a:lnTo>
                      <a:pt x="2903" y="630"/>
                    </a:lnTo>
                    <a:lnTo>
                      <a:pt x="2890" y="598"/>
                    </a:lnTo>
                    <a:lnTo>
                      <a:pt x="2870" y="566"/>
                    </a:lnTo>
                    <a:lnTo>
                      <a:pt x="2845" y="537"/>
                    </a:lnTo>
                    <a:lnTo>
                      <a:pt x="2813" y="509"/>
                    </a:lnTo>
                    <a:lnTo>
                      <a:pt x="2774" y="484"/>
                    </a:lnTo>
                    <a:lnTo>
                      <a:pt x="2730" y="461"/>
                    </a:lnTo>
                    <a:lnTo>
                      <a:pt x="2684" y="442"/>
                    </a:lnTo>
                    <a:lnTo>
                      <a:pt x="2630" y="424"/>
                    </a:lnTo>
                    <a:lnTo>
                      <a:pt x="2573" y="412"/>
                    </a:lnTo>
                    <a:lnTo>
                      <a:pt x="2512" y="403"/>
                    </a:lnTo>
                    <a:lnTo>
                      <a:pt x="2447" y="401"/>
                    </a:lnTo>
                    <a:lnTo>
                      <a:pt x="2384" y="397"/>
                    </a:lnTo>
                    <a:lnTo>
                      <a:pt x="2331" y="390"/>
                    </a:lnTo>
                    <a:lnTo>
                      <a:pt x="2284" y="381"/>
                    </a:lnTo>
                    <a:lnTo>
                      <a:pt x="2250" y="374"/>
                    </a:lnTo>
                    <a:lnTo>
                      <a:pt x="2221" y="360"/>
                    </a:lnTo>
                    <a:lnTo>
                      <a:pt x="2200" y="350"/>
                    </a:lnTo>
                    <a:lnTo>
                      <a:pt x="2187" y="335"/>
                    </a:lnTo>
                    <a:lnTo>
                      <a:pt x="2184" y="323"/>
                    </a:lnTo>
                    <a:lnTo>
                      <a:pt x="2184" y="309"/>
                    </a:lnTo>
                    <a:lnTo>
                      <a:pt x="2193" y="295"/>
                    </a:lnTo>
                    <a:lnTo>
                      <a:pt x="2207" y="282"/>
                    </a:lnTo>
                    <a:lnTo>
                      <a:pt x="2229" y="272"/>
                    </a:lnTo>
                    <a:lnTo>
                      <a:pt x="2255" y="261"/>
                    </a:lnTo>
                    <a:lnTo>
                      <a:pt x="2288" y="254"/>
                    </a:lnTo>
                    <a:lnTo>
                      <a:pt x="2327" y="249"/>
                    </a:lnTo>
                    <a:lnTo>
                      <a:pt x="2370" y="245"/>
                    </a:lnTo>
                    <a:lnTo>
                      <a:pt x="2413" y="241"/>
                    </a:lnTo>
                    <a:lnTo>
                      <a:pt x="2454" y="234"/>
                    </a:lnTo>
                    <a:lnTo>
                      <a:pt x="2490" y="227"/>
                    </a:lnTo>
                    <a:lnTo>
                      <a:pt x="2526" y="217"/>
                    </a:lnTo>
                    <a:lnTo>
                      <a:pt x="2557" y="202"/>
                    </a:lnTo>
                    <a:lnTo>
                      <a:pt x="2583" y="188"/>
                    </a:lnTo>
                    <a:lnTo>
                      <a:pt x="2605" y="174"/>
                    </a:lnTo>
                    <a:lnTo>
                      <a:pt x="2625" y="158"/>
                    </a:lnTo>
                    <a:lnTo>
                      <a:pt x="2637" y="142"/>
                    </a:lnTo>
                    <a:lnTo>
                      <a:pt x="2648" y="126"/>
                    </a:lnTo>
                    <a:lnTo>
                      <a:pt x="2653" y="112"/>
                    </a:lnTo>
                    <a:lnTo>
                      <a:pt x="2655" y="100"/>
                    </a:lnTo>
                    <a:lnTo>
                      <a:pt x="2650" y="87"/>
                    </a:lnTo>
                    <a:lnTo>
                      <a:pt x="2641" y="78"/>
                    </a:lnTo>
                    <a:lnTo>
                      <a:pt x="2627" y="71"/>
                    </a:lnTo>
                    <a:lnTo>
                      <a:pt x="2609" y="66"/>
                    </a:lnTo>
                    <a:lnTo>
                      <a:pt x="2576" y="62"/>
                    </a:lnTo>
                    <a:lnTo>
                      <a:pt x="2526" y="59"/>
                    </a:lnTo>
                    <a:lnTo>
                      <a:pt x="2460" y="54"/>
                    </a:lnTo>
                    <a:lnTo>
                      <a:pt x="2383" y="50"/>
                    </a:lnTo>
                    <a:lnTo>
                      <a:pt x="2293" y="45"/>
                    </a:lnTo>
                    <a:lnTo>
                      <a:pt x="2200" y="39"/>
                    </a:lnTo>
                    <a:lnTo>
                      <a:pt x="2101" y="34"/>
                    </a:lnTo>
                    <a:lnTo>
                      <a:pt x="2001" y="31"/>
                    </a:lnTo>
                    <a:lnTo>
                      <a:pt x="1902" y="25"/>
                    </a:lnTo>
                    <a:lnTo>
                      <a:pt x="1809" y="22"/>
                    </a:lnTo>
                    <a:lnTo>
                      <a:pt x="1721" y="16"/>
                    </a:lnTo>
                    <a:lnTo>
                      <a:pt x="1644" y="15"/>
                    </a:lnTo>
                    <a:lnTo>
                      <a:pt x="1578" y="11"/>
                    </a:lnTo>
                    <a:lnTo>
                      <a:pt x="1528" y="9"/>
                    </a:lnTo>
                    <a:lnTo>
                      <a:pt x="1495" y="8"/>
                    </a:lnTo>
                    <a:lnTo>
                      <a:pt x="1485" y="8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40" name="Freeform 8"/>
              <p:cNvSpPr>
                <a:spLocks/>
              </p:cNvSpPr>
              <p:nvPr/>
            </p:nvSpPr>
            <p:spPr bwMode="auto">
              <a:xfrm>
                <a:off x="816" y="1767"/>
                <a:ext cx="1561" cy="375"/>
              </a:xfrm>
              <a:custGeom>
                <a:avLst/>
                <a:gdLst>
                  <a:gd name="T0" fmla="*/ 2662 w 3123"/>
                  <a:gd name="T1" fmla="*/ 156 h 752"/>
                  <a:gd name="T2" fmla="*/ 2680 w 3123"/>
                  <a:gd name="T3" fmla="*/ 154 h 752"/>
                  <a:gd name="T4" fmla="*/ 2732 w 3123"/>
                  <a:gd name="T5" fmla="*/ 153 h 752"/>
                  <a:gd name="T6" fmla="*/ 2805 w 3123"/>
                  <a:gd name="T7" fmla="*/ 151 h 752"/>
                  <a:gd name="T8" fmla="*/ 2891 w 3123"/>
                  <a:gd name="T9" fmla="*/ 154 h 752"/>
                  <a:gd name="T10" fmla="*/ 2976 w 3123"/>
                  <a:gd name="T11" fmla="*/ 163 h 752"/>
                  <a:gd name="T12" fmla="*/ 3049 w 3123"/>
                  <a:gd name="T13" fmla="*/ 183 h 752"/>
                  <a:gd name="T14" fmla="*/ 3101 w 3123"/>
                  <a:gd name="T15" fmla="*/ 211 h 752"/>
                  <a:gd name="T16" fmla="*/ 3123 w 3123"/>
                  <a:gd name="T17" fmla="*/ 257 h 752"/>
                  <a:gd name="T18" fmla="*/ 3112 w 3123"/>
                  <a:gd name="T19" fmla="*/ 314 h 752"/>
                  <a:gd name="T20" fmla="*/ 3085 w 3123"/>
                  <a:gd name="T21" fmla="*/ 376 h 752"/>
                  <a:gd name="T22" fmla="*/ 3042 w 3123"/>
                  <a:gd name="T23" fmla="*/ 438 h 752"/>
                  <a:gd name="T24" fmla="*/ 2986 w 3123"/>
                  <a:gd name="T25" fmla="*/ 498 h 752"/>
                  <a:gd name="T26" fmla="*/ 2920 w 3123"/>
                  <a:gd name="T27" fmla="*/ 548 h 752"/>
                  <a:gd name="T28" fmla="*/ 2846 w 3123"/>
                  <a:gd name="T29" fmla="*/ 587 h 752"/>
                  <a:gd name="T30" fmla="*/ 2764 w 3123"/>
                  <a:gd name="T31" fmla="*/ 604 h 752"/>
                  <a:gd name="T32" fmla="*/ 2682 w 3123"/>
                  <a:gd name="T33" fmla="*/ 599 h 752"/>
                  <a:gd name="T34" fmla="*/ 2561 w 3123"/>
                  <a:gd name="T35" fmla="*/ 581 h 752"/>
                  <a:gd name="T36" fmla="*/ 2391 w 3123"/>
                  <a:gd name="T37" fmla="*/ 569 h 752"/>
                  <a:gd name="T38" fmla="*/ 2187 w 3123"/>
                  <a:gd name="T39" fmla="*/ 558 h 752"/>
                  <a:gd name="T40" fmla="*/ 1975 w 3123"/>
                  <a:gd name="T41" fmla="*/ 557 h 752"/>
                  <a:gd name="T42" fmla="*/ 1773 w 3123"/>
                  <a:gd name="T43" fmla="*/ 558 h 752"/>
                  <a:gd name="T44" fmla="*/ 1604 w 3123"/>
                  <a:gd name="T45" fmla="*/ 569 h 752"/>
                  <a:gd name="T46" fmla="*/ 1488 w 3123"/>
                  <a:gd name="T47" fmla="*/ 583 h 752"/>
                  <a:gd name="T48" fmla="*/ 1448 w 3123"/>
                  <a:gd name="T49" fmla="*/ 606 h 752"/>
                  <a:gd name="T50" fmla="*/ 1455 w 3123"/>
                  <a:gd name="T51" fmla="*/ 635 h 752"/>
                  <a:gd name="T52" fmla="*/ 1468 w 3123"/>
                  <a:gd name="T53" fmla="*/ 665 h 752"/>
                  <a:gd name="T54" fmla="*/ 1475 w 3123"/>
                  <a:gd name="T55" fmla="*/ 693 h 752"/>
                  <a:gd name="T56" fmla="*/ 1473 w 3123"/>
                  <a:gd name="T57" fmla="*/ 720 h 752"/>
                  <a:gd name="T58" fmla="*/ 1452 w 3123"/>
                  <a:gd name="T59" fmla="*/ 739 h 752"/>
                  <a:gd name="T60" fmla="*/ 1403 w 3123"/>
                  <a:gd name="T61" fmla="*/ 750 h 752"/>
                  <a:gd name="T62" fmla="*/ 1321 w 3123"/>
                  <a:gd name="T63" fmla="*/ 750 h 752"/>
                  <a:gd name="T64" fmla="*/ 1197 w 3123"/>
                  <a:gd name="T65" fmla="*/ 737 h 752"/>
                  <a:gd name="T66" fmla="*/ 1030 w 3123"/>
                  <a:gd name="T67" fmla="*/ 718 h 752"/>
                  <a:gd name="T68" fmla="*/ 844 w 3123"/>
                  <a:gd name="T69" fmla="*/ 698 h 752"/>
                  <a:gd name="T70" fmla="*/ 647 w 3123"/>
                  <a:gd name="T71" fmla="*/ 679 h 752"/>
                  <a:gd name="T72" fmla="*/ 453 w 3123"/>
                  <a:gd name="T73" fmla="*/ 658 h 752"/>
                  <a:gd name="T74" fmla="*/ 277 w 3123"/>
                  <a:gd name="T75" fmla="*/ 633 h 752"/>
                  <a:gd name="T76" fmla="*/ 136 w 3123"/>
                  <a:gd name="T77" fmla="*/ 604 h 752"/>
                  <a:gd name="T78" fmla="*/ 37 w 3123"/>
                  <a:gd name="T79" fmla="*/ 571 h 752"/>
                  <a:gd name="T80" fmla="*/ 1 w 3123"/>
                  <a:gd name="T81" fmla="*/ 532 h 752"/>
                  <a:gd name="T82" fmla="*/ 1 w 3123"/>
                  <a:gd name="T83" fmla="*/ 480 h 752"/>
                  <a:gd name="T84" fmla="*/ 10 w 3123"/>
                  <a:gd name="T85" fmla="*/ 422 h 752"/>
                  <a:gd name="T86" fmla="*/ 26 w 3123"/>
                  <a:gd name="T87" fmla="*/ 356 h 752"/>
                  <a:gd name="T88" fmla="*/ 48 w 3123"/>
                  <a:gd name="T89" fmla="*/ 291 h 752"/>
                  <a:gd name="T90" fmla="*/ 75 w 3123"/>
                  <a:gd name="T91" fmla="*/ 225 h 752"/>
                  <a:gd name="T92" fmla="*/ 109 w 3123"/>
                  <a:gd name="T93" fmla="*/ 169 h 752"/>
                  <a:gd name="T94" fmla="*/ 145 w 3123"/>
                  <a:gd name="T95" fmla="*/ 122 h 752"/>
                  <a:gd name="T96" fmla="*/ 186 w 3123"/>
                  <a:gd name="T97" fmla="*/ 92 h 752"/>
                  <a:gd name="T98" fmla="*/ 229 w 3123"/>
                  <a:gd name="T99" fmla="*/ 71 h 752"/>
                  <a:gd name="T100" fmla="*/ 281 w 3123"/>
                  <a:gd name="T101" fmla="*/ 53 h 752"/>
                  <a:gd name="T102" fmla="*/ 333 w 3123"/>
                  <a:gd name="T103" fmla="*/ 37 h 752"/>
                  <a:gd name="T104" fmla="*/ 385 w 3123"/>
                  <a:gd name="T105" fmla="*/ 25 h 752"/>
                  <a:gd name="T106" fmla="*/ 432 w 3123"/>
                  <a:gd name="T107" fmla="*/ 13 h 752"/>
                  <a:gd name="T108" fmla="*/ 469 w 3123"/>
                  <a:gd name="T109" fmla="*/ 6 h 752"/>
                  <a:gd name="T110" fmla="*/ 494 w 3123"/>
                  <a:gd name="T111" fmla="*/ 0 h 752"/>
                  <a:gd name="T112" fmla="*/ 503 w 3123"/>
                  <a:gd name="T113" fmla="*/ 0 h 75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123"/>
                  <a:gd name="T172" fmla="*/ 0 h 752"/>
                  <a:gd name="T173" fmla="*/ 3123 w 3123"/>
                  <a:gd name="T174" fmla="*/ 752 h 75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123" h="752">
                    <a:moveTo>
                      <a:pt x="503" y="0"/>
                    </a:moveTo>
                    <a:lnTo>
                      <a:pt x="2662" y="156"/>
                    </a:lnTo>
                    <a:lnTo>
                      <a:pt x="2665" y="156"/>
                    </a:lnTo>
                    <a:lnTo>
                      <a:pt x="2680" y="154"/>
                    </a:lnTo>
                    <a:lnTo>
                      <a:pt x="2701" y="153"/>
                    </a:lnTo>
                    <a:lnTo>
                      <a:pt x="2732" y="153"/>
                    </a:lnTo>
                    <a:lnTo>
                      <a:pt x="2768" y="151"/>
                    </a:lnTo>
                    <a:lnTo>
                      <a:pt x="2805" y="151"/>
                    </a:lnTo>
                    <a:lnTo>
                      <a:pt x="2846" y="151"/>
                    </a:lnTo>
                    <a:lnTo>
                      <a:pt x="2891" y="154"/>
                    </a:lnTo>
                    <a:lnTo>
                      <a:pt x="2934" y="156"/>
                    </a:lnTo>
                    <a:lnTo>
                      <a:pt x="2976" y="163"/>
                    </a:lnTo>
                    <a:lnTo>
                      <a:pt x="3013" y="170"/>
                    </a:lnTo>
                    <a:lnTo>
                      <a:pt x="3049" y="183"/>
                    </a:lnTo>
                    <a:lnTo>
                      <a:pt x="3078" y="195"/>
                    </a:lnTo>
                    <a:lnTo>
                      <a:pt x="3101" y="211"/>
                    </a:lnTo>
                    <a:lnTo>
                      <a:pt x="3117" y="232"/>
                    </a:lnTo>
                    <a:lnTo>
                      <a:pt x="3123" y="257"/>
                    </a:lnTo>
                    <a:lnTo>
                      <a:pt x="3119" y="284"/>
                    </a:lnTo>
                    <a:lnTo>
                      <a:pt x="3112" y="314"/>
                    </a:lnTo>
                    <a:lnTo>
                      <a:pt x="3099" y="344"/>
                    </a:lnTo>
                    <a:lnTo>
                      <a:pt x="3085" y="376"/>
                    </a:lnTo>
                    <a:lnTo>
                      <a:pt x="3063" y="406"/>
                    </a:lnTo>
                    <a:lnTo>
                      <a:pt x="3042" y="438"/>
                    </a:lnTo>
                    <a:lnTo>
                      <a:pt x="3017" y="468"/>
                    </a:lnTo>
                    <a:lnTo>
                      <a:pt x="2986" y="498"/>
                    </a:lnTo>
                    <a:lnTo>
                      <a:pt x="2956" y="523"/>
                    </a:lnTo>
                    <a:lnTo>
                      <a:pt x="2920" y="548"/>
                    </a:lnTo>
                    <a:lnTo>
                      <a:pt x="2884" y="569"/>
                    </a:lnTo>
                    <a:lnTo>
                      <a:pt x="2846" y="587"/>
                    </a:lnTo>
                    <a:lnTo>
                      <a:pt x="2805" y="597"/>
                    </a:lnTo>
                    <a:lnTo>
                      <a:pt x="2764" y="604"/>
                    </a:lnTo>
                    <a:lnTo>
                      <a:pt x="2723" y="604"/>
                    </a:lnTo>
                    <a:lnTo>
                      <a:pt x="2682" y="599"/>
                    </a:lnTo>
                    <a:lnTo>
                      <a:pt x="2630" y="589"/>
                    </a:lnTo>
                    <a:lnTo>
                      <a:pt x="2561" y="581"/>
                    </a:lnTo>
                    <a:lnTo>
                      <a:pt x="2481" y="573"/>
                    </a:lnTo>
                    <a:lnTo>
                      <a:pt x="2391" y="569"/>
                    </a:lnTo>
                    <a:lnTo>
                      <a:pt x="2291" y="562"/>
                    </a:lnTo>
                    <a:lnTo>
                      <a:pt x="2187" y="558"/>
                    </a:lnTo>
                    <a:lnTo>
                      <a:pt x="2081" y="557"/>
                    </a:lnTo>
                    <a:lnTo>
                      <a:pt x="1975" y="557"/>
                    </a:lnTo>
                    <a:lnTo>
                      <a:pt x="1869" y="557"/>
                    </a:lnTo>
                    <a:lnTo>
                      <a:pt x="1773" y="558"/>
                    </a:lnTo>
                    <a:lnTo>
                      <a:pt x="1681" y="562"/>
                    </a:lnTo>
                    <a:lnTo>
                      <a:pt x="1604" y="569"/>
                    </a:lnTo>
                    <a:lnTo>
                      <a:pt x="1538" y="573"/>
                    </a:lnTo>
                    <a:lnTo>
                      <a:pt x="1488" y="583"/>
                    </a:lnTo>
                    <a:lnTo>
                      <a:pt x="1457" y="592"/>
                    </a:lnTo>
                    <a:lnTo>
                      <a:pt x="1448" y="606"/>
                    </a:lnTo>
                    <a:lnTo>
                      <a:pt x="1450" y="619"/>
                    </a:lnTo>
                    <a:lnTo>
                      <a:pt x="1455" y="635"/>
                    </a:lnTo>
                    <a:lnTo>
                      <a:pt x="1461" y="649"/>
                    </a:lnTo>
                    <a:lnTo>
                      <a:pt x="1468" y="665"/>
                    </a:lnTo>
                    <a:lnTo>
                      <a:pt x="1471" y="679"/>
                    </a:lnTo>
                    <a:lnTo>
                      <a:pt x="1475" y="693"/>
                    </a:lnTo>
                    <a:lnTo>
                      <a:pt x="1475" y="705"/>
                    </a:lnTo>
                    <a:lnTo>
                      <a:pt x="1473" y="720"/>
                    </a:lnTo>
                    <a:lnTo>
                      <a:pt x="1464" y="729"/>
                    </a:lnTo>
                    <a:lnTo>
                      <a:pt x="1452" y="739"/>
                    </a:lnTo>
                    <a:lnTo>
                      <a:pt x="1430" y="744"/>
                    </a:lnTo>
                    <a:lnTo>
                      <a:pt x="1403" y="750"/>
                    </a:lnTo>
                    <a:lnTo>
                      <a:pt x="1366" y="752"/>
                    </a:lnTo>
                    <a:lnTo>
                      <a:pt x="1321" y="750"/>
                    </a:lnTo>
                    <a:lnTo>
                      <a:pt x="1263" y="744"/>
                    </a:lnTo>
                    <a:lnTo>
                      <a:pt x="1197" y="737"/>
                    </a:lnTo>
                    <a:lnTo>
                      <a:pt x="1116" y="727"/>
                    </a:lnTo>
                    <a:lnTo>
                      <a:pt x="1030" y="718"/>
                    </a:lnTo>
                    <a:lnTo>
                      <a:pt x="939" y="707"/>
                    </a:lnTo>
                    <a:lnTo>
                      <a:pt x="844" y="698"/>
                    </a:lnTo>
                    <a:lnTo>
                      <a:pt x="744" y="688"/>
                    </a:lnTo>
                    <a:lnTo>
                      <a:pt x="647" y="679"/>
                    </a:lnTo>
                    <a:lnTo>
                      <a:pt x="548" y="668"/>
                    </a:lnTo>
                    <a:lnTo>
                      <a:pt x="453" y="658"/>
                    </a:lnTo>
                    <a:lnTo>
                      <a:pt x="364" y="645"/>
                    </a:lnTo>
                    <a:lnTo>
                      <a:pt x="277" y="633"/>
                    </a:lnTo>
                    <a:lnTo>
                      <a:pt x="202" y="619"/>
                    </a:lnTo>
                    <a:lnTo>
                      <a:pt x="136" y="604"/>
                    </a:lnTo>
                    <a:lnTo>
                      <a:pt x="80" y="589"/>
                    </a:lnTo>
                    <a:lnTo>
                      <a:pt x="37" y="571"/>
                    </a:lnTo>
                    <a:lnTo>
                      <a:pt x="10" y="551"/>
                    </a:lnTo>
                    <a:lnTo>
                      <a:pt x="1" y="532"/>
                    </a:lnTo>
                    <a:lnTo>
                      <a:pt x="0" y="507"/>
                    </a:lnTo>
                    <a:lnTo>
                      <a:pt x="1" y="480"/>
                    </a:lnTo>
                    <a:lnTo>
                      <a:pt x="5" y="450"/>
                    </a:lnTo>
                    <a:lnTo>
                      <a:pt x="10" y="422"/>
                    </a:lnTo>
                    <a:lnTo>
                      <a:pt x="16" y="388"/>
                    </a:lnTo>
                    <a:lnTo>
                      <a:pt x="26" y="356"/>
                    </a:lnTo>
                    <a:lnTo>
                      <a:pt x="35" y="321"/>
                    </a:lnTo>
                    <a:lnTo>
                      <a:pt x="48" y="291"/>
                    </a:lnTo>
                    <a:lnTo>
                      <a:pt x="61" y="255"/>
                    </a:lnTo>
                    <a:lnTo>
                      <a:pt x="75" y="225"/>
                    </a:lnTo>
                    <a:lnTo>
                      <a:pt x="89" y="195"/>
                    </a:lnTo>
                    <a:lnTo>
                      <a:pt x="109" y="169"/>
                    </a:lnTo>
                    <a:lnTo>
                      <a:pt x="125" y="144"/>
                    </a:lnTo>
                    <a:lnTo>
                      <a:pt x="145" y="122"/>
                    </a:lnTo>
                    <a:lnTo>
                      <a:pt x="165" y="107"/>
                    </a:lnTo>
                    <a:lnTo>
                      <a:pt x="186" y="92"/>
                    </a:lnTo>
                    <a:lnTo>
                      <a:pt x="206" y="82"/>
                    </a:lnTo>
                    <a:lnTo>
                      <a:pt x="229" y="71"/>
                    </a:lnTo>
                    <a:lnTo>
                      <a:pt x="254" y="62"/>
                    </a:lnTo>
                    <a:lnTo>
                      <a:pt x="281" y="53"/>
                    </a:lnTo>
                    <a:lnTo>
                      <a:pt x="306" y="43"/>
                    </a:lnTo>
                    <a:lnTo>
                      <a:pt x="333" y="37"/>
                    </a:lnTo>
                    <a:lnTo>
                      <a:pt x="358" y="30"/>
                    </a:lnTo>
                    <a:lnTo>
                      <a:pt x="385" y="25"/>
                    </a:lnTo>
                    <a:lnTo>
                      <a:pt x="408" y="18"/>
                    </a:lnTo>
                    <a:lnTo>
                      <a:pt x="432" y="13"/>
                    </a:lnTo>
                    <a:lnTo>
                      <a:pt x="450" y="9"/>
                    </a:lnTo>
                    <a:lnTo>
                      <a:pt x="469" y="6"/>
                    </a:lnTo>
                    <a:lnTo>
                      <a:pt x="482" y="2"/>
                    </a:lnTo>
                    <a:lnTo>
                      <a:pt x="494" y="0"/>
                    </a:lnTo>
                    <a:lnTo>
                      <a:pt x="500" y="0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41" name="Freeform 9"/>
              <p:cNvSpPr>
                <a:spLocks/>
              </p:cNvSpPr>
              <p:nvPr/>
            </p:nvSpPr>
            <p:spPr bwMode="auto">
              <a:xfrm>
                <a:off x="1869" y="1239"/>
                <a:ext cx="232" cy="596"/>
              </a:xfrm>
              <a:custGeom>
                <a:avLst/>
                <a:gdLst>
                  <a:gd name="T0" fmla="*/ 228 w 464"/>
                  <a:gd name="T1" fmla="*/ 0 h 1193"/>
                  <a:gd name="T2" fmla="*/ 230 w 464"/>
                  <a:gd name="T3" fmla="*/ 0 h 1193"/>
                  <a:gd name="T4" fmla="*/ 240 w 464"/>
                  <a:gd name="T5" fmla="*/ 2 h 1193"/>
                  <a:gd name="T6" fmla="*/ 253 w 464"/>
                  <a:gd name="T7" fmla="*/ 5 h 1193"/>
                  <a:gd name="T8" fmla="*/ 271 w 464"/>
                  <a:gd name="T9" fmla="*/ 12 h 1193"/>
                  <a:gd name="T10" fmla="*/ 290 w 464"/>
                  <a:gd name="T11" fmla="*/ 20 h 1193"/>
                  <a:gd name="T12" fmla="*/ 312 w 464"/>
                  <a:gd name="T13" fmla="*/ 32 h 1193"/>
                  <a:gd name="T14" fmla="*/ 337 w 464"/>
                  <a:gd name="T15" fmla="*/ 46 h 1193"/>
                  <a:gd name="T16" fmla="*/ 362 w 464"/>
                  <a:gd name="T17" fmla="*/ 64 h 1193"/>
                  <a:gd name="T18" fmla="*/ 384 w 464"/>
                  <a:gd name="T19" fmla="*/ 83 h 1193"/>
                  <a:gd name="T20" fmla="*/ 407 w 464"/>
                  <a:gd name="T21" fmla="*/ 106 h 1193"/>
                  <a:gd name="T22" fmla="*/ 425 w 464"/>
                  <a:gd name="T23" fmla="*/ 136 h 1193"/>
                  <a:gd name="T24" fmla="*/ 445 w 464"/>
                  <a:gd name="T25" fmla="*/ 168 h 1193"/>
                  <a:gd name="T26" fmla="*/ 455 w 464"/>
                  <a:gd name="T27" fmla="*/ 204 h 1193"/>
                  <a:gd name="T28" fmla="*/ 463 w 464"/>
                  <a:gd name="T29" fmla="*/ 246 h 1193"/>
                  <a:gd name="T30" fmla="*/ 464 w 464"/>
                  <a:gd name="T31" fmla="*/ 292 h 1193"/>
                  <a:gd name="T32" fmla="*/ 461 w 464"/>
                  <a:gd name="T33" fmla="*/ 346 h 1193"/>
                  <a:gd name="T34" fmla="*/ 450 w 464"/>
                  <a:gd name="T35" fmla="*/ 401 h 1193"/>
                  <a:gd name="T36" fmla="*/ 438 w 464"/>
                  <a:gd name="T37" fmla="*/ 454 h 1193"/>
                  <a:gd name="T38" fmla="*/ 423 w 464"/>
                  <a:gd name="T39" fmla="*/ 507 h 1193"/>
                  <a:gd name="T40" fmla="*/ 407 w 464"/>
                  <a:gd name="T41" fmla="*/ 562 h 1193"/>
                  <a:gd name="T42" fmla="*/ 389 w 464"/>
                  <a:gd name="T43" fmla="*/ 611 h 1193"/>
                  <a:gd name="T44" fmla="*/ 373 w 464"/>
                  <a:gd name="T45" fmla="*/ 663 h 1193"/>
                  <a:gd name="T46" fmla="*/ 353 w 464"/>
                  <a:gd name="T47" fmla="*/ 712 h 1193"/>
                  <a:gd name="T48" fmla="*/ 337 w 464"/>
                  <a:gd name="T49" fmla="*/ 760 h 1193"/>
                  <a:gd name="T50" fmla="*/ 317 w 464"/>
                  <a:gd name="T51" fmla="*/ 806 h 1193"/>
                  <a:gd name="T52" fmla="*/ 301 w 464"/>
                  <a:gd name="T53" fmla="*/ 851 h 1193"/>
                  <a:gd name="T54" fmla="*/ 285 w 464"/>
                  <a:gd name="T55" fmla="*/ 891 h 1193"/>
                  <a:gd name="T56" fmla="*/ 274 w 464"/>
                  <a:gd name="T57" fmla="*/ 930 h 1193"/>
                  <a:gd name="T58" fmla="*/ 262 w 464"/>
                  <a:gd name="T59" fmla="*/ 966 h 1193"/>
                  <a:gd name="T60" fmla="*/ 255 w 464"/>
                  <a:gd name="T61" fmla="*/ 999 h 1193"/>
                  <a:gd name="T62" fmla="*/ 249 w 464"/>
                  <a:gd name="T63" fmla="*/ 1028 h 1193"/>
                  <a:gd name="T64" fmla="*/ 247 w 464"/>
                  <a:gd name="T65" fmla="*/ 1056 h 1193"/>
                  <a:gd name="T66" fmla="*/ 247 w 464"/>
                  <a:gd name="T67" fmla="*/ 1077 h 1193"/>
                  <a:gd name="T68" fmla="*/ 247 w 464"/>
                  <a:gd name="T69" fmla="*/ 1099 h 1193"/>
                  <a:gd name="T70" fmla="*/ 247 w 464"/>
                  <a:gd name="T71" fmla="*/ 1116 h 1193"/>
                  <a:gd name="T72" fmla="*/ 249 w 464"/>
                  <a:gd name="T73" fmla="*/ 1132 h 1193"/>
                  <a:gd name="T74" fmla="*/ 251 w 464"/>
                  <a:gd name="T75" fmla="*/ 1145 h 1193"/>
                  <a:gd name="T76" fmla="*/ 251 w 464"/>
                  <a:gd name="T77" fmla="*/ 1155 h 1193"/>
                  <a:gd name="T78" fmla="*/ 253 w 464"/>
                  <a:gd name="T79" fmla="*/ 1164 h 1193"/>
                  <a:gd name="T80" fmla="*/ 255 w 464"/>
                  <a:gd name="T81" fmla="*/ 1173 h 1193"/>
                  <a:gd name="T82" fmla="*/ 255 w 464"/>
                  <a:gd name="T83" fmla="*/ 1178 h 1193"/>
                  <a:gd name="T84" fmla="*/ 256 w 464"/>
                  <a:gd name="T85" fmla="*/ 1184 h 1193"/>
                  <a:gd name="T86" fmla="*/ 256 w 464"/>
                  <a:gd name="T87" fmla="*/ 1186 h 1193"/>
                  <a:gd name="T88" fmla="*/ 258 w 464"/>
                  <a:gd name="T89" fmla="*/ 1189 h 1193"/>
                  <a:gd name="T90" fmla="*/ 262 w 464"/>
                  <a:gd name="T91" fmla="*/ 1191 h 1193"/>
                  <a:gd name="T92" fmla="*/ 262 w 464"/>
                  <a:gd name="T93" fmla="*/ 1193 h 1193"/>
                  <a:gd name="T94" fmla="*/ 0 w 464"/>
                  <a:gd name="T95" fmla="*/ 1180 h 1193"/>
                  <a:gd name="T96" fmla="*/ 228 w 464"/>
                  <a:gd name="T97" fmla="*/ 0 h 1193"/>
                  <a:gd name="T98" fmla="*/ 228 w 464"/>
                  <a:gd name="T99" fmla="*/ 0 h 119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64"/>
                  <a:gd name="T151" fmla="*/ 0 h 1193"/>
                  <a:gd name="T152" fmla="*/ 464 w 464"/>
                  <a:gd name="T153" fmla="*/ 1193 h 119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64" h="1193">
                    <a:moveTo>
                      <a:pt x="228" y="0"/>
                    </a:moveTo>
                    <a:lnTo>
                      <a:pt x="230" y="0"/>
                    </a:lnTo>
                    <a:lnTo>
                      <a:pt x="240" y="2"/>
                    </a:lnTo>
                    <a:lnTo>
                      <a:pt x="253" y="5"/>
                    </a:lnTo>
                    <a:lnTo>
                      <a:pt x="271" y="12"/>
                    </a:lnTo>
                    <a:lnTo>
                      <a:pt x="290" y="20"/>
                    </a:lnTo>
                    <a:lnTo>
                      <a:pt x="312" y="32"/>
                    </a:lnTo>
                    <a:lnTo>
                      <a:pt x="337" y="46"/>
                    </a:lnTo>
                    <a:lnTo>
                      <a:pt x="362" y="64"/>
                    </a:lnTo>
                    <a:lnTo>
                      <a:pt x="384" y="83"/>
                    </a:lnTo>
                    <a:lnTo>
                      <a:pt x="407" y="106"/>
                    </a:lnTo>
                    <a:lnTo>
                      <a:pt x="425" y="136"/>
                    </a:lnTo>
                    <a:lnTo>
                      <a:pt x="445" y="168"/>
                    </a:lnTo>
                    <a:lnTo>
                      <a:pt x="455" y="204"/>
                    </a:lnTo>
                    <a:lnTo>
                      <a:pt x="463" y="246"/>
                    </a:lnTo>
                    <a:lnTo>
                      <a:pt x="464" y="292"/>
                    </a:lnTo>
                    <a:lnTo>
                      <a:pt x="461" y="346"/>
                    </a:lnTo>
                    <a:lnTo>
                      <a:pt x="450" y="401"/>
                    </a:lnTo>
                    <a:lnTo>
                      <a:pt x="438" y="454"/>
                    </a:lnTo>
                    <a:lnTo>
                      <a:pt x="423" y="507"/>
                    </a:lnTo>
                    <a:lnTo>
                      <a:pt x="407" y="562"/>
                    </a:lnTo>
                    <a:lnTo>
                      <a:pt x="389" y="611"/>
                    </a:lnTo>
                    <a:lnTo>
                      <a:pt x="373" y="663"/>
                    </a:lnTo>
                    <a:lnTo>
                      <a:pt x="353" y="712"/>
                    </a:lnTo>
                    <a:lnTo>
                      <a:pt x="337" y="760"/>
                    </a:lnTo>
                    <a:lnTo>
                      <a:pt x="317" y="806"/>
                    </a:lnTo>
                    <a:lnTo>
                      <a:pt x="301" y="851"/>
                    </a:lnTo>
                    <a:lnTo>
                      <a:pt x="285" y="891"/>
                    </a:lnTo>
                    <a:lnTo>
                      <a:pt x="274" y="930"/>
                    </a:lnTo>
                    <a:lnTo>
                      <a:pt x="262" y="966"/>
                    </a:lnTo>
                    <a:lnTo>
                      <a:pt x="255" y="999"/>
                    </a:lnTo>
                    <a:lnTo>
                      <a:pt x="249" y="1028"/>
                    </a:lnTo>
                    <a:lnTo>
                      <a:pt x="247" y="1056"/>
                    </a:lnTo>
                    <a:lnTo>
                      <a:pt x="247" y="1077"/>
                    </a:lnTo>
                    <a:lnTo>
                      <a:pt x="247" y="1099"/>
                    </a:lnTo>
                    <a:lnTo>
                      <a:pt x="247" y="1116"/>
                    </a:lnTo>
                    <a:lnTo>
                      <a:pt x="249" y="1132"/>
                    </a:lnTo>
                    <a:lnTo>
                      <a:pt x="251" y="1145"/>
                    </a:lnTo>
                    <a:lnTo>
                      <a:pt x="251" y="1155"/>
                    </a:lnTo>
                    <a:lnTo>
                      <a:pt x="253" y="1164"/>
                    </a:lnTo>
                    <a:lnTo>
                      <a:pt x="255" y="1173"/>
                    </a:lnTo>
                    <a:lnTo>
                      <a:pt x="255" y="1178"/>
                    </a:lnTo>
                    <a:lnTo>
                      <a:pt x="256" y="1184"/>
                    </a:lnTo>
                    <a:lnTo>
                      <a:pt x="256" y="1186"/>
                    </a:lnTo>
                    <a:lnTo>
                      <a:pt x="258" y="1189"/>
                    </a:lnTo>
                    <a:lnTo>
                      <a:pt x="262" y="1191"/>
                    </a:lnTo>
                    <a:lnTo>
                      <a:pt x="262" y="1193"/>
                    </a:lnTo>
                    <a:lnTo>
                      <a:pt x="0" y="1180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E8635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42" name="Freeform 10"/>
              <p:cNvSpPr>
                <a:spLocks/>
              </p:cNvSpPr>
              <p:nvPr/>
            </p:nvSpPr>
            <p:spPr bwMode="auto">
              <a:xfrm>
                <a:off x="1294" y="1216"/>
                <a:ext cx="768" cy="614"/>
              </a:xfrm>
              <a:custGeom>
                <a:avLst/>
                <a:gdLst>
                  <a:gd name="T0" fmla="*/ 0 w 866"/>
                  <a:gd name="T1" fmla="*/ 14 h 1228"/>
                  <a:gd name="T2" fmla="*/ 9 w 866"/>
                  <a:gd name="T3" fmla="*/ 14 h 1228"/>
                  <a:gd name="T4" fmla="*/ 34 w 866"/>
                  <a:gd name="T5" fmla="*/ 12 h 1228"/>
                  <a:gd name="T6" fmla="*/ 73 w 866"/>
                  <a:gd name="T7" fmla="*/ 9 h 1228"/>
                  <a:gd name="T8" fmla="*/ 125 w 866"/>
                  <a:gd name="T9" fmla="*/ 7 h 1228"/>
                  <a:gd name="T10" fmla="*/ 188 w 866"/>
                  <a:gd name="T11" fmla="*/ 3 h 1228"/>
                  <a:gd name="T12" fmla="*/ 258 w 866"/>
                  <a:gd name="T13" fmla="*/ 2 h 1228"/>
                  <a:gd name="T14" fmla="*/ 332 w 866"/>
                  <a:gd name="T15" fmla="*/ 0 h 1228"/>
                  <a:gd name="T16" fmla="*/ 410 w 866"/>
                  <a:gd name="T17" fmla="*/ 2 h 1228"/>
                  <a:gd name="T18" fmla="*/ 488 w 866"/>
                  <a:gd name="T19" fmla="*/ 2 h 1228"/>
                  <a:gd name="T20" fmla="*/ 563 w 866"/>
                  <a:gd name="T21" fmla="*/ 7 h 1228"/>
                  <a:gd name="T22" fmla="*/ 636 w 866"/>
                  <a:gd name="T23" fmla="*/ 14 h 1228"/>
                  <a:gd name="T24" fmla="*/ 703 w 866"/>
                  <a:gd name="T25" fmla="*/ 25 h 1228"/>
                  <a:gd name="T26" fmla="*/ 758 w 866"/>
                  <a:gd name="T27" fmla="*/ 39 h 1228"/>
                  <a:gd name="T28" fmla="*/ 805 w 866"/>
                  <a:gd name="T29" fmla="*/ 58 h 1228"/>
                  <a:gd name="T30" fmla="*/ 839 w 866"/>
                  <a:gd name="T31" fmla="*/ 81 h 1228"/>
                  <a:gd name="T32" fmla="*/ 857 w 866"/>
                  <a:gd name="T33" fmla="*/ 111 h 1228"/>
                  <a:gd name="T34" fmla="*/ 862 w 866"/>
                  <a:gd name="T35" fmla="*/ 143 h 1228"/>
                  <a:gd name="T36" fmla="*/ 866 w 866"/>
                  <a:gd name="T37" fmla="*/ 179 h 1228"/>
                  <a:gd name="T38" fmla="*/ 866 w 866"/>
                  <a:gd name="T39" fmla="*/ 218 h 1228"/>
                  <a:gd name="T40" fmla="*/ 864 w 866"/>
                  <a:gd name="T41" fmla="*/ 260 h 1228"/>
                  <a:gd name="T42" fmla="*/ 859 w 866"/>
                  <a:gd name="T43" fmla="*/ 303 h 1228"/>
                  <a:gd name="T44" fmla="*/ 851 w 866"/>
                  <a:gd name="T45" fmla="*/ 347 h 1228"/>
                  <a:gd name="T46" fmla="*/ 843 w 866"/>
                  <a:gd name="T47" fmla="*/ 390 h 1228"/>
                  <a:gd name="T48" fmla="*/ 835 w 866"/>
                  <a:gd name="T49" fmla="*/ 434 h 1228"/>
                  <a:gd name="T50" fmla="*/ 823 w 866"/>
                  <a:gd name="T51" fmla="*/ 475 h 1228"/>
                  <a:gd name="T52" fmla="*/ 814 w 866"/>
                  <a:gd name="T53" fmla="*/ 515 h 1228"/>
                  <a:gd name="T54" fmla="*/ 801 w 866"/>
                  <a:gd name="T55" fmla="*/ 553 h 1228"/>
                  <a:gd name="T56" fmla="*/ 792 w 866"/>
                  <a:gd name="T57" fmla="*/ 586 h 1228"/>
                  <a:gd name="T58" fmla="*/ 782 w 866"/>
                  <a:gd name="T59" fmla="*/ 615 h 1228"/>
                  <a:gd name="T60" fmla="*/ 774 w 866"/>
                  <a:gd name="T61" fmla="*/ 639 h 1228"/>
                  <a:gd name="T62" fmla="*/ 767 w 866"/>
                  <a:gd name="T63" fmla="*/ 657 h 1228"/>
                  <a:gd name="T64" fmla="*/ 764 w 866"/>
                  <a:gd name="T65" fmla="*/ 671 h 1228"/>
                  <a:gd name="T66" fmla="*/ 758 w 866"/>
                  <a:gd name="T67" fmla="*/ 684 h 1228"/>
                  <a:gd name="T68" fmla="*/ 751 w 866"/>
                  <a:gd name="T69" fmla="*/ 707 h 1228"/>
                  <a:gd name="T70" fmla="*/ 744 w 866"/>
                  <a:gd name="T71" fmla="*/ 739 h 1228"/>
                  <a:gd name="T72" fmla="*/ 737 w 866"/>
                  <a:gd name="T73" fmla="*/ 776 h 1228"/>
                  <a:gd name="T74" fmla="*/ 728 w 866"/>
                  <a:gd name="T75" fmla="*/ 818 h 1228"/>
                  <a:gd name="T76" fmla="*/ 719 w 866"/>
                  <a:gd name="T77" fmla="*/ 866 h 1228"/>
                  <a:gd name="T78" fmla="*/ 712 w 866"/>
                  <a:gd name="T79" fmla="*/ 914 h 1228"/>
                  <a:gd name="T80" fmla="*/ 703 w 866"/>
                  <a:gd name="T81" fmla="*/ 966 h 1228"/>
                  <a:gd name="T82" fmla="*/ 692 w 866"/>
                  <a:gd name="T83" fmla="*/ 1015 h 1228"/>
                  <a:gd name="T84" fmla="*/ 685 w 866"/>
                  <a:gd name="T85" fmla="*/ 1061 h 1228"/>
                  <a:gd name="T86" fmla="*/ 676 w 866"/>
                  <a:gd name="T87" fmla="*/ 1106 h 1228"/>
                  <a:gd name="T88" fmla="*/ 672 w 866"/>
                  <a:gd name="T89" fmla="*/ 1146 h 1228"/>
                  <a:gd name="T90" fmla="*/ 665 w 866"/>
                  <a:gd name="T91" fmla="*/ 1178 h 1228"/>
                  <a:gd name="T92" fmla="*/ 661 w 866"/>
                  <a:gd name="T93" fmla="*/ 1203 h 1228"/>
                  <a:gd name="T94" fmla="*/ 658 w 866"/>
                  <a:gd name="T95" fmla="*/ 1221 h 1228"/>
                  <a:gd name="T96" fmla="*/ 658 w 866"/>
                  <a:gd name="T97" fmla="*/ 1228 h 1228"/>
                  <a:gd name="T98" fmla="*/ 52 w 866"/>
                  <a:gd name="T99" fmla="*/ 1185 h 1228"/>
                  <a:gd name="T100" fmla="*/ 0 w 866"/>
                  <a:gd name="T101" fmla="*/ 14 h 1228"/>
                  <a:gd name="T102" fmla="*/ 0 w 866"/>
                  <a:gd name="T103" fmla="*/ 14 h 12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66"/>
                  <a:gd name="T157" fmla="*/ 0 h 1228"/>
                  <a:gd name="T158" fmla="*/ 866 w 866"/>
                  <a:gd name="T159" fmla="*/ 1228 h 12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66" h="1228">
                    <a:moveTo>
                      <a:pt x="0" y="14"/>
                    </a:moveTo>
                    <a:lnTo>
                      <a:pt x="9" y="14"/>
                    </a:lnTo>
                    <a:lnTo>
                      <a:pt x="34" y="12"/>
                    </a:lnTo>
                    <a:lnTo>
                      <a:pt x="73" y="9"/>
                    </a:lnTo>
                    <a:lnTo>
                      <a:pt x="125" y="7"/>
                    </a:lnTo>
                    <a:lnTo>
                      <a:pt x="188" y="3"/>
                    </a:lnTo>
                    <a:lnTo>
                      <a:pt x="258" y="2"/>
                    </a:lnTo>
                    <a:lnTo>
                      <a:pt x="332" y="0"/>
                    </a:lnTo>
                    <a:lnTo>
                      <a:pt x="410" y="2"/>
                    </a:lnTo>
                    <a:lnTo>
                      <a:pt x="488" y="2"/>
                    </a:lnTo>
                    <a:lnTo>
                      <a:pt x="563" y="7"/>
                    </a:lnTo>
                    <a:lnTo>
                      <a:pt x="636" y="14"/>
                    </a:lnTo>
                    <a:lnTo>
                      <a:pt x="703" y="25"/>
                    </a:lnTo>
                    <a:lnTo>
                      <a:pt x="758" y="39"/>
                    </a:lnTo>
                    <a:lnTo>
                      <a:pt x="805" y="58"/>
                    </a:lnTo>
                    <a:lnTo>
                      <a:pt x="839" y="81"/>
                    </a:lnTo>
                    <a:lnTo>
                      <a:pt x="857" y="111"/>
                    </a:lnTo>
                    <a:lnTo>
                      <a:pt x="862" y="143"/>
                    </a:lnTo>
                    <a:lnTo>
                      <a:pt x="866" y="179"/>
                    </a:lnTo>
                    <a:lnTo>
                      <a:pt x="866" y="218"/>
                    </a:lnTo>
                    <a:lnTo>
                      <a:pt x="864" y="260"/>
                    </a:lnTo>
                    <a:lnTo>
                      <a:pt x="859" y="303"/>
                    </a:lnTo>
                    <a:lnTo>
                      <a:pt x="851" y="347"/>
                    </a:lnTo>
                    <a:lnTo>
                      <a:pt x="843" y="390"/>
                    </a:lnTo>
                    <a:lnTo>
                      <a:pt x="835" y="434"/>
                    </a:lnTo>
                    <a:lnTo>
                      <a:pt x="823" y="475"/>
                    </a:lnTo>
                    <a:lnTo>
                      <a:pt x="814" y="515"/>
                    </a:lnTo>
                    <a:lnTo>
                      <a:pt x="801" y="553"/>
                    </a:lnTo>
                    <a:lnTo>
                      <a:pt x="792" y="586"/>
                    </a:lnTo>
                    <a:lnTo>
                      <a:pt x="782" y="615"/>
                    </a:lnTo>
                    <a:lnTo>
                      <a:pt x="774" y="639"/>
                    </a:lnTo>
                    <a:lnTo>
                      <a:pt x="767" y="657"/>
                    </a:lnTo>
                    <a:lnTo>
                      <a:pt x="764" y="671"/>
                    </a:lnTo>
                    <a:lnTo>
                      <a:pt x="758" y="684"/>
                    </a:lnTo>
                    <a:lnTo>
                      <a:pt x="751" y="707"/>
                    </a:lnTo>
                    <a:lnTo>
                      <a:pt x="744" y="739"/>
                    </a:lnTo>
                    <a:lnTo>
                      <a:pt x="737" y="776"/>
                    </a:lnTo>
                    <a:lnTo>
                      <a:pt x="728" y="818"/>
                    </a:lnTo>
                    <a:lnTo>
                      <a:pt x="719" y="866"/>
                    </a:lnTo>
                    <a:lnTo>
                      <a:pt x="712" y="914"/>
                    </a:lnTo>
                    <a:lnTo>
                      <a:pt x="703" y="966"/>
                    </a:lnTo>
                    <a:lnTo>
                      <a:pt x="692" y="1015"/>
                    </a:lnTo>
                    <a:lnTo>
                      <a:pt x="685" y="1061"/>
                    </a:lnTo>
                    <a:lnTo>
                      <a:pt x="676" y="1106"/>
                    </a:lnTo>
                    <a:lnTo>
                      <a:pt x="672" y="1146"/>
                    </a:lnTo>
                    <a:lnTo>
                      <a:pt x="665" y="1178"/>
                    </a:lnTo>
                    <a:lnTo>
                      <a:pt x="661" y="1203"/>
                    </a:lnTo>
                    <a:lnTo>
                      <a:pt x="658" y="1221"/>
                    </a:lnTo>
                    <a:lnTo>
                      <a:pt x="658" y="1228"/>
                    </a:lnTo>
                    <a:lnTo>
                      <a:pt x="52" y="1185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594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43" name="Freeform 11"/>
              <p:cNvSpPr>
                <a:spLocks/>
              </p:cNvSpPr>
              <p:nvPr/>
            </p:nvSpPr>
            <p:spPr bwMode="auto">
              <a:xfrm>
                <a:off x="1861" y="1357"/>
                <a:ext cx="33" cy="32"/>
              </a:xfrm>
              <a:custGeom>
                <a:avLst/>
                <a:gdLst>
                  <a:gd name="T0" fmla="*/ 32 w 66"/>
                  <a:gd name="T1" fmla="*/ 64 h 64"/>
                  <a:gd name="T2" fmla="*/ 38 w 66"/>
                  <a:gd name="T3" fmla="*/ 64 h 64"/>
                  <a:gd name="T4" fmla="*/ 45 w 66"/>
                  <a:gd name="T5" fmla="*/ 61 h 64"/>
                  <a:gd name="T6" fmla="*/ 50 w 66"/>
                  <a:gd name="T7" fmla="*/ 57 h 64"/>
                  <a:gd name="T8" fmla="*/ 56 w 66"/>
                  <a:gd name="T9" fmla="*/ 54 h 64"/>
                  <a:gd name="T10" fmla="*/ 57 w 66"/>
                  <a:gd name="T11" fmla="*/ 48 h 64"/>
                  <a:gd name="T12" fmla="*/ 63 w 66"/>
                  <a:gd name="T13" fmla="*/ 43 h 64"/>
                  <a:gd name="T14" fmla="*/ 64 w 66"/>
                  <a:gd name="T15" fmla="*/ 38 h 64"/>
                  <a:gd name="T16" fmla="*/ 66 w 66"/>
                  <a:gd name="T17" fmla="*/ 32 h 64"/>
                  <a:gd name="T18" fmla="*/ 64 w 66"/>
                  <a:gd name="T19" fmla="*/ 25 h 64"/>
                  <a:gd name="T20" fmla="*/ 63 w 66"/>
                  <a:gd name="T21" fmla="*/ 20 h 64"/>
                  <a:gd name="T22" fmla="*/ 57 w 66"/>
                  <a:gd name="T23" fmla="*/ 13 h 64"/>
                  <a:gd name="T24" fmla="*/ 56 w 66"/>
                  <a:gd name="T25" fmla="*/ 9 h 64"/>
                  <a:gd name="T26" fmla="*/ 50 w 66"/>
                  <a:gd name="T27" fmla="*/ 4 h 64"/>
                  <a:gd name="T28" fmla="*/ 45 w 66"/>
                  <a:gd name="T29" fmla="*/ 2 h 64"/>
                  <a:gd name="T30" fmla="*/ 38 w 66"/>
                  <a:gd name="T31" fmla="*/ 0 h 64"/>
                  <a:gd name="T32" fmla="*/ 32 w 66"/>
                  <a:gd name="T33" fmla="*/ 0 h 64"/>
                  <a:gd name="T34" fmla="*/ 25 w 66"/>
                  <a:gd name="T35" fmla="*/ 0 h 64"/>
                  <a:gd name="T36" fmla="*/ 20 w 66"/>
                  <a:gd name="T37" fmla="*/ 2 h 64"/>
                  <a:gd name="T38" fmla="*/ 14 w 66"/>
                  <a:gd name="T39" fmla="*/ 4 h 64"/>
                  <a:gd name="T40" fmla="*/ 11 w 66"/>
                  <a:gd name="T41" fmla="*/ 9 h 64"/>
                  <a:gd name="T42" fmla="*/ 5 w 66"/>
                  <a:gd name="T43" fmla="*/ 13 h 64"/>
                  <a:gd name="T44" fmla="*/ 2 w 66"/>
                  <a:gd name="T45" fmla="*/ 20 h 64"/>
                  <a:gd name="T46" fmla="*/ 0 w 66"/>
                  <a:gd name="T47" fmla="*/ 25 h 64"/>
                  <a:gd name="T48" fmla="*/ 0 w 66"/>
                  <a:gd name="T49" fmla="*/ 32 h 64"/>
                  <a:gd name="T50" fmla="*/ 0 w 66"/>
                  <a:gd name="T51" fmla="*/ 38 h 64"/>
                  <a:gd name="T52" fmla="*/ 2 w 66"/>
                  <a:gd name="T53" fmla="*/ 43 h 64"/>
                  <a:gd name="T54" fmla="*/ 5 w 66"/>
                  <a:gd name="T55" fmla="*/ 48 h 64"/>
                  <a:gd name="T56" fmla="*/ 11 w 66"/>
                  <a:gd name="T57" fmla="*/ 54 h 64"/>
                  <a:gd name="T58" fmla="*/ 14 w 66"/>
                  <a:gd name="T59" fmla="*/ 57 h 64"/>
                  <a:gd name="T60" fmla="*/ 20 w 66"/>
                  <a:gd name="T61" fmla="*/ 61 h 64"/>
                  <a:gd name="T62" fmla="*/ 25 w 66"/>
                  <a:gd name="T63" fmla="*/ 64 h 64"/>
                  <a:gd name="T64" fmla="*/ 32 w 66"/>
                  <a:gd name="T65" fmla="*/ 64 h 64"/>
                  <a:gd name="T66" fmla="*/ 32 w 66"/>
                  <a:gd name="T67" fmla="*/ 64 h 6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6"/>
                  <a:gd name="T103" fmla="*/ 0 h 64"/>
                  <a:gd name="T104" fmla="*/ 66 w 66"/>
                  <a:gd name="T105" fmla="*/ 64 h 6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6" h="64">
                    <a:moveTo>
                      <a:pt x="32" y="64"/>
                    </a:moveTo>
                    <a:lnTo>
                      <a:pt x="38" y="64"/>
                    </a:lnTo>
                    <a:lnTo>
                      <a:pt x="45" y="61"/>
                    </a:lnTo>
                    <a:lnTo>
                      <a:pt x="50" y="57"/>
                    </a:lnTo>
                    <a:lnTo>
                      <a:pt x="56" y="54"/>
                    </a:lnTo>
                    <a:lnTo>
                      <a:pt x="57" y="48"/>
                    </a:lnTo>
                    <a:lnTo>
                      <a:pt x="63" y="43"/>
                    </a:lnTo>
                    <a:lnTo>
                      <a:pt x="64" y="38"/>
                    </a:lnTo>
                    <a:lnTo>
                      <a:pt x="66" y="32"/>
                    </a:lnTo>
                    <a:lnTo>
                      <a:pt x="64" y="25"/>
                    </a:lnTo>
                    <a:lnTo>
                      <a:pt x="63" y="20"/>
                    </a:lnTo>
                    <a:lnTo>
                      <a:pt x="57" y="13"/>
                    </a:lnTo>
                    <a:lnTo>
                      <a:pt x="56" y="9"/>
                    </a:lnTo>
                    <a:lnTo>
                      <a:pt x="50" y="4"/>
                    </a:lnTo>
                    <a:lnTo>
                      <a:pt x="45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4" y="4"/>
                    </a:lnTo>
                    <a:lnTo>
                      <a:pt x="11" y="9"/>
                    </a:lnTo>
                    <a:lnTo>
                      <a:pt x="5" y="13"/>
                    </a:lnTo>
                    <a:lnTo>
                      <a:pt x="2" y="20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8"/>
                    </a:lnTo>
                    <a:lnTo>
                      <a:pt x="11" y="54"/>
                    </a:lnTo>
                    <a:lnTo>
                      <a:pt x="14" y="57"/>
                    </a:lnTo>
                    <a:lnTo>
                      <a:pt x="20" y="61"/>
                    </a:lnTo>
                    <a:lnTo>
                      <a:pt x="25" y="64"/>
                    </a:lnTo>
                    <a:lnTo>
                      <a:pt x="32" y="64"/>
                    </a:lnTo>
                    <a:close/>
                  </a:path>
                </a:pathLst>
              </a:custGeom>
              <a:solidFill>
                <a:srgbClr val="E8635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44" name="Freeform 12"/>
              <p:cNvSpPr>
                <a:spLocks/>
              </p:cNvSpPr>
              <p:nvPr/>
            </p:nvSpPr>
            <p:spPr bwMode="auto">
              <a:xfrm>
                <a:off x="1861" y="1318"/>
                <a:ext cx="12" cy="27"/>
              </a:xfrm>
              <a:custGeom>
                <a:avLst/>
                <a:gdLst>
                  <a:gd name="T0" fmla="*/ 11 w 23"/>
                  <a:gd name="T1" fmla="*/ 1 h 53"/>
                  <a:gd name="T2" fmla="*/ 14 w 23"/>
                  <a:gd name="T3" fmla="*/ 0 h 53"/>
                  <a:gd name="T4" fmla="*/ 18 w 23"/>
                  <a:gd name="T5" fmla="*/ 3 h 53"/>
                  <a:gd name="T6" fmla="*/ 20 w 23"/>
                  <a:gd name="T7" fmla="*/ 7 h 53"/>
                  <a:gd name="T8" fmla="*/ 23 w 23"/>
                  <a:gd name="T9" fmla="*/ 14 h 53"/>
                  <a:gd name="T10" fmla="*/ 23 w 23"/>
                  <a:gd name="T11" fmla="*/ 19 h 53"/>
                  <a:gd name="T12" fmla="*/ 23 w 23"/>
                  <a:gd name="T13" fmla="*/ 26 h 53"/>
                  <a:gd name="T14" fmla="*/ 23 w 23"/>
                  <a:gd name="T15" fmla="*/ 33 h 53"/>
                  <a:gd name="T16" fmla="*/ 23 w 23"/>
                  <a:gd name="T17" fmla="*/ 40 h 53"/>
                  <a:gd name="T18" fmla="*/ 18 w 23"/>
                  <a:gd name="T19" fmla="*/ 47 h 53"/>
                  <a:gd name="T20" fmla="*/ 12 w 23"/>
                  <a:gd name="T21" fmla="*/ 53 h 53"/>
                  <a:gd name="T22" fmla="*/ 11 w 23"/>
                  <a:gd name="T23" fmla="*/ 53 h 53"/>
                  <a:gd name="T24" fmla="*/ 7 w 23"/>
                  <a:gd name="T25" fmla="*/ 53 h 53"/>
                  <a:gd name="T26" fmla="*/ 4 w 23"/>
                  <a:gd name="T27" fmla="*/ 49 h 53"/>
                  <a:gd name="T28" fmla="*/ 0 w 23"/>
                  <a:gd name="T29" fmla="*/ 44 h 53"/>
                  <a:gd name="T30" fmla="*/ 0 w 23"/>
                  <a:gd name="T31" fmla="*/ 39 h 53"/>
                  <a:gd name="T32" fmla="*/ 2 w 23"/>
                  <a:gd name="T33" fmla="*/ 33 h 53"/>
                  <a:gd name="T34" fmla="*/ 4 w 23"/>
                  <a:gd name="T35" fmla="*/ 26 h 53"/>
                  <a:gd name="T36" fmla="*/ 5 w 23"/>
                  <a:gd name="T37" fmla="*/ 21 h 53"/>
                  <a:gd name="T38" fmla="*/ 7 w 23"/>
                  <a:gd name="T39" fmla="*/ 12 h 53"/>
                  <a:gd name="T40" fmla="*/ 7 w 23"/>
                  <a:gd name="T41" fmla="*/ 7 h 53"/>
                  <a:gd name="T42" fmla="*/ 9 w 23"/>
                  <a:gd name="T43" fmla="*/ 3 h 53"/>
                  <a:gd name="T44" fmla="*/ 11 w 23"/>
                  <a:gd name="T45" fmla="*/ 1 h 53"/>
                  <a:gd name="T46" fmla="*/ 11 w 23"/>
                  <a:gd name="T47" fmla="*/ 1 h 5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3"/>
                  <a:gd name="T73" fmla="*/ 0 h 53"/>
                  <a:gd name="T74" fmla="*/ 23 w 23"/>
                  <a:gd name="T75" fmla="*/ 53 h 5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3" h="53">
                    <a:moveTo>
                      <a:pt x="11" y="1"/>
                    </a:moveTo>
                    <a:lnTo>
                      <a:pt x="14" y="0"/>
                    </a:lnTo>
                    <a:lnTo>
                      <a:pt x="18" y="3"/>
                    </a:lnTo>
                    <a:lnTo>
                      <a:pt x="20" y="7"/>
                    </a:lnTo>
                    <a:lnTo>
                      <a:pt x="23" y="14"/>
                    </a:lnTo>
                    <a:lnTo>
                      <a:pt x="23" y="19"/>
                    </a:lnTo>
                    <a:lnTo>
                      <a:pt x="23" y="26"/>
                    </a:lnTo>
                    <a:lnTo>
                      <a:pt x="23" y="33"/>
                    </a:lnTo>
                    <a:lnTo>
                      <a:pt x="23" y="40"/>
                    </a:lnTo>
                    <a:lnTo>
                      <a:pt x="18" y="47"/>
                    </a:lnTo>
                    <a:lnTo>
                      <a:pt x="12" y="53"/>
                    </a:lnTo>
                    <a:lnTo>
                      <a:pt x="11" y="53"/>
                    </a:lnTo>
                    <a:lnTo>
                      <a:pt x="7" y="53"/>
                    </a:lnTo>
                    <a:lnTo>
                      <a:pt x="4" y="49"/>
                    </a:lnTo>
                    <a:lnTo>
                      <a:pt x="0" y="44"/>
                    </a:lnTo>
                    <a:lnTo>
                      <a:pt x="0" y="39"/>
                    </a:lnTo>
                    <a:lnTo>
                      <a:pt x="2" y="33"/>
                    </a:lnTo>
                    <a:lnTo>
                      <a:pt x="4" y="26"/>
                    </a:lnTo>
                    <a:lnTo>
                      <a:pt x="5" y="21"/>
                    </a:lnTo>
                    <a:lnTo>
                      <a:pt x="7" y="12"/>
                    </a:lnTo>
                    <a:lnTo>
                      <a:pt x="7" y="7"/>
                    </a:lnTo>
                    <a:lnTo>
                      <a:pt x="9" y="3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786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45" name="Freeform 13"/>
              <p:cNvSpPr>
                <a:spLocks/>
              </p:cNvSpPr>
              <p:nvPr/>
            </p:nvSpPr>
            <p:spPr bwMode="auto">
              <a:xfrm>
                <a:off x="1902" y="1329"/>
                <a:ext cx="21" cy="18"/>
              </a:xfrm>
              <a:custGeom>
                <a:avLst/>
                <a:gdLst>
                  <a:gd name="T0" fmla="*/ 31 w 42"/>
                  <a:gd name="T1" fmla="*/ 0 h 37"/>
                  <a:gd name="T2" fmla="*/ 38 w 42"/>
                  <a:gd name="T3" fmla="*/ 5 h 37"/>
                  <a:gd name="T4" fmla="*/ 42 w 42"/>
                  <a:gd name="T5" fmla="*/ 10 h 37"/>
                  <a:gd name="T6" fmla="*/ 38 w 42"/>
                  <a:gd name="T7" fmla="*/ 18 h 37"/>
                  <a:gd name="T8" fmla="*/ 34 w 42"/>
                  <a:gd name="T9" fmla="*/ 25 h 37"/>
                  <a:gd name="T10" fmla="*/ 25 w 42"/>
                  <a:gd name="T11" fmla="*/ 32 h 37"/>
                  <a:gd name="T12" fmla="*/ 18 w 42"/>
                  <a:gd name="T13" fmla="*/ 35 h 37"/>
                  <a:gd name="T14" fmla="*/ 9 w 42"/>
                  <a:gd name="T15" fmla="*/ 37 h 37"/>
                  <a:gd name="T16" fmla="*/ 2 w 42"/>
                  <a:gd name="T17" fmla="*/ 35 h 37"/>
                  <a:gd name="T18" fmla="*/ 0 w 42"/>
                  <a:gd name="T19" fmla="*/ 28 h 37"/>
                  <a:gd name="T20" fmla="*/ 2 w 42"/>
                  <a:gd name="T21" fmla="*/ 23 h 37"/>
                  <a:gd name="T22" fmla="*/ 4 w 42"/>
                  <a:gd name="T23" fmla="*/ 18 h 37"/>
                  <a:gd name="T24" fmla="*/ 9 w 42"/>
                  <a:gd name="T25" fmla="*/ 14 h 37"/>
                  <a:gd name="T26" fmla="*/ 15 w 42"/>
                  <a:gd name="T27" fmla="*/ 10 h 37"/>
                  <a:gd name="T28" fmla="*/ 20 w 42"/>
                  <a:gd name="T29" fmla="*/ 7 h 37"/>
                  <a:gd name="T30" fmla="*/ 25 w 42"/>
                  <a:gd name="T31" fmla="*/ 3 h 37"/>
                  <a:gd name="T32" fmla="*/ 31 w 42"/>
                  <a:gd name="T33" fmla="*/ 0 h 37"/>
                  <a:gd name="T34" fmla="*/ 31 w 42"/>
                  <a:gd name="T35" fmla="*/ 0 h 3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"/>
                  <a:gd name="T55" fmla="*/ 0 h 37"/>
                  <a:gd name="T56" fmla="*/ 42 w 42"/>
                  <a:gd name="T57" fmla="*/ 37 h 3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" h="37">
                    <a:moveTo>
                      <a:pt x="31" y="0"/>
                    </a:moveTo>
                    <a:lnTo>
                      <a:pt x="38" y="5"/>
                    </a:lnTo>
                    <a:lnTo>
                      <a:pt x="42" y="10"/>
                    </a:lnTo>
                    <a:lnTo>
                      <a:pt x="38" y="18"/>
                    </a:lnTo>
                    <a:lnTo>
                      <a:pt x="34" y="25"/>
                    </a:lnTo>
                    <a:lnTo>
                      <a:pt x="25" y="32"/>
                    </a:lnTo>
                    <a:lnTo>
                      <a:pt x="18" y="35"/>
                    </a:lnTo>
                    <a:lnTo>
                      <a:pt x="9" y="37"/>
                    </a:lnTo>
                    <a:lnTo>
                      <a:pt x="2" y="35"/>
                    </a:lnTo>
                    <a:lnTo>
                      <a:pt x="0" y="28"/>
                    </a:lnTo>
                    <a:lnTo>
                      <a:pt x="2" y="23"/>
                    </a:lnTo>
                    <a:lnTo>
                      <a:pt x="4" y="18"/>
                    </a:lnTo>
                    <a:lnTo>
                      <a:pt x="9" y="14"/>
                    </a:lnTo>
                    <a:lnTo>
                      <a:pt x="15" y="10"/>
                    </a:lnTo>
                    <a:lnTo>
                      <a:pt x="20" y="7"/>
                    </a:lnTo>
                    <a:lnTo>
                      <a:pt x="25" y="3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786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46" name="Freeform 14"/>
              <p:cNvSpPr>
                <a:spLocks/>
              </p:cNvSpPr>
              <p:nvPr/>
            </p:nvSpPr>
            <p:spPr bwMode="auto">
              <a:xfrm>
                <a:off x="1909" y="1375"/>
                <a:ext cx="33" cy="16"/>
              </a:xfrm>
              <a:custGeom>
                <a:avLst/>
                <a:gdLst>
                  <a:gd name="T0" fmla="*/ 5 w 64"/>
                  <a:gd name="T1" fmla="*/ 0 h 32"/>
                  <a:gd name="T2" fmla="*/ 12 w 64"/>
                  <a:gd name="T3" fmla="*/ 2 h 32"/>
                  <a:gd name="T4" fmla="*/ 23 w 64"/>
                  <a:gd name="T5" fmla="*/ 3 h 32"/>
                  <a:gd name="T6" fmla="*/ 28 w 64"/>
                  <a:gd name="T7" fmla="*/ 3 h 32"/>
                  <a:gd name="T8" fmla="*/ 34 w 64"/>
                  <a:gd name="T9" fmla="*/ 5 h 32"/>
                  <a:gd name="T10" fmla="*/ 39 w 64"/>
                  <a:gd name="T11" fmla="*/ 5 h 32"/>
                  <a:gd name="T12" fmla="*/ 46 w 64"/>
                  <a:gd name="T13" fmla="*/ 7 h 32"/>
                  <a:gd name="T14" fmla="*/ 55 w 64"/>
                  <a:gd name="T15" fmla="*/ 11 h 32"/>
                  <a:gd name="T16" fmla="*/ 62 w 64"/>
                  <a:gd name="T17" fmla="*/ 14 h 32"/>
                  <a:gd name="T18" fmla="*/ 64 w 64"/>
                  <a:gd name="T19" fmla="*/ 21 h 32"/>
                  <a:gd name="T20" fmla="*/ 59 w 64"/>
                  <a:gd name="T21" fmla="*/ 32 h 32"/>
                  <a:gd name="T22" fmla="*/ 54 w 64"/>
                  <a:gd name="T23" fmla="*/ 28 h 32"/>
                  <a:gd name="T24" fmla="*/ 45 w 64"/>
                  <a:gd name="T25" fmla="*/ 28 h 32"/>
                  <a:gd name="T26" fmla="*/ 36 w 64"/>
                  <a:gd name="T27" fmla="*/ 28 h 32"/>
                  <a:gd name="T28" fmla="*/ 27 w 64"/>
                  <a:gd name="T29" fmla="*/ 27 h 32"/>
                  <a:gd name="T30" fmla="*/ 19 w 64"/>
                  <a:gd name="T31" fmla="*/ 25 h 32"/>
                  <a:gd name="T32" fmla="*/ 12 w 64"/>
                  <a:gd name="T33" fmla="*/ 23 h 32"/>
                  <a:gd name="T34" fmla="*/ 5 w 64"/>
                  <a:gd name="T35" fmla="*/ 21 h 32"/>
                  <a:gd name="T36" fmla="*/ 3 w 64"/>
                  <a:gd name="T37" fmla="*/ 19 h 32"/>
                  <a:gd name="T38" fmla="*/ 0 w 64"/>
                  <a:gd name="T39" fmla="*/ 14 h 32"/>
                  <a:gd name="T40" fmla="*/ 0 w 64"/>
                  <a:gd name="T41" fmla="*/ 11 h 32"/>
                  <a:gd name="T42" fmla="*/ 0 w 64"/>
                  <a:gd name="T43" fmla="*/ 5 h 32"/>
                  <a:gd name="T44" fmla="*/ 5 w 64"/>
                  <a:gd name="T45" fmla="*/ 0 h 32"/>
                  <a:gd name="T46" fmla="*/ 5 w 64"/>
                  <a:gd name="T47" fmla="*/ 0 h 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4"/>
                  <a:gd name="T73" fmla="*/ 0 h 32"/>
                  <a:gd name="T74" fmla="*/ 64 w 64"/>
                  <a:gd name="T75" fmla="*/ 32 h 3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4" h="32">
                    <a:moveTo>
                      <a:pt x="5" y="0"/>
                    </a:moveTo>
                    <a:lnTo>
                      <a:pt x="12" y="2"/>
                    </a:lnTo>
                    <a:lnTo>
                      <a:pt x="23" y="3"/>
                    </a:lnTo>
                    <a:lnTo>
                      <a:pt x="28" y="3"/>
                    </a:lnTo>
                    <a:lnTo>
                      <a:pt x="34" y="5"/>
                    </a:lnTo>
                    <a:lnTo>
                      <a:pt x="39" y="5"/>
                    </a:lnTo>
                    <a:lnTo>
                      <a:pt x="46" y="7"/>
                    </a:lnTo>
                    <a:lnTo>
                      <a:pt x="55" y="11"/>
                    </a:lnTo>
                    <a:lnTo>
                      <a:pt x="62" y="14"/>
                    </a:lnTo>
                    <a:lnTo>
                      <a:pt x="64" y="21"/>
                    </a:lnTo>
                    <a:lnTo>
                      <a:pt x="59" y="32"/>
                    </a:lnTo>
                    <a:lnTo>
                      <a:pt x="54" y="28"/>
                    </a:lnTo>
                    <a:lnTo>
                      <a:pt x="45" y="28"/>
                    </a:lnTo>
                    <a:lnTo>
                      <a:pt x="36" y="28"/>
                    </a:lnTo>
                    <a:lnTo>
                      <a:pt x="27" y="27"/>
                    </a:lnTo>
                    <a:lnTo>
                      <a:pt x="19" y="25"/>
                    </a:lnTo>
                    <a:lnTo>
                      <a:pt x="12" y="23"/>
                    </a:lnTo>
                    <a:lnTo>
                      <a:pt x="5" y="21"/>
                    </a:lnTo>
                    <a:lnTo>
                      <a:pt x="3" y="19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86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47" name="Freeform 15"/>
              <p:cNvSpPr>
                <a:spLocks/>
              </p:cNvSpPr>
              <p:nvPr/>
            </p:nvSpPr>
            <p:spPr bwMode="auto">
              <a:xfrm>
                <a:off x="1877" y="1411"/>
                <a:ext cx="14" cy="33"/>
              </a:xfrm>
              <a:custGeom>
                <a:avLst/>
                <a:gdLst>
                  <a:gd name="T0" fmla="*/ 15 w 27"/>
                  <a:gd name="T1" fmla="*/ 0 h 65"/>
                  <a:gd name="T2" fmla="*/ 18 w 27"/>
                  <a:gd name="T3" fmla="*/ 5 h 65"/>
                  <a:gd name="T4" fmla="*/ 24 w 27"/>
                  <a:gd name="T5" fmla="*/ 12 h 65"/>
                  <a:gd name="T6" fmla="*/ 24 w 27"/>
                  <a:gd name="T7" fmla="*/ 17 h 65"/>
                  <a:gd name="T8" fmla="*/ 25 w 27"/>
                  <a:gd name="T9" fmla="*/ 24 h 65"/>
                  <a:gd name="T10" fmla="*/ 25 w 27"/>
                  <a:gd name="T11" fmla="*/ 30 h 65"/>
                  <a:gd name="T12" fmla="*/ 27 w 27"/>
                  <a:gd name="T13" fmla="*/ 37 h 65"/>
                  <a:gd name="T14" fmla="*/ 25 w 27"/>
                  <a:gd name="T15" fmla="*/ 47 h 65"/>
                  <a:gd name="T16" fmla="*/ 22 w 27"/>
                  <a:gd name="T17" fmla="*/ 56 h 65"/>
                  <a:gd name="T18" fmla="*/ 16 w 27"/>
                  <a:gd name="T19" fmla="*/ 63 h 65"/>
                  <a:gd name="T20" fmla="*/ 7 w 27"/>
                  <a:gd name="T21" fmla="*/ 65 h 65"/>
                  <a:gd name="T22" fmla="*/ 4 w 27"/>
                  <a:gd name="T23" fmla="*/ 56 h 65"/>
                  <a:gd name="T24" fmla="*/ 2 w 27"/>
                  <a:gd name="T25" fmla="*/ 47 h 65"/>
                  <a:gd name="T26" fmla="*/ 0 w 27"/>
                  <a:gd name="T27" fmla="*/ 39 h 65"/>
                  <a:gd name="T28" fmla="*/ 2 w 27"/>
                  <a:gd name="T29" fmla="*/ 31 h 65"/>
                  <a:gd name="T30" fmla="*/ 4 w 27"/>
                  <a:gd name="T31" fmla="*/ 21 h 65"/>
                  <a:gd name="T32" fmla="*/ 7 w 27"/>
                  <a:gd name="T33" fmla="*/ 14 h 65"/>
                  <a:gd name="T34" fmla="*/ 9 w 27"/>
                  <a:gd name="T35" fmla="*/ 5 h 65"/>
                  <a:gd name="T36" fmla="*/ 15 w 27"/>
                  <a:gd name="T37" fmla="*/ 0 h 65"/>
                  <a:gd name="T38" fmla="*/ 15 w 27"/>
                  <a:gd name="T39" fmla="*/ 0 h 6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7"/>
                  <a:gd name="T61" fmla="*/ 0 h 65"/>
                  <a:gd name="T62" fmla="*/ 27 w 27"/>
                  <a:gd name="T63" fmla="*/ 65 h 6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7" h="65">
                    <a:moveTo>
                      <a:pt x="15" y="0"/>
                    </a:moveTo>
                    <a:lnTo>
                      <a:pt x="18" y="5"/>
                    </a:lnTo>
                    <a:lnTo>
                      <a:pt x="24" y="12"/>
                    </a:lnTo>
                    <a:lnTo>
                      <a:pt x="24" y="17"/>
                    </a:lnTo>
                    <a:lnTo>
                      <a:pt x="25" y="24"/>
                    </a:lnTo>
                    <a:lnTo>
                      <a:pt x="25" y="30"/>
                    </a:lnTo>
                    <a:lnTo>
                      <a:pt x="27" y="37"/>
                    </a:lnTo>
                    <a:lnTo>
                      <a:pt x="25" y="47"/>
                    </a:lnTo>
                    <a:lnTo>
                      <a:pt x="22" y="56"/>
                    </a:lnTo>
                    <a:lnTo>
                      <a:pt x="16" y="63"/>
                    </a:lnTo>
                    <a:lnTo>
                      <a:pt x="7" y="65"/>
                    </a:lnTo>
                    <a:lnTo>
                      <a:pt x="4" y="56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2" y="31"/>
                    </a:lnTo>
                    <a:lnTo>
                      <a:pt x="4" y="21"/>
                    </a:lnTo>
                    <a:lnTo>
                      <a:pt x="7" y="14"/>
                    </a:lnTo>
                    <a:lnTo>
                      <a:pt x="9" y="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786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4" name="Group 16"/>
              <p:cNvGrpSpPr>
                <a:grpSpLocks/>
              </p:cNvGrpSpPr>
              <p:nvPr/>
            </p:nvGrpSpPr>
            <p:grpSpPr bwMode="auto">
              <a:xfrm rot="839858">
                <a:off x="1488" y="1518"/>
                <a:ext cx="816" cy="550"/>
                <a:chOff x="1056" y="2160"/>
                <a:chExt cx="1104" cy="790"/>
              </a:xfrm>
            </p:grpSpPr>
            <p:sp>
              <p:nvSpPr>
                <p:cNvPr id="1149" name="Freeform 17"/>
                <p:cNvSpPr>
                  <a:spLocks/>
                </p:cNvSpPr>
                <p:nvPr/>
              </p:nvSpPr>
              <p:spPr bwMode="auto">
                <a:xfrm>
                  <a:off x="1056" y="2455"/>
                  <a:ext cx="336" cy="495"/>
                </a:xfrm>
                <a:custGeom>
                  <a:avLst/>
                  <a:gdLst>
                    <a:gd name="T0" fmla="*/ 412 w 672"/>
                    <a:gd name="T1" fmla="*/ 78 h 988"/>
                    <a:gd name="T2" fmla="*/ 325 w 672"/>
                    <a:gd name="T3" fmla="*/ 97 h 988"/>
                    <a:gd name="T4" fmla="*/ 245 w 672"/>
                    <a:gd name="T5" fmla="*/ 123 h 988"/>
                    <a:gd name="T6" fmla="*/ 248 w 672"/>
                    <a:gd name="T7" fmla="*/ 161 h 988"/>
                    <a:gd name="T8" fmla="*/ 300 w 672"/>
                    <a:gd name="T9" fmla="*/ 184 h 988"/>
                    <a:gd name="T10" fmla="*/ 179 w 672"/>
                    <a:gd name="T11" fmla="*/ 230 h 988"/>
                    <a:gd name="T12" fmla="*/ 138 w 672"/>
                    <a:gd name="T13" fmla="*/ 316 h 988"/>
                    <a:gd name="T14" fmla="*/ 204 w 672"/>
                    <a:gd name="T15" fmla="*/ 313 h 988"/>
                    <a:gd name="T16" fmla="*/ 182 w 672"/>
                    <a:gd name="T17" fmla="*/ 344 h 988"/>
                    <a:gd name="T18" fmla="*/ 83 w 672"/>
                    <a:gd name="T19" fmla="*/ 416 h 988"/>
                    <a:gd name="T20" fmla="*/ 89 w 672"/>
                    <a:gd name="T21" fmla="*/ 469 h 988"/>
                    <a:gd name="T22" fmla="*/ 155 w 672"/>
                    <a:gd name="T23" fmla="*/ 448 h 988"/>
                    <a:gd name="T24" fmla="*/ 121 w 672"/>
                    <a:gd name="T25" fmla="*/ 516 h 988"/>
                    <a:gd name="T26" fmla="*/ 62 w 672"/>
                    <a:gd name="T27" fmla="*/ 639 h 988"/>
                    <a:gd name="T28" fmla="*/ 129 w 672"/>
                    <a:gd name="T29" fmla="*/ 627 h 988"/>
                    <a:gd name="T30" fmla="*/ 186 w 672"/>
                    <a:gd name="T31" fmla="*/ 617 h 988"/>
                    <a:gd name="T32" fmla="*/ 116 w 672"/>
                    <a:gd name="T33" fmla="*/ 745 h 988"/>
                    <a:gd name="T34" fmla="*/ 135 w 672"/>
                    <a:gd name="T35" fmla="*/ 795 h 988"/>
                    <a:gd name="T36" fmla="*/ 190 w 672"/>
                    <a:gd name="T37" fmla="*/ 763 h 988"/>
                    <a:gd name="T38" fmla="*/ 239 w 672"/>
                    <a:gd name="T39" fmla="*/ 736 h 988"/>
                    <a:gd name="T40" fmla="*/ 208 w 672"/>
                    <a:gd name="T41" fmla="*/ 866 h 988"/>
                    <a:gd name="T42" fmla="*/ 293 w 672"/>
                    <a:gd name="T43" fmla="*/ 867 h 988"/>
                    <a:gd name="T44" fmla="*/ 360 w 672"/>
                    <a:gd name="T45" fmla="*/ 844 h 988"/>
                    <a:gd name="T46" fmla="*/ 343 w 672"/>
                    <a:gd name="T47" fmla="*/ 949 h 988"/>
                    <a:gd name="T48" fmla="*/ 419 w 672"/>
                    <a:gd name="T49" fmla="*/ 902 h 988"/>
                    <a:gd name="T50" fmla="*/ 459 w 672"/>
                    <a:gd name="T51" fmla="*/ 900 h 988"/>
                    <a:gd name="T52" fmla="*/ 481 w 672"/>
                    <a:gd name="T53" fmla="*/ 956 h 988"/>
                    <a:gd name="T54" fmla="*/ 528 w 672"/>
                    <a:gd name="T55" fmla="*/ 931 h 988"/>
                    <a:gd name="T56" fmla="*/ 567 w 672"/>
                    <a:gd name="T57" fmla="*/ 879 h 988"/>
                    <a:gd name="T58" fmla="*/ 637 w 672"/>
                    <a:gd name="T59" fmla="*/ 885 h 988"/>
                    <a:gd name="T60" fmla="*/ 653 w 672"/>
                    <a:gd name="T61" fmla="*/ 917 h 988"/>
                    <a:gd name="T62" fmla="*/ 582 w 672"/>
                    <a:gd name="T63" fmla="*/ 922 h 988"/>
                    <a:gd name="T64" fmla="*/ 538 w 672"/>
                    <a:gd name="T65" fmla="*/ 976 h 988"/>
                    <a:gd name="T66" fmla="*/ 469 w 672"/>
                    <a:gd name="T67" fmla="*/ 987 h 988"/>
                    <a:gd name="T68" fmla="*/ 430 w 672"/>
                    <a:gd name="T69" fmla="*/ 950 h 988"/>
                    <a:gd name="T70" fmla="*/ 389 w 672"/>
                    <a:gd name="T71" fmla="*/ 985 h 988"/>
                    <a:gd name="T72" fmla="*/ 337 w 672"/>
                    <a:gd name="T73" fmla="*/ 980 h 988"/>
                    <a:gd name="T74" fmla="*/ 297 w 672"/>
                    <a:gd name="T75" fmla="*/ 897 h 988"/>
                    <a:gd name="T76" fmla="*/ 213 w 672"/>
                    <a:gd name="T77" fmla="*/ 928 h 988"/>
                    <a:gd name="T78" fmla="*/ 169 w 672"/>
                    <a:gd name="T79" fmla="*/ 897 h 988"/>
                    <a:gd name="T80" fmla="*/ 149 w 672"/>
                    <a:gd name="T81" fmla="*/ 814 h 988"/>
                    <a:gd name="T82" fmla="*/ 71 w 672"/>
                    <a:gd name="T83" fmla="*/ 782 h 988"/>
                    <a:gd name="T84" fmla="*/ 95 w 672"/>
                    <a:gd name="T85" fmla="*/ 695 h 988"/>
                    <a:gd name="T86" fmla="*/ 72 w 672"/>
                    <a:gd name="T87" fmla="*/ 668 h 988"/>
                    <a:gd name="T88" fmla="*/ 22 w 672"/>
                    <a:gd name="T89" fmla="*/ 599 h 988"/>
                    <a:gd name="T90" fmla="*/ 80 w 672"/>
                    <a:gd name="T91" fmla="*/ 494 h 988"/>
                    <a:gd name="T92" fmla="*/ 0 w 672"/>
                    <a:gd name="T93" fmla="*/ 464 h 988"/>
                    <a:gd name="T94" fmla="*/ 76 w 672"/>
                    <a:gd name="T95" fmla="*/ 365 h 988"/>
                    <a:gd name="T96" fmla="*/ 121 w 672"/>
                    <a:gd name="T97" fmla="*/ 338 h 988"/>
                    <a:gd name="T98" fmla="*/ 101 w 672"/>
                    <a:gd name="T99" fmla="*/ 311 h 988"/>
                    <a:gd name="T100" fmla="*/ 122 w 672"/>
                    <a:gd name="T101" fmla="*/ 223 h 988"/>
                    <a:gd name="T102" fmla="*/ 194 w 672"/>
                    <a:gd name="T103" fmla="*/ 177 h 988"/>
                    <a:gd name="T104" fmla="*/ 186 w 672"/>
                    <a:gd name="T105" fmla="*/ 150 h 988"/>
                    <a:gd name="T106" fmla="*/ 230 w 672"/>
                    <a:gd name="T107" fmla="*/ 84 h 988"/>
                    <a:gd name="T108" fmla="*/ 327 w 672"/>
                    <a:gd name="T109" fmla="*/ 66 h 988"/>
                    <a:gd name="T110" fmla="*/ 398 w 672"/>
                    <a:gd name="T111" fmla="*/ 40 h 988"/>
                    <a:gd name="T112" fmla="*/ 446 w 672"/>
                    <a:gd name="T113" fmla="*/ 6 h 988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672"/>
                    <a:gd name="T172" fmla="*/ 0 h 988"/>
                    <a:gd name="T173" fmla="*/ 672 w 672"/>
                    <a:gd name="T174" fmla="*/ 988 h 988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672" h="988">
                      <a:moveTo>
                        <a:pt x="466" y="37"/>
                      </a:moveTo>
                      <a:lnTo>
                        <a:pt x="456" y="44"/>
                      </a:lnTo>
                      <a:lnTo>
                        <a:pt x="447" y="51"/>
                      </a:lnTo>
                      <a:lnTo>
                        <a:pt x="438" y="58"/>
                      </a:lnTo>
                      <a:lnTo>
                        <a:pt x="430" y="64"/>
                      </a:lnTo>
                      <a:lnTo>
                        <a:pt x="421" y="71"/>
                      </a:lnTo>
                      <a:lnTo>
                        <a:pt x="412" y="78"/>
                      </a:lnTo>
                      <a:lnTo>
                        <a:pt x="402" y="84"/>
                      </a:lnTo>
                      <a:lnTo>
                        <a:pt x="393" y="90"/>
                      </a:lnTo>
                      <a:lnTo>
                        <a:pt x="379" y="89"/>
                      </a:lnTo>
                      <a:lnTo>
                        <a:pt x="366" y="90"/>
                      </a:lnTo>
                      <a:lnTo>
                        <a:pt x="353" y="91"/>
                      </a:lnTo>
                      <a:lnTo>
                        <a:pt x="339" y="93"/>
                      </a:lnTo>
                      <a:lnTo>
                        <a:pt x="325" y="97"/>
                      </a:lnTo>
                      <a:lnTo>
                        <a:pt x="313" y="100"/>
                      </a:lnTo>
                      <a:lnTo>
                        <a:pt x="299" y="103"/>
                      </a:lnTo>
                      <a:lnTo>
                        <a:pt x="285" y="105"/>
                      </a:lnTo>
                      <a:lnTo>
                        <a:pt x="276" y="111"/>
                      </a:lnTo>
                      <a:lnTo>
                        <a:pt x="266" y="115"/>
                      </a:lnTo>
                      <a:lnTo>
                        <a:pt x="255" y="119"/>
                      </a:lnTo>
                      <a:lnTo>
                        <a:pt x="245" y="123"/>
                      </a:lnTo>
                      <a:lnTo>
                        <a:pt x="236" y="129"/>
                      </a:lnTo>
                      <a:lnTo>
                        <a:pt x="227" y="136"/>
                      </a:lnTo>
                      <a:lnTo>
                        <a:pt x="218" y="144"/>
                      </a:lnTo>
                      <a:lnTo>
                        <a:pt x="213" y="153"/>
                      </a:lnTo>
                      <a:lnTo>
                        <a:pt x="224" y="159"/>
                      </a:lnTo>
                      <a:lnTo>
                        <a:pt x="236" y="161"/>
                      </a:lnTo>
                      <a:lnTo>
                        <a:pt x="248" y="161"/>
                      </a:lnTo>
                      <a:lnTo>
                        <a:pt x="261" y="161"/>
                      </a:lnTo>
                      <a:lnTo>
                        <a:pt x="273" y="161"/>
                      </a:lnTo>
                      <a:lnTo>
                        <a:pt x="284" y="164"/>
                      </a:lnTo>
                      <a:lnTo>
                        <a:pt x="294" y="169"/>
                      </a:lnTo>
                      <a:lnTo>
                        <a:pt x="302" y="180"/>
                      </a:lnTo>
                      <a:lnTo>
                        <a:pt x="302" y="183"/>
                      </a:lnTo>
                      <a:lnTo>
                        <a:pt x="300" y="184"/>
                      </a:lnTo>
                      <a:lnTo>
                        <a:pt x="299" y="185"/>
                      </a:lnTo>
                      <a:lnTo>
                        <a:pt x="298" y="188"/>
                      </a:lnTo>
                      <a:lnTo>
                        <a:pt x="274" y="191"/>
                      </a:lnTo>
                      <a:lnTo>
                        <a:pt x="250" y="198"/>
                      </a:lnTo>
                      <a:lnTo>
                        <a:pt x="224" y="206"/>
                      </a:lnTo>
                      <a:lnTo>
                        <a:pt x="201" y="217"/>
                      </a:lnTo>
                      <a:lnTo>
                        <a:pt x="179" y="230"/>
                      </a:lnTo>
                      <a:lnTo>
                        <a:pt x="160" y="247"/>
                      </a:lnTo>
                      <a:lnTo>
                        <a:pt x="143" y="265"/>
                      </a:lnTo>
                      <a:lnTo>
                        <a:pt x="130" y="287"/>
                      </a:lnTo>
                      <a:lnTo>
                        <a:pt x="128" y="295"/>
                      </a:lnTo>
                      <a:lnTo>
                        <a:pt x="128" y="304"/>
                      </a:lnTo>
                      <a:lnTo>
                        <a:pt x="130" y="311"/>
                      </a:lnTo>
                      <a:lnTo>
                        <a:pt x="138" y="316"/>
                      </a:lnTo>
                      <a:lnTo>
                        <a:pt x="148" y="318"/>
                      </a:lnTo>
                      <a:lnTo>
                        <a:pt x="158" y="319"/>
                      </a:lnTo>
                      <a:lnTo>
                        <a:pt x="167" y="318"/>
                      </a:lnTo>
                      <a:lnTo>
                        <a:pt x="177" y="316"/>
                      </a:lnTo>
                      <a:lnTo>
                        <a:pt x="186" y="313"/>
                      </a:lnTo>
                      <a:lnTo>
                        <a:pt x="195" y="312"/>
                      </a:lnTo>
                      <a:lnTo>
                        <a:pt x="204" y="313"/>
                      </a:lnTo>
                      <a:lnTo>
                        <a:pt x="213" y="316"/>
                      </a:lnTo>
                      <a:lnTo>
                        <a:pt x="216" y="326"/>
                      </a:lnTo>
                      <a:lnTo>
                        <a:pt x="215" y="333"/>
                      </a:lnTo>
                      <a:lnTo>
                        <a:pt x="209" y="338"/>
                      </a:lnTo>
                      <a:lnTo>
                        <a:pt x="201" y="340"/>
                      </a:lnTo>
                      <a:lnTo>
                        <a:pt x="192" y="342"/>
                      </a:lnTo>
                      <a:lnTo>
                        <a:pt x="182" y="344"/>
                      </a:lnTo>
                      <a:lnTo>
                        <a:pt x="172" y="348"/>
                      </a:lnTo>
                      <a:lnTo>
                        <a:pt x="166" y="354"/>
                      </a:lnTo>
                      <a:lnTo>
                        <a:pt x="148" y="365"/>
                      </a:lnTo>
                      <a:lnTo>
                        <a:pt x="132" y="377"/>
                      </a:lnTo>
                      <a:lnTo>
                        <a:pt x="115" y="388"/>
                      </a:lnTo>
                      <a:lnTo>
                        <a:pt x="98" y="401"/>
                      </a:lnTo>
                      <a:lnTo>
                        <a:pt x="83" y="416"/>
                      </a:lnTo>
                      <a:lnTo>
                        <a:pt x="69" y="430"/>
                      </a:lnTo>
                      <a:lnTo>
                        <a:pt x="56" y="446"/>
                      </a:lnTo>
                      <a:lnTo>
                        <a:pt x="47" y="463"/>
                      </a:lnTo>
                      <a:lnTo>
                        <a:pt x="57" y="470"/>
                      </a:lnTo>
                      <a:lnTo>
                        <a:pt x="68" y="473"/>
                      </a:lnTo>
                      <a:lnTo>
                        <a:pt x="78" y="472"/>
                      </a:lnTo>
                      <a:lnTo>
                        <a:pt x="89" y="469"/>
                      </a:lnTo>
                      <a:lnTo>
                        <a:pt x="99" y="465"/>
                      </a:lnTo>
                      <a:lnTo>
                        <a:pt x="109" y="461"/>
                      </a:lnTo>
                      <a:lnTo>
                        <a:pt x="120" y="458"/>
                      </a:lnTo>
                      <a:lnTo>
                        <a:pt x="130" y="458"/>
                      </a:lnTo>
                      <a:lnTo>
                        <a:pt x="138" y="454"/>
                      </a:lnTo>
                      <a:lnTo>
                        <a:pt x="147" y="448"/>
                      </a:lnTo>
                      <a:lnTo>
                        <a:pt x="155" y="448"/>
                      </a:lnTo>
                      <a:lnTo>
                        <a:pt x="162" y="456"/>
                      </a:lnTo>
                      <a:lnTo>
                        <a:pt x="169" y="463"/>
                      </a:lnTo>
                      <a:lnTo>
                        <a:pt x="167" y="470"/>
                      </a:lnTo>
                      <a:lnTo>
                        <a:pt x="160" y="477"/>
                      </a:lnTo>
                      <a:lnTo>
                        <a:pt x="154" y="483"/>
                      </a:lnTo>
                      <a:lnTo>
                        <a:pt x="137" y="499"/>
                      </a:lnTo>
                      <a:lnTo>
                        <a:pt x="121" y="516"/>
                      </a:lnTo>
                      <a:lnTo>
                        <a:pt x="106" y="533"/>
                      </a:lnTo>
                      <a:lnTo>
                        <a:pt x="93" y="552"/>
                      </a:lnTo>
                      <a:lnTo>
                        <a:pt x="80" y="570"/>
                      </a:lnTo>
                      <a:lnTo>
                        <a:pt x="70" y="591"/>
                      </a:lnTo>
                      <a:lnTo>
                        <a:pt x="62" y="612"/>
                      </a:lnTo>
                      <a:lnTo>
                        <a:pt x="56" y="635"/>
                      </a:lnTo>
                      <a:lnTo>
                        <a:pt x="62" y="639"/>
                      </a:lnTo>
                      <a:lnTo>
                        <a:pt x="69" y="642"/>
                      </a:lnTo>
                      <a:lnTo>
                        <a:pt x="77" y="642"/>
                      </a:lnTo>
                      <a:lnTo>
                        <a:pt x="84" y="640"/>
                      </a:lnTo>
                      <a:lnTo>
                        <a:pt x="95" y="638"/>
                      </a:lnTo>
                      <a:lnTo>
                        <a:pt x="106" y="635"/>
                      </a:lnTo>
                      <a:lnTo>
                        <a:pt x="117" y="630"/>
                      </a:lnTo>
                      <a:lnTo>
                        <a:pt x="129" y="627"/>
                      </a:lnTo>
                      <a:lnTo>
                        <a:pt x="139" y="622"/>
                      </a:lnTo>
                      <a:lnTo>
                        <a:pt x="151" y="616"/>
                      </a:lnTo>
                      <a:lnTo>
                        <a:pt x="161" y="611"/>
                      </a:lnTo>
                      <a:lnTo>
                        <a:pt x="171" y="604"/>
                      </a:lnTo>
                      <a:lnTo>
                        <a:pt x="177" y="607"/>
                      </a:lnTo>
                      <a:lnTo>
                        <a:pt x="182" y="612"/>
                      </a:lnTo>
                      <a:lnTo>
                        <a:pt x="186" y="617"/>
                      </a:lnTo>
                      <a:lnTo>
                        <a:pt x="191" y="622"/>
                      </a:lnTo>
                      <a:lnTo>
                        <a:pt x="178" y="643"/>
                      </a:lnTo>
                      <a:lnTo>
                        <a:pt x="164" y="662"/>
                      </a:lnTo>
                      <a:lnTo>
                        <a:pt x="151" y="682"/>
                      </a:lnTo>
                      <a:lnTo>
                        <a:pt x="138" y="703"/>
                      </a:lnTo>
                      <a:lnTo>
                        <a:pt x="125" y="723"/>
                      </a:lnTo>
                      <a:lnTo>
                        <a:pt x="116" y="745"/>
                      </a:lnTo>
                      <a:lnTo>
                        <a:pt x="110" y="768"/>
                      </a:lnTo>
                      <a:lnTo>
                        <a:pt x="109" y="794"/>
                      </a:lnTo>
                      <a:lnTo>
                        <a:pt x="114" y="797"/>
                      </a:lnTo>
                      <a:lnTo>
                        <a:pt x="120" y="798"/>
                      </a:lnTo>
                      <a:lnTo>
                        <a:pt x="124" y="797"/>
                      </a:lnTo>
                      <a:lnTo>
                        <a:pt x="130" y="796"/>
                      </a:lnTo>
                      <a:lnTo>
                        <a:pt x="135" y="795"/>
                      </a:lnTo>
                      <a:lnTo>
                        <a:pt x="140" y="793"/>
                      </a:lnTo>
                      <a:lnTo>
                        <a:pt x="145" y="791"/>
                      </a:lnTo>
                      <a:lnTo>
                        <a:pt x="151" y="790"/>
                      </a:lnTo>
                      <a:lnTo>
                        <a:pt x="160" y="783"/>
                      </a:lnTo>
                      <a:lnTo>
                        <a:pt x="170" y="776"/>
                      </a:lnTo>
                      <a:lnTo>
                        <a:pt x="179" y="770"/>
                      </a:lnTo>
                      <a:lnTo>
                        <a:pt x="190" y="763"/>
                      </a:lnTo>
                      <a:lnTo>
                        <a:pt x="198" y="755"/>
                      </a:lnTo>
                      <a:lnTo>
                        <a:pt x="207" y="746"/>
                      </a:lnTo>
                      <a:lnTo>
                        <a:pt x="214" y="738"/>
                      </a:lnTo>
                      <a:lnTo>
                        <a:pt x="221" y="729"/>
                      </a:lnTo>
                      <a:lnTo>
                        <a:pt x="228" y="728"/>
                      </a:lnTo>
                      <a:lnTo>
                        <a:pt x="233" y="731"/>
                      </a:lnTo>
                      <a:lnTo>
                        <a:pt x="239" y="736"/>
                      </a:lnTo>
                      <a:lnTo>
                        <a:pt x="245" y="738"/>
                      </a:lnTo>
                      <a:lnTo>
                        <a:pt x="233" y="758"/>
                      </a:lnTo>
                      <a:lnTo>
                        <a:pt x="224" y="780"/>
                      </a:lnTo>
                      <a:lnTo>
                        <a:pt x="216" y="803"/>
                      </a:lnTo>
                      <a:lnTo>
                        <a:pt x="213" y="826"/>
                      </a:lnTo>
                      <a:lnTo>
                        <a:pt x="212" y="847"/>
                      </a:lnTo>
                      <a:lnTo>
                        <a:pt x="208" y="866"/>
                      </a:lnTo>
                      <a:lnTo>
                        <a:pt x="206" y="887"/>
                      </a:lnTo>
                      <a:lnTo>
                        <a:pt x="208" y="907"/>
                      </a:lnTo>
                      <a:lnTo>
                        <a:pt x="227" y="903"/>
                      </a:lnTo>
                      <a:lnTo>
                        <a:pt x="244" y="896"/>
                      </a:lnTo>
                      <a:lnTo>
                        <a:pt x="261" y="888"/>
                      </a:lnTo>
                      <a:lnTo>
                        <a:pt x="277" y="878"/>
                      </a:lnTo>
                      <a:lnTo>
                        <a:pt x="293" y="867"/>
                      </a:lnTo>
                      <a:lnTo>
                        <a:pt x="309" y="856"/>
                      </a:lnTo>
                      <a:lnTo>
                        <a:pt x="324" y="844"/>
                      </a:lnTo>
                      <a:lnTo>
                        <a:pt x="338" y="833"/>
                      </a:lnTo>
                      <a:lnTo>
                        <a:pt x="344" y="835"/>
                      </a:lnTo>
                      <a:lnTo>
                        <a:pt x="350" y="837"/>
                      </a:lnTo>
                      <a:lnTo>
                        <a:pt x="354" y="841"/>
                      </a:lnTo>
                      <a:lnTo>
                        <a:pt x="360" y="844"/>
                      </a:lnTo>
                      <a:lnTo>
                        <a:pt x="353" y="858"/>
                      </a:lnTo>
                      <a:lnTo>
                        <a:pt x="347" y="873"/>
                      </a:lnTo>
                      <a:lnTo>
                        <a:pt x="342" y="888"/>
                      </a:lnTo>
                      <a:lnTo>
                        <a:pt x="338" y="904"/>
                      </a:lnTo>
                      <a:lnTo>
                        <a:pt x="337" y="919"/>
                      </a:lnTo>
                      <a:lnTo>
                        <a:pt x="338" y="935"/>
                      </a:lnTo>
                      <a:lnTo>
                        <a:pt x="343" y="949"/>
                      </a:lnTo>
                      <a:lnTo>
                        <a:pt x="352" y="963"/>
                      </a:lnTo>
                      <a:lnTo>
                        <a:pt x="368" y="958"/>
                      </a:lnTo>
                      <a:lnTo>
                        <a:pt x="382" y="952"/>
                      </a:lnTo>
                      <a:lnTo>
                        <a:pt x="392" y="941"/>
                      </a:lnTo>
                      <a:lnTo>
                        <a:pt x="402" y="928"/>
                      </a:lnTo>
                      <a:lnTo>
                        <a:pt x="410" y="916"/>
                      </a:lnTo>
                      <a:lnTo>
                        <a:pt x="419" y="902"/>
                      </a:lnTo>
                      <a:lnTo>
                        <a:pt x="425" y="888"/>
                      </a:lnTo>
                      <a:lnTo>
                        <a:pt x="433" y="875"/>
                      </a:lnTo>
                      <a:lnTo>
                        <a:pt x="442" y="877"/>
                      </a:lnTo>
                      <a:lnTo>
                        <a:pt x="448" y="880"/>
                      </a:lnTo>
                      <a:lnTo>
                        <a:pt x="454" y="884"/>
                      </a:lnTo>
                      <a:lnTo>
                        <a:pt x="463" y="885"/>
                      </a:lnTo>
                      <a:lnTo>
                        <a:pt x="459" y="900"/>
                      </a:lnTo>
                      <a:lnTo>
                        <a:pt x="453" y="917"/>
                      </a:lnTo>
                      <a:lnTo>
                        <a:pt x="452" y="933"/>
                      </a:lnTo>
                      <a:lnTo>
                        <a:pt x="460" y="949"/>
                      </a:lnTo>
                      <a:lnTo>
                        <a:pt x="465" y="952"/>
                      </a:lnTo>
                      <a:lnTo>
                        <a:pt x="469" y="954"/>
                      </a:lnTo>
                      <a:lnTo>
                        <a:pt x="475" y="955"/>
                      </a:lnTo>
                      <a:lnTo>
                        <a:pt x="481" y="956"/>
                      </a:lnTo>
                      <a:lnTo>
                        <a:pt x="486" y="956"/>
                      </a:lnTo>
                      <a:lnTo>
                        <a:pt x="492" y="956"/>
                      </a:lnTo>
                      <a:lnTo>
                        <a:pt x="498" y="956"/>
                      </a:lnTo>
                      <a:lnTo>
                        <a:pt x="502" y="955"/>
                      </a:lnTo>
                      <a:lnTo>
                        <a:pt x="511" y="947"/>
                      </a:lnTo>
                      <a:lnTo>
                        <a:pt x="520" y="939"/>
                      </a:lnTo>
                      <a:lnTo>
                        <a:pt x="528" y="931"/>
                      </a:lnTo>
                      <a:lnTo>
                        <a:pt x="536" y="923"/>
                      </a:lnTo>
                      <a:lnTo>
                        <a:pt x="544" y="914"/>
                      </a:lnTo>
                      <a:lnTo>
                        <a:pt x="550" y="904"/>
                      </a:lnTo>
                      <a:lnTo>
                        <a:pt x="553" y="894"/>
                      </a:lnTo>
                      <a:lnTo>
                        <a:pt x="555" y="881"/>
                      </a:lnTo>
                      <a:lnTo>
                        <a:pt x="561" y="879"/>
                      </a:lnTo>
                      <a:lnTo>
                        <a:pt x="567" y="879"/>
                      </a:lnTo>
                      <a:lnTo>
                        <a:pt x="571" y="880"/>
                      </a:lnTo>
                      <a:lnTo>
                        <a:pt x="578" y="882"/>
                      </a:lnTo>
                      <a:lnTo>
                        <a:pt x="590" y="882"/>
                      </a:lnTo>
                      <a:lnTo>
                        <a:pt x="601" y="884"/>
                      </a:lnTo>
                      <a:lnTo>
                        <a:pt x="613" y="884"/>
                      </a:lnTo>
                      <a:lnTo>
                        <a:pt x="626" y="884"/>
                      </a:lnTo>
                      <a:lnTo>
                        <a:pt x="637" y="885"/>
                      </a:lnTo>
                      <a:lnTo>
                        <a:pt x="649" y="885"/>
                      </a:lnTo>
                      <a:lnTo>
                        <a:pt x="660" y="885"/>
                      </a:lnTo>
                      <a:lnTo>
                        <a:pt x="672" y="885"/>
                      </a:lnTo>
                      <a:lnTo>
                        <a:pt x="672" y="896"/>
                      </a:lnTo>
                      <a:lnTo>
                        <a:pt x="669" y="905"/>
                      </a:lnTo>
                      <a:lnTo>
                        <a:pt x="663" y="914"/>
                      </a:lnTo>
                      <a:lnTo>
                        <a:pt x="653" y="917"/>
                      </a:lnTo>
                      <a:lnTo>
                        <a:pt x="642" y="916"/>
                      </a:lnTo>
                      <a:lnTo>
                        <a:pt x="631" y="916"/>
                      </a:lnTo>
                      <a:lnTo>
                        <a:pt x="621" y="917"/>
                      </a:lnTo>
                      <a:lnTo>
                        <a:pt x="611" y="918"/>
                      </a:lnTo>
                      <a:lnTo>
                        <a:pt x="601" y="919"/>
                      </a:lnTo>
                      <a:lnTo>
                        <a:pt x="591" y="920"/>
                      </a:lnTo>
                      <a:lnTo>
                        <a:pt x="582" y="922"/>
                      </a:lnTo>
                      <a:lnTo>
                        <a:pt x="571" y="923"/>
                      </a:lnTo>
                      <a:lnTo>
                        <a:pt x="569" y="934"/>
                      </a:lnTo>
                      <a:lnTo>
                        <a:pt x="566" y="945"/>
                      </a:lnTo>
                      <a:lnTo>
                        <a:pt x="560" y="954"/>
                      </a:lnTo>
                      <a:lnTo>
                        <a:pt x="554" y="962"/>
                      </a:lnTo>
                      <a:lnTo>
                        <a:pt x="547" y="970"/>
                      </a:lnTo>
                      <a:lnTo>
                        <a:pt x="538" y="976"/>
                      </a:lnTo>
                      <a:lnTo>
                        <a:pt x="529" y="980"/>
                      </a:lnTo>
                      <a:lnTo>
                        <a:pt x="517" y="984"/>
                      </a:lnTo>
                      <a:lnTo>
                        <a:pt x="508" y="986"/>
                      </a:lnTo>
                      <a:lnTo>
                        <a:pt x="499" y="987"/>
                      </a:lnTo>
                      <a:lnTo>
                        <a:pt x="489" y="988"/>
                      </a:lnTo>
                      <a:lnTo>
                        <a:pt x="479" y="988"/>
                      </a:lnTo>
                      <a:lnTo>
                        <a:pt x="469" y="987"/>
                      </a:lnTo>
                      <a:lnTo>
                        <a:pt x="460" y="985"/>
                      </a:lnTo>
                      <a:lnTo>
                        <a:pt x="452" y="980"/>
                      </a:lnTo>
                      <a:lnTo>
                        <a:pt x="445" y="975"/>
                      </a:lnTo>
                      <a:lnTo>
                        <a:pt x="440" y="969"/>
                      </a:lnTo>
                      <a:lnTo>
                        <a:pt x="437" y="962"/>
                      </a:lnTo>
                      <a:lnTo>
                        <a:pt x="433" y="956"/>
                      </a:lnTo>
                      <a:lnTo>
                        <a:pt x="430" y="950"/>
                      </a:lnTo>
                      <a:lnTo>
                        <a:pt x="425" y="956"/>
                      </a:lnTo>
                      <a:lnTo>
                        <a:pt x="421" y="963"/>
                      </a:lnTo>
                      <a:lnTo>
                        <a:pt x="415" y="968"/>
                      </a:lnTo>
                      <a:lnTo>
                        <a:pt x="409" y="973"/>
                      </a:lnTo>
                      <a:lnTo>
                        <a:pt x="402" y="978"/>
                      </a:lnTo>
                      <a:lnTo>
                        <a:pt x="396" y="981"/>
                      </a:lnTo>
                      <a:lnTo>
                        <a:pt x="389" y="985"/>
                      </a:lnTo>
                      <a:lnTo>
                        <a:pt x="381" y="987"/>
                      </a:lnTo>
                      <a:lnTo>
                        <a:pt x="374" y="986"/>
                      </a:lnTo>
                      <a:lnTo>
                        <a:pt x="367" y="986"/>
                      </a:lnTo>
                      <a:lnTo>
                        <a:pt x="359" y="985"/>
                      </a:lnTo>
                      <a:lnTo>
                        <a:pt x="352" y="985"/>
                      </a:lnTo>
                      <a:lnTo>
                        <a:pt x="344" y="983"/>
                      </a:lnTo>
                      <a:lnTo>
                        <a:pt x="337" y="980"/>
                      </a:lnTo>
                      <a:lnTo>
                        <a:pt x="331" y="977"/>
                      </a:lnTo>
                      <a:lnTo>
                        <a:pt x="325" y="972"/>
                      </a:lnTo>
                      <a:lnTo>
                        <a:pt x="315" y="954"/>
                      </a:lnTo>
                      <a:lnTo>
                        <a:pt x="307" y="934"/>
                      </a:lnTo>
                      <a:lnTo>
                        <a:pt x="305" y="914"/>
                      </a:lnTo>
                      <a:lnTo>
                        <a:pt x="307" y="892"/>
                      </a:lnTo>
                      <a:lnTo>
                        <a:pt x="297" y="897"/>
                      </a:lnTo>
                      <a:lnTo>
                        <a:pt x="285" y="903"/>
                      </a:lnTo>
                      <a:lnTo>
                        <a:pt x="274" y="909"/>
                      </a:lnTo>
                      <a:lnTo>
                        <a:pt x="262" y="915"/>
                      </a:lnTo>
                      <a:lnTo>
                        <a:pt x="250" y="919"/>
                      </a:lnTo>
                      <a:lnTo>
                        <a:pt x="238" y="924"/>
                      </a:lnTo>
                      <a:lnTo>
                        <a:pt x="225" y="926"/>
                      </a:lnTo>
                      <a:lnTo>
                        <a:pt x="213" y="928"/>
                      </a:lnTo>
                      <a:lnTo>
                        <a:pt x="206" y="926"/>
                      </a:lnTo>
                      <a:lnTo>
                        <a:pt x="198" y="923"/>
                      </a:lnTo>
                      <a:lnTo>
                        <a:pt x="191" y="919"/>
                      </a:lnTo>
                      <a:lnTo>
                        <a:pt x="184" y="915"/>
                      </a:lnTo>
                      <a:lnTo>
                        <a:pt x="178" y="910"/>
                      </a:lnTo>
                      <a:lnTo>
                        <a:pt x="172" y="904"/>
                      </a:lnTo>
                      <a:lnTo>
                        <a:pt x="169" y="897"/>
                      </a:lnTo>
                      <a:lnTo>
                        <a:pt x="166" y="889"/>
                      </a:lnTo>
                      <a:lnTo>
                        <a:pt x="163" y="869"/>
                      </a:lnTo>
                      <a:lnTo>
                        <a:pt x="164" y="849"/>
                      </a:lnTo>
                      <a:lnTo>
                        <a:pt x="168" y="831"/>
                      </a:lnTo>
                      <a:lnTo>
                        <a:pt x="172" y="810"/>
                      </a:lnTo>
                      <a:lnTo>
                        <a:pt x="161" y="811"/>
                      </a:lnTo>
                      <a:lnTo>
                        <a:pt x="149" y="814"/>
                      </a:lnTo>
                      <a:lnTo>
                        <a:pt x="137" y="817"/>
                      </a:lnTo>
                      <a:lnTo>
                        <a:pt x="123" y="818"/>
                      </a:lnTo>
                      <a:lnTo>
                        <a:pt x="110" y="819"/>
                      </a:lnTo>
                      <a:lnTo>
                        <a:pt x="98" y="816"/>
                      </a:lnTo>
                      <a:lnTo>
                        <a:pt x="87" y="810"/>
                      </a:lnTo>
                      <a:lnTo>
                        <a:pt x="77" y="799"/>
                      </a:lnTo>
                      <a:lnTo>
                        <a:pt x="71" y="782"/>
                      </a:lnTo>
                      <a:lnTo>
                        <a:pt x="72" y="763"/>
                      </a:lnTo>
                      <a:lnTo>
                        <a:pt x="77" y="743"/>
                      </a:lnTo>
                      <a:lnTo>
                        <a:pt x="80" y="725"/>
                      </a:lnTo>
                      <a:lnTo>
                        <a:pt x="84" y="718"/>
                      </a:lnTo>
                      <a:lnTo>
                        <a:pt x="87" y="710"/>
                      </a:lnTo>
                      <a:lnTo>
                        <a:pt x="92" y="703"/>
                      </a:lnTo>
                      <a:lnTo>
                        <a:pt x="95" y="695"/>
                      </a:lnTo>
                      <a:lnTo>
                        <a:pt x="100" y="688"/>
                      </a:lnTo>
                      <a:lnTo>
                        <a:pt x="105" y="681"/>
                      </a:lnTo>
                      <a:lnTo>
                        <a:pt x="109" y="674"/>
                      </a:lnTo>
                      <a:lnTo>
                        <a:pt x="115" y="668"/>
                      </a:lnTo>
                      <a:lnTo>
                        <a:pt x="102" y="667"/>
                      </a:lnTo>
                      <a:lnTo>
                        <a:pt x="87" y="667"/>
                      </a:lnTo>
                      <a:lnTo>
                        <a:pt x="72" y="668"/>
                      </a:lnTo>
                      <a:lnTo>
                        <a:pt x="57" y="668"/>
                      </a:lnTo>
                      <a:lnTo>
                        <a:pt x="44" y="667"/>
                      </a:lnTo>
                      <a:lnTo>
                        <a:pt x="31" y="662"/>
                      </a:lnTo>
                      <a:lnTo>
                        <a:pt x="21" y="653"/>
                      </a:lnTo>
                      <a:lnTo>
                        <a:pt x="13" y="640"/>
                      </a:lnTo>
                      <a:lnTo>
                        <a:pt x="16" y="620"/>
                      </a:lnTo>
                      <a:lnTo>
                        <a:pt x="22" y="599"/>
                      </a:lnTo>
                      <a:lnTo>
                        <a:pt x="31" y="581"/>
                      </a:lnTo>
                      <a:lnTo>
                        <a:pt x="40" y="562"/>
                      </a:lnTo>
                      <a:lnTo>
                        <a:pt x="52" y="545"/>
                      </a:lnTo>
                      <a:lnTo>
                        <a:pt x="64" y="528"/>
                      </a:lnTo>
                      <a:lnTo>
                        <a:pt x="78" y="511"/>
                      </a:lnTo>
                      <a:lnTo>
                        <a:pt x="92" y="495"/>
                      </a:lnTo>
                      <a:lnTo>
                        <a:pt x="80" y="494"/>
                      </a:lnTo>
                      <a:lnTo>
                        <a:pt x="67" y="494"/>
                      </a:lnTo>
                      <a:lnTo>
                        <a:pt x="53" y="494"/>
                      </a:lnTo>
                      <a:lnTo>
                        <a:pt x="39" y="494"/>
                      </a:lnTo>
                      <a:lnTo>
                        <a:pt x="25" y="492"/>
                      </a:lnTo>
                      <a:lnTo>
                        <a:pt x="14" y="487"/>
                      </a:lnTo>
                      <a:lnTo>
                        <a:pt x="5" y="478"/>
                      </a:lnTo>
                      <a:lnTo>
                        <a:pt x="0" y="464"/>
                      </a:lnTo>
                      <a:lnTo>
                        <a:pt x="2" y="446"/>
                      </a:lnTo>
                      <a:lnTo>
                        <a:pt x="9" y="430"/>
                      </a:lnTo>
                      <a:lnTo>
                        <a:pt x="18" y="415"/>
                      </a:lnTo>
                      <a:lnTo>
                        <a:pt x="31" y="401"/>
                      </a:lnTo>
                      <a:lnTo>
                        <a:pt x="45" y="388"/>
                      </a:lnTo>
                      <a:lnTo>
                        <a:pt x="60" y="377"/>
                      </a:lnTo>
                      <a:lnTo>
                        <a:pt x="76" y="365"/>
                      </a:lnTo>
                      <a:lnTo>
                        <a:pt x="91" y="354"/>
                      </a:lnTo>
                      <a:lnTo>
                        <a:pt x="95" y="351"/>
                      </a:lnTo>
                      <a:lnTo>
                        <a:pt x="101" y="349"/>
                      </a:lnTo>
                      <a:lnTo>
                        <a:pt x="106" y="346"/>
                      </a:lnTo>
                      <a:lnTo>
                        <a:pt x="110" y="343"/>
                      </a:lnTo>
                      <a:lnTo>
                        <a:pt x="116" y="341"/>
                      </a:lnTo>
                      <a:lnTo>
                        <a:pt x="121" y="338"/>
                      </a:lnTo>
                      <a:lnTo>
                        <a:pt x="125" y="335"/>
                      </a:lnTo>
                      <a:lnTo>
                        <a:pt x="130" y="333"/>
                      </a:lnTo>
                      <a:lnTo>
                        <a:pt x="124" y="329"/>
                      </a:lnTo>
                      <a:lnTo>
                        <a:pt x="118" y="325"/>
                      </a:lnTo>
                      <a:lnTo>
                        <a:pt x="113" y="321"/>
                      </a:lnTo>
                      <a:lnTo>
                        <a:pt x="107" y="316"/>
                      </a:lnTo>
                      <a:lnTo>
                        <a:pt x="101" y="311"/>
                      </a:lnTo>
                      <a:lnTo>
                        <a:pt x="98" y="305"/>
                      </a:lnTo>
                      <a:lnTo>
                        <a:pt x="94" y="298"/>
                      </a:lnTo>
                      <a:lnTo>
                        <a:pt x="92" y="291"/>
                      </a:lnTo>
                      <a:lnTo>
                        <a:pt x="97" y="273"/>
                      </a:lnTo>
                      <a:lnTo>
                        <a:pt x="103" y="256"/>
                      </a:lnTo>
                      <a:lnTo>
                        <a:pt x="112" y="238"/>
                      </a:lnTo>
                      <a:lnTo>
                        <a:pt x="122" y="223"/>
                      </a:lnTo>
                      <a:lnTo>
                        <a:pt x="133" y="210"/>
                      </a:lnTo>
                      <a:lnTo>
                        <a:pt x="148" y="197"/>
                      </a:lnTo>
                      <a:lnTo>
                        <a:pt x="163" y="187"/>
                      </a:lnTo>
                      <a:lnTo>
                        <a:pt x="182" y="179"/>
                      </a:lnTo>
                      <a:lnTo>
                        <a:pt x="185" y="179"/>
                      </a:lnTo>
                      <a:lnTo>
                        <a:pt x="190" y="177"/>
                      </a:lnTo>
                      <a:lnTo>
                        <a:pt x="194" y="177"/>
                      </a:lnTo>
                      <a:lnTo>
                        <a:pt x="199" y="176"/>
                      </a:lnTo>
                      <a:lnTo>
                        <a:pt x="204" y="175"/>
                      </a:lnTo>
                      <a:lnTo>
                        <a:pt x="205" y="173"/>
                      </a:lnTo>
                      <a:lnTo>
                        <a:pt x="204" y="170"/>
                      </a:lnTo>
                      <a:lnTo>
                        <a:pt x="199" y="166"/>
                      </a:lnTo>
                      <a:lnTo>
                        <a:pt x="192" y="158"/>
                      </a:lnTo>
                      <a:lnTo>
                        <a:pt x="186" y="150"/>
                      </a:lnTo>
                      <a:lnTo>
                        <a:pt x="183" y="142"/>
                      </a:lnTo>
                      <a:lnTo>
                        <a:pt x="182" y="132"/>
                      </a:lnTo>
                      <a:lnTo>
                        <a:pt x="190" y="119"/>
                      </a:lnTo>
                      <a:lnTo>
                        <a:pt x="198" y="107"/>
                      </a:lnTo>
                      <a:lnTo>
                        <a:pt x="208" y="98"/>
                      </a:lnTo>
                      <a:lnTo>
                        <a:pt x="218" y="90"/>
                      </a:lnTo>
                      <a:lnTo>
                        <a:pt x="230" y="84"/>
                      </a:lnTo>
                      <a:lnTo>
                        <a:pt x="243" y="78"/>
                      </a:lnTo>
                      <a:lnTo>
                        <a:pt x="256" y="75"/>
                      </a:lnTo>
                      <a:lnTo>
                        <a:pt x="270" y="71"/>
                      </a:lnTo>
                      <a:lnTo>
                        <a:pt x="284" y="70"/>
                      </a:lnTo>
                      <a:lnTo>
                        <a:pt x="298" y="68"/>
                      </a:lnTo>
                      <a:lnTo>
                        <a:pt x="313" y="67"/>
                      </a:lnTo>
                      <a:lnTo>
                        <a:pt x="327" y="66"/>
                      </a:lnTo>
                      <a:lnTo>
                        <a:pt x="340" y="64"/>
                      </a:lnTo>
                      <a:lnTo>
                        <a:pt x="355" y="63"/>
                      </a:lnTo>
                      <a:lnTo>
                        <a:pt x="369" y="62"/>
                      </a:lnTo>
                      <a:lnTo>
                        <a:pt x="382" y="60"/>
                      </a:lnTo>
                      <a:lnTo>
                        <a:pt x="385" y="53"/>
                      </a:lnTo>
                      <a:lnTo>
                        <a:pt x="391" y="46"/>
                      </a:lnTo>
                      <a:lnTo>
                        <a:pt x="398" y="40"/>
                      </a:lnTo>
                      <a:lnTo>
                        <a:pt x="405" y="35"/>
                      </a:lnTo>
                      <a:lnTo>
                        <a:pt x="413" y="29"/>
                      </a:lnTo>
                      <a:lnTo>
                        <a:pt x="420" y="24"/>
                      </a:lnTo>
                      <a:lnTo>
                        <a:pt x="427" y="18"/>
                      </a:lnTo>
                      <a:lnTo>
                        <a:pt x="432" y="13"/>
                      </a:lnTo>
                      <a:lnTo>
                        <a:pt x="440" y="11"/>
                      </a:lnTo>
                      <a:lnTo>
                        <a:pt x="446" y="6"/>
                      </a:lnTo>
                      <a:lnTo>
                        <a:pt x="452" y="1"/>
                      </a:lnTo>
                      <a:lnTo>
                        <a:pt x="460" y="0"/>
                      </a:lnTo>
                      <a:lnTo>
                        <a:pt x="467" y="9"/>
                      </a:lnTo>
                      <a:lnTo>
                        <a:pt x="474" y="20"/>
                      </a:lnTo>
                      <a:lnTo>
                        <a:pt x="476" y="29"/>
                      </a:lnTo>
                      <a:lnTo>
                        <a:pt x="466" y="3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0" name="Freeform 18"/>
                <p:cNvSpPr>
                  <a:spLocks/>
                </p:cNvSpPr>
                <p:nvPr/>
              </p:nvSpPr>
              <p:spPr bwMode="auto">
                <a:xfrm>
                  <a:off x="2066" y="2393"/>
                  <a:ext cx="94" cy="76"/>
                </a:xfrm>
                <a:custGeom>
                  <a:avLst/>
                  <a:gdLst>
                    <a:gd name="T0" fmla="*/ 126 w 188"/>
                    <a:gd name="T1" fmla="*/ 15 h 150"/>
                    <a:gd name="T2" fmla="*/ 119 w 188"/>
                    <a:gd name="T3" fmla="*/ 25 h 150"/>
                    <a:gd name="T4" fmla="*/ 100 w 188"/>
                    <a:gd name="T5" fmla="*/ 27 h 150"/>
                    <a:gd name="T6" fmla="*/ 81 w 188"/>
                    <a:gd name="T7" fmla="*/ 36 h 150"/>
                    <a:gd name="T8" fmla="*/ 65 w 188"/>
                    <a:gd name="T9" fmla="*/ 53 h 150"/>
                    <a:gd name="T10" fmla="*/ 50 w 188"/>
                    <a:gd name="T11" fmla="*/ 70 h 150"/>
                    <a:gd name="T12" fmla="*/ 39 w 188"/>
                    <a:gd name="T13" fmla="*/ 89 h 150"/>
                    <a:gd name="T14" fmla="*/ 35 w 188"/>
                    <a:gd name="T15" fmla="*/ 111 h 150"/>
                    <a:gd name="T16" fmla="*/ 49 w 188"/>
                    <a:gd name="T17" fmla="*/ 123 h 150"/>
                    <a:gd name="T18" fmla="*/ 70 w 188"/>
                    <a:gd name="T19" fmla="*/ 123 h 150"/>
                    <a:gd name="T20" fmla="*/ 93 w 188"/>
                    <a:gd name="T21" fmla="*/ 122 h 150"/>
                    <a:gd name="T22" fmla="*/ 118 w 188"/>
                    <a:gd name="T23" fmla="*/ 117 h 150"/>
                    <a:gd name="T24" fmla="*/ 139 w 188"/>
                    <a:gd name="T25" fmla="*/ 106 h 150"/>
                    <a:gd name="T26" fmla="*/ 157 w 188"/>
                    <a:gd name="T27" fmla="*/ 88 h 150"/>
                    <a:gd name="T28" fmla="*/ 157 w 188"/>
                    <a:gd name="T29" fmla="*/ 73 h 150"/>
                    <a:gd name="T30" fmla="*/ 144 w 188"/>
                    <a:gd name="T31" fmla="*/ 72 h 150"/>
                    <a:gd name="T32" fmla="*/ 130 w 188"/>
                    <a:gd name="T33" fmla="*/ 76 h 150"/>
                    <a:gd name="T34" fmla="*/ 118 w 188"/>
                    <a:gd name="T35" fmla="*/ 81 h 150"/>
                    <a:gd name="T36" fmla="*/ 105 w 188"/>
                    <a:gd name="T37" fmla="*/ 89 h 150"/>
                    <a:gd name="T38" fmla="*/ 93 w 188"/>
                    <a:gd name="T39" fmla="*/ 102 h 150"/>
                    <a:gd name="T40" fmla="*/ 84 w 188"/>
                    <a:gd name="T41" fmla="*/ 103 h 150"/>
                    <a:gd name="T42" fmla="*/ 75 w 188"/>
                    <a:gd name="T43" fmla="*/ 93 h 150"/>
                    <a:gd name="T44" fmla="*/ 67 w 188"/>
                    <a:gd name="T45" fmla="*/ 84 h 150"/>
                    <a:gd name="T46" fmla="*/ 68 w 188"/>
                    <a:gd name="T47" fmla="*/ 77 h 150"/>
                    <a:gd name="T48" fmla="*/ 81 w 188"/>
                    <a:gd name="T49" fmla="*/ 65 h 150"/>
                    <a:gd name="T50" fmla="*/ 99 w 188"/>
                    <a:gd name="T51" fmla="*/ 54 h 150"/>
                    <a:gd name="T52" fmla="*/ 121 w 188"/>
                    <a:gd name="T53" fmla="*/ 48 h 150"/>
                    <a:gd name="T54" fmla="*/ 143 w 188"/>
                    <a:gd name="T55" fmla="*/ 47 h 150"/>
                    <a:gd name="T56" fmla="*/ 159 w 188"/>
                    <a:gd name="T57" fmla="*/ 48 h 150"/>
                    <a:gd name="T58" fmla="*/ 168 w 188"/>
                    <a:gd name="T59" fmla="*/ 51 h 150"/>
                    <a:gd name="T60" fmla="*/ 176 w 188"/>
                    <a:gd name="T61" fmla="*/ 56 h 150"/>
                    <a:gd name="T62" fmla="*/ 184 w 188"/>
                    <a:gd name="T63" fmla="*/ 63 h 150"/>
                    <a:gd name="T64" fmla="*/ 187 w 188"/>
                    <a:gd name="T65" fmla="*/ 84 h 150"/>
                    <a:gd name="T66" fmla="*/ 174 w 188"/>
                    <a:gd name="T67" fmla="*/ 114 h 150"/>
                    <a:gd name="T68" fmla="*/ 147 w 188"/>
                    <a:gd name="T69" fmla="*/ 135 h 150"/>
                    <a:gd name="T70" fmla="*/ 116 w 188"/>
                    <a:gd name="T71" fmla="*/ 144 h 150"/>
                    <a:gd name="T72" fmla="*/ 84 w 188"/>
                    <a:gd name="T73" fmla="*/ 147 h 150"/>
                    <a:gd name="T74" fmla="*/ 51 w 188"/>
                    <a:gd name="T75" fmla="*/ 148 h 150"/>
                    <a:gd name="T76" fmla="*/ 28 w 188"/>
                    <a:gd name="T77" fmla="*/ 148 h 150"/>
                    <a:gd name="T78" fmla="*/ 15 w 188"/>
                    <a:gd name="T79" fmla="*/ 140 h 150"/>
                    <a:gd name="T80" fmla="*/ 5 w 188"/>
                    <a:gd name="T81" fmla="*/ 130 h 150"/>
                    <a:gd name="T82" fmla="*/ 0 w 188"/>
                    <a:gd name="T83" fmla="*/ 116 h 150"/>
                    <a:gd name="T84" fmla="*/ 3 w 188"/>
                    <a:gd name="T85" fmla="*/ 92 h 150"/>
                    <a:gd name="T86" fmla="*/ 13 w 188"/>
                    <a:gd name="T87" fmla="*/ 62 h 150"/>
                    <a:gd name="T88" fmla="*/ 32 w 188"/>
                    <a:gd name="T89" fmla="*/ 36 h 150"/>
                    <a:gd name="T90" fmla="*/ 57 w 188"/>
                    <a:gd name="T91" fmla="*/ 16 h 150"/>
                    <a:gd name="T92" fmla="*/ 77 w 188"/>
                    <a:gd name="T93" fmla="*/ 4 h 150"/>
                    <a:gd name="T94" fmla="*/ 91 w 188"/>
                    <a:gd name="T95" fmla="*/ 0 h 150"/>
                    <a:gd name="T96" fmla="*/ 105 w 188"/>
                    <a:gd name="T97" fmla="*/ 1 h 150"/>
                    <a:gd name="T98" fmla="*/ 116 w 188"/>
                    <a:gd name="T99" fmla="*/ 4 h 15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88"/>
                    <a:gd name="T151" fmla="*/ 0 h 150"/>
                    <a:gd name="T152" fmla="*/ 188 w 188"/>
                    <a:gd name="T153" fmla="*/ 150 h 150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88" h="150">
                      <a:moveTo>
                        <a:pt x="122" y="8"/>
                      </a:moveTo>
                      <a:lnTo>
                        <a:pt x="126" y="15"/>
                      </a:lnTo>
                      <a:lnTo>
                        <a:pt x="124" y="20"/>
                      </a:lnTo>
                      <a:lnTo>
                        <a:pt x="119" y="25"/>
                      </a:lnTo>
                      <a:lnTo>
                        <a:pt x="112" y="25"/>
                      </a:lnTo>
                      <a:lnTo>
                        <a:pt x="100" y="27"/>
                      </a:lnTo>
                      <a:lnTo>
                        <a:pt x="90" y="31"/>
                      </a:lnTo>
                      <a:lnTo>
                        <a:pt x="81" y="36"/>
                      </a:lnTo>
                      <a:lnTo>
                        <a:pt x="73" y="44"/>
                      </a:lnTo>
                      <a:lnTo>
                        <a:pt x="65" y="53"/>
                      </a:lnTo>
                      <a:lnTo>
                        <a:pt x="57" y="61"/>
                      </a:lnTo>
                      <a:lnTo>
                        <a:pt x="50" y="70"/>
                      </a:lnTo>
                      <a:lnTo>
                        <a:pt x="43" y="79"/>
                      </a:lnTo>
                      <a:lnTo>
                        <a:pt x="39" y="89"/>
                      </a:lnTo>
                      <a:lnTo>
                        <a:pt x="36" y="101"/>
                      </a:lnTo>
                      <a:lnTo>
                        <a:pt x="35" y="111"/>
                      </a:lnTo>
                      <a:lnTo>
                        <a:pt x="37" y="123"/>
                      </a:lnTo>
                      <a:lnTo>
                        <a:pt x="49" y="123"/>
                      </a:lnTo>
                      <a:lnTo>
                        <a:pt x="60" y="124"/>
                      </a:lnTo>
                      <a:lnTo>
                        <a:pt x="70" y="123"/>
                      </a:lnTo>
                      <a:lnTo>
                        <a:pt x="82" y="123"/>
                      </a:lnTo>
                      <a:lnTo>
                        <a:pt x="93" y="122"/>
                      </a:lnTo>
                      <a:lnTo>
                        <a:pt x="105" y="119"/>
                      </a:lnTo>
                      <a:lnTo>
                        <a:pt x="118" y="117"/>
                      </a:lnTo>
                      <a:lnTo>
                        <a:pt x="129" y="112"/>
                      </a:lnTo>
                      <a:lnTo>
                        <a:pt x="139" y="106"/>
                      </a:lnTo>
                      <a:lnTo>
                        <a:pt x="149" y="97"/>
                      </a:lnTo>
                      <a:lnTo>
                        <a:pt x="157" y="88"/>
                      </a:lnTo>
                      <a:lnTo>
                        <a:pt x="162" y="76"/>
                      </a:lnTo>
                      <a:lnTo>
                        <a:pt x="157" y="73"/>
                      </a:lnTo>
                      <a:lnTo>
                        <a:pt x="150" y="72"/>
                      </a:lnTo>
                      <a:lnTo>
                        <a:pt x="144" y="72"/>
                      </a:lnTo>
                      <a:lnTo>
                        <a:pt x="137" y="73"/>
                      </a:lnTo>
                      <a:lnTo>
                        <a:pt x="130" y="76"/>
                      </a:lnTo>
                      <a:lnTo>
                        <a:pt x="124" y="78"/>
                      </a:lnTo>
                      <a:lnTo>
                        <a:pt x="118" y="81"/>
                      </a:lnTo>
                      <a:lnTo>
                        <a:pt x="112" y="85"/>
                      </a:lnTo>
                      <a:lnTo>
                        <a:pt x="105" y="89"/>
                      </a:lnTo>
                      <a:lnTo>
                        <a:pt x="99" y="95"/>
                      </a:lnTo>
                      <a:lnTo>
                        <a:pt x="93" y="102"/>
                      </a:lnTo>
                      <a:lnTo>
                        <a:pt x="87" y="108"/>
                      </a:lnTo>
                      <a:lnTo>
                        <a:pt x="84" y="103"/>
                      </a:lnTo>
                      <a:lnTo>
                        <a:pt x="81" y="97"/>
                      </a:lnTo>
                      <a:lnTo>
                        <a:pt x="75" y="93"/>
                      </a:lnTo>
                      <a:lnTo>
                        <a:pt x="70" y="88"/>
                      </a:lnTo>
                      <a:lnTo>
                        <a:pt x="67" y="84"/>
                      </a:lnTo>
                      <a:lnTo>
                        <a:pt x="66" y="80"/>
                      </a:lnTo>
                      <a:lnTo>
                        <a:pt x="68" y="77"/>
                      </a:lnTo>
                      <a:lnTo>
                        <a:pt x="75" y="74"/>
                      </a:lnTo>
                      <a:lnTo>
                        <a:pt x="81" y="65"/>
                      </a:lnTo>
                      <a:lnTo>
                        <a:pt x="89" y="58"/>
                      </a:lnTo>
                      <a:lnTo>
                        <a:pt x="99" y="54"/>
                      </a:lnTo>
                      <a:lnTo>
                        <a:pt x="110" y="50"/>
                      </a:lnTo>
                      <a:lnTo>
                        <a:pt x="121" y="48"/>
                      </a:lnTo>
                      <a:lnTo>
                        <a:pt x="131" y="47"/>
                      </a:lnTo>
                      <a:lnTo>
                        <a:pt x="143" y="47"/>
                      </a:lnTo>
                      <a:lnTo>
                        <a:pt x="153" y="47"/>
                      </a:lnTo>
                      <a:lnTo>
                        <a:pt x="159" y="48"/>
                      </a:lnTo>
                      <a:lnTo>
                        <a:pt x="164" y="50"/>
                      </a:lnTo>
                      <a:lnTo>
                        <a:pt x="168" y="51"/>
                      </a:lnTo>
                      <a:lnTo>
                        <a:pt x="173" y="54"/>
                      </a:lnTo>
                      <a:lnTo>
                        <a:pt x="176" y="56"/>
                      </a:lnTo>
                      <a:lnTo>
                        <a:pt x="180" y="59"/>
                      </a:lnTo>
                      <a:lnTo>
                        <a:pt x="184" y="63"/>
                      </a:lnTo>
                      <a:lnTo>
                        <a:pt x="188" y="66"/>
                      </a:lnTo>
                      <a:lnTo>
                        <a:pt x="187" y="84"/>
                      </a:lnTo>
                      <a:lnTo>
                        <a:pt x="182" y="100"/>
                      </a:lnTo>
                      <a:lnTo>
                        <a:pt x="174" y="114"/>
                      </a:lnTo>
                      <a:lnTo>
                        <a:pt x="164" y="126"/>
                      </a:lnTo>
                      <a:lnTo>
                        <a:pt x="147" y="135"/>
                      </a:lnTo>
                      <a:lnTo>
                        <a:pt x="133" y="140"/>
                      </a:lnTo>
                      <a:lnTo>
                        <a:pt x="116" y="144"/>
                      </a:lnTo>
                      <a:lnTo>
                        <a:pt x="100" y="146"/>
                      </a:lnTo>
                      <a:lnTo>
                        <a:pt x="84" y="147"/>
                      </a:lnTo>
                      <a:lnTo>
                        <a:pt x="67" y="147"/>
                      </a:lnTo>
                      <a:lnTo>
                        <a:pt x="51" y="148"/>
                      </a:lnTo>
                      <a:lnTo>
                        <a:pt x="35" y="150"/>
                      </a:lnTo>
                      <a:lnTo>
                        <a:pt x="28" y="148"/>
                      </a:lnTo>
                      <a:lnTo>
                        <a:pt x="21" y="145"/>
                      </a:lnTo>
                      <a:lnTo>
                        <a:pt x="15" y="140"/>
                      </a:lnTo>
                      <a:lnTo>
                        <a:pt x="9" y="135"/>
                      </a:lnTo>
                      <a:lnTo>
                        <a:pt x="5" y="130"/>
                      </a:lnTo>
                      <a:lnTo>
                        <a:pt x="3" y="123"/>
                      </a:lnTo>
                      <a:lnTo>
                        <a:pt x="0" y="116"/>
                      </a:lnTo>
                      <a:lnTo>
                        <a:pt x="1" y="108"/>
                      </a:lnTo>
                      <a:lnTo>
                        <a:pt x="3" y="92"/>
                      </a:lnTo>
                      <a:lnTo>
                        <a:pt x="7" y="77"/>
                      </a:lnTo>
                      <a:lnTo>
                        <a:pt x="13" y="62"/>
                      </a:lnTo>
                      <a:lnTo>
                        <a:pt x="22" y="49"/>
                      </a:lnTo>
                      <a:lnTo>
                        <a:pt x="32" y="36"/>
                      </a:lnTo>
                      <a:lnTo>
                        <a:pt x="44" y="25"/>
                      </a:lnTo>
                      <a:lnTo>
                        <a:pt x="57" y="16"/>
                      </a:lnTo>
                      <a:lnTo>
                        <a:pt x="70" y="8"/>
                      </a:lnTo>
                      <a:lnTo>
                        <a:pt x="77" y="4"/>
                      </a:lnTo>
                      <a:lnTo>
                        <a:pt x="84" y="2"/>
                      </a:lnTo>
                      <a:lnTo>
                        <a:pt x="91" y="0"/>
                      </a:lnTo>
                      <a:lnTo>
                        <a:pt x="98" y="0"/>
                      </a:lnTo>
                      <a:lnTo>
                        <a:pt x="105" y="1"/>
                      </a:lnTo>
                      <a:lnTo>
                        <a:pt x="111" y="2"/>
                      </a:lnTo>
                      <a:lnTo>
                        <a:pt x="116" y="4"/>
                      </a:lnTo>
                      <a:lnTo>
                        <a:pt x="122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1" name="Freeform 19"/>
                <p:cNvSpPr>
                  <a:spLocks/>
                </p:cNvSpPr>
                <p:nvPr/>
              </p:nvSpPr>
              <p:spPr bwMode="auto">
                <a:xfrm>
                  <a:off x="1917" y="2247"/>
                  <a:ext cx="108" cy="89"/>
                </a:xfrm>
                <a:custGeom>
                  <a:avLst/>
                  <a:gdLst>
                    <a:gd name="T0" fmla="*/ 192 w 217"/>
                    <a:gd name="T1" fmla="*/ 31 h 177"/>
                    <a:gd name="T2" fmla="*/ 206 w 217"/>
                    <a:gd name="T3" fmla="*/ 54 h 177"/>
                    <a:gd name="T4" fmla="*/ 213 w 217"/>
                    <a:gd name="T5" fmla="*/ 81 h 177"/>
                    <a:gd name="T6" fmla="*/ 215 w 217"/>
                    <a:gd name="T7" fmla="*/ 107 h 177"/>
                    <a:gd name="T8" fmla="*/ 214 w 217"/>
                    <a:gd name="T9" fmla="*/ 130 h 177"/>
                    <a:gd name="T10" fmla="*/ 205 w 217"/>
                    <a:gd name="T11" fmla="*/ 146 h 177"/>
                    <a:gd name="T12" fmla="*/ 194 w 217"/>
                    <a:gd name="T13" fmla="*/ 160 h 177"/>
                    <a:gd name="T14" fmla="*/ 179 w 217"/>
                    <a:gd name="T15" fmla="*/ 170 h 177"/>
                    <a:gd name="T16" fmla="*/ 159 w 217"/>
                    <a:gd name="T17" fmla="*/ 176 h 177"/>
                    <a:gd name="T18" fmla="*/ 136 w 217"/>
                    <a:gd name="T19" fmla="*/ 177 h 177"/>
                    <a:gd name="T20" fmla="*/ 114 w 217"/>
                    <a:gd name="T21" fmla="*/ 175 h 177"/>
                    <a:gd name="T22" fmla="*/ 94 w 217"/>
                    <a:gd name="T23" fmla="*/ 167 h 177"/>
                    <a:gd name="T24" fmla="*/ 76 w 217"/>
                    <a:gd name="T25" fmla="*/ 149 h 177"/>
                    <a:gd name="T26" fmla="*/ 69 w 217"/>
                    <a:gd name="T27" fmla="*/ 122 h 177"/>
                    <a:gd name="T28" fmla="*/ 72 w 217"/>
                    <a:gd name="T29" fmla="*/ 100 h 177"/>
                    <a:gd name="T30" fmla="*/ 82 w 217"/>
                    <a:gd name="T31" fmla="*/ 88 h 177"/>
                    <a:gd name="T32" fmla="*/ 98 w 217"/>
                    <a:gd name="T33" fmla="*/ 78 h 177"/>
                    <a:gd name="T34" fmla="*/ 115 w 217"/>
                    <a:gd name="T35" fmla="*/ 74 h 177"/>
                    <a:gd name="T36" fmla="*/ 129 w 217"/>
                    <a:gd name="T37" fmla="*/ 74 h 177"/>
                    <a:gd name="T38" fmla="*/ 141 w 217"/>
                    <a:gd name="T39" fmla="*/ 77 h 177"/>
                    <a:gd name="T40" fmla="*/ 152 w 217"/>
                    <a:gd name="T41" fmla="*/ 82 h 177"/>
                    <a:gd name="T42" fmla="*/ 163 w 217"/>
                    <a:gd name="T43" fmla="*/ 89 h 177"/>
                    <a:gd name="T44" fmla="*/ 167 w 217"/>
                    <a:gd name="T45" fmla="*/ 101 h 177"/>
                    <a:gd name="T46" fmla="*/ 157 w 217"/>
                    <a:gd name="T47" fmla="*/ 114 h 177"/>
                    <a:gd name="T48" fmla="*/ 144 w 217"/>
                    <a:gd name="T49" fmla="*/ 119 h 177"/>
                    <a:gd name="T50" fmla="*/ 137 w 217"/>
                    <a:gd name="T51" fmla="*/ 107 h 177"/>
                    <a:gd name="T52" fmla="*/ 122 w 217"/>
                    <a:gd name="T53" fmla="*/ 100 h 177"/>
                    <a:gd name="T54" fmla="*/ 109 w 217"/>
                    <a:gd name="T55" fmla="*/ 106 h 177"/>
                    <a:gd name="T56" fmla="*/ 97 w 217"/>
                    <a:gd name="T57" fmla="*/ 119 h 177"/>
                    <a:gd name="T58" fmla="*/ 98 w 217"/>
                    <a:gd name="T59" fmla="*/ 136 h 177"/>
                    <a:gd name="T60" fmla="*/ 105 w 217"/>
                    <a:gd name="T61" fmla="*/ 147 h 177"/>
                    <a:gd name="T62" fmla="*/ 117 w 217"/>
                    <a:gd name="T63" fmla="*/ 151 h 177"/>
                    <a:gd name="T64" fmla="*/ 129 w 217"/>
                    <a:gd name="T65" fmla="*/ 153 h 177"/>
                    <a:gd name="T66" fmla="*/ 141 w 217"/>
                    <a:gd name="T67" fmla="*/ 152 h 177"/>
                    <a:gd name="T68" fmla="*/ 153 w 217"/>
                    <a:gd name="T69" fmla="*/ 147 h 177"/>
                    <a:gd name="T70" fmla="*/ 165 w 217"/>
                    <a:gd name="T71" fmla="*/ 142 h 177"/>
                    <a:gd name="T72" fmla="*/ 174 w 217"/>
                    <a:gd name="T73" fmla="*/ 132 h 177"/>
                    <a:gd name="T74" fmla="*/ 182 w 217"/>
                    <a:gd name="T75" fmla="*/ 123 h 177"/>
                    <a:gd name="T76" fmla="*/ 187 w 217"/>
                    <a:gd name="T77" fmla="*/ 97 h 177"/>
                    <a:gd name="T78" fmla="*/ 179 w 217"/>
                    <a:gd name="T79" fmla="*/ 53 h 177"/>
                    <a:gd name="T80" fmla="*/ 152 w 217"/>
                    <a:gd name="T81" fmla="*/ 29 h 177"/>
                    <a:gd name="T82" fmla="*/ 122 w 217"/>
                    <a:gd name="T83" fmla="*/ 26 h 177"/>
                    <a:gd name="T84" fmla="*/ 92 w 217"/>
                    <a:gd name="T85" fmla="*/ 33 h 177"/>
                    <a:gd name="T86" fmla="*/ 65 w 217"/>
                    <a:gd name="T87" fmla="*/ 47 h 177"/>
                    <a:gd name="T88" fmla="*/ 45 w 217"/>
                    <a:gd name="T89" fmla="*/ 59 h 177"/>
                    <a:gd name="T90" fmla="*/ 33 w 217"/>
                    <a:gd name="T91" fmla="*/ 73 h 177"/>
                    <a:gd name="T92" fmla="*/ 21 w 217"/>
                    <a:gd name="T93" fmla="*/ 85 h 177"/>
                    <a:gd name="T94" fmla="*/ 9 w 217"/>
                    <a:gd name="T95" fmla="*/ 85 h 177"/>
                    <a:gd name="T96" fmla="*/ 2 w 217"/>
                    <a:gd name="T97" fmla="*/ 66 h 177"/>
                    <a:gd name="T98" fmla="*/ 11 w 217"/>
                    <a:gd name="T99" fmla="*/ 47 h 177"/>
                    <a:gd name="T100" fmla="*/ 27 w 217"/>
                    <a:gd name="T101" fmla="*/ 30 h 177"/>
                    <a:gd name="T102" fmla="*/ 46 w 217"/>
                    <a:gd name="T103" fmla="*/ 16 h 177"/>
                    <a:gd name="T104" fmla="*/ 72 w 217"/>
                    <a:gd name="T105" fmla="*/ 7 h 177"/>
                    <a:gd name="T106" fmla="*/ 105 w 217"/>
                    <a:gd name="T107" fmla="*/ 1 h 177"/>
                    <a:gd name="T108" fmla="*/ 137 w 217"/>
                    <a:gd name="T109" fmla="*/ 2 h 177"/>
                    <a:gd name="T110" fmla="*/ 168 w 217"/>
                    <a:gd name="T111" fmla="*/ 11 h 177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17"/>
                    <a:gd name="T169" fmla="*/ 0 h 177"/>
                    <a:gd name="T170" fmla="*/ 217 w 217"/>
                    <a:gd name="T171" fmla="*/ 177 h 177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17" h="177">
                      <a:moveTo>
                        <a:pt x="182" y="22"/>
                      </a:moveTo>
                      <a:lnTo>
                        <a:pt x="192" y="31"/>
                      </a:lnTo>
                      <a:lnTo>
                        <a:pt x="201" y="43"/>
                      </a:lnTo>
                      <a:lnTo>
                        <a:pt x="206" y="54"/>
                      </a:lnTo>
                      <a:lnTo>
                        <a:pt x="210" y="67"/>
                      </a:lnTo>
                      <a:lnTo>
                        <a:pt x="213" y="81"/>
                      </a:lnTo>
                      <a:lnTo>
                        <a:pt x="215" y="93"/>
                      </a:lnTo>
                      <a:lnTo>
                        <a:pt x="215" y="107"/>
                      </a:lnTo>
                      <a:lnTo>
                        <a:pt x="217" y="121"/>
                      </a:lnTo>
                      <a:lnTo>
                        <a:pt x="214" y="130"/>
                      </a:lnTo>
                      <a:lnTo>
                        <a:pt x="210" y="138"/>
                      </a:lnTo>
                      <a:lnTo>
                        <a:pt x="205" y="146"/>
                      </a:lnTo>
                      <a:lnTo>
                        <a:pt x="201" y="153"/>
                      </a:lnTo>
                      <a:lnTo>
                        <a:pt x="194" y="160"/>
                      </a:lnTo>
                      <a:lnTo>
                        <a:pt x="187" y="166"/>
                      </a:lnTo>
                      <a:lnTo>
                        <a:pt x="179" y="170"/>
                      </a:lnTo>
                      <a:lnTo>
                        <a:pt x="169" y="175"/>
                      </a:lnTo>
                      <a:lnTo>
                        <a:pt x="159" y="176"/>
                      </a:lnTo>
                      <a:lnTo>
                        <a:pt x="148" y="177"/>
                      </a:lnTo>
                      <a:lnTo>
                        <a:pt x="136" y="177"/>
                      </a:lnTo>
                      <a:lnTo>
                        <a:pt x="126" y="177"/>
                      </a:lnTo>
                      <a:lnTo>
                        <a:pt x="114" y="175"/>
                      </a:lnTo>
                      <a:lnTo>
                        <a:pt x="104" y="172"/>
                      </a:lnTo>
                      <a:lnTo>
                        <a:pt x="94" y="167"/>
                      </a:lnTo>
                      <a:lnTo>
                        <a:pt x="84" y="160"/>
                      </a:lnTo>
                      <a:lnTo>
                        <a:pt x="76" y="149"/>
                      </a:lnTo>
                      <a:lnTo>
                        <a:pt x="72" y="136"/>
                      </a:lnTo>
                      <a:lnTo>
                        <a:pt x="69" y="122"/>
                      </a:lnTo>
                      <a:lnTo>
                        <a:pt x="68" y="109"/>
                      </a:lnTo>
                      <a:lnTo>
                        <a:pt x="72" y="100"/>
                      </a:lnTo>
                      <a:lnTo>
                        <a:pt x="76" y="93"/>
                      </a:lnTo>
                      <a:lnTo>
                        <a:pt x="82" y="88"/>
                      </a:lnTo>
                      <a:lnTo>
                        <a:pt x="90" y="82"/>
                      </a:lnTo>
                      <a:lnTo>
                        <a:pt x="98" y="78"/>
                      </a:lnTo>
                      <a:lnTo>
                        <a:pt x="106" y="76"/>
                      </a:lnTo>
                      <a:lnTo>
                        <a:pt x="115" y="74"/>
                      </a:lnTo>
                      <a:lnTo>
                        <a:pt x="123" y="71"/>
                      </a:lnTo>
                      <a:lnTo>
                        <a:pt x="129" y="74"/>
                      </a:lnTo>
                      <a:lnTo>
                        <a:pt x="135" y="76"/>
                      </a:lnTo>
                      <a:lnTo>
                        <a:pt x="141" y="77"/>
                      </a:lnTo>
                      <a:lnTo>
                        <a:pt x="146" y="79"/>
                      </a:lnTo>
                      <a:lnTo>
                        <a:pt x="152" y="82"/>
                      </a:lnTo>
                      <a:lnTo>
                        <a:pt x="157" y="85"/>
                      </a:lnTo>
                      <a:lnTo>
                        <a:pt x="163" y="89"/>
                      </a:lnTo>
                      <a:lnTo>
                        <a:pt x="167" y="92"/>
                      </a:lnTo>
                      <a:lnTo>
                        <a:pt x="167" y="101"/>
                      </a:lnTo>
                      <a:lnTo>
                        <a:pt x="163" y="107"/>
                      </a:lnTo>
                      <a:lnTo>
                        <a:pt x="157" y="114"/>
                      </a:lnTo>
                      <a:lnTo>
                        <a:pt x="150" y="120"/>
                      </a:lnTo>
                      <a:lnTo>
                        <a:pt x="144" y="119"/>
                      </a:lnTo>
                      <a:lnTo>
                        <a:pt x="141" y="113"/>
                      </a:lnTo>
                      <a:lnTo>
                        <a:pt x="137" y="107"/>
                      </a:lnTo>
                      <a:lnTo>
                        <a:pt x="130" y="104"/>
                      </a:lnTo>
                      <a:lnTo>
                        <a:pt x="122" y="100"/>
                      </a:lnTo>
                      <a:lnTo>
                        <a:pt x="115" y="101"/>
                      </a:lnTo>
                      <a:lnTo>
                        <a:pt x="109" y="106"/>
                      </a:lnTo>
                      <a:lnTo>
                        <a:pt x="103" y="111"/>
                      </a:lnTo>
                      <a:lnTo>
                        <a:pt x="97" y="119"/>
                      </a:lnTo>
                      <a:lnTo>
                        <a:pt x="97" y="127"/>
                      </a:lnTo>
                      <a:lnTo>
                        <a:pt x="98" y="136"/>
                      </a:lnTo>
                      <a:lnTo>
                        <a:pt x="99" y="144"/>
                      </a:lnTo>
                      <a:lnTo>
                        <a:pt x="105" y="147"/>
                      </a:lnTo>
                      <a:lnTo>
                        <a:pt x="111" y="150"/>
                      </a:lnTo>
                      <a:lnTo>
                        <a:pt x="117" y="151"/>
                      </a:lnTo>
                      <a:lnTo>
                        <a:pt x="122" y="152"/>
                      </a:lnTo>
                      <a:lnTo>
                        <a:pt x="129" y="153"/>
                      </a:lnTo>
                      <a:lnTo>
                        <a:pt x="135" y="152"/>
                      </a:lnTo>
                      <a:lnTo>
                        <a:pt x="141" y="152"/>
                      </a:lnTo>
                      <a:lnTo>
                        <a:pt x="148" y="150"/>
                      </a:lnTo>
                      <a:lnTo>
                        <a:pt x="153" y="147"/>
                      </a:lnTo>
                      <a:lnTo>
                        <a:pt x="159" y="145"/>
                      </a:lnTo>
                      <a:lnTo>
                        <a:pt x="165" y="142"/>
                      </a:lnTo>
                      <a:lnTo>
                        <a:pt x="169" y="137"/>
                      </a:lnTo>
                      <a:lnTo>
                        <a:pt x="174" y="132"/>
                      </a:lnTo>
                      <a:lnTo>
                        <a:pt x="178" y="128"/>
                      </a:lnTo>
                      <a:lnTo>
                        <a:pt x="182" y="123"/>
                      </a:lnTo>
                      <a:lnTo>
                        <a:pt x="186" y="119"/>
                      </a:lnTo>
                      <a:lnTo>
                        <a:pt x="187" y="97"/>
                      </a:lnTo>
                      <a:lnTo>
                        <a:pt x="186" y="75"/>
                      </a:lnTo>
                      <a:lnTo>
                        <a:pt x="179" y="53"/>
                      </a:lnTo>
                      <a:lnTo>
                        <a:pt x="166" y="36"/>
                      </a:lnTo>
                      <a:lnTo>
                        <a:pt x="152" y="29"/>
                      </a:lnTo>
                      <a:lnTo>
                        <a:pt x="137" y="26"/>
                      </a:lnTo>
                      <a:lnTo>
                        <a:pt x="122" y="26"/>
                      </a:lnTo>
                      <a:lnTo>
                        <a:pt x="107" y="29"/>
                      </a:lnTo>
                      <a:lnTo>
                        <a:pt x="92" y="33"/>
                      </a:lnTo>
                      <a:lnTo>
                        <a:pt x="79" y="40"/>
                      </a:lnTo>
                      <a:lnTo>
                        <a:pt x="65" y="47"/>
                      </a:lnTo>
                      <a:lnTo>
                        <a:pt x="52" y="55"/>
                      </a:lnTo>
                      <a:lnTo>
                        <a:pt x="45" y="59"/>
                      </a:lnTo>
                      <a:lnTo>
                        <a:pt x="38" y="64"/>
                      </a:lnTo>
                      <a:lnTo>
                        <a:pt x="33" y="73"/>
                      </a:lnTo>
                      <a:lnTo>
                        <a:pt x="27" y="79"/>
                      </a:lnTo>
                      <a:lnTo>
                        <a:pt x="21" y="85"/>
                      </a:lnTo>
                      <a:lnTo>
                        <a:pt x="15" y="88"/>
                      </a:lnTo>
                      <a:lnTo>
                        <a:pt x="9" y="85"/>
                      </a:lnTo>
                      <a:lnTo>
                        <a:pt x="0" y="76"/>
                      </a:lnTo>
                      <a:lnTo>
                        <a:pt x="2" y="66"/>
                      </a:lnTo>
                      <a:lnTo>
                        <a:pt x="5" y="56"/>
                      </a:lnTo>
                      <a:lnTo>
                        <a:pt x="11" y="47"/>
                      </a:lnTo>
                      <a:lnTo>
                        <a:pt x="18" y="38"/>
                      </a:lnTo>
                      <a:lnTo>
                        <a:pt x="27" y="30"/>
                      </a:lnTo>
                      <a:lnTo>
                        <a:pt x="36" y="23"/>
                      </a:lnTo>
                      <a:lnTo>
                        <a:pt x="46" y="16"/>
                      </a:lnTo>
                      <a:lnTo>
                        <a:pt x="56" y="10"/>
                      </a:lnTo>
                      <a:lnTo>
                        <a:pt x="72" y="7"/>
                      </a:lnTo>
                      <a:lnTo>
                        <a:pt x="89" y="3"/>
                      </a:lnTo>
                      <a:lnTo>
                        <a:pt x="105" y="1"/>
                      </a:lnTo>
                      <a:lnTo>
                        <a:pt x="121" y="0"/>
                      </a:lnTo>
                      <a:lnTo>
                        <a:pt x="137" y="2"/>
                      </a:lnTo>
                      <a:lnTo>
                        <a:pt x="153" y="6"/>
                      </a:lnTo>
                      <a:lnTo>
                        <a:pt x="168" y="11"/>
                      </a:lnTo>
                      <a:lnTo>
                        <a:pt x="1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2" name="Freeform 20"/>
                <p:cNvSpPr>
                  <a:spLocks/>
                </p:cNvSpPr>
                <p:nvPr/>
              </p:nvSpPr>
              <p:spPr bwMode="auto">
                <a:xfrm>
                  <a:off x="1767" y="2303"/>
                  <a:ext cx="94" cy="100"/>
                </a:xfrm>
                <a:custGeom>
                  <a:avLst/>
                  <a:gdLst>
                    <a:gd name="T0" fmla="*/ 190 w 190"/>
                    <a:gd name="T1" fmla="*/ 18 h 199"/>
                    <a:gd name="T2" fmla="*/ 169 w 190"/>
                    <a:gd name="T3" fmla="*/ 40 h 199"/>
                    <a:gd name="T4" fmla="*/ 149 w 190"/>
                    <a:gd name="T5" fmla="*/ 62 h 199"/>
                    <a:gd name="T6" fmla="*/ 127 w 190"/>
                    <a:gd name="T7" fmla="*/ 84 h 199"/>
                    <a:gd name="T8" fmla="*/ 104 w 190"/>
                    <a:gd name="T9" fmla="*/ 106 h 199"/>
                    <a:gd name="T10" fmla="*/ 83 w 190"/>
                    <a:gd name="T11" fmla="*/ 127 h 199"/>
                    <a:gd name="T12" fmla="*/ 61 w 190"/>
                    <a:gd name="T13" fmla="*/ 150 h 199"/>
                    <a:gd name="T14" fmla="*/ 42 w 190"/>
                    <a:gd name="T15" fmla="*/ 173 h 199"/>
                    <a:gd name="T16" fmla="*/ 24 w 190"/>
                    <a:gd name="T17" fmla="*/ 197 h 199"/>
                    <a:gd name="T18" fmla="*/ 17 w 190"/>
                    <a:gd name="T19" fmla="*/ 199 h 199"/>
                    <a:gd name="T20" fmla="*/ 11 w 190"/>
                    <a:gd name="T21" fmla="*/ 197 h 199"/>
                    <a:gd name="T22" fmla="*/ 5 w 190"/>
                    <a:gd name="T23" fmla="*/ 193 h 199"/>
                    <a:gd name="T24" fmla="*/ 0 w 190"/>
                    <a:gd name="T25" fmla="*/ 189 h 199"/>
                    <a:gd name="T26" fmla="*/ 3 w 190"/>
                    <a:gd name="T27" fmla="*/ 175 h 199"/>
                    <a:gd name="T28" fmla="*/ 9 w 190"/>
                    <a:gd name="T29" fmla="*/ 163 h 199"/>
                    <a:gd name="T30" fmla="*/ 17 w 190"/>
                    <a:gd name="T31" fmla="*/ 153 h 199"/>
                    <a:gd name="T32" fmla="*/ 27 w 190"/>
                    <a:gd name="T33" fmla="*/ 143 h 199"/>
                    <a:gd name="T34" fmla="*/ 43 w 190"/>
                    <a:gd name="T35" fmla="*/ 125 h 199"/>
                    <a:gd name="T36" fmla="*/ 60 w 190"/>
                    <a:gd name="T37" fmla="*/ 109 h 199"/>
                    <a:gd name="T38" fmla="*/ 77 w 190"/>
                    <a:gd name="T39" fmla="*/ 92 h 199"/>
                    <a:gd name="T40" fmla="*/ 93 w 190"/>
                    <a:gd name="T41" fmla="*/ 75 h 199"/>
                    <a:gd name="T42" fmla="*/ 109 w 190"/>
                    <a:gd name="T43" fmla="*/ 57 h 199"/>
                    <a:gd name="T44" fmla="*/ 126 w 190"/>
                    <a:gd name="T45" fmla="*/ 40 h 199"/>
                    <a:gd name="T46" fmla="*/ 139 w 190"/>
                    <a:gd name="T47" fmla="*/ 21 h 199"/>
                    <a:gd name="T48" fmla="*/ 153 w 190"/>
                    <a:gd name="T49" fmla="*/ 1 h 199"/>
                    <a:gd name="T50" fmla="*/ 159 w 190"/>
                    <a:gd name="T51" fmla="*/ 0 h 199"/>
                    <a:gd name="T52" fmla="*/ 165 w 190"/>
                    <a:gd name="T53" fmla="*/ 0 h 199"/>
                    <a:gd name="T54" fmla="*/ 169 w 190"/>
                    <a:gd name="T55" fmla="*/ 1 h 199"/>
                    <a:gd name="T56" fmla="*/ 174 w 190"/>
                    <a:gd name="T57" fmla="*/ 4 h 199"/>
                    <a:gd name="T58" fmla="*/ 178 w 190"/>
                    <a:gd name="T59" fmla="*/ 7 h 199"/>
                    <a:gd name="T60" fmla="*/ 183 w 190"/>
                    <a:gd name="T61" fmla="*/ 11 h 199"/>
                    <a:gd name="T62" fmla="*/ 186 w 190"/>
                    <a:gd name="T63" fmla="*/ 15 h 199"/>
                    <a:gd name="T64" fmla="*/ 190 w 190"/>
                    <a:gd name="T65" fmla="*/ 18 h 19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90"/>
                    <a:gd name="T100" fmla="*/ 0 h 199"/>
                    <a:gd name="T101" fmla="*/ 190 w 190"/>
                    <a:gd name="T102" fmla="*/ 199 h 19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90" h="199">
                      <a:moveTo>
                        <a:pt x="190" y="18"/>
                      </a:moveTo>
                      <a:lnTo>
                        <a:pt x="169" y="40"/>
                      </a:lnTo>
                      <a:lnTo>
                        <a:pt x="149" y="62"/>
                      </a:lnTo>
                      <a:lnTo>
                        <a:pt x="127" y="84"/>
                      </a:lnTo>
                      <a:lnTo>
                        <a:pt x="104" y="106"/>
                      </a:lnTo>
                      <a:lnTo>
                        <a:pt x="83" y="127"/>
                      </a:lnTo>
                      <a:lnTo>
                        <a:pt x="61" y="150"/>
                      </a:lnTo>
                      <a:lnTo>
                        <a:pt x="42" y="173"/>
                      </a:lnTo>
                      <a:lnTo>
                        <a:pt x="24" y="197"/>
                      </a:lnTo>
                      <a:lnTo>
                        <a:pt x="17" y="199"/>
                      </a:lnTo>
                      <a:lnTo>
                        <a:pt x="11" y="197"/>
                      </a:lnTo>
                      <a:lnTo>
                        <a:pt x="5" y="193"/>
                      </a:lnTo>
                      <a:lnTo>
                        <a:pt x="0" y="189"/>
                      </a:lnTo>
                      <a:lnTo>
                        <a:pt x="3" y="175"/>
                      </a:lnTo>
                      <a:lnTo>
                        <a:pt x="9" y="163"/>
                      </a:lnTo>
                      <a:lnTo>
                        <a:pt x="17" y="153"/>
                      </a:lnTo>
                      <a:lnTo>
                        <a:pt x="27" y="143"/>
                      </a:lnTo>
                      <a:lnTo>
                        <a:pt x="43" y="125"/>
                      </a:lnTo>
                      <a:lnTo>
                        <a:pt x="60" y="109"/>
                      </a:lnTo>
                      <a:lnTo>
                        <a:pt x="77" y="92"/>
                      </a:lnTo>
                      <a:lnTo>
                        <a:pt x="93" y="75"/>
                      </a:lnTo>
                      <a:lnTo>
                        <a:pt x="109" y="57"/>
                      </a:lnTo>
                      <a:lnTo>
                        <a:pt x="126" y="40"/>
                      </a:lnTo>
                      <a:lnTo>
                        <a:pt x="139" y="21"/>
                      </a:lnTo>
                      <a:lnTo>
                        <a:pt x="153" y="1"/>
                      </a:lnTo>
                      <a:lnTo>
                        <a:pt x="159" y="0"/>
                      </a:lnTo>
                      <a:lnTo>
                        <a:pt x="165" y="0"/>
                      </a:lnTo>
                      <a:lnTo>
                        <a:pt x="169" y="1"/>
                      </a:lnTo>
                      <a:lnTo>
                        <a:pt x="174" y="4"/>
                      </a:lnTo>
                      <a:lnTo>
                        <a:pt x="178" y="7"/>
                      </a:lnTo>
                      <a:lnTo>
                        <a:pt x="183" y="11"/>
                      </a:lnTo>
                      <a:lnTo>
                        <a:pt x="186" y="15"/>
                      </a:lnTo>
                      <a:lnTo>
                        <a:pt x="190" y="1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3" name="Freeform 21"/>
                <p:cNvSpPr>
                  <a:spLocks/>
                </p:cNvSpPr>
                <p:nvPr/>
              </p:nvSpPr>
              <p:spPr bwMode="auto">
                <a:xfrm>
                  <a:off x="1829" y="2351"/>
                  <a:ext cx="108" cy="64"/>
                </a:xfrm>
                <a:custGeom>
                  <a:avLst/>
                  <a:gdLst>
                    <a:gd name="T0" fmla="*/ 217 w 217"/>
                    <a:gd name="T1" fmla="*/ 26 h 127"/>
                    <a:gd name="T2" fmla="*/ 203 w 217"/>
                    <a:gd name="T3" fmla="*/ 30 h 127"/>
                    <a:gd name="T4" fmla="*/ 190 w 217"/>
                    <a:gd name="T5" fmla="*/ 36 h 127"/>
                    <a:gd name="T6" fmla="*/ 177 w 217"/>
                    <a:gd name="T7" fmla="*/ 42 h 127"/>
                    <a:gd name="T8" fmla="*/ 165 w 217"/>
                    <a:gd name="T9" fmla="*/ 48 h 127"/>
                    <a:gd name="T10" fmla="*/ 152 w 217"/>
                    <a:gd name="T11" fmla="*/ 55 h 127"/>
                    <a:gd name="T12" fmla="*/ 140 w 217"/>
                    <a:gd name="T13" fmla="*/ 60 h 127"/>
                    <a:gd name="T14" fmla="*/ 127 w 217"/>
                    <a:gd name="T15" fmla="*/ 67 h 127"/>
                    <a:gd name="T16" fmla="*/ 115 w 217"/>
                    <a:gd name="T17" fmla="*/ 74 h 127"/>
                    <a:gd name="T18" fmla="*/ 103 w 217"/>
                    <a:gd name="T19" fmla="*/ 81 h 127"/>
                    <a:gd name="T20" fmla="*/ 90 w 217"/>
                    <a:gd name="T21" fmla="*/ 88 h 127"/>
                    <a:gd name="T22" fmla="*/ 79 w 217"/>
                    <a:gd name="T23" fmla="*/ 95 h 127"/>
                    <a:gd name="T24" fmla="*/ 66 w 217"/>
                    <a:gd name="T25" fmla="*/ 102 h 127"/>
                    <a:gd name="T26" fmla="*/ 53 w 217"/>
                    <a:gd name="T27" fmla="*/ 108 h 127"/>
                    <a:gd name="T28" fmla="*/ 41 w 217"/>
                    <a:gd name="T29" fmla="*/ 115 h 127"/>
                    <a:gd name="T30" fmla="*/ 28 w 217"/>
                    <a:gd name="T31" fmla="*/ 121 h 127"/>
                    <a:gd name="T32" fmla="*/ 15 w 217"/>
                    <a:gd name="T33" fmla="*/ 127 h 127"/>
                    <a:gd name="T34" fmla="*/ 12 w 217"/>
                    <a:gd name="T35" fmla="*/ 118 h 127"/>
                    <a:gd name="T36" fmla="*/ 4 w 217"/>
                    <a:gd name="T37" fmla="*/ 109 h 127"/>
                    <a:gd name="T38" fmla="*/ 0 w 217"/>
                    <a:gd name="T39" fmla="*/ 101 h 127"/>
                    <a:gd name="T40" fmla="*/ 6 w 217"/>
                    <a:gd name="T41" fmla="*/ 91 h 127"/>
                    <a:gd name="T42" fmla="*/ 18 w 217"/>
                    <a:gd name="T43" fmla="*/ 85 h 127"/>
                    <a:gd name="T44" fmla="*/ 29 w 217"/>
                    <a:gd name="T45" fmla="*/ 79 h 127"/>
                    <a:gd name="T46" fmla="*/ 41 w 217"/>
                    <a:gd name="T47" fmla="*/ 72 h 127"/>
                    <a:gd name="T48" fmla="*/ 53 w 217"/>
                    <a:gd name="T49" fmla="*/ 66 h 127"/>
                    <a:gd name="T50" fmla="*/ 65 w 217"/>
                    <a:gd name="T51" fmla="*/ 59 h 127"/>
                    <a:gd name="T52" fmla="*/ 77 w 217"/>
                    <a:gd name="T53" fmla="*/ 53 h 127"/>
                    <a:gd name="T54" fmla="*/ 90 w 217"/>
                    <a:gd name="T55" fmla="*/ 48 h 127"/>
                    <a:gd name="T56" fmla="*/ 103 w 217"/>
                    <a:gd name="T57" fmla="*/ 42 h 127"/>
                    <a:gd name="T58" fmla="*/ 115 w 217"/>
                    <a:gd name="T59" fmla="*/ 36 h 127"/>
                    <a:gd name="T60" fmla="*/ 128 w 217"/>
                    <a:gd name="T61" fmla="*/ 30 h 127"/>
                    <a:gd name="T62" fmla="*/ 141 w 217"/>
                    <a:gd name="T63" fmla="*/ 25 h 127"/>
                    <a:gd name="T64" fmla="*/ 153 w 217"/>
                    <a:gd name="T65" fmla="*/ 20 h 127"/>
                    <a:gd name="T66" fmla="*/ 166 w 217"/>
                    <a:gd name="T67" fmla="*/ 14 h 127"/>
                    <a:gd name="T68" fmla="*/ 179 w 217"/>
                    <a:gd name="T69" fmla="*/ 10 h 127"/>
                    <a:gd name="T70" fmla="*/ 190 w 217"/>
                    <a:gd name="T71" fmla="*/ 5 h 127"/>
                    <a:gd name="T72" fmla="*/ 203 w 217"/>
                    <a:gd name="T73" fmla="*/ 0 h 127"/>
                    <a:gd name="T74" fmla="*/ 205 w 217"/>
                    <a:gd name="T75" fmla="*/ 9 h 127"/>
                    <a:gd name="T76" fmla="*/ 209 w 217"/>
                    <a:gd name="T77" fmla="*/ 14 h 127"/>
                    <a:gd name="T78" fmla="*/ 213 w 217"/>
                    <a:gd name="T79" fmla="*/ 20 h 127"/>
                    <a:gd name="T80" fmla="*/ 217 w 217"/>
                    <a:gd name="T81" fmla="*/ 26 h 127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17"/>
                    <a:gd name="T124" fmla="*/ 0 h 127"/>
                    <a:gd name="T125" fmla="*/ 217 w 217"/>
                    <a:gd name="T126" fmla="*/ 127 h 127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17" h="127">
                      <a:moveTo>
                        <a:pt x="217" y="26"/>
                      </a:moveTo>
                      <a:lnTo>
                        <a:pt x="203" y="30"/>
                      </a:lnTo>
                      <a:lnTo>
                        <a:pt x="190" y="36"/>
                      </a:lnTo>
                      <a:lnTo>
                        <a:pt x="177" y="42"/>
                      </a:lnTo>
                      <a:lnTo>
                        <a:pt x="165" y="48"/>
                      </a:lnTo>
                      <a:lnTo>
                        <a:pt x="152" y="55"/>
                      </a:lnTo>
                      <a:lnTo>
                        <a:pt x="140" y="60"/>
                      </a:lnTo>
                      <a:lnTo>
                        <a:pt x="127" y="67"/>
                      </a:lnTo>
                      <a:lnTo>
                        <a:pt x="115" y="74"/>
                      </a:lnTo>
                      <a:lnTo>
                        <a:pt x="103" y="81"/>
                      </a:lnTo>
                      <a:lnTo>
                        <a:pt x="90" y="88"/>
                      </a:lnTo>
                      <a:lnTo>
                        <a:pt x="79" y="95"/>
                      </a:lnTo>
                      <a:lnTo>
                        <a:pt x="66" y="102"/>
                      </a:lnTo>
                      <a:lnTo>
                        <a:pt x="53" y="108"/>
                      </a:lnTo>
                      <a:lnTo>
                        <a:pt x="41" y="115"/>
                      </a:lnTo>
                      <a:lnTo>
                        <a:pt x="28" y="121"/>
                      </a:lnTo>
                      <a:lnTo>
                        <a:pt x="15" y="127"/>
                      </a:lnTo>
                      <a:lnTo>
                        <a:pt x="12" y="118"/>
                      </a:lnTo>
                      <a:lnTo>
                        <a:pt x="4" y="109"/>
                      </a:lnTo>
                      <a:lnTo>
                        <a:pt x="0" y="101"/>
                      </a:lnTo>
                      <a:lnTo>
                        <a:pt x="6" y="91"/>
                      </a:lnTo>
                      <a:lnTo>
                        <a:pt x="18" y="85"/>
                      </a:lnTo>
                      <a:lnTo>
                        <a:pt x="29" y="79"/>
                      </a:lnTo>
                      <a:lnTo>
                        <a:pt x="41" y="72"/>
                      </a:lnTo>
                      <a:lnTo>
                        <a:pt x="53" y="66"/>
                      </a:lnTo>
                      <a:lnTo>
                        <a:pt x="65" y="59"/>
                      </a:lnTo>
                      <a:lnTo>
                        <a:pt x="77" y="53"/>
                      </a:lnTo>
                      <a:lnTo>
                        <a:pt x="90" y="48"/>
                      </a:lnTo>
                      <a:lnTo>
                        <a:pt x="103" y="42"/>
                      </a:lnTo>
                      <a:lnTo>
                        <a:pt x="115" y="36"/>
                      </a:lnTo>
                      <a:lnTo>
                        <a:pt x="128" y="30"/>
                      </a:lnTo>
                      <a:lnTo>
                        <a:pt x="141" y="25"/>
                      </a:lnTo>
                      <a:lnTo>
                        <a:pt x="153" y="20"/>
                      </a:lnTo>
                      <a:lnTo>
                        <a:pt x="166" y="14"/>
                      </a:lnTo>
                      <a:lnTo>
                        <a:pt x="179" y="10"/>
                      </a:lnTo>
                      <a:lnTo>
                        <a:pt x="190" y="5"/>
                      </a:lnTo>
                      <a:lnTo>
                        <a:pt x="203" y="0"/>
                      </a:lnTo>
                      <a:lnTo>
                        <a:pt x="205" y="9"/>
                      </a:lnTo>
                      <a:lnTo>
                        <a:pt x="209" y="14"/>
                      </a:lnTo>
                      <a:lnTo>
                        <a:pt x="213" y="20"/>
                      </a:lnTo>
                      <a:lnTo>
                        <a:pt x="217" y="2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4" name="Freeform 22"/>
                <p:cNvSpPr>
                  <a:spLocks/>
                </p:cNvSpPr>
                <p:nvPr/>
              </p:nvSpPr>
              <p:spPr bwMode="auto">
                <a:xfrm>
                  <a:off x="1904" y="2423"/>
                  <a:ext cx="102" cy="55"/>
                </a:xfrm>
                <a:custGeom>
                  <a:avLst/>
                  <a:gdLst>
                    <a:gd name="T0" fmla="*/ 202 w 205"/>
                    <a:gd name="T1" fmla="*/ 17 h 110"/>
                    <a:gd name="T2" fmla="*/ 205 w 205"/>
                    <a:gd name="T3" fmla="*/ 22 h 110"/>
                    <a:gd name="T4" fmla="*/ 204 w 205"/>
                    <a:gd name="T5" fmla="*/ 27 h 110"/>
                    <a:gd name="T6" fmla="*/ 199 w 205"/>
                    <a:gd name="T7" fmla="*/ 30 h 110"/>
                    <a:gd name="T8" fmla="*/ 194 w 205"/>
                    <a:gd name="T9" fmla="*/ 32 h 110"/>
                    <a:gd name="T10" fmla="*/ 172 w 205"/>
                    <a:gd name="T11" fmla="*/ 41 h 110"/>
                    <a:gd name="T12" fmla="*/ 151 w 205"/>
                    <a:gd name="T13" fmla="*/ 51 h 110"/>
                    <a:gd name="T14" fmla="*/ 129 w 205"/>
                    <a:gd name="T15" fmla="*/ 60 h 110"/>
                    <a:gd name="T16" fmla="*/ 107 w 205"/>
                    <a:gd name="T17" fmla="*/ 70 h 110"/>
                    <a:gd name="T18" fmla="*/ 85 w 205"/>
                    <a:gd name="T19" fmla="*/ 80 h 110"/>
                    <a:gd name="T20" fmla="*/ 63 w 205"/>
                    <a:gd name="T21" fmla="*/ 89 h 110"/>
                    <a:gd name="T22" fmla="*/ 41 w 205"/>
                    <a:gd name="T23" fmla="*/ 100 h 110"/>
                    <a:gd name="T24" fmla="*/ 21 w 205"/>
                    <a:gd name="T25" fmla="*/ 110 h 110"/>
                    <a:gd name="T26" fmla="*/ 16 w 205"/>
                    <a:gd name="T27" fmla="*/ 101 h 110"/>
                    <a:gd name="T28" fmla="*/ 12 w 205"/>
                    <a:gd name="T29" fmla="*/ 93 h 110"/>
                    <a:gd name="T30" fmla="*/ 6 w 205"/>
                    <a:gd name="T31" fmla="*/ 85 h 110"/>
                    <a:gd name="T32" fmla="*/ 0 w 205"/>
                    <a:gd name="T33" fmla="*/ 78 h 110"/>
                    <a:gd name="T34" fmla="*/ 12 w 205"/>
                    <a:gd name="T35" fmla="*/ 73 h 110"/>
                    <a:gd name="T36" fmla="*/ 23 w 205"/>
                    <a:gd name="T37" fmla="*/ 67 h 110"/>
                    <a:gd name="T38" fmla="*/ 35 w 205"/>
                    <a:gd name="T39" fmla="*/ 63 h 110"/>
                    <a:gd name="T40" fmla="*/ 46 w 205"/>
                    <a:gd name="T41" fmla="*/ 57 h 110"/>
                    <a:gd name="T42" fmla="*/ 58 w 205"/>
                    <a:gd name="T43" fmla="*/ 52 h 110"/>
                    <a:gd name="T44" fmla="*/ 69 w 205"/>
                    <a:gd name="T45" fmla="*/ 48 h 110"/>
                    <a:gd name="T46" fmla="*/ 82 w 205"/>
                    <a:gd name="T47" fmla="*/ 43 h 110"/>
                    <a:gd name="T48" fmla="*/ 94 w 205"/>
                    <a:gd name="T49" fmla="*/ 38 h 110"/>
                    <a:gd name="T50" fmla="*/ 106 w 205"/>
                    <a:gd name="T51" fmla="*/ 34 h 110"/>
                    <a:gd name="T52" fmla="*/ 118 w 205"/>
                    <a:gd name="T53" fmla="*/ 29 h 110"/>
                    <a:gd name="T54" fmla="*/ 131 w 205"/>
                    <a:gd name="T55" fmla="*/ 24 h 110"/>
                    <a:gd name="T56" fmla="*/ 143 w 205"/>
                    <a:gd name="T57" fmla="*/ 19 h 110"/>
                    <a:gd name="T58" fmla="*/ 155 w 205"/>
                    <a:gd name="T59" fmla="*/ 14 h 110"/>
                    <a:gd name="T60" fmla="*/ 168 w 205"/>
                    <a:gd name="T61" fmla="*/ 10 h 110"/>
                    <a:gd name="T62" fmla="*/ 179 w 205"/>
                    <a:gd name="T63" fmla="*/ 5 h 110"/>
                    <a:gd name="T64" fmla="*/ 192 w 205"/>
                    <a:gd name="T65" fmla="*/ 0 h 110"/>
                    <a:gd name="T66" fmla="*/ 195 w 205"/>
                    <a:gd name="T67" fmla="*/ 5 h 110"/>
                    <a:gd name="T68" fmla="*/ 199 w 205"/>
                    <a:gd name="T69" fmla="*/ 9 h 110"/>
                    <a:gd name="T70" fmla="*/ 201 w 205"/>
                    <a:gd name="T71" fmla="*/ 13 h 110"/>
                    <a:gd name="T72" fmla="*/ 202 w 205"/>
                    <a:gd name="T73" fmla="*/ 17 h 11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05"/>
                    <a:gd name="T112" fmla="*/ 0 h 110"/>
                    <a:gd name="T113" fmla="*/ 205 w 205"/>
                    <a:gd name="T114" fmla="*/ 110 h 11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05" h="110">
                      <a:moveTo>
                        <a:pt x="202" y="17"/>
                      </a:moveTo>
                      <a:lnTo>
                        <a:pt x="205" y="22"/>
                      </a:lnTo>
                      <a:lnTo>
                        <a:pt x="204" y="27"/>
                      </a:lnTo>
                      <a:lnTo>
                        <a:pt x="199" y="30"/>
                      </a:lnTo>
                      <a:lnTo>
                        <a:pt x="194" y="32"/>
                      </a:lnTo>
                      <a:lnTo>
                        <a:pt x="172" y="41"/>
                      </a:lnTo>
                      <a:lnTo>
                        <a:pt x="151" y="51"/>
                      </a:lnTo>
                      <a:lnTo>
                        <a:pt x="129" y="60"/>
                      </a:lnTo>
                      <a:lnTo>
                        <a:pt x="107" y="70"/>
                      </a:lnTo>
                      <a:lnTo>
                        <a:pt x="85" y="80"/>
                      </a:lnTo>
                      <a:lnTo>
                        <a:pt x="63" y="89"/>
                      </a:lnTo>
                      <a:lnTo>
                        <a:pt x="41" y="100"/>
                      </a:lnTo>
                      <a:lnTo>
                        <a:pt x="21" y="110"/>
                      </a:lnTo>
                      <a:lnTo>
                        <a:pt x="16" y="101"/>
                      </a:lnTo>
                      <a:lnTo>
                        <a:pt x="12" y="93"/>
                      </a:lnTo>
                      <a:lnTo>
                        <a:pt x="6" y="85"/>
                      </a:lnTo>
                      <a:lnTo>
                        <a:pt x="0" y="78"/>
                      </a:lnTo>
                      <a:lnTo>
                        <a:pt x="12" y="73"/>
                      </a:lnTo>
                      <a:lnTo>
                        <a:pt x="23" y="67"/>
                      </a:lnTo>
                      <a:lnTo>
                        <a:pt x="35" y="63"/>
                      </a:lnTo>
                      <a:lnTo>
                        <a:pt x="46" y="57"/>
                      </a:lnTo>
                      <a:lnTo>
                        <a:pt x="58" y="52"/>
                      </a:lnTo>
                      <a:lnTo>
                        <a:pt x="69" y="48"/>
                      </a:lnTo>
                      <a:lnTo>
                        <a:pt x="82" y="43"/>
                      </a:lnTo>
                      <a:lnTo>
                        <a:pt x="94" y="38"/>
                      </a:lnTo>
                      <a:lnTo>
                        <a:pt x="106" y="34"/>
                      </a:lnTo>
                      <a:lnTo>
                        <a:pt x="118" y="29"/>
                      </a:lnTo>
                      <a:lnTo>
                        <a:pt x="131" y="24"/>
                      </a:lnTo>
                      <a:lnTo>
                        <a:pt x="143" y="19"/>
                      </a:lnTo>
                      <a:lnTo>
                        <a:pt x="155" y="14"/>
                      </a:lnTo>
                      <a:lnTo>
                        <a:pt x="168" y="10"/>
                      </a:lnTo>
                      <a:lnTo>
                        <a:pt x="179" y="5"/>
                      </a:lnTo>
                      <a:lnTo>
                        <a:pt x="192" y="0"/>
                      </a:lnTo>
                      <a:lnTo>
                        <a:pt x="195" y="5"/>
                      </a:lnTo>
                      <a:lnTo>
                        <a:pt x="199" y="9"/>
                      </a:lnTo>
                      <a:lnTo>
                        <a:pt x="201" y="13"/>
                      </a:lnTo>
                      <a:lnTo>
                        <a:pt x="202" y="1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5" name="Freeform 23"/>
                <p:cNvSpPr>
                  <a:spLocks/>
                </p:cNvSpPr>
                <p:nvPr/>
              </p:nvSpPr>
              <p:spPr bwMode="auto">
                <a:xfrm>
                  <a:off x="1333" y="2160"/>
                  <a:ext cx="326" cy="234"/>
                </a:xfrm>
                <a:custGeom>
                  <a:avLst/>
                  <a:gdLst>
                    <a:gd name="T0" fmla="*/ 628 w 651"/>
                    <a:gd name="T1" fmla="*/ 8 h 468"/>
                    <a:gd name="T2" fmla="*/ 582 w 651"/>
                    <a:gd name="T3" fmla="*/ 24 h 468"/>
                    <a:gd name="T4" fmla="*/ 537 w 651"/>
                    <a:gd name="T5" fmla="*/ 44 h 468"/>
                    <a:gd name="T6" fmla="*/ 494 w 651"/>
                    <a:gd name="T7" fmla="*/ 65 h 468"/>
                    <a:gd name="T8" fmla="*/ 450 w 651"/>
                    <a:gd name="T9" fmla="*/ 88 h 468"/>
                    <a:gd name="T10" fmla="*/ 407 w 651"/>
                    <a:gd name="T11" fmla="*/ 112 h 468"/>
                    <a:gd name="T12" fmla="*/ 366 w 651"/>
                    <a:gd name="T13" fmla="*/ 137 h 468"/>
                    <a:gd name="T14" fmla="*/ 324 w 651"/>
                    <a:gd name="T15" fmla="*/ 165 h 468"/>
                    <a:gd name="T16" fmla="*/ 284 w 651"/>
                    <a:gd name="T17" fmla="*/ 195 h 468"/>
                    <a:gd name="T18" fmla="*/ 243 w 651"/>
                    <a:gd name="T19" fmla="*/ 227 h 468"/>
                    <a:gd name="T20" fmla="*/ 201 w 651"/>
                    <a:gd name="T21" fmla="*/ 259 h 468"/>
                    <a:gd name="T22" fmla="*/ 159 w 651"/>
                    <a:gd name="T23" fmla="*/ 293 h 468"/>
                    <a:gd name="T24" fmla="*/ 119 w 651"/>
                    <a:gd name="T25" fmla="*/ 327 h 468"/>
                    <a:gd name="T26" fmla="*/ 80 w 651"/>
                    <a:gd name="T27" fmla="*/ 363 h 468"/>
                    <a:gd name="T28" fmla="*/ 45 w 651"/>
                    <a:gd name="T29" fmla="*/ 402 h 468"/>
                    <a:gd name="T30" fmla="*/ 14 w 651"/>
                    <a:gd name="T31" fmla="*/ 445 h 468"/>
                    <a:gd name="T32" fmla="*/ 14 w 651"/>
                    <a:gd name="T33" fmla="*/ 454 h 468"/>
                    <a:gd name="T34" fmla="*/ 44 w 651"/>
                    <a:gd name="T35" fmla="*/ 430 h 468"/>
                    <a:gd name="T36" fmla="*/ 76 w 651"/>
                    <a:gd name="T37" fmla="*/ 410 h 468"/>
                    <a:gd name="T38" fmla="*/ 112 w 651"/>
                    <a:gd name="T39" fmla="*/ 395 h 468"/>
                    <a:gd name="T40" fmla="*/ 149 w 651"/>
                    <a:gd name="T41" fmla="*/ 385 h 468"/>
                    <a:gd name="T42" fmla="*/ 188 w 651"/>
                    <a:gd name="T43" fmla="*/ 380 h 468"/>
                    <a:gd name="T44" fmla="*/ 227 w 651"/>
                    <a:gd name="T45" fmla="*/ 381 h 468"/>
                    <a:gd name="T46" fmla="*/ 265 w 651"/>
                    <a:gd name="T47" fmla="*/ 389 h 468"/>
                    <a:gd name="T48" fmla="*/ 292 w 651"/>
                    <a:gd name="T49" fmla="*/ 397 h 468"/>
                    <a:gd name="T50" fmla="*/ 308 w 651"/>
                    <a:gd name="T51" fmla="*/ 412 h 468"/>
                    <a:gd name="T52" fmla="*/ 324 w 651"/>
                    <a:gd name="T53" fmla="*/ 426 h 468"/>
                    <a:gd name="T54" fmla="*/ 336 w 651"/>
                    <a:gd name="T55" fmla="*/ 422 h 468"/>
                    <a:gd name="T56" fmla="*/ 350 w 651"/>
                    <a:gd name="T57" fmla="*/ 392 h 468"/>
                    <a:gd name="T58" fmla="*/ 369 w 651"/>
                    <a:gd name="T59" fmla="*/ 363 h 468"/>
                    <a:gd name="T60" fmla="*/ 392 w 651"/>
                    <a:gd name="T61" fmla="*/ 336 h 468"/>
                    <a:gd name="T62" fmla="*/ 418 w 651"/>
                    <a:gd name="T63" fmla="*/ 313 h 468"/>
                    <a:gd name="T64" fmla="*/ 445 w 651"/>
                    <a:gd name="T65" fmla="*/ 291 h 468"/>
                    <a:gd name="T66" fmla="*/ 474 w 651"/>
                    <a:gd name="T67" fmla="*/ 272 h 468"/>
                    <a:gd name="T68" fmla="*/ 503 w 651"/>
                    <a:gd name="T69" fmla="*/ 256 h 468"/>
                    <a:gd name="T70" fmla="*/ 534 w 651"/>
                    <a:gd name="T71" fmla="*/ 241 h 468"/>
                    <a:gd name="T72" fmla="*/ 545 w 651"/>
                    <a:gd name="T73" fmla="*/ 222 h 468"/>
                    <a:gd name="T74" fmla="*/ 544 w 651"/>
                    <a:gd name="T75" fmla="*/ 195 h 468"/>
                    <a:gd name="T76" fmla="*/ 544 w 651"/>
                    <a:gd name="T77" fmla="*/ 153 h 468"/>
                    <a:gd name="T78" fmla="*/ 560 w 651"/>
                    <a:gd name="T79" fmla="*/ 101 h 468"/>
                    <a:gd name="T80" fmla="*/ 588 w 651"/>
                    <a:gd name="T81" fmla="*/ 54 h 468"/>
                    <a:gd name="T82" fmla="*/ 628 w 651"/>
                    <a:gd name="T83" fmla="*/ 15 h 46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651"/>
                    <a:gd name="T127" fmla="*/ 0 h 468"/>
                    <a:gd name="T128" fmla="*/ 651 w 651"/>
                    <a:gd name="T129" fmla="*/ 468 h 46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651" h="468">
                      <a:moveTo>
                        <a:pt x="651" y="0"/>
                      </a:moveTo>
                      <a:lnTo>
                        <a:pt x="628" y="8"/>
                      </a:lnTo>
                      <a:lnTo>
                        <a:pt x="605" y="16"/>
                      </a:lnTo>
                      <a:lnTo>
                        <a:pt x="582" y="24"/>
                      </a:lnTo>
                      <a:lnTo>
                        <a:pt x="560" y="33"/>
                      </a:lnTo>
                      <a:lnTo>
                        <a:pt x="537" y="44"/>
                      </a:lnTo>
                      <a:lnTo>
                        <a:pt x="515" y="54"/>
                      </a:lnTo>
                      <a:lnTo>
                        <a:pt x="494" y="65"/>
                      </a:lnTo>
                      <a:lnTo>
                        <a:pt x="472" y="75"/>
                      </a:lnTo>
                      <a:lnTo>
                        <a:pt x="450" y="88"/>
                      </a:lnTo>
                      <a:lnTo>
                        <a:pt x="429" y="99"/>
                      </a:lnTo>
                      <a:lnTo>
                        <a:pt x="407" y="112"/>
                      </a:lnTo>
                      <a:lnTo>
                        <a:pt x="387" y="124"/>
                      </a:lnTo>
                      <a:lnTo>
                        <a:pt x="366" y="137"/>
                      </a:lnTo>
                      <a:lnTo>
                        <a:pt x="345" y="151"/>
                      </a:lnTo>
                      <a:lnTo>
                        <a:pt x="324" y="165"/>
                      </a:lnTo>
                      <a:lnTo>
                        <a:pt x="304" y="179"/>
                      </a:lnTo>
                      <a:lnTo>
                        <a:pt x="284" y="195"/>
                      </a:lnTo>
                      <a:lnTo>
                        <a:pt x="264" y="211"/>
                      </a:lnTo>
                      <a:lnTo>
                        <a:pt x="243" y="227"/>
                      </a:lnTo>
                      <a:lnTo>
                        <a:pt x="222" y="243"/>
                      </a:lnTo>
                      <a:lnTo>
                        <a:pt x="201" y="259"/>
                      </a:lnTo>
                      <a:lnTo>
                        <a:pt x="180" y="275"/>
                      </a:lnTo>
                      <a:lnTo>
                        <a:pt x="159" y="293"/>
                      </a:lnTo>
                      <a:lnTo>
                        <a:pt x="138" y="309"/>
                      </a:lnTo>
                      <a:lnTo>
                        <a:pt x="119" y="327"/>
                      </a:lnTo>
                      <a:lnTo>
                        <a:pt x="99" y="344"/>
                      </a:lnTo>
                      <a:lnTo>
                        <a:pt x="80" y="363"/>
                      </a:lnTo>
                      <a:lnTo>
                        <a:pt x="62" y="382"/>
                      </a:lnTo>
                      <a:lnTo>
                        <a:pt x="45" y="402"/>
                      </a:lnTo>
                      <a:lnTo>
                        <a:pt x="29" y="423"/>
                      </a:lnTo>
                      <a:lnTo>
                        <a:pt x="14" y="445"/>
                      </a:lnTo>
                      <a:lnTo>
                        <a:pt x="0" y="468"/>
                      </a:lnTo>
                      <a:lnTo>
                        <a:pt x="14" y="454"/>
                      </a:lnTo>
                      <a:lnTo>
                        <a:pt x="28" y="441"/>
                      </a:lnTo>
                      <a:lnTo>
                        <a:pt x="44" y="430"/>
                      </a:lnTo>
                      <a:lnTo>
                        <a:pt x="60" y="419"/>
                      </a:lnTo>
                      <a:lnTo>
                        <a:pt x="76" y="410"/>
                      </a:lnTo>
                      <a:lnTo>
                        <a:pt x="93" y="402"/>
                      </a:lnTo>
                      <a:lnTo>
                        <a:pt x="112" y="395"/>
                      </a:lnTo>
                      <a:lnTo>
                        <a:pt x="130" y="389"/>
                      </a:lnTo>
                      <a:lnTo>
                        <a:pt x="149" y="385"/>
                      </a:lnTo>
                      <a:lnTo>
                        <a:pt x="168" y="381"/>
                      </a:lnTo>
                      <a:lnTo>
                        <a:pt x="188" y="380"/>
                      </a:lnTo>
                      <a:lnTo>
                        <a:pt x="207" y="380"/>
                      </a:lnTo>
                      <a:lnTo>
                        <a:pt x="227" y="381"/>
                      </a:lnTo>
                      <a:lnTo>
                        <a:pt x="246" y="385"/>
                      </a:lnTo>
                      <a:lnTo>
                        <a:pt x="265" y="389"/>
                      </a:lnTo>
                      <a:lnTo>
                        <a:pt x="284" y="395"/>
                      </a:lnTo>
                      <a:lnTo>
                        <a:pt x="292" y="397"/>
                      </a:lnTo>
                      <a:lnTo>
                        <a:pt x="300" y="403"/>
                      </a:lnTo>
                      <a:lnTo>
                        <a:pt x="308" y="412"/>
                      </a:lnTo>
                      <a:lnTo>
                        <a:pt x="316" y="420"/>
                      </a:lnTo>
                      <a:lnTo>
                        <a:pt x="324" y="426"/>
                      </a:lnTo>
                      <a:lnTo>
                        <a:pt x="331" y="427"/>
                      </a:lnTo>
                      <a:lnTo>
                        <a:pt x="336" y="422"/>
                      </a:lnTo>
                      <a:lnTo>
                        <a:pt x="341" y="407"/>
                      </a:lnTo>
                      <a:lnTo>
                        <a:pt x="350" y="392"/>
                      </a:lnTo>
                      <a:lnTo>
                        <a:pt x="359" y="377"/>
                      </a:lnTo>
                      <a:lnTo>
                        <a:pt x="369" y="363"/>
                      </a:lnTo>
                      <a:lnTo>
                        <a:pt x="381" y="350"/>
                      </a:lnTo>
                      <a:lnTo>
                        <a:pt x="392" y="336"/>
                      </a:lnTo>
                      <a:lnTo>
                        <a:pt x="405" y="325"/>
                      </a:lnTo>
                      <a:lnTo>
                        <a:pt x="418" y="313"/>
                      </a:lnTo>
                      <a:lnTo>
                        <a:pt x="431" y="302"/>
                      </a:lnTo>
                      <a:lnTo>
                        <a:pt x="445" y="291"/>
                      </a:lnTo>
                      <a:lnTo>
                        <a:pt x="459" y="281"/>
                      </a:lnTo>
                      <a:lnTo>
                        <a:pt x="474" y="272"/>
                      </a:lnTo>
                      <a:lnTo>
                        <a:pt x="488" y="264"/>
                      </a:lnTo>
                      <a:lnTo>
                        <a:pt x="503" y="256"/>
                      </a:lnTo>
                      <a:lnTo>
                        <a:pt x="518" y="248"/>
                      </a:lnTo>
                      <a:lnTo>
                        <a:pt x="534" y="241"/>
                      </a:lnTo>
                      <a:lnTo>
                        <a:pt x="549" y="235"/>
                      </a:lnTo>
                      <a:lnTo>
                        <a:pt x="545" y="222"/>
                      </a:lnTo>
                      <a:lnTo>
                        <a:pt x="544" y="209"/>
                      </a:lnTo>
                      <a:lnTo>
                        <a:pt x="544" y="195"/>
                      </a:lnTo>
                      <a:lnTo>
                        <a:pt x="543" y="181"/>
                      </a:lnTo>
                      <a:lnTo>
                        <a:pt x="544" y="153"/>
                      </a:lnTo>
                      <a:lnTo>
                        <a:pt x="550" y="127"/>
                      </a:lnTo>
                      <a:lnTo>
                        <a:pt x="560" y="101"/>
                      </a:lnTo>
                      <a:lnTo>
                        <a:pt x="573" y="76"/>
                      </a:lnTo>
                      <a:lnTo>
                        <a:pt x="588" y="54"/>
                      </a:lnTo>
                      <a:lnTo>
                        <a:pt x="607" y="33"/>
                      </a:lnTo>
                      <a:lnTo>
                        <a:pt x="628" y="15"/>
                      </a:lnTo>
                      <a:lnTo>
                        <a:pt x="651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6" name="Freeform 24"/>
                <p:cNvSpPr>
                  <a:spLocks/>
                </p:cNvSpPr>
                <p:nvPr/>
              </p:nvSpPr>
              <p:spPr bwMode="auto">
                <a:xfrm>
                  <a:off x="1649" y="2182"/>
                  <a:ext cx="123" cy="96"/>
                </a:xfrm>
                <a:custGeom>
                  <a:avLst/>
                  <a:gdLst>
                    <a:gd name="T0" fmla="*/ 179 w 245"/>
                    <a:gd name="T1" fmla="*/ 44 h 191"/>
                    <a:gd name="T2" fmla="*/ 166 w 245"/>
                    <a:gd name="T3" fmla="*/ 39 h 191"/>
                    <a:gd name="T4" fmla="*/ 157 w 245"/>
                    <a:gd name="T5" fmla="*/ 15 h 191"/>
                    <a:gd name="T6" fmla="*/ 135 w 245"/>
                    <a:gd name="T7" fmla="*/ 19 h 191"/>
                    <a:gd name="T8" fmla="*/ 112 w 245"/>
                    <a:gd name="T9" fmla="*/ 24 h 191"/>
                    <a:gd name="T10" fmla="*/ 99 w 245"/>
                    <a:gd name="T11" fmla="*/ 29 h 191"/>
                    <a:gd name="T12" fmla="*/ 95 w 245"/>
                    <a:gd name="T13" fmla="*/ 34 h 191"/>
                    <a:gd name="T14" fmla="*/ 79 w 245"/>
                    <a:gd name="T15" fmla="*/ 76 h 191"/>
                    <a:gd name="T16" fmla="*/ 59 w 245"/>
                    <a:gd name="T17" fmla="*/ 75 h 191"/>
                    <a:gd name="T18" fmla="*/ 57 w 245"/>
                    <a:gd name="T19" fmla="*/ 65 h 191"/>
                    <a:gd name="T20" fmla="*/ 63 w 245"/>
                    <a:gd name="T21" fmla="*/ 38 h 191"/>
                    <a:gd name="T22" fmla="*/ 40 w 245"/>
                    <a:gd name="T23" fmla="*/ 49 h 191"/>
                    <a:gd name="T24" fmla="*/ 19 w 245"/>
                    <a:gd name="T25" fmla="*/ 64 h 191"/>
                    <a:gd name="T26" fmla="*/ 1 w 245"/>
                    <a:gd name="T27" fmla="*/ 92 h 191"/>
                    <a:gd name="T28" fmla="*/ 12 w 245"/>
                    <a:gd name="T29" fmla="*/ 145 h 191"/>
                    <a:gd name="T30" fmla="*/ 26 w 245"/>
                    <a:gd name="T31" fmla="*/ 102 h 191"/>
                    <a:gd name="T32" fmla="*/ 48 w 245"/>
                    <a:gd name="T33" fmla="*/ 116 h 191"/>
                    <a:gd name="T34" fmla="*/ 48 w 245"/>
                    <a:gd name="T35" fmla="*/ 132 h 191"/>
                    <a:gd name="T36" fmla="*/ 30 w 245"/>
                    <a:gd name="T37" fmla="*/ 167 h 191"/>
                    <a:gd name="T38" fmla="*/ 49 w 245"/>
                    <a:gd name="T39" fmla="*/ 182 h 191"/>
                    <a:gd name="T40" fmla="*/ 58 w 245"/>
                    <a:gd name="T41" fmla="*/ 163 h 191"/>
                    <a:gd name="T42" fmla="*/ 85 w 245"/>
                    <a:gd name="T43" fmla="*/ 146 h 191"/>
                    <a:gd name="T44" fmla="*/ 84 w 245"/>
                    <a:gd name="T45" fmla="*/ 191 h 191"/>
                    <a:gd name="T46" fmla="*/ 97 w 245"/>
                    <a:gd name="T47" fmla="*/ 190 h 191"/>
                    <a:gd name="T48" fmla="*/ 111 w 245"/>
                    <a:gd name="T49" fmla="*/ 186 h 191"/>
                    <a:gd name="T50" fmla="*/ 120 w 245"/>
                    <a:gd name="T51" fmla="*/ 182 h 191"/>
                    <a:gd name="T52" fmla="*/ 123 w 245"/>
                    <a:gd name="T53" fmla="*/ 181 h 191"/>
                    <a:gd name="T54" fmla="*/ 123 w 245"/>
                    <a:gd name="T55" fmla="*/ 166 h 191"/>
                    <a:gd name="T56" fmla="*/ 134 w 245"/>
                    <a:gd name="T57" fmla="*/ 161 h 191"/>
                    <a:gd name="T58" fmla="*/ 148 w 245"/>
                    <a:gd name="T59" fmla="*/ 159 h 191"/>
                    <a:gd name="T60" fmla="*/ 148 w 245"/>
                    <a:gd name="T61" fmla="*/ 161 h 191"/>
                    <a:gd name="T62" fmla="*/ 164 w 245"/>
                    <a:gd name="T63" fmla="*/ 143 h 191"/>
                    <a:gd name="T64" fmla="*/ 162 w 245"/>
                    <a:gd name="T65" fmla="*/ 117 h 191"/>
                    <a:gd name="T66" fmla="*/ 151 w 245"/>
                    <a:gd name="T67" fmla="*/ 102 h 191"/>
                    <a:gd name="T68" fmla="*/ 149 w 245"/>
                    <a:gd name="T69" fmla="*/ 92 h 191"/>
                    <a:gd name="T70" fmla="*/ 162 w 245"/>
                    <a:gd name="T71" fmla="*/ 87 h 191"/>
                    <a:gd name="T72" fmla="*/ 174 w 245"/>
                    <a:gd name="T73" fmla="*/ 100 h 191"/>
                    <a:gd name="T74" fmla="*/ 192 w 245"/>
                    <a:gd name="T75" fmla="*/ 112 h 191"/>
                    <a:gd name="T76" fmla="*/ 214 w 245"/>
                    <a:gd name="T77" fmla="*/ 91 h 191"/>
                    <a:gd name="T78" fmla="*/ 237 w 245"/>
                    <a:gd name="T79" fmla="*/ 74 h 191"/>
                    <a:gd name="T80" fmla="*/ 234 w 245"/>
                    <a:gd name="T81" fmla="*/ 35 h 191"/>
                    <a:gd name="T82" fmla="*/ 218 w 245"/>
                    <a:gd name="T83" fmla="*/ 3 h 191"/>
                    <a:gd name="T84" fmla="*/ 215 w 245"/>
                    <a:gd name="T85" fmla="*/ 0 h 191"/>
                    <a:gd name="T86" fmla="*/ 195 w 245"/>
                    <a:gd name="T87" fmla="*/ 6 h 191"/>
                    <a:gd name="T88" fmla="*/ 189 w 245"/>
                    <a:gd name="T89" fmla="*/ 24 h 191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45"/>
                    <a:gd name="T136" fmla="*/ 0 h 191"/>
                    <a:gd name="T137" fmla="*/ 245 w 245"/>
                    <a:gd name="T138" fmla="*/ 191 h 191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45" h="191">
                      <a:moveTo>
                        <a:pt x="191" y="40"/>
                      </a:moveTo>
                      <a:lnTo>
                        <a:pt x="185" y="41"/>
                      </a:lnTo>
                      <a:lnTo>
                        <a:pt x="179" y="44"/>
                      </a:lnTo>
                      <a:lnTo>
                        <a:pt x="174" y="46"/>
                      </a:lnTo>
                      <a:lnTo>
                        <a:pt x="169" y="47"/>
                      </a:lnTo>
                      <a:lnTo>
                        <a:pt x="166" y="39"/>
                      </a:lnTo>
                      <a:lnTo>
                        <a:pt x="163" y="31"/>
                      </a:lnTo>
                      <a:lnTo>
                        <a:pt x="159" y="23"/>
                      </a:lnTo>
                      <a:lnTo>
                        <a:pt x="157" y="15"/>
                      </a:lnTo>
                      <a:lnTo>
                        <a:pt x="150" y="16"/>
                      </a:lnTo>
                      <a:lnTo>
                        <a:pt x="142" y="18"/>
                      </a:lnTo>
                      <a:lnTo>
                        <a:pt x="135" y="19"/>
                      </a:lnTo>
                      <a:lnTo>
                        <a:pt x="127" y="21"/>
                      </a:lnTo>
                      <a:lnTo>
                        <a:pt x="120" y="23"/>
                      </a:lnTo>
                      <a:lnTo>
                        <a:pt x="112" y="24"/>
                      </a:lnTo>
                      <a:lnTo>
                        <a:pt x="105" y="25"/>
                      </a:lnTo>
                      <a:lnTo>
                        <a:pt x="99" y="26"/>
                      </a:lnTo>
                      <a:lnTo>
                        <a:pt x="99" y="29"/>
                      </a:lnTo>
                      <a:lnTo>
                        <a:pt x="97" y="30"/>
                      </a:lnTo>
                      <a:lnTo>
                        <a:pt x="96" y="32"/>
                      </a:lnTo>
                      <a:lnTo>
                        <a:pt x="95" y="34"/>
                      </a:lnTo>
                      <a:lnTo>
                        <a:pt x="90" y="48"/>
                      </a:lnTo>
                      <a:lnTo>
                        <a:pt x="86" y="64"/>
                      </a:lnTo>
                      <a:lnTo>
                        <a:pt x="79" y="76"/>
                      </a:lnTo>
                      <a:lnTo>
                        <a:pt x="63" y="75"/>
                      </a:lnTo>
                      <a:lnTo>
                        <a:pt x="62" y="75"/>
                      </a:lnTo>
                      <a:lnTo>
                        <a:pt x="59" y="75"/>
                      </a:lnTo>
                      <a:lnTo>
                        <a:pt x="58" y="75"/>
                      </a:lnTo>
                      <a:lnTo>
                        <a:pt x="56" y="75"/>
                      </a:lnTo>
                      <a:lnTo>
                        <a:pt x="57" y="65"/>
                      </a:lnTo>
                      <a:lnTo>
                        <a:pt x="59" y="56"/>
                      </a:lnTo>
                      <a:lnTo>
                        <a:pt x="61" y="47"/>
                      </a:lnTo>
                      <a:lnTo>
                        <a:pt x="63" y="38"/>
                      </a:lnTo>
                      <a:lnTo>
                        <a:pt x="55" y="41"/>
                      </a:lnTo>
                      <a:lnTo>
                        <a:pt x="47" y="45"/>
                      </a:lnTo>
                      <a:lnTo>
                        <a:pt x="40" y="49"/>
                      </a:lnTo>
                      <a:lnTo>
                        <a:pt x="32" y="54"/>
                      </a:lnTo>
                      <a:lnTo>
                        <a:pt x="25" y="59"/>
                      </a:lnTo>
                      <a:lnTo>
                        <a:pt x="19" y="64"/>
                      </a:lnTo>
                      <a:lnTo>
                        <a:pt x="13" y="70"/>
                      </a:lnTo>
                      <a:lnTo>
                        <a:pt x="8" y="77"/>
                      </a:lnTo>
                      <a:lnTo>
                        <a:pt x="1" y="92"/>
                      </a:lnTo>
                      <a:lnTo>
                        <a:pt x="0" y="109"/>
                      </a:lnTo>
                      <a:lnTo>
                        <a:pt x="4" y="128"/>
                      </a:lnTo>
                      <a:lnTo>
                        <a:pt x="12" y="145"/>
                      </a:lnTo>
                      <a:lnTo>
                        <a:pt x="17" y="129"/>
                      </a:lnTo>
                      <a:lnTo>
                        <a:pt x="20" y="112"/>
                      </a:lnTo>
                      <a:lnTo>
                        <a:pt x="26" y="102"/>
                      </a:lnTo>
                      <a:lnTo>
                        <a:pt x="41" y="109"/>
                      </a:lnTo>
                      <a:lnTo>
                        <a:pt x="44" y="113"/>
                      </a:lnTo>
                      <a:lnTo>
                        <a:pt x="48" y="116"/>
                      </a:lnTo>
                      <a:lnTo>
                        <a:pt x="51" y="118"/>
                      </a:lnTo>
                      <a:lnTo>
                        <a:pt x="55" y="121"/>
                      </a:lnTo>
                      <a:lnTo>
                        <a:pt x="48" y="132"/>
                      </a:lnTo>
                      <a:lnTo>
                        <a:pt x="42" y="144"/>
                      </a:lnTo>
                      <a:lnTo>
                        <a:pt x="36" y="155"/>
                      </a:lnTo>
                      <a:lnTo>
                        <a:pt x="30" y="167"/>
                      </a:lnTo>
                      <a:lnTo>
                        <a:pt x="35" y="171"/>
                      </a:lnTo>
                      <a:lnTo>
                        <a:pt x="42" y="177"/>
                      </a:lnTo>
                      <a:lnTo>
                        <a:pt x="49" y="182"/>
                      </a:lnTo>
                      <a:lnTo>
                        <a:pt x="56" y="185"/>
                      </a:lnTo>
                      <a:lnTo>
                        <a:pt x="57" y="174"/>
                      </a:lnTo>
                      <a:lnTo>
                        <a:pt x="58" y="163"/>
                      </a:lnTo>
                      <a:lnTo>
                        <a:pt x="62" y="154"/>
                      </a:lnTo>
                      <a:lnTo>
                        <a:pt x="67" y="146"/>
                      </a:lnTo>
                      <a:lnTo>
                        <a:pt x="85" y="146"/>
                      </a:lnTo>
                      <a:lnTo>
                        <a:pt x="90" y="156"/>
                      </a:lnTo>
                      <a:lnTo>
                        <a:pt x="88" y="173"/>
                      </a:lnTo>
                      <a:lnTo>
                        <a:pt x="84" y="191"/>
                      </a:lnTo>
                      <a:lnTo>
                        <a:pt x="88" y="191"/>
                      </a:lnTo>
                      <a:lnTo>
                        <a:pt x="93" y="191"/>
                      </a:lnTo>
                      <a:lnTo>
                        <a:pt x="97" y="190"/>
                      </a:lnTo>
                      <a:lnTo>
                        <a:pt x="102" y="189"/>
                      </a:lnTo>
                      <a:lnTo>
                        <a:pt x="107" y="188"/>
                      </a:lnTo>
                      <a:lnTo>
                        <a:pt x="111" y="186"/>
                      </a:lnTo>
                      <a:lnTo>
                        <a:pt x="116" y="184"/>
                      </a:lnTo>
                      <a:lnTo>
                        <a:pt x="120" y="182"/>
                      </a:lnTo>
                      <a:lnTo>
                        <a:pt x="122" y="181"/>
                      </a:lnTo>
                      <a:lnTo>
                        <a:pt x="123" y="181"/>
                      </a:lnTo>
                      <a:lnTo>
                        <a:pt x="123" y="176"/>
                      </a:lnTo>
                      <a:lnTo>
                        <a:pt x="123" y="170"/>
                      </a:lnTo>
                      <a:lnTo>
                        <a:pt x="123" y="166"/>
                      </a:lnTo>
                      <a:lnTo>
                        <a:pt x="123" y="161"/>
                      </a:lnTo>
                      <a:lnTo>
                        <a:pt x="128" y="161"/>
                      </a:lnTo>
                      <a:lnTo>
                        <a:pt x="134" y="161"/>
                      </a:lnTo>
                      <a:lnTo>
                        <a:pt x="141" y="160"/>
                      </a:lnTo>
                      <a:lnTo>
                        <a:pt x="147" y="158"/>
                      </a:lnTo>
                      <a:lnTo>
                        <a:pt x="148" y="159"/>
                      </a:lnTo>
                      <a:lnTo>
                        <a:pt x="148" y="160"/>
                      </a:lnTo>
                      <a:lnTo>
                        <a:pt x="148" y="161"/>
                      </a:lnTo>
                      <a:lnTo>
                        <a:pt x="154" y="155"/>
                      </a:lnTo>
                      <a:lnTo>
                        <a:pt x="159" y="148"/>
                      </a:lnTo>
                      <a:lnTo>
                        <a:pt x="164" y="143"/>
                      </a:lnTo>
                      <a:lnTo>
                        <a:pt x="170" y="137"/>
                      </a:lnTo>
                      <a:lnTo>
                        <a:pt x="165" y="128"/>
                      </a:lnTo>
                      <a:lnTo>
                        <a:pt x="162" y="117"/>
                      </a:lnTo>
                      <a:lnTo>
                        <a:pt x="157" y="110"/>
                      </a:lnTo>
                      <a:lnTo>
                        <a:pt x="151" y="106"/>
                      </a:lnTo>
                      <a:lnTo>
                        <a:pt x="151" y="102"/>
                      </a:lnTo>
                      <a:lnTo>
                        <a:pt x="150" y="99"/>
                      </a:lnTo>
                      <a:lnTo>
                        <a:pt x="149" y="95"/>
                      </a:lnTo>
                      <a:lnTo>
                        <a:pt x="149" y="92"/>
                      </a:lnTo>
                      <a:lnTo>
                        <a:pt x="153" y="88"/>
                      </a:lnTo>
                      <a:lnTo>
                        <a:pt x="158" y="88"/>
                      </a:lnTo>
                      <a:lnTo>
                        <a:pt x="162" y="87"/>
                      </a:lnTo>
                      <a:lnTo>
                        <a:pt x="163" y="82"/>
                      </a:lnTo>
                      <a:lnTo>
                        <a:pt x="170" y="91"/>
                      </a:lnTo>
                      <a:lnTo>
                        <a:pt x="174" y="100"/>
                      </a:lnTo>
                      <a:lnTo>
                        <a:pt x="180" y="110"/>
                      </a:lnTo>
                      <a:lnTo>
                        <a:pt x="185" y="120"/>
                      </a:lnTo>
                      <a:lnTo>
                        <a:pt x="192" y="112"/>
                      </a:lnTo>
                      <a:lnTo>
                        <a:pt x="199" y="105"/>
                      </a:lnTo>
                      <a:lnTo>
                        <a:pt x="205" y="98"/>
                      </a:lnTo>
                      <a:lnTo>
                        <a:pt x="214" y="91"/>
                      </a:lnTo>
                      <a:lnTo>
                        <a:pt x="220" y="85"/>
                      </a:lnTo>
                      <a:lnTo>
                        <a:pt x="228" y="79"/>
                      </a:lnTo>
                      <a:lnTo>
                        <a:pt x="237" y="74"/>
                      </a:lnTo>
                      <a:lnTo>
                        <a:pt x="245" y="69"/>
                      </a:lnTo>
                      <a:lnTo>
                        <a:pt x="240" y="52"/>
                      </a:lnTo>
                      <a:lnTo>
                        <a:pt x="234" y="35"/>
                      </a:lnTo>
                      <a:lnTo>
                        <a:pt x="227" y="19"/>
                      </a:lnTo>
                      <a:lnTo>
                        <a:pt x="219" y="4"/>
                      </a:lnTo>
                      <a:lnTo>
                        <a:pt x="218" y="3"/>
                      </a:lnTo>
                      <a:lnTo>
                        <a:pt x="217" y="2"/>
                      </a:lnTo>
                      <a:lnTo>
                        <a:pt x="216" y="1"/>
                      </a:lnTo>
                      <a:lnTo>
                        <a:pt x="215" y="0"/>
                      </a:lnTo>
                      <a:lnTo>
                        <a:pt x="208" y="2"/>
                      </a:lnTo>
                      <a:lnTo>
                        <a:pt x="202" y="4"/>
                      </a:lnTo>
                      <a:lnTo>
                        <a:pt x="195" y="6"/>
                      </a:lnTo>
                      <a:lnTo>
                        <a:pt x="188" y="8"/>
                      </a:lnTo>
                      <a:lnTo>
                        <a:pt x="188" y="16"/>
                      </a:lnTo>
                      <a:lnTo>
                        <a:pt x="189" y="24"/>
                      </a:lnTo>
                      <a:lnTo>
                        <a:pt x="191" y="32"/>
                      </a:lnTo>
                      <a:lnTo>
                        <a:pt x="191" y="4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7" name="Freeform 25"/>
                <p:cNvSpPr>
                  <a:spLocks/>
                </p:cNvSpPr>
                <p:nvPr/>
              </p:nvSpPr>
              <p:spPr bwMode="auto">
                <a:xfrm>
                  <a:off x="1625" y="2161"/>
                  <a:ext cx="149" cy="162"/>
                </a:xfrm>
                <a:custGeom>
                  <a:avLst/>
                  <a:gdLst>
                    <a:gd name="T0" fmla="*/ 241 w 297"/>
                    <a:gd name="T1" fmla="*/ 171 h 324"/>
                    <a:gd name="T2" fmla="*/ 241 w 297"/>
                    <a:gd name="T3" fmla="*/ 192 h 324"/>
                    <a:gd name="T4" fmla="*/ 219 w 297"/>
                    <a:gd name="T5" fmla="*/ 179 h 324"/>
                    <a:gd name="T6" fmla="*/ 203 w 297"/>
                    <a:gd name="T7" fmla="*/ 197 h 324"/>
                    <a:gd name="T8" fmla="*/ 198 w 297"/>
                    <a:gd name="T9" fmla="*/ 226 h 324"/>
                    <a:gd name="T10" fmla="*/ 192 w 297"/>
                    <a:gd name="T11" fmla="*/ 253 h 324"/>
                    <a:gd name="T12" fmla="*/ 175 w 297"/>
                    <a:gd name="T13" fmla="*/ 260 h 324"/>
                    <a:gd name="T14" fmla="*/ 171 w 297"/>
                    <a:gd name="T15" fmla="*/ 232 h 324"/>
                    <a:gd name="T16" fmla="*/ 171 w 297"/>
                    <a:gd name="T17" fmla="*/ 223 h 324"/>
                    <a:gd name="T18" fmla="*/ 165 w 297"/>
                    <a:gd name="T19" fmla="*/ 226 h 324"/>
                    <a:gd name="T20" fmla="*/ 151 w 297"/>
                    <a:gd name="T21" fmla="*/ 231 h 324"/>
                    <a:gd name="T22" fmla="*/ 137 w 297"/>
                    <a:gd name="T23" fmla="*/ 233 h 324"/>
                    <a:gd name="T24" fmla="*/ 130 w 297"/>
                    <a:gd name="T25" fmla="*/ 245 h 324"/>
                    <a:gd name="T26" fmla="*/ 127 w 297"/>
                    <a:gd name="T27" fmla="*/ 257 h 324"/>
                    <a:gd name="T28" fmla="*/ 110 w 297"/>
                    <a:gd name="T29" fmla="*/ 258 h 324"/>
                    <a:gd name="T30" fmla="*/ 105 w 297"/>
                    <a:gd name="T31" fmla="*/ 235 h 324"/>
                    <a:gd name="T32" fmla="*/ 91 w 297"/>
                    <a:gd name="T33" fmla="*/ 219 h 324"/>
                    <a:gd name="T34" fmla="*/ 77 w 297"/>
                    <a:gd name="T35" fmla="*/ 210 h 324"/>
                    <a:gd name="T36" fmla="*/ 75 w 297"/>
                    <a:gd name="T37" fmla="*/ 213 h 324"/>
                    <a:gd name="T38" fmla="*/ 54 w 297"/>
                    <a:gd name="T39" fmla="*/ 201 h 324"/>
                    <a:gd name="T40" fmla="*/ 59 w 297"/>
                    <a:gd name="T41" fmla="*/ 189 h 324"/>
                    <a:gd name="T42" fmla="*/ 53 w 297"/>
                    <a:gd name="T43" fmla="*/ 170 h 324"/>
                    <a:gd name="T44" fmla="*/ 57 w 297"/>
                    <a:gd name="T45" fmla="*/ 119 h 324"/>
                    <a:gd name="T46" fmla="*/ 74 w 297"/>
                    <a:gd name="T47" fmla="*/ 101 h 324"/>
                    <a:gd name="T48" fmla="*/ 96 w 297"/>
                    <a:gd name="T49" fmla="*/ 87 h 324"/>
                    <a:gd name="T50" fmla="*/ 114 w 297"/>
                    <a:gd name="T51" fmla="*/ 72 h 324"/>
                    <a:gd name="T52" fmla="*/ 123 w 297"/>
                    <a:gd name="T53" fmla="*/ 46 h 324"/>
                    <a:gd name="T54" fmla="*/ 148 w 297"/>
                    <a:gd name="T55" fmla="*/ 60 h 324"/>
                    <a:gd name="T56" fmla="*/ 161 w 297"/>
                    <a:gd name="T57" fmla="*/ 66 h 324"/>
                    <a:gd name="T58" fmla="*/ 184 w 297"/>
                    <a:gd name="T59" fmla="*/ 61 h 324"/>
                    <a:gd name="T60" fmla="*/ 206 w 297"/>
                    <a:gd name="T61" fmla="*/ 57 h 324"/>
                    <a:gd name="T62" fmla="*/ 203 w 297"/>
                    <a:gd name="T63" fmla="*/ 44 h 324"/>
                    <a:gd name="T64" fmla="*/ 197 w 297"/>
                    <a:gd name="T65" fmla="*/ 39 h 324"/>
                    <a:gd name="T66" fmla="*/ 202 w 297"/>
                    <a:gd name="T67" fmla="*/ 34 h 324"/>
                    <a:gd name="T68" fmla="*/ 220 w 297"/>
                    <a:gd name="T69" fmla="*/ 26 h 324"/>
                    <a:gd name="T70" fmla="*/ 236 w 297"/>
                    <a:gd name="T71" fmla="*/ 30 h 324"/>
                    <a:gd name="T72" fmla="*/ 237 w 297"/>
                    <a:gd name="T73" fmla="*/ 43 h 324"/>
                    <a:gd name="T74" fmla="*/ 244 w 297"/>
                    <a:gd name="T75" fmla="*/ 48 h 324"/>
                    <a:gd name="T76" fmla="*/ 264 w 297"/>
                    <a:gd name="T77" fmla="*/ 42 h 324"/>
                    <a:gd name="T78" fmla="*/ 243 w 297"/>
                    <a:gd name="T79" fmla="*/ 22 h 324"/>
                    <a:gd name="T80" fmla="*/ 220 w 297"/>
                    <a:gd name="T81" fmla="*/ 8 h 324"/>
                    <a:gd name="T82" fmla="*/ 181 w 297"/>
                    <a:gd name="T83" fmla="*/ 3 h 324"/>
                    <a:gd name="T84" fmla="*/ 115 w 297"/>
                    <a:gd name="T85" fmla="*/ 22 h 324"/>
                    <a:gd name="T86" fmla="*/ 58 w 297"/>
                    <a:gd name="T87" fmla="*/ 59 h 324"/>
                    <a:gd name="T88" fmla="*/ 16 w 297"/>
                    <a:gd name="T89" fmla="*/ 105 h 324"/>
                    <a:gd name="T90" fmla="*/ 4 w 297"/>
                    <a:gd name="T91" fmla="*/ 162 h 324"/>
                    <a:gd name="T92" fmla="*/ 1 w 297"/>
                    <a:gd name="T93" fmla="*/ 224 h 324"/>
                    <a:gd name="T94" fmla="*/ 3 w 297"/>
                    <a:gd name="T95" fmla="*/ 255 h 324"/>
                    <a:gd name="T96" fmla="*/ 30 w 297"/>
                    <a:gd name="T97" fmla="*/ 295 h 324"/>
                    <a:gd name="T98" fmla="*/ 70 w 297"/>
                    <a:gd name="T99" fmla="*/ 317 h 324"/>
                    <a:gd name="T100" fmla="*/ 119 w 297"/>
                    <a:gd name="T101" fmla="*/ 324 h 324"/>
                    <a:gd name="T102" fmla="*/ 192 w 297"/>
                    <a:gd name="T103" fmla="*/ 302 h 324"/>
                    <a:gd name="T104" fmla="*/ 252 w 297"/>
                    <a:gd name="T105" fmla="*/ 249 h 324"/>
                    <a:gd name="T106" fmla="*/ 291 w 297"/>
                    <a:gd name="T107" fmla="*/ 183 h 324"/>
                    <a:gd name="T108" fmla="*/ 294 w 297"/>
                    <a:gd name="T109" fmla="*/ 111 h 324"/>
                    <a:gd name="T110" fmla="*/ 269 w 297"/>
                    <a:gd name="T111" fmla="*/ 127 h 324"/>
                    <a:gd name="T112" fmla="*/ 248 w 297"/>
                    <a:gd name="T113" fmla="*/ 147 h 32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297"/>
                    <a:gd name="T172" fmla="*/ 0 h 324"/>
                    <a:gd name="T173" fmla="*/ 297 w 297"/>
                    <a:gd name="T174" fmla="*/ 324 h 324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297" h="324">
                      <a:moveTo>
                        <a:pt x="234" y="162"/>
                      </a:moveTo>
                      <a:lnTo>
                        <a:pt x="237" y="166"/>
                      </a:lnTo>
                      <a:lnTo>
                        <a:pt x="241" y="171"/>
                      </a:lnTo>
                      <a:lnTo>
                        <a:pt x="245" y="175"/>
                      </a:lnTo>
                      <a:lnTo>
                        <a:pt x="251" y="179"/>
                      </a:lnTo>
                      <a:lnTo>
                        <a:pt x="241" y="192"/>
                      </a:lnTo>
                      <a:lnTo>
                        <a:pt x="233" y="194"/>
                      </a:lnTo>
                      <a:lnTo>
                        <a:pt x="226" y="189"/>
                      </a:lnTo>
                      <a:lnTo>
                        <a:pt x="219" y="179"/>
                      </a:lnTo>
                      <a:lnTo>
                        <a:pt x="213" y="185"/>
                      </a:lnTo>
                      <a:lnTo>
                        <a:pt x="208" y="190"/>
                      </a:lnTo>
                      <a:lnTo>
                        <a:pt x="203" y="197"/>
                      </a:lnTo>
                      <a:lnTo>
                        <a:pt x="197" y="203"/>
                      </a:lnTo>
                      <a:lnTo>
                        <a:pt x="198" y="215"/>
                      </a:lnTo>
                      <a:lnTo>
                        <a:pt x="198" y="226"/>
                      </a:lnTo>
                      <a:lnTo>
                        <a:pt x="198" y="239"/>
                      </a:lnTo>
                      <a:lnTo>
                        <a:pt x="198" y="250"/>
                      </a:lnTo>
                      <a:lnTo>
                        <a:pt x="192" y="253"/>
                      </a:lnTo>
                      <a:lnTo>
                        <a:pt x="188" y="256"/>
                      </a:lnTo>
                      <a:lnTo>
                        <a:pt x="182" y="258"/>
                      </a:lnTo>
                      <a:lnTo>
                        <a:pt x="175" y="260"/>
                      </a:lnTo>
                      <a:lnTo>
                        <a:pt x="172" y="251"/>
                      </a:lnTo>
                      <a:lnTo>
                        <a:pt x="171" y="242"/>
                      </a:lnTo>
                      <a:lnTo>
                        <a:pt x="171" y="232"/>
                      </a:lnTo>
                      <a:lnTo>
                        <a:pt x="172" y="223"/>
                      </a:lnTo>
                      <a:lnTo>
                        <a:pt x="171" y="223"/>
                      </a:lnTo>
                      <a:lnTo>
                        <a:pt x="169" y="224"/>
                      </a:lnTo>
                      <a:lnTo>
                        <a:pt x="165" y="226"/>
                      </a:lnTo>
                      <a:lnTo>
                        <a:pt x="160" y="228"/>
                      </a:lnTo>
                      <a:lnTo>
                        <a:pt x="156" y="230"/>
                      </a:lnTo>
                      <a:lnTo>
                        <a:pt x="151" y="231"/>
                      </a:lnTo>
                      <a:lnTo>
                        <a:pt x="146" y="232"/>
                      </a:lnTo>
                      <a:lnTo>
                        <a:pt x="142" y="233"/>
                      </a:lnTo>
                      <a:lnTo>
                        <a:pt x="137" y="233"/>
                      </a:lnTo>
                      <a:lnTo>
                        <a:pt x="133" y="233"/>
                      </a:lnTo>
                      <a:lnTo>
                        <a:pt x="131" y="239"/>
                      </a:lnTo>
                      <a:lnTo>
                        <a:pt x="130" y="245"/>
                      </a:lnTo>
                      <a:lnTo>
                        <a:pt x="130" y="249"/>
                      </a:lnTo>
                      <a:lnTo>
                        <a:pt x="131" y="254"/>
                      </a:lnTo>
                      <a:lnTo>
                        <a:pt x="127" y="257"/>
                      </a:lnTo>
                      <a:lnTo>
                        <a:pt x="121" y="258"/>
                      </a:lnTo>
                      <a:lnTo>
                        <a:pt x="115" y="258"/>
                      </a:lnTo>
                      <a:lnTo>
                        <a:pt x="110" y="258"/>
                      </a:lnTo>
                      <a:lnTo>
                        <a:pt x="108" y="250"/>
                      </a:lnTo>
                      <a:lnTo>
                        <a:pt x="106" y="242"/>
                      </a:lnTo>
                      <a:lnTo>
                        <a:pt x="105" y="235"/>
                      </a:lnTo>
                      <a:lnTo>
                        <a:pt x="105" y="227"/>
                      </a:lnTo>
                      <a:lnTo>
                        <a:pt x="98" y="224"/>
                      </a:lnTo>
                      <a:lnTo>
                        <a:pt x="91" y="219"/>
                      </a:lnTo>
                      <a:lnTo>
                        <a:pt x="84" y="213"/>
                      </a:lnTo>
                      <a:lnTo>
                        <a:pt x="79" y="209"/>
                      </a:lnTo>
                      <a:lnTo>
                        <a:pt x="77" y="210"/>
                      </a:lnTo>
                      <a:lnTo>
                        <a:pt x="77" y="211"/>
                      </a:lnTo>
                      <a:lnTo>
                        <a:pt x="76" y="212"/>
                      </a:lnTo>
                      <a:lnTo>
                        <a:pt x="75" y="213"/>
                      </a:lnTo>
                      <a:lnTo>
                        <a:pt x="69" y="209"/>
                      </a:lnTo>
                      <a:lnTo>
                        <a:pt x="60" y="205"/>
                      </a:lnTo>
                      <a:lnTo>
                        <a:pt x="54" y="201"/>
                      </a:lnTo>
                      <a:lnTo>
                        <a:pt x="56" y="193"/>
                      </a:lnTo>
                      <a:lnTo>
                        <a:pt x="57" y="192"/>
                      </a:lnTo>
                      <a:lnTo>
                        <a:pt x="59" y="189"/>
                      </a:lnTo>
                      <a:lnTo>
                        <a:pt x="60" y="188"/>
                      </a:lnTo>
                      <a:lnTo>
                        <a:pt x="61" y="187"/>
                      </a:lnTo>
                      <a:lnTo>
                        <a:pt x="53" y="170"/>
                      </a:lnTo>
                      <a:lnTo>
                        <a:pt x="49" y="151"/>
                      </a:lnTo>
                      <a:lnTo>
                        <a:pt x="50" y="134"/>
                      </a:lnTo>
                      <a:lnTo>
                        <a:pt x="57" y="119"/>
                      </a:lnTo>
                      <a:lnTo>
                        <a:pt x="62" y="112"/>
                      </a:lnTo>
                      <a:lnTo>
                        <a:pt x="68" y="106"/>
                      </a:lnTo>
                      <a:lnTo>
                        <a:pt x="74" y="101"/>
                      </a:lnTo>
                      <a:lnTo>
                        <a:pt x="81" y="96"/>
                      </a:lnTo>
                      <a:lnTo>
                        <a:pt x="89" y="91"/>
                      </a:lnTo>
                      <a:lnTo>
                        <a:pt x="96" y="87"/>
                      </a:lnTo>
                      <a:lnTo>
                        <a:pt x="104" y="83"/>
                      </a:lnTo>
                      <a:lnTo>
                        <a:pt x="112" y="80"/>
                      </a:lnTo>
                      <a:lnTo>
                        <a:pt x="114" y="72"/>
                      </a:lnTo>
                      <a:lnTo>
                        <a:pt x="116" y="63"/>
                      </a:lnTo>
                      <a:lnTo>
                        <a:pt x="120" y="54"/>
                      </a:lnTo>
                      <a:lnTo>
                        <a:pt x="123" y="46"/>
                      </a:lnTo>
                      <a:lnTo>
                        <a:pt x="133" y="50"/>
                      </a:lnTo>
                      <a:lnTo>
                        <a:pt x="142" y="53"/>
                      </a:lnTo>
                      <a:lnTo>
                        <a:pt x="148" y="60"/>
                      </a:lnTo>
                      <a:lnTo>
                        <a:pt x="148" y="68"/>
                      </a:lnTo>
                      <a:lnTo>
                        <a:pt x="154" y="67"/>
                      </a:lnTo>
                      <a:lnTo>
                        <a:pt x="161" y="66"/>
                      </a:lnTo>
                      <a:lnTo>
                        <a:pt x="169" y="65"/>
                      </a:lnTo>
                      <a:lnTo>
                        <a:pt x="176" y="63"/>
                      </a:lnTo>
                      <a:lnTo>
                        <a:pt x="184" y="61"/>
                      </a:lnTo>
                      <a:lnTo>
                        <a:pt x="191" y="60"/>
                      </a:lnTo>
                      <a:lnTo>
                        <a:pt x="199" y="58"/>
                      </a:lnTo>
                      <a:lnTo>
                        <a:pt x="206" y="57"/>
                      </a:lnTo>
                      <a:lnTo>
                        <a:pt x="205" y="52"/>
                      </a:lnTo>
                      <a:lnTo>
                        <a:pt x="204" y="48"/>
                      </a:lnTo>
                      <a:lnTo>
                        <a:pt x="203" y="44"/>
                      </a:lnTo>
                      <a:lnTo>
                        <a:pt x="202" y="39"/>
                      </a:lnTo>
                      <a:lnTo>
                        <a:pt x="199" y="39"/>
                      </a:lnTo>
                      <a:lnTo>
                        <a:pt x="197" y="39"/>
                      </a:lnTo>
                      <a:lnTo>
                        <a:pt x="196" y="38"/>
                      </a:lnTo>
                      <a:lnTo>
                        <a:pt x="196" y="36"/>
                      </a:lnTo>
                      <a:lnTo>
                        <a:pt x="202" y="34"/>
                      </a:lnTo>
                      <a:lnTo>
                        <a:pt x="207" y="31"/>
                      </a:lnTo>
                      <a:lnTo>
                        <a:pt x="213" y="28"/>
                      </a:lnTo>
                      <a:lnTo>
                        <a:pt x="220" y="26"/>
                      </a:lnTo>
                      <a:lnTo>
                        <a:pt x="226" y="26"/>
                      </a:lnTo>
                      <a:lnTo>
                        <a:pt x="230" y="27"/>
                      </a:lnTo>
                      <a:lnTo>
                        <a:pt x="236" y="30"/>
                      </a:lnTo>
                      <a:lnTo>
                        <a:pt x="240" y="37"/>
                      </a:lnTo>
                      <a:lnTo>
                        <a:pt x="238" y="39"/>
                      </a:lnTo>
                      <a:lnTo>
                        <a:pt x="237" y="43"/>
                      </a:lnTo>
                      <a:lnTo>
                        <a:pt x="237" y="46"/>
                      </a:lnTo>
                      <a:lnTo>
                        <a:pt x="237" y="50"/>
                      </a:lnTo>
                      <a:lnTo>
                        <a:pt x="244" y="48"/>
                      </a:lnTo>
                      <a:lnTo>
                        <a:pt x="251" y="46"/>
                      </a:lnTo>
                      <a:lnTo>
                        <a:pt x="257" y="44"/>
                      </a:lnTo>
                      <a:lnTo>
                        <a:pt x="264" y="42"/>
                      </a:lnTo>
                      <a:lnTo>
                        <a:pt x="257" y="35"/>
                      </a:lnTo>
                      <a:lnTo>
                        <a:pt x="250" y="28"/>
                      </a:lnTo>
                      <a:lnTo>
                        <a:pt x="243" y="22"/>
                      </a:lnTo>
                      <a:lnTo>
                        <a:pt x="235" y="18"/>
                      </a:lnTo>
                      <a:lnTo>
                        <a:pt x="228" y="12"/>
                      </a:lnTo>
                      <a:lnTo>
                        <a:pt x="220" y="8"/>
                      </a:lnTo>
                      <a:lnTo>
                        <a:pt x="212" y="4"/>
                      </a:lnTo>
                      <a:lnTo>
                        <a:pt x="204" y="0"/>
                      </a:lnTo>
                      <a:lnTo>
                        <a:pt x="181" y="3"/>
                      </a:lnTo>
                      <a:lnTo>
                        <a:pt x="158" y="7"/>
                      </a:lnTo>
                      <a:lnTo>
                        <a:pt x="136" y="13"/>
                      </a:lnTo>
                      <a:lnTo>
                        <a:pt x="115" y="22"/>
                      </a:lnTo>
                      <a:lnTo>
                        <a:pt x="96" y="33"/>
                      </a:lnTo>
                      <a:lnTo>
                        <a:pt x="76" y="45"/>
                      </a:lnTo>
                      <a:lnTo>
                        <a:pt x="58" y="59"/>
                      </a:lnTo>
                      <a:lnTo>
                        <a:pt x="39" y="74"/>
                      </a:lnTo>
                      <a:lnTo>
                        <a:pt x="27" y="89"/>
                      </a:lnTo>
                      <a:lnTo>
                        <a:pt x="16" y="105"/>
                      </a:lnTo>
                      <a:lnTo>
                        <a:pt x="10" y="122"/>
                      </a:lnTo>
                      <a:lnTo>
                        <a:pt x="6" y="142"/>
                      </a:lnTo>
                      <a:lnTo>
                        <a:pt x="4" y="162"/>
                      </a:lnTo>
                      <a:lnTo>
                        <a:pt x="3" y="182"/>
                      </a:lnTo>
                      <a:lnTo>
                        <a:pt x="1" y="203"/>
                      </a:lnTo>
                      <a:lnTo>
                        <a:pt x="1" y="224"/>
                      </a:lnTo>
                      <a:lnTo>
                        <a:pt x="0" y="230"/>
                      </a:lnTo>
                      <a:lnTo>
                        <a:pt x="0" y="241"/>
                      </a:lnTo>
                      <a:lnTo>
                        <a:pt x="3" y="255"/>
                      </a:lnTo>
                      <a:lnTo>
                        <a:pt x="12" y="268"/>
                      </a:lnTo>
                      <a:lnTo>
                        <a:pt x="20" y="283"/>
                      </a:lnTo>
                      <a:lnTo>
                        <a:pt x="30" y="295"/>
                      </a:lnTo>
                      <a:lnTo>
                        <a:pt x="42" y="304"/>
                      </a:lnTo>
                      <a:lnTo>
                        <a:pt x="56" y="311"/>
                      </a:lnTo>
                      <a:lnTo>
                        <a:pt x="70" y="317"/>
                      </a:lnTo>
                      <a:lnTo>
                        <a:pt x="87" y="321"/>
                      </a:lnTo>
                      <a:lnTo>
                        <a:pt x="103" y="323"/>
                      </a:lnTo>
                      <a:lnTo>
                        <a:pt x="119" y="324"/>
                      </a:lnTo>
                      <a:lnTo>
                        <a:pt x="145" y="322"/>
                      </a:lnTo>
                      <a:lnTo>
                        <a:pt x="169" y="314"/>
                      </a:lnTo>
                      <a:lnTo>
                        <a:pt x="192" y="302"/>
                      </a:lnTo>
                      <a:lnTo>
                        <a:pt x="214" y="287"/>
                      </a:lnTo>
                      <a:lnTo>
                        <a:pt x="234" y="269"/>
                      </a:lnTo>
                      <a:lnTo>
                        <a:pt x="252" y="249"/>
                      </a:lnTo>
                      <a:lnTo>
                        <a:pt x="267" y="227"/>
                      </a:lnTo>
                      <a:lnTo>
                        <a:pt x="281" y="205"/>
                      </a:lnTo>
                      <a:lnTo>
                        <a:pt x="291" y="183"/>
                      </a:lnTo>
                      <a:lnTo>
                        <a:pt x="297" y="160"/>
                      </a:lnTo>
                      <a:lnTo>
                        <a:pt x="297" y="136"/>
                      </a:lnTo>
                      <a:lnTo>
                        <a:pt x="294" y="111"/>
                      </a:lnTo>
                      <a:lnTo>
                        <a:pt x="286" y="116"/>
                      </a:lnTo>
                      <a:lnTo>
                        <a:pt x="277" y="121"/>
                      </a:lnTo>
                      <a:lnTo>
                        <a:pt x="269" y="127"/>
                      </a:lnTo>
                      <a:lnTo>
                        <a:pt x="263" y="133"/>
                      </a:lnTo>
                      <a:lnTo>
                        <a:pt x="254" y="140"/>
                      </a:lnTo>
                      <a:lnTo>
                        <a:pt x="248" y="147"/>
                      </a:lnTo>
                      <a:lnTo>
                        <a:pt x="241" y="154"/>
                      </a:lnTo>
                      <a:lnTo>
                        <a:pt x="234" y="16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8" name="Freeform 26"/>
                <p:cNvSpPr>
                  <a:spLocks/>
                </p:cNvSpPr>
                <p:nvPr/>
              </p:nvSpPr>
              <p:spPr bwMode="auto">
                <a:xfrm>
                  <a:off x="1326" y="2365"/>
                  <a:ext cx="170" cy="154"/>
                </a:xfrm>
                <a:custGeom>
                  <a:avLst/>
                  <a:gdLst>
                    <a:gd name="T0" fmla="*/ 303 w 341"/>
                    <a:gd name="T1" fmla="*/ 24 h 308"/>
                    <a:gd name="T2" fmla="*/ 268 w 341"/>
                    <a:gd name="T3" fmla="*/ 7 h 308"/>
                    <a:gd name="T4" fmla="*/ 211 w 341"/>
                    <a:gd name="T5" fmla="*/ 0 h 308"/>
                    <a:gd name="T6" fmla="*/ 151 w 341"/>
                    <a:gd name="T7" fmla="*/ 13 h 308"/>
                    <a:gd name="T8" fmla="*/ 97 w 341"/>
                    <a:gd name="T9" fmla="*/ 43 h 308"/>
                    <a:gd name="T10" fmla="*/ 49 w 341"/>
                    <a:gd name="T11" fmla="*/ 84 h 308"/>
                    <a:gd name="T12" fmla="*/ 21 w 341"/>
                    <a:gd name="T13" fmla="*/ 118 h 308"/>
                    <a:gd name="T14" fmla="*/ 4 w 341"/>
                    <a:gd name="T15" fmla="*/ 152 h 308"/>
                    <a:gd name="T16" fmla="*/ 27 w 341"/>
                    <a:gd name="T17" fmla="*/ 154 h 308"/>
                    <a:gd name="T18" fmla="*/ 61 w 341"/>
                    <a:gd name="T19" fmla="*/ 143 h 308"/>
                    <a:gd name="T20" fmla="*/ 58 w 341"/>
                    <a:gd name="T21" fmla="*/ 113 h 308"/>
                    <a:gd name="T22" fmla="*/ 81 w 341"/>
                    <a:gd name="T23" fmla="*/ 105 h 308"/>
                    <a:gd name="T24" fmla="*/ 91 w 341"/>
                    <a:gd name="T25" fmla="*/ 123 h 308"/>
                    <a:gd name="T26" fmla="*/ 115 w 341"/>
                    <a:gd name="T27" fmla="*/ 119 h 308"/>
                    <a:gd name="T28" fmla="*/ 141 w 341"/>
                    <a:gd name="T29" fmla="*/ 106 h 308"/>
                    <a:gd name="T30" fmla="*/ 145 w 341"/>
                    <a:gd name="T31" fmla="*/ 74 h 308"/>
                    <a:gd name="T32" fmla="*/ 168 w 341"/>
                    <a:gd name="T33" fmla="*/ 59 h 308"/>
                    <a:gd name="T34" fmla="*/ 174 w 341"/>
                    <a:gd name="T35" fmla="*/ 85 h 308"/>
                    <a:gd name="T36" fmla="*/ 198 w 341"/>
                    <a:gd name="T37" fmla="*/ 85 h 308"/>
                    <a:gd name="T38" fmla="*/ 210 w 341"/>
                    <a:gd name="T39" fmla="*/ 59 h 308"/>
                    <a:gd name="T40" fmla="*/ 223 w 341"/>
                    <a:gd name="T41" fmla="*/ 53 h 308"/>
                    <a:gd name="T42" fmla="*/ 241 w 341"/>
                    <a:gd name="T43" fmla="*/ 54 h 308"/>
                    <a:gd name="T44" fmla="*/ 244 w 341"/>
                    <a:gd name="T45" fmla="*/ 78 h 308"/>
                    <a:gd name="T46" fmla="*/ 258 w 341"/>
                    <a:gd name="T47" fmla="*/ 99 h 308"/>
                    <a:gd name="T48" fmla="*/ 264 w 341"/>
                    <a:gd name="T49" fmla="*/ 111 h 308"/>
                    <a:gd name="T50" fmla="*/ 266 w 341"/>
                    <a:gd name="T51" fmla="*/ 107 h 308"/>
                    <a:gd name="T52" fmla="*/ 289 w 341"/>
                    <a:gd name="T53" fmla="*/ 121 h 308"/>
                    <a:gd name="T54" fmla="*/ 289 w 341"/>
                    <a:gd name="T55" fmla="*/ 143 h 308"/>
                    <a:gd name="T56" fmla="*/ 273 w 341"/>
                    <a:gd name="T57" fmla="*/ 140 h 308"/>
                    <a:gd name="T58" fmla="*/ 256 w 341"/>
                    <a:gd name="T59" fmla="*/ 171 h 308"/>
                    <a:gd name="T60" fmla="*/ 252 w 341"/>
                    <a:gd name="T61" fmla="*/ 191 h 308"/>
                    <a:gd name="T62" fmla="*/ 232 w 341"/>
                    <a:gd name="T63" fmla="*/ 203 h 308"/>
                    <a:gd name="T64" fmla="*/ 222 w 341"/>
                    <a:gd name="T65" fmla="*/ 195 h 308"/>
                    <a:gd name="T66" fmla="*/ 205 w 341"/>
                    <a:gd name="T67" fmla="*/ 199 h 308"/>
                    <a:gd name="T68" fmla="*/ 181 w 341"/>
                    <a:gd name="T69" fmla="*/ 205 h 308"/>
                    <a:gd name="T70" fmla="*/ 183 w 341"/>
                    <a:gd name="T71" fmla="*/ 237 h 308"/>
                    <a:gd name="T72" fmla="*/ 168 w 341"/>
                    <a:gd name="T73" fmla="*/ 254 h 308"/>
                    <a:gd name="T74" fmla="*/ 149 w 341"/>
                    <a:gd name="T75" fmla="*/ 221 h 308"/>
                    <a:gd name="T76" fmla="*/ 129 w 341"/>
                    <a:gd name="T77" fmla="*/ 213 h 308"/>
                    <a:gd name="T78" fmla="*/ 115 w 341"/>
                    <a:gd name="T79" fmla="*/ 232 h 308"/>
                    <a:gd name="T80" fmla="*/ 96 w 341"/>
                    <a:gd name="T81" fmla="*/ 239 h 308"/>
                    <a:gd name="T82" fmla="*/ 88 w 341"/>
                    <a:gd name="T83" fmla="*/ 221 h 308"/>
                    <a:gd name="T84" fmla="*/ 59 w 341"/>
                    <a:gd name="T85" fmla="*/ 219 h 308"/>
                    <a:gd name="T86" fmla="*/ 21 w 341"/>
                    <a:gd name="T87" fmla="*/ 222 h 308"/>
                    <a:gd name="T88" fmla="*/ 44 w 341"/>
                    <a:gd name="T89" fmla="*/ 264 h 308"/>
                    <a:gd name="T90" fmla="*/ 103 w 341"/>
                    <a:gd name="T91" fmla="*/ 301 h 308"/>
                    <a:gd name="T92" fmla="*/ 173 w 341"/>
                    <a:gd name="T93" fmla="*/ 303 h 308"/>
                    <a:gd name="T94" fmla="*/ 234 w 341"/>
                    <a:gd name="T95" fmla="*/ 274 h 308"/>
                    <a:gd name="T96" fmla="*/ 284 w 341"/>
                    <a:gd name="T97" fmla="*/ 225 h 308"/>
                    <a:gd name="T98" fmla="*/ 325 w 341"/>
                    <a:gd name="T99" fmla="*/ 167 h 308"/>
                    <a:gd name="T100" fmla="*/ 335 w 341"/>
                    <a:gd name="T101" fmla="*/ 72 h 308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341"/>
                    <a:gd name="T154" fmla="*/ 0 h 308"/>
                    <a:gd name="T155" fmla="*/ 341 w 341"/>
                    <a:gd name="T156" fmla="*/ 308 h 308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341" h="308">
                      <a:moveTo>
                        <a:pt x="321" y="47"/>
                      </a:moveTo>
                      <a:lnTo>
                        <a:pt x="315" y="39"/>
                      </a:lnTo>
                      <a:lnTo>
                        <a:pt x="310" y="31"/>
                      </a:lnTo>
                      <a:lnTo>
                        <a:pt x="303" y="24"/>
                      </a:lnTo>
                      <a:lnTo>
                        <a:pt x="295" y="19"/>
                      </a:lnTo>
                      <a:lnTo>
                        <a:pt x="286" y="14"/>
                      </a:lnTo>
                      <a:lnTo>
                        <a:pt x="278" y="10"/>
                      </a:lnTo>
                      <a:lnTo>
                        <a:pt x="268" y="7"/>
                      </a:lnTo>
                      <a:lnTo>
                        <a:pt x="259" y="5"/>
                      </a:lnTo>
                      <a:lnTo>
                        <a:pt x="243" y="1"/>
                      </a:lnTo>
                      <a:lnTo>
                        <a:pt x="227" y="0"/>
                      </a:lnTo>
                      <a:lnTo>
                        <a:pt x="211" y="0"/>
                      </a:lnTo>
                      <a:lnTo>
                        <a:pt x="196" y="1"/>
                      </a:lnTo>
                      <a:lnTo>
                        <a:pt x="180" y="4"/>
                      </a:lnTo>
                      <a:lnTo>
                        <a:pt x="166" y="8"/>
                      </a:lnTo>
                      <a:lnTo>
                        <a:pt x="151" y="13"/>
                      </a:lnTo>
                      <a:lnTo>
                        <a:pt x="137" y="19"/>
                      </a:lnTo>
                      <a:lnTo>
                        <a:pt x="123" y="25"/>
                      </a:lnTo>
                      <a:lnTo>
                        <a:pt x="110" y="34"/>
                      </a:lnTo>
                      <a:lnTo>
                        <a:pt x="97" y="43"/>
                      </a:lnTo>
                      <a:lnTo>
                        <a:pt x="84" y="52"/>
                      </a:lnTo>
                      <a:lnTo>
                        <a:pt x="72" y="62"/>
                      </a:lnTo>
                      <a:lnTo>
                        <a:pt x="60" y="73"/>
                      </a:lnTo>
                      <a:lnTo>
                        <a:pt x="49" y="84"/>
                      </a:lnTo>
                      <a:lnTo>
                        <a:pt x="37" y="96"/>
                      </a:lnTo>
                      <a:lnTo>
                        <a:pt x="31" y="103"/>
                      </a:lnTo>
                      <a:lnTo>
                        <a:pt x="26" y="111"/>
                      </a:lnTo>
                      <a:lnTo>
                        <a:pt x="21" y="118"/>
                      </a:lnTo>
                      <a:lnTo>
                        <a:pt x="15" y="126"/>
                      </a:lnTo>
                      <a:lnTo>
                        <a:pt x="11" y="135"/>
                      </a:lnTo>
                      <a:lnTo>
                        <a:pt x="7" y="143"/>
                      </a:lnTo>
                      <a:lnTo>
                        <a:pt x="4" y="152"/>
                      </a:lnTo>
                      <a:lnTo>
                        <a:pt x="0" y="160"/>
                      </a:lnTo>
                      <a:lnTo>
                        <a:pt x="10" y="159"/>
                      </a:lnTo>
                      <a:lnTo>
                        <a:pt x="18" y="157"/>
                      </a:lnTo>
                      <a:lnTo>
                        <a:pt x="27" y="154"/>
                      </a:lnTo>
                      <a:lnTo>
                        <a:pt x="35" y="152"/>
                      </a:lnTo>
                      <a:lnTo>
                        <a:pt x="44" y="149"/>
                      </a:lnTo>
                      <a:lnTo>
                        <a:pt x="52" y="146"/>
                      </a:lnTo>
                      <a:lnTo>
                        <a:pt x="61" y="143"/>
                      </a:lnTo>
                      <a:lnTo>
                        <a:pt x="69" y="140"/>
                      </a:lnTo>
                      <a:lnTo>
                        <a:pt x="61" y="130"/>
                      </a:lnTo>
                      <a:lnTo>
                        <a:pt x="57" y="122"/>
                      </a:lnTo>
                      <a:lnTo>
                        <a:pt x="58" y="113"/>
                      </a:lnTo>
                      <a:lnTo>
                        <a:pt x="67" y="104"/>
                      </a:lnTo>
                      <a:lnTo>
                        <a:pt x="74" y="101"/>
                      </a:lnTo>
                      <a:lnTo>
                        <a:pt x="79" y="101"/>
                      </a:lnTo>
                      <a:lnTo>
                        <a:pt x="81" y="105"/>
                      </a:lnTo>
                      <a:lnTo>
                        <a:pt x="82" y="111"/>
                      </a:lnTo>
                      <a:lnTo>
                        <a:pt x="86" y="115"/>
                      </a:lnTo>
                      <a:lnTo>
                        <a:pt x="89" y="119"/>
                      </a:lnTo>
                      <a:lnTo>
                        <a:pt x="91" y="123"/>
                      </a:lnTo>
                      <a:lnTo>
                        <a:pt x="95" y="128"/>
                      </a:lnTo>
                      <a:lnTo>
                        <a:pt x="102" y="125"/>
                      </a:lnTo>
                      <a:lnTo>
                        <a:pt x="109" y="122"/>
                      </a:lnTo>
                      <a:lnTo>
                        <a:pt x="115" y="119"/>
                      </a:lnTo>
                      <a:lnTo>
                        <a:pt x="121" y="115"/>
                      </a:lnTo>
                      <a:lnTo>
                        <a:pt x="128" y="112"/>
                      </a:lnTo>
                      <a:lnTo>
                        <a:pt x="135" y="110"/>
                      </a:lnTo>
                      <a:lnTo>
                        <a:pt x="141" y="106"/>
                      </a:lnTo>
                      <a:lnTo>
                        <a:pt x="148" y="104"/>
                      </a:lnTo>
                      <a:lnTo>
                        <a:pt x="148" y="93"/>
                      </a:lnTo>
                      <a:lnTo>
                        <a:pt x="146" y="84"/>
                      </a:lnTo>
                      <a:lnTo>
                        <a:pt x="145" y="74"/>
                      </a:lnTo>
                      <a:lnTo>
                        <a:pt x="143" y="65"/>
                      </a:lnTo>
                      <a:lnTo>
                        <a:pt x="151" y="62"/>
                      </a:lnTo>
                      <a:lnTo>
                        <a:pt x="160" y="59"/>
                      </a:lnTo>
                      <a:lnTo>
                        <a:pt x="168" y="59"/>
                      </a:lnTo>
                      <a:lnTo>
                        <a:pt x="174" y="65"/>
                      </a:lnTo>
                      <a:lnTo>
                        <a:pt x="174" y="72"/>
                      </a:lnTo>
                      <a:lnTo>
                        <a:pt x="174" y="78"/>
                      </a:lnTo>
                      <a:lnTo>
                        <a:pt x="174" y="85"/>
                      </a:lnTo>
                      <a:lnTo>
                        <a:pt x="174" y="92"/>
                      </a:lnTo>
                      <a:lnTo>
                        <a:pt x="182" y="90"/>
                      </a:lnTo>
                      <a:lnTo>
                        <a:pt x="190" y="88"/>
                      </a:lnTo>
                      <a:lnTo>
                        <a:pt x="198" y="85"/>
                      </a:lnTo>
                      <a:lnTo>
                        <a:pt x="205" y="83"/>
                      </a:lnTo>
                      <a:lnTo>
                        <a:pt x="206" y="75"/>
                      </a:lnTo>
                      <a:lnTo>
                        <a:pt x="207" y="66"/>
                      </a:lnTo>
                      <a:lnTo>
                        <a:pt x="210" y="59"/>
                      </a:lnTo>
                      <a:lnTo>
                        <a:pt x="211" y="52"/>
                      </a:lnTo>
                      <a:lnTo>
                        <a:pt x="215" y="53"/>
                      </a:lnTo>
                      <a:lnTo>
                        <a:pt x="220" y="53"/>
                      </a:lnTo>
                      <a:lnTo>
                        <a:pt x="223" y="53"/>
                      </a:lnTo>
                      <a:lnTo>
                        <a:pt x="228" y="53"/>
                      </a:lnTo>
                      <a:lnTo>
                        <a:pt x="233" y="53"/>
                      </a:lnTo>
                      <a:lnTo>
                        <a:pt x="236" y="53"/>
                      </a:lnTo>
                      <a:lnTo>
                        <a:pt x="241" y="54"/>
                      </a:lnTo>
                      <a:lnTo>
                        <a:pt x="245" y="55"/>
                      </a:lnTo>
                      <a:lnTo>
                        <a:pt x="246" y="62"/>
                      </a:lnTo>
                      <a:lnTo>
                        <a:pt x="246" y="70"/>
                      </a:lnTo>
                      <a:lnTo>
                        <a:pt x="244" y="78"/>
                      </a:lnTo>
                      <a:lnTo>
                        <a:pt x="243" y="85"/>
                      </a:lnTo>
                      <a:lnTo>
                        <a:pt x="249" y="89"/>
                      </a:lnTo>
                      <a:lnTo>
                        <a:pt x="253" y="93"/>
                      </a:lnTo>
                      <a:lnTo>
                        <a:pt x="258" y="99"/>
                      </a:lnTo>
                      <a:lnTo>
                        <a:pt x="263" y="106"/>
                      </a:lnTo>
                      <a:lnTo>
                        <a:pt x="264" y="107"/>
                      </a:lnTo>
                      <a:lnTo>
                        <a:pt x="264" y="110"/>
                      </a:lnTo>
                      <a:lnTo>
                        <a:pt x="264" y="111"/>
                      </a:lnTo>
                      <a:lnTo>
                        <a:pt x="265" y="113"/>
                      </a:lnTo>
                      <a:lnTo>
                        <a:pt x="265" y="111"/>
                      </a:lnTo>
                      <a:lnTo>
                        <a:pt x="266" y="110"/>
                      </a:lnTo>
                      <a:lnTo>
                        <a:pt x="266" y="107"/>
                      </a:lnTo>
                      <a:lnTo>
                        <a:pt x="267" y="105"/>
                      </a:lnTo>
                      <a:lnTo>
                        <a:pt x="275" y="110"/>
                      </a:lnTo>
                      <a:lnTo>
                        <a:pt x="282" y="115"/>
                      </a:lnTo>
                      <a:lnTo>
                        <a:pt x="289" y="121"/>
                      </a:lnTo>
                      <a:lnTo>
                        <a:pt x="296" y="127"/>
                      </a:lnTo>
                      <a:lnTo>
                        <a:pt x="295" y="133"/>
                      </a:lnTo>
                      <a:lnTo>
                        <a:pt x="292" y="137"/>
                      </a:lnTo>
                      <a:lnTo>
                        <a:pt x="289" y="143"/>
                      </a:lnTo>
                      <a:lnTo>
                        <a:pt x="287" y="148"/>
                      </a:lnTo>
                      <a:lnTo>
                        <a:pt x="283" y="145"/>
                      </a:lnTo>
                      <a:lnTo>
                        <a:pt x="279" y="142"/>
                      </a:lnTo>
                      <a:lnTo>
                        <a:pt x="273" y="140"/>
                      </a:lnTo>
                      <a:lnTo>
                        <a:pt x="268" y="136"/>
                      </a:lnTo>
                      <a:lnTo>
                        <a:pt x="267" y="149"/>
                      </a:lnTo>
                      <a:lnTo>
                        <a:pt x="263" y="160"/>
                      </a:lnTo>
                      <a:lnTo>
                        <a:pt x="256" y="171"/>
                      </a:lnTo>
                      <a:lnTo>
                        <a:pt x="246" y="179"/>
                      </a:lnTo>
                      <a:lnTo>
                        <a:pt x="249" y="183"/>
                      </a:lnTo>
                      <a:lnTo>
                        <a:pt x="251" y="187"/>
                      </a:lnTo>
                      <a:lnTo>
                        <a:pt x="252" y="191"/>
                      </a:lnTo>
                      <a:lnTo>
                        <a:pt x="251" y="196"/>
                      </a:lnTo>
                      <a:lnTo>
                        <a:pt x="245" y="204"/>
                      </a:lnTo>
                      <a:lnTo>
                        <a:pt x="238" y="205"/>
                      </a:lnTo>
                      <a:lnTo>
                        <a:pt x="232" y="203"/>
                      </a:lnTo>
                      <a:lnTo>
                        <a:pt x="225" y="198"/>
                      </a:lnTo>
                      <a:lnTo>
                        <a:pt x="223" y="197"/>
                      </a:lnTo>
                      <a:lnTo>
                        <a:pt x="223" y="196"/>
                      </a:lnTo>
                      <a:lnTo>
                        <a:pt x="222" y="195"/>
                      </a:lnTo>
                      <a:lnTo>
                        <a:pt x="222" y="194"/>
                      </a:lnTo>
                      <a:lnTo>
                        <a:pt x="217" y="196"/>
                      </a:lnTo>
                      <a:lnTo>
                        <a:pt x="211" y="197"/>
                      </a:lnTo>
                      <a:lnTo>
                        <a:pt x="205" y="199"/>
                      </a:lnTo>
                      <a:lnTo>
                        <a:pt x="199" y="201"/>
                      </a:lnTo>
                      <a:lnTo>
                        <a:pt x="194" y="203"/>
                      </a:lnTo>
                      <a:lnTo>
                        <a:pt x="187" y="204"/>
                      </a:lnTo>
                      <a:lnTo>
                        <a:pt x="181" y="205"/>
                      </a:lnTo>
                      <a:lnTo>
                        <a:pt x="174" y="206"/>
                      </a:lnTo>
                      <a:lnTo>
                        <a:pt x="178" y="217"/>
                      </a:lnTo>
                      <a:lnTo>
                        <a:pt x="181" y="227"/>
                      </a:lnTo>
                      <a:lnTo>
                        <a:pt x="183" y="237"/>
                      </a:lnTo>
                      <a:lnTo>
                        <a:pt x="186" y="249"/>
                      </a:lnTo>
                      <a:lnTo>
                        <a:pt x="180" y="248"/>
                      </a:lnTo>
                      <a:lnTo>
                        <a:pt x="174" y="250"/>
                      </a:lnTo>
                      <a:lnTo>
                        <a:pt x="168" y="254"/>
                      </a:lnTo>
                      <a:lnTo>
                        <a:pt x="163" y="252"/>
                      </a:lnTo>
                      <a:lnTo>
                        <a:pt x="159" y="242"/>
                      </a:lnTo>
                      <a:lnTo>
                        <a:pt x="153" y="232"/>
                      </a:lnTo>
                      <a:lnTo>
                        <a:pt x="149" y="221"/>
                      </a:lnTo>
                      <a:lnTo>
                        <a:pt x="144" y="211"/>
                      </a:lnTo>
                      <a:lnTo>
                        <a:pt x="140" y="212"/>
                      </a:lnTo>
                      <a:lnTo>
                        <a:pt x="134" y="212"/>
                      </a:lnTo>
                      <a:lnTo>
                        <a:pt x="129" y="213"/>
                      </a:lnTo>
                      <a:lnTo>
                        <a:pt x="123" y="214"/>
                      </a:lnTo>
                      <a:lnTo>
                        <a:pt x="121" y="220"/>
                      </a:lnTo>
                      <a:lnTo>
                        <a:pt x="119" y="227"/>
                      </a:lnTo>
                      <a:lnTo>
                        <a:pt x="115" y="232"/>
                      </a:lnTo>
                      <a:lnTo>
                        <a:pt x="112" y="235"/>
                      </a:lnTo>
                      <a:lnTo>
                        <a:pt x="107" y="239"/>
                      </a:lnTo>
                      <a:lnTo>
                        <a:pt x="102" y="240"/>
                      </a:lnTo>
                      <a:lnTo>
                        <a:pt x="96" y="239"/>
                      </a:lnTo>
                      <a:lnTo>
                        <a:pt x="88" y="236"/>
                      </a:lnTo>
                      <a:lnTo>
                        <a:pt x="88" y="232"/>
                      </a:lnTo>
                      <a:lnTo>
                        <a:pt x="88" y="227"/>
                      </a:lnTo>
                      <a:lnTo>
                        <a:pt x="88" y="221"/>
                      </a:lnTo>
                      <a:lnTo>
                        <a:pt x="89" y="217"/>
                      </a:lnTo>
                      <a:lnTo>
                        <a:pt x="79" y="218"/>
                      </a:lnTo>
                      <a:lnTo>
                        <a:pt x="69" y="218"/>
                      </a:lnTo>
                      <a:lnTo>
                        <a:pt x="59" y="219"/>
                      </a:lnTo>
                      <a:lnTo>
                        <a:pt x="50" y="220"/>
                      </a:lnTo>
                      <a:lnTo>
                        <a:pt x="40" y="221"/>
                      </a:lnTo>
                      <a:lnTo>
                        <a:pt x="30" y="221"/>
                      </a:lnTo>
                      <a:lnTo>
                        <a:pt x="21" y="222"/>
                      </a:lnTo>
                      <a:lnTo>
                        <a:pt x="12" y="224"/>
                      </a:lnTo>
                      <a:lnTo>
                        <a:pt x="21" y="237"/>
                      </a:lnTo>
                      <a:lnTo>
                        <a:pt x="31" y="251"/>
                      </a:lnTo>
                      <a:lnTo>
                        <a:pt x="44" y="264"/>
                      </a:lnTo>
                      <a:lnTo>
                        <a:pt x="58" y="275"/>
                      </a:lnTo>
                      <a:lnTo>
                        <a:pt x="72" y="286"/>
                      </a:lnTo>
                      <a:lnTo>
                        <a:pt x="88" y="294"/>
                      </a:lnTo>
                      <a:lnTo>
                        <a:pt x="103" y="301"/>
                      </a:lnTo>
                      <a:lnTo>
                        <a:pt x="119" y="307"/>
                      </a:lnTo>
                      <a:lnTo>
                        <a:pt x="137" y="308"/>
                      </a:lnTo>
                      <a:lnTo>
                        <a:pt x="156" y="307"/>
                      </a:lnTo>
                      <a:lnTo>
                        <a:pt x="173" y="303"/>
                      </a:lnTo>
                      <a:lnTo>
                        <a:pt x="189" y="298"/>
                      </a:lnTo>
                      <a:lnTo>
                        <a:pt x="204" y="292"/>
                      </a:lnTo>
                      <a:lnTo>
                        <a:pt x="219" y="284"/>
                      </a:lnTo>
                      <a:lnTo>
                        <a:pt x="234" y="274"/>
                      </a:lnTo>
                      <a:lnTo>
                        <a:pt x="248" y="263"/>
                      </a:lnTo>
                      <a:lnTo>
                        <a:pt x="260" y="251"/>
                      </a:lnTo>
                      <a:lnTo>
                        <a:pt x="272" y="239"/>
                      </a:lnTo>
                      <a:lnTo>
                        <a:pt x="284" y="225"/>
                      </a:lnTo>
                      <a:lnTo>
                        <a:pt x="295" y="211"/>
                      </a:lnTo>
                      <a:lnTo>
                        <a:pt x="305" y="197"/>
                      </a:lnTo>
                      <a:lnTo>
                        <a:pt x="315" y="182"/>
                      </a:lnTo>
                      <a:lnTo>
                        <a:pt x="325" y="167"/>
                      </a:lnTo>
                      <a:lnTo>
                        <a:pt x="334" y="153"/>
                      </a:lnTo>
                      <a:lnTo>
                        <a:pt x="338" y="126"/>
                      </a:lnTo>
                      <a:lnTo>
                        <a:pt x="341" y="98"/>
                      </a:lnTo>
                      <a:lnTo>
                        <a:pt x="335" y="72"/>
                      </a:lnTo>
                      <a:lnTo>
                        <a:pt x="321" y="4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9" name="Freeform 27"/>
                <p:cNvSpPr>
                  <a:spLocks/>
                </p:cNvSpPr>
                <p:nvPr/>
              </p:nvSpPr>
              <p:spPr bwMode="auto">
                <a:xfrm>
                  <a:off x="1325" y="2407"/>
                  <a:ext cx="135" cy="70"/>
                </a:xfrm>
                <a:custGeom>
                  <a:avLst/>
                  <a:gdLst>
                    <a:gd name="T0" fmla="*/ 123 w 270"/>
                    <a:gd name="T1" fmla="*/ 91 h 141"/>
                    <a:gd name="T2" fmla="*/ 134 w 270"/>
                    <a:gd name="T3" fmla="*/ 103 h 141"/>
                    <a:gd name="T4" fmla="*/ 125 w 270"/>
                    <a:gd name="T5" fmla="*/ 131 h 141"/>
                    <a:gd name="T6" fmla="*/ 142 w 270"/>
                    <a:gd name="T7" fmla="*/ 129 h 141"/>
                    <a:gd name="T8" fmla="*/ 145 w 270"/>
                    <a:gd name="T9" fmla="*/ 119 h 141"/>
                    <a:gd name="T10" fmla="*/ 153 w 270"/>
                    <a:gd name="T11" fmla="*/ 107 h 141"/>
                    <a:gd name="T12" fmla="*/ 173 w 270"/>
                    <a:gd name="T13" fmla="*/ 112 h 141"/>
                    <a:gd name="T14" fmla="*/ 175 w 270"/>
                    <a:gd name="T15" fmla="*/ 121 h 141"/>
                    <a:gd name="T16" fmla="*/ 189 w 270"/>
                    <a:gd name="T17" fmla="*/ 121 h 141"/>
                    <a:gd name="T18" fmla="*/ 207 w 270"/>
                    <a:gd name="T19" fmla="*/ 116 h 141"/>
                    <a:gd name="T20" fmla="*/ 224 w 270"/>
                    <a:gd name="T21" fmla="*/ 111 h 141"/>
                    <a:gd name="T22" fmla="*/ 207 w 270"/>
                    <a:gd name="T23" fmla="*/ 88 h 141"/>
                    <a:gd name="T24" fmla="*/ 213 w 270"/>
                    <a:gd name="T25" fmla="*/ 73 h 141"/>
                    <a:gd name="T26" fmla="*/ 228 w 270"/>
                    <a:gd name="T27" fmla="*/ 76 h 141"/>
                    <a:gd name="T28" fmla="*/ 248 w 270"/>
                    <a:gd name="T29" fmla="*/ 96 h 141"/>
                    <a:gd name="T30" fmla="*/ 269 w 270"/>
                    <a:gd name="T31" fmla="*/ 66 h 141"/>
                    <a:gd name="T32" fmla="*/ 263 w 270"/>
                    <a:gd name="T33" fmla="*/ 45 h 141"/>
                    <a:gd name="T34" fmla="*/ 265 w 270"/>
                    <a:gd name="T35" fmla="*/ 33 h 141"/>
                    <a:gd name="T36" fmla="*/ 267 w 270"/>
                    <a:gd name="T37" fmla="*/ 30 h 141"/>
                    <a:gd name="T38" fmla="*/ 266 w 270"/>
                    <a:gd name="T39" fmla="*/ 24 h 141"/>
                    <a:gd name="T40" fmla="*/ 255 w 270"/>
                    <a:gd name="T41" fmla="*/ 10 h 141"/>
                    <a:gd name="T42" fmla="*/ 243 w 270"/>
                    <a:gd name="T43" fmla="*/ 9 h 141"/>
                    <a:gd name="T44" fmla="*/ 236 w 270"/>
                    <a:gd name="T45" fmla="*/ 27 h 141"/>
                    <a:gd name="T46" fmla="*/ 215 w 270"/>
                    <a:gd name="T47" fmla="*/ 22 h 141"/>
                    <a:gd name="T48" fmla="*/ 207 w 270"/>
                    <a:gd name="T49" fmla="*/ 10 h 141"/>
                    <a:gd name="T50" fmla="*/ 200 w 270"/>
                    <a:gd name="T51" fmla="*/ 2 h 141"/>
                    <a:gd name="T52" fmla="*/ 176 w 270"/>
                    <a:gd name="T53" fmla="*/ 9 h 141"/>
                    <a:gd name="T54" fmla="*/ 177 w 270"/>
                    <a:gd name="T55" fmla="*/ 42 h 141"/>
                    <a:gd name="T56" fmla="*/ 163 w 270"/>
                    <a:gd name="T57" fmla="*/ 55 h 141"/>
                    <a:gd name="T58" fmla="*/ 150 w 270"/>
                    <a:gd name="T59" fmla="*/ 47 h 141"/>
                    <a:gd name="T60" fmla="*/ 150 w 270"/>
                    <a:gd name="T61" fmla="*/ 21 h 141"/>
                    <a:gd name="T62" fmla="*/ 130 w 270"/>
                    <a:gd name="T63" fmla="*/ 29 h 141"/>
                    <a:gd name="T64" fmla="*/ 111 w 270"/>
                    <a:gd name="T65" fmla="*/ 39 h 141"/>
                    <a:gd name="T66" fmla="*/ 100 w 270"/>
                    <a:gd name="T67" fmla="*/ 50 h 141"/>
                    <a:gd name="T68" fmla="*/ 107 w 270"/>
                    <a:gd name="T69" fmla="*/ 63 h 141"/>
                    <a:gd name="T70" fmla="*/ 93 w 270"/>
                    <a:gd name="T71" fmla="*/ 74 h 141"/>
                    <a:gd name="T72" fmla="*/ 81 w 270"/>
                    <a:gd name="T73" fmla="*/ 66 h 141"/>
                    <a:gd name="T74" fmla="*/ 63 w 270"/>
                    <a:gd name="T75" fmla="*/ 60 h 141"/>
                    <a:gd name="T76" fmla="*/ 37 w 270"/>
                    <a:gd name="T77" fmla="*/ 69 h 141"/>
                    <a:gd name="T78" fmla="*/ 12 w 270"/>
                    <a:gd name="T79" fmla="*/ 76 h 141"/>
                    <a:gd name="T80" fmla="*/ 0 w 270"/>
                    <a:gd name="T81" fmla="*/ 105 h 141"/>
                    <a:gd name="T82" fmla="*/ 12 w 270"/>
                    <a:gd name="T83" fmla="*/ 135 h 141"/>
                    <a:gd name="T84" fmla="*/ 14 w 270"/>
                    <a:gd name="T85" fmla="*/ 141 h 141"/>
                    <a:gd name="T86" fmla="*/ 42 w 270"/>
                    <a:gd name="T87" fmla="*/ 138 h 141"/>
                    <a:gd name="T88" fmla="*/ 71 w 270"/>
                    <a:gd name="T89" fmla="*/ 135 h 141"/>
                    <a:gd name="T90" fmla="*/ 96 w 270"/>
                    <a:gd name="T91" fmla="*/ 122 h 141"/>
                    <a:gd name="T92" fmla="*/ 108 w 270"/>
                    <a:gd name="T93" fmla="*/ 89 h 14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70"/>
                    <a:gd name="T142" fmla="*/ 0 h 141"/>
                    <a:gd name="T143" fmla="*/ 270 w 270"/>
                    <a:gd name="T144" fmla="*/ 141 h 14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70" h="141">
                      <a:moveTo>
                        <a:pt x="108" y="89"/>
                      </a:moveTo>
                      <a:lnTo>
                        <a:pt x="116" y="90"/>
                      </a:lnTo>
                      <a:lnTo>
                        <a:pt x="123" y="91"/>
                      </a:lnTo>
                      <a:lnTo>
                        <a:pt x="130" y="93"/>
                      </a:lnTo>
                      <a:lnTo>
                        <a:pt x="137" y="96"/>
                      </a:lnTo>
                      <a:lnTo>
                        <a:pt x="134" y="103"/>
                      </a:lnTo>
                      <a:lnTo>
                        <a:pt x="131" y="112"/>
                      </a:lnTo>
                      <a:lnTo>
                        <a:pt x="129" y="121"/>
                      </a:lnTo>
                      <a:lnTo>
                        <a:pt x="125" y="131"/>
                      </a:lnTo>
                      <a:lnTo>
                        <a:pt x="131" y="130"/>
                      </a:lnTo>
                      <a:lnTo>
                        <a:pt x="136" y="129"/>
                      </a:lnTo>
                      <a:lnTo>
                        <a:pt x="142" y="129"/>
                      </a:lnTo>
                      <a:lnTo>
                        <a:pt x="146" y="128"/>
                      </a:lnTo>
                      <a:lnTo>
                        <a:pt x="145" y="123"/>
                      </a:lnTo>
                      <a:lnTo>
                        <a:pt x="145" y="119"/>
                      </a:lnTo>
                      <a:lnTo>
                        <a:pt x="145" y="114"/>
                      </a:lnTo>
                      <a:lnTo>
                        <a:pt x="145" y="109"/>
                      </a:lnTo>
                      <a:lnTo>
                        <a:pt x="153" y="107"/>
                      </a:lnTo>
                      <a:lnTo>
                        <a:pt x="161" y="104"/>
                      </a:lnTo>
                      <a:lnTo>
                        <a:pt x="168" y="104"/>
                      </a:lnTo>
                      <a:lnTo>
                        <a:pt x="173" y="112"/>
                      </a:lnTo>
                      <a:lnTo>
                        <a:pt x="174" y="114"/>
                      </a:lnTo>
                      <a:lnTo>
                        <a:pt x="175" y="118"/>
                      </a:lnTo>
                      <a:lnTo>
                        <a:pt x="175" y="121"/>
                      </a:lnTo>
                      <a:lnTo>
                        <a:pt x="176" y="123"/>
                      </a:lnTo>
                      <a:lnTo>
                        <a:pt x="183" y="122"/>
                      </a:lnTo>
                      <a:lnTo>
                        <a:pt x="189" y="121"/>
                      </a:lnTo>
                      <a:lnTo>
                        <a:pt x="196" y="120"/>
                      </a:lnTo>
                      <a:lnTo>
                        <a:pt x="201" y="118"/>
                      </a:lnTo>
                      <a:lnTo>
                        <a:pt x="207" y="116"/>
                      </a:lnTo>
                      <a:lnTo>
                        <a:pt x="213" y="114"/>
                      </a:lnTo>
                      <a:lnTo>
                        <a:pt x="219" y="113"/>
                      </a:lnTo>
                      <a:lnTo>
                        <a:pt x="224" y="111"/>
                      </a:lnTo>
                      <a:lnTo>
                        <a:pt x="217" y="103"/>
                      </a:lnTo>
                      <a:lnTo>
                        <a:pt x="212" y="95"/>
                      </a:lnTo>
                      <a:lnTo>
                        <a:pt x="207" y="88"/>
                      </a:lnTo>
                      <a:lnTo>
                        <a:pt x="206" y="78"/>
                      </a:lnTo>
                      <a:lnTo>
                        <a:pt x="211" y="76"/>
                      </a:lnTo>
                      <a:lnTo>
                        <a:pt x="213" y="73"/>
                      </a:lnTo>
                      <a:lnTo>
                        <a:pt x="217" y="69"/>
                      </a:lnTo>
                      <a:lnTo>
                        <a:pt x="223" y="68"/>
                      </a:lnTo>
                      <a:lnTo>
                        <a:pt x="228" y="76"/>
                      </a:lnTo>
                      <a:lnTo>
                        <a:pt x="235" y="83"/>
                      </a:lnTo>
                      <a:lnTo>
                        <a:pt x="242" y="89"/>
                      </a:lnTo>
                      <a:lnTo>
                        <a:pt x="248" y="96"/>
                      </a:lnTo>
                      <a:lnTo>
                        <a:pt x="258" y="88"/>
                      </a:lnTo>
                      <a:lnTo>
                        <a:pt x="265" y="77"/>
                      </a:lnTo>
                      <a:lnTo>
                        <a:pt x="269" y="66"/>
                      </a:lnTo>
                      <a:lnTo>
                        <a:pt x="270" y="53"/>
                      </a:lnTo>
                      <a:lnTo>
                        <a:pt x="267" y="50"/>
                      </a:lnTo>
                      <a:lnTo>
                        <a:pt x="263" y="45"/>
                      </a:lnTo>
                      <a:lnTo>
                        <a:pt x="262" y="39"/>
                      </a:lnTo>
                      <a:lnTo>
                        <a:pt x="262" y="33"/>
                      </a:lnTo>
                      <a:lnTo>
                        <a:pt x="265" y="33"/>
                      </a:lnTo>
                      <a:lnTo>
                        <a:pt x="266" y="32"/>
                      </a:lnTo>
                      <a:lnTo>
                        <a:pt x="266" y="31"/>
                      </a:lnTo>
                      <a:lnTo>
                        <a:pt x="267" y="30"/>
                      </a:lnTo>
                      <a:lnTo>
                        <a:pt x="266" y="28"/>
                      </a:lnTo>
                      <a:lnTo>
                        <a:pt x="266" y="27"/>
                      </a:lnTo>
                      <a:lnTo>
                        <a:pt x="266" y="24"/>
                      </a:lnTo>
                      <a:lnTo>
                        <a:pt x="265" y="23"/>
                      </a:lnTo>
                      <a:lnTo>
                        <a:pt x="260" y="16"/>
                      </a:lnTo>
                      <a:lnTo>
                        <a:pt x="255" y="10"/>
                      </a:lnTo>
                      <a:lnTo>
                        <a:pt x="251" y="6"/>
                      </a:lnTo>
                      <a:lnTo>
                        <a:pt x="245" y="2"/>
                      </a:lnTo>
                      <a:lnTo>
                        <a:pt x="243" y="9"/>
                      </a:lnTo>
                      <a:lnTo>
                        <a:pt x="242" y="15"/>
                      </a:lnTo>
                      <a:lnTo>
                        <a:pt x="239" y="21"/>
                      </a:lnTo>
                      <a:lnTo>
                        <a:pt x="236" y="27"/>
                      </a:lnTo>
                      <a:lnTo>
                        <a:pt x="228" y="27"/>
                      </a:lnTo>
                      <a:lnTo>
                        <a:pt x="222" y="24"/>
                      </a:lnTo>
                      <a:lnTo>
                        <a:pt x="215" y="22"/>
                      </a:lnTo>
                      <a:lnTo>
                        <a:pt x="207" y="22"/>
                      </a:lnTo>
                      <a:lnTo>
                        <a:pt x="207" y="16"/>
                      </a:lnTo>
                      <a:lnTo>
                        <a:pt x="207" y="10"/>
                      </a:lnTo>
                      <a:lnTo>
                        <a:pt x="207" y="6"/>
                      </a:lnTo>
                      <a:lnTo>
                        <a:pt x="207" y="0"/>
                      </a:lnTo>
                      <a:lnTo>
                        <a:pt x="200" y="2"/>
                      </a:lnTo>
                      <a:lnTo>
                        <a:pt x="192" y="5"/>
                      </a:lnTo>
                      <a:lnTo>
                        <a:pt x="184" y="7"/>
                      </a:lnTo>
                      <a:lnTo>
                        <a:pt x="176" y="9"/>
                      </a:lnTo>
                      <a:lnTo>
                        <a:pt x="177" y="21"/>
                      </a:lnTo>
                      <a:lnTo>
                        <a:pt x="178" y="31"/>
                      </a:lnTo>
                      <a:lnTo>
                        <a:pt x="177" y="42"/>
                      </a:lnTo>
                      <a:lnTo>
                        <a:pt x="174" y="52"/>
                      </a:lnTo>
                      <a:lnTo>
                        <a:pt x="169" y="55"/>
                      </a:lnTo>
                      <a:lnTo>
                        <a:pt x="163" y="55"/>
                      </a:lnTo>
                      <a:lnTo>
                        <a:pt x="158" y="55"/>
                      </a:lnTo>
                      <a:lnTo>
                        <a:pt x="151" y="55"/>
                      </a:lnTo>
                      <a:lnTo>
                        <a:pt x="150" y="47"/>
                      </a:lnTo>
                      <a:lnTo>
                        <a:pt x="150" y="38"/>
                      </a:lnTo>
                      <a:lnTo>
                        <a:pt x="150" y="30"/>
                      </a:lnTo>
                      <a:lnTo>
                        <a:pt x="150" y="21"/>
                      </a:lnTo>
                      <a:lnTo>
                        <a:pt x="143" y="23"/>
                      </a:lnTo>
                      <a:lnTo>
                        <a:pt x="137" y="27"/>
                      </a:lnTo>
                      <a:lnTo>
                        <a:pt x="130" y="29"/>
                      </a:lnTo>
                      <a:lnTo>
                        <a:pt x="123" y="32"/>
                      </a:lnTo>
                      <a:lnTo>
                        <a:pt x="117" y="36"/>
                      </a:lnTo>
                      <a:lnTo>
                        <a:pt x="111" y="39"/>
                      </a:lnTo>
                      <a:lnTo>
                        <a:pt x="104" y="42"/>
                      </a:lnTo>
                      <a:lnTo>
                        <a:pt x="97" y="45"/>
                      </a:lnTo>
                      <a:lnTo>
                        <a:pt x="100" y="50"/>
                      </a:lnTo>
                      <a:lnTo>
                        <a:pt x="102" y="54"/>
                      </a:lnTo>
                      <a:lnTo>
                        <a:pt x="105" y="59"/>
                      </a:lnTo>
                      <a:lnTo>
                        <a:pt x="107" y="63"/>
                      </a:lnTo>
                      <a:lnTo>
                        <a:pt x="102" y="66"/>
                      </a:lnTo>
                      <a:lnTo>
                        <a:pt x="98" y="70"/>
                      </a:lnTo>
                      <a:lnTo>
                        <a:pt x="93" y="74"/>
                      </a:lnTo>
                      <a:lnTo>
                        <a:pt x="88" y="75"/>
                      </a:lnTo>
                      <a:lnTo>
                        <a:pt x="84" y="70"/>
                      </a:lnTo>
                      <a:lnTo>
                        <a:pt x="81" y="66"/>
                      </a:lnTo>
                      <a:lnTo>
                        <a:pt x="76" y="61"/>
                      </a:lnTo>
                      <a:lnTo>
                        <a:pt x="71" y="57"/>
                      </a:lnTo>
                      <a:lnTo>
                        <a:pt x="63" y="60"/>
                      </a:lnTo>
                      <a:lnTo>
                        <a:pt x="54" y="63"/>
                      </a:lnTo>
                      <a:lnTo>
                        <a:pt x="46" y="66"/>
                      </a:lnTo>
                      <a:lnTo>
                        <a:pt x="37" y="69"/>
                      </a:lnTo>
                      <a:lnTo>
                        <a:pt x="29" y="71"/>
                      </a:lnTo>
                      <a:lnTo>
                        <a:pt x="20" y="74"/>
                      </a:lnTo>
                      <a:lnTo>
                        <a:pt x="12" y="76"/>
                      </a:lnTo>
                      <a:lnTo>
                        <a:pt x="2" y="77"/>
                      </a:lnTo>
                      <a:lnTo>
                        <a:pt x="0" y="91"/>
                      </a:lnTo>
                      <a:lnTo>
                        <a:pt x="0" y="105"/>
                      </a:lnTo>
                      <a:lnTo>
                        <a:pt x="4" y="119"/>
                      </a:lnTo>
                      <a:lnTo>
                        <a:pt x="10" y="133"/>
                      </a:lnTo>
                      <a:lnTo>
                        <a:pt x="12" y="135"/>
                      </a:lnTo>
                      <a:lnTo>
                        <a:pt x="13" y="136"/>
                      </a:lnTo>
                      <a:lnTo>
                        <a:pt x="13" y="138"/>
                      </a:lnTo>
                      <a:lnTo>
                        <a:pt x="14" y="141"/>
                      </a:lnTo>
                      <a:lnTo>
                        <a:pt x="23" y="139"/>
                      </a:lnTo>
                      <a:lnTo>
                        <a:pt x="32" y="138"/>
                      </a:lnTo>
                      <a:lnTo>
                        <a:pt x="42" y="138"/>
                      </a:lnTo>
                      <a:lnTo>
                        <a:pt x="52" y="137"/>
                      </a:lnTo>
                      <a:lnTo>
                        <a:pt x="61" y="136"/>
                      </a:lnTo>
                      <a:lnTo>
                        <a:pt x="71" y="135"/>
                      </a:lnTo>
                      <a:lnTo>
                        <a:pt x="81" y="135"/>
                      </a:lnTo>
                      <a:lnTo>
                        <a:pt x="91" y="134"/>
                      </a:lnTo>
                      <a:lnTo>
                        <a:pt x="96" y="122"/>
                      </a:lnTo>
                      <a:lnTo>
                        <a:pt x="100" y="111"/>
                      </a:lnTo>
                      <a:lnTo>
                        <a:pt x="105" y="100"/>
                      </a:lnTo>
                      <a:lnTo>
                        <a:pt x="108" y="89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60" name="Freeform 28"/>
                <p:cNvSpPr>
                  <a:spLocks/>
                </p:cNvSpPr>
                <p:nvPr/>
              </p:nvSpPr>
              <p:spPr bwMode="auto">
                <a:xfrm>
                  <a:off x="1496" y="2483"/>
                  <a:ext cx="344" cy="343"/>
                </a:xfrm>
                <a:custGeom>
                  <a:avLst/>
                  <a:gdLst>
                    <a:gd name="T0" fmla="*/ 608 w 686"/>
                    <a:gd name="T1" fmla="*/ 5 h 686"/>
                    <a:gd name="T2" fmla="*/ 583 w 686"/>
                    <a:gd name="T3" fmla="*/ 27 h 686"/>
                    <a:gd name="T4" fmla="*/ 561 w 686"/>
                    <a:gd name="T5" fmla="*/ 51 h 686"/>
                    <a:gd name="T6" fmla="*/ 563 w 686"/>
                    <a:gd name="T7" fmla="*/ 129 h 686"/>
                    <a:gd name="T8" fmla="*/ 548 w 686"/>
                    <a:gd name="T9" fmla="*/ 155 h 686"/>
                    <a:gd name="T10" fmla="*/ 536 w 686"/>
                    <a:gd name="T11" fmla="*/ 159 h 686"/>
                    <a:gd name="T12" fmla="*/ 523 w 686"/>
                    <a:gd name="T13" fmla="*/ 159 h 686"/>
                    <a:gd name="T14" fmla="*/ 515 w 686"/>
                    <a:gd name="T15" fmla="*/ 59 h 686"/>
                    <a:gd name="T16" fmla="*/ 507 w 686"/>
                    <a:gd name="T17" fmla="*/ 29 h 686"/>
                    <a:gd name="T18" fmla="*/ 490 w 686"/>
                    <a:gd name="T19" fmla="*/ 52 h 686"/>
                    <a:gd name="T20" fmla="*/ 462 w 686"/>
                    <a:gd name="T21" fmla="*/ 117 h 686"/>
                    <a:gd name="T22" fmla="*/ 444 w 686"/>
                    <a:gd name="T23" fmla="*/ 185 h 686"/>
                    <a:gd name="T24" fmla="*/ 437 w 686"/>
                    <a:gd name="T25" fmla="*/ 213 h 686"/>
                    <a:gd name="T26" fmla="*/ 426 w 686"/>
                    <a:gd name="T27" fmla="*/ 220 h 686"/>
                    <a:gd name="T28" fmla="*/ 408 w 686"/>
                    <a:gd name="T29" fmla="*/ 221 h 686"/>
                    <a:gd name="T30" fmla="*/ 391 w 686"/>
                    <a:gd name="T31" fmla="*/ 220 h 686"/>
                    <a:gd name="T32" fmla="*/ 398 w 686"/>
                    <a:gd name="T33" fmla="*/ 175 h 686"/>
                    <a:gd name="T34" fmla="*/ 398 w 686"/>
                    <a:gd name="T35" fmla="*/ 132 h 686"/>
                    <a:gd name="T36" fmla="*/ 365 w 686"/>
                    <a:gd name="T37" fmla="*/ 142 h 686"/>
                    <a:gd name="T38" fmla="*/ 333 w 686"/>
                    <a:gd name="T39" fmla="*/ 153 h 686"/>
                    <a:gd name="T40" fmla="*/ 293 w 686"/>
                    <a:gd name="T41" fmla="*/ 166 h 686"/>
                    <a:gd name="T42" fmla="*/ 252 w 686"/>
                    <a:gd name="T43" fmla="*/ 180 h 686"/>
                    <a:gd name="T44" fmla="*/ 210 w 686"/>
                    <a:gd name="T45" fmla="*/ 193 h 686"/>
                    <a:gd name="T46" fmla="*/ 210 w 686"/>
                    <a:gd name="T47" fmla="*/ 164 h 686"/>
                    <a:gd name="T48" fmla="*/ 215 w 686"/>
                    <a:gd name="T49" fmla="*/ 104 h 686"/>
                    <a:gd name="T50" fmla="*/ 203 w 686"/>
                    <a:gd name="T51" fmla="*/ 60 h 686"/>
                    <a:gd name="T52" fmla="*/ 184 w 686"/>
                    <a:gd name="T53" fmla="*/ 75 h 686"/>
                    <a:gd name="T54" fmla="*/ 164 w 686"/>
                    <a:gd name="T55" fmla="*/ 94 h 686"/>
                    <a:gd name="T56" fmla="*/ 141 w 686"/>
                    <a:gd name="T57" fmla="*/ 129 h 686"/>
                    <a:gd name="T58" fmla="*/ 147 w 686"/>
                    <a:gd name="T59" fmla="*/ 180 h 686"/>
                    <a:gd name="T60" fmla="*/ 150 w 686"/>
                    <a:gd name="T61" fmla="*/ 231 h 686"/>
                    <a:gd name="T62" fmla="*/ 138 w 686"/>
                    <a:gd name="T63" fmla="*/ 234 h 686"/>
                    <a:gd name="T64" fmla="*/ 124 w 686"/>
                    <a:gd name="T65" fmla="*/ 236 h 686"/>
                    <a:gd name="T66" fmla="*/ 111 w 686"/>
                    <a:gd name="T67" fmla="*/ 218 h 686"/>
                    <a:gd name="T68" fmla="*/ 104 w 686"/>
                    <a:gd name="T69" fmla="*/ 165 h 686"/>
                    <a:gd name="T70" fmla="*/ 89 w 686"/>
                    <a:gd name="T71" fmla="*/ 113 h 686"/>
                    <a:gd name="T72" fmla="*/ 69 w 686"/>
                    <a:gd name="T73" fmla="*/ 107 h 686"/>
                    <a:gd name="T74" fmla="*/ 52 w 686"/>
                    <a:gd name="T75" fmla="*/ 140 h 686"/>
                    <a:gd name="T76" fmla="*/ 35 w 686"/>
                    <a:gd name="T77" fmla="*/ 194 h 686"/>
                    <a:gd name="T78" fmla="*/ 24 w 686"/>
                    <a:gd name="T79" fmla="*/ 250 h 686"/>
                    <a:gd name="T80" fmla="*/ 11 w 686"/>
                    <a:gd name="T81" fmla="*/ 287 h 686"/>
                    <a:gd name="T82" fmla="*/ 32 w 686"/>
                    <a:gd name="T83" fmla="*/ 299 h 686"/>
                    <a:gd name="T84" fmla="*/ 133 w 686"/>
                    <a:gd name="T85" fmla="*/ 270 h 686"/>
                    <a:gd name="T86" fmla="*/ 235 w 686"/>
                    <a:gd name="T87" fmla="*/ 247 h 686"/>
                    <a:gd name="T88" fmla="*/ 334 w 686"/>
                    <a:gd name="T89" fmla="*/ 242 h 686"/>
                    <a:gd name="T90" fmla="*/ 424 w 686"/>
                    <a:gd name="T91" fmla="*/ 268 h 686"/>
                    <a:gd name="T92" fmla="*/ 499 w 686"/>
                    <a:gd name="T93" fmla="*/ 336 h 686"/>
                    <a:gd name="T94" fmla="*/ 500 w 686"/>
                    <a:gd name="T95" fmla="*/ 338 h 686"/>
                    <a:gd name="T96" fmla="*/ 513 w 686"/>
                    <a:gd name="T97" fmla="*/ 315 h 686"/>
                    <a:gd name="T98" fmla="*/ 534 w 686"/>
                    <a:gd name="T99" fmla="*/ 280 h 686"/>
                    <a:gd name="T100" fmla="*/ 557 w 686"/>
                    <a:gd name="T101" fmla="*/ 248 h 686"/>
                    <a:gd name="T102" fmla="*/ 576 w 686"/>
                    <a:gd name="T103" fmla="*/ 268 h 686"/>
                    <a:gd name="T104" fmla="*/ 567 w 686"/>
                    <a:gd name="T105" fmla="*/ 297 h 686"/>
                    <a:gd name="T106" fmla="*/ 544 w 686"/>
                    <a:gd name="T107" fmla="*/ 334 h 686"/>
                    <a:gd name="T108" fmla="*/ 522 w 686"/>
                    <a:gd name="T109" fmla="*/ 371 h 686"/>
                    <a:gd name="T110" fmla="*/ 571 w 686"/>
                    <a:gd name="T111" fmla="*/ 483 h 686"/>
                    <a:gd name="T112" fmla="*/ 598 w 686"/>
                    <a:gd name="T113" fmla="*/ 604 h 686"/>
                    <a:gd name="T114" fmla="*/ 615 w 686"/>
                    <a:gd name="T115" fmla="*/ 676 h 686"/>
                    <a:gd name="T116" fmla="*/ 638 w 686"/>
                    <a:gd name="T117" fmla="*/ 649 h 686"/>
                    <a:gd name="T118" fmla="*/ 659 w 686"/>
                    <a:gd name="T119" fmla="*/ 621 h 686"/>
                    <a:gd name="T120" fmla="*/ 677 w 686"/>
                    <a:gd name="T121" fmla="*/ 454 h 686"/>
                    <a:gd name="T122" fmla="*/ 684 w 686"/>
                    <a:gd name="T123" fmla="*/ 220 h 686"/>
                    <a:gd name="T124" fmla="*/ 628 w 686"/>
                    <a:gd name="T125" fmla="*/ 0 h 68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86"/>
                    <a:gd name="T190" fmla="*/ 0 h 686"/>
                    <a:gd name="T191" fmla="*/ 686 w 686"/>
                    <a:gd name="T192" fmla="*/ 686 h 68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86" h="686">
                      <a:moveTo>
                        <a:pt x="628" y="0"/>
                      </a:moveTo>
                      <a:lnTo>
                        <a:pt x="617" y="1"/>
                      </a:lnTo>
                      <a:lnTo>
                        <a:pt x="608" y="5"/>
                      </a:lnTo>
                      <a:lnTo>
                        <a:pt x="599" y="12"/>
                      </a:lnTo>
                      <a:lnTo>
                        <a:pt x="591" y="19"/>
                      </a:lnTo>
                      <a:lnTo>
                        <a:pt x="583" y="27"/>
                      </a:lnTo>
                      <a:lnTo>
                        <a:pt x="576" y="36"/>
                      </a:lnTo>
                      <a:lnTo>
                        <a:pt x="569" y="44"/>
                      </a:lnTo>
                      <a:lnTo>
                        <a:pt x="561" y="51"/>
                      </a:lnTo>
                      <a:lnTo>
                        <a:pt x="561" y="77"/>
                      </a:lnTo>
                      <a:lnTo>
                        <a:pt x="563" y="104"/>
                      </a:lnTo>
                      <a:lnTo>
                        <a:pt x="563" y="129"/>
                      </a:lnTo>
                      <a:lnTo>
                        <a:pt x="557" y="153"/>
                      </a:lnTo>
                      <a:lnTo>
                        <a:pt x="553" y="153"/>
                      </a:lnTo>
                      <a:lnTo>
                        <a:pt x="548" y="155"/>
                      </a:lnTo>
                      <a:lnTo>
                        <a:pt x="544" y="156"/>
                      </a:lnTo>
                      <a:lnTo>
                        <a:pt x="540" y="158"/>
                      </a:lnTo>
                      <a:lnTo>
                        <a:pt x="536" y="159"/>
                      </a:lnTo>
                      <a:lnTo>
                        <a:pt x="531" y="159"/>
                      </a:lnTo>
                      <a:lnTo>
                        <a:pt x="528" y="160"/>
                      </a:lnTo>
                      <a:lnTo>
                        <a:pt x="523" y="159"/>
                      </a:lnTo>
                      <a:lnTo>
                        <a:pt x="517" y="126"/>
                      </a:lnTo>
                      <a:lnTo>
                        <a:pt x="516" y="92"/>
                      </a:lnTo>
                      <a:lnTo>
                        <a:pt x="515" y="59"/>
                      </a:lnTo>
                      <a:lnTo>
                        <a:pt x="511" y="26"/>
                      </a:lnTo>
                      <a:lnTo>
                        <a:pt x="509" y="28"/>
                      </a:lnTo>
                      <a:lnTo>
                        <a:pt x="507" y="29"/>
                      </a:lnTo>
                      <a:lnTo>
                        <a:pt x="505" y="30"/>
                      </a:lnTo>
                      <a:lnTo>
                        <a:pt x="502" y="31"/>
                      </a:lnTo>
                      <a:lnTo>
                        <a:pt x="490" y="52"/>
                      </a:lnTo>
                      <a:lnTo>
                        <a:pt x="479" y="73"/>
                      </a:lnTo>
                      <a:lnTo>
                        <a:pt x="470" y="95"/>
                      </a:lnTo>
                      <a:lnTo>
                        <a:pt x="462" y="117"/>
                      </a:lnTo>
                      <a:lnTo>
                        <a:pt x="455" y="139"/>
                      </a:lnTo>
                      <a:lnTo>
                        <a:pt x="448" y="162"/>
                      </a:lnTo>
                      <a:lnTo>
                        <a:pt x="444" y="185"/>
                      </a:lnTo>
                      <a:lnTo>
                        <a:pt x="439" y="208"/>
                      </a:lnTo>
                      <a:lnTo>
                        <a:pt x="438" y="211"/>
                      </a:lnTo>
                      <a:lnTo>
                        <a:pt x="437" y="213"/>
                      </a:lnTo>
                      <a:lnTo>
                        <a:pt x="436" y="217"/>
                      </a:lnTo>
                      <a:lnTo>
                        <a:pt x="432" y="220"/>
                      </a:lnTo>
                      <a:lnTo>
                        <a:pt x="426" y="220"/>
                      </a:lnTo>
                      <a:lnTo>
                        <a:pt x="421" y="221"/>
                      </a:lnTo>
                      <a:lnTo>
                        <a:pt x="414" y="221"/>
                      </a:lnTo>
                      <a:lnTo>
                        <a:pt x="408" y="221"/>
                      </a:lnTo>
                      <a:lnTo>
                        <a:pt x="402" y="221"/>
                      </a:lnTo>
                      <a:lnTo>
                        <a:pt x="396" y="221"/>
                      </a:lnTo>
                      <a:lnTo>
                        <a:pt x="391" y="220"/>
                      </a:lnTo>
                      <a:lnTo>
                        <a:pt x="386" y="220"/>
                      </a:lnTo>
                      <a:lnTo>
                        <a:pt x="392" y="197"/>
                      </a:lnTo>
                      <a:lnTo>
                        <a:pt x="398" y="175"/>
                      </a:lnTo>
                      <a:lnTo>
                        <a:pt x="405" y="153"/>
                      </a:lnTo>
                      <a:lnTo>
                        <a:pt x="409" y="130"/>
                      </a:lnTo>
                      <a:lnTo>
                        <a:pt x="398" y="132"/>
                      </a:lnTo>
                      <a:lnTo>
                        <a:pt x="387" y="135"/>
                      </a:lnTo>
                      <a:lnTo>
                        <a:pt x="376" y="139"/>
                      </a:lnTo>
                      <a:lnTo>
                        <a:pt x="365" y="142"/>
                      </a:lnTo>
                      <a:lnTo>
                        <a:pt x="355" y="147"/>
                      </a:lnTo>
                      <a:lnTo>
                        <a:pt x="344" y="150"/>
                      </a:lnTo>
                      <a:lnTo>
                        <a:pt x="333" y="153"/>
                      </a:lnTo>
                      <a:lnTo>
                        <a:pt x="322" y="156"/>
                      </a:lnTo>
                      <a:lnTo>
                        <a:pt x="308" y="160"/>
                      </a:lnTo>
                      <a:lnTo>
                        <a:pt x="293" y="166"/>
                      </a:lnTo>
                      <a:lnTo>
                        <a:pt x="279" y="171"/>
                      </a:lnTo>
                      <a:lnTo>
                        <a:pt x="265" y="175"/>
                      </a:lnTo>
                      <a:lnTo>
                        <a:pt x="252" y="180"/>
                      </a:lnTo>
                      <a:lnTo>
                        <a:pt x="238" y="185"/>
                      </a:lnTo>
                      <a:lnTo>
                        <a:pt x="224" y="189"/>
                      </a:lnTo>
                      <a:lnTo>
                        <a:pt x="210" y="193"/>
                      </a:lnTo>
                      <a:lnTo>
                        <a:pt x="204" y="183"/>
                      </a:lnTo>
                      <a:lnTo>
                        <a:pt x="206" y="174"/>
                      </a:lnTo>
                      <a:lnTo>
                        <a:pt x="210" y="164"/>
                      </a:lnTo>
                      <a:lnTo>
                        <a:pt x="213" y="151"/>
                      </a:lnTo>
                      <a:lnTo>
                        <a:pt x="214" y="127"/>
                      </a:lnTo>
                      <a:lnTo>
                        <a:pt x="215" y="104"/>
                      </a:lnTo>
                      <a:lnTo>
                        <a:pt x="215" y="80"/>
                      </a:lnTo>
                      <a:lnTo>
                        <a:pt x="210" y="58"/>
                      </a:lnTo>
                      <a:lnTo>
                        <a:pt x="203" y="60"/>
                      </a:lnTo>
                      <a:lnTo>
                        <a:pt x="196" y="65"/>
                      </a:lnTo>
                      <a:lnTo>
                        <a:pt x="190" y="69"/>
                      </a:lnTo>
                      <a:lnTo>
                        <a:pt x="184" y="75"/>
                      </a:lnTo>
                      <a:lnTo>
                        <a:pt x="177" y="81"/>
                      </a:lnTo>
                      <a:lnTo>
                        <a:pt x="170" y="87"/>
                      </a:lnTo>
                      <a:lnTo>
                        <a:pt x="164" y="94"/>
                      </a:lnTo>
                      <a:lnTo>
                        <a:pt x="157" y="99"/>
                      </a:lnTo>
                      <a:lnTo>
                        <a:pt x="146" y="114"/>
                      </a:lnTo>
                      <a:lnTo>
                        <a:pt x="141" y="129"/>
                      </a:lnTo>
                      <a:lnTo>
                        <a:pt x="141" y="147"/>
                      </a:lnTo>
                      <a:lnTo>
                        <a:pt x="144" y="163"/>
                      </a:lnTo>
                      <a:lnTo>
                        <a:pt x="147" y="180"/>
                      </a:lnTo>
                      <a:lnTo>
                        <a:pt x="150" y="197"/>
                      </a:lnTo>
                      <a:lnTo>
                        <a:pt x="152" y="215"/>
                      </a:lnTo>
                      <a:lnTo>
                        <a:pt x="150" y="231"/>
                      </a:lnTo>
                      <a:lnTo>
                        <a:pt x="146" y="232"/>
                      </a:lnTo>
                      <a:lnTo>
                        <a:pt x="141" y="233"/>
                      </a:lnTo>
                      <a:lnTo>
                        <a:pt x="138" y="234"/>
                      </a:lnTo>
                      <a:lnTo>
                        <a:pt x="133" y="235"/>
                      </a:lnTo>
                      <a:lnTo>
                        <a:pt x="129" y="236"/>
                      </a:lnTo>
                      <a:lnTo>
                        <a:pt x="124" y="236"/>
                      </a:lnTo>
                      <a:lnTo>
                        <a:pt x="119" y="235"/>
                      </a:lnTo>
                      <a:lnTo>
                        <a:pt x="115" y="234"/>
                      </a:lnTo>
                      <a:lnTo>
                        <a:pt x="111" y="218"/>
                      </a:lnTo>
                      <a:lnTo>
                        <a:pt x="109" y="201"/>
                      </a:lnTo>
                      <a:lnTo>
                        <a:pt x="107" y="182"/>
                      </a:lnTo>
                      <a:lnTo>
                        <a:pt x="104" y="165"/>
                      </a:lnTo>
                      <a:lnTo>
                        <a:pt x="100" y="148"/>
                      </a:lnTo>
                      <a:lnTo>
                        <a:pt x="95" y="130"/>
                      </a:lnTo>
                      <a:lnTo>
                        <a:pt x="89" y="113"/>
                      </a:lnTo>
                      <a:lnTo>
                        <a:pt x="80" y="98"/>
                      </a:lnTo>
                      <a:lnTo>
                        <a:pt x="73" y="102"/>
                      </a:lnTo>
                      <a:lnTo>
                        <a:pt x="69" y="107"/>
                      </a:lnTo>
                      <a:lnTo>
                        <a:pt x="63" y="114"/>
                      </a:lnTo>
                      <a:lnTo>
                        <a:pt x="57" y="121"/>
                      </a:lnTo>
                      <a:lnTo>
                        <a:pt x="52" y="140"/>
                      </a:lnTo>
                      <a:lnTo>
                        <a:pt x="46" y="158"/>
                      </a:lnTo>
                      <a:lnTo>
                        <a:pt x="40" y="175"/>
                      </a:lnTo>
                      <a:lnTo>
                        <a:pt x="35" y="194"/>
                      </a:lnTo>
                      <a:lnTo>
                        <a:pt x="31" y="212"/>
                      </a:lnTo>
                      <a:lnTo>
                        <a:pt x="26" y="231"/>
                      </a:lnTo>
                      <a:lnTo>
                        <a:pt x="24" y="250"/>
                      </a:lnTo>
                      <a:lnTo>
                        <a:pt x="23" y="269"/>
                      </a:lnTo>
                      <a:lnTo>
                        <a:pt x="17" y="278"/>
                      </a:lnTo>
                      <a:lnTo>
                        <a:pt x="11" y="287"/>
                      </a:lnTo>
                      <a:lnTo>
                        <a:pt x="6" y="297"/>
                      </a:lnTo>
                      <a:lnTo>
                        <a:pt x="0" y="307"/>
                      </a:lnTo>
                      <a:lnTo>
                        <a:pt x="32" y="299"/>
                      </a:lnTo>
                      <a:lnTo>
                        <a:pt x="65" y="289"/>
                      </a:lnTo>
                      <a:lnTo>
                        <a:pt x="99" y="279"/>
                      </a:lnTo>
                      <a:lnTo>
                        <a:pt x="133" y="270"/>
                      </a:lnTo>
                      <a:lnTo>
                        <a:pt x="168" y="261"/>
                      </a:lnTo>
                      <a:lnTo>
                        <a:pt x="202" y="254"/>
                      </a:lnTo>
                      <a:lnTo>
                        <a:pt x="235" y="247"/>
                      </a:lnTo>
                      <a:lnTo>
                        <a:pt x="270" y="243"/>
                      </a:lnTo>
                      <a:lnTo>
                        <a:pt x="302" y="241"/>
                      </a:lnTo>
                      <a:lnTo>
                        <a:pt x="334" y="242"/>
                      </a:lnTo>
                      <a:lnTo>
                        <a:pt x="365" y="247"/>
                      </a:lnTo>
                      <a:lnTo>
                        <a:pt x="395" y="255"/>
                      </a:lnTo>
                      <a:lnTo>
                        <a:pt x="424" y="268"/>
                      </a:lnTo>
                      <a:lnTo>
                        <a:pt x="451" y="285"/>
                      </a:lnTo>
                      <a:lnTo>
                        <a:pt x="476" y="308"/>
                      </a:lnTo>
                      <a:lnTo>
                        <a:pt x="499" y="336"/>
                      </a:lnTo>
                      <a:lnTo>
                        <a:pt x="500" y="337"/>
                      </a:lnTo>
                      <a:lnTo>
                        <a:pt x="500" y="338"/>
                      </a:lnTo>
                      <a:lnTo>
                        <a:pt x="500" y="339"/>
                      </a:lnTo>
                      <a:lnTo>
                        <a:pt x="507" y="326"/>
                      </a:lnTo>
                      <a:lnTo>
                        <a:pt x="513" y="315"/>
                      </a:lnTo>
                      <a:lnTo>
                        <a:pt x="520" y="303"/>
                      </a:lnTo>
                      <a:lnTo>
                        <a:pt x="528" y="292"/>
                      </a:lnTo>
                      <a:lnTo>
                        <a:pt x="534" y="280"/>
                      </a:lnTo>
                      <a:lnTo>
                        <a:pt x="541" y="269"/>
                      </a:lnTo>
                      <a:lnTo>
                        <a:pt x="549" y="258"/>
                      </a:lnTo>
                      <a:lnTo>
                        <a:pt x="557" y="248"/>
                      </a:lnTo>
                      <a:lnTo>
                        <a:pt x="564" y="254"/>
                      </a:lnTo>
                      <a:lnTo>
                        <a:pt x="570" y="261"/>
                      </a:lnTo>
                      <a:lnTo>
                        <a:pt x="576" y="268"/>
                      </a:lnTo>
                      <a:lnTo>
                        <a:pt x="583" y="273"/>
                      </a:lnTo>
                      <a:lnTo>
                        <a:pt x="575" y="286"/>
                      </a:lnTo>
                      <a:lnTo>
                        <a:pt x="567" y="297"/>
                      </a:lnTo>
                      <a:lnTo>
                        <a:pt x="559" y="310"/>
                      </a:lnTo>
                      <a:lnTo>
                        <a:pt x="552" y="322"/>
                      </a:lnTo>
                      <a:lnTo>
                        <a:pt x="544" y="334"/>
                      </a:lnTo>
                      <a:lnTo>
                        <a:pt x="537" y="347"/>
                      </a:lnTo>
                      <a:lnTo>
                        <a:pt x="529" y="359"/>
                      </a:lnTo>
                      <a:lnTo>
                        <a:pt x="522" y="371"/>
                      </a:lnTo>
                      <a:lnTo>
                        <a:pt x="541" y="407"/>
                      </a:lnTo>
                      <a:lnTo>
                        <a:pt x="557" y="445"/>
                      </a:lnTo>
                      <a:lnTo>
                        <a:pt x="571" y="483"/>
                      </a:lnTo>
                      <a:lnTo>
                        <a:pt x="582" y="523"/>
                      </a:lnTo>
                      <a:lnTo>
                        <a:pt x="591" y="562"/>
                      </a:lnTo>
                      <a:lnTo>
                        <a:pt x="598" y="604"/>
                      </a:lnTo>
                      <a:lnTo>
                        <a:pt x="603" y="644"/>
                      </a:lnTo>
                      <a:lnTo>
                        <a:pt x="607" y="686"/>
                      </a:lnTo>
                      <a:lnTo>
                        <a:pt x="615" y="676"/>
                      </a:lnTo>
                      <a:lnTo>
                        <a:pt x="623" y="667"/>
                      </a:lnTo>
                      <a:lnTo>
                        <a:pt x="630" y="658"/>
                      </a:lnTo>
                      <a:lnTo>
                        <a:pt x="638" y="649"/>
                      </a:lnTo>
                      <a:lnTo>
                        <a:pt x="645" y="640"/>
                      </a:lnTo>
                      <a:lnTo>
                        <a:pt x="652" y="630"/>
                      </a:lnTo>
                      <a:lnTo>
                        <a:pt x="659" y="621"/>
                      </a:lnTo>
                      <a:lnTo>
                        <a:pt x="664" y="611"/>
                      </a:lnTo>
                      <a:lnTo>
                        <a:pt x="670" y="532"/>
                      </a:lnTo>
                      <a:lnTo>
                        <a:pt x="677" y="454"/>
                      </a:lnTo>
                      <a:lnTo>
                        <a:pt x="684" y="376"/>
                      </a:lnTo>
                      <a:lnTo>
                        <a:pt x="686" y="297"/>
                      </a:lnTo>
                      <a:lnTo>
                        <a:pt x="684" y="220"/>
                      </a:lnTo>
                      <a:lnTo>
                        <a:pt x="675" y="145"/>
                      </a:lnTo>
                      <a:lnTo>
                        <a:pt x="656" y="72"/>
                      </a:lnTo>
                      <a:lnTo>
                        <a:pt x="62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61" name="Freeform 29"/>
                <p:cNvSpPr>
                  <a:spLocks/>
                </p:cNvSpPr>
                <p:nvPr/>
              </p:nvSpPr>
              <p:spPr bwMode="auto">
                <a:xfrm>
                  <a:off x="1407" y="2666"/>
                  <a:ext cx="127" cy="268"/>
                </a:xfrm>
                <a:custGeom>
                  <a:avLst/>
                  <a:gdLst>
                    <a:gd name="T0" fmla="*/ 120 w 256"/>
                    <a:gd name="T1" fmla="*/ 279 h 536"/>
                    <a:gd name="T2" fmla="*/ 136 w 256"/>
                    <a:gd name="T3" fmla="*/ 224 h 536"/>
                    <a:gd name="T4" fmla="*/ 158 w 256"/>
                    <a:gd name="T5" fmla="*/ 172 h 536"/>
                    <a:gd name="T6" fmla="*/ 186 w 256"/>
                    <a:gd name="T7" fmla="*/ 121 h 536"/>
                    <a:gd name="T8" fmla="*/ 204 w 256"/>
                    <a:gd name="T9" fmla="*/ 97 h 536"/>
                    <a:gd name="T10" fmla="*/ 214 w 256"/>
                    <a:gd name="T11" fmla="*/ 100 h 536"/>
                    <a:gd name="T12" fmla="*/ 226 w 256"/>
                    <a:gd name="T13" fmla="*/ 89 h 536"/>
                    <a:gd name="T14" fmla="*/ 240 w 256"/>
                    <a:gd name="T15" fmla="*/ 70 h 536"/>
                    <a:gd name="T16" fmla="*/ 256 w 256"/>
                    <a:gd name="T17" fmla="*/ 41 h 536"/>
                    <a:gd name="T18" fmla="*/ 246 w 256"/>
                    <a:gd name="T19" fmla="*/ 17 h 536"/>
                    <a:gd name="T20" fmla="*/ 212 w 256"/>
                    <a:gd name="T21" fmla="*/ 6 h 536"/>
                    <a:gd name="T22" fmla="*/ 166 w 256"/>
                    <a:gd name="T23" fmla="*/ 2 h 536"/>
                    <a:gd name="T24" fmla="*/ 120 w 256"/>
                    <a:gd name="T25" fmla="*/ 33 h 536"/>
                    <a:gd name="T26" fmla="*/ 79 w 256"/>
                    <a:gd name="T27" fmla="*/ 97 h 536"/>
                    <a:gd name="T28" fmla="*/ 42 w 256"/>
                    <a:gd name="T29" fmla="*/ 165 h 536"/>
                    <a:gd name="T30" fmla="*/ 13 w 256"/>
                    <a:gd name="T31" fmla="*/ 235 h 536"/>
                    <a:gd name="T32" fmla="*/ 0 w 256"/>
                    <a:gd name="T33" fmla="*/ 309 h 536"/>
                    <a:gd name="T34" fmla="*/ 6 w 256"/>
                    <a:gd name="T35" fmla="*/ 381 h 536"/>
                    <a:gd name="T36" fmla="*/ 26 w 256"/>
                    <a:gd name="T37" fmla="*/ 447 h 536"/>
                    <a:gd name="T38" fmla="*/ 60 w 256"/>
                    <a:gd name="T39" fmla="*/ 508 h 536"/>
                    <a:gd name="T40" fmla="*/ 92 w 256"/>
                    <a:gd name="T41" fmla="*/ 535 h 536"/>
                    <a:gd name="T42" fmla="*/ 111 w 256"/>
                    <a:gd name="T43" fmla="*/ 534 h 536"/>
                    <a:gd name="T44" fmla="*/ 129 w 256"/>
                    <a:gd name="T45" fmla="*/ 533 h 536"/>
                    <a:gd name="T46" fmla="*/ 148 w 256"/>
                    <a:gd name="T47" fmla="*/ 530 h 536"/>
                    <a:gd name="T48" fmla="*/ 169 w 256"/>
                    <a:gd name="T49" fmla="*/ 525 h 536"/>
                    <a:gd name="T50" fmla="*/ 194 w 256"/>
                    <a:gd name="T51" fmla="*/ 517 h 536"/>
                    <a:gd name="T52" fmla="*/ 218 w 256"/>
                    <a:gd name="T53" fmla="*/ 510 h 536"/>
                    <a:gd name="T54" fmla="*/ 242 w 256"/>
                    <a:gd name="T55" fmla="*/ 503 h 536"/>
                    <a:gd name="T56" fmla="*/ 243 w 256"/>
                    <a:gd name="T57" fmla="*/ 491 h 536"/>
                    <a:gd name="T58" fmla="*/ 222 w 256"/>
                    <a:gd name="T59" fmla="*/ 475 h 536"/>
                    <a:gd name="T60" fmla="*/ 204 w 256"/>
                    <a:gd name="T61" fmla="*/ 457 h 536"/>
                    <a:gd name="T62" fmla="*/ 188 w 256"/>
                    <a:gd name="T63" fmla="*/ 435 h 536"/>
                    <a:gd name="T64" fmla="*/ 176 w 256"/>
                    <a:gd name="T65" fmla="*/ 411 h 536"/>
                    <a:gd name="T66" fmla="*/ 167 w 256"/>
                    <a:gd name="T67" fmla="*/ 389 h 536"/>
                    <a:gd name="T68" fmla="*/ 159 w 256"/>
                    <a:gd name="T69" fmla="*/ 378 h 536"/>
                    <a:gd name="T70" fmla="*/ 149 w 256"/>
                    <a:gd name="T71" fmla="*/ 381 h 536"/>
                    <a:gd name="T72" fmla="*/ 138 w 256"/>
                    <a:gd name="T73" fmla="*/ 383 h 536"/>
                    <a:gd name="T74" fmla="*/ 128 w 256"/>
                    <a:gd name="T75" fmla="*/ 384 h 536"/>
                    <a:gd name="T76" fmla="*/ 115 w 256"/>
                    <a:gd name="T77" fmla="*/ 367 h 536"/>
                    <a:gd name="T78" fmla="*/ 115 w 256"/>
                    <a:gd name="T79" fmla="*/ 329 h 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56"/>
                    <a:gd name="T121" fmla="*/ 0 h 536"/>
                    <a:gd name="T122" fmla="*/ 256 w 256"/>
                    <a:gd name="T123" fmla="*/ 536 h 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56" h="536">
                      <a:moveTo>
                        <a:pt x="117" y="308"/>
                      </a:moveTo>
                      <a:lnTo>
                        <a:pt x="120" y="279"/>
                      </a:lnTo>
                      <a:lnTo>
                        <a:pt x="127" y="250"/>
                      </a:lnTo>
                      <a:lnTo>
                        <a:pt x="136" y="224"/>
                      </a:lnTo>
                      <a:lnTo>
                        <a:pt x="146" y="197"/>
                      </a:lnTo>
                      <a:lnTo>
                        <a:pt x="158" y="172"/>
                      </a:lnTo>
                      <a:lnTo>
                        <a:pt x="172" y="147"/>
                      </a:lnTo>
                      <a:lnTo>
                        <a:pt x="186" y="121"/>
                      </a:lnTo>
                      <a:lnTo>
                        <a:pt x="199" y="96"/>
                      </a:lnTo>
                      <a:lnTo>
                        <a:pt x="204" y="97"/>
                      </a:lnTo>
                      <a:lnTo>
                        <a:pt x="210" y="98"/>
                      </a:lnTo>
                      <a:lnTo>
                        <a:pt x="214" y="100"/>
                      </a:lnTo>
                      <a:lnTo>
                        <a:pt x="219" y="100"/>
                      </a:lnTo>
                      <a:lnTo>
                        <a:pt x="226" y="89"/>
                      </a:lnTo>
                      <a:lnTo>
                        <a:pt x="233" y="79"/>
                      </a:lnTo>
                      <a:lnTo>
                        <a:pt x="240" y="70"/>
                      </a:lnTo>
                      <a:lnTo>
                        <a:pt x="246" y="59"/>
                      </a:lnTo>
                      <a:lnTo>
                        <a:pt x="256" y="41"/>
                      </a:lnTo>
                      <a:lnTo>
                        <a:pt x="256" y="26"/>
                      </a:lnTo>
                      <a:lnTo>
                        <a:pt x="246" y="17"/>
                      </a:lnTo>
                      <a:lnTo>
                        <a:pt x="233" y="10"/>
                      </a:lnTo>
                      <a:lnTo>
                        <a:pt x="212" y="6"/>
                      </a:lnTo>
                      <a:lnTo>
                        <a:pt x="190" y="4"/>
                      </a:lnTo>
                      <a:lnTo>
                        <a:pt x="166" y="2"/>
                      </a:lnTo>
                      <a:lnTo>
                        <a:pt x="142" y="0"/>
                      </a:lnTo>
                      <a:lnTo>
                        <a:pt x="120" y="33"/>
                      </a:lnTo>
                      <a:lnTo>
                        <a:pt x="99" y="65"/>
                      </a:lnTo>
                      <a:lnTo>
                        <a:pt x="79" y="97"/>
                      </a:lnTo>
                      <a:lnTo>
                        <a:pt x="59" y="131"/>
                      </a:lnTo>
                      <a:lnTo>
                        <a:pt x="42" y="165"/>
                      </a:lnTo>
                      <a:lnTo>
                        <a:pt x="26" y="200"/>
                      </a:lnTo>
                      <a:lnTo>
                        <a:pt x="13" y="235"/>
                      </a:lnTo>
                      <a:lnTo>
                        <a:pt x="4" y="272"/>
                      </a:lnTo>
                      <a:lnTo>
                        <a:pt x="0" y="309"/>
                      </a:lnTo>
                      <a:lnTo>
                        <a:pt x="2" y="346"/>
                      </a:lnTo>
                      <a:lnTo>
                        <a:pt x="6" y="381"/>
                      </a:lnTo>
                      <a:lnTo>
                        <a:pt x="14" y="414"/>
                      </a:lnTo>
                      <a:lnTo>
                        <a:pt x="26" y="447"/>
                      </a:lnTo>
                      <a:lnTo>
                        <a:pt x="42" y="479"/>
                      </a:lnTo>
                      <a:lnTo>
                        <a:pt x="60" y="508"/>
                      </a:lnTo>
                      <a:lnTo>
                        <a:pt x="83" y="536"/>
                      </a:lnTo>
                      <a:lnTo>
                        <a:pt x="92" y="535"/>
                      </a:lnTo>
                      <a:lnTo>
                        <a:pt x="102" y="534"/>
                      </a:lnTo>
                      <a:lnTo>
                        <a:pt x="111" y="534"/>
                      </a:lnTo>
                      <a:lnTo>
                        <a:pt x="120" y="534"/>
                      </a:lnTo>
                      <a:lnTo>
                        <a:pt x="129" y="533"/>
                      </a:lnTo>
                      <a:lnTo>
                        <a:pt x="140" y="532"/>
                      </a:lnTo>
                      <a:lnTo>
                        <a:pt x="148" y="530"/>
                      </a:lnTo>
                      <a:lnTo>
                        <a:pt x="157" y="528"/>
                      </a:lnTo>
                      <a:lnTo>
                        <a:pt x="169" y="525"/>
                      </a:lnTo>
                      <a:lnTo>
                        <a:pt x="181" y="520"/>
                      </a:lnTo>
                      <a:lnTo>
                        <a:pt x="194" y="517"/>
                      </a:lnTo>
                      <a:lnTo>
                        <a:pt x="206" y="513"/>
                      </a:lnTo>
                      <a:lnTo>
                        <a:pt x="218" y="510"/>
                      </a:lnTo>
                      <a:lnTo>
                        <a:pt x="230" y="506"/>
                      </a:lnTo>
                      <a:lnTo>
                        <a:pt x="242" y="503"/>
                      </a:lnTo>
                      <a:lnTo>
                        <a:pt x="255" y="499"/>
                      </a:lnTo>
                      <a:lnTo>
                        <a:pt x="243" y="491"/>
                      </a:lnTo>
                      <a:lnTo>
                        <a:pt x="233" y="483"/>
                      </a:lnTo>
                      <a:lnTo>
                        <a:pt x="222" y="475"/>
                      </a:lnTo>
                      <a:lnTo>
                        <a:pt x="212" y="466"/>
                      </a:lnTo>
                      <a:lnTo>
                        <a:pt x="204" y="457"/>
                      </a:lnTo>
                      <a:lnTo>
                        <a:pt x="196" y="446"/>
                      </a:lnTo>
                      <a:lnTo>
                        <a:pt x="188" y="435"/>
                      </a:lnTo>
                      <a:lnTo>
                        <a:pt x="182" y="422"/>
                      </a:lnTo>
                      <a:lnTo>
                        <a:pt x="176" y="411"/>
                      </a:lnTo>
                      <a:lnTo>
                        <a:pt x="172" y="399"/>
                      </a:lnTo>
                      <a:lnTo>
                        <a:pt x="167" y="389"/>
                      </a:lnTo>
                      <a:lnTo>
                        <a:pt x="164" y="377"/>
                      </a:lnTo>
                      <a:lnTo>
                        <a:pt x="159" y="378"/>
                      </a:lnTo>
                      <a:lnTo>
                        <a:pt x="153" y="379"/>
                      </a:lnTo>
                      <a:lnTo>
                        <a:pt x="149" y="381"/>
                      </a:lnTo>
                      <a:lnTo>
                        <a:pt x="143" y="382"/>
                      </a:lnTo>
                      <a:lnTo>
                        <a:pt x="138" y="383"/>
                      </a:lnTo>
                      <a:lnTo>
                        <a:pt x="133" y="383"/>
                      </a:lnTo>
                      <a:lnTo>
                        <a:pt x="128" y="384"/>
                      </a:lnTo>
                      <a:lnTo>
                        <a:pt x="122" y="385"/>
                      </a:lnTo>
                      <a:lnTo>
                        <a:pt x="115" y="367"/>
                      </a:lnTo>
                      <a:lnTo>
                        <a:pt x="114" y="348"/>
                      </a:lnTo>
                      <a:lnTo>
                        <a:pt x="115" y="329"/>
                      </a:lnTo>
                      <a:lnTo>
                        <a:pt x="117" y="30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62" name="Freeform 30"/>
                <p:cNvSpPr>
                  <a:spLocks/>
                </p:cNvSpPr>
                <p:nvPr/>
              </p:nvSpPr>
              <p:spPr bwMode="auto">
                <a:xfrm>
                  <a:off x="1477" y="2604"/>
                  <a:ext cx="323" cy="311"/>
                </a:xfrm>
                <a:custGeom>
                  <a:avLst/>
                  <a:gdLst>
                    <a:gd name="T0" fmla="*/ 535 w 645"/>
                    <a:gd name="T1" fmla="*/ 180 h 623"/>
                    <a:gd name="T2" fmla="*/ 502 w 645"/>
                    <a:gd name="T3" fmla="*/ 256 h 623"/>
                    <a:gd name="T4" fmla="*/ 476 w 645"/>
                    <a:gd name="T5" fmla="*/ 334 h 623"/>
                    <a:gd name="T6" fmla="*/ 472 w 645"/>
                    <a:gd name="T7" fmla="*/ 369 h 623"/>
                    <a:gd name="T8" fmla="*/ 471 w 645"/>
                    <a:gd name="T9" fmla="*/ 401 h 623"/>
                    <a:gd name="T10" fmla="*/ 441 w 645"/>
                    <a:gd name="T11" fmla="*/ 381 h 623"/>
                    <a:gd name="T12" fmla="*/ 445 w 645"/>
                    <a:gd name="T13" fmla="*/ 319 h 623"/>
                    <a:gd name="T14" fmla="*/ 480 w 645"/>
                    <a:gd name="T15" fmla="*/ 236 h 623"/>
                    <a:gd name="T16" fmla="*/ 514 w 645"/>
                    <a:gd name="T17" fmla="*/ 152 h 623"/>
                    <a:gd name="T18" fmla="*/ 538 w 645"/>
                    <a:gd name="T19" fmla="*/ 97 h 623"/>
                    <a:gd name="T20" fmla="*/ 537 w 645"/>
                    <a:gd name="T21" fmla="*/ 95 h 623"/>
                    <a:gd name="T22" fmla="*/ 462 w 645"/>
                    <a:gd name="T23" fmla="*/ 27 h 623"/>
                    <a:gd name="T24" fmla="*/ 372 w 645"/>
                    <a:gd name="T25" fmla="*/ 1 h 623"/>
                    <a:gd name="T26" fmla="*/ 273 w 645"/>
                    <a:gd name="T27" fmla="*/ 6 h 623"/>
                    <a:gd name="T28" fmla="*/ 171 w 645"/>
                    <a:gd name="T29" fmla="*/ 29 h 623"/>
                    <a:gd name="T30" fmla="*/ 70 w 645"/>
                    <a:gd name="T31" fmla="*/ 58 h 623"/>
                    <a:gd name="T32" fmla="*/ 29 w 645"/>
                    <a:gd name="T33" fmla="*/ 81 h 623"/>
                    <a:gd name="T34" fmla="*/ 14 w 645"/>
                    <a:gd name="T35" fmla="*/ 103 h 623"/>
                    <a:gd name="T36" fmla="*/ 0 w 645"/>
                    <a:gd name="T37" fmla="*/ 124 h 623"/>
                    <a:gd name="T38" fmla="*/ 57 w 645"/>
                    <a:gd name="T39" fmla="*/ 128 h 623"/>
                    <a:gd name="T40" fmla="*/ 102 w 645"/>
                    <a:gd name="T41" fmla="*/ 139 h 623"/>
                    <a:gd name="T42" fmla="*/ 125 w 645"/>
                    <a:gd name="T43" fmla="*/ 153 h 623"/>
                    <a:gd name="T44" fmla="*/ 162 w 645"/>
                    <a:gd name="T45" fmla="*/ 147 h 623"/>
                    <a:gd name="T46" fmla="*/ 200 w 645"/>
                    <a:gd name="T47" fmla="*/ 144 h 623"/>
                    <a:gd name="T48" fmla="*/ 238 w 645"/>
                    <a:gd name="T49" fmla="*/ 141 h 623"/>
                    <a:gd name="T50" fmla="*/ 275 w 645"/>
                    <a:gd name="T51" fmla="*/ 137 h 623"/>
                    <a:gd name="T52" fmla="*/ 310 w 645"/>
                    <a:gd name="T53" fmla="*/ 133 h 623"/>
                    <a:gd name="T54" fmla="*/ 342 w 645"/>
                    <a:gd name="T55" fmla="*/ 131 h 623"/>
                    <a:gd name="T56" fmla="*/ 371 w 645"/>
                    <a:gd name="T57" fmla="*/ 137 h 623"/>
                    <a:gd name="T58" fmla="*/ 370 w 645"/>
                    <a:gd name="T59" fmla="*/ 186 h 623"/>
                    <a:gd name="T60" fmla="*/ 328 w 645"/>
                    <a:gd name="T61" fmla="*/ 273 h 623"/>
                    <a:gd name="T62" fmla="*/ 288 w 645"/>
                    <a:gd name="T63" fmla="*/ 365 h 623"/>
                    <a:gd name="T64" fmla="*/ 275 w 645"/>
                    <a:gd name="T65" fmla="*/ 414 h 623"/>
                    <a:gd name="T66" fmla="*/ 267 w 645"/>
                    <a:gd name="T67" fmla="*/ 433 h 623"/>
                    <a:gd name="T68" fmla="*/ 253 w 645"/>
                    <a:gd name="T69" fmla="*/ 439 h 623"/>
                    <a:gd name="T70" fmla="*/ 209 w 645"/>
                    <a:gd name="T71" fmla="*/ 449 h 623"/>
                    <a:gd name="T72" fmla="*/ 165 w 645"/>
                    <a:gd name="T73" fmla="*/ 462 h 623"/>
                    <a:gd name="T74" fmla="*/ 123 w 645"/>
                    <a:gd name="T75" fmla="*/ 475 h 623"/>
                    <a:gd name="T76" fmla="*/ 80 w 645"/>
                    <a:gd name="T77" fmla="*/ 487 h 623"/>
                    <a:gd name="T78" fmla="*/ 37 w 645"/>
                    <a:gd name="T79" fmla="*/ 498 h 623"/>
                    <a:gd name="T80" fmla="*/ 25 w 645"/>
                    <a:gd name="T81" fmla="*/ 513 h 623"/>
                    <a:gd name="T82" fmla="*/ 40 w 645"/>
                    <a:gd name="T83" fmla="*/ 546 h 623"/>
                    <a:gd name="T84" fmla="*/ 62 w 645"/>
                    <a:gd name="T85" fmla="*/ 581 h 623"/>
                    <a:gd name="T86" fmla="*/ 91 w 645"/>
                    <a:gd name="T87" fmla="*/ 607 h 623"/>
                    <a:gd name="T88" fmla="*/ 130 w 645"/>
                    <a:gd name="T89" fmla="*/ 618 h 623"/>
                    <a:gd name="T90" fmla="*/ 179 w 645"/>
                    <a:gd name="T91" fmla="*/ 603 h 623"/>
                    <a:gd name="T92" fmla="*/ 230 w 645"/>
                    <a:gd name="T93" fmla="*/ 586 h 623"/>
                    <a:gd name="T94" fmla="*/ 291 w 645"/>
                    <a:gd name="T95" fmla="*/ 571 h 623"/>
                    <a:gd name="T96" fmla="*/ 356 w 645"/>
                    <a:gd name="T97" fmla="*/ 554 h 623"/>
                    <a:gd name="T98" fmla="*/ 422 w 645"/>
                    <a:gd name="T99" fmla="*/ 537 h 623"/>
                    <a:gd name="T100" fmla="*/ 487 w 645"/>
                    <a:gd name="T101" fmla="*/ 518 h 623"/>
                    <a:gd name="T102" fmla="*/ 554 w 645"/>
                    <a:gd name="T103" fmla="*/ 502 h 623"/>
                    <a:gd name="T104" fmla="*/ 605 w 645"/>
                    <a:gd name="T105" fmla="*/ 487 h 623"/>
                    <a:gd name="T106" fmla="*/ 622 w 645"/>
                    <a:gd name="T107" fmla="*/ 469 h 623"/>
                    <a:gd name="T108" fmla="*/ 639 w 645"/>
                    <a:gd name="T109" fmla="*/ 450 h 623"/>
                    <a:gd name="T110" fmla="*/ 636 w 645"/>
                    <a:gd name="T111" fmla="*/ 363 h 623"/>
                    <a:gd name="T112" fmla="*/ 609 w 645"/>
                    <a:gd name="T113" fmla="*/ 242 h 623"/>
                    <a:gd name="T114" fmla="*/ 560 w 645"/>
                    <a:gd name="T115" fmla="*/ 130 h 62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45"/>
                    <a:gd name="T175" fmla="*/ 0 h 623"/>
                    <a:gd name="T176" fmla="*/ 645 w 645"/>
                    <a:gd name="T177" fmla="*/ 623 h 623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45" h="623">
                      <a:moveTo>
                        <a:pt x="560" y="130"/>
                      </a:moveTo>
                      <a:lnTo>
                        <a:pt x="547" y="154"/>
                      </a:lnTo>
                      <a:lnTo>
                        <a:pt x="535" y="180"/>
                      </a:lnTo>
                      <a:lnTo>
                        <a:pt x="523" y="205"/>
                      </a:lnTo>
                      <a:lnTo>
                        <a:pt x="513" y="230"/>
                      </a:lnTo>
                      <a:lnTo>
                        <a:pt x="502" y="256"/>
                      </a:lnTo>
                      <a:lnTo>
                        <a:pt x="492" y="281"/>
                      </a:lnTo>
                      <a:lnTo>
                        <a:pt x="484" y="308"/>
                      </a:lnTo>
                      <a:lnTo>
                        <a:pt x="476" y="334"/>
                      </a:lnTo>
                      <a:lnTo>
                        <a:pt x="471" y="343"/>
                      </a:lnTo>
                      <a:lnTo>
                        <a:pt x="471" y="356"/>
                      </a:lnTo>
                      <a:lnTo>
                        <a:pt x="472" y="369"/>
                      </a:lnTo>
                      <a:lnTo>
                        <a:pt x="475" y="381"/>
                      </a:lnTo>
                      <a:lnTo>
                        <a:pt x="475" y="393"/>
                      </a:lnTo>
                      <a:lnTo>
                        <a:pt x="471" y="401"/>
                      </a:lnTo>
                      <a:lnTo>
                        <a:pt x="462" y="404"/>
                      </a:lnTo>
                      <a:lnTo>
                        <a:pt x="445" y="402"/>
                      </a:lnTo>
                      <a:lnTo>
                        <a:pt x="441" y="381"/>
                      </a:lnTo>
                      <a:lnTo>
                        <a:pt x="440" y="361"/>
                      </a:lnTo>
                      <a:lnTo>
                        <a:pt x="441" y="339"/>
                      </a:lnTo>
                      <a:lnTo>
                        <a:pt x="445" y="319"/>
                      </a:lnTo>
                      <a:lnTo>
                        <a:pt x="457" y="291"/>
                      </a:lnTo>
                      <a:lnTo>
                        <a:pt x="469" y="264"/>
                      </a:lnTo>
                      <a:lnTo>
                        <a:pt x="480" y="236"/>
                      </a:lnTo>
                      <a:lnTo>
                        <a:pt x="492" y="209"/>
                      </a:lnTo>
                      <a:lnTo>
                        <a:pt x="502" y="180"/>
                      </a:lnTo>
                      <a:lnTo>
                        <a:pt x="514" y="152"/>
                      </a:lnTo>
                      <a:lnTo>
                        <a:pt x="525" y="124"/>
                      </a:lnTo>
                      <a:lnTo>
                        <a:pt x="538" y="98"/>
                      </a:lnTo>
                      <a:lnTo>
                        <a:pt x="538" y="97"/>
                      </a:lnTo>
                      <a:lnTo>
                        <a:pt x="538" y="96"/>
                      </a:lnTo>
                      <a:lnTo>
                        <a:pt x="537" y="95"/>
                      </a:lnTo>
                      <a:lnTo>
                        <a:pt x="514" y="67"/>
                      </a:lnTo>
                      <a:lnTo>
                        <a:pt x="489" y="44"/>
                      </a:lnTo>
                      <a:lnTo>
                        <a:pt x="462" y="27"/>
                      </a:lnTo>
                      <a:lnTo>
                        <a:pt x="433" y="14"/>
                      </a:lnTo>
                      <a:lnTo>
                        <a:pt x="403" y="6"/>
                      </a:lnTo>
                      <a:lnTo>
                        <a:pt x="372" y="1"/>
                      </a:lnTo>
                      <a:lnTo>
                        <a:pt x="340" y="0"/>
                      </a:lnTo>
                      <a:lnTo>
                        <a:pt x="308" y="2"/>
                      </a:lnTo>
                      <a:lnTo>
                        <a:pt x="273" y="6"/>
                      </a:lnTo>
                      <a:lnTo>
                        <a:pt x="240" y="13"/>
                      </a:lnTo>
                      <a:lnTo>
                        <a:pt x="206" y="20"/>
                      </a:lnTo>
                      <a:lnTo>
                        <a:pt x="171" y="29"/>
                      </a:lnTo>
                      <a:lnTo>
                        <a:pt x="137" y="38"/>
                      </a:lnTo>
                      <a:lnTo>
                        <a:pt x="103" y="48"/>
                      </a:lnTo>
                      <a:lnTo>
                        <a:pt x="70" y="58"/>
                      </a:lnTo>
                      <a:lnTo>
                        <a:pt x="38" y="66"/>
                      </a:lnTo>
                      <a:lnTo>
                        <a:pt x="33" y="74"/>
                      </a:lnTo>
                      <a:lnTo>
                        <a:pt x="29" y="81"/>
                      </a:lnTo>
                      <a:lnTo>
                        <a:pt x="24" y="89"/>
                      </a:lnTo>
                      <a:lnTo>
                        <a:pt x="19" y="96"/>
                      </a:lnTo>
                      <a:lnTo>
                        <a:pt x="14" y="103"/>
                      </a:lnTo>
                      <a:lnTo>
                        <a:pt x="9" y="109"/>
                      </a:lnTo>
                      <a:lnTo>
                        <a:pt x="4" y="118"/>
                      </a:lnTo>
                      <a:lnTo>
                        <a:pt x="0" y="124"/>
                      </a:lnTo>
                      <a:lnTo>
                        <a:pt x="19" y="126"/>
                      </a:lnTo>
                      <a:lnTo>
                        <a:pt x="38" y="127"/>
                      </a:lnTo>
                      <a:lnTo>
                        <a:pt x="57" y="128"/>
                      </a:lnTo>
                      <a:lnTo>
                        <a:pt x="75" y="130"/>
                      </a:lnTo>
                      <a:lnTo>
                        <a:pt x="90" y="134"/>
                      </a:lnTo>
                      <a:lnTo>
                        <a:pt x="102" y="139"/>
                      </a:lnTo>
                      <a:lnTo>
                        <a:pt x="110" y="146"/>
                      </a:lnTo>
                      <a:lnTo>
                        <a:pt x="114" y="156"/>
                      </a:lnTo>
                      <a:lnTo>
                        <a:pt x="125" y="153"/>
                      </a:lnTo>
                      <a:lnTo>
                        <a:pt x="138" y="151"/>
                      </a:lnTo>
                      <a:lnTo>
                        <a:pt x="150" y="149"/>
                      </a:lnTo>
                      <a:lnTo>
                        <a:pt x="162" y="147"/>
                      </a:lnTo>
                      <a:lnTo>
                        <a:pt x="175" y="146"/>
                      </a:lnTo>
                      <a:lnTo>
                        <a:pt x="187" y="145"/>
                      </a:lnTo>
                      <a:lnTo>
                        <a:pt x="200" y="144"/>
                      </a:lnTo>
                      <a:lnTo>
                        <a:pt x="213" y="143"/>
                      </a:lnTo>
                      <a:lnTo>
                        <a:pt x="225" y="142"/>
                      </a:lnTo>
                      <a:lnTo>
                        <a:pt x="238" y="141"/>
                      </a:lnTo>
                      <a:lnTo>
                        <a:pt x="249" y="139"/>
                      </a:lnTo>
                      <a:lnTo>
                        <a:pt x="262" y="138"/>
                      </a:lnTo>
                      <a:lnTo>
                        <a:pt x="275" y="137"/>
                      </a:lnTo>
                      <a:lnTo>
                        <a:pt x="286" y="136"/>
                      </a:lnTo>
                      <a:lnTo>
                        <a:pt x="299" y="135"/>
                      </a:lnTo>
                      <a:lnTo>
                        <a:pt x="310" y="133"/>
                      </a:lnTo>
                      <a:lnTo>
                        <a:pt x="321" y="133"/>
                      </a:lnTo>
                      <a:lnTo>
                        <a:pt x="331" y="131"/>
                      </a:lnTo>
                      <a:lnTo>
                        <a:pt x="342" y="131"/>
                      </a:lnTo>
                      <a:lnTo>
                        <a:pt x="353" y="130"/>
                      </a:lnTo>
                      <a:lnTo>
                        <a:pt x="363" y="133"/>
                      </a:lnTo>
                      <a:lnTo>
                        <a:pt x="371" y="137"/>
                      </a:lnTo>
                      <a:lnTo>
                        <a:pt x="378" y="144"/>
                      </a:lnTo>
                      <a:lnTo>
                        <a:pt x="383" y="157"/>
                      </a:lnTo>
                      <a:lnTo>
                        <a:pt x="370" y="186"/>
                      </a:lnTo>
                      <a:lnTo>
                        <a:pt x="356" y="214"/>
                      </a:lnTo>
                      <a:lnTo>
                        <a:pt x="342" y="244"/>
                      </a:lnTo>
                      <a:lnTo>
                        <a:pt x="328" y="273"/>
                      </a:lnTo>
                      <a:lnTo>
                        <a:pt x="314" y="304"/>
                      </a:lnTo>
                      <a:lnTo>
                        <a:pt x="301" y="334"/>
                      </a:lnTo>
                      <a:lnTo>
                        <a:pt x="288" y="365"/>
                      </a:lnTo>
                      <a:lnTo>
                        <a:pt x="278" y="397"/>
                      </a:lnTo>
                      <a:lnTo>
                        <a:pt x="276" y="406"/>
                      </a:lnTo>
                      <a:lnTo>
                        <a:pt x="275" y="414"/>
                      </a:lnTo>
                      <a:lnTo>
                        <a:pt x="272" y="422"/>
                      </a:lnTo>
                      <a:lnTo>
                        <a:pt x="270" y="430"/>
                      </a:lnTo>
                      <a:lnTo>
                        <a:pt x="267" y="433"/>
                      </a:lnTo>
                      <a:lnTo>
                        <a:pt x="262" y="434"/>
                      </a:lnTo>
                      <a:lnTo>
                        <a:pt x="257" y="437"/>
                      </a:lnTo>
                      <a:lnTo>
                        <a:pt x="253" y="439"/>
                      </a:lnTo>
                      <a:lnTo>
                        <a:pt x="238" y="442"/>
                      </a:lnTo>
                      <a:lnTo>
                        <a:pt x="223" y="446"/>
                      </a:lnTo>
                      <a:lnTo>
                        <a:pt x="209" y="449"/>
                      </a:lnTo>
                      <a:lnTo>
                        <a:pt x="194" y="453"/>
                      </a:lnTo>
                      <a:lnTo>
                        <a:pt x="180" y="457"/>
                      </a:lnTo>
                      <a:lnTo>
                        <a:pt x="165" y="462"/>
                      </a:lnTo>
                      <a:lnTo>
                        <a:pt x="152" y="465"/>
                      </a:lnTo>
                      <a:lnTo>
                        <a:pt x="138" y="470"/>
                      </a:lnTo>
                      <a:lnTo>
                        <a:pt x="123" y="475"/>
                      </a:lnTo>
                      <a:lnTo>
                        <a:pt x="109" y="478"/>
                      </a:lnTo>
                      <a:lnTo>
                        <a:pt x="94" y="483"/>
                      </a:lnTo>
                      <a:lnTo>
                        <a:pt x="80" y="487"/>
                      </a:lnTo>
                      <a:lnTo>
                        <a:pt x="65" y="491"/>
                      </a:lnTo>
                      <a:lnTo>
                        <a:pt x="52" y="494"/>
                      </a:lnTo>
                      <a:lnTo>
                        <a:pt x="37" y="498"/>
                      </a:lnTo>
                      <a:lnTo>
                        <a:pt x="22" y="501"/>
                      </a:lnTo>
                      <a:lnTo>
                        <a:pt x="25" y="513"/>
                      </a:lnTo>
                      <a:lnTo>
                        <a:pt x="30" y="523"/>
                      </a:lnTo>
                      <a:lnTo>
                        <a:pt x="34" y="535"/>
                      </a:lnTo>
                      <a:lnTo>
                        <a:pt x="40" y="546"/>
                      </a:lnTo>
                      <a:lnTo>
                        <a:pt x="46" y="559"/>
                      </a:lnTo>
                      <a:lnTo>
                        <a:pt x="54" y="570"/>
                      </a:lnTo>
                      <a:lnTo>
                        <a:pt x="62" y="581"/>
                      </a:lnTo>
                      <a:lnTo>
                        <a:pt x="70" y="590"/>
                      </a:lnTo>
                      <a:lnTo>
                        <a:pt x="80" y="599"/>
                      </a:lnTo>
                      <a:lnTo>
                        <a:pt x="91" y="607"/>
                      </a:lnTo>
                      <a:lnTo>
                        <a:pt x="101" y="615"/>
                      </a:lnTo>
                      <a:lnTo>
                        <a:pt x="113" y="623"/>
                      </a:lnTo>
                      <a:lnTo>
                        <a:pt x="130" y="618"/>
                      </a:lnTo>
                      <a:lnTo>
                        <a:pt x="146" y="613"/>
                      </a:lnTo>
                      <a:lnTo>
                        <a:pt x="163" y="607"/>
                      </a:lnTo>
                      <a:lnTo>
                        <a:pt x="179" y="603"/>
                      </a:lnTo>
                      <a:lnTo>
                        <a:pt x="196" y="597"/>
                      </a:lnTo>
                      <a:lnTo>
                        <a:pt x="213" y="592"/>
                      </a:lnTo>
                      <a:lnTo>
                        <a:pt x="230" y="586"/>
                      </a:lnTo>
                      <a:lnTo>
                        <a:pt x="246" y="581"/>
                      </a:lnTo>
                      <a:lnTo>
                        <a:pt x="268" y="576"/>
                      </a:lnTo>
                      <a:lnTo>
                        <a:pt x="291" y="571"/>
                      </a:lnTo>
                      <a:lnTo>
                        <a:pt x="313" y="566"/>
                      </a:lnTo>
                      <a:lnTo>
                        <a:pt x="334" y="560"/>
                      </a:lnTo>
                      <a:lnTo>
                        <a:pt x="356" y="554"/>
                      </a:lnTo>
                      <a:lnTo>
                        <a:pt x="378" y="548"/>
                      </a:lnTo>
                      <a:lnTo>
                        <a:pt x="400" y="543"/>
                      </a:lnTo>
                      <a:lnTo>
                        <a:pt x="422" y="537"/>
                      </a:lnTo>
                      <a:lnTo>
                        <a:pt x="444" y="530"/>
                      </a:lnTo>
                      <a:lnTo>
                        <a:pt x="466" y="524"/>
                      </a:lnTo>
                      <a:lnTo>
                        <a:pt x="487" y="518"/>
                      </a:lnTo>
                      <a:lnTo>
                        <a:pt x="509" y="513"/>
                      </a:lnTo>
                      <a:lnTo>
                        <a:pt x="532" y="507"/>
                      </a:lnTo>
                      <a:lnTo>
                        <a:pt x="554" y="502"/>
                      </a:lnTo>
                      <a:lnTo>
                        <a:pt x="576" y="498"/>
                      </a:lnTo>
                      <a:lnTo>
                        <a:pt x="599" y="493"/>
                      </a:lnTo>
                      <a:lnTo>
                        <a:pt x="605" y="487"/>
                      </a:lnTo>
                      <a:lnTo>
                        <a:pt x="610" y="482"/>
                      </a:lnTo>
                      <a:lnTo>
                        <a:pt x="616" y="476"/>
                      </a:lnTo>
                      <a:lnTo>
                        <a:pt x="622" y="469"/>
                      </a:lnTo>
                      <a:lnTo>
                        <a:pt x="628" y="463"/>
                      </a:lnTo>
                      <a:lnTo>
                        <a:pt x="633" y="457"/>
                      </a:lnTo>
                      <a:lnTo>
                        <a:pt x="639" y="450"/>
                      </a:lnTo>
                      <a:lnTo>
                        <a:pt x="645" y="445"/>
                      </a:lnTo>
                      <a:lnTo>
                        <a:pt x="641" y="403"/>
                      </a:lnTo>
                      <a:lnTo>
                        <a:pt x="636" y="363"/>
                      </a:lnTo>
                      <a:lnTo>
                        <a:pt x="629" y="321"/>
                      </a:lnTo>
                      <a:lnTo>
                        <a:pt x="620" y="282"/>
                      </a:lnTo>
                      <a:lnTo>
                        <a:pt x="609" y="242"/>
                      </a:lnTo>
                      <a:lnTo>
                        <a:pt x="595" y="204"/>
                      </a:lnTo>
                      <a:lnTo>
                        <a:pt x="579" y="166"/>
                      </a:lnTo>
                      <a:lnTo>
                        <a:pt x="560" y="13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63" name="Freeform 31"/>
                <p:cNvSpPr>
                  <a:spLocks/>
                </p:cNvSpPr>
                <p:nvPr/>
              </p:nvSpPr>
              <p:spPr bwMode="auto">
                <a:xfrm>
                  <a:off x="1523" y="2702"/>
                  <a:ext cx="24" cy="35"/>
                </a:xfrm>
                <a:custGeom>
                  <a:avLst/>
                  <a:gdLst>
                    <a:gd name="T0" fmla="*/ 22 w 47"/>
                    <a:gd name="T1" fmla="*/ 3 h 70"/>
                    <a:gd name="T2" fmla="*/ 21 w 47"/>
                    <a:gd name="T3" fmla="*/ 9 h 70"/>
                    <a:gd name="T4" fmla="*/ 18 w 47"/>
                    <a:gd name="T5" fmla="*/ 15 h 70"/>
                    <a:gd name="T6" fmla="*/ 17 w 47"/>
                    <a:gd name="T7" fmla="*/ 22 h 70"/>
                    <a:gd name="T8" fmla="*/ 15 w 47"/>
                    <a:gd name="T9" fmla="*/ 28 h 70"/>
                    <a:gd name="T10" fmla="*/ 10 w 47"/>
                    <a:gd name="T11" fmla="*/ 37 h 70"/>
                    <a:gd name="T12" fmla="*/ 7 w 47"/>
                    <a:gd name="T13" fmla="*/ 47 h 70"/>
                    <a:gd name="T14" fmla="*/ 3 w 47"/>
                    <a:gd name="T15" fmla="*/ 56 h 70"/>
                    <a:gd name="T16" fmla="*/ 0 w 47"/>
                    <a:gd name="T17" fmla="*/ 67 h 70"/>
                    <a:gd name="T18" fmla="*/ 7 w 47"/>
                    <a:gd name="T19" fmla="*/ 66 h 70"/>
                    <a:gd name="T20" fmla="*/ 14 w 47"/>
                    <a:gd name="T21" fmla="*/ 68 h 70"/>
                    <a:gd name="T22" fmla="*/ 19 w 47"/>
                    <a:gd name="T23" fmla="*/ 70 h 70"/>
                    <a:gd name="T24" fmla="*/ 26 w 47"/>
                    <a:gd name="T25" fmla="*/ 67 h 70"/>
                    <a:gd name="T26" fmla="*/ 29 w 47"/>
                    <a:gd name="T27" fmla="*/ 56 h 70"/>
                    <a:gd name="T28" fmla="*/ 32 w 47"/>
                    <a:gd name="T29" fmla="*/ 46 h 70"/>
                    <a:gd name="T30" fmla="*/ 35 w 47"/>
                    <a:gd name="T31" fmla="*/ 36 h 70"/>
                    <a:gd name="T32" fmla="*/ 39 w 47"/>
                    <a:gd name="T33" fmla="*/ 27 h 70"/>
                    <a:gd name="T34" fmla="*/ 41 w 47"/>
                    <a:gd name="T35" fmla="*/ 21 h 70"/>
                    <a:gd name="T36" fmla="*/ 44 w 47"/>
                    <a:gd name="T37" fmla="*/ 14 h 70"/>
                    <a:gd name="T38" fmla="*/ 45 w 47"/>
                    <a:gd name="T39" fmla="*/ 7 h 70"/>
                    <a:gd name="T40" fmla="*/ 47 w 47"/>
                    <a:gd name="T41" fmla="*/ 0 h 70"/>
                    <a:gd name="T42" fmla="*/ 40 w 47"/>
                    <a:gd name="T43" fmla="*/ 0 h 70"/>
                    <a:gd name="T44" fmla="*/ 33 w 47"/>
                    <a:gd name="T45" fmla="*/ 0 h 70"/>
                    <a:gd name="T46" fmla="*/ 27 w 47"/>
                    <a:gd name="T47" fmla="*/ 1 h 70"/>
                    <a:gd name="T48" fmla="*/ 22 w 47"/>
                    <a:gd name="T49" fmla="*/ 3 h 7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7"/>
                    <a:gd name="T76" fmla="*/ 0 h 70"/>
                    <a:gd name="T77" fmla="*/ 47 w 47"/>
                    <a:gd name="T78" fmla="*/ 70 h 7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7" h="70">
                      <a:moveTo>
                        <a:pt x="22" y="3"/>
                      </a:moveTo>
                      <a:lnTo>
                        <a:pt x="21" y="9"/>
                      </a:lnTo>
                      <a:lnTo>
                        <a:pt x="18" y="15"/>
                      </a:lnTo>
                      <a:lnTo>
                        <a:pt x="17" y="22"/>
                      </a:lnTo>
                      <a:lnTo>
                        <a:pt x="15" y="28"/>
                      </a:lnTo>
                      <a:lnTo>
                        <a:pt x="10" y="37"/>
                      </a:lnTo>
                      <a:lnTo>
                        <a:pt x="7" y="47"/>
                      </a:lnTo>
                      <a:lnTo>
                        <a:pt x="3" y="56"/>
                      </a:lnTo>
                      <a:lnTo>
                        <a:pt x="0" y="67"/>
                      </a:lnTo>
                      <a:lnTo>
                        <a:pt x="7" y="66"/>
                      </a:lnTo>
                      <a:lnTo>
                        <a:pt x="14" y="68"/>
                      </a:lnTo>
                      <a:lnTo>
                        <a:pt x="19" y="70"/>
                      </a:lnTo>
                      <a:lnTo>
                        <a:pt x="26" y="67"/>
                      </a:lnTo>
                      <a:lnTo>
                        <a:pt x="29" y="56"/>
                      </a:lnTo>
                      <a:lnTo>
                        <a:pt x="32" y="46"/>
                      </a:lnTo>
                      <a:lnTo>
                        <a:pt x="35" y="36"/>
                      </a:lnTo>
                      <a:lnTo>
                        <a:pt x="39" y="27"/>
                      </a:lnTo>
                      <a:lnTo>
                        <a:pt x="41" y="21"/>
                      </a:lnTo>
                      <a:lnTo>
                        <a:pt x="44" y="14"/>
                      </a:lnTo>
                      <a:lnTo>
                        <a:pt x="45" y="7"/>
                      </a:lnTo>
                      <a:lnTo>
                        <a:pt x="47" y="0"/>
                      </a:lnTo>
                      <a:lnTo>
                        <a:pt x="40" y="0"/>
                      </a:lnTo>
                      <a:lnTo>
                        <a:pt x="33" y="0"/>
                      </a:lnTo>
                      <a:lnTo>
                        <a:pt x="27" y="1"/>
                      </a:lnTo>
                      <a:lnTo>
                        <a:pt x="22" y="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64" name="Freeform 32"/>
                <p:cNvSpPr>
                  <a:spLocks/>
                </p:cNvSpPr>
                <p:nvPr/>
              </p:nvSpPr>
              <p:spPr bwMode="auto">
                <a:xfrm>
                  <a:off x="1556" y="2702"/>
                  <a:ext cx="21" cy="39"/>
                </a:xfrm>
                <a:custGeom>
                  <a:avLst/>
                  <a:gdLst>
                    <a:gd name="T0" fmla="*/ 14 w 42"/>
                    <a:gd name="T1" fmla="*/ 3 h 77"/>
                    <a:gd name="T2" fmla="*/ 13 w 42"/>
                    <a:gd name="T3" fmla="*/ 9 h 77"/>
                    <a:gd name="T4" fmla="*/ 12 w 42"/>
                    <a:gd name="T5" fmla="*/ 14 h 77"/>
                    <a:gd name="T6" fmla="*/ 10 w 42"/>
                    <a:gd name="T7" fmla="*/ 20 h 77"/>
                    <a:gd name="T8" fmla="*/ 8 w 42"/>
                    <a:gd name="T9" fmla="*/ 25 h 77"/>
                    <a:gd name="T10" fmla="*/ 5 w 42"/>
                    <a:gd name="T11" fmla="*/ 38 h 77"/>
                    <a:gd name="T12" fmla="*/ 3 w 42"/>
                    <a:gd name="T13" fmla="*/ 51 h 77"/>
                    <a:gd name="T14" fmla="*/ 0 w 42"/>
                    <a:gd name="T15" fmla="*/ 63 h 77"/>
                    <a:gd name="T16" fmla="*/ 0 w 42"/>
                    <a:gd name="T17" fmla="*/ 76 h 77"/>
                    <a:gd name="T18" fmla="*/ 11 w 42"/>
                    <a:gd name="T19" fmla="*/ 77 h 77"/>
                    <a:gd name="T20" fmla="*/ 19 w 42"/>
                    <a:gd name="T21" fmla="*/ 75 h 77"/>
                    <a:gd name="T22" fmla="*/ 23 w 42"/>
                    <a:gd name="T23" fmla="*/ 69 h 77"/>
                    <a:gd name="T24" fmla="*/ 26 w 42"/>
                    <a:gd name="T25" fmla="*/ 61 h 77"/>
                    <a:gd name="T26" fmla="*/ 28 w 42"/>
                    <a:gd name="T27" fmla="*/ 53 h 77"/>
                    <a:gd name="T28" fmla="*/ 29 w 42"/>
                    <a:gd name="T29" fmla="*/ 43 h 77"/>
                    <a:gd name="T30" fmla="*/ 31 w 42"/>
                    <a:gd name="T31" fmla="*/ 33 h 77"/>
                    <a:gd name="T32" fmla="*/ 35 w 42"/>
                    <a:gd name="T33" fmla="*/ 25 h 77"/>
                    <a:gd name="T34" fmla="*/ 36 w 42"/>
                    <a:gd name="T35" fmla="*/ 24 h 77"/>
                    <a:gd name="T36" fmla="*/ 36 w 42"/>
                    <a:gd name="T37" fmla="*/ 23 h 77"/>
                    <a:gd name="T38" fmla="*/ 37 w 42"/>
                    <a:gd name="T39" fmla="*/ 22 h 77"/>
                    <a:gd name="T40" fmla="*/ 38 w 42"/>
                    <a:gd name="T41" fmla="*/ 21 h 77"/>
                    <a:gd name="T42" fmla="*/ 42 w 42"/>
                    <a:gd name="T43" fmla="*/ 15 h 77"/>
                    <a:gd name="T44" fmla="*/ 42 w 42"/>
                    <a:gd name="T45" fmla="*/ 9 h 77"/>
                    <a:gd name="T46" fmla="*/ 39 w 42"/>
                    <a:gd name="T47" fmla="*/ 6 h 77"/>
                    <a:gd name="T48" fmla="*/ 35 w 42"/>
                    <a:gd name="T49" fmla="*/ 2 h 77"/>
                    <a:gd name="T50" fmla="*/ 29 w 42"/>
                    <a:gd name="T51" fmla="*/ 0 h 77"/>
                    <a:gd name="T52" fmla="*/ 23 w 42"/>
                    <a:gd name="T53" fmla="*/ 0 h 77"/>
                    <a:gd name="T54" fmla="*/ 18 w 42"/>
                    <a:gd name="T55" fmla="*/ 1 h 77"/>
                    <a:gd name="T56" fmla="*/ 14 w 42"/>
                    <a:gd name="T57" fmla="*/ 3 h 7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42"/>
                    <a:gd name="T88" fmla="*/ 0 h 77"/>
                    <a:gd name="T89" fmla="*/ 42 w 42"/>
                    <a:gd name="T90" fmla="*/ 77 h 77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42" h="77">
                      <a:moveTo>
                        <a:pt x="14" y="3"/>
                      </a:moveTo>
                      <a:lnTo>
                        <a:pt x="13" y="9"/>
                      </a:lnTo>
                      <a:lnTo>
                        <a:pt x="12" y="14"/>
                      </a:lnTo>
                      <a:lnTo>
                        <a:pt x="10" y="20"/>
                      </a:lnTo>
                      <a:lnTo>
                        <a:pt x="8" y="25"/>
                      </a:lnTo>
                      <a:lnTo>
                        <a:pt x="5" y="38"/>
                      </a:lnTo>
                      <a:lnTo>
                        <a:pt x="3" y="51"/>
                      </a:lnTo>
                      <a:lnTo>
                        <a:pt x="0" y="63"/>
                      </a:lnTo>
                      <a:lnTo>
                        <a:pt x="0" y="76"/>
                      </a:lnTo>
                      <a:lnTo>
                        <a:pt x="11" y="77"/>
                      </a:lnTo>
                      <a:lnTo>
                        <a:pt x="19" y="75"/>
                      </a:lnTo>
                      <a:lnTo>
                        <a:pt x="23" y="69"/>
                      </a:lnTo>
                      <a:lnTo>
                        <a:pt x="26" y="61"/>
                      </a:lnTo>
                      <a:lnTo>
                        <a:pt x="28" y="53"/>
                      </a:lnTo>
                      <a:lnTo>
                        <a:pt x="29" y="43"/>
                      </a:lnTo>
                      <a:lnTo>
                        <a:pt x="31" y="33"/>
                      </a:lnTo>
                      <a:lnTo>
                        <a:pt x="35" y="25"/>
                      </a:lnTo>
                      <a:lnTo>
                        <a:pt x="36" y="24"/>
                      </a:lnTo>
                      <a:lnTo>
                        <a:pt x="36" y="23"/>
                      </a:lnTo>
                      <a:lnTo>
                        <a:pt x="37" y="22"/>
                      </a:lnTo>
                      <a:lnTo>
                        <a:pt x="38" y="21"/>
                      </a:lnTo>
                      <a:lnTo>
                        <a:pt x="42" y="15"/>
                      </a:lnTo>
                      <a:lnTo>
                        <a:pt x="42" y="9"/>
                      </a:lnTo>
                      <a:lnTo>
                        <a:pt x="39" y="6"/>
                      </a:lnTo>
                      <a:lnTo>
                        <a:pt x="35" y="2"/>
                      </a:lnTo>
                      <a:lnTo>
                        <a:pt x="29" y="0"/>
                      </a:lnTo>
                      <a:lnTo>
                        <a:pt x="23" y="0"/>
                      </a:lnTo>
                      <a:lnTo>
                        <a:pt x="18" y="1"/>
                      </a:lnTo>
                      <a:lnTo>
                        <a:pt x="14" y="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65" name="Freeform 33"/>
                <p:cNvSpPr>
                  <a:spLocks/>
                </p:cNvSpPr>
                <p:nvPr/>
              </p:nvSpPr>
              <p:spPr bwMode="auto">
                <a:xfrm>
                  <a:off x="1584" y="2700"/>
                  <a:ext cx="17" cy="39"/>
                </a:xfrm>
                <a:custGeom>
                  <a:avLst/>
                  <a:gdLst>
                    <a:gd name="T0" fmla="*/ 4 w 33"/>
                    <a:gd name="T1" fmla="*/ 3 h 77"/>
                    <a:gd name="T2" fmla="*/ 4 w 33"/>
                    <a:gd name="T3" fmla="*/ 6 h 77"/>
                    <a:gd name="T4" fmla="*/ 2 w 33"/>
                    <a:gd name="T5" fmla="*/ 12 h 77"/>
                    <a:gd name="T6" fmla="*/ 2 w 33"/>
                    <a:gd name="T7" fmla="*/ 17 h 77"/>
                    <a:gd name="T8" fmla="*/ 3 w 33"/>
                    <a:gd name="T9" fmla="*/ 21 h 77"/>
                    <a:gd name="T10" fmla="*/ 4 w 33"/>
                    <a:gd name="T11" fmla="*/ 24 h 77"/>
                    <a:gd name="T12" fmla="*/ 5 w 33"/>
                    <a:gd name="T13" fmla="*/ 26 h 77"/>
                    <a:gd name="T14" fmla="*/ 5 w 33"/>
                    <a:gd name="T15" fmla="*/ 30 h 77"/>
                    <a:gd name="T16" fmla="*/ 5 w 33"/>
                    <a:gd name="T17" fmla="*/ 32 h 77"/>
                    <a:gd name="T18" fmla="*/ 4 w 33"/>
                    <a:gd name="T19" fmla="*/ 40 h 77"/>
                    <a:gd name="T20" fmla="*/ 3 w 33"/>
                    <a:gd name="T21" fmla="*/ 49 h 77"/>
                    <a:gd name="T22" fmla="*/ 1 w 33"/>
                    <a:gd name="T23" fmla="*/ 57 h 77"/>
                    <a:gd name="T24" fmla="*/ 0 w 33"/>
                    <a:gd name="T25" fmla="*/ 65 h 77"/>
                    <a:gd name="T26" fmla="*/ 1 w 33"/>
                    <a:gd name="T27" fmla="*/ 71 h 77"/>
                    <a:gd name="T28" fmla="*/ 3 w 33"/>
                    <a:gd name="T29" fmla="*/ 76 h 77"/>
                    <a:gd name="T30" fmla="*/ 10 w 33"/>
                    <a:gd name="T31" fmla="*/ 77 h 77"/>
                    <a:gd name="T32" fmla="*/ 22 w 33"/>
                    <a:gd name="T33" fmla="*/ 76 h 77"/>
                    <a:gd name="T34" fmla="*/ 24 w 33"/>
                    <a:gd name="T35" fmla="*/ 68 h 77"/>
                    <a:gd name="T36" fmla="*/ 25 w 33"/>
                    <a:gd name="T37" fmla="*/ 58 h 77"/>
                    <a:gd name="T38" fmla="*/ 27 w 33"/>
                    <a:gd name="T39" fmla="*/ 50 h 77"/>
                    <a:gd name="T40" fmla="*/ 28 w 33"/>
                    <a:gd name="T41" fmla="*/ 42 h 77"/>
                    <a:gd name="T42" fmla="*/ 30 w 33"/>
                    <a:gd name="T43" fmla="*/ 32 h 77"/>
                    <a:gd name="T44" fmla="*/ 32 w 33"/>
                    <a:gd name="T45" fmla="*/ 20 h 77"/>
                    <a:gd name="T46" fmla="*/ 33 w 33"/>
                    <a:gd name="T47" fmla="*/ 10 h 77"/>
                    <a:gd name="T48" fmla="*/ 33 w 33"/>
                    <a:gd name="T49" fmla="*/ 0 h 77"/>
                    <a:gd name="T50" fmla="*/ 26 w 33"/>
                    <a:gd name="T51" fmla="*/ 1 h 77"/>
                    <a:gd name="T52" fmla="*/ 19 w 33"/>
                    <a:gd name="T53" fmla="*/ 1 h 77"/>
                    <a:gd name="T54" fmla="*/ 11 w 33"/>
                    <a:gd name="T55" fmla="*/ 2 h 77"/>
                    <a:gd name="T56" fmla="*/ 4 w 33"/>
                    <a:gd name="T57" fmla="*/ 3 h 7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33"/>
                    <a:gd name="T88" fmla="*/ 0 h 77"/>
                    <a:gd name="T89" fmla="*/ 33 w 33"/>
                    <a:gd name="T90" fmla="*/ 77 h 77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33" h="77">
                      <a:moveTo>
                        <a:pt x="4" y="3"/>
                      </a:moveTo>
                      <a:lnTo>
                        <a:pt x="4" y="6"/>
                      </a:lnTo>
                      <a:lnTo>
                        <a:pt x="2" y="12"/>
                      </a:lnTo>
                      <a:lnTo>
                        <a:pt x="2" y="17"/>
                      </a:lnTo>
                      <a:lnTo>
                        <a:pt x="3" y="21"/>
                      </a:lnTo>
                      <a:lnTo>
                        <a:pt x="4" y="24"/>
                      </a:lnTo>
                      <a:lnTo>
                        <a:pt x="5" y="26"/>
                      </a:lnTo>
                      <a:lnTo>
                        <a:pt x="5" y="30"/>
                      </a:lnTo>
                      <a:lnTo>
                        <a:pt x="5" y="32"/>
                      </a:lnTo>
                      <a:lnTo>
                        <a:pt x="4" y="40"/>
                      </a:lnTo>
                      <a:lnTo>
                        <a:pt x="3" y="49"/>
                      </a:lnTo>
                      <a:lnTo>
                        <a:pt x="1" y="57"/>
                      </a:lnTo>
                      <a:lnTo>
                        <a:pt x="0" y="65"/>
                      </a:lnTo>
                      <a:lnTo>
                        <a:pt x="1" y="71"/>
                      </a:lnTo>
                      <a:lnTo>
                        <a:pt x="3" y="76"/>
                      </a:lnTo>
                      <a:lnTo>
                        <a:pt x="10" y="77"/>
                      </a:lnTo>
                      <a:lnTo>
                        <a:pt x="22" y="76"/>
                      </a:lnTo>
                      <a:lnTo>
                        <a:pt x="24" y="68"/>
                      </a:lnTo>
                      <a:lnTo>
                        <a:pt x="25" y="58"/>
                      </a:lnTo>
                      <a:lnTo>
                        <a:pt x="27" y="50"/>
                      </a:lnTo>
                      <a:lnTo>
                        <a:pt x="28" y="42"/>
                      </a:lnTo>
                      <a:lnTo>
                        <a:pt x="30" y="32"/>
                      </a:lnTo>
                      <a:lnTo>
                        <a:pt x="32" y="20"/>
                      </a:lnTo>
                      <a:lnTo>
                        <a:pt x="33" y="10"/>
                      </a:lnTo>
                      <a:lnTo>
                        <a:pt x="33" y="0"/>
                      </a:lnTo>
                      <a:lnTo>
                        <a:pt x="26" y="1"/>
                      </a:lnTo>
                      <a:lnTo>
                        <a:pt x="19" y="1"/>
                      </a:lnTo>
                      <a:lnTo>
                        <a:pt x="11" y="2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66" name="Freeform 34"/>
                <p:cNvSpPr>
                  <a:spLocks/>
                </p:cNvSpPr>
                <p:nvPr/>
              </p:nvSpPr>
              <p:spPr bwMode="auto">
                <a:xfrm>
                  <a:off x="1568" y="2786"/>
                  <a:ext cx="15" cy="19"/>
                </a:xfrm>
                <a:custGeom>
                  <a:avLst/>
                  <a:gdLst>
                    <a:gd name="T0" fmla="*/ 4 w 30"/>
                    <a:gd name="T1" fmla="*/ 6 h 38"/>
                    <a:gd name="T2" fmla="*/ 0 w 30"/>
                    <a:gd name="T3" fmla="*/ 13 h 38"/>
                    <a:gd name="T4" fmla="*/ 3 w 30"/>
                    <a:gd name="T5" fmla="*/ 20 h 38"/>
                    <a:gd name="T6" fmla="*/ 7 w 30"/>
                    <a:gd name="T7" fmla="*/ 25 h 38"/>
                    <a:gd name="T8" fmla="*/ 10 w 30"/>
                    <a:gd name="T9" fmla="*/ 33 h 38"/>
                    <a:gd name="T10" fmla="*/ 10 w 30"/>
                    <a:gd name="T11" fmla="*/ 35 h 38"/>
                    <a:gd name="T12" fmla="*/ 10 w 30"/>
                    <a:gd name="T13" fmla="*/ 36 h 38"/>
                    <a:gd name="T14" fmla="*/ 10 w 30"/>
                    <a:gd name="T15" fmla="*/ 37 h 38"/>
                    <a:gd name="T16" fmla="*/ 8 w 30"/>
                    <a:gd name="T17" fmla="*/ 38 h 38"/>
                    <a:gd name="T18" fmla="*/ 14 w 30"/>
                    <a:gd name="T19" fmla="*/ 37 h 38"/>
                    <a:gd name="T20" fmla="*/ 20 w 30"/>
                    <a:gd name="T21" fmla="*/ 36 h 38"/>
                    <a:gd name="T22" fmla="*/ 26 w 30"/>
                    <a:gd name="T23" fmla="*/ 35 h 38"/>
                    <a:gd name="T24" fmla="*/ 30 w 30"/>
                    <a:gd name="T25" fmla="*/ 32 h 38"/>
                    <a:gd name="T26" fmla="*/ 30 w 30"/>
                    <a:gd name="T27" fmla="*/ 31 h 38"/>
                    <a:gd name="T28" fmla="*/ 30 w 30"/>
                    <a:gd name="T29" fmla="*/ 30 h 38"/>
                    <a:gd name="T30" fmla="*/ 30 w 30"/>
                    <a:gd name="T31" fmla="*/ 30 h 38"/>
                    <a:gd name="T32" fmla="*/ 30 w 30"/>
                    <a:gd name="T33" fmla="*/ 29 h 38"/>
                    <a:gd name="T34" fmla="*/ 29 w 30"/>
                    <a:gd name="T35" fmla="*/ 15 h 38"/>
                    <a:gd name="T36" fmla="*/ 26 w 30"/>
                    <a:gd name="T37" fmla="*/ 5 h 38"/>
                    <a:gd name="T38" fmla="*/ 18 w 30"/>
                    <a:gd name="T39" fmla="*/ 0 h 38"/>
                    <a:gd name="T40" fmla="*/ 4 w 30"/>
                    <a:gd name="T41" fmla="*/ 6 h 3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0"/>
                    <a:gd name="T64" fmla="*/ 0 h 38"/>
                    <a:gd name="T65" fmla="*/ 30 w 30"/>
                    <a:gd name="T66" fmla="*/ 38 h 3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0" h="38">
                      <a:moveTo>
                        <a:pt x="4" y="6"/>
                      </a:moveTo>
                      <a:lnTo>
                        <a:pt x="0" y="13"/>
                      </a:lnTo>
                      <a:lnTo>
                        <a:pt x="3" y="20"/>
                      </a:lnTo>
                      <a:lnTo>
                        <a:pt x="7" y="25"/>
                      </a:lnTo>
                      <a:lnTo>
                        <a:pt x="10" y="33"/>
                      </a:lnTo>
                      <a:lnTo>
                        <a:pt x="10" y="35"/>
                      </a:lnTo>
                      <a:lnTo>
                        <a:pt x="10" y="36"/>
                      </a:lnTo>
                      <a:lnTo>
                        <a:pt x="10" y="37"/>
                      </a:lnTo>
                      <a:lnTo>
                        <a:pt x="8" y="38"/>
                      </a:lnTo>
                      <a:lnTo>
                        <a:pt x="14" y="37"/>
                      </a:lnTo>
                      <a:lnTo>
                        <a:pt x="20" y="36"/>
                      </a:lnTo>
                      <a:lnTo>
                        <a:pt x="26" y="35"/>
                      </a:lnTo>
                      <a:lnTo>
                        <a:pt x="30" y="32"/>
                      </a:lnTo>
                      <a:lnTo>
                        <a:pt x="30" y="31"/>
                      </a:lnTo>
                      <a:lnTo>
                        <a:pt x="30" y="30"/>
                      </a:lnTo>
                      <a:lnTo>
                        <a:pt x="30" y="29"/>
                      </a:lnTo>
                      <a:lnTo>
                        <a:pt x="29" y="15"/>
                      </a:lnTo>
                      <a:lnTo>
                        <a:pt x="26" y="5"/>
                      </a:lnTo>
                      <a:lnTo>
                        <a:pt x="18" y="0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67" name="Freeform 35"/>
                <p:cNvSpPr>
                  <a:spLocks/>
                </p:cNvSpPr>
                <p:nvPr/>
              </p:nvSpPr>
              <p:spPr bwMode="auto">
                <a:xfrm>
                  <a:off x="1502" y="2793"/>
                  <a:ext cx="18" cy="32"/>
                </a:xfrm>
                <a:custGeom>
                  <a:avLst/>
                  <a:gdLst>
                    <a:gd name="T0" fmla="*/ 36 w 37"/>
                    <a:gd name="T1" fmla="*/ 5 h 65"/>
                    <a:gd name="T2" fmla="*/ 29 w 37"/>
                    <a:gd name="T3" fmla="*/ 2 h 65"/>
                    <a:gd name="T4" fmla="*/ 22 w 37"/>
                    <a:gd name="T5" fmla="*/ 1 h 65"/>
                    <a:gd name="T6" fmla="*/ 15 w 37"/>
                    <a:gd name="T7" fmla="*/ 0 h 65"/>
                    <a:gd name="T8" fmla="*/ 9 w 37"/>
                    <a:gd name="T9" fmla="*/ 5 h 65"/>
                    <a:gd name="T10" fmla="*/ 8 w 37"/>
                    <a:gd name="T11" fmla="*/ 9 h 65"/>
                    <a:gd name="T12" fmla="*/ 8 w 37"/>
                    <a:gd name="T13" fmla="*/ 14 h 65"/>
                    <a:gd name="T14" fmla="*/ 7 w 37"/>
                    <a:gd name="T15" fmla="*/ 18 h 65"/>
                    <a:gd name="T16" fmla="*/ 6 w 37"/>
                    <a:gd name="T17" fmla="*/ 23 h 65"/>
                    <a:gd name="T18" fmla="*/ 5 w 37"/>
                    <a:gd name="T19" fmla="*/ 31 h 65"/>
                    <a:gd name="T20" fmla="*/ 2 w 37"/>
                    <a:gd name="T21" fmla="*/ 39 h 65"/>
                    <a:gd name="T22" fmla="*/ 1 w 37"/>
                    <a:gd name="T23" fmla="*/ 47 h 65"/>
                    <a:gd name="T24" fmla="*/ 0 w 37"/>
                    <a:gd name="T25" fmla="*/ 55 h 65"/>
                    <a:gd name="T26" fmla="*/ 2 w 37"/>
                    <a:gd name="T27" fmla="*/ 58 h 65"/>
                    <a:gd name="T28" fmla="*/ 5 w 37"/>
                    <a:gd name="T29" fmla="*/ 60 h 65"/>
                    <a:gd name="T30" fmla="*/ 9 w 37"/>
                    <a:gd name="T31" fmla="*/ 60 h 65"/>
                    <a:gd name="T32" fmla="*/ 13 w 37"/>
                    <a:gd name="T33" fmla="*/ 61 h 65"/>
                    <a:gd name="T34" fmla="*/ 21 w 37"/>
                    <a:gd name="T35" fmla="*/ 65 h 65"/>
                    <a:gd name="T36" fmla="*/ 25 w 37"/>
                    <a:gd name="T37" fmla="*/ 61 h 65"/>
                    <a:gd name="T38" fmla="*/ 29 w 37"/>
                    <a:gd name="T39" fmla="*/ 53 h 65"/>
                    <a:gd name="T40" fmla="*/ 31 w 37"/>
                    <a:gd name="T41" fmla="*/ 45 h 65"/>
                    <a:gd name="T42" fmla="*/ 31 w 37"/>
                    <a:gd name="T43" fmla="*/ 42 h 65"/>
                    <a:gd name="T44" fmla="*/ 31 w 37"/>
                    <a:gd name="T45" fmla="*/ 38 h 65"/>
                    <a:gd name="T46" fmla="*/ 32 w 37"/>
                    <a:gd name="T47" fmla="*/ 35 h 65"/>
                    <a:gd name="T48" fmla="*/ 33 w 37"/>
                    <a:gd name="T49" fmla="*/ 32 h 65"/>
                    <a:gd name="T50" fmla="*/ 35 w 37"/>
                    <a:gd name="T51" fmla="*/ 25 h 65"/>
                    <a:gd name="T52" fmla="*/ 36 w 37"/>
                    <a:gd name="T53" fmla="*/ 18 h 65"/>
                    <a:gd name="T54" fmla="*/ 37 w 37"/>
                    <a:gd name="T55" fmla="*/ 12 h 65"/>
                    <a:gd name="T56" fmla="*/ 36 w 37"/>
                    <a:gd name="T57" fmla="*/ 5 h 6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37"/>
                    <a:gd name="T88" fmla="*/ 0 h 65"/>
                    <a:gd name="T89" fmla="*/ 37 w 37"/>
                    <a:gd name="T90" fmla="*/ 65 h 6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37" h="65">
                      <a:moveTo>
                        <a:pt x="36" y="5"/>
                      </a:moveTo>
                      <a:lnTo>
                        <a:pt x="29" y="2"/>
                      </a:lnTo>
                      <a:lnTo>
                        <a:pt x="22" y="1"/>
                      </a:lnTo>
                      <a:lnTo>
                        <a:pt x="15" y="0"/>
                      </a:lnTo>
                      <a:lnTo>
                        <a:pt x="9" y="5"/>
                      </a:lnTo>
                      <a:lnTo>
                        <a:pt x="8" y="9"/>
                      </a:lnTo>
                      <a:lnTo>
                        <a:pt x="8" y="14"/>
                      </a:lnTo>
                      <a:lnTo>
                        <a:pt x="7" y="18"/>
                      </a:lnTo>
                      <a:lnTo>
                        <a:pt x="6" y="23"/>
                      </a:lnTo>
                      <a:lnTo>
                        <a:pt x="5" y="31"/>
                      </a:lnTo>
                      <a:lnTo>
                        <a:pt x="2" y="39"/>
                      </a:lnTo>
                      <a:lnTo>
                        <a:pt x="1" y="47"/>
                      </a:lnTo>
                      <a:lnTo>
                        <a:pt x="0" y="55"/>
                      </a:lnTo>
                      <a:lnTo>
                        <a:pt x="2" y="58"/>
                      </a:lnTo>
                      <a:lnTo>
                        <a:pt x="5" y="60"/>
                      </a:lnTo>
                      <a:lnTo>
                        <a:pt x="9" y="60"/>
                      </a:lnTo>
                      <a:lnTo>
                        <a:pt x="13" y="61"/>
                      </a:lnTo>
                      <a:lnTo>
                        <a:pt x="21" y="65"/>
                      </a:lnTo>
                      <a:lnTo>
                        <a:pt x="25" y="61"/>
                      </a:lnTo>
                      <a:lnTo>
                        <a:pt x="29" y="53"/>
                      </a:lnTo>
                      <a:lnTo>
                        <a:pt x="31" y="45"/>
                      </a:lnTo>
                      <a:lnTo>
                        <a:pt x="31" y="42"/>
                      </a:lnTo>
                      <a:lnTo>
                        <a:pt x="31" y="38"/>
                      </a:lnTo>
                      <a:lnTo>
                        <a:pt x="32" y="35"/>
                      </a:lnTo>
                      <a:lnTo>
                        <a:pt x="33" y="32"/>
                      </a:lnTo>
                      <a:lnTo>
                        <a:pt x="35" y="25"/>
                      </a:lnTo>
                      <a:lnTo>
                        <a:pt x="36" y="18"/>
                      </a:lnTo>
                      <a:lnTo>
                        <a:pt x="37" y="12"/>
                      </a:lnTo>
                      <a:lnTo>
                        <a:pt x="36" y="5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68" name="Freeform 36"/>
                <p:cNvSpPr>
                  <a:spLocks/>
                </p:cNvSpPr>
                <p:nvPr/>
              </p:nvSpPr>
              <p:spPr bwMode="auto">
                <a:xfrm>
                  <a:off x="1535" y="2799"/>
                  <a:ext cx="14" cy="21"/>
                </a:xfrm>
                <a:custGeom>
                  <a:avLst/>
                  <a:gdLst>
                    <a:gd name="T0" fmla="*/ 24 w 28"/>
                    <a:gd name="T1" fmla="*/ 2 h 41"/>
                    <a:gd name="T2" fmla="*/ 17 w 28"/>
                    <a:gd name="T3" fmla="*/ 1 h 41"/>
                    <a:gd name="T4" fmla="*/ 10 w 28"/>
                    <a:gd name="T5" fmla="*/ 0 h 41"/>
                    <a:gd name="T6" fmla="*/ 3 w 28"/>
                    <a:gd name="T7" fmla="*/ 0 h 41"/>
                    <a:gd name="T8" fmla="*/ 0 w 28"/>
                    <a:gd name="T9" fmla="*/ 3 h 41"/>
                    <a:gd name="T10" fmla="*/ 1 w 28"/>
                    <a:gd name="T11" fmla="*/ 8 h 41"/>
                    <a:gd name="T12" fmla="*/ 2 w 28"/>
                    <a:gd name="T13" fmla="*/ 11 h 41"/>
                    <a:gd name="T14" fmla="*/ 2 w 28"/>
                    <a:gd name="T15" fmla="*/ 16 h 41"/>
                    <a:gd name="T16" fmla="*/ 2 w 28"/>
                    <a:gd name="T17" fmla="*/ 20 h 41"/>
                    <a:gd name="T18" fmla="*/ 2 w 28"/>
                    <a:gd name="T19" fmla="*/ 25 h 41"/>
                    <a:gd name="T20" fmla="*/ 2 w 28"/>
                    <a:gd name="T21" fmla="*/ 28 h 41"/>
                    <a:gd name="T22" fmla="*/ 2 w 28"/>
                    <a:gd name="T23" fmla="*/ 33 h 41"/>
                    <a:gd name="T24" fmla="*/ 2 w 28"/>
                    <a:gd name="T25" fmla="*/ 36 h 41"/>
                    <a:gd name="T26" fmla="*/ 8 w 28"/>
                    <a:gd name="T27" fmla="*/ 41 h 41"/>
                    <a:gd name="T28" fmla="*/ 14 w 28"/>
                    <a:gd name="T29" fmla="*/ 40 h 41"/>
                    <a:gd name="T30" fmla="*/ 21 w 28"/>
                    <a:gd name="T31" fmla="*/ 38 h 41"/>
                    <a:gd name="T32" fmla="*/ 28 w 28"/>
                    <a:gd name="T33" fmla="*/ 35 h 41"/>
                    <a:gd name="T34" fmla="*/ 26 w 28"/>
                    <a:gd name="T35" fmla="*/ 31 h 41"/>
                    <a:gd name="T36" fmla="*/ 26 w 28"/>
                    <a:gd name="T37" fmla="*/ 26 h 41"/>
                    <a:gd name="T38" fmla="*/ 25 w 28"/>
                    <a:gd name="T39" fmla="*/ 23 h 41"/>
                    <a:gd name="T40" fmla="*/ 25 w 28"/>
                    <a:gd name="T41" fmla="*/ 18 h 41"/>
                    <a:gd name="T42" fmla="*/ 24 w 28"/>
                    <a:gd name="T43" fmla="*/ 13 h 41"/>
                    <a:gd name="T44" fmla="*/ 24 w 28"/>
                    <a:gd name="T45" fmla="*/ 10 h 41"/>
                    <a:gd name="T46" fmla="*/ 24 w 28"/>
                    <a:gd name="T47" fmla="*/ 6 h 41"/>
                    <a:gd name="T48" fmla="*/ 24 w 28"/>
                    <a:gd name="T49" fmla="*/ 2 h 4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8"/>
                    <a:gd name="T76" fmla="*/ 0 h 41"/>
                    <a:gd name="T77" fmla="*/ 28 w 28"/>
                    <a:gd name="T78" fmla="*/ 41 h 41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8" h="41">
                      <a:moveTo>
                        <a:pt x="24" y="2"/>
                      </a:moveTo>
                      <a:lnTo>
                        <a:pt x="17" y="1"/>
                      </a:lnTo>
                      <a:lnTo>
                        <a:pt x="10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1" y="8"/>
                      </a:lnTo>
                      <a:lnTo>
                        <a:pt x="2" y="11"/>
                      </a:lnTo>
                      <a:lnTo>
                        <a:pt x="2" y="16"/>
                      </a:lnTo>
                      <a:lnTo>
                        <a:pt x="2" y="20"/>
                      </a:lnTo>
                      <a:lnTo>
                        <a:pt x="2" y="25"/>
                      </a:lnTo>
                      <a:lnTo>
                        <a:pt x="2" y="28"/>
                      </a:lnTo>
                      <a:lnTo>
                        <a:pt x="2" y="33"/>
                      </a:lnTo>
                      <a:lnTo>
                        <a:pt x="2" y="36"/>
                      </a:lnTo>
                      <a:lnTo>
                        <a:pt x="8" y="41"/>
                      </a:lnTo>
                      <a:lnTo>
                        <a:pt x="14" y="40"/>
                      </a:lnTo>
                      <a:lnTo>
                        <a:pt x="21" y="38"/>
                      </a:lnTo>
                      <a:lnTo>
                        <a:pt x="28" y="35"/>
                      </a:lnTo>
                      <a:lnTo>
                        <a:pt x="26" y="31"/>
                      </a:lnTo>
                      <a:lnTo>
                        <a:pt x="26" y="26"/>
                      </a:lnTo>
                      <a:lnTo>
                        <a:pt x="25" y="23"/>
                      </a:lnTo>
                      <a:lnTo>
                        <a:pt x="25" y="18"/>
                      </a:lnTo>
                      <a:lnTo>
                        <a:pt x="24" y="13"/>
                      </a:lnTo>
                      <a:lnTo>
                        <a:pt x="24" y="10"/>
                      </a:lnTo>
                      <a:lnTo>
                        <a:pt x="24" y="6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69" name="Freeform 37"/>
                <p:cNvSpPr>
                  <a:spLocks/>
                </p:cNvSpPr>
                <p:nvPr/>
              </p:nvSpPr>
              <p:spPr bwMode="auto">
                <a:xfrm>
                  <a:off x="1577" y="2743"/>
                  <a:ext cx="21" cy="34"/>
                </a:xfrm>
                <a:custGeom>
                  <a:avLst/>
                  <a:gdLst>
                    <a:gd name="T0" fmla="*/ 30 w 40"/>
                    <a:gd name="T1" fmla="*/ 67 h 68"/>
                    <a:gd name="T2" fmla="*/ 31 w 40"/>
                    <a:gd name="T3" fmla="*/ 60 h 68"/>
                    <a:gd name="T4" fmla="*/ 31 w 40"/>
                    <a:gd name="T5" fmla="*/ 52 h 68"/>
                    <a:gd name="T6" fmla="*/ 31 w 40"/>
                    <a:gd name="T7" fmla="*/ 45 h 68"/>
                    <a:gd name="T8" fmla="*/ 32 w 40"/>
                    <a:gd name="T9" fmla="*/ 38 h 68"/>
                    <a:gd name="T10" fmla="*/ 33 w 40"/>
                    <a:gd name="T11" fmla="*/ 32 h 68"/>
                    <a:gd name="T12" fmla="*/ 34 w 40"/>
                    <a:gd name="T13" fmla="*/ 28 h 68"/>
                    <a:gd name="T14" fmla="*/ 36 w 40"/>
                    <a:gd name="T15" fmla="*/ 22 h 68"/>
                    <a:gd name="T16" fmla="*/ 38 w 40"/>
                    <a:gd name="T17" fmla="*/ 17 h 68"/>
                    <a:gd name="T18" fmla="*/ 40 w 40"/>
                    <a:gd name="T19" fmla="*/ 10 h 68"/>
                    <a:gd name="T20" fmla="*/ 39 w 40"/>
                    <a:gd name="T21" fmla="*/ 6 h 68"/>
                    <a:gd name="T22" fmla="*/ 36 w 40"/>
                    <a:gd name="T23" fmla="*/ 5 h 68"/>
                    <a:gd name="T24" fmla="*/ 31 w 40"/>
                    <a:gd name="T25" fmla="*/ 5 h 68"/>
                    <a:gd name="T26" fmla="*/ 25 w 40"/>
                    <a:gd name="T27" fmla="*/ 5 h 68"/>
                    <a:gd name="T28" fmla="*/ 19 w 40"/>
                    <a:gd name="T29" fmla="*/ 5 h 68"/>
                    <a:gd name="T30" fmla="*/ 14 w 40"/>
                    <a:gd name="T31" fmla="*/ 3 h 68"/>
                    <a:gd name="T32" fmla="*/ 10 w 40"/>
                    <a:gd name="T33" fmla="*/ 0 h 68"/>
                    <a:gd name="T34" fmla="*/ 10 w 40"/>
                    <a:gd name="T35" fmla="*/ 10 h 68"/>
                    <a:gd name="T36" fmla="*/ 9 w 40"/>
                    <a:gd name="T37" fmla="*/ 20 h 68"/>
                    <a:gd name="T38" fmla="*/ 7 w 40"/>
                    <a:gd name="T39" fmla="*/ 30 h 68"/>
                    <a:gd name="T40" fmla="*/ 5 w 40"/>
                    <a:gd name="T41" fmla="*/ 40 h 68"/>
                    <a:gd name="T42" fmla="*/ 3 w 40"/>
                    <a:gd name="T43" fmla="*/ 45 h 68"/>
                    <a:gd name="T44" fmla="*/ 2 w 40"/>
                    <a:gd name="T45" fmla="*/ 50 h 68"/>
                    <a:gd name="T46" fmla="*/ 1 w 40"/>
                    <a:gd name="T47" fmla="*/ 54 h 68"/>
                    <a:gd name="T48" fmla="*/ 0 w 40"/>
                    <a:gd name="T49" fmla="*/ 59 h 68"/>
                    <a:gd name="T50" fmla="*/ 3 w 40"/>
                    <a:gd name="T51" fmla="*/ 67 h 68"/>
                    <a:gd name="T52" fmla="*/ 11 w 40"/>
                    <a:gd name="T53" fmla="*/ 68 h 68"/>
                    <a:gd name="T54" fmla="*/ 22 w 40"/>
                    <a:gd name="T55" fmla="*/ 66 h 68"/>
                    <a:gd name="T56" fmla="*/ 30 w 40"/>
                    <a:gd name="T57" fmla="*/ 67 h 68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40"/>
                    <a:gd name="T88" fmla="*/ 0 h 68"/>
                    <a:gd name="T89" fmla="*/ 40 w 40"/>
                    <a:gd name="T90" fmla="*/ 68 h 68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40" h="68">
                      <a:moveTo>
                        <a:pt x="30" y="67"/>
                      </a:moveTo>
                      <a:lnTo>
                        <a:pt x="31" y="60"/>
                      </a:lnTo>
                      <a:lnTo>
                        <a:pt x="31" y="52"/>
                      </a:lnTo>
                      <a:lnTo>
                        <a:pt x="31" y="45"/>
                      </a:lnTo>
                      <a:lnTo>
                        <a:pt x="32" y="38"/>
                      </a:lnTo>
                      <a:lnTo>
                        <a:pt x="33" y="32"/>
                      </a:lnTo>
                      <a:lnTo>
                        <a:pt x="34" y="28"/>
                      </a:lnTo>
                      <a:lnTo>
                        <a:pt x="36" y="22"/>
                      </a:lnTo>
                      <a:lnTo>
                        <a:pt x="38" y="17"/>
                      </a:lnTo>
                      <a:lnTo>
                        <a:pt x="40" y="10"/>
                      </a:lnTo>
                      <a:lnTo>
                        <a:pt x="39" y="6"/>
                      </a:lnTo>
                      <a:lnTo>
                        <a:pt x="36" y="5"/>
                      </a:lnTo>
                      <a:lnTo>
                        <a:pt x="31" y="5"/>
                      </a:lnTo>
                      <a:lnTo>
                        <a:pt x="25" y="5"/>
                      </a:lnTo>
                      <a:lnTo>
                        <a:pt x="19" y="5"/>
                      </a:lnTo>
                      <a:lnTo>
                        <a:pt x="14" y="3"/>
                      </a:lnTo>
                      <a:lnTo>
                        <a:pt x="10" y="0"/>
                      </a:lnTo>
                      <a:lnTo>
                        <a:pt x="10" y="10"/>
                      </a:lnTo>
                      <a:lnTo>
                        <a:pt x="9" y="20"/>
                      </a:lnTo>
                      <a:lnTo>
                        <a:pt x="7" y="30"/>
                      </a:lnTo>
                      <a:lnTo>
                        <a:pt x="5" y="40"/>
                      </a:lnTo>
                      <a:lnTo>
                        <a:pt x="3" y="45"/>
                      </a:lnTo>
                      <a:lnTo>
                        <a:pt x="2" y="50"/>
                      </a:lnTo>
                      <a:lnTo>
                        <a:pt x="1" y="54"/>
                      </a:lnTo>
                      <a:lnTo>
                        <a:pt x="0" y="59"/>
                      </a:lnTo>
                      <a:lnTo>
                        <a:pt x="3" y="67"/>
                      </a:lnTo>
                      <a:lnTo>
                        <a:pt x="11" y="68"/>
                      </a:lnTo>
                      <a:lnTo>
                        <a:pt x="22" y="66"/>
                      </a:lnTo>
                      <a:lnTo>
                        <a:pt x="30" y="6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70" name="Freeform 38"/>
                <p:cNvSpPr>
                  <a:spLocks/>
                </p:cNvSpPr>
                <p:nvPr/>
              </p:nvSpPr>
              <p:spPr bwMode="auto">
                <a:xfrm>
                  <a:off x="1546" y="2749"/>
                  <a:ext cx="18" cy="38"/>
                </a:xfrm>
                <a:custGeom>
                  <a:avLst/>
                  <a:gdLst>
                    <a:gd name="T0" fmla="*/ 6 w 35"/>
                    <a:gd name="T1" fmla="*/ 36 h 75"/>
                    <a:gd name="T2" fmla="*/ 4 w 35"/>
                    <a:gd name="T3" fmla="*/ 45 h 75"/>
                    <a:gd name="T4" fmla="*/ 1 w 35"/>
                    <a:gd name="T5" fmla="*/ 53 h 75"/>
                    <a:gd name="T6" fmla="*/ 0 w 35"/>
                    <a:gd name="T7" fmla="*/ 62 h 75"/>
                    <a:gd name="T8" fmla="*/ 2 w 35"/>
                    <a:gd name="T9" fmla="*/ 71 h 75"/>
                    <a:gd name="T10" fmla="*/ 7 w 35"/>
                    <a:gd name="T11" fmla="*/ 72 h 75"/>
                    <a:gd name="T12" fmla="*/ 11 w 35"/>
                    <a:gd name="T13" fmla="*/ 74 h 75"/>
                    <a:gd name="T14" fmla="*/ 15 w 35"/>
                    <a:gd name="T15" fmla="*/ 75 h 75"/>
                    <a:gd name="T16" fmla="*/ 19 w 35"/>
                    <a:gd name="T17" fmla="*/ 74 h 75"/>
                    <a:gd name="T18" fmla="*/ 23 w 35"/>
                    <a:gd name="T19" fmla="*/ 63 h 75"/>
                    <a:gd name="T20" fmla="*/ 25 w 35"/>
                    <a:gd name="T21" fmla="*/ 51 h 75"/>
                    <a:gd name="T22" fmla="*/ 27 w 35"/>
                    <a:gd name="T23" fmla="*/ 40 h 75"/>
                    <a:gd name="T24" fmla="*/ 30 w 35"/>
                    <a:gd name="T25" fmla="*/ 28 h 75"/>
                    <a:gd name="T26" fmla="*/ 31 w 35"/>
                    <a:gd name="T27" fmla="*/ 22 h 75"/>
                    <a:gd name="T28" fmla="*/ 32 w 35"/>
                    <a:gd name="T29" fmla="*/ 15 h 75"/>
                    <a:gd name="T30" fmla="*/ 34 w 35"/>
                    <a:gd name="T31" fmla="*/ 9 h 75"/>
                    <a:gd name="T32" fmla="*/ 35 w 35"/>
                    <a:gd name="T33" fmla="*/ 2 h 75"/>
                    <a:gd name="T34" fmla="*/ 29 w 35"/>
                    <a:gd name="T35" fmla="*/ 0 h 75"/>
                    <a:gd name="T36" fmla="*/ 23 w 35"/>
                    <a:gd name="T37" fmla="*/ 0 h 75"/>
                    <a:gd name="T38" fmla="*/ 17 w 35"/>
                    <a:gd name="T39" fmla="*/ 2 h 75"/>
                    <a:gd name="T40" fmla="*/ 10 w 35"/>
                    <a:gd name="T41" fmla="*/ 0 h 75"/>
                    <a:gd name="T42" fmla="*/ 9 w 35"/>
                    <a:gd name="T43" fmla="*/ 7 h 75"/>
                    <a:gd name="T44" fmla="*/ 8 w 35"/>
                    <a:gd name="T45" fmla="*/ 13 h 75"/>
                    <a:gd name="T46" fmla="*/ 6 w 35"/>
                    <a:gd name="T47" fmla="*/ 20 h 75"/>
                    <a:gd name="T48" fmla="*/ 6 w 35"/>
                    <a:gd name="T49" fmla="*/ 27 h 75"/>
                    <a:gd name="T50" fmla="*/ 6 w 35"/>
                    <a:gd name="T51" fmla="*/ 29 h 75"/>
                    <a:gd name="T52" fmla="*/ 6 w 35"/>
                    <a:gd name="T53" fmla="*/ 32 h 75"/>
                    <a:gd name="T54" fmla="*/ 6 w 35"/>
                    <a:gd name="T55" fmla="*/ 34 h 75"/>
                    <a:gd name="T56" fmla="*/ 6 w 35"/>
                    <a:gd name="T57" fmla="*/ 36 h 7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35"/>
                    <a:gd name="T88" fmla="*/ 0 h 75"/>
                    <a:gd name="T89" fmla="*/ 35 w 35"/>
                    <a:gd name="T90" fmla="*/ 75 h 7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35" h="75">
                      <a:moveTo>
                        <a:pt x="6" y="36"/>
                      </a:moveTo>
                      <a:lnTo>
                        <a:pt x="4" y="45"/>
                      </a:lnTo>
                      <a:lnTo>
                        <a:pt x="1" y="53"/>
                      </a:lnTo>
                      <a:lnTo>
                        <a:pt x="0" y="62"/>
                      </a:lnTo>
                      <a:lnTo>
                        <a:pt x="2" y="71"/>
                      </a:lnTo>
                      <a:lnTo>
                        <a:pt x="7" y="72"/>
                      </a:lnTo>
                      <a:lnTo>
                        <a:pt x="11" y="74"/>
                      </a:lnTo>
                      <a:lnTo>
                        <a:pt x="15" y="75"/>
                      </a:lnTo>
                      <a:lnTo>
                        <a:pt x="19" y="74"/>
                      </a:lnTo>
                      <a:lnTo>
                        <a:pt x="23" y="63"/>
                      </a:lnTo>
                      <a:lnTo>
                        <a:pt x="25" y="51"/>
                      </a:lnTo>
                      <a:lnTo>
                        <a:pt x="27" y="40"/>
                      </a:lnTo>
                      <a:lnTo>
                        <a:pt x="30" y="28"/>
                      </a:lnTo>
                      <a:lnTo>
                        <a:pt x="31" y="22"/>
                      </a:lnTo>
                      <a:lnTo>
                        <a:pt x="32" y="15"/>
                      </a:lnTo>
                      <a:lnTo>
                        <a:pt x="34" y="9"/>
                      </a:lnTo>
                      <a:lnTo>
                        <a:pt x="35" y="2"/>
                      </a:lnTo>
                      <a:lnTo>
                        <a:pt x="29" y="0"/>
                      </a:lnTo>
                      <a:lnTo>
                        <a:pt x="23" y="0"/>
                      </a:lnTo>
                      <a:lnTo>
                        <a:pt x="17" y="2"/>
                      </a:lnTo>
                      <a:lnTo>
                        <a:pt x="10" y="0"/>
                      </a:lnTo>
                      <a:lnTo>
                        <a:pt x="9" y="7"/>
                      </a:lnTo>
                      <a:lnTo>
                        <a:pt x="8" y="13"/>
                      </a:lnTo>
                      <a:lnTo>
                        <a:pt x="6" y="20"/>
                      </a:lnTo>
                      <a:lnTo>
                        <a:pt x="6" y="27"/>
                      </a:lnTo>
                      <a:lnTo>
                        <a:pt x="6" y="29"/>
                      </a:lnTo>
                      <a:lnTo>
                        <a:pt x="6" y="32"/>
                      </a:lnTo>
                      <a:lnTo>
                        <a:pt x="6" y="34"/>
                      </a:lnTo>
                      <a:lnTo>
                        <a:pt x="6" y="3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71" name="Freeform 39"/>
                <p:cNvSpPr>
                  <a:spLocks/>
                </p:cNvSpPr>
                <p:nvPr/>
              </p:nvSpPr>
              <p:spPr bwMode="auto">
                <a:xfrm>
                  <a:off x="1510" y="2750"/>
                  <a:ext cx="26" cy="33"/>
                </a:xfrm>
                <a:custGeom>
                  <a:avLst/>
                  <a:gdLst>
                    <a:gd name="T0" fmla="*/ 23 w 52"/>
                    <a:gd name="T1" fmla="*/ 65 h 65"/>
                    <a:gd name="T2" fmla="*/ 27 w 52"/>
                    <a:gd name="T3" fmla="*/ 58 h 65"/>
                    <a:gd name="T4" fmla="*/ 29 w 52"/>
                    <a:gd name="T5" fmla="*/ 51 h 65"/>
                    <a:gd name="T6" fmla="*/ 31 w 52"/>
                    <a:gd name="T7" fmla="*/ 46 h 65"/>
                    <a:gd name="T8" fmla="*/ 35 w 52"/>
                    <a:gd name="T9" fmla="*/ 39 h 65"/>
                    <a:gd name="T10" fmla="*/ 36 w 52"/>
                    <a:gd name="T11" fmla="*/ 35 h 65"/>
                    <a:gd name="T12" fmla="*/ 38 w 52"/>
                    <a:gd name="T13" fmla="*/ 32 h 65"/>
                    <a:gd name="T14" fmla="*/ 42 w 52"/>
                    <a:gd name="T15" fmla="*/ 28 h 65"/>
                    <a:gd name="T16" fmla="*/ 45 w 52"/>
                    <a:gd name="T17" fmla="*/ 26 h 65"/>
                    <a:gd name="T18" fmla="*/ 48 w 52"/>
                    <a:gd name="T19" fmla="*/ 24 h 65"/>
                    <a:gd name="T20" fmla="*/ 50 w 52"/>
                    <a:gd name="T21" fmla="*/ 22 h 65"/>
                    <a:gd name="T22" fmla="*/ 51 w 52"/>
                    <a:gd name="T23" fmla="*/ 19 h 65"/>
                    <a:gd name="T24" fmla="*/ 52 w 52"/>
                    <a:gd name="T25" fmla="*/ 16 h 65"/>
                    <a:gd name="T26" fmla="*/ 46 w 52"/>
                    <a:gd name="T27" fmla="*/ 10 h 65"/>
                    <a:gd name="T28" fmla="*/ 41 w 52"/>
                    <a:gd name="T29" fmla="*/ 5 h 65"/>
                    <a:gd name="T30" fmla="*/ 34 w 52"/>
                    <a:gd name="T31" fmla="*/ 2 h 65"/>
                    <a:gd name="T32" fmla="*/ 27 w 52"/>
                    <a:gd name="T33" fmla="*/ 0 h 65"/>
                    <a:gd name="T34" fmla="*/ 23 w 52"/>
                    <a:gd name="T35" fmla="*/ 9 h 65"/>
                    <a:gd name="T36" fmla="*/ 19 w 52"/>
                    <a:gd name="T37" fmla="*/ 18 h 65"/>
                    <a:gd name="T38" fmla="*/ 14 w 52"/>
                    <a:gd name="T39" fmla="*/ 26 h 65"/>
                    <a:gd name="T40" fmla="*/ 10 w 52"/>
                    <a:gd name="T41" fmla="*/ 35 h 65"/>
                    <a:gd name="T42" fmla="*/ 7 w 52"/>
                    <a:gd name="T43" fmla="*/ 40 h 65"/>
                    <a:gd name="T44" fmla="*/ 5 w 52"/>
                    <a:gd name="T45" fmla="*/ 45 h 65"/>
                    <a:gd name="T46" fmla="*/ 3 w 52"/>
                    <a:gd name="T47" fmla="*/ 49 h 65"/>
                    <a:gd name="T48" fmla="*/ 0 w 52"/>
                    <a:gd name="T49" fmla="*/ 54 h 65"/>
                    <a:gd name="T50" fmla="*/ 2 w 52"/>
                    <a:gd name="T51" fmla="*/ 60 h 65"/>
                    <a:gd name="T52" fmla="*/ 8 w 52"/>
                    <a:gd name="T53" fmla="*/ 62 h 65"/>
                    <a:gd name="T54" fmla="*/ 16 w 52"/>
                    <a:gd name="T55" fmla="*/ 63 h 65"/>
                    <a:gd name="T56" fmla="*/ 23 w 52"/>
                    <a:gd name="T57" fmla="*/ 65 h 6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52"/>
                    <a:gd name="T88" fmla="*/ 0 h 65"/>
                    <a:gd name="T89" fmla="*/ 52 w 52"/>
                    <a:gd name="T90" fmla="*/ 65 h 6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52" h="65">
                      <a:moveTo>
                        <a:pt x="23" y="65"/>
                      </a:moveTo>
                      <a:lnTo>
                        <a:pt x="27" y="58"/>
                      </a:lnTo>
                      <a:lnTo>
                        <a:pt x="29" y="51"/>
                      </a:lnTo>
                      <a:lnTo>
                        <a:pt x="31" y="46"/>
                      </a:lnTo>
                      <a:lnTo>
                        <a:pt x="35" y="39"/>
                      </a:lnTo>
                      <a:lnTo>
                        <a:pt x="36" y="35"/>
                      </a:lnTo>
                      <a:lnTo>
                        <a:pt x="38" y="32"/>
                      </a:lnTo>
                      <a:lnTo>
                        <a:pt x="42" y="28"/>
                      </a:lnTo>
                      <a:lnTo>
                        <a:pt x="45" y="26"/>
                      </a:lnTo>
                      <a:lnTo>
                        <a:pt x="48" y="24"/>
                      </a:lnTo>
                      <a:lnTo>
                        <a:pt x="50" y="22"/>
                      </a:lnTo>
                      <a:lnTo>
                        <a:pt x="51" y="19"/>
                      </a:lnTo>
                      <a:lnTo>
                        <a:pt x="52" y="16"/>
                      </a:lnTo>
                      <a:lnTo>
                        <a:pt x="46" y="10"/>
                      </a:lnTo>
                      <a:lnTo>
                        <a:pt x="41" y="5"/>
                      </a:lnTo>
                      <a:lnTo>
                        <a:pt x="34" y="2"/>
                      </a:lnTo>
                      <a:lnTo>
                        <a:pt x="27" y="0"/>
                      </a:lnTo>
                      <a:lnTo>
                        <a:pt x="23" y="9"/>
                      </a:lnTo>
                      <a:lnTo>
                        <a:pt x="19" y="18"/>
                      </a:lnTo>
                      <a:lnTo>
                        <a:pt x="14" y="26"/>
                      </a:lnTo>
                      <a:lnTo>
                        <a:pt x="10" y="35"/>
                      </a:lnTo>
                      <a:lnTo>
                        <a:pt x="7" y="40"/>
                      </a:lnTo>
                      <a:lnTo>
                        <a:pt x="5" y="45"/>
                      </a:lnTo>
                      <a:lnTo>
                        <a:pt x="3" y="49"/>
                      </a:lnTo>
                      <a:lnTo>
                        <a:pt x="0" y="54"/>
                      </a:lnTo>
                      <a:lnTo>
                        <a:pt x="2" y="60"/>
                      </a:lnTo>
                      <a:lnTo>
                        <a:pt x="8" y="62"/>
                      </a:lnTo>
                      <a:lnTo>
                        <a:pt x="16" y="63"/>
                      </a:lnTo>
                      <a:lnTo>
                        <a:pt x="23" y="65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2256" y="1681"/>
              <a:ext cx="1248" cy="438"/>
              <a:chOff x="2400" y="1584"/>
              <a:chExt cx="1248" cy="438"/>
            </a:xfrm>
          </p:grpSpPr>
          <p:sp>
            <p:nvSpPr>
              <p:cNvPr id="1137" name="Line 41"/>
              <p:cNvSpPr>
                <a:spLocks noChangeShapeType="1"/>
              </p:cNvSpPr>
              <p:nvPr/>
            </p:nvSpPr>
            <p:spPr bwMode="auto">
              <a:xfrm>
                <a:off x="2400" y="1968"/>
                <a:ext cx="1248" cy="0"/>
              </a:xfrm>
              <a:prstGeom prst="line">
                <a:avLst/>
              </a:prstGeom>
              <a:noFill/>
              <a:ln w="38100" cap="rnd">
                <a:solidFill>
                  <a:srgbClr val="FF9933"/>
                </a:solidFill>
                <a:prstDash val="sysDot"/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" name="Text Box 42"/>
              <p:cNvSpPr txBox="1">
                <a:spLocks noChangeArrowheads="1"/>
              </p:cNvSpPr>
              <p:nvPr/>
            </p:nvSpPr>
            <p:spPr bwMode="auto">
              <a:xfrm>
                <a:off x="2620" y="1584"/>
                <a:ext cx="986" cy="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/>
                <a:r>
                  <a:rPr kumimoji="1" lang="ko-KR" altLang="en-US" sz="1000">
                    <a:ea typeface="굴림" charset="-127"/>
                  </a:rPr>
                  <a:t>7 + </a:t>
                </a:r>
                <a:r>
                  <a:rPr kumimoji="1" lang="en-US" altLang="ko-KR" sz="1000">
                    <a:ea typeface="굴림" charset="-127"/>
                  </a:rPr>
                  <a:t>no</a:t>
                </a:r>
                <a:r>
                  <a:rPr kumimoji="1" lang="en-US" altLang="ko-KR" sz="1600">
                    <a:ea typeface="굴림" charset="-127"/>
                  </a:rPr>
                  <a:t>. </a:t>
                </a:r>
              </a:p>
            </p:txBody>
          </p:sp>
        </p:grpSp>
        <p:sp>
          <p:nvSpPr>
            <p:cNvPr id="1135" name="Arc 43"/>
            <p:cNvSpPr>
              <a:spLocks/>
            </p:cNvSpPr>
            <p:nvPr/>
          </p:nvSpPr>
          <p:spPr bwMode="auto">
            <a:xfrm rot="13494738" flipH="1">
              <a:off x="2394" y="2017"/>
              <a:ext cx="956" cy="937"/>
            </a:xfrm>
            <a:custGeom>
              <a:avLst/>
              <a:gdLst>
                <a:gd name="T0" fmla="*/ 0 w 29000"/>
                <a:gd name="T1" fmla="*/ 43 h 28409"/>
                <a:gd name="T2" fmla="*/ 920 w 29000"/>
                <a:gd name="T3" fmla="*/ 937 h 28409"/>
                <a:gd name="T4" fmla="*/ 244 w 29000"/>
                <a:gd name="T5" fmla="*/ 712 h 28409"/>
                <a:gd name="T6" fmla="*/ 0 60000 65536"/>
                <a:gd name="T7" fmla="*/ 0 60000 65536"/>
                <a:gd name="T8" fmla="*/ 0 60000 65536"/>
                <a:gd name="T9" fmla="*/ 0 w 29000"/>
                <a:gd name="T10" fmla="*/ 0 h 28409"/>
                <a:gd name="T11" fmla="*/ 29000 w 29000"/>
                <a:gd name="T12" fmla="*/ 28409 h 2840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000" h="28409" fill="none" extrusionOk="0">
                  <a:moveTo>
                    <a:pt x="0" y="1307"/>
                  </a:moveTo>
                  <a:cubicBezTo>
                    <a:pt x="2371" y="442"/>
                    <a:pt x="4875" y="-1"/>
                    <a:pt x="7400" y="0"/>
                  </a:cubicBezTo>
                  <a:cubicBezTo>
                    <a:pt x="19329" y="0"/>
                    <a:pt x="29000" y="9670"/>
                    <a:pt x="29000" y="21600"/>
                  </a:cubicBezTo>
                  <a:cubicBezTo>
                    <a:pt x="29000" y="23913"/>
                    <a:pt x="28628" y="26212"/>
                    <a:pt x="27898" y="28408"/>
                  </a:cubicBezTo>
                </a:path>
                <a:path w="29000" h="28409" stroke="0" extrusionOk="0">
                  <a:moveTo>
                    <a:pt x="0" y="1307"/>
                  </a:moveTo>
                  <a:cubicBezTo>
                    <a:pt x="2371" y="442"/>
                    <a:pt x="4875" y="-1"/>
                    <a:pt x="7400" y="0"/>
                  </a:cubicBezTo>
                  <a:cubicBezTo>
                    <a:pt x="19329" y="0"/>
                    <a:pt x="29000" y="9670"/>
                    <a:pt x="29000" y="21600"/>
                  </a:cubicBezTo>
                  <a:cubicBezTo>
                    <a:pt x="29000" y="23913"/>
                    <a:pt x="28628" y="26212"/>
                    <a:pt x="27898" y="28408"/>
                  </a:cubicBezTo>
                  <a:lnTo>
                    <a:pt x="7400" y="21600"/>
                  </a:lnTo>
                  <a:close/>
                </a:path>
              </a:pathLst>
            </a:custGeom>
            <a:noFill/>
            <a:ln w="38100">
              <a:solidFill>
                <a:srgbClr val="FF99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6" name="Text Box 44"/>
            <p:cNvSpPr txBox="1">
              <a:spLocks noChangeArrowheads="1"/>
            </p:cNvSpPr>
            <p:nvPr/>
          </p:nvSpPr>
          <p:spPr bwMode="auto">
            <a:xfrm>
              <a:off x="1620" y="2948"/>
              <a:ext cx="272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/>
              <a:endParaRPr kumimoji="1" lang="en-US" altLang="ko-KR" sz="1600">
                <a:ea typeface="굴림" charset="-127"/>
              </a:endParaRPr>
            </a:p>
          </p:txBody>
        </p:sp>
      </p:grpSp>
      <p:sp>
        <p:nvSpPr>
          <p:cNvPr id="1030" name="Rectangle 45"/>
          <p:cNvSpPr>
            <a:spLocks noChangeArrowheads="1"/>
          </p:cNvSpPr>
          <p:nvPr/>
        </p:nvSpPr>
        <p:spPr bwMode="auto">
          <a:xfrm>
            <a:off x="179388" y="1844675"/>
            <a:ext cx="15954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ko-KR" sz="1200"/>
              <a:t>Прямой</a:t>
            </a:r>
            <a:r>
              <a:rPr lang="en-US" altLang="ko-KR" sz="1200">
                <a:ea typeface="굴림" charset="-127"/>
              </a:rPr>
              <a:t> </a:t>
            </a:r>
            <a:r>
              <a:rPr lang="ru-RU" altLang="ko-KR" sz="1200"/>
              <a:t>перехват</a:t>
            </a:r>
            <a:r>
              <a:rPr lang="en-US" altLang="ko-KR" sz="1200">
                <a:ea typeface="굴림" charset="-127"/>
              </a:rPr>
              <a:t> </a:t>
            </a:r>
            <a:r>
              <a:rPr lang="ru-RU" altLang="ko-KR" sz="1200"/>
              <a:t> </a:t>
            </a:r>
          </a:p>
        </p:txBody>
      </p:sp>
      <p:sp>
        <p:nvSpPr>
          <p:cNvPr id="1031" name="Rectangle 46"/>
          <p:cNvSpPr>
            <a:spLocks noChangeArrowheads="1"/>
          </p:cNvSpPr>
          <p:nvPr/>
        </p:nvSpPr>
        <p:spPr bwMode="auto">
          <a:xfrm>
            <a:off x="3643306" y="1714488"/>
            <a:ext cx="460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ko-KR" sz="1200" b="0" dirty="0"/>
              <a:t>Пользователь может перехватить вызов, набрав код прямого </a:t>
            </a:r>
          </a:p>
          <a:p>
            <a:r>
              <a:rPr lang="ru-RU" altLang="ko-KR" sz="1200" b="0" dirty="0"/>
              <a:t>перехвата и номер абонента, на которого приходит вызов </a:t>
            </a:r>
          </a:p>
        </p:txBody>
      </p:sp>
      <p:sp>
        <p:nvSpPr>
          <p:cNvPr id="1032" name="Rectangle 47"/>
          <p:cNvSpPr>
            <a:spLocks noChangeArrowheads="1"/>
          </p:cNvSpPr>
          <p:nvPr/>
        </p:nvSpPr>
        <p:spPr bwMode="auto">
          <a:xfrm>
            <a:off x="3643306" y="2071678"/>
            <a:ext cx="525621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200" b="0" i="1" u="sng" dirty="0"/>
              <a:t>Для ответа на вызов, приходящий на другого абонента:</a:t>
            </a:r>
            <a:endParaRPr lang="ru-RU" sz="1200" b="0" dirty="0"/>
          </a:p>
          <a:p>
            <a:r>
              <a:rPr lang="ru-RU" sz="1200" b="0" dirty="0"/>
              <a:t>Снимите трубку или нажмите клавишу </a:t>
            </a:r>
            <a:r>
              <a:rPr lang="ru-RU" sz="1200" dirty="0"/>
              <a:t>[</a:t>
            </a:r>
            <a:r>
              <a:rPr lang="en-US" sz="1200" dirty="0"/>
              <a:t>MON</a:t>
            </a:r>
            <a:r>
              <a:rPr lang="ru-RU" sz="1200" dirty="0"/>
              <a:t>]</a:t>
            </a:r>
            <a:r>
              <a:rPr lang="ru-RU" sz="1200" b="0" dirty="0"/>
              <a:t>.</a:t>
            </a:r>
          </a:p>
          <a:p>
            <a:r>
              <a:rPr lang="ru-RU" sz="1200" b="0" dirty="0"/>
              <a:t>Наберите код прямого перехвата </a:t>
            </a:r>
            <a:endParaRPr lang="en-US" sz="1200" b="0" dirty="0" smtClean="0"/>
          </a:p>
          <a:p>
            <a:endParaRPr lang="en-US" sz="1200" b="0" dirty="0" smtClean="0"/>
          </a:p>
          <a:p>
            <a:endParaRPr lang="en-US" sz="1200" dirty="0" smtClean="0"/>
          </a:p>
          <a:p>
            <a:r>
              <a:rPr lang="ru-RU" sz="1200" b="0" dirty="0" smtClean="0"/>
              <a:t>или </a:t>
            </a:r>
            <a:r>
              <a:rPr lang="ru-RU" sz="1200" b="0" dirty="0"/>
              <a:t>нажмите клавишу прямого перехвата </a:t>
            </a:r>
            <a:r>
              <a:rPr lang="ru-RU" sz="1200" dirty="0"/>
              <a:t>{</a:t>
            </a:r>
            <a:r>
              <a:rPr lang="en-US" sz="1200" dirty="0"/>
              <a:t>Direct Call Pick</a:t>
            </a:r>
            <a:r>
              <a:rPr lang="ru-RU" sz="1200" dirty="0"/>
              <a:t>-</a:t>
            </a:r>
            <a:r>
              <a:rPr lang="en-US" sz="1200" dirty="0"/>
              <a:t>up</a:t>
            </a:r>
            <a:r>
              <a:rPr lang="ru-RU" sz="1200" dirty="0"/>
              <a:t>}</a:t>
            </a:r>
            <a:r>
              <a:rPr lang="ru-RU" sz="1200" b="0" dirty="0"/>
              <a:t>.</a:t>
            </a:r>
          </a:p>
          <a:p>
            <a:r>
              <a:rPr lang="ru-RU" sz="1200" b="0" dirty="0"/>
              <a:t>Наберите внутренний номер абонента, на которого приходит вызов.</a:t>
            </a:r>
          </a:p>
        </p:txBody>
      </p: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250825" y="3357563"/>
            <a:ext cx="3384550" cy="2447925"/>
            <a:chOff x="528" y="1484"/>
            <a:chExt cx="4704" cy="1750"/>
          </a:xfrm>
        </p:grpSpPr>
        <p:sp>
          <p:nvSpPr>
            <p:cNvPr id="1039" name="Oval 50"/>
            <p:cNvSpPr>
              <a:spLocks noChangeArrowheads="1"/>
            </p:cNvSpPr>
            <p:nvPr/>
          </p:nvSpPr>
          <p:spPr bwMode="auto">
            <a:xfrm>
              <a:off x="528" y="1665"/>
              <a:ext cx="2466" cy="1569"/>
            </a:xfrm>
            <a:prstGeom prst="ellipse">
              <a:avLst/>
            </a:prstGeom>
            <a:solidFill>
              <a:srgbClr val="FFFF99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endParaRPr kumimoji="1" lang="ko-KR" altLang="en-US" sz="1200" b="0">
                <a:ea typeface="굴림" charset="-127"/>
              </a:endParaRPr>
            </a:p>
          </p:txBody>
        </p:sp>
        <p:sp>
          <p:nvSpPr>
            <p:cNvPr id="1040" name="Text Box 51"/>
            <p:cNvSpPr txBox="1">
              <a:spLocks noChangeArrowheads="1"/>
            </p:cNvSpPr>
            <p:nvPr/>
          </p:nvSpPr>
          <p:spPr bwMode="auto">
            <a:xfrm>
              <a:off x="1203" y="3022"/>
              <a:ext cx="1719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/>
              <a:r>
                <a:rPr kumimoji="1" lang="en-US" altLang="ko-KR" sz="1200">
                  <a:ea typeface="굴림" charset="-127"/>
                </a:rPr>
                <a:t>Pick-up Group</a:t>
              </a:r>
            </a:p>
          </p:txBody>
        </p:sp>
        <p:graphicFrame>
          <p:nvGraphicFramePr>
            <p:cNvPr id="1026" name="Object 52"/>
            <p:cNvGraphicFramePr>
              <a:graphicFrameLocks noChangeAspect="1"/>
            </p:cNvGraphicFramePr>
            <p:nvPr/>
          </p:nvGraphicFramePr>
          <p:xfrm>
            <a:off x="1783" y="2536"/>
            <a:ext cx="595" cy="401"/>
          </p:xfrm>
          <a:graphic>
            <a:graphicData uri="http://schemas.openxmlformats.org/presentationml/2006/ole">
              <p:oleObj spid="_x0000_s2085" name="클립" r:id="rId4" imgW="4000123" imgH="3468986" progId="">
                <p:embed/>
              </p:oleObj>
            </a:graphicData>
          </a:graphic>
        </p:graphicFrame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701" y="2083"/>
              <a:ext cx="544" cy="331"/>
              <a:chOff x="3552" y="811"/>
              <a:chExt cx="583" cy="456"/>
            </a:xfrm>
          </p:grpSpPr>
          <p:sp>
            <p:nvSpPr>
              <p:cNvPr id="1113" name="Freeform 54"/>
              <p:cNvSpPr>
                <a:spLocks/>
              </p:cNvSpPr>
              <p:nvPr/>
            </p:nvSpPr>
            <p:spPr bwMode="auto">
              <a:xfrm>
                <a:off x="3602" y="897"/>
                <a:ext cx="468" cy="319"/>
              </a:xfrm>
              <a:custGeom>
                <a:avLst/>
                <a:gdLst>
                  <a:gd name="T0" fmla="*/ 640 w 2342"/>
                  <a:gd name="T1" fmla="*/ 33 h 1592"/>
                  <a:gd name="T2" fmla="*/ 538 w 2342"/>
                  <a:gd name="T3" fmla="*/ 578 h 1592"/>
                  <a:gd name="T4" fmla="*/ 120 w 2342"/>
                  <a:gd name="T5" fmla="*/ 1047 h 1592"/>
                  <a:gd name="T6" fmla="*/ 0 w 2342"/>
                  <a:gd name="T7" fmla="*/ 1180 h 1592"/>
                  <a:gd name="T8" fmla="*/ 45 w 2342"/>
                  <a:gd name="T9" fmla="*/ 1440 h 1592"/>
                  <a:gd name="T10" fmla="*/ 1803 w 2342"/>
                  <a:gd name="T11" fmla="*/ 1592 h 1592"/>
                  <a:gd name="T12" fmla="*/ 2342 w 2342"/>
                  <a:gd name="T13" fmla="*/ 1314 h 1592"/>
                  <a:gd name="T14" fmla="*/ 2031 w 2342"/>
                  <a:gd name="T15" fmla="*/ 58 h 1592"/>
                  <a:gd name="T16" fmla="*/ 1905 w 2342"/>
                  <a:gd name="T17" fmla="*/ 0 h 1592"/>
                  <a:gd name="T18" fmla="*/ 1677 w 2342"/>
                  <a:gd name="T19" fmla="*/ 255 h 1592"/>
                  <a:gd name="T20" fmla="*/ 980 w 2342"/>
                  <a:gd name="T21" fmla="*/ 197 h 1592"/>
                  <a:gd name="T22" fmla="*/ 760 w 2342"/>
                  <a:gd name="T23" fmla="*/ 0 h 1592"/>
                  <a:gd name="T24" fmla="*/ 640 w 2342"/>
                  <a:gd name="T25" fmla="*/ 33 h 1592"/>
                  <a:gd name="T26" fmla="*/ 640 w 2342"/>
                  <a:gd name="T27" fmla="*/ 33 h 159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42"/>
                  <a:gd name="T43" fmla="*/ 0 h 1592"/>
                  <a:gd name="T44" fmla="*/ 2342 w 2342"/>
                  <a:gd name="T45" fmla="*/ 1592 h 159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42" h="1592">
                    <a:moveTo>
                      <a:pt x="640" y="33"/>
                    </a:moveTo>
                    <a:lnTo>
                      <a:pt x="538" y="578"/>
                    </a:lnTo>
                    <a:lnTo>
                      <a:pt x="120" y="1047"/>
                    </a:lnTo>
                    <a:lnTo>
                      <a:pt x="0" y="1180"/>
                    </a:lnTo>
                    <a:lnTo>
                      <a:pt x="45" y="1440"/>
                    </a:lnTo>
                    <a:lnTo>
                      <a:pt x="1803" y="1592"/>
                    </a:lnTo>
                    <a:lnTo>
                      <a:pt x="2342" y="1314"/>
                    </a:lnTo>
                    <a:lnTo>
                      <a:pt x="2031" y="58"/>
                    </a:lnTo>
                    <a:lnTo>
                      <a:pt x="1905" y="0"/>
                    </a:lnTo>
                    <a:lnTo>
                      <a:pt x="1677" y="255"/>
                    </a:lnTo>
                    <a:lnTo>
                      <a:pt x="980" y="197"/>
                    </a:lnTo>
                    <a:lnTo>
                      <a:pt x="760" y="0"/>
                    </a:lnTo>
                    <a:lnTo>
                      <a:pt x="640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14" name="Freeform 55"/>
              <p:cNvSpPr>
                <a:spLocks/>
              </p:cNvSpPr>
              <p:nvPr/>
            </p:nvSpPr>
            <p:spPr bwMode="auto">
              <a:xfrm>
                <a:off x="3605" y="915"/>
                <a:ext cx="530" cy="341"/>
              </a:xfrm>
              <a:custGeom>
                <a:avLst/>
                <a:gdLst>
                  <a:gd name="T0" fmla="*/ 120 w 2651"/>
                  <a:gd name="T1" fmla="*/ 1155 h 1707"/>
                  <a:gd name="T2" fmla="*/ 551 w 2651"/>
                  <a:gd name="T3" fmla="*/ 1155 h 1707"/>
                  <a:gd name="T4" fmla="*/ 1291 w 2651"/>
                  <a:gd name="T5" fmla="*/ 1288 h 1707"/>
                  <a:gd name="T6" fmla="*/ 1146 w 2651"/>
                  <a:gd name="T7" fmla="*/ 1149 h 1707"/>
                  <a:gd name="T8" fmla="*/ 1708 w 2651"/>
                  <a:gd name="T9" fmla="*/ 850 h 1707"/>
                  <a:gd name="T10" fmla="*/ 1905 w 2651"/>
                  <a:gd name="T11" fmla="*/ 1021 h 1707"/>
                  <a:gd name="T12" fmla="*/ 1961 w 2651"/>
                  <a:gd name="T13" fmla="*/ 793 h 1707"/>
                  <a:gd name="T14" fmla="*/ 1905 w 2651"/>
                  <a:gd name="T15" fmla="*/ 241 h 1707"/>
                  <a:gd name="T16" fmla="*/ 1955 w 2651"/>
                  <a:gd name="T17" fmla="*/ 0 h 1707"/>
                  <a:gd name="T18" fmla="*/ 2069 w 2651"/>
                  <a:gd name="T19" fmla="*/ 165 h 1707"/>
                  <a:gd name="T20" fmla="*/ 2152 w 2651"/>
                  <a:gd name="T21" fmla="*/ 146 h 1707"/>
                  <a:gd name="T22" fmla="*/ 2222 w 2651"/>
                  <a:gd name="T23" fmla="*/ 0 h 1707"/>
                  <a:gd name="T24" fmla="*/ 2430 w 2651"/>
                  <a:gd name="T25" fmla="*/ 63 h 1707"/>
                  <a:gd name="T26" fmla="*/ 2461 w 2651"/>
                  <a:gd name="T27" fmla="*/ 818 h 1707"/>
                  <a:gd name="T28" fmla="*/ 2645 w 2651"/>
                  <a:gd name="T29" fmla="*/ 952 h 1707"/>
                  <a:gd name="T30" fmla="*/ 2651 w 2651"/>
                  <a:gd name="T31" fmla="*/ 1186 h 1707"/>
                  <a:gd name="T32" fmla="*/ 1741 w 2651"/>
                  <a:gd name="T33" fmla="*/ 1707 h 1707"/>
                  <a:gd name="T34" fmla="*/ 0 w 2651"/>
                  <a:gd name="T35" fmla="*/ 1402 h 1707"/>
                  <a:gd name="T36" fmla="*/ 120 w 2651"/>
                  <a:gd name="T37" fmla="*/ 1155 h 1707"/>
                  <a:gd name="T38" fmla="*/ 120 w 2651"/>
                  <a:gd name="T39" fmla="*/ 1155 h 17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651"/>
                  <a:gd name="T61" fmla="*/ 0 h 1707"/>
                  <a:gd name="T62" fmla="*/ 2651 w 2651"/>
                  <a:gd name="T63" fmla="*/ 1707 h 170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651" h="1707">
                    <a:moveTo>
                      <a:pt x="120" y="1155"/>
                    </a:moveTo>
                    <a:lnTo>
                      <a:pt x="551" y="1155"/>
                    </a:lnTo>
                    <a:lnTo>
                      <a:pt x="1291" y="1288"/>
                    </a:lnTo>
                    <a:lnTo>
                      <a:pt x="1146" y="1149"/>
                    </a:lnTo>
                    <a:lnTo>
                      <a:pt x="1708" y="850"/>
                    </a:lnTo>
                    <a:lnTo>
                      <a:pt x="1905" y="1021"/>
                    </a:lnTo>
                    <a:lnTo>
                      <a:pt x="1961" y="793"/>
                    </a:lnTo>
                    <a:lnTo>
                      <a:pt x="1905" y="241"/>
                    </a:lnTo>
                    <a:lnTo>
                      <a:pt x="1955" y="0"/>
                    </a:lnTo>
                    <a:lnTo>
                      <a:pt x="2069" y="165"/>
                    </a:lnTo>
                    <a:lnTo>
                      <a:pt x="2152" y="146"/>
                    </a:lnTo>
                    <a:lnTo>
                      <a:pt x="2222" y="0"/>
                    </a:lnTo>
                    <a:lnTo>
                      <a:pt x="2430" y="63"/>
                    </a:lnTo>
                    <a:lnTo>
                      <a:pt x="2461" y="818"/>
                    </a:lnTo>
                    <a:lnTo>
                      <a:pt x="2645" y="952"/>
                    </a:lnTo>
                    <a:lnTo>
                      <a:pt x="2651" y="1186"/>
                    </a:lnTo>
                    <a:lnTo>
                      <a:pt x="1741" y="1707"/>
                    </a:lnTo>
                    <a:lnTo>
                      <a:pt x="0" y="1402"/>
                    </a:lnTo>
                    <a:lnTo>
                      <a:pt x="120" y="1155"/>
                    </a:lnTo>
                    <a:close/>
                  </a:path>
                </a:pathLst>
              </a:custGeom>
              <a:solidFill>
                <a:srgbClr val="A3A3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15" name="Freeform 56"/>
              <p:cNvSpPr>
                <a:spLocks/>
              </p:cNvSpPr>
              <p:nvPr/>
            </p:nvSpPr>
            <p:spPr bwMode="auto">
              <a:xfrm rot="1807377">
                <a:off x="3552" y="864"/>
                <a:ext cx="162" cy="214"/>
              </a:xfrm>
              <a:custGeom>
                <a:avLst/>
                <a:gdLst>
                  <a:gd name="T0" fmla="*/ 295 w 810"/>
                  <a:gd name="T1" fmla="*/ 710 h 1069"/>
                  <a:gd name="T2" fmla="*/ 417 w 810"/>
                  <a:gd name="T3" fmla="*/ 660 h 1069"/>
                  <a:gd name="T4" fmla="*/ 516 w 810"/>
                  <a:gd name="T5" fmla="*/ 657 h 1069"/>
                  <a:gd name="T6" fmla="*/ 555 w 810"/>
                  <a:gd name="T7" fmla="*/ 747 h 1069"/>
                  <a:gd name="T8" fmla="*/ 609 w 810"/>
                  <a:gd name="T9" fmla="*/ 825 h 1069"/>
                  <a:gd name="T10" fmla="*/ 746 w 810"/>
                  <a:gd name="T11" fmla="*/ 855 h 1069"/>
                  <a:gd name="T12" fmla="*/ 810 w 810"/>
                  <a:gd name="T13" fmla="*/ 982 h 1069"/>
                  <a:gd name="T14" fmla="*/ 786 w 810"/>
                  <a:gd name="T15" fmla="*/ 1059 h 1069"/>
                  <a:gd name="T16" fmla="*/ 717 w 810"/>
                  <a:gd name="T17" fmla="*/ 1047 h 1069"/>
                  <a:gd name="T18" fmla="*/ 654 w 810"/>
                  <a:gd name="T19" fmla="*/ 957 h 1069"/>
                  <a:gd name="T20" fmla="*/ 552 w 810"/>
                  <a:gd name="T21" fmla="*/ 998 h 1069"/>
                  <a:gd name="T22" fmla="*/ 480 w 810"/>
                  <a:gd name="T23" fmla="*/ 1025 h 1069"/>
                  <a:gd name="T24" fmla="*/ 407 w 810"/>
                  <a:gd name="T25" fmla="*/ 975 h 1069"/>
                  <a:gd name="T26" fmla="*/ 425 w 810"/>
                  <a:gd name="T27" fmla="*/ 878 h 1069"/>
                  <a:gd name="T28" fmla="*/ 429 w 810"/>
                  <a:gd name="T29" fmla="*/ 796 h 1069"/>
                  <a:gd name="T30" fmla="*/ 341 w 810"/>
                  <a:gd name="T31" fmla="*/ 842 h 1069"/>
                  <a:gd name="T32" fmla="*/ 238 w 810"/>
                  <a:gd name="T33" fmla="*/ 893 h 1069"/>
                  <a:gd name="T34" fmla="*/ 130 w 810"/>
                  <a:gd name="T35" fmla="*/ 927 h 1069"/>
                  <a:gd name="T36" fmla="*/ 56 w 810"/>
                  <a:gd name="T37" fmla="*/ 845 h 1069"/>
                  <a:gd name="T38" fmla="*/ 101 w 810"/>
                  <a:gd name="T39" fmla="*/ 730 h 1069"/>
                  <a:gd name="T40" fmla="*/ 139 w 810"/>
                  <a:gd name="T41" fmla="*/ 671 h 1069"/>
                  <a:gd name="T42" fmla="*/ 191 w 810"/>
                  <a:gd name="T43" fmla="*/ 552 h 1069"/>
                  <a:gd name="T44" fmla="*/ 114 w 810"/>
                  <a:gd name="T45" fmla="*/ 520 h 1069"/>
                  <a:gd name="T46" fmla="*/ 8 w 810"/>
                  <a:gd name="T47" fmla="*/ 477 h 1069"/>
                  <a:gd name="T48" fmla="*/ 11 w 810"/>
                  <a:gd name="T49" fmla="*/ 405 h 1069"/>
                  <a:gd name="T50" fmla="*/ 50 w 810"/>
                  <a:gd name="T51" fmla="*/ 345 h 1069"/>
                  <a:gd name="T52" fmla="*/ 100 w 810"/>
                  <a:gd name="T53" fmla="*/ 299 h 1069"/>
                  <a:gd name="T54" fmla="*/ 157 w 810"/>
                  <a:gd name="T55" fmla="*/ 263 h 1069"/>
                  <a:gd name="T56" fmla="*/ 151 w 810"/>
                  <a:gd name="T57" fmla="*/ 67 h 1069"/>
                  <a:gd name="T58" fmla="*/ 229 w 810"/>
                  <a:gd name="T59" fmla="*/ 16 h 1069"/>
                  <a:gd name="T60" fmla="*/ 426 w 810"/>
                  <a:gd name="T61" fmla="*/ 0 h 1069"/>
                  <a:gd name="T62" fmla="*/ 429 w 810"/>
                  <a:gd name="T63" fmla="*/ 58 h 1069"/>
                  <a:gd name="T64" fmla="*/ 399 w 810"/>
                  <a:gd name="T65" fmla="*/ 97 h 1069"/>
                  <a:gd name="T66" fmla="*/ 366 w 810"/>
                  <a:gd name="T67" fmla="*/ 115 h 1069"/>
                  <a:gd name="T68" fmla="*/ 227 w 810"/>
                  <a:gd name="T69" fmla="*/ 124 h 1069"/>
                  <a:gd name="T70" fmla="*/ 240 w 810"/>
                  <a:gd name="T71" fmla="*/ 201 h 1069"/>
                  <a:gd name="T72" fmla="*/ 284 w 810"/>
                  <a:gd name="T73" fmla="*/ 306 h 1069"/>
                  <a:gd name="T74" fmla="*/ 253 w 810"/>
                  <a:gd name="T75" fmla="*/ 341 h 1069"/>
                  <a:gd name="T76" fmla="*/ 179 w 810"/>
                  <a:gd name="T77" fmla="*/ 366 h 1069"/>
                  <a:gd name="T78" fmla="*/ 164 w 810"/>
                  <a:gd name="T79" fmla="*/ 413 h 1069"/>
                  <a:gd name="T80" fmla="*/ 256 w 810"/>
                  <a:gd name="T81" fmla="*/ 415 h 1069"/>
                  <a:gd name="T82" fmla="*/ 308 w 810"/>
                  <a:gd name="T83" fmla="*/ 478 h 1069"/>
                  <a:gd name="T84" fmla="*/ 300 w 810"/>
                  <a:gd name="T85" fmla="*/ 620 h 1069"/>
                  <a:gd name="T86" fmla="*/ 260 w 810"/>
                  <a:gd name="T87" fmla="*/ 706 h 1069"/>
                  <a:gd name="T88" fmla="*/ 235 w 810"/>
                  <a:gd name="T89" fmla="*/ 736 h 10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10"/>
                  <a:gd name="T136" fmla="*/ 0 h 1069"/>
                  <a:gd name="T137" fmla="*/ 810 w 810"/>
                  <a:gd name="T138" fmla="*/ 1069 h 106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10" h="1069">
                    <a:moveTo>
                      <a:pt x="235" y="736"/>
                    </a:moveTo>
                    <a:lnTo>
                      <a:pt x="295" y="710"/>
                    </a:lnTo>
                    <a:lnTo>
                      <a:pt x="357" y="682"/>
                    </a:lnTo>
                    <a:lnTo>
                      <a:pt x="417" y="660"/>
                    </a:lnTo>
                    <a:lnTo>
                      <a:pt x="471" y="650"/>
                    </a:lnTo>
                    <a:lnTo>
                      <a:pt x="516" y="657"/>
                    </a:lnTo>
                    <a:lnTo>
                      <a:pt x="545" y="687"/>
                    </a:lnTo>
                    <a:lnTo>
                      <a:pt x="555" y="747"/>
                    </a:lnTo>
                    <a:lnTo>
                      <a:pt x="543" y="840"/>
                    </a:lnTo>
                    <a:lnTo>
                      <a:pt x="609" y="825"/>
                    </a:lnTo>
                    <a:lnTo>
                      <a:pt x="665" y="825"/>
                    </a:lnTo>
                    <a:lnTo>
                      <a:pt x="746" y="855"/>
                    </a:lnTo>
                    <a:lnTo>
                      <a:pt x="793" y="915"/>
                    </a:lnTo>
                    <a:lnTo>
                      <a:pt x="810" y="982"/>
                    </a:lnTo>
                    <a:lnTo>
                      <a:pt x="799" y="1040"/>
                    </a:lnTo>
                    <a:lnTo>
                      <a:pt x="786" y="1059"/>
                    </a:lnTo>
                    <a:lnTo>
                      <a:pt x="767" y="1069"/>
                    </a:lnTo>
                    <a:lnTo>
                      <a:pt x="717" y="1047"/>
                    </a:lnTo>
                    <a:lnTo>
                      <a:pt x="687" y="1012"/>
                    </a:lnTo>
                    <a:lnTo>
                      <a:pt x="654" y="957"/>
                    </a:lnTo>
                    <a:lnTo>
                      <a:pt x="588" y="979"/>
                    </a:lnTo>
                    <a:lnTo>
                      <a:pt x="552" y="998"/>
                    </a:lnTo>
                    <a:lnTo>
                      <a:pt x="515" y="1015"/>
                    </a:lnTo>
                    <a:lnTo>
                      <a:pt x="480" y="1025"/>
                    </a:lnTo>
                    <a:lnTo>
                      <a:pt x="450" y="1027"/>
                    </a:lnTo>
                    <a:lnTo>
                      <a:pt x="407" y="975"/>
                    </a:lnTo>
                    <a:lnTo>
                      <a:pt x="407" y="925"/>
                    </a:lnTo>
                    <a:lnTo>
                      <a:pt x="425" y="878"/>
                    </a:lnTo>
                    <a:lnTo>
                      <a:pt x="458" y="782"/>
                    </a:lnTo>
                    <a:lnTo>
                      <a:pt x="429" y="796"/>
                    </a:lnTo>
                    <a:lnTo>
                      <a:pt x="389" y="816"/>
                    </a:lnTo>
                    <a:lnTo>
                      <a:pt x="341" y="842"/>
                    </a:lnTo>
                    <a:lnTo>
                      <a:pt x="289" y="868"/>
                    </a:lnTo>
                    <a:lnTo>
                      <a:pt x="238" y="893"/>
                    </a:lnTo>
                    <a:lnTo>
                      <a:pt x="191" y="914"/>
                    </a:lnTo>
                    <a:lnTo>
                      <a:pt x="130" y="927"/>
                    </a:lnTo>
                    <a:lnTo>
                      <a:pt x="73" y="893"/>
                    </a:lnTo>
                    <a:lnTo>
                      <a:pt x="56" y="845"/>
                    </a:lnTo>
                    <a:lnTo>
                      <a:pt x="70" y="790"/>
                    </a:lnTo>
                    <a:lnTo>
                      <a:pt x="101" y="730"/>
                    </a:lnTo>
                    <a:lnTo>
                      <a:pt x="120" y="700"/>
                    </a:lnTo>
                    <a:lnTo>
                      <a:pt x="139" y="671"/>
                    </a:lnTo>
                    <a:lnTo>
                      <a:pt x="174" y="618"/>
                    </a:lnTo>
                    <a:lnTo>
                      <a:pt x="191" y="552"/>
                    </a:lnTo>
                    <a:lnTo>
                      <a:pt x="156" y="533"/>
                    </a:lnTo>
                    <a:lnTo>
                      <a:pt x="114" y="520"/>
                    </a:lnTo>
                    <a:lnTo>
                      <a:pt x="35" y="496"/>
                    </a:lnTo>
                    <a:lnTo>
                      <a:pt x="8" y="477"/>
                    </a:lnTo>
                    <a:lnTo>
                      <a:pt x="0" y="448"/>
                    </a:lnTo>
                    <a:lnTo>
                      <a:pt x="11" y="405"/>
                    </a:lnTo>
                    <a:lnTo>
                      <a:pt x="26" y="377"/>
                    </a:lnTo>
                    <a:lnTo>
                      <a:pt x="50" y="345"/>
                    </a:lnTo>
                    <a:lnTo>
                      <a:pt x="73" y="321"/>
                    </a:lnTo>
                    <a:lnTo>
                      <a:pt x="100" y="299"/>
                    </a:lnTo>
                    <a:lnTo>
                      <a:pt x="128" y="280"/>
                    </a:lnTo>
                    <a:lnTo>
                      <a:pt x="157" y="263"/>
                    </a:lnTo>
                    <a:lnTo>
                      <a:pt x="136" y="113"/>
                    </a:lnTo>
                    <a:lnTo>
                      <a:pt x="151" y="67"/>
                    </a:lnTo>
                    <a:lnTo>
                      <a:pt x="184" y="35"/>
                    </a:lnTo>
                    <a:lnTo>
                      <a:pt x="229" y="16"/>
                    </a:lnTo>
                    <a:lnTo>
                      <a:pt x="285" y="5"/>
                    </a:lnTo>
                    <a:lnTo>
                      <a:pt x="426" y="0"/>
                    </a:lnTo>
                    <a:lnTo>
                      <a:pt x="441" y="18"/>
                    </a:lnTo>
                    <a:lnTo>
                      <a:pt x="429" y="58"/>
                    </a:lnTo>
                    <a:lnTo>
                      <a:pt x="415" y="79"/>
                    </a:lnTo>
                    <a:lnTo>
                      <a:pt x="399" y="97"/>
                    </a:lnTo>
                    <a:lnTo>
                      <a:pt x="383" y="111"/>
                    </a:lnTo>
                    <a:lnTo>
                      <a:pt x="366" y="115"/>
                    </a:lnTo>
                    <a:lnTo>
                      <a:pt x="291" y="108"/>
                    </a:lnTo>
                    <a:lnTo>
                      <a:pt x="227" y="124"/>
                    </a:lnTo>
                    <a:lnTo>
                      <a:pt x="222" y="161"/>
                    </a:lnTo>
                    <a:lnTo>
                      <a:pt x="240" y="201"/>
                    </a:lnTo>
                    <a:lnTo>
                      <a:pt x="283" y="274"/>
                    </a:lnTo>
                    <a:lnTo>
                      <a:pt x="284" y="306"/>
                    </a:lnTo>
                    <a:lnTo>
                      <a:pt x="273" y="328"/>
                    </a:lnTo>
                    <a:lnTo>
                      <a:pt x="253" y="341"/>
                    </a:lnTo>
                    <a:lnTo>
                      <a:pt x="228" y="351"/>
                    </a:lnTo>
                    <a:lnTo>
                      <a:pt x="179" y="366"/>
                    </a:lnTo>
                    <a:lnTo>
                      <a:pt x="152" y="397"/>
                    </a:lnTo>
                    <a:lnTo>
                      <a:pt x="164" y="413"/>
                    </a:lnTo>
                    <a:lnTo>
                      <a:pt x="193" y="414"/>
                    </a:lnTo>
                    <a:lnTo>
                      <a:pt x="256" y="415"/>
                    </a:lnTo>
                    <a:lnTo>
                      <a:pt x="289" y="441"/>
                    </a:lnTo>
                    <a:lnTo>
                      <a:pt x="308" y="478"/>
                    </a:lnTo>
                    <a:lnTo>
                      <a:pt x="312" y="570"/>
                    </a:lnTo>
                    <a:lnTo>
                      <a:pt x="300" y="620"/>
                    </a:lnTo>
                    <a:lnTo>
                      <a:pt x="282" y="666"/>
                    </a:lnTo>
                    <a:lnTo>
                      <a:pt x="260" y="706"/>
                    </a:lnTo>
                    <a:lnTo>
                      <a:pt x="235" y="7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8" name="Group 57"/>
              <p:cNvGrpSpPr>
                <a:grpSpLocks/>
              </p:cNvGrpSpPr>
              <p:nvPr/>
            </p:nvGrpSpPr>
            <p:grpSpPr bwMode="auto">
              <a:xfrm rot="976453">
                <a:off x="3686" y="811"/>
                <a:ext cx="442" cy="245"/>
                <a:chOff x="3573" y="722"/>
                <a:chExt cx="442" cy="245"/>
              </a:xfrm>
            </p:grpSpPr>
            <p:sp>
              <p:nvSpPr>
                <p:cNvPr id="1129" name="Freeform 58"/>
                <p:cNvSpPr>
                  <a:spLocks/>
                </p:cNvSpPr>
                <p:nvPr/>
              </p:nvSpPr>
              <p:spPr bwMode="auto">
                <a:xfrm>
                  <a:off x="3576" y="730"/>
                  <a:ext cx="432" cy="228"/>
                </a:xfrm>
                <a:custGeom>
                  <a:avLst/>
                  <a:gdLst>
                    <a:gd name="T0" fmla="*/ 0 w 2159"/>
                    <a:gd name="T1" fmla="*/ 1066 h 1142"/>
                    <a:gd name="T2" fmla="*/ 38 w 2159"/>
                    <a:gd name="T3" fmla="*/ 678 h 1142"/>
                    <a:gd name="T4" fmla="*/ 190 w 2159"/>
                    <a:gd name="T5" fmla="*/ 431 h 1142"/>
                    <a:gd name="T6" fmla="*/ 475 w 2159"/>
                    <a:gd name="T7" fmla="*/ 241 h 1142"/>
                    <a:gd name="T8" fmla="*/ 1006 w 2159"/>
                    <a:gd name="T9" fmla="*/ 50 h 1142"/>
                    <a:gd name="T10" fmla="*/ 1537 w 2159"/>
                    <a:gd name="T11" fmla="*/ 0 h 1142"/>
                    <a:gd name="T12" fmla="*/ 1918 w 2159"/>
                    <a:gd name="T13" fmla="*/ 197 h 1142"/>
                    <a:gd name="T14" fmla="*/ 2159 w 2159"/>
                    <a:gd name="T15" fmla="*/ 463 h 1142"/>
                    <a:gd name="T16" fmla="*/ 2007 w 2159"/>
                    <a:gd name="T17" fmla="*/ 666 h 1142"/>
                    <a:gd name="T18" fmla="*/ 1487 w 2159"/>
                    <a:gd name="T19" fmla="*/ 774 h 1142"/>
                    <a:gd name="T20" fmla="*/ 1184 w 2159"/>
                    <a:gd name="T21" fmla="*/ 336 h 1142"/>
                    <a:gd name="T22" fmla="*/ 519 w 2159"/>
                    <a:gd name="T23" fmla="*/ 628 h 1142"/>
                    <a:gd name="T24" fmla="*/ 411 w 2159"/>
                    <a:gd name="T25" fmla="*/ 1041 h 1142"/>
                    <a:gd name="T26" fmla="*/ 69 w 2159"/>
                    <a:gd name="T27" fmla="*/ 1142 h 1142"/>
                    <a:gd name="T28" fmla="*/ 0 w 2159"/>
                    <a:gd name="T29" fmla="*/ 1066 h 1142"/>
                    <a:gd name="T30" fmla="*/ 0 w 2159"/>
                    <a:gd name="T31" fmla="*/ 1066 h 114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159"/>
                    <a:gd name="T49" fmla="*/ 0 h 1142"/>
                    <a:gd name="T50" fmla="*/ 2159 w 2159"/>
                    <a:gd name="T51" fmla="*/ 1142 h 114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159" h="1142">
                      <a:moveTo>
                        <a:pt x="0" y="1066"/>
                      </a:moveTo>
                      <a:lnTo>
                        <a:pt x="38" y="678"/>
                      </a:lnTo>
                      <a:lnTo>
                        <a:pt x="190" y="431"/>
                      </a:lnTo>
                      <a:lnTo>
                        <a:pt x="475" y="241"/>
                      </a:lnTo>
                      <a:lnTo>
                        <a:pt x="1006" y="50"/>
                      </a:lnTo>
                      <a:lnTo>
                        <a:pt x="1537" y="0"/>
                      </a:lnTo>
                      <a:lnTo>
                        <a:pt x="1918" y="197"/>
                      </a:lnTo>
                      <a:lnTo>
                        <a:pt x="2159" y="463"/>
                      </a:lnTo>
                      <a:lnTo>
                        <a:pt x="2007" y="666"/>
                      </a:lnTo>
                      <a:lnTo>
                        <a:pt x="1487" y="774"/>
                      </a:lnTo>
                      <a:lnTo>
                        <a:pt x="1184" y="336"/>
                      </a:lnTo>
                      <a:lnTo>
                        <a:pt x="519" y="628"/>
                      </a:lnTo>
                      <a:lnTo>
                        <a:pt x="411" y="1041"/>
                      </a:lnTo>
                      <a:lnTo>
                        <a:pt x="69" y="1142"/>
                      </a:lnTo>
                      <a:lnTo>
                        <a:pt x="0" y="10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30" name="Freeform 59"/>
                <p:cNvSpPr>
                  <a:spLocks/>
                </p:cNvSpPr>
                <p:nvPr/>
              </p:nvSpPr>
              <p:spPr bwMode="auto">
                <a:xfrm>
                  <a:off x="3610" y="772"/>
                  <a:ext cx="385" cy="178"/>
                </a:xfrm>
                <a:custGeom>
                  <a:avLst/>
                  <a:gdLst>
                    <a:gd name="T0" fmla="*/ 12 w 1924"/>
                    <a:gd name="T1" fmla="*/ 856 h 893"/>
                    <a:gd name="T2" fmla="*/ 45 w 1924"/>
                    <a:gd name="T3" fmla="*/ 551 h 893"/>
                    <a:gd name="T4" fmla="*/ 153 w 1924"/>
                    <a:gd name="T5" fmla="*/ 406 h 893"/>
                    <a:gd name="T6" fmla="*/ 253 w 1924"/>
                    <a:gd name="T7" fmla="*/ 412 h 893"/>
                    <a:gd name="T8" fmla="*/ 247 w 1924"/>
                    <a:gd name="T9" fmla="*/ 298 h 893"/>
                    <a:gd name="T10" fmla="*/ 431 w 1924"/>
                    <a:gd name="T11" fmla="*/ 171 h 893"/>
                    <a:gd name="T12" fmla="*/ 754 w 1924"/>
                    <a:gd name="T13" fmla="*/ 51 h 893"/>
                    <a:gd name="T14" fmla="*/ 1019 w 1924"/>
                    <a:gd name="T15" fmla="*/ 0 h 893"/>
                    <a:gd name="T16" fmla="*/ 1183 w 1924"/>
                    <a:gd name="T17" fmla="*/ 70 h 893"/>
                    <a:gd name="T18" fmla="*/ 1254 w 1924"/>
                    <a:gd name="T19" fmla="*/ 184 h 893"/>
                    <a:gd name="T20" fmla="*/ 1348 w 1924"/>
                    <a:gd name="T21" fmla="*/ 279 h 893"/>
                    <a:gd name="T22" fmla="*/ 1569 w 1924"/>
                    <a:gd name="T23" fmla="*/ 165 h 893"/>
                    <a:gd name="T24" fmla="*/ 1741 w 1924"/>
                    <a:gd name="T25" fmla="*/ 190 h 893"/>
                    <a:gd name="T26" fmla="*/ 1924 w 1924"/>
                    <a:gd name="T27" fmla="*/ 323 h 893"/>
                    <a:gd name="T28" fmla="*/ 1500 w 1924"/>
                    <a:gd name="T29" fmla="*/ 532 h 893"/>
                    <a:gd name="T30" fmla="*/ 1310 w 1924"/>
                    <a:gd name="T31" fmla="*/ 520 h 893"/>
                    <a:gd name="T32" fmla="*/ 1069 w 1924"/>
                    <a:gd name="T33" fmla="*/ 215 h 893"/>
                    <a:gd name="T34" fmla="*/ 879 w 1924"/>
                    <a:gd name="T35" fmla="*/ 221 h 893"/>
                    <a:gd name="T36" fmla="*/ 398 w 1924"/>
                    <a:gd name="T37" fmla="*/ 476 h 893"/>
                    <a:gd name="T38" fmla="*/ 361 w 1924"/>
                    <a:gd name="T39" fmla="*/ 665 h 893"/>
                    <a:gd name="T40" fmla="*/ 323 w 1924"/>
                    <a:gd name="T41" fmla="*/ 843 h 893"/>
                    <a:gd name="T42" fmla="*/ 0 w 1924"/>
                    <a:gd name="T43" fmla="*/ 893 h 893"/>
                    <a:gd name="T44" fmla="*/ 12 w 1924"/>
                    <a:gd name="T45" fmla="*/ 856 h 893"/>
                    <a:gd name="T46" fmla="*/ 12 w 1924"/>
                    <a:gd name="T47" fmla="*/ 856 h 89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924"/>
                    <a:gd name="T73" fmla="*/ 0 h 893"/>
                    <a:gd name="T74" fmla="*/ 1924 w 1924"/>
                    <a:gd name="T75" fmla="*/ 893 h 89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924" h="893">
                      <a:moveTo>
                        <a:pt x="12" y="856"/>
                      </a:moveTo>
                      <a:lnTo>
                        <a:pt x="45" y="551"/>
                      </a:lnTo>
                      <a:lnTo>
                        <a:pt x="153" y="406"/>
                      </a:lnTo>
                      <a:lnTo>
                        <a:pt x="253" y="412"/>
                      </a:lnTo>
                      <a:lnTo>
                        <a:pt x="247" y="298"/>
                      </a:lnTo>
                      <a:lnTo>
                        <a:pt x="431" y="171"/>
                      </a:lnTo>
                      <a:lnTo>
                        <a:pt x="754" y="51"/>
                      </a:lnTo>
                      <a:lnTo>
                        <a:pt x="1019" y="0"/>
                      </a:lnTo>
                      <a:lnTo>
                        <a:pt x="1183" y="70"/>
                      </a:lnTo>
                      <a:lnTo>
                        <a:pt x="1254" y="184"/>
                      </a:lnTo>
                      <a:lnTo>
                        <a:pt x="1348" y="279"/>
                      </a:lnTo>
                      <a:lnTo>
                        <a:pt x="1569" y="165"/>
                      </a:lnTo>
                      <a:lnTo>
                        <a:pt x="1741" y="190"/>
                      </a:lnTo>
                      <a:lnTo>
                        <a:pt x="1924" y="323"/>
                      </a:lnTo>
                      <a:lnTo>
                        <a:pt x="1500" y="532"/>
                      </a:lnTo>
                      <a:lnTo>
                        <a:pt x="1310" y="520"/>
                      </a:lnTo>
                      <a:lnTo>
                        <a:pt x="1069" y="215"/>
                      </a:lnTo>
                      <a:lnTo>
                        <a:pt x="879" y="221"/>
                      </a:lnTo>
                      <a:lnTo>
                        <a:pt x="398" y="476"/>
                      </a:lnTo>
                      <a:lnTo>
                        <a:pt x="361" y="665"/>
                      </a:lnTo>
                      <a:lnTo>
                        <a:pt x="323" y="843"/>
                      </a:lnTo>
                      <a:lnTo>
                        <a:pt x="0" y="893"/>
                      </a:lnTo>
                      <a:lnTo>
                        <a:pt x="12" y="856"/>
                      </a:lnTo>
                      <a:close/>
                    </a:path>
                  </a:pathLst>
                </a:custGeom>
                <a:solidFill>
                  <a:srgbClr val="A3A3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31" name="Freeform 60"/>
                <p:cNvSpPr>
                  <a:spLocks/>
                </p:cNvSpPr>
                <p:nvPr/>
              </p:nvSpPr>
              <p:spPr bwMode="auto">
                <a:xfrm>
                  <a:off x="3599" y="722"/>
                  <a:ext cx="341" cy="132"/>
                </a:xfrm>
                <a:custGeom>
                  <a:avLst/>
                  <a:gdLst>
                    <a:gd name="T0" fmla="*/ 0 w 1704"/>
                    <a:gd name="T1" fmla="*/ 598 h 657"/>
                    <a:gd name="T2" fmla="*/ 15 w 1704"/>
                    <a:gd name="T3" fmla="*/ 559 h 657"/>
                    <a:gd name="T4" fmla="*/ 35 w 1704"/>
                    <a:gd name="T5" fmla="*/ 522 h 657"/>
                    <a:gd name="T6" fmla="*/ 60 w 1704"/>
                    <a:gd name="T7" fmla="*/ 485 h 657"/>
                    <a:gd name="T8" fmla="*/ 90 w 1704"/>
                    <a:gd name="T9" fmla="*/ 449 h 657"/>
                    <a:gd name="T10" fmla="*/ 126 w 1704"/>
                    <a:gd name="T11" fmla="*/ 413 h 657"/>
                    <a:gd name="T12" fmla="*/ 166 w 1704"/>
                    <a:gd name="T13" fmla="*/ 378 h 657"/>
                    <a:gd name="T14" fmla="*/ 210 w 1704"/>
                    <a:gd name="T15" fmla="*/ 345 h 657"/>
                    <a:gd name="T16" fmla="*/ 233 w 1704"/>
                    <a:gd name="T17" fmla="*/ 328 h 657"/>
                    <a:gd name="T18" fmla="*/ 257 w 1704"/>
                    <a:gd name="T19" fmla="*/ 312 h 657"/>
                    <a:gd name="T20" fmla="*/ 282 w 1704"/>
                    <a:gd name="T21" fmla="*/ 295 h 657"/>
                    <a:gd name="T22" fmla="*/ 309 w 1704"/>
                    <a:gd name="T23" fmla="*/ 280 h 657"/>
                    <a:gd name="T24" fmla="*/ 363 w 1704"/>
                    <a:gd name="T25" fmla="*/ 250 h 657"/>
                    <a:gd name="T26" fmla="*/ 420 w 1704"/>
                    <a:gd name="T27" fmla="*/ 220 h 657"/>
                    <a:gd name="T28" fmla="*/ 479 w 1704"/>
                    <a:gd name="T29" fmla="*/ 192 h 657"/>
                    <a:gd name="T30" fmla="*/ 540 w 1704"/>
                    <a:gd name="T31" fmla="*/ 166 h 657"/>
                    <a:gd name="T32" fmla="*/ 604 w 1704"/>
                    <a:gd name="T33" fmla="*/ 140 h 657"/>
                    <a:gd name="T34" fmla="*/ 667 w 1704"/>
                    <a:gd name="T35" fmla="*/ 118 h 657"/>
                    <a:gd name="T36" fmla="*/ 733 w 1704"/>
                    <a:gd name="T37" fmla="*/ 96 h 657"/>
                    <a:gd name="T38" fmla="*/ 798 w 1704"/>
                    <a:gd name="T39" fmla="*/ 77 h 657"/>
                    <a:gd name="T40" fmla="*/ 865 w 1704"/>
                    <a:gd name="T41" fmla="*/ 59 h 657"/>
                    <a:gd name="T42" fmla="*/ 931 w 1704"/>
                    <a:gd name="T43" fmla="*/ 44 h 657"/>
                    <a:gd name="T44" fmla="*/ 997 w 1704"/>
                    <a:gd name="T45" fmla="*/ 30 h 657"/>
                    <a:gd name="T46" fmla="*/ 1127 w 1704"/>
                    <a:gd name="T47" fmla="*/ 11 h 657"/>
                    <a:gd name="T48" fmla="*/ 1250 w 1704"/>
                    <a:gd name="T49" fmla="*/ 0 h 657"/>
                    <a:gd name="T50" fmla="*/ 1470 w 1704"/>
                    <a:gd name="T51" fmla="*/ 12 h 657"/>
                    <a:gd name="T52" fmla="*/ 1560 w 1704"/>
                    <a:gd name="T53" fmla="*/ 36 h 657"/>
                    <a:gd name="T54" fmla="*/ 1634 w 1704"/>
                    <a:gd name="T55" fmla="*/ 72 h 657"/>
                    <a:gd name="T56" fmla="*/ 1687 w 1704"/>
                    <a:gd name="T57" fmla="*/ 124 h 657"/>
                    <a:gd name="T58" fmla="*/ 1704 w 1704"/>
                    <a:gd name="T59" fmla="*/ 173 h 657"/>
                    <a:gd name="T60" fmla="*/ 1698 w 1704"/>
                    <a:gd name="T61" fmla="*/ 191 h 657"/>
                    <a:gd name="T62" fmla="*/ 1682 w 1704"/>
                    <a:gd name="T63" fmla="*/ 203 h 657"/>
                    <a:gd name="T64" fmla="*/ 1621 w 1704"/>
                    <a:gd name="T65" fmla="*/ 200 h 657"/>
                    <a:gd name="T66" fmla="*/ 1517 w 1704"/>
                    <a:gd name="T67" fmla="*/ 173 h 657"/>
                    <a:gd name="T68" fmla="*/ 1409 w 1704"/>
                    <a:gd name="T69" fmla="*/ 144 h 657"/>
                    <a:gd name="T70" fmla="*/ 1319 w 1704"/>
                    <a:gd name="T71" fmla="*/ 124 h 657"/>
                    <a:gd name="T72" fmla="*/ 1224 w 1704"/>
                    <a:gd name="T73" fmla="*/ 115 h 657"/>
                    <a:gd name="T74" fmla="*/ 1028 w 1704"/>
                    <a:gd name="T75" fmla="*/ 128 h 657"/>
                    <a:gd name="T76" fmla="*/ 835 w 1704"/>
                    <a:gd name="T77" fmla="*/ 173 h 657"/>
                    <a:gd name="T78" fmla="*/ 744 w 1704"/>
                    <a:gd name="T79" fmla="*/ 202 h 657"/>
                    <a:gd name="T80" fmla="*/ 659 w 1704"/>
                    <a:gd name="T81" fmla="*/ 234 h 657"/>
                    <a:gd name="T82" fmla="*/ 586 w 1704"/>
                    <a:gd name="T83" fmla="*/ 264 h 657"/>
                    <a:gd name="T84" fmla="*/ 521 w 1704"/>
                    <a:gd name="T85" fmla="*/ 291 h 657"/>
                    <a:gd name="T86" fmla="*/ 467 w 1704"/>
                    <a:gd name="T87" fmla="*/ 313 h 657"/>
                    <a:gd name="T88" fmla="*/ 419 w 1704"/>
                    <a:gd name="T89" fmla="*/ 333 h 657"/>
                    <a:gd name="T90" fmla="*/ 342 w 1704"/>
                    <a:gd name="T91" fmla="*/ 369 h 657"/>
                    <a:gd name="T92" fmla="*/ 284 w 1704"/>
                    <a:gd name="T93" fmla="*/ 402 h 657"/>
                    <a:gd name="T94" fmla="*/ 234 w 1704"/>
                    <a:gd name="T95" fmla="*/ 441 h 657"/>
                    <a:gd name="T96" fmla="*/ 186 w 1704"/>
                    <a:gd name="T97" fmla="*/ 489 h 657"/>
                    <a:gd name="T98" fmla="*/ 160 w 1704"/>
                    <a:gd name="T99" fmla="*/ 519 h 657"/>
                    <a:gd name="T100" fmla="*/ 130 w 1704"/>
                    <a:gd name="T101" fmla="*/ 553 h 657"/>
                    <a:gd name="T102" fmla="*/ 96 w 1704"/>
                    <a:gd name="T103" fmla="*/ 593 h 657"/>
                    <a:gd name="T104" fmla="*/ 59 w 1704"/>
                    <a:gd name="T105" fmla="*/ 639 h 657"/>
                    <a:gd name="T106" fmla="*/ 34 w 1704"/>
                    <a:gd name="T107" fmla="*/ 657 h 657"/>
                    <a:gd name="T108" fmla="*/ 11 w 1704"/>
                    <a:gd name="T109" fmla="*/ 653 h 657"/>
                    <a:gd name="T110" fmla="*/ 0 w 1704"/>
                    <a:gd name="T111" fmla="*/ 598 h 657"/>
                    <a:gd name="T112" fmla="*/ 0 w 1704"/>
                    <a:gd name="T113" fmla="*/ 598 h 65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704"/>
                    <a:gd name="T172" fmla="*/ 0 h 657"/>
                    <a:gd name="T173" fmla="*/ 1704 w 1704"/>
                    <a:gd name="T174" fmla="*/ 657 h 657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704" h="657">
                      <a:moveTo>
                        <a:pt x="0" y="598"/>
                      </a:moveTo>
                      <a:lnTo>
                        <a:pt x="15" y="559"/>
                      </a:lnTo>
                      <a:lnTo>
                        <a:pt x="35" y="522"/>
                      </a:lnTo>
                      <a:lnTo>
                        <a:pt x="60" y="485"/>
                      </a:lnTo>
                      <a:lnTo>
                        <a:pt x="90" y="449"/>
                      </a:lnTo>
                      <a:lnTo>
                        <a:pt x="126" y="413"/>
                      </a:lnTo>
                      <a:lnTo>
                        <a:pt x="166" y="378"/>
                      </a:lnTo>
                      <a:lnTo>
                        <a:pt x="210" y="345"/>
                      </a:lnTo>
                      <a:lnTo>
                        <a:pt x="233" y="328"/>
                      </a:lnTo>
                      <a:lnTo>
                        <a:pt x="257" y="312"/>
                      </a:lnTo>
                      <a:lnTo>
                        <a:pt x="282" y="295"/>
                      </a:lnTo>
                      <a:lnTo>
                        <a:pt x="309" y="280"/>
                      </a:lnTo>
                      <a:lnTo>
                        <a:pt x="363" y="250"/>
                      </a:lnTo>
                      <a:lnTo>
                        <a:pt x="420" y="220"/>
                      </a:lnTo>
                      <a:lnTo>
                        <a:pt x="479" y="192"/>
                      </a:lnTo>
                      <a:lnTo>
                        <a:pt x="540" y="166"/>
                      </a:lnTo>
                      <a:lnTo>
                        <a:pt x="604" y="140"/>
                      </a:lnTo>
                      <a:lnTo>
                        <a:pt x="667" y="118"/>
                      </a:lnTo>
                      <a:lnTo>
                        <a:pt x="733" y="96"/>
                      </a:lnTo>
                      <a:lnTo>
                        <a:pt x="798" y="77"/>
                      </a:lnTo>
                      <a:lnTo>
                        <a:pt x="865" y="59"/>
                      </a:lnTo>
                      <a:lnTo>
                        <a:pt x="931" y="44"/>
                      </a:lnTo>
                      <a:lnTo>
                        <a:pt x="997" y="30"/>
                      </a:lnTo>
                      <a:lnTo>
                        <a:pt x="1127" y="11"/>
                      </a:lnTo>
                      <a:lnTo>
                        <a:pt x="1250" y="0"/>
                      </a:lnTo>
                      <a:lnTo>
                        <a:pt x="1470" y="12"/>
                      </a:lnTo>
                      <a:lnTo>
                        <a:pt x="1560" y="36"/>
                      </a:lnTo>
                      <a:lnTo>
                        <a:pt x="1634" y="72"/>
                      </a:lnTo>
                      <a:lnTo>
                        <a:pt x="1687" y="124"/>
                      </a:lnTo>
                      <a:lnTo>
                        <a:pt x="1704" y="173"/>
                      </a:lnTo>
                      <a:lnTo>
                        <a:pt x="1698" y="191"/>
                      </a:lnTo>
                      <a:lnTo>
                        <a:pt x="1682" y="203"/>
                      </a:lnTo>
                      <a:lnTo>
                        <a:pt x="1621" y="200"/>
                      </a:lnTo>
                      <a:lnTo>
                        <a:pt x="1517" y="173"/>
                      </a:lnTo>
                      <a:lnTo>
                        <a:pt x="1409" y="144"/>
                      </a:lnTo>
                      <a:lnTo>
                        <a:pt x="1319" y="124"/>
                      </a:lnTo>
                      <a:lnTo>
                        <a:pt x="1224" y="115"/>
                      </a:lnTo>
                      <a:lnTo>
                        <a:pt x="1028" y="128"/>
                      </a:lnTo>
                      <a:lnTo>
                        <a:pt x="835" y="173"/>
                      </a:lnTo>
                      <a:lnTo>
                        <a:pt x="744" y="202"/>
                      </a:lnTo>
                      <a:lnTo>
                        <a:pt x="659" y="234"/>
                      </a:lnTo>
                      <a:lnTo>
                        <a:pt x="586" y="264"/>
                      </a:lnTo>
                      <a:lnTo>
                        <a:pt x="521" y="291"/>
                      </a:lnTo>
                      <a:lnTo>
                        <a:pt x="467" y="313"/>
                      </a:lnTo>
                      <a:lnTo>
                        <a:pt x="419" y="333"/>
                      </a:lnTo>
                      <a:lnTo>
                        <a:pt x="342" y="369"/>
                      </a:lnTo>
                      <a:lnTo>
                        <a:pt x="284" y="402"/>
                      </a:lnTo>
                      <a:lnTo>
                        <a:pt x="234" y="441"/>
                      </a:lnTo>
                      <a:lnTo>
                        <a:pt x="186" y="489"/>
                      </a:lnTo>
                      <a:lnTo>
                        <a:pt x="160" y="519"/>
                      </a:lnTo>
                      <a:lnTo>
                        <a:pt x="130" y="553"/>
                      </a:lnTo>
                      <a:lnTo>
                        <a:pt x="96" y="593"/>
                      </a:lnTo>
                      <a:lnTo>
                        <a:pt x="59" y="639"/>
                      </a:lnTo>
                      <a:lnTo>
                        <a:pt x="34" y="657"/>
                      </a:lnTo>
                      <a:lnTo>
                        <a:pt x="11" y="653"/>
                      </a:lnTo>
                      <a:lnTo>
                        <a:pt x="0" y="5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32" name="Freeform 61"/>
                <p:cNvSpPr>
                  <a:spLocks/>
                </p:cNvSpPr>
                <p:nvPr/>
              </p:nvSpPr>
              <p:spPr bwMode="auto">
                <a:xfrm>
                  <a:off x="3573" y="785"/>
                  <a:ext cx="442" cy="182"/>
                </a:xfrm>
                <a:custGeom>
                  <a:avLst/>
                  <a:gdLst>
                    <a:gd name="T0" fmla="*/ 161 w 2210"/>
                    <a:gd name="T1" fmla="*/ 758 h 912"/>
                    <a:gd name="T2" fmla="*/ 232 w 2210"/>
                    <a:gd name="T3" fmla="*/ 709 h 912"/>
                    <a:gd name="T4" fmla="*/ 279 w 2210"/>
                    <a:gd name="T5" fmla="*/ 677 h 912"/>
                    <a:gd name="T6" fmla="*/ 399 w 2210"/>
                    <a:gd name="T7" fmla="*/ 653 h 912"/>
                    <a:gd name="T8" fmla="*/ 508 w 2210"/>
                    <a:gd name="T9" fmla="*/ 556 h 912"/>
                    <a:gd name="T10" fmla="*/ 508 w 2210"/>
                    <a:gd name="T11" fmla="*/ 466 h 912"/>
                    <a:gd name="T12" fmla="*/ 538 w 2210"/>
                    <a:gd name="T13" fmla="*/ 393 h 912"/>
                    <a:gd name="T14" fmla="*/ 600 w 2210"/>
                    <a:gd name="T15" fmla="*/ 317 h 912"/>
                    <a:gd name="T16" fmla="*/ 688 w 2210"/>
                    <a:gd name="T17" fmla="*/ 245 h 912"/>
                    <a:gd name="T18" fmla="*/ 738 w 2210"/>
                    <a:gd name="T19" fmla="*/ 210 h 912"/>
                    <a:gd name="T20" fmla="*/ 792 w 2210"/>
                    <a:gd name="T21" fmla="*/ 178 h 912"/>
                    <a:gd name="T22" fmla="*/ 902 w 2210"/>
                    <a:gd name="T23" fmla="*/ 120 h 912"/>
                    <a:gd name="T24" fmla="*/ 1011 w 2210"/>
                    <a:gd name="T25" fmla="*/ 75 h 912"/>
                    <a:gd name="T26" fmla="*/ 1110 w 2210"/>
                    <a:gd name="T27" fmla="*/ 45 h 912"/>
                    <a:gd name="T28" fmla="*/ 1254 w 2210"/>
                    <a:gd name="T29" fmla="*/ 42 h 912"/>
                    <a:gd name="T30" fmla="*/ 1369 w 2210"/>
                    <a:gd name="T31" fmla="*/ 135 h 912"/>
                    <a:gd name="T32" fmla="*/ 1434 w 2210"/>
                    <a:gd name="T33" fmla="*/ 281 h 912"/>
                    <a:gd name="T34" fmla="*/ 1476 w 2210"/>
                    <a:gd name="T35" fmla="*/ 352 h 912"/>
                    <a:gd name="T36" fmla="*/ 1543 w 2210"/>
                    <a:gd name="T37" fmla="*/ 377 h 912"/>
                    <a:gd name="T38" fmla="*/ 1723 w 2210"/>
                    <a:gd name="T39" fmla="*/ 321 h 912"/>
                    <a:gd name="T40" fmla="*/ 1833 w 2210"/>
                    <a:gd name="T41" fmla="*/ 262 h 912"/>
                    <a:gd name="T42" fmla="*/ 2036 w 2210"/>
                    <a:gd name="T43" fmla="*/ 176 h 912"/>
                    <a:gd name="T44" fmla="*/ 1999 w 2210"/>
                    <a:gd name="T45" fmla="*/ 98 h 912"/>
                    <a:gd name="T46" fmla="*/ 1940 w 2210"/>
                    <a:gd name="T47" fmla="*/ 34 h 912"/>
                    <a:gd name="T48" fmla="*/ 1978 w 2210"/>
                    <a:gd name="T49" fmla="*/ 0 h 912"/>
                    <a:gd name="T50" fmla="*/ 2092 w 2210"/>
                    <a:gd name="T51" fmla="*/ 35 h 912"/>
                    <a:gd name="T52" fmla="*/ 2193 w 2210"/>
                    <a:gd name="T53" fmla="*/ 138 h 912"/>
                    <a:gd name="T54" fmla="*/ 2194 w 2210"/>
                    <a:gd name="T55" fmla="*/ 293 h 912"/>
                    <a:gd name="T56" fmla="*/ 2149 w 2210"/>
                    <a:gd name="T57" fmla="*/ 358 h 912"/>
                    <a:gd name="T58" fmla="*/ 2079 w 2210"/>
                    <a:gd name="T59" fmla="*/ 413 h 912"/>
                    <a:gd name="T60" fmla="*/ 1996 w 2210"/>
                    <a:gd name="T61" fmla="*/ 458 h 912"/>
                    <a:gd name="T62" fmla="*/ 1904 w 2210"/>
                    <a:gd name="T63" fmla="*/ 491 h 912"/>
                    <a:gd name="T64" fmla="*/ 1725 w 2210"/>
                    <a:gd name="T65" fmla="*/ 532 h 912"/>
                    <a:gd name="T66" fmla="*/ 1543 w 2210"/>
                    <a:gd name="T67" fmla="*/ 526 h 912"/>
                    <a:gd name="T68" fmla="*/ 1413 w 2210"/>
                    <a:gd name="T69" fmla="*/ 423 h 912"/>
                    <a:gd name="T70" fmla="*/ 1343 w 2210"/>
                    <a:gd name="T71" fmla="*/ 280 h 912"/>
                    <a:gd name="T72" fmla="*/ 1285 w 2210"/>
                    <a:gd name="T73" fmla="*/ 192 h 912"/>
                    <a:gd name="T74" fmla="*/ 1229 w 2210"/>
                    <a:gd name="T75" fmla="*/ 161 h 912"/>
                    <a:gd name="T76" fmla="*/ 1057 w 2210"/>
                    <a:gd name="T77" fmla="*/ 192 h 912"/>
                    <a:gd name="T78" fmla="*/ 961 w 2210"/>
                    <a:gd name="T79" fmla="*/ 232 h 912"/>
                    <a:gd name="T80" fmla="*/ 860 w 2210"/>
                    <a:gd name="T81" fmla="*/ 280 h 912"/>
                    <a:gd name="T82" fmla="*/ 763 w 2210"/>
                    <a:gd name="T83" fmla="*/ 333 h 912"/>
                    <a:gd name="T84" fmla="*/ 680 w 2210"/>
                    <a:gd name="T85" fmla="*/ 386 h 912"/>
                    <a:gd name="T86" fmla="*/ 592 w 2210"/>
                    <a:gd name="T87" fmla="*/ 551 h 912"/>
                    <a:gd name="T88" fmla="*/ 620 w 2210"/>
                    <a:gd name="T89" fmla="*/ 713 h 912"/>
                    <a:gd name="T90" fmla="*/ 599 w 2210"/>
                    <a:gd name="T91" fmla="*/ 775 h 912"/>
                    <a:gd name="T92" fmla="*/ 550 w 2210"/>
                    <a:gd name="T93" fmla="*/ 814 h 912"/>
                    <a:gd name="T94" fmla="*/ 460 w 2210"/>
                    <a:gd name="T95" fmla="*/ 854 h 912"/>
                    <a:gd name="T96" fmla="*/ 310 w 2210"/>
                    <a:gd name="T97" fmla="*/ 898 h 912"/>
                    <a:gd name="T98" fmla="*/ 112 w 2210"/>
                    <a:gd name="T99" fmla="*/ 902 h 912"/>
                    <a:gd name="T100" fmla="*/ 5 w 2210"/>
                    <a:gd name="T101" fmla="*/ 807 h 912"/>
                    <a:gd name="T102" fmla="*/ 12 w 2210"/>
                    <a:gd name="T103" fmla="*/ 656 h 912"/>
                    <a:gd name="T104" fmla="*/ 64 w 2210"/>
                    <a:gd name="T105" fmla="*/ 514 h 912"/>
                    <a:gd name="T106" fmla="*/ 109 w 2210"/>
                    <a:gd name="T107" fmla="*/ 466 h 912"/>
                    <a:gd name="T108" fmla="*/ 109 w 2210"/>
                    <a:gd name="T109" fmla="*/ 769 h 91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210"/>
                    <a:gd name="T166" fmla="*/ 0 h 912"/>
                    <a:gd name="T167" fmla="*/ 2210 w 2210"/>
                    <a:gd name="T168" fmla="*/ 912 h 91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210" h="912">
                      <a:moveTo>
                        <a:pt x="109" y="769"/>
                      </a:moveTo>
                      <a:lnTo>
                        <a:pt x="161" y="758"/>
                      </a:lnTo>
                      <a:lnTo>
                        <a:pt x="208" y="727"/>
                      </a:lnTo>
                      <a:lnTo>
                        <a:pt x="232" y="709"/>
                      </a:lnTo>
                      <a:lnTo>
                        <a:pt x="255" y="692"/>
                      </a:lnTo>
                      <a:lnTo>
                        <a:pt x="279" y="677"/>
                      </a:lnTo>
                      <a:lnTo>
                        <a:pt x="304" y="667"/>
                      </a:lnTo>
                      <a:lnTo>
                        <a:pt x="399" y="653"/>
                      </a:lnTo>
                      <a:lnTo>
                        <a:pt x="493" y="643"/>
                      </a:lnTo>
                      <a:lnTo>
                        <a:pt x="508" y="556"/>
                      </a:lnTo>
                      <a:lnTo>
                        <a:pt x="506" y="512"/>
                      </a:lnTo>
                      <a:lnTo>
                        <a:pt x="508" y="466"/>
                      </a:lnTo>
                      <a:lnTo>
                        <a:pt x="518" y="430"/>
                      </a:lnTo>
                      <a:lnTo>
                        <a:pt x="538" y="393"/>
                      </a:lnTo>
                      <a:lnTo>
                        <a:pt x="565" y="354"/>
                      </a:lnTo>
                      <a:lnTo>
                        <a:pt x="600" y="317"/>
                      </a:lnTo>
                      <a:lnTo>
                        <a:pt x="642" y="281"/>
                      </a:lnTo>
                      <a:lnTo>
                        <a:pt x="688" y="245"/>
                      </a:lnTo>
                      <a:lnTo>
                        <a:pt x="713" y="227"/>
                      </a:lnTo>
                      <a:lnTo>
                        <a:pt x="738" y="210"/>
                      </a:lnTo>
                      <a:lnTo>
                        <a:pt x="764" y="194"/>
                      </a:lnTo>
                      <a:lnTo>
                        <a:pt x="792" y="178"/>
                      </a:lnTo>
                      <a:lnTo>
                        <a:pt x="847" y="148"/>
                      </a:lnTo>
                      <a:lnTo>
                        <a:pt x="902" y="120"/>
                      </a:lnTo>
                      <a:lnTo>
                        <a:pt x="958" y="95"/>
                      </a:lnTo>
                      <a:lnTo>
                        <a:pt x="1011" y="75"/>
                      </a:lnTo>
                      <a:lnTo>
                        <a:pt x="1062" y="58"/>
                      </a:lnTo>
                      <a:lnTo>
                        <a:pt x="1110" y="45"/>
                      </a:lnTo>
                      <a:lnTo>
                        <a:pt x="1189" y="35"/>
                      </a:lnTo>
                      <a:lnTo>
                        <a:pt x="1254" y="42"/>
                      </a:lnTo>
                      <a:lnTo>
                        <a:pt x="1303" y="64"/>
                      </a:lnTo>
                      <a:lnTo>
                        <a:pt x="1369" y="135"/>
                      </a:lnTo>
                      <a:lnTo>
                        <a:pt x="1412" y="230"/>
                      </a:lnTo>
                      <a:lnTo>
                        <a:pt x="1434" y="281"/>
                      </a:lnTo>
                      <a:lnTo>
                        <a:pt x="1459" y="330"/>
                      </a:lnTo>
                      <a:lnTo>
                        <a:pt x="1476" y="352"/>
                      </a:lnTo>
                      <a:lnTo>
                        <a:pt x="1495" y="367"/>
                      </a:lnTo>
                      <a:lnTo>
                        <a:pt x="1543" y="377"/>
                      </a:lnTo>
                      <a:lnTo>
                        <a:pt x="1660" y="350"/>
                      </a:lnTo>
                      <a:lnTo>
                        <a:pt x="1723" y="321"/>
                      </a:lnTo>
                      <a:lnTo>
                        <a:pt x="1782" y="291"/>
                      </a:lnTo>
                      <a:lnTo>
                        <a:pt x="1833" y="262"/>
                      </a:lnTo>
                      <a:lnTo>
                        <a:pt x="1875" y="243"/>
                      </a:lnTo>
                      <a:lnTo>
                        <a:pt x="2036" y="176"/>
                      </a:lnTo>
                      <a:lnTo>
                        <a:pt x="2016" y="120"/>
                      </a:lnTo>
                      <a:lnTo>
                        <a:pt x="1999" y="98"/>
                      </a:lnTo>
                      <a:lnTo>
                        <a:pt x="1977" y="76"/>
                      </a:lnTo>
                      <a:lnTo>
                        <a:pt x="1940" y="34"/>
                      </a:lnTo>
                      <a:lnTo>
                        <a:pt x="1944" y="9"/>
                      </a:lnTo>
                      <a:lnTo>
                        <a:pt x="1978" y="0"/>
                      </a:lnTo>
                      <a:lnTo>
                        <a:pt x="2031" y="9"/>
                      </a:lnTo>
                      <a:lnTo>
                        <a:pt x="2092" y="35"/>
                      </a:lnTo>
                      <a:lnTo>
                        <a:pt x="2150" y="77"/>
                      </a:lnTo>
                      <a:lnTo>
                        <a:pt x="2193" y="138"/>
                      </a:lnTo>
                      <a:lnTo>
                        <a:pt x="2210" y="216"/>
                      </a:lnTo>
                      <a:lnTo>
                        <a:pt x="2194" y="293"/>
                      </a:lnTo>
                      <a:lnTo>
                        <a:pt x="2174" y="327"/>
                      </a:lnTo>
                      <a:lnTo>
                        <a:pt x="2149" y="358"/>
                      </a:lnTo>
                      <a:lnTo>
                        <a:pt x="2116" y="387"/>
                      </a:lnTo>
                      <a:lnTo>
                        <a:pt x="2079" y="413"/>
                      </a:lnTo>
                      <a:lnTo>
                        <a:pt x="2040" y="436"/>
                      </a:lnTo>
                      <a:lnTo>
                        <a:pt x="1996" y="458"/>
                      </a:lnTo>
                      <a:lnTo>
                        <a:pt x="1951" y="476"/>
                      </a:lnTo>
                      <a:lnTo>
                        <a:pt x="1904" y="491"/>
                      </a:lnTo>
                      <a:lnTo>
                        <a:pt x="1812" y="517"/>
                      </a:lnTo>
                      <a:lnTo>
                        <a:pt x="1725" y="532"/>
                      </a:lnTo>
                      <a:lnTo>
                        <a:pt x="1653" y="539"/>
                      </a:lnTo>
                      <a:lnTo>
                        <a:pt x="1543" y="526"/>
                      </a:lnTo>
                      <a:lnTo>
                        <a:pt x="1466" y="484"/>
                      </a:lnTo>
                      <a:lnTo>
                        <a:pt x="1413" y="423"/>
                      </a:lnTo>
                      <a:lnTo>
                        <a:pt x="1375" y="352"/>
                      </a:lnTo>
                      <a:lnTo>
                        <a:pt x="1343" y="280"/>
                      </a:lnTo>
                      <a:lnTo>
                        <a:pt x="1307" y="218"/>
                      </a:lnTo>
                      <a:lnTo>
                        <a:pt x="1285" y="192"/>
                      </a:lnTo>
                      <a:lnTo>
                        <a:pt x="1260" y="173"/>
                      </a:lnTo>
                      <a:lnTo>
                        <a:pt x="1229" y="161"/>
                      </a:lnTo>
                      <a:lnTo>
                        <a:pt x="1190" y="156"/>
                      </a:lnTo>
                      <a:lnTo>
                        <a:pt x="1057" y="192"/>
                      </a:lnTo>
                      <a:lnTo>
                        <a:pt x="1010" y="212"/>
                      </a:lnTo>
                      <a:lnTo>
                        <a:pt x="961" y="232"/>
                      </a:lnTo>
                      <a:lnTo>
                        <a:pt x="911" y="256"/>
                      </a:lnTo>
                      <a:lnTo>
                        <a:pt x="860" y="280"/>
                      </a:lnTo>
                      <a:lnTo>
                        <a:pt x="811" y="306"/>
                      </a:lnTo>
                      <a:lnTo>
                        <a:pt x="763" y="333"/>
                      </a:lnTo>
                      <a:lnTo>
                        <a:pt x="720" y="359"/>
                      </a:lnTo>
                      <a:lnTo>
                        <a:pt x="680" y="386"/>
                      </a:lnTo>
                      <a:lnTo>
                        <a:pt x="595" y="478"/>
                      </a:lnTo>
                      <a:lnTo>
                        <a:pt x="592" y="551"/>
                      </a:lnTo>
                      <a:lnTo>
                        <a:pt x="601" y="614"/>
                      </a:lnTo>
                      <a:lnTo>
                        <a:pt x="620" y="713"/>
                      </a:lnTo>
                      <a:lnTo>
                        <a:pt x="612" y="754"/>
                      </a:lnTo>
                      <a:lnTo>
                        <a:pt x="599" y="775"/>
                      </a:lnTo>
                      <a:lnTo>
                        <a:pt x="578" y="794"/>
                      </a:lnTo>
                      <a:lnTo>
                        <a:pt x="550" y="814"/>
                      </a:lnTo>
                      <a:lnTo>
                        <a:pt x="510" y="834"/>
                      </a:lnTo>
                      <a:lnTo>
                        <a:pt x="460" y="854"/>
                      </a:lnTo>
                      <a:lnTo>
                        <a:pt x="399" y="876"/>
                      </a:lnTo>
                      <a:lnTo>
                        <a:pt x="310" y="898"/>
                      </a:lnTo>
                      <a:lnTo>
                        <a:pt x="209" y="912"/>
                      </a:lnTo>
                      <a:lnTo>
                        <a:pt x="112" y="902"/>
                      </a:lnTo>
                      <a:lnTo>
                        <a:pt x="31" y="859"/>
                      </a:lnTo>
                      <a:lnTo>
                        <a:pt x="5" y="807"/>
                      </a:lnTo>
                      <a:lnTo>
                        <a:pt x="0" y="735"/>
                      </a:lnTo>
                      <a:lnTo>
                        <a:pt x="12" y="656"/>
                      </a:lnTo>
                      <a:lnTo>
                        <a:pt x="35" y="579"/>
                      </a:lnTo>
                      <a:lnTo>
                        <a:pt x="64" y="514"/>
                      </a:lnTo>
                      <a:lnTo>
                        <a:pt x="90" y="473"/>
                      </a:lnTo>
                      <a:lnTo>
                        <a:pt x="109" y="466"/>
                      </a:lnTo>
                      <a:lnTo>
                        <a:pt x="115" y="505"/>
                      </a:lnTo>
                      <a:lnTo>
                        <a:pt x="109" y="76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117" name="Freeform 62"/>
              <p:cNvSpPr>
                <a:spLocks/>
              </p:cNvSpPr>
              <p:nvPr/>
            </p:nvSpPr>
            <p:spPr bwMode="auto">
              <a:xfrm>
                <a:off x="3616" y="895"/>
                <a:ext cx="318" cy="230"/>
              </a:xfrm>
              <a:custGeom>
                <a:avLst/>
                <a:gdLst>
                  <a:gd name="T0" fmla="*/ 609 w 1591"/>
                  <a:gd name="T1" fmla="*/ 304 h 1150"/>
                  <a:gd name="T2" fmla="*/ 573 w 1591"/>
                  <a:gd name="T3" fmla="*/ 456 h 1150"/>
                  <a:gd name="T4" fmla="*/ 520 w 1591"/>
                  <a:gd name="T5" fmla="*/ 603 h 1150"/>
                  <a:gd name="T6" fmla="*/ 484 w 1591"/>
                  <a:gd name="T7" fmla="*/ 675 h 1150"/>
                  <a:gd name="T8" fmla="*/ 441 w 1591"/>
                  <a:gd name="T9" fmla="*/ 746 h 1150"/>
                  <a:gd name="T10" fmla="*/ 389 w 1591"/>
                  <a:gd name="T11" fmla="*/ 817 h 1150"/>
                  <a:gd name="T12" fmla="*/ 343 w 1591"/>
                  <a:gd name="T13" fmla="*/ 875 h 1150"/>
                  <a:gd name="T14" fmla="*/ 291 w 1591"/>
                  <a:gd name="T15" fmla="*/ 938 h 1150"/>
                  <a:gd name="T16" fmla="*/ 235 w 1591"/>
                  <a:gd name="T17" fmla="*/ 1000 h 1150"/>
                  <a:gd name="T18" fmla="*/ 179 w 1591"/>
                  <a:gd name="T19" fmla="*/ 1057 h 1150"/>
                  <a:gd name="T20" fmla="*/ 100 w 1591"/>
                  <a:gd name="T21" fmla="*/ 1123 h 1150"/>
                  <a:gd name="T22" fmla="*/ 24 w 1591"/>
                  <a:gd name="T23" fmla="*/ 1150 h 1150"/>
                  <a:gd name="T24" fmla="*/ 0 w 1591"/>
                  <a:gd name="T25" fmla="*/ 1118 h 1150"/>
                  <a:gd name="T26" fmla="*/ 41 w 1591"/>
                  <a:gd name="T27" fmla="*/ 1049 h 1150"/>
                  <a:gd name="T28" fmla="*/ 101 w 1591"/>
                  <a:gd name="T29" fmla="*/ 976 h 1150"/>
                  <a:gd name="T30" fmla="*/ 164 w 1591"/>
                  <a:gd name="T31" fmla="*/ 908 h 1150"/>
                  <a:gd name="T32" fmla="*/ 225 w 1591"/>
                  <a:gd name="T33" fmla="*/ 842 h 1150"/>
                  <a:gd name="T34" fmla="*/ 285 w 1591"/>
                  <a:gd name="T35" fmla="*/ 773 h 1150"/>
                  <a:gd name="T36" fmla="*/ 339 w 1591"/>
                  <a:gd name="T37" fmla="*/ 701 h 1150"/>
                  <a:gd name="T38" fmla="*/ 407 w 1591"/>
                  <a:gd name="T39" fmla="*/ 579 h 1150"/>
                  <a:gd name="T40" fmla="*/ 459 w 1591"/>
                  <a:gd name="T41" fmla="*/ 392 h 1150"/>
                  <a:gd name="T42" fmla="*/ 505 w 1591"/>
                  <a:gd name="T43" fmla="*/ 142 h 1150"/>
                  <a:gd name="T44" fmla="*/ 555 w 1591"/>
                  <a:gd name="T45" fmla="*/ 43 h 1150"/>
                  <a:gd name="T46" fmla="*/ 631 w 1591"/>
                  <a:gd name="T47" fmla="*/ 7 h 1150"/>
                  <a:gd name="T48" fmla="*/ 763 w 1591"/>
                  <a:gd name="T49" fmla="*/ 9 h 1150"/>
                  <a:gd name="T50" fmla="*/ 868 w 1591"/>
                  <a:gd name="T51" fmla="*/ 87 h 1150"/>
                  <a:gd name="T52" fmla="*/ 928 w 1591"/>
                  <a:gd name="T53" fmla="*/ 131 h 1150"/>
                  <a:gd name="T54" fmla="*/ 1112 w 1591"/>
                  <a:gd name="T55" fmla="*/ 161 h 1150"/>
                  <a:gd name="T56" fmla="*/ 1559 w 1591"/>
                  <a:gd name="T57" fmla="*/ 222 h 1150"/>
                  <a:gd name="T58" fmla="*/ 1580 w 1591"/>
                  <a:gd name="T59" fmla="*/ 281 h 1150"/>
                  <a:gd name="T60" fmla="*/ 1452 w 1591"/>
                  <a:gd name="T61" fmla="*/ 309 h 1150"/>
                  <a:gd name="T62" fmla="*/ 1100 w 1591"/>
                  <a:gd name="T63" fmla="*/ 314 h 1150"/>
                  <a:gd name="T64" fmla="*/ 958 w 1591"/>
                  <a:gd name="T65" fmla="*/ 265 h 1150"/>
                  <a:gd name="T66" fmla="*/ 890 w 1591"/>
                  <a:gd name="T67" fmla="*/ 226 h 1150"/>
                  <a:gd name="T68" fmla="*/ 828 w 1591"/>
                  <a:gd name="T69" fmla="*/ 185 h 1150"/>
                  <a:gd name="T70" fmla="*/ 770 w 1591"/>
                  <a:gd name="T71" fmla="*/ 149 h 1150"/>
                  <a:gd name="T72" fmla="*/ 672 w 1591"/>
                  <a:gd name="T73" fmla="*/ 121 h 1150"/>
                  <a:gd name="T74" fmla="*/ 634 w 1591"/>
                  <a:gd name="T75" fmla="*/ 144 h 11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591"/>
                  <a:gd name="T115" fmla="*/ 0 h 1150"/>
                  <a:gd name="T116" fmla="*/ 1591 w 1591"/>
                  <a:gd name="T117" fmla="*/ 1150 h 11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591" h="1150">
                    <a:moveTo>
                      <a:pt x="634" y="144"/>
                    </a:moveTo>
                    <a:lnTo>
                      <a:pt x="609" y="304"/>
                    </a:lnTo>
                    <a:lnTo>
                      <a:pt x="592" y="381"/>
                    </a:lnTo>
                    <a:lnTo>
                      <a:pt x="573" y="456"/>
                    </a:lnTo>
                    <a:lnTo>
                      <a:pt x="549" y="530"/>
                    </a:lnTo>
                    <a:lnTo>
                      <a:pt x="520" y="603"/>
                    </a:lnTo>
                    <a:lnTo>
                      <a:pt x="503" y="639"/>
                    </a:lnTo>
                    <a:lnTo>
                      <a:pt x="484" y="675"/>
                    </a:lnTo>
                    <a:lnTo>
                      <a:pt x="463" y="710"/>
                    </a:lnTo>
                    <a:lnTo>
                      <a:pt x="441" y="746"/>
                    </a:lnTo>
                    <a:lnTo>
                      <a:pt x="409" y="790"/>
                    </a:lnTo>
                    <a:lnTo>
                      <a:pt x="389" y="817"/>
                    </a:lnTo>
                    <a:lnTo>
                      <a:pt x="367" y="845"/>
                    </a:lnTo>
                    <a:lnTo>
                      <a:pt x="343" y="875"/>
                    </a:lnTo>
                    <a:lnTo>
                      <a:pt x="317" y="907"/>
                    </a:lnTo>
                    <a:lnTo>
                      <a:pt x="291" y="938"/>
                    </a:lnTo>
                    <a:lnTo>
                      <a:pt x="263" y="969"/>
                    </a:lnTo>
                    <a:lnTo>
                      <a:pt x="235" y="1000"/>
                    </a:lnTo>
                    <a:lnTo>
                      <a:pt x="207" y="1029"/>
                    </a:lnTo>
                    <a:lnTo>
                      <a:pt x="179" y="1057"/>
                    </a:lnTo>
                    <a:lnTo>
                      <a:pt x="152" y="1082"/>
                    </a:lnTo>
                    <a:lnTo>
                      <a:pt x="100" y="1123"/>
                    </a:lnTo>
                    <a:lnTo>
                      <a:pt x="56" y="1147"/>
                    </a:lnTo>
                    <a:lnTo>
                      <a:pt x="24" y="1150"/>
                    </a:lnTo>
                    <a:lnTo>
                      <a:pt x="5" y="1139"/>
                    </a:lnTo>
                    <a:lnTo>
                      <a:pt x="0" y="1118"/>
                    </a:lnTo>
                    <a:lnTo>
                      <a:pt x="12" y="1089"/>
                    </a:lnTo>
                    <a:lnTo>
                      <a:pt x="41" y="1049"/>
                    </a:lnTo>
                    <a:lnTo>
                      <a:pt x="71" y="1012"/>
                    </a:lnTo>
                    <a:lnTo>
                      <a:pt x="101" y="976"/>
                    </a:lnTo>
                    <a:lnTo>
                      <a:pt x="132" y="941"/>
                    </a:lnTo>
                    <a:lnTo>
                      <a:pt x="164" y="908"/>
                    </a:lnTo>
                    <a:lnTo>
                      <a:pt x="195" y="875"/>
                    </a:lnTo>
                    <a:lnTo>
                      <a:pt x="225" y="842"/>
                    </a:lnTo>
                    <a:lnTo>
                      <a:pt x="255" y="808"/>
                    </a:lnTo>
                    <a:lnTo>
                      <a:pt x="285" y="773"/>
                    </a:lnTo>
                    <a:lnTo>
                      <a:pt x="312" y="739"/>
                    </a:lnTo>
                    <a:lnTo>
                      <a:pt x="339" y="701"/>
                    </a:lnTo>
                    <a:lnTo>
                      <a:pt x="364" y="663"/>
                    </a:lnTo>
                    <a:lnTo>
                      <a:pt x="407" y="579"/>
                    </a:lnTo>
                    <a:lnTo>
                      <a:pt x="441" y="482"/>
                    </a:lnTo>
                    <a:lnTo>
                      <a:pt x="459" y="392"/>
                    </a:lnTo>
                    <a:lnTo>
                      <a:pt x="481" y="263"/>
                    </a:lnTo>
                    <a:lnTo>
                      <a:pt x="505" y="142"/>
                    </a:lnTo>
                    <a:lnTo>
                      <a:pt x="527" y="72"/>
                    </a:lnTo>
                    <a:lnTo>
                      <a:pt x="555" y="43"/>
                    </a:lnTo>
                    <a:lnTo>
                      <a:pt x="589" y="22"/>
                    </a:lnTo>
                    <a:lnTo>
                      <a:pt x="631" y="7"/>
                    </a:lnTo>
                    <a:lnTo>
                      <a:pt x="676" y="0"/>
                    </a:lnTo>
                    <a:lnTo>
                      <a:pt x="763" y="9"/>
                    </a:lnTo>
                    <a:lnTo>
                      <a:pt x="833" y="49"/>
                    </a:lnTo>
                    <a:lnTo>
                      <a:pt x="868" y="87"/>
                    </a:lnTo>
                    <a:lnTo>
                      <a:pt x="899" y="113"/>
                    </a:lnTo>
                    <a:lnTo>
                      <a:pt x="928" y="131"/>
                    </a:lnTo>
                    <a:lnTo>
                      <a:pt x="956" y="143"/>
                    </a:lnTo>
                    <a:lnTo>
                      <a:pt x="1112" y="161"/>
                    </a:lnTo>
                    <a:lnTo>
                      <a:pt x="1341" y="183"/>
                    </a:lnTo>
                    <a:lnTo>
                      <a:pt x="1559" y="222"/>
                    </a:lnTo>
                    <a:lnTo>
                      <a:pt x="1591" y="262"/>
                    </a:lnTo>
                    <a:lnTo>
                      <a:pt x="1580" y="281"/>
                    </a:lnTo>
                    <a:lnTo>
                      <a:pt x="1551" y="294"/>
                    </a:lnTo>
                    <a:lnTo>
                      <a:pt x="1452" y="309"/>
                    </a:lnTo>
                    <a:lnTo>
                      <a:pt x="1328" y="316"/>
                    </a:lnTo>
                    <a:lnTo>
                      <a:pt x="1100" y="314"/>
                    </a:lnTo>
                    <a:lnTo>
                      <a:pt x="1027" y="297"/>
                    </a:lnTo>
                    <a:lnTo>
                      <a:pt x="958" y="265"/>
                    </a:lnTo>
                    <a:lnTo>
                      <a:pt x="924" y="246"/>
                    </a:lnTo>
                    <a:lnTo>
                      <a:pt x="890" y="226"/>
                    </a:lnTo>
                    <a:lnTo>
                      <a:pt x="859" y="205"/>
                    </a:lnTo>
                    <a:lnTo>
                      <a:pt x="828" y="185"/>
                    </a:lnTo>
                    <a:lnTo>
                      <a:pt x="798" y="166"/>
                    </a:lnTo>
                    <a:lnTo>
                      <a:pt x="770" y="149"/>
                    </a:lnTo>
                    <a:lnTo>
                      <a:pt x="718" y="126"/>
                    </a:lnTo>
                    <a:lnTo>
                      <a:pt x="672" y="121"/>
                    </a:lnTo>
                    <a:lnTo>
                      <a:pt x="634" y="1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18" name="Freeform 63"/>
              <p:cNvSpPr>
                <a:spLocks/>
              </p:cNvSpPr>
              <p:nvPr/>
            </p:nvSpPr>
            <p:spPr bwMode="auto">
              <a:xfrm>
                <a:off x="3946" y="904"/>
                <a:ext cx="109" cy="63"/>
              </a:xfrm>
              <a:custGeom>
                <a:avLst/>
                <a:gdLst>
                  <a:gd name="T0" fmla="*/ 9 w 543"/>
                  <a:gd name="T1" fmla="*/ 171 h 315"/>
                  <a:gd name="T2" fmla="*/ 39 w 543"/>
                  <a:gd name="T3" fmla="*/ 130 h 315"/>
                  <a:gd name="T4" fmla="*/ 59 w 543"/>
                  <a:gd name="T5" fmla="*/ 104 h 315"/>
                  <a:gd name="T6" fmla="*/ 79 w 543"/>
                  <a:gd name="T7" fmla="*/ 78 h 315"/>
                  <a:gd name="T8" fmla="*/ 102 w 543"/>
                  <a:gd name="T9" fmla="*/ 51 h 315"/>
                  <a:gd name="T10" fmla="*/ 123 w 543"/>
                  <a:gd name="T11" fmla="*/ 28 h 315"/>
                  <a:gd name="T12" fmla="*/ 144 w 543"/>
                  <a:gd name="T13" fmla="*/ 10 h 315"/>
                  <a:gd name="T14" fmla="*/ 162 w 543"/>
                  <a:gd name="T15" fmla="*/ 0 h 315"/>
                  <a:gd name="T16" fmla="*/ 231 w 543"/>
                  <a:gd name="T17" fmla="*/ 2 h 315"/>
                  <a:gd name="T18" fmla="*/ 300 w 543"/>
                  <a:gd name="T19" fmla="*/ 18 h 315"/>
                  <a:gd name="T20" fmla="*/ 334 w 543"/>
                  <a:gd name="T21" fmla="*/ 44 h 315"/>
                  <a:gd name="T22" fmla="*/ 357 w 543"/>
                  <a:gd name="T23" fmla="*/ 88 h 315"/>
                  <a:gd name="T24" fmla="*/ 375 w 543"/>
                  <a:gd name="T25" fmla="*/ 138 h 315"/>
                  <a:gd name="T26" fmla="*/ 394 w 543"/>
                  <a:gd name="T27" fmla="*/ 177 h 315"/>
                  <a:gd name="T28" fmla="*/ 433 w 543"/>
                  <a:gd name="T29" fmla="*/ 186 h 315"/>
                  <a:gd name="T30" fmla="*/ 475 w 543"/>
                  <a:gd name="T31" fmla="*/ 175 h 315"/>
                  <a:gd name="T32" fmla="*/ 526 w 543"/>
                  <a:gd name="T33" fmla="*/ 196 h 315"/>
                  <a:gd name="T34" fmla="*/ 543 w 543"/>
                  <a:gd name="T35" fmla="*/ 246 h 315"/>
                  <a:gd name="T36" fmla="*/ 540 w 543"/>
                  <a:gd name="T37" fmla="*/ 271 h 315"/>
                  <a:gd name="T38" fmla="*/ 526 w 543"/>
                  <a:gd name="T39" fmla="*/ 294 h 315"/>
                  <a:gd name="T40" fmla="*/ 505 w 543"/>
                  <a:gd name="T41" fmla="*/ 309 h 315"/>
                  <a:gd name="T42" fmla="*/ 475 w 543"/>
                  <a:gd name="T43" fmla="*/ 315 h 315"/>
                  <a:gd name="T44" fmla="*/ 364 w 543"/>
                  <a:gd name="T45" fmla="*/ 306 h 315"/>
                  <a:gd name="T46" fmla="*/ 315 w 543"/>
                  <a:gd name="T47" fmla="*/ 284 h 315"/>
                  <a:gd name="T48" fmla="*/ 278 w 543"/>
                  <a:gd name="T49" fmla="*/ 242 h 315"/>
                  <a:gd name="T50" fmla="*/ 264 w 543"/>
                  <a:gd name="T51" fmla="*/ 166 h 315"/>
                  <a:gd name="T52" fmla="*/ 253 w 543"/>
                  <a:gd name="T53" fmla="*/ 129 h 315"/>
                  <a:gd name="T54" fmla="*/ 230 w 543"/>
                  <a:gd name="T55" fmla="*/ 109 h 315"/>
                  <a:gd name="T56" fmla="*/ 174 w 543"/>
                  <a:gd name="T57" fmla="*/ 112 h 315"/>
                  <a:gd name="T58" fmla="*/ 132 w 543"/>
                  <a:gd name="T59" fmla="*/ 142 h 315"/>
                  <a:gd name="T60" fmla="*/ 96 w 543"/>
                  <a:gd name="T61" fmla="*/ 184 h 315"/>
                  <a:gd name="T62" fmla="*/ 61 w 543"/>
                  <a:gd name="T63" fmla="*/ 222 h 315"/>
                  <a:gd name="T64" fmla="*/ 32 w 543"/>
                  <a:gd name="T65" fmla="*/ 233 h 315"/>
                  <a:gd name="T66" fmla="*/ 11 w 543"/>
                  <a:gd name="T67" fmla="*/ 224 h 315"/>
                  <a:gd name="T68" fmla="*/ 0 w 543"/>
                  <a:gd name="T69" fmla="*/ 201 h 315"/>
                  <a:gd name="T70" fmla="*/ 9 w 543"/>
                  <a:gd name="T71" fmla="*/ 171 h 315"/>
                  <a:gd name="T72" fmla="*/ 9 w 543"/>
                  <a:gd name="T73" fmla="*/ 171 h 31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43"/>
                  <a:gd name="T112" fmla="*/ 0 h 315"/>
                  <a:gd name="T113" fmla="*/ 543 w 543"/>
                  <a:gd name="T114" fmla="*/ 315 h 31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43" h="315">
                    <a:moveTo>
                      <a:pt x="9" y="171"/>
                    </a:moveTo>
                    <a:lnTo>
                      <a:pt x="39" y="130"/>
                    </a:lnTo>
                    <a:lnTo>
                      <a:pt x="59" y="104"/>
                    </a:lnTo>
                    <a:lnTo>
                      <a:pt x="79" y="78"/>
                    </a:lnTo>
                    <a:lnTo>
                      <a:pt x="102" y="51"/>
                    </a:lnTo>
                    <a:lnTo>
                      <a:pt x="123" y="28"/>
                    </a:lnTo>
                    <a:lnTo>
                      <a:pt x="144" y="10"/>
                    </a:lnTo>
                    <a:lnTo>
                      <a:pt x="162" y="0"/>
                    </a:lnTo>
                    <a:lnTo>
                      <a:pt x="231" y="2"/>
                    </a:lnTo>
                    <a:lnTo>
                      <a:pt x="300" y="18"/>
                    </a:lnTo>
                    <a:lnTo>
                      <a:pt x="334" y="44"/>
                    </a:lnTo>
                    <a:lnTo>
                      <a:pt x="357" y="88"/>
                    </a:lnTo>
                    <a:lnTo>
                      <a:pt x="375" y="138"/>
                    </a:lnTo>
                    <a:lnTo>
                      <a:pt x="394" y="177"/>
                    </a:lnTo>
                    <a:lnTo>
                      <a:pt x="433" y="186"/>
                    </a:lnTo>
                    <a:lnTo>
                      <a:pt x="475" y="175"/>
                    </a:lnTo>
                    <a:lnTo>
                      <a:pt x="526" y="196"/>
                    </a:lnTo>
                    <a:lnTo>
                      <a:pt x="543" y="246"/>
                    </a:lnTo>
                    <a:lnTo>
                      <a:pt x="540" y="271"/>
                    </a:lnTo>
                    <a:lnTo>
                      <a:pt x="526" y="294"/>
                    </a:lnTo>
                    <a:lnTo>
                      <a:pt x="505" y="309"/>
                    </a:lnTo>
                    <a:lnTo>
                      <a:pt x="475" y="315"/>
                    </a:lnTo>
                    <a:lnTo>
                      <a:pt x="364" y="306"/>
                    </a:lnTo>
                    <a:lnTo>
                      <a:pt x="315" y="284"/>
                    </a:lnTo>
                    <a:lnTo>
                      <a:pt x="278" y="242"/>
                    </a:lnTo>
                    <a:lnTo>
                      <a:pt x="264" y="166"/>
                    </a:lnTo>
                    <a:lnTo>
                      <a:pt x="253" y="129"/>
                    </a:lnTo>
                    <a:lnTo>
                      <a:pt x="230" y="109"/>
                    </a:lnTo>
                    <a:lnTo>
                      <a:pt x="174" y="112"/>
                    </a:lnTo>
                    <a:lnTo>
                      <a:pt x="132" y="142"/>
                    </a:lnTo>
                    <a:lnTo>
                      <a:pt x="96" y="184"/>
                    </a:lnTo>
                    <a:lnTo>
                      <a:pt x="61" y="222"/>
                    </a:lnTo>
                    <a:lnTo>
                      <a:pt x="32" y="233"/>
                    </a:lnTo>
                    <a:lnTo>
                      <a:pt x="11" y="224"/>
                    </a:lnTo>
                    <a:lnTo>
                      <a:pt x="0" y="201"/>
                    </a:lnTo>
                    <a:lnTo>
                      <a:pt x="9" y="1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19" name="Freeform 64"/>
              <p:cNvSpPr>
                <a:spLocks/>
              </p:cNvSpPr>
              <p:nvPr/>
            </p:nvSpPr>
            <p:spPr bwMode="auto">
              <a:xfrm>
                <a:off x="3602" y="1143"/>
                <a:ext cx="504" cy="116"/>
              </a:xfrm>
              <a:custGeom>
                <a:avLst/>
                <a:gdLst>
                  <a:gd name="T0" fmla="*/ 627 w 2521"/>
                  <a:gd name="T1" fmla="*/ 246 h 578"/>
                  <a:gd name="T2" fmla="*/ 1282 w 2521"/>
                  <a:gd name="T3" fmla="*/ 304 h 578"/>
                  <a:gd name="T4" fmla="*/ 1511 w 2521"/>
                  <a:gd name="T5" fmla="*/ 352 h 578"/>
                  <a:gd name="T6" fmla="*/ 1721 w 2521"/>
                  <a:gd name="T7" fmla="*/ 399 h 578"/>
                  <a:gd name="T8" fmla="*/ 1875 w 2521"/>
                  <a:gd name="T9" fmla="*/ 402 h 578"/>
                  <a:gd name="T10" fmla="*/ 1958 w 2521"/>
                  <a:gd name="T11" fmla="*/ 364 h 578"/>
                  <a:gd name="T12" fmla="*/ 2053 w 2521"/>
                  <a:gd name="T13" fmla="*/ 315 h 578"/>
                  <a:gd name="T14" fmla="*/ 2152 w 2521"/>
                  <a:gd name="T15" fmla="*/ 259 h 578"/>
                  <a:gd name="T16" fmla="*/ 2251 w 2521"/>
                  <a:gd name="T17" fmla="*/ 200 h 578"/>
                  <a:gd name="T18" fmla="*/ 2341 w 2521"/>
                  <a:gd name="T19" fmla="*/ 145 h 578"/>
                  <a:gd name="T20" fmla="*/ 2415 w 2521"/>
                  <a:gd name="T21" fmla="*/ 99 h 578"/>
                  <a:gd name="T22" fmla="*/ 2468 w 2521"/>
                  <a:gd name="T23" fmla="*/ 68 h 578"/>
                  <a:gd name="T24" fmla="*/ 2521 w 2521"/>
                  <a:gd name="T25" fmla="*/ 50 h 578"/>
                  <a:gd name="T26" fmla="*/ 2501 w 2521"/>
                  <a:gd name="T27" fmla="*/ 105 h 578"/>
                  <a:gd name="T28" fmla="*/ 2455 w 2521"/>
                  <a:gd name="T29" fmla="*/ 162 h 578"/>
                  <a:gd name="T30" fmla="*/ 2371 w 2521"/>
                  <a:gd name="T31" fmla="*/ 226 h 578"/>
                  <a:gd name="T32" fmla="*/ 2310 w 2521"/>
                  <a:gd name="T33" fmla="*/ 272 h 578"/>
                  <a:gd name="T34" fmla="*/ 2263 w 2521"/>
                  <a:gd name="T35" fmla="*/ 306 h 578"/>
                  <a:gd name="T36" fmla="*/ 2215 w 2521"/>
                  <a:gd name="T37" fmla="*/ 340 h 578"/>
                  <a:gd name="T38" fmla="*/ 2164 w 2521"/>
                  <a:gd name="T39" fmla="*/ 376 h 578"/>
                  <a:gd name="T40" fmla="*/ 2114 w 2521"/>
                  <a:gd name="T41" fmla="*/ 411 h 578"/>
                  <a:gd name="T42" fmla="*/ 2064 w 2521"/>
                  <a:gd name="T43" fmla="*/ 445 h 578"/>
                  <a:gd name="T44" fmla="*/ 1992 w 2521"/>
                  <a:gd name="T45" fmla="*/ 492 h 578"/>
                  <a:gd name="T46" fmla="*/ 1909 w 2521"/>
                  <a:gd name="T47" fmla="*/ 542 h 578"/>
                  <a:gd name="T48" fmla="*/ 1829 w 2521"/>
                  <a:gd name="T49" fmla="*/ 578 h 578"/>
                  <a:gd name="T50" fmla="*/ 1623 w 2521"/>
                  <a:gd name="T51" fmla="*/ 533 h 578"/>
                  <a:gd name="T52" fmla="*/ 1395 w 2521"/>
                  <a:gd name="T53" fmla="*/ 475 h 578"/>
                  <a:gd name="T54" fmla="*/ 1190 w 2521"/>
                  <a:gd name="T55" fmla="*/ 428 h 578"/>
                  <a:gd name="T56" fmla="*/ 377 w 2521"/>
                  <a:gd name="T57" fmla="*/ 386 h 578"/>
                  <a:gd name="T58" fmla="*/ 142 w 2521"/>
                  <a:gd name="T59" fmla="*/ 343 h 578"/>
                  <a:gd name="T60" fmla="*/ 17 w 2521"/>
                  <a:gd name="T61" fmla="*/ 301 h 578"/>
                  <a:gd name="T62" fmla="*/ 0 w 2521"/>
                  <a:gd name="T63" fmla="*/ 52 h 578"/>
                  <a:gd name="T64" fmla="*/ 9 w 2521"/>
                  <a:gd name="T65" fmla="*/ 0 h 578"/>
                  <a:gd name="T66" fmla="*/ 92 w 2521"/>
                  <a:gd name="T67" fmla="*/ 97 h 578"/>
                  <a:gd name="T68" fmla="*/ 120 w 2521"/>
                  <a:gd name="T69" fmla="*/ 218 h 5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21"/>
                  <a:gd name="T106" fmla="*/ 0 h 578"/>
                  <a:gd name="T107" fmla="*/ 2521 w 2521"/>
                  <a:gd name="T108" fmla="*/ 578 h 57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21" h="578">
                    <a:moveTo>
                      <a:pt x="120" y="218"/>
                    </a:moveTo>
                    <a:lnTo>
                      <a:pt x="627" y="246"/>
                    </a:lnTo>
                    <a:lnTo>
                      <a:pt x="1133" y="278"/>
                    </a:lnTo>
                    <a:lnTo>
                      <a:pt x="1282" y="304"/>
                    </a:lnTo>
                    <a:lnTo>
                      <a:pt x="1393" y="327"/>
                    </a:lnTo>
                    <a:lnTo>
                      <a:pt x="1511" y="352"/>
                    </a:lnTo>
                    <a:lnTo>
                      <a:pt x="1625" y="378"/>
                    </a:lnTo>
                    <a:lnTo>
                      <a:pt x="1721" y="399"/>
                    </a:lnTo>
                    <a:lnTo>
                      <a:pt x="1812" y="421"/>
                    </a:lnTo>
                    <a:lnTo>
                      <a:pt x="1875" y="402"/>
                    </a:lnTo>
                    <a:lnTo>
                      <a:pt x="1915" y="385"/>
                    </a:lnTo>
                    <a:lnTo>
                      <a:pt x="1958" y="364"/>
                    </a:lnTo>
                    <a:lnTo>
                      <a:pt x="2005" y="342"/>
                    </a:lnTo>
                    <a:lnTo>
                      <a:pt x="2053" y="315"/>
                    </a:lnTo>
                    <a:lnTo>
                      <a:pt x="2103" y="288"/>
                    </a:lnTo>
                    <a:lnTo>
                      <a:pt x="2152" y="259"/>
                    </a:lnTo>
                    <a:lnTo>
                      <a:pt x="2203" y="229"/>
                    </a:lnTo>
                    <a:lnTo>
                      <a:pt x="2251" y="200"/>
                    </a:lnTo>
                    <a:lnTo>
                      <a:pt x="2298" y="171"/>
                    </a:lnTo>
                    <a:lnTo>
                      <a:pt x="2341" y="145"/>
                    </a:lnTo>
                    <a:lnTo>
                      <a:pt x="2380" y="121"/>
                    </a:lnTo>
                    <a:lnTo>
                      <a:pt x="2415" y="99"/>
                    </a:lnTo>
                    <a:lnTo>
                      <a:pt x="2445" y="81"/>
                    </a:lnTo>
                    <a:lnTo>
                      <a:pt x="2468" y="68"/>
                    </a:lnTo>
                    <a:lnTo>
                      <a:pt x="2504" y="51"/>
                    </a:lnTo>
                    <a:lnTo>
                      <a:pt x="2521" y="50"/>
                    </a:lnTo>
                    <a:lnTo>
                      <a:pt x="2516" y="81"/>
                    </a:lnTo>
                    <a:lnTo>
                      <a:pt x="2501" y="105"/>
                    </a:lnTo>
                    <a:lnTo>
                      <a:pt x="2483" y="129"/>
                    </a:lnTo>
                    <a:lnTo>
                      <a:pt x="2455" y="162"/>
                    </a:lnTo>
                    <a:lnTo>
                      <a:pt x="2406" y="200"/>
                    </a:lnTo>
                    <a:lnTo>
                      <a:pt x="2371" y="226"/>
                    </a:lnTo>
                    <a:lnTo>
                      <a:pt x="2331" y="256"/>
                    </a:lnTo>
                    <a:lnTo>
                      <a:pt x="2310" y="272"/>
                    </a:lnTo>
                    <a:lnTo>
                      <a:pt x="2287" y="289"/>
                    </a:lnTo>
                    <a:lnTo>
                      <a:pt x="2263" y="306"/>
                    </a:lnTo>
                    <a:lnTo>
                      <a:pt x="2239" y="322"/>
                    </a:lnTo>
                    <a:lnTo>
                      <a:pt x="2215" y="340"/>
                    </a:lnTo>
                    <a:lnTo>
                      <a:pt x="2190" y="358"/>
                    </a:lnTo>
                    <a:lnTo>
                      <a:pt x="2164" y="376"/>
                    </a:lnTo>
                    <a:lnTo>
                      <a:pt x="2139" y="393"/>
                    </a:lnTo>
                    <a:lnTo>
                      <a:pt x="2114" y="411"/>
                    </a:lnTo>
                    <a:lnTo>
                      <a:pt x="2089" y="428"/>
                    </a:lnTo>
                    <a:lnTo>
                      <a:pt x="2064" y="445"/>
                    </a:lnTo>
                    <a:lnTo>
                      <a:pt x="2040" y="461"/>
                    </a:lnTo>
                    <a:lnTo>
                      <a:pt x="1992" y="492"/>
                    </a:lnTo>
                    <a:lnTo>
                      <a:pt x="1948" y="519"/>
                    </a:lnTo>
                    <a:lnTo>
                      <a:pt x="1909" y="542"/>
                    </a:lnTo>
                    <a:lnTo>
                      <a:pt x="1875" y="560"/>
                    </a:lnTo>
                    <a:lnTo>
                      <a:pt x="1829" y="578"/>
                    </a:lnTo>
                    <a:lnTo>
                      <a:pt x="1721" y="557"/>
                    </a:lnTo>
                    <a:lnTo>
                      <a:pt x="1623" y="533"/>
                    </a:lnTo>
                    <a:lnTo>
                      <a:pt x="1512" y="505"/>
                    </a:lnTo>
                    <a:lnTo>
                      <a:pt x="1395" y="475"/>
                    </a:lnTo>
                    <a:lnTo>
                      <a:pt x="1285" y="449"/>
                    </a:lnTo>
                    <a:lnTo>
                      <a:pt x="1190" y="428"/>
                    </a:lnTo>
                    <a:lnTo>
                      <a:pt x="1123" y="419"/>
                    </a:lnTo>
                    <a:lnTo>
                      <a:pt x="377" y="386"/>
                    </a:lnTo>
                    <a:lnTo>
                      <a:pt x="220" y="356"/>
                    </a:lnTo>
                    <a:lnTo>
                      <a:pt x="142" y="343"/>
                    </a:lnTo>
                    <a:lnTo>
                      <a:pt x="63" y="337"/>
                    </a:lnTo>
                    <a:lnTo>
                      <a:pt x="17" y="301"/>
                    </a:lnTo>
                    <a:lnTo>
                      <a:pt x="3" y="217"/>
                    </a:lnTo>
                    <a:lnTo>
                      <a:pt x="0" y="52"/>
                    </a:lnTo>
                    <a:lnTo>
                      <a:pt x="0" y="16"/>
                    </a:lnTo>
                    <a:lnTo>
                      <a:pt x="9" y="0"/>
                    </a:lnTo>
                    <a:lnTo>
                      <a:pt x="47" y="19"/>
                    </a:lnTo>
                    <a:lnTo>
                      <a:pt x="92" y="97"/>
                    </a:lnTo>
                    <a:lnTo>
                      <a:pt x="120" y="2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0" name="Freeform 65"/>
              <p:cNvSpPr>
                <a:spLocks/>
              </p:cNvSpPr>
              <p:nvPr/>
            </p:nvSpPr>
            <p:spPr bwMode="auto">
              <a:xfrm>
                <a:off x="3751" y="977"/>
                <a:ext cx="212" cy="174"/>
              </a:xfrm>
              <a:custGeom>
                <a:avLst/>
                <a:gdLst>
                  <a:gd name="T0" fmla="*/ 653 w 1057"/>
                  <a:gd name="T1" fmla="*/ 151 h 868"/>
                  <a:gd name="T2" fmla="*/ 570 w 1057"/>
                  <a:gd name="T3" fmla="*/ 98 h 868"/>
                  <a:gd name="T4" fmla="*/ 433 w 1057"/>
                  <a:gd name="T5" fmla="*/ 80 h 868"/>
                  <a:gd name="T6" fmla="*/ 260 w 1057"/>
                  <a:gd name="T7" fmla="*/ 131 h 868"/>
                  <a:gd name="T8" fmla="*/ 189 w 1057"/>
                  <a:gd name="T9" fmla="*/ 185 h 868"/>
                  <a:gd name="T10" fmla="*/ 102 w 1057"/>
                  <a:gd name="T11" fmla="*/ 338 h 868"/>
                  <a:gd name="T12" fmla="*/ 108 w 1057"/>
                  <a:gd name="T13" fmla="*/ 496 h 868"/>
                  <a:gd name="T14" fmla="*/ 150 w 1057"/>
                  <a:gd name="T15" fmla="*/ 572 h 868"/>
                  <a:gd name="T16" fmla="*/ 213 w 1057"/>
                  <a:gd name="T17" fmla="*/ 629 h 868"/>
                  <a:gd name="T18" fmla="*/ 266 w 1057"/>
                  <a:gd name="T19" fmla="*/ 656 h 868"/>
                  <a:gd name="T20" fmla="*/ 387 w 1057"/>
                  <a:gd name="T21" fmla="*/ 691 h 868"/>
                  <a:gd name="T22" fmla="*/ 582 w 1057"/>
                  <a:gd name="T23" fmla="*/ 694 h 868"/>
                  <a:gd name="T24" fmla="*/ 797 w 1057"/>
                  <a:gd name="T25" fmla="*/ 625 h 868"/>
                  <a:gd name="T26" fmla="*/ 878 w 1057"/>
                  <a:gd name="T27" fmla="*/ 510 h 868"/>
                  <a:gd name="T28" fmla="*/ 850 w 1057"/>
                  <a:gd name="T29" fmla="*/ 434 h 868"/>
                  <a:gd name="T30" fmla="*/ 820 w 1057"/>
                  <a:gd name="T31" fmla="*/ 360 h 868"/>
                  <a:gd name="T32" fmla="*/ 866 w 1057"/>
                  <a:gd name="T33" fmla="*/ 337 h 868"/>
                  <a:gd name="T34" fmla="*/ 967 w 1057"/>
                  <a:gd name="T35" fmla="*/ 332 h 868"/>
                  <a:gd name="T36" fmla="*/ 1057 w 1057"/>
                  <a:gd name="T37" fmla="*/ 467 h 868"/>
                  <a:gd name="T38" fmla="*/ 1043 w 1057"/>
                  <a:gd name="T39" fmla="*/ 577 h 868"/>
                  <a:gd name="T40" fmla="*/ 1006 w 1057"/>
                  <a:gd name="T41" fmla="*/ 648 h 868"/>
                  <a:gd name="T42" fmla="*/ 952 w 1057"/>
                  <a:gd name="T43" fmla="*/ 713 h 868"/>
                  <a:gd name="T44" fmla="*/ 889 w 1057"/>
                  <a:gd name="T45" fmla="*/ 768 h 868"/>
                  <a:gd name="T46" fmla="*/ 820 w 1057"/>
                  <a:gd name="T47" fmla="*/ 810 h 868"/>
                  <a:gd name="T48" fmla="*/ 728 w 1057"/>
                  <a:gd name="T49" fmla="*/ 841 h 868"/>
                  <a:gd name="T50" fmla="*/ 540 w 1057"/>
                  <a:gd name="T51" fmla="*/ 868 h 868"/>
                  <a:gd name="T52" fmla="*/ 290 w 1057"/>
                  <a:gd name="T53" fmla="*/ 833 h 868"/>
                  <a:gd name="T54" fmla="*/ 181 w 1057"/>
                  <a:gd name="T55" fmla="*/ 781 h 868"/>
                  <a:gd name="T56" fmla="*/ 30 w 1057"/>
                  <a:gd name="T57" fmla="*/ 601 h 868"/>
                  <a:gd name="T58" fmla="*/ 7 w 1057"/>
                  <a:gd name="T59" fmla="*/ 324 h 868"/>
                  <a:gd name="T60" fmla="*/ 47 w 1057"/>
                  <a:gd name="T61" fmla="*/ 204 h 868"/>
                  <a:gd name="T62" fmla="*/ 114 w 1057"/>
                  <a:gd name="T63" fmla="*/ 113 h 868"/>
                  <a:gd name="T64" fmla="*/ 180 w 1057"/>
                  <a:gd name="T65" fmla="*/ 61 h 868"/>
                  <a:gd name="T66" fmla="*/ 255 w 1057"/>
                  <a:gd name="T67" fmla="*/ 25 h 868"/>
                  <a:gd name="T68" fmla="*/ 430 w 1057"/>
                  <a:gd name="T69" fmla="*/ 0 h 868"/>
                  <a:gd name="T70" fmla="*/ 686 w 1057"/>
                  <a:gd name="T71" fmla="*/ 65 h 868"/>
                  <a:gd name="T72" fmla="*/ 811 w 1057"/>
                  <a:gd name="T73" fmla="*/ 143 h 868"/>
                  <a:gd name="T74" fmla="*/ 789 w 1057"/>
                  <a:gd name="T75" fmla="*/ 191 h 868"/>
                  <a:gd name="T76" fmla="*/ 741 w 1057"/>
                  <a:gd name="T77" fmla="*/ 218 h 868"/>
                  <a:gd name="T78" fmla="*/ 685 w 1057"/>
                  <a:gd name="T79" fmla="*/ 195 h 86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057"/>
                  <a:gd name="T121" fmla="*/ 0 h 868"/>
                  <a:gd name="T122" fmla="*/ 1057 w 1057"/>
                  <a:gd name="T123" fmla="*/ 868 h 86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057" h="868">
                    <a:moveTo>
                      <a:pt x="685" y="195"/>
                    </a:moveTo>
                    <a:lnTo>
                      <a:pt x="653" y="151"/>
                    </a:lnTo>
                    <a:lnTo>
                      <a:pt x="613" y="115"/>
                    </a:lnTo>
                    <a:lnTo>
                      <a:pt x="570" y="98"/>
                    </a:lnTo>
                    <a:lnTo>
                      <a:pt x="524" y="86"/>
                    </a:lnTo>
                    <a:lnTo>
                      <a:pt x="433" y="80"/>
                    </a:lnTo>
                    <a:lnTo>
                      <a:pt x="343" y="96"/>
                    </a:lnTo>
                    <a:lnTo>
                      <a:pt x="260" y="131"/>
                    </a:lnTo>
                    <a:lnTo>
                      <a:pt x="223" y="156"/>
                    </a:lnTo>
                    <a:lnTo>
                      <a:pt x="189" y="185"/>
                    </a:lnTo>
                    <a:lnTo>
                      <a:pt x="134" y="254"/>
                    </a:lnTo>
                    <a:lnTo>
                      <a:pt x="102" y="338"/>
                    </a:lnTo>
                    <a:lnTo>
                      <a:pt x="96" y="434"/>
                    </a:lnTo>
                    <a:lnTo>
                      <a:pt x="108" y="496"/>
                    </a:lnTo>
                    <a:lnTo>
                      <a:pt x="133" y="548"/>
                    </a:lnTo>
                    <a:lnTo>
                      <a:pt x="150" y="572"/>
                    </a:lnTo>
                    <a:lnTo>
                      <a:pt x="169" y="593"/>
                    </a:lnTo>
                    <a:lnTo>
                      <a:pt x="213" y="629"/>
                    </a:lnTo>
                    <a:lnTo>
                      <a:pt x="238" y="644"/>
                    </a:lnTo>
                    <a:lnTo>
                      <a:pt x="266" y="656"/>
                    </a:lnTo>
                    <a:lnTo>
                      <a:pt x="325" y="678"/>
                    </a:lnTo>
                    <a:lnTo>
                      <a:pt x="387" y="691"/>
                    </a:lnTo>
                    <a:lnTo>
                      <a:pt x="452" y="698"/>
                    </a:lnTo>
                    <a:lnTo>
                      <a:pt x="582" y="694"/>
                    </a:lnTo>
                    <a:lnTo>
                      <a:pt x="701" y="668"/>
                    </a:lnTo>
                    <a:lnTo>
                      <a:pt x="797" y="625"/>
                    </a:lnTo>
                    <a:lnTo>
                      <a:pt x="855" y="568"/>
                    </a:lnTo>
                    <a:lnTo>
                      <a:pt x="878" y="510"/>
                    </a:lnTo>
                    <a:lnTo>
                      <a:pt x="874" y="470"/>
                    </a:lnTo>
                    <a:lnTo>
                      <a:pt x="850" y="434"/>
                    </a:lnTo>
                    <a:lnTo>
                      <a:pt x="815" y="390"/>
                    </a:lnTo>
                    <a:lnTo>
                      <a:pt x="820" y="360"/>
                    </a:lnTo>
                    <a:lnTo>
                      <a:pt x="841" y="348"/>
                    </a:lnTo>
                    <a:lnTo>
                      <a:pt x="866" y="337"/>
                    </a:lnTo>
                    <a:lnTo>
                      <a:pt x="923" y="325"/>
                    </a:lnTo>
                    <a:lnTo>
                      <a:pt x="967" y="332"/>
                    </a:lnTo>
                    <a:lnTo>
                      <a:pt x="1029" y="396"/>
                    </a:lnTo>
                    <a:lnTo>
                      <a:pt x="1057" y="467"/>
                    </a:lnTo>
                    <a:lnTo>
                      <a:pt x="1054" y="540"/>
                    </a:lnTo>
                    <a:lnTo>
                      <a:pt x="1043" y="577"/>
                    </a:lnTo>
                    <a:lnTo>
                      <a:pt x="1027" y="613"/>
                    </a:lnTo>
                    <a:lnTo>
                      <a:pt x="1006" y="648"/>
                    </a:lnTo>
                    <a:lnTo>
                      <a:pt x="981" y="682"/>
                    </a:lnTo>
                    <a:lnTo>
                      <a:pt x="952" y="713"/>
                    </a:lnTo>
                    <a:lnTo>
                      <a:pt x="922" y="742"/>
                    </a:lnTo>
                    <a:lnTo>
                      <a:pt x="889" y="768"/>
                    </a:lnTo>
                    <a:lnTo>
                      <a:pt x="855" y="791"/>
                    </a:lnTo>
                    <a:lnTo>
                      <a:pt x="820" y="810"/>
                    </a:lnTo>
                    <a:lnTo>
                      <a:pt x="785" y="823"/>
                    </a:lnTo>
                    <a:lnTo>
                      <a:pt x="728" y="841"/>
                    </a:lnTo>
                    <a:lnTo>
                      <a:pt x="667" y="855"/>
                    </a:lnTo>
                    <a:lnTo>
                      <a:pt x="540" y="868"/>
                    </a:lnTo>
                    <a:lnTo>
                      <a:pt x="412" y="861"/>
                    </a:lnTo>
                    <a:lnTo>
                      <a:pt x="290" y="833"/>
                    </a:lnTo>
                    <a:lnTo>
                      <a:pt x="234" y="810"/>
                    </a:lnTo>
                    <a:lnTo>
                      <a:pt x="181" y="781"/>
                    </a:lnTo>
                    <a:lnTo>
                      <a:pt x="92" y="704"/>
                    </a:lnTo>
                    <a:lnTo>
                      <a:pt x="30" y="601"/>
                    </a:lnTo>
                    <a:lnTo>
                      <a:pt x="0" y="470"/>
                    </a:lnTo>
                    <a:lnTo>
                      <a:pt x="7" y="324"/>
                    </a:lnTo>
                    <a:lnTo>
                      <a:pt x="24" y="260"/>
                    </a:lnTo>
                    <a:lnTo>
                      <a:pt x="47" y="204"/>
                    </a:lnTo>
                    <a:lnTo>
                      <a:pt x="78" y="155"/>
                    </a:lnTo>
                    <a:lnTo>
                      <a:pt x="114" y="113"/>
                    </a:lnTo>
                    <a:lnTo>
                      <a:pt x="157" y="77"/>
                    </a:lnTo>
                    <a:lnTo>
                      <a:pt x="180" y="61"/>
                    </a:lnTo>
                    <a:lnTo>
                      <a:pt x="204" y="47"/>
                    </a:lnTo>
                    <a:lnTo>
                      <a:pt x="255" y="25"/>
                    </a:lnTo>
                    <a:lnTo>
                      <a:pt x="310" y="9"/>
                    </a:lnTo>
                    <a:lnTo>
                      <a:pt x="430" y="0"/>
                    </a:lnTo>
                    <a:lnTo>
                      <a:pt x="556" y="18"/>
                    </a:lnTo>
                    <a:lnTo>
                      <a:pt x="686" y="65"/>
                    </a:lnTo>
                    <a:lnTo>
                      <a:pt x="794" y="101"/>
                    </a:lnTo>
                    <a:lnTo>
                      <a:pt x="811" y="143"/>
                    </a:lnTo>
                    <a:lnTo>
                      <a:pt x="803" y="168"/>
                    </a:lnTo>
                    <a:lnTo>
                      <a:pt x="789" y="191"/>
                    </a:lnTo>
                    <a:lnTo>
                      <a:pt x="767" y="209"/>
                    </a:lnTo>
                    <a:lnTo>
                      <a:pt x="741" y="218"/>
                    </a:lnTo>
                    <a:lnTo>
                      <a:pt x="685" y="1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1" name="Freeform 66"/>
              <p:cNvSpPr>
                <a:spLocks/>
              </p:cNvSpPr>
              <p:nvPr/>
            </p:nvSpPr>
            <p:spPr bwMode="auto">
              <a:xfrm>
                <a:off x="3871" y="1013"/>
                <a:ext cx="115" cy="56"/>
              </a:xfrm>
              <a:custGeom>
                <a:avLst/>
                <a:gdLst>
                  <a:gd name="T0" fmla="*/ 393 w 574"/>
                  <a:gd name="T1" fmla="*/ 193 h 279"/>
                  <a:gd name="T2" fmla="*/ 355 w 574"/>
                  <a:gd name="T3" fmla="*/ 212 h 279"/>
                  <a:gd name="T4" fmla="*/ 312 w 574"/>
                  <a:gd name="T5" fmla="*/ 231 h 279"/>
                  <a:gd name="T6" fmla="*/ 265 w 574"/>
                  <a:gd name="T7" fmla="*/ 248 h 279"/>
                  <a:gd name="T8" fmla="*/ 216 w 574"/>
                  <a:gd name="T9" fmla="*/ 264 h 279"/>
                  <a:gd name="T10" fmla="*/ 119 w 574"/>
                  <a:gd name="T11" fmla="*/ 279 h 279"/>
                  <a:gd name="T12" fmla="*/ 31 w 574"/>
                  <a:gd name="T13" fmla="*/ 270 h 279"/>
                  <a:gd name="T14" fmla="*/ 6 w 574"/>
                  <a:gd name="T15" fmla="*/ 251 h 279"/>
                  <a:gd name="T16" fmla="*/ 0 w 574"/>
                  <a:gd name="T17" fmla="*/ 228 h 279"/>
                  <a:gd name="T18" fmla="*/ 14 w 574"/>
                  <a:gd name="T19" fmla="*/ 207 h 279"/>
                  <a:gd name="T20" fmla="*/ 41 w 574"/>
                  <a:gd name="T21" fmla="*/ 198 h 279"/>
                  <a:gd name="T22" fmla="*/ 166 w 574"/>
                  <a:gd name="T23" fmla="*/ 181 h 279"/>
                  <a:gd name="T24" fmla="*/ 250 w 574"/>
                  <a:gd name="T25" fmla="*/ 139 h 279"/>
                  <a:gd name="T26" fmla="*/ 323 w 574"/>
                  <a:gd name="T27" fmla="*/ 80 h 279"/>
                  <a:gd name="T28" fmla="*/ 343 w 574"/>
                  <a:gd name="T29" fmla="*/ 64 h 279"/>
                  <a:gd name="T30" fmla="*/ 366 w 574"/>
                  <a:gd name="T31" fmla="*/ 48 h 279"/>
                  <a:gd name="T32" fmla="*/ 390 w 574"/>
                  <a:gd name="T33" fmla="*/ 32 h 279"/>
                  <a:gd name="T34" fmla="*/ 418 w 574"/>
                  <a:gd name="T35" fmla="*/ 15 h 279"/>
                  <a:gd name="T36" fmla="*/ 457 w 574"/>
                  <a:gd name="T37" fmla="*/ 0 h 279"/>
                  <a:gd name="T38" fmla="*/ 484 w 574"/>
                  <a:gd name="T39" fmla="*/ 3 h 279"/>
                  <a:gd name="T40" fmla="*/ 522 w 574"/>
                  <a:gd name="T41" fmla="*/ 57 h 279"/>
                  <a:gd name="T42" fmla="*/ 545 w 574"/>
                  <a:gd name="T43" fmla="*/ 87 h 279"/>
                  <a:gd name="T44" fmla="*/ 566 w 574"/>
                  <a:gd name="T45" fmla="*/ 117 h 279"/>
                  <a:gd name="T46" fmla="*/ 574 w 574"/>
                  <a:gd name="T47" fmla="*/ 156 h 279"/>
                  <a:gd name="T48" fmla="*/ 564 w 574"/>
                  <a:gd name="T49" fmla="*/ 188 h 279"/>
                  <a:gd name="T50" fmla="*/ 544 w 574"/>
                  <a:gd name="T51" fmla="*/ 215 h 279"/>
                  <a:gd name="T52" fmla="*/ 515 w 574"/>
                  <a:gd name="T53" fmla="*/ 234 h 279"/>
                  <a:gd name="T54" fmla="*/ 448 w 574"/>
                  <a:gd name="T55" fmla="*/ 240 h 279"/>
                  <a:gd name="T56" fmla="*/ 393 w 574"/>
                  <a:gd name="T57" fmla="*/ 193 h 279"/>
                  <a:gd name="T58" fmla="*/ 393 w 574"/>
                  <a:gd name="T59" fmla="*/ 193 h 2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74"/>
                  <a:gd name="T91" fmla="*/ 0 h 279"/>
                  <a:gd name="T92" fmla="*/ 574 w 574"/>
                  <a:gd name="T93" fmla="*/ 279 h 27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74" h="279">
                    <a:moveTo>
                      <a:pt x="393" y="193"/>
                    </a:moveTo>
                    <a:lnTo>
                      <a:pt x="355" y="212"/>
                    </a:lnTo>
                    <a:lnTo>
                      <a:pt x="312" y="231"/>
                    </a:lnTo>
                    <a:lnTo>
                      <a:pt x="265" y="248"/>
                    </a:lnTo>
                    <a:lnTo>
                      <a:pt x="216" y="264"/>
                    </a:lnTo>
                    <a:lnTo>
                      <a:pt x="119" y="279"/>
                    </a:lnTo>
                    <a:lnTo>
                      <a:pt x="31" y="270"/>
                    </a:lnTo>
                    <a:lnTo>
                      <a:pt x="6" y="251"/>
                    </a:lnTo>
                    <a:lnTo>
                      <a:pt x="0" y="228"/>
                    </a:lnTo>
                    <a:lnTo>
                      <a:pt x="14" y="207"/>
                    </a:lnTo>
                    <a:lnTo>
                      <a:pt x="41" y="198"/>
                    </a:lnTo>
                    <a:lnTo>
                      <a:pt x="166" y="181"/>
                    </a:lnTo>
                    <a:lnTo>
                      <a:pt x="250" y="139"/>
                    </a:lnTo>
                    <a:lnTo>
                      <a:pt x="323" y="80"/>
                    </a:lnTo>
                    <a:lnTo>
                      <a:pt x="343" y="64"/>
                    </a:lnTo>
                    <a:lnTo>
                      <a:pt x="366" y="48"/>
                    </a:lnTo>
                    <a:lnTo>
                      <a:pt x="390" y="32"/>
                    </a:lnTo>
                    <a:lnTo>
                      <a:pt x="418" y="15"/>
                    </a:lnTo>
                    <a:lnTo>
                      <a:pt x="457" y="0"/>
                    </a:lnTo>
                    <a:lnTo>
                      <a:pt x="484" y="3"/>
                    </a:lnTo>
                    <a:lnTo>
                      <a:pt x="522" y="57"/>
                    </a:lnTo>
                    <a:lnTo>
                      <a:pt x="545" y="87"/>
                    </a:lnTo>
                    <a:lnTo>
                      <a:pt x="566" y="117"/>
                    </a:lnTo>
                    <a:lnTo>
                      <a:pt x="574" y="156"/>
                    </a:lnTo>
                    <a:lnTo>
                      <a:pt x="564" y="188"/>
                    </a:lnTo>
                    <a:lnTo>
                      <a:pt x="544" y="215"/>
                    </a:lnTo>
                    <a:lnTo>
                      <a:pt x="515" y="234"/>
                    </a:lnTo>
                    <a:lnTo>
                      <a:pt x="448" y="240"/>
                    </a:lnTo>
                    <a:lnTo>
                      <a:pt x="393" y="19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2" name="Freeform 67"/>
              <p:cNvSpPr>
                <a:spLocks/>
              </p:cNvSpPr>
              <p:nvPr/>
            </p:nvSpPr>
            <p:spPr bwMode="auto">
              <a:xfrm>
                <a:off x="3801" y="898"/>
                <a:ext cx="86" cy="56"/>
              </a:xfrm>
              <a:custGeom>
                <a:avLst/>
                <a:gdLst>
                  <a:gd name="T0" fmla="*/ 242 w 429"/>
                  <a:gd name="T1" fmla="*/ 266 h 277"/>
                  <a:gd name="T2" fmla="*/ 212 w 429"/>
                  <a:gd name="T3" fmla="*/ 277 h 277"/>
                  <a:gd name="T4" fmla="*/ 168 w 429"/>
                  <a:gd name="T5" fmla="*/ 262 h 277"/>
                  <a:gd name="T6" fmla="*/ 120 w 429"/>
                  <a:gd name="T7" fmla="*/ 239 h 277"/>
                  <a:gd name="T8" fmla="*/ 77 w 429"/>
                  <a:gd name="T9" fmla="*/ 229 h 277"/>
                  <a:gd name="T10" fmla="*/ 20 w 429"/>
                  <a:gd name="T11" fmla="*/ 224 h 277"/>
                  <a:gd name="T12" fmla="*/ 0 w 429"/>
                  <a:gd name="T13" fmla="*/ 212 h 277"/>
                  <a:gd name="T14" fmla="*/ 18 w 429"/>
                  <a:gd name="T15" fmla="*/ 195 h 277"/>
                  <a:gd name="T16" fmla="*/ 82 w 429"/>
                  <a:gd name="T17" fmla="*/ 145 h 277"/>
                  <a:gd name="T18" fmla="*/ 113 w 429"/>
                  <a:gd name="T19" fmla="*/ 73 h 277"/>
                  <a:gd name="T20" fmla="*/ 118 w 429"/>
                  <a:gd name="T21" fmla="*/ 37 h 277"/>
                  <a:gd name="T22" fmla="*/ 131 w 429"/>
                  <a:gd name="T23" fmla="*/ 14 h 277"/>
                  <a:gd name="T24" fmla="*/ 150 w 429"/>
                  <a:gd name="T25" fmla="*/ 3 h 277"/>
                  <a:gd name="T26" fmla="*/ 176 w 429"/>
                  <a:gd name="T27" fmla="*/ 0 h 277"/>
                  <a:gd name="T28" fmla="*/ 291 w 429"/>
                  <a:gd name="T29" fmla="*/ 13 h 277"/>
                  <a:gd name="T30" fmla="*/ 341 w 429"/>
                  <a:gd name="T31" fmla="*/ 29 h 277"/>
                  <a:gd name="T32" fmla="*/ 354 w 429"/>
                  <a:gd name="T33" fmla="*/ 63 h 277"/>
                  <a:gd name="T34" fmla="*/ 368 w 429"/>
                  <a:gd name="T35" fmla="*/ 141 h 277"/>
                  <a:gd name="T36" fmla="*/ 429 w 429"/>
                  <a:gd name="T37" fmla="*/ 227 h 277"/>
                  <a:gd name="T38" fmla="*/ 426 w 429"/>
                  <a:gd name="T39" fmla="*/ 251 h 277"/>
                  <a:gd name="T40" fmla="*/ 406 w 429"/>
                  <a:gd name="T41" fmla="*/ 266 h 277"/>
                  <a:gd name="T42" fmla="*/ 333 w 429"/>
                  <a:gd name="T43" fmla="*/ 276 h 277"/>
                  <a:gd name="T44" fmla="*/ 242 w 429"/>
                  <a:gd name="T45" fmla="*/ 266 h 277"/>
                  <a:gd name="T46" fmla="*/ 242 w 429"/>
                  <a:gd name="T47" fmla="*/ 266 h 27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29"/>
                  <a:gd name="T73" fmla="*/ 0 h 277"/>
                  <a:gd name="T74" fmla="*/ 429 w 429"/>
                  <a:gd name="T75" fmla="*/ 277 h 27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29" h="277">
                    <a:moveTo>
                      <a:pt x="242" y="266"/>
                    </a:moveTo>
                    <a:lnTo>
                      <a:pt x="212" y="277"/>
                    </a:lnTo>
                    <a:lnTo>
                      <a:pt x="168" y="262"/>
                    </a:lnTo>
                    <a:lnTo>
                      <a:pt x="120" y="239"/>
                    </a:lnTo>
                    <a:lnTo>
                      <a:pt x="77" y="229"/>
                    </a:lnTo>
                    <a:lnTo>
                      <a:pt x="20" y="224"/>
                    </a:lnTo>
                    <a:lnTo>
                      <a:pt x="0" y="212"/>
                    </a:lnTo>
                    <a:lnTo>
                      <a:pt x="18" y="195"/>
                    </a:lnTo>
                    <a:lnTo>
                      <a:pt x="82" y="145"/>
                    </a:lnTo>
                    <a:lnTo>
                      <a:pt x="113" y="73"/>
                    </a:lnTo>
                    <a:lnTo>
                      <a:pt x="118" y="37"/>
                    </a:lnTo>
                    <a:lnTo>
                      <a:pt x="131" y="14"/>
                    </a:lnTo>
                    <a:lnTo>
                      <a:pt x="150" y="3"/>
                    </a:lnTo>
                    <a:lnTo>
                      <a:pt x="176" y="0"/>
                    </a:lnTo>
                    <a:lnTo>
                      <a:pt x="291" y="13"/>
                    </a:lnTo>
                    <a:lnTo>
                      <a:pt x="341" y="29"/>
                    </a:lnTo>
                    <a:lnTo>
                      <a:pt x="354" y="63"/>
                    </a:lnTo>
                    <a:lnTo>
                      <a:pt x="368" y="141"/>
                    </a:lnTo>
                    <a:lnTo>
                      <a:pt x="429" y="227"/>
                    </a:lnTo>
                    <a:lnTo>
                      <a:pt x="426" y="251"/>
                    </a:lnTo>
                    <a:lnTo>
                      <a:pt x="406" y="266"/>
                    </a:lnTo>
                    <a:lnTo>
                      <a:pt x="333" y="276"/>
                    </a:lnTo>
                    <a:lnTo>
                      <a:pt x="242" y="2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3" name="Freeform 68"/>
              <p:cNvSpPr>
                <a:spLocks/>
              </p:cNvSpPr>
              <p:nvPr/>
            </p:nvSpPr>
            <p:spPr bwMode="auto">
              <a:xfrm>
                <a:off x="3951" y="1126"/>
                <a:ext cx="119" cy="76"/>
              </a:xfrm>
              <a:custGeom>
                <a:avLst/>
                <a:gdLst>
                  <a:gd name="T0" fmla="*/ 27 w 595"/>
                  <a:gd name="T1" fmla="*/ 333 h 377"/>
                  <a:gd name="T2" fmla="*/ 24 w 595"/>
                  <a:gd name="T3" fmla="*/ 282 h 377"/>
                  <a:gd name="T4" fmla="*/ 9 w 595"/>
                  <a:gd name="T5" fmla="*/ 232 h 377"/>
                  <a:gd name="T6" fmla="*/ 0 w 595"/>
                  <a:gd name="T7" fmla="*/ 183 h 377"/>
                  <a:gd name="T8" fmla="*/ 9 w 595"/>
                  <a:gd name="T9" fmla="*/ 138 h 377"/>
                  <a:gd name="T10" fmla="*/ 26 w 595"/>
                  <a:gd name="T11" fmla="*/ 117 h 377"/>
                  <a:gd name="T12" fmla="*/ 46 w 595"/>
                  <a:gd name="T13" fmla="*/ 98 h 377"/>
                  <a:gd name="T14" fmla="*/ 72 w 595"/>
                  <a:gd name="T15" fmla="*/ 83 h 377"/>
                  <a:gd name="T16" fmla="*/ 99 w 595"/>
                  <a:gd name="T17" fmla="*/ 71 h 377"/>
                  <a:gd name="T18" fmla="*/ 163 w 595"/>
                  <a:gd name="T19" fmla="*/ 54 h 377"/>
                  <a:gd name="T20" fmla="*/ 233 w 595"/>
                  <a:gd name="T21" fmla="*/ 45 h 377"/>
                  <a:gd name="T22" fmla="*/ 495 w 595"/>
                  <a:gd name="T23" fmla="*/ 5 h 377"/>
                  <a:gd name="T24" fmla="*/ 541 w 595"/>
                  <a:gd name="T25" fmla="*/ 0 h 377"/>
                  <a:gd name="T26" fmla="*/ 578 w 595"/>
                  <a:gd name="T27" fmla="*/ 16 h 377"/>
                  <a:gd name="T28" fmla="*/ 595 w 595"/>
                  <a:gd name="T29" fmla="*/ 45 h 377"/>
                  <a:gd name="T30" fmla="*/ 590 w 595"/>
                  <a:gd name="T31" fmla="*/ 59 h 377"/>
                  <a:gd name="T32" fmla="*/ 575 w 595"/>
                  <a:gd name="T33" fmla="*/ 72 h 377"/>
                  <a:gd name="T34" fmla="*/ 550 w 595"/>
                  <a:gd name="T35" fmla="*/ 86 h 377"/>
                  <a:gd name="T36" fmla="*/ 506 w 595"/>
                  <a:gd name="T37" fmla="*/ 104 h 377"/>
                  <a:gd name="T38" fmla="*/ 451 w 595"/>
                  <a:gd name="T39" fmla="*/ 124 h 377"/>
                  <a:gd name="T40" fmla="*/ 388 w 595"/>
                  <a:gd name="T41" fmla="*/ 146 h 377"/>
                  <a:gd name="T42" fmla="*/ 325 w 595"/>
                  <a:gd name="T43" fmla="*/ 168 h 377"/>
                  <a:gd name="T44" fmla="*/ 267 w 595"/>
                  <a:gd name="T45" fmla="*/ 188 h 377"/>
                  <a:gd name="T46" fmla="*/ 188 w 595"/>
                  <a:gd name="T47" fmla="*/ 213 h 377"/>
                  <a:gd name="T48" fmla="*/ 163 w 595"/>
                  <a:gd name="T49" fmla="*/ 210 h 377"/>
                  <a:gd name="T50" fmla="*/ 141 w 595"/>
                  <a:gd name="T51" fmla="*/ 215 h 377"/>
                  <a:gd name="T52" fmla="*/ 114 w 595"/>
                  <a:gd name="T53" fmla="*/ 281 h 377"/>
                  <a:gd name="T54" fmla="*/ 96 w 595"/>
                  <a:gd name="T55" fmla="*/ 351 h 377"/>
                  <a:gd name="T56" fmla="*/ 78 w 595"/>
                  <a:gd name="T57" fmla="*/ 375 h 377"/>
                  <a:gd name="T58" fmla="*/ 54 w 595"/>
                  <a:gd name="T59" fmla="*/ 377 h 377"/>
                  <a:gd name="T60" fmla="*/ 27 w 595"/>
                  <a:gd name="T61" fmla="*/ 333 h 377"/>
                  <a:gd name="T62" fmla="*/ 27 w 595"/>
                  <a:gd name="T63" fmla="*/ 333 h 37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95"/>
                  <a:gd name="T97" fmla="*/ 0 h 377"/>
                  <a:gd name="T98" fmla="*/ 595 w 595"/>
                  <a:gd name="T99" fmla="*/ 377 h 37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95" h="377">
                    <a:moveTo>
                      <a:pt x="27" y="333"/>
                    </a:moveTo>
                    <a:lnTo>
                      <a:pt x="24" y="282"/>
                    </a:lnTo>
                    <a:lnTo>
                      <a:pt x="9" y="232"/>
                    </a:lnTo>
                    <a:lnTo>
                      <a:pt x="0" y="183"/>
                    </a:lnTo>
                    <a:lnTo>
                      <a:pt x="9" y="138"/>
                    </a:lnTo>
                    <a:lnTo>
                      <a:pt x="26" y="117"/>
                    </a:lnTo>
                    <a:lnTo>
                      <a:pt x="46" y="98"/>
                    </a:lnTo>
                    <a:lnTo>
                      <a:pt x="72" y="83"/>
                    </a:lnTo>
                    <a:lnTo>
                      <a:pt x="99" y="71"/>
                    </a:lnTo>
                    <a:lnTo>
                      <a:pt x="163" y="54"/>
                    </a:lnTo>
                    <a:lnTo>
                      <a:pt x="233" y="45"/>
                    </a:lnTo>
                    <a:lnTo>
                      <a:pt x="495" y="5"/>
                    </a:lnTo>
                    <a:lnTo>
                      <a:pt x="541" y="0"/>
                    </a:lnTo>
                    <a:lnTo>
                      <a:pt x="578" y="16"/>
                    </a:lnTo>
                    <a:lnTo>
                      <a:pt x="595" y="45"/>
                    </a:lnTo>
                    <a:lnTo>
                      <a:pt x="590" y="59"/>
                    </a:lnTo>
                    <a:lnTo>
                      <a:pt x="575" y="72"/>
                    </a:lnTo>
                    <a:lnTo>
                      <a:pt x="550" y="86"/>
                    </a:lnTo>
                    <a:lnTo>
                      <a:pt x="506" y="104"/>
                    </a:lnTo>
                    <a:lnTo>
                      <a:pt x="451" y="124"/>
                    </a:lnTo>
                    <a:lnTo>
                      <a:pt x="388" y="146"/>
                    </a:lnTo>
                    <a:lnTo>
                      <a:pt x="325" y="168"/>
                    </a:lnTo>
                    <a:lnTo>
                      <a:pt x="267" y="188"/>
                    </a:lnTo>
                    <a:lnTo>
                      <a:pt x="188" y="213"/>
                    </a:lnTo>
                    <a:lnTo>
                      <a:pt x="163" y="210"/>
                    </a:lnTo>
                    <a:lnTo>
                      <a:pt x="141" y="215"/>
                    </a:lnTo>
                    <a:lnTo>
                      <a:pt x="114" y="281"/>
                    </a:lnTo>
                    <a:lnTo>
                      <a:pt x="96" y="351"/>
                    </a:lnTo>
                    <a:lnTo>
                      <a:pt x="78" y="375"/>
                    </a:lnTo>
                    <a:lnTo>
                      <a:pt x="54" y="377"/>
                    </a:lnTo>
                    <a:lnTo>
                      <a:pt x="27" y="3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4" name="Freeform 69"/>
              <p:cNvSpPr>
                <a:spLocks/>
              </p:cNvSpPr>
              <p:nvPr/>
            </p:nvSpPr>
            <p:spPr bwMode="auto">
              <a:xfrm>
                <a:off x="3636" y="1203"/>
                <a:ext cx="63" cy="35"/>
              </a:xfrm>
              <a:custGeom>
                <a:avLst/>
                <a:gdLst>
                  <a:gd name="T0" fmla="*/ 46 w 314"/>
                  <a:gd name="T1" fmla="*/ 0 h 175"/>
                  <a:gd name="T2" fmla="*/ 99 w 314"/>
                  <a:gd name="T3" fmla="*/ 26 h 175"/>
                  <a:gd name="T4" fmla="*/ 154 w 314"/>
                  <a:gd name="T5" fmla="*/ 44 h 175"/>
                  <a:gd name="T6" fmla="*/ 266 w 314"/>
                  <a:gd name="T7" fmla="*/ 72 h 175"/>
                  <a:gd name="T8" fmla="*/ 302 w 314"/>
                  <a:gd name="T9" fmla="*/ 90 h 175"/>
                  <a:gd name="T10" fmla="*/ 314 w 314"/>
                  <a:gd name="T11" fmla="*/ 120 h 175"/>
                  <a:gd name="T12" fmla="*/ 302 w 314"/>
                  <a:gd name="T13" fmla="*/ 149 h 175"/>
                  <a:gd name="T14" fmla="*/ 287 w 314"/>
                  <a:gd name="T15" fmla="*/ 160 h 175"/>
                  <a:gd name="T16" fmla="*/ 266 w 314"/>
                  <a:gd name="T17" fmla="*/ 167 h 175"/>
                  <a:gd name="T18" fmla="*/ 216 w 314"/>
                  <a:gd name="T19" fmla="*/ 175 h 175"/>
                  <a:gd name="T20" fmla="*/ 120 w 314"/>
                  <a:gd name="T21" fmla="*/ 162 h 175"/>
                  <a:gd name="T22" fmla="*/ 33 w 314"/>
                  <a:gd name="T23" fmla="*/ 127 h 175"/>
                  <a:gd name="T24" fmla="*/ 6 w 314"/>
                  <a:gd name="T25" fmla="*/ 88 h 175"/>
                  <a:gd name="T26" fmla="*/ 0 w 314"/>
                  <a:gd name="T27" fmla="*/ 38 h 175"/>
                  <a:gd name="T28" fmla="*/ 13 w 314"/>
                  <a:gd name="T29" fmla="*/ 1 h 175"/>
                  <a:gd name="T30" fmla="*/ 46 w 314"/>
                  <a:gd name="T31" fmla="*/ 0 h 175"/>
                  <a:gd name="T32" fmla="*/ 46 w 314"/>
                  <a:gd name="T33" fmla="*/ 0 h 1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4"/>
                  <a:gd name="T52" fmla="*/ 0 h 175"/>
                  <a:gd name="T53" fmla="*/ 314 w 314"/>
                  <a:gd name="T54" fmla="*/ 175 h 1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4" h="175">
                    <a:moveTo>
                      <a:pt x="46" y="0"/>
                    </a:moveTo>
                    <a:lnTo>
                      <a:pt x="99" y="26"/>
                    </a:lnTo>
                    <a:lnTo>
                      <a:pt x="154" y="44"/>
                    </a:lnTo>
                    <a:lnTo>
                      <a:pt x="266" y="72"/>
                    </a:lnTo>
                    <a:lnTo>
                      <a:pt x="302" y="90"/>
                    </a:lnTo>
                    <a:lnTo>
                      <a:pt x="314" y="120"/>
                    </a:lnTo>
                    <a:lnTo>
                      <a:pt x="302" y="149"/>
                    </a:lnTo>
                    <a:lnTo>
                      <a:pt x="287" y="160"/>
                    </a:lnTo>
                    <a:lnTo>
                      <a:pt x="266" y="167"/>
                    </a:lnTo>
                    <a:lnTo>
                      <a:pt x="216" y="175"/>
                    </a:lnTo>
                    <a:lnTo>
                      <a:pt x="120" y="162"/>
                    </a:lnTo>
                    <a:lnTo>
                      <a:pt x="33" y="127"/>
                    </a:lnTo>
                    <a:lnTo>
                      <a:pt x="6" y="88"/>
                    </a:lnTo>
                    <a:lnTo>
                      <a:pt x="0" y="38"/>
                    </a:lnTo>
                    <a:lnTo>
                      <a:pt x="13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5" name="Freeform 70"/>
              <p:cNvSpPr>
                <a:spLocks/>
              </p:cNvSpPr>
              <p:nvPr/>
            </p:nvSpPr>
            <p:spPr bwMode="auto">
              <a:xfrm>
                <a:off x="3869" y="1235"/>
                <a:ext cx="79" cy="32"/>
              </a:xfrm>
              <a:custGeom>
                <a:avLst/>
                <a:gdLst>
                  <a:gd name="T0" fmla="*/ 64 w 397"/>
                  <a:gd name="T1" fmla="*/ 0 h 162"/>
                  <a:gd name="T2" fmla="*/ 363 w 397"/>
                  <a:gd name="T3" fmla="*/ 1 h 162"/>
                  <a:gd name="T4" fmla="*/ 385 w 397"/>
                  <a:gd name="T5" fmla="*/ 5 h 162"/>
                  <a:gd name="T6" fmla="*/ 397 w 397"/>
                  <a:gd name="T7" fmla="*/ 20 h 162"/>
                  <a:gd name="T8" fmla="*/ 391 w 397"/>
                  <a:gd name="T9" fmla="*/ 68 h 162"/>
                  <a:gd name="T10" fmla="*/ 376 w 397"/>
                  <a:gd name="T11" fmla="*/ 95 h 162"/>
                  <a:gd name="T12" fmla="*/ 355 w 397"/>
                  <a:gd name="T13" fmla="*/ 120 h 162"/>
                  <a:gd name="T14" fmla="*/ 330 w 397"/>
                  <a:gd name="T15" fmla="*/ 138 h 162"/>
                  <a:gd name="T16" fmla="*/ 301 w 397"/>
                  <a:gd name="T17" fmla="*/ 149 h 162"/>
                  <a:gd name="T18" fmla="*/ 241 w 397"/>
                  <a:gd name="T19" fmla="*/ 161 h 162"/>
                  <a:gd name="T20" fmla="*/ 181 w 397"/>
                  <a:gd name="T21" fmla="*/ 162 h 162"/>
                  <a:gd name="T22" fmla="*/ 127 w 397"/>
                  <a:gd name="T23" fmla="*/ 146 h 162"/>
                  <a:gd name="T24" fmla="*/ 73 w 397"/>
                  <a:gd name="T25" fmla="*/ 136 h 162"/>
                  <a:gd name="T26" fmla="*/ 20 w 397"/>
                  <a:gd name="T27" fmla="*/ 115 h 162"/>
                  <a:gd name="T28" fmla="*/ 0 w 397"/>
                  <a:gd name="T29" fmla="*/ 71 h 162"/>
                  <a:gd name="T30" fmla="*/ 15 w 397"/>
                  <a:gd name="T31" fmla="*/ 25 h 162"/>
                  <a:gd name="T32" fmla="*/ 35 w 397"/>
                  <a:gd name="T33" fmla="*/ 10 h 162"/>
                  <a:gd name="T34" fmla="*/ 64 w 397"/>
                  <a:gd name="T35" fmla="*/ 0 h 162"/>
                  <a:gd name="T36" fmla="*/ 64 w 397"/>
                  <a:gd name="T37" fmla="*/ 0 h 16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7"/>
                  <a:gd name="T58" fmla="*/ 0 h 162"/>
                  <a:gd name="T59" fmla="*/ 397 w 397"/>
                  <a:gd name="T60" fmla="*/ 162 h 16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7" h="162">
                    <a:moveTo>
                      <a:pt x="64" y="0"/>
                    </a:moveTo>
                    <a:lnTo>
                      <a:pt x="363" y="1"/>
                    </a:lnTo>
                    <a:lnTo>
                      <a:pt x="385" y="5"/>
                    </a:lnTo>
                    <a:lnTo>
                      <a:pt x="397" y="20"/>
                    </a:lnTo>
                    <a:lnTo>
                      <a:pt x="391" y="68"/>
                    </a:lnTo>
                    <a:lnTo>
                      <a:pt x="376" y="95"/>
                    </a:lnTo>
                    <a:lnTo>
                      <a:pt x="355" y="120"/>
                    </a:lnTo>
                    <a:lnTo>
                      <a:pt x="330" y="138"/>
                    </a:lnTo>
                    <a:lnTo>
                      <a:pt x="301" y="149"/>
                    </a:lnTo>
                    <a:lnTo>
                      <a:pt x="241" y="161"/>
                    </a:lnTo>
                    <a:lnTo>
                      <a:pt x="181" y="162"/>
                    </a:lnTo>
                    <a:lnTo>
                      <a:pt x="127" y="146"/>
                    </a:lnTo>
                    <a:lnTo>
                      <a:pt x="73" y="136"/>
                    </a:lnTo>
                    <a:lnTo>
                      <a:pt x="20" y="115"/>
                    </a:lnTo>
                    <a:lnTo>
                      <a:pt x="0" y="71"/>
                    </a:lnTo>
                    <a:lnTo>
                      <a:pt x="15" y="25"/>
                    </a:lnTo>
                    <a:lnTo>
                      <a:pt x="35" y="1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6" name="Freeform 71"/>
              <p:cNvSpPr>
                <a:spLocks/>
              </p:cNvSpPr>
              <p:nvPr/>
            </p:nvSpPr>
            <p:spPr bwMode="auto">
              <a:xfrm>
                <a:off x="4048" y="1168"/>
                <a:ext cx="61" cy="43"/>
              </a:xfrm>
              <a:custGeom>
                <a:avLst/>
                <a:gdLst>
                  <a:gd name="T0" fmla="*/ 42 w 306"/>
                  <a:gd name="T1" fmla="*/ 78 h 213"/>
                  <a:gd name="T2" fmla="*/ 130 w 306"/>
                  <a:gd name="T3" fmla="*/ 57 h 213"/>
                  <a:gd name="T4" fmla="*/ 207 w 306"/>
                  <a:gd name="T5" fmla="*/ 8 h 213"/>
                  <a:gd name="T6" fmla="*/ 246 w 306"/>
                  <a:gd name="T7" fmla="*/ 0 h 213"/>
                  <a:gd name="T8" fmla="*/ 283 w 306"/>
                  <a:gd name="T9" fmla="*/ 34 h 213"/>
                  <a:gd name="T10" fmla="*/ 306 w 306"/>
                  <a:gd name="T11" fmla="*/ 84 h 213"/>
                  <a:gd name="T12" fmla="*/ 299 w 306"/>
                  <a:gd name="T13" fmla="*/ 132 h 213"/>
                  <a:gd name="T14" fmla="*/ 262 w 306"/>
                  <a:gd name="T15" fmla="*/ 170 h 213"/>
                  <a:gd name="T16" fmla="*/ 225 w 306"/>
                  <a:gd name="T17" fmla="*/ 190 h 213"/>
                  <a:gd name="T18" fmla="*/ 131 w 306"/>
                  <a:gd name="T19" fmla="*/ 213 h 213"/>
                  <a:gd name="T20" fmla="*/ 60 w 306"/>
                  <a:gd name="T21" fmla="*/ 207 h 213"/>
                  <a:gd name="T22" fmla="*/ 12 w 306"/>
                  <a:gd name="T23" fmla="*/ 166 h 213"/>
                  <a:gd name="T24" fmla="*/ 0 w 306"/>
                  <a:gd name="T25" fmla="*/ 116 h 213"/>
                  <a:gd name="T26" fmla="*/ 14 w 306"/>
                  <a:gd name="T27" fmla="*/ 94 h 213"/>
                  <a:gd name="T28" fmla="*/ 42 w 306"/>
                  <a:gd name="T29" fmla="*/ 78 h 213"/>
                  <a:gd name="T30" fmla="*/ 42 w 306"/>
                  <a:gd name="T31" fmla="*/ 78 h 2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06"/>
                  <a:gd name="T49" fmla="*/ 0 h 213"/>
                  <a:gd name="T50" fmla="*/ 306 w 306"/>
                  <a:gd name="T51" fmla="*/ 213 h 21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06" h="213">
                    <a:moveTo>
                      <a:pt x="42" y="78"/>
                    </a:moveTo>
                    <a:lnTo>
                      <a:pt x="130" y="57"/>
                    </a:lnTo>
                    <a:lnTo>
                      <a:pt x="207" y="8"/>
                    </a:lnTo>
                    <a:lnTo>
                      <a:pt x="246" y="0"/>
                    </a:lnTo>
                    <a:lnTo>
                      <a:pt x="283" y="34"/>
                    </a:lnTo>
                    <a:lnTo>
                      <a:pt x="306" y="84"/>
                    </a:lnTo>
                    <a:lnTo>
                      <a:pt x="299" y="132"/>
                    </a:lnTo>
                    <a:lnTo>
                      <a:pt x="262" y="170"/>
                    </a:lnTo>
                    <a:lnTo>
                      <a:pt x="225" y="190"/>
                    </a:lnTo>
                    <a:lnTo>
                      <a:pt x="131" y="213"/>
                    </a:lnTo>
                    <a:lnTo>
                      <a:pt x="60" y="207"/>
                    </a:lnTo>
                    <a:lnTo>
                      <a:pt x="12" y="166"/>
                    </a:lnTo>
                    <a:lnTo>
                      <a:pt x="0" y="116"/>
                    </a:lnTo>
                    <a:lnTo>
                      <a:pt x="14" y="94"/>
                    </a:lnTo>
                    <a:lnTo>
                      <a:pt x="42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7" name="Freeform 72"/>
              <p:cNvSpPr>
                <a:spLocks/>
              </p:cNvSpPr>
              <p:nvPr/>
            </p:nvSpPr>
            <p:spPr bwMode="auto">
              <a:xfrm>
                <a:off x="4022" y="906"/>
                <a:ext cx="107" cy="257"/>
              </a:xfrm>
              <a:custGeom>
                <a:avLst/>
                <a:gdLst>
                  <a:gd name="T0" fmla="*/ 274 w 533"/>
                  <a:gd name="T1" fmla="*/ 983 h 1289"/>
                  <a:gd name="T2" fmla="*/ 227 w 533"/>
                  <a:gd name="T3" fmla="*/ 894 h 1289"/>
                  <a:gd name="T4" fmla="*/ 202 w 533"/>
                  <a:gd name="T5" fmla="*/ 795 h 1289"/>
                  <a:gd name="T6" fmla="*/ 190 w 533"/>
                  <a:gd name="T7" fmla="*/ 573 h 1289"/>
                  <a:gd name="T8" fmla="*/ 196 w 533"/>
                  <a:gd name="T9" fmla="*/ 131 h 1289"/>
                  <a:gd name="T10" fmla="*/ 170 w 533"/>
                  <a:gd name="T11" fmla="*/ 130 h 1289"/>
                  <a:gd name="T12" fmla="*/ 149 w 533"/>
                  <a:gd name="T13" fmla="*/ 150 h 1289"/>
                  <a:gd name="T14" fmla="*/ 119 w 533"/>
                  <a:gd name="T15" fmla="*/ 202 h 1289"/>
                  <a:gd name="T16" fmla="*/ 97 w 533"/>
                  <a:gd name="T17" fmla="*/ 222 h 1289"/>
                  <a:gd name="T18" fmla="*/ 73 w 533"/>
                  <a:gd name="T19" fmla="*/ 232 h 1289"/>
                  <a:gd name="T20" fmla="*/ 28 w 533"/>
                  <a:gd name="T21" fmla="*/ 223 h 1289"/>
                  <a:gd name="T22" fmla="*/ 0 w 533"/>
                  <a:gd name="T23" fmla="*/ 187 h 1289"/>
                  <a:gd name="T24" fmla="*/ 6 w 533"/>
                  <a:gd name="T25" fmla="*/ 133 h 1289"/>
                  <a:gd name="T26" fmla="*/ 42 w 533"/>
                  <a:gd name="T27" fmla="*/ 74 h 1289"/>
                  <a:gd name="T28" fmla="*/ 85 w 533"/>
                  <a:gd name="T29" fmla="*/ 32 h 1289"/>
                  <a:gd name="T30" fmla="*/ 109 w 533"/>
                  <a:gd name="T31" fmla="*/ 17 h 1289"/>
                  <a:gd name="T32" fmla="*/ 133 w 533"/>
                  <a:gd name="T33" fmla="*/ 7 h 1289"/>
                  <a:gd name="T34" fmla="*/ 181 w 533"/>
                  <a:gd name="T35" fmla="*/ 0 h 1289"/>
                  <a:gd name="T36" fmla="*/ 227 w 533"/>
                  <a:gd name="T37" fmla="*/ 12 h 1289"/>
                  <a:gd name="T38" fmla="*/ 266 w 533"/>
                  <a:gd name="T39" fmla="*/ 43 h 1289"/>
                  <a:gd name="T40" fmla="*/ 295 w 533"/>
                  <a:gd name="T41" fmla="*/ 95 h 1289"/>
                  <a:gd name="T42" fmla="*/ 313 w 533"/>
                  <a:gd name="T43" fmla="*/ 167 h 1289"/>
                  <a:gd name="T44" fmla="*/ 316 w 533"/>
                  <a:gd name="T45" fmla="*/ 319 h 1289"/>
                  <a:gd name="T46" fmla="*/ 305 w 533"/>
                  <a:gd name="T47" fmla="*/ 472 h 1289"/>
                  <a:gd name="T48" fmla="*/ 296 w 533"/>
                  <a:gd name="T49" fmla="*/ 624 h 1289"/>
                  <a:gd name="T50" fmla="*/ 312 w 533"/>
                  <a:gd name="T51" fmla="*/ 777 h 1289"/>
                  <a:gd name="T52" fmla="*/ 338 w 533"/>
                  <a:gd name="T53" fmla="*/ 874 h 1289"/>
                  <a:gd name="T54" fmla="*/ 365 w 533"/>
                  <a:gd name="T55" fmla="*/ 939 h 1289"/>
                  <a:gd name="T56" fmla="*/ 391 w 533"/>
                  <a:gd name="T57" fmla="*/ 976 h 1289"/>
                  <a:gd name="T58" fmla="*/ 417 w 533"/>
                  <a:gd name="T59" fmla="*/ 995 h 1289"/>
                  <a:gd name="T60" fmla="*/ 468 w 533"/>
                  <a:gd name="T61" fmla="*/ 1012 h 1289"/>
                  <a:gd name="T62" fmla="*/ 512 w 533"/>
                  <a:gd name="T63" fmla="*/ 1053 h 1289"/>
                  <a:gd name="T64" fmla="*/ 533 w 533"/>
                  <a:gd name="T65" fmla="*/ 1154 h 1289"/>
                  <a:gd name="T66" fmla="*/ 523 w 533"/>
                  <a:gd name="T67" fmla="*/ 1204 h 1289"/>
                  <a:gd name="T68" fmla="*/ 506 w 533"/>
                  <a:gd name="T69" fmla="*/ 1246 h 1289"/>
                  <a:gd name="T70" fmla="*/ 486 w 533"/>
                  <a:gd name="T71" fmla="*/ 1276 h 1289"/>
                  <a:gd name="T72" fmla="*/ 467 w 533"/>
                  <a:gd name="T73" fmla="*/ 1289 h 1289"/>
                  <a:gd name="T74" fmla="*/ 452 w 533"/>
                  <a:gd name="T75" fmla="*/ 1281 h 1289"/>
                  <a:gd name="T76" fmla="*/ 446 w 533"/>
                  <a:gd name="T77" fmla="*/ 1246 h 1289"/>
                  <a:gd name="T78" fmla="*/ 452 w 533"/>
                  <a:gd name="T79" fmla="*/ 1136 h 1289"/>
                  <a:gd name="T80" fmla="*/ 446 w 533"/>
                  <a:gd name="T81" fmla="*/ 1110 h 1289"/>
                  <a:gd name="T82" fmla="*/ 434 w 533"/>
                  <a:gd name="T83" fmla="*/ 1095 h 1289"/>
                  <a:gd name="T84" fmla="*/ 378 w 533"/>
                  <a:gd name="T85" fmla="*/ 1106 h 1289"/>
                  <a:gd name="T86" fmla="*/ 311 w 533"/>
                  <a:gd name="T87" fmla="*/ 1055 h 1289"/>
                  <a:gd name="T88" fmla="*/ 274 w 533"/>
                  <a:gd name="T89" fmla="*/ 983 h 1289"/>
                  <a:gd name="T90" fmla="*/ 274 w 533"/>
                  <a:gd name="T91" fmla="*/ 983 h 128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3"/>
                  <a:gd name="T139" fmla="*/ 0 h 1289"/>
                  <a:gd name="T140" fmla="*/ 533 w 533"/>
                  <a:gd name="T141" fmla="*/ 1289 h 128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3" h="1289">
                    <a:moveTo>
                      <a:pt x="274" y="983"/>
                    </a:moveTo>
                    <a:lnTo>
                      <a:pt x="227" y="894"/>
                    </a:lnTo>
                    <a:lnTo>
                      <a:pt x="202" y="795"/>
                    </a:lnTo>
                    <a:lnTo>
                      <a:pt x="190" y="573"/>
                    </a:lnTo>
                    <a:lnTo>
                      <a:pt x="196" y="131"/>
                    </a:lnTo>
                    <a:lnTo>
                      <a:pt x="170" y="130"/>
                    </a:lnTo>
                    <a:lnTo>
                      <a:pt x="149" y="150"/>
                    </a:lnTo>
                    <a:lnTo>
                      <a:pt x="119" y="202"/>
                    </a:lnTo>
                    <a:lnTo>
                      <a:pt x="97" y="222"/>
                    </a:lnTo>
                    <a:lnTo>
                      <a:pt x="73" y="232"/>
                    </a:lnTo>
                    <a:lnTo>
                      <a:pt x="28" y="223"/>
                    </a:lnTo>
                    <a:lnTo>
                      <a:pt x="0" y="187"/>
                    </a:lnTo>
                    <a:lnTo>
                      <a:pt x="6" y="133"/>
                    </a:lnTo>
                    <a:lnTo>
                      <a:pt x="42" y="74"/>
                    </a:lnTo>
                    <a:lnTo>
                      <a:pt x="85" y="32"/>
                    </a:lnTo>
                    <a:lnTo>
                      <a:pt x="109" y="17"/>
                    </a:lnTo>
                    <a:lnTo>
                      <a:pt x="133" y="7"/>
                    </a:lnTo>
                    <a:lnTo>
                      <a:pt x="181" y="0"/>
                    </a:lnTo>
                    <a:lnTo>
                      <a:pt x="227" y="12"/>
                    </a:lnTo>
                    <a:lnTo>
                      <a:pt x="266" y="43"/>
                    </a:lnTo>
                    <a:lnTo>
                      <a:pt x="295" y="95"/>
                    </a:lnTo>
                    <a:lnTo>
                      <a:pt x="313" y="167"/>
                    </a:lnTo>
                    <a:lnTo>
                      <a:pt x="316" y="319"/>
                    </a:lnTo>
                    <a:lnTo>
                      <a:pt x="305" y="472"/>
                    </a:lnTo>
                    <a:lnTo>
                      <a:pt x="296" y="624"/>
                    </a:lnTo>
                    <a:lnTo>
                      <a:pt x="312" y="777"/>
                    </a:lnTo>
                    <a:lnTo>
                      <a:pt x="338" y="874"/>
                    </a:lnTo>
                    <a:lnTo>
                      <a:pt x="365" y="939"/>
                    </a:lnTo>
                    <a:lnTo>
                      <a:pt x="391" y="976"/>
                    </a:lnTo>
                    <a:lnTo>
                      <a:pt x="417" y="995"/>
                    </a:lnTo>
                    <a:lnTo>
                      <a:pt x="468" y="1012"/>
                    </a:lnTo>
                    <a:lnTo>
                      <a:pt x="512" y="1053"/>
                    </a:lnTo>
                    <a:lnTo>
                      <a:pt x="533" y="1154"/>
                    </a:lnTo>
                    <a:lnTo>
                      <a:pt x="523" y="1204"/>
                    </a:lnTo>
                    <a:lnTo>
                      <a:pt x="506" y="1246"/>
                    </a:lnTo>
                    <a:lnTo>
                      <a:pt x="486" y="1276"/>
                    </a:lnTo>
                    <a:lnTo>
                      <a:pt x="467" y="1289"/>
                    </a:lnTo>
                    <a:lnTo>
                      <a:pt x="452" y="1281"/>
                    </a:lnTo>
                    <a:lnTo>
                      <a:pt x="446" y="1246"/>
                    </a:lnTo>
                    <a:lnTo>
                      <a:pt x="452" y="1136"/>
                    </a:lnTo>
                    <a:lnTo>
                      <a:pt x="446" y="1110"/>
                    </a:lnTo>
                    <a:lnTo>
                      <a:pt x="434" y="1095"/>
                    </a:lnTo>
                    <a:lnTo>
                      <a:pt x="378" y="1106"/>
                    </a:lnTo>
                    <a:lnTo>
                      <a:pt x="311" y="1055"/>
                    </a:lnTo>
                    <a:lnTo>
                      <a:pt x="274" y="9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8" name="Freeform 73"/>
              <p:cNvSpPr>
                <a:spLocks/>
              </p:cNvSpPr>
              <p:nvPr/>
            </p:nvSpPr>
            <p:spPr bwMode="auto">
              <a:xfrm>
                <a:off x="3648" y="864"/>
                <a:ext cx="75" cy="27"/>
              </a:xfrm>
              <a:custGeom>
                <a:avLst/>
                <a:gdLst>
                  <a:gd name="T0" fmla="*/ 22 w 375"/>
                  <a:gd name="T1" fmla="*/ 73 h 137"/>
                  <a:gd name="T2" fmla="*/ 58 w 375"/>
                  <a:gd name="T3" fmla="*/ 56 h 137"/>
                  <a:gd name="T4" fmla="*/ 114 w 375"/>
                  <a:gd name="T5" fmla="*/ 31 h 137"/>
                  <a:gd name="T6" fmla="*/ 169 w 375"/>
                  <a:gd name="T7" fmla="*/ 9 h 137"/>
                  <a:gd name="T8" fmla="*/ 200 w 375"/>
                  <a:gd name="T9" fmla="*/ 0 h 137"/>
                  <a:gd name="T10" fmla="*/ 329 w 375"/>
                  <a:gd name="T11" fmla="*/ 21 h 137"/>
                  <a:gd name="T12" fmla="*/ 365 w 375"/>
                  <a:gd name="T13" fmla="*/ 42 h 137"/>
                  <a:gd name="T14" fmla="*/ 375 w 375"/>
                  <a:gd name="T15" fmla="*/ 74 h 137"/>
                  <a:gd name="T16" fmla="*/ 361 w 375"/>
                  <a:gd name="T17" fmla="*/ 105 h 137"/>
                  <a:gd name="T18" fmla="*/ 345 w 375"/>
                  <a:gd name="T19" fmla="*/ 116 h 137"/>
                  <a:gd name="T20" fmla="*/ 323 w 375"/>
                  <a:gd name="T21" fmla="*/ 122 h 137"/>
                  <a:gd name="T22" fmla="*/ 210 w 375"/>
                  <a:gd name="T23" fmla="*/ 129 h 137"/>
                  <a:gd name="T24" fmla="*/ 42 w 375"/>
                  <a:gd name="T25" fmla="*/ 137 h 137"/>
                  <a:gd name="T26" fmla="*/ 14 w 375"/>
                  <a:gd name="T27" fmla="*/ 134 h 137"/>
                  <a:gd name="T28" fmla="*/ 0 w 375"/>
                  <a:gd name="T29" fmla="*/ 116 h 137"/>
                  <a:gd name="T30" fmla="*/ 0 w 375"/>
                  <a:gd name="T31" fmla="*/ 92 h 137"/>
                  <a:gd name="T32" fmla="*/ 22 w 375"/>
                  <a:gd name="T33" fmla="*/ 73 h 137"/>
                  <a:gd name="T34" fmla="*/ 22 w 375"/>
                  <a:gd name="T35" fmla="*/ 73 h 13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5"/>
                  <a:gd name="T55" fmla="*/ 0 h 137"/>
                  <a:gd name="T56" fmla="*/ 375 w 375"/>
                  <a:gd name="T57" fmla="*/ 137 h 13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5" h="137">
                    <a:moveTo>
                      <a:pt x="22" y="73"/>
                    </a:moveTo>
                    <a:lnTo>
                      <a:pt x="58" y="56"/>
                    </a:lnTo>
                    <a:lnTo>
                      <a:pt x="114" y="31"/>
                    </a:lnTo>
                    <a:lnTo>
                      <a:pt x="169" y="9"/>
                    </a:lnTo>
                    <a:lnTo>
                      <a:pt x="200" y="0"/>
                    </a:lnTo>
                    <a:lnTo>
                      <a:pt x="329" y="21"/>
                    </a:lnTo>
                    <a:lnTo>
                      <a:pt x="365" y="42"/>
                    </a:lnTo>
                    <a:lnTo>
                      <a:pt x="375" y="74"/>
                    </a:lnTo>
                    <a:lnTo>
                      <a:pt x="361" y="105"/>
                    </a:lnTo>
                    <a:lnTo>
                      <a:pt x="345" y="116"/>
                    </a:lnTo>
                    <a:lnTo>
                      <a:pt x="323" y="122"/>
                    </a:lnTo>
                    <a:lnTo>
                      <a:pt x="210" y="129"/>
                    </a:lnTo>
                    <a:lnTo>
                      <a:pt x="42" y="137"/>
                    </a:lnTo>
                    <a:lnTo>
                      <a:pt x="14" y="134"/>
                    </a:lnTo>
                    <a:lnTo>
                      <a:pt x="0" y="116"/>
                    </a:lnTo>
                    <a:lnTo>
                      <a:pt x="0" y="92"/>
                    </a:lnTo>
                    <a:lnTo>
                      <a:pt x="22" y="7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" name="Group 74"/>
            <p:cNvGrpSpPr>
              <a:grpSpLocks/>
            </p:cNvGrpSpPr>
            <p:nvPr/>
          </p:nvGrpSpPr>
          <p:grpSpPr bwMode="auto">
            <a:xfrm>
              <a:off x="1490" y="2083"/>
              <a:ext cx="544" cy="331"/>
              <a:chOff x="3552" y="811"/>
              <a:chExt cx="583" cy="456"/>
            </a:xfrm>
          </p:grpSpPr>
          <p:sp>
            <p:nvSpPr>
              <p:cNvPr id="1093" name="Freeform 75"/>
              <p:cNvSpPr>
                <a:spLocks/>
              </p:cNvSpPr>
              <p:nvPr/>
            </p:nvSpPr>
            <p:spPr bwMode="auto">
              <a:xfrm>
                <a:off x="3602" y="897"/>
                <a:ext cx="468" cy="319"/>
              </a:xfrm>
              <a:custGeom>
                <a:avLst/>
                <a:gdLst>
                  <a:gd name="T0" fmla="*/ 640 w 2342"/>
                  <a:gd name="T1" fmla="*/ 33 h 1592"/>
                  <a:gd name="T2" fmla="*/ 538 w 2342"/>
                  <a:gd name="T3" fmla="*/ 578 h 1592"/>
                  <a:gd name="T4" fmla="*/ 120 w 2342"/>
                  <a:gd name="T5" fmla="*/ 1047 h 1592"/>
                  <a:gd name="T6" fmla="*/ 0 w 2342"/>
                  <a:gd name="T7" fmla="*/ 1180 h 1592"/>
                  <a:gd name="T8" fmla="*/ 45 w 2342"/>
                  <a:gd name="T9" fmla="*/ 1440 h 1592"/>
                  <a:gd name="T10" fmla="*/ 1803 w 2342"/>
                  <a:gd name="T11" fmla="*/ 1592 h 1592"/>
                  <a:gd name="T12" fmla="*/ 2342 w 2342"/>
                  <a:gd name="T13" fmla="*/ 1314 h 1592"/>
                  <a:gd name="T14" fmla="*/ 2031 w 2342"/>
                  <a:gd name="T15" fmla="*/ 58 h 1592"/>
                  <a:gd name="T16" fmla="*/ 1905 w 2342"/>
                  <a:gd name="T17" fmla="*/ 0 h 1592"/>
                  <a:gd name="T18" fmla="*/ 1677 w 2342"/>
                  <a:gd name="T19" fmla="*/ 255 h 1592"/>
                  <a:gd name="T20" fmla="*/ 980 w 2342"/>
                  <a:gd name="T21" fmla="*/ 197 h 1592"/>
                  <a:gd name="T22" fmla="*/ 760 w 2342"/>
                  <a:gd name="T23" fmla="*/ 0 h 1592"/>
                  <a:gd name="T24" fmla="*/ 640 w 2342"/>
                  <a:gd name="T25" fmla="*/ 33 h 1592"/>
                  <a:gd name="T26" fmla="*/ 640 w 2342"/>
                  <a:gd name="T27" fmla="*/ 33 h 159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42"/>
                  <a:gd name="T43" fmla="*/ 0 h 1592"/>
                  <a:gd name="T44" fmla="*/ 2342 w 2342"/>
                  <a:gd name="T45" fmla="*/ 1592 h 159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42" h="1592">
                    <a:moveTo>
                      <a:pt x="640" y="33"/>
                    </a:moveTo>
                    <a:lnTo>
                      <a:pt x="538" y="578"/>
                    </a:lnTo>
                    <a:lnTo>
                      <a:pt x="120" y="1047"/>
                    </a:lnTo>
                    <a:lnTo>
                      <a:pt x="0" y="1180"/>
                    </a:lnTo>
                    <a:lnTo>
                      <a:pt x="45" y="1440"/>
                    </a:lnTo>
                    <a:lnTo>
                      <a:pt x="1803" y="1592"/>
                    </a:lnTo>
                    <a:lnTo>
                      <a:pt x="2342" y="1314"/>
                    </a:lnTo>
                    <a:lnTo>
                      <a:pt x="2031" y="58"/>
                    </a:lnTo>
                    <a:lnTo>
                      <a:pt x="1905" y="0"/>
                    </a:lnTo>
                    <a:lnTo>
                      <a:pt x="1677" y="255"/>
                    </a:lnTo>
                    <a:lnTo>
                      <a:pt x="980" y="197"/>
                    </a:lnTo>
                    <a:lnTo>
                      <a:pt x="760" y="0"/>
                    </a:lnTo>
                    <a:lnTo>
                      <a:pt x="640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94" name="Freeform 76"/>
              <p:cNvSpPr>
                <a:spLocks/>
              </p:cNvSpPr>
              <p:nvPr/>
            </p:nvSpPr>
            <p:spPr bwMode="auto">
              <a:xfrm>
                <a:off x="3605" y="915"/>
                <a:ext cx="530" cy="341"/>
              </a:xfrm>
              <a:custGeom>
                <a:avLst/>
                <a:gdLst>
                  <a:gd name="T0" fmla="*/ 120 w 2651"/>
                  <a:gd name="T1" fmla="*/ 1155 h 1707"/>
                  <a:gd name="T2" fmla="*/ 551 w 2651"/>
                  <a:gd name="T3" fmla="*/ 1155 h 1707"/>
                  <a:gd name="T4" fmla="*/ 1291 w 2651"/>
                  <a:gd name="T5" fmla="*/ 1288 h 1707"/>
                  <a:gd name="T6" fmla="*/ 1146 w 2651"/>
                  <a:gd name="T7" fmla="*/ 1149 h 1707"/>
                  <a:gd name="T8" fmla="*/ 1708 w 2651"/>
                  <a:gd name="T9" fmla="*/ 850 h 1707"/>
                  <a:gd name="T10" fmla="*/ 1905 w 2651"/>
                  <a:gd name="T11" fmla="*/ 1021 h 1707"/>
                  <a:gd name="T12" fmla="*/ 1961 w 2651"/>
                  <a:gd name="T13" fmla="*/ 793 h 1707"/>
                  <a:gd name="T14" fmla="*/ 1905 w 2651"/>
                  <a:gd name="T15" fmla="*/ 241 h 1707"/>
                  <a:gd name="T16" fmla="*/ 1955 w 2651"/>
                  <a:gd name="T17" fmla="*/ 0 h 1707"/>
                  <a:gd name="T18" fmla="*/ 2069 w 2651"/>
                  <a:gd name="T19" fmla="*/ 165 h 1707"/>
                  <a:gd name="T20" fmla="*/ 2152 w 2651"/>
                  <a:gd name="T21" fmla="*/ 146 h 1707"/>
                  <a:gd name="T22" fmla="*/ 2222 w 2651"/>
                  <a:gd name="T23" fmla="*/ 0 h 1707"/>
                  <a:gd name="T24" fmla="*/ 2430 w 2651"/>
                  <a:gd name="T25" fmla="*/ 63 h 1707"/>
                  <a:gd name="T26" fmla="*/ 2461 w 2651"/>
                  <a:gd name="T27" fmla="*/ 818 h 1707"/>
                  <a:gd name="T28" fmla="*/ 2645 w 2651"/>
                  <a:gd name="T29" fmla="*/ 952 h 1707"/>
                  <a:gd name="T30" fmla="*/ 2651 w 2651"/>
                  <a:gd name="T31" fmla="*/ 1186 h 1707"/>
                  <a:gd name="T32" fmla="*/ 1741 w 2651"/>
                  <a:gd name="T33" fmla="*/ 1707 h 1707"/>
                  <a:gd name="T34" fmla="*/ 0 w 2651"/>
                  <a:gd name="T35" fmla="*/ 1402 h 1707"/>
                  <a:gd name="T36" fmla="*/ 120 w 2651"/>
                  <a:gd name="T37" fmla="*/ 1155 h 1707"/>
                  <a:gd name="T38" fmla="*/ 120 w 2651"/>
                  <a:gd name="T39" fmla="*/ 1155 h 17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651"/>
                  <a:gd name="T61" fmla="*/ 0 h 1707"/>
                  <a:gd name="T62" fmla="*/ 2651 w 2651"/>
                  <a:gd name="T63" fmla="*/ 1707 h 170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651" h="1707">
                    <a:moveTo>
                      <a:pt x="120" y="1155"/>
                    </a:moveTo>
                    <a:lnTo>
                      <a:pt x="551" y="1155"/>
                    </a:lnTo>
                    <a:lnTo>
                      <a:pt x="1291" y="1288"/>
                    </a:lnTo>
                    <a:lnTo>
                      <a:pt x="1146" y="1149"/>
                    </a:lnTo>
                    <a:lnTo>
                      <a:pt x="1708" y="850"/>
                    </a:lnTo>
                    <a:lnTo>
                      <a:pt x="1905" y="1021"/>
                    </a:lnTo>
                    <a:lnTo>
                      <a:pt x="1961" y="793"/>
                    </a:lnTo>
                    <a:lnTo>
                      <a:pt x="1905" y="241"/>
                    </a:lnTo>
                    <a:lnTo>
                      <a:pt x="1955" y="0"/>
                    </a:lnTo>
                    <a:lnTo>
                      <a:pt x="2069" y="165"/>
                    </a:lnTo>
                    <a:lnTo>
                      <a:pt x="2152" y="146"/>
                    </a:lnTo>
                    <a:lnTo>
                      <a:pt x="2222" y="0"/>
                    </a:lnTo>
                    <a:lnTo>
                      <a:pt x="2430" y="63"/>
                    </a:lnTo>
                    <a:lnTo>
                      <a:pt x="2461" y="818"/>
                    </a:lnTo>
                    <a:lnTo>
                      <a:pt x="2645" y="952"/>
                    </a:lnTo>
                    <a:lnTo>
                      <a:pt x="2651" y="1186"/>
                    </a:lnTo>
                    <a:lnTo>
                      <a:pt x="1741" y="1707"/>
                    </a:lnTo>
                    <a:lnTo>
                      <a:pt x="0" y="1402"/>
                    </a:lnTo>
                    <a:lnTo>
                      <a:pt x="120" y="1155"/>
                    </a:lnTo>
                    <a:close/>
                  </a:path>
                </a:pathLst>
              </a:custGeom>
              <a:solidFill>
                <a:srgbClr val="A3A3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95" name="Freeform 77"/>
              <p:cNvSpPr>
                <a:spLocks/>
              </p:cNvSpPr>
              <p:nvPr/>
            </p:nvSpPr>
            <p:spPr bwMode="auto">
              <a:xfrm rot="1807377">
                <a:off x="3552" y="864"/>
                <a:ext cx="162" cy="214"/>
              </a:xfrm>
              <a:custGeom>
                <a:avLst/>
                <a:gdLst>
                  <a:gd name="T0" fmla="*/ 295 w 810"/>
                  <a:gd name="T1" fmla="*/ 710 h 1069"/>
                  <a:gd name="T2" fmla="*/ 417 w 810"/>
                  <a:gd name="T3" fmla="*/ 660 h 1069"/>
                  <a:gd name="T4" fmla="*/ 516 w 810"/>
                  <a:gd name="T5" fmla="*/ 657 h 1069"/>
                  <a:gd name="T6" fmla="*/ 555 w 810"/>
                  <a:gd name="T7" fmla="*/ 747 h 1069"/>
                  <a:gd name="T8" fmla="*/ 609 w 810"/>
                  <a:gd name="T9" fmla="*/ 825 h 1069"/>
                  <a:gd name="T10" fmla="*/ 746 w 810"/>
                  <a:gd name="T11" fmla="*/ 855 h 1069"/>
                  <a:gd name="T12" fmla="*/ 810 w 810"/>
                  <a:gd name="T13" fmla="*/ 982 h 1069"/>
                  <a:gd name="T14" fmla="*/ 786 w 810"/>
                  <a:gd name="T15" fmla="*/ 1059 h 1069"/>
                  <a:gd name="T16" fmla="*/ 717 w 810"/>
                  <a:gd name="T17" fmla="*/ 1047 h 1069"/>
                  <a:gd name="T18" fmla="*/ 654 w 810"/>
                  <a:gd name="T19" fmla="*/ 957 h 1069"/>
                  <a:gd name="T20" fmla="*/ 552 w 810"/>
                  <a:gd name="T21" fmla="*/ 998 h 1069"/>
                  <a:gd name="T22" fmla="*/ 480 w 810"/>
                  <a:gd name="T23" fmla="*/ 1025 h 1069"/>
                  <a:gd name="T24" fmla="*/ 407 w 810"/>
                  <a:gd name="T25" fmla="*/ 975 h 1069"/>
                  <a:gd name="T26" fmla="*/ 425 w 810"/>
                  <a:gd name="T27" fmla="*/ 878 h 1069"/>
                  <a:gd name="T28" fmla="*/ 429 w 810"/>
                  <a:gd name="T29" fmla="*/ 796 h 1069"/>
                  <a:gd name="T30" fmla="*/ 341 w 810"/>
                  <a:gd name="T31" fmla="*/ 842 h 1069"/>
                  <a:gd name="T32" fmla="*/ 238 w 810"/>
                  <a:gd name="T33" fmla="*/ 893 h 1069"/>
                  <a:gd name="T34" fmla="*/ 130 w 810"/>
                  <a:gd name="T35" fmla="*/ 927 h 1069"/>
                  <a:gd name="T36" fmla="*/ 56 w 810"/>
                  <a:gd name="T37" fmla="*/ 845 h 1069"/>
                  <a:gd name="T38" fmla="*/ 101 w 810"/>
                  <a:gd name="T39" fmla="*/ 730 h 1069"/>
                  <a:gd name="T40" fmla="*/ 139 w 810"/>
                  <a:gd name="T41" fmla="*/ 671 h 1069"/>
                  <a:gd name="T42" fmla="*/ 191 w 810"/>
                  <a:gd name="T43" fmla="*/ 552 h 1069"/>
                  <a:gd name="T44" fmla="*/ 114 w 810"/>
                  <a:gd name="T45" fmla="*/ 520 h 1069"/>
                  <a:gd name="T46" fmla="*/ 8 w 810"/>
                  <a:gd name="T47" fmla="*/ 477 h 1069"/>
                  <a:gd name="T48" fmla="*/ 11 w 810"/>
                  <a:gd name="T49" fmla="*/ 405 h 1069"/>
                  <a:gd name="T50" fmla="*/ 50 w 810"/>
                  <a:gd name="T51" fmla="*/ 345 h 1069"/>
                  <a:gd name="T52" fmla="*/ 100 w 810"/>
                  <a:gd name="T53" fmla="*/ 299 h 1069"/>
                  <a:gd name="T54" fmla="*/ 157 w 810"/>
                  <a:gd name="T55" fmla="*/ 263 h 1069"/>
                  <a:gd name="T56" fmla="*/ 151 w 810"/>
                  <a:gd name="T57" fmla="*/ 67 h 1069"/>
                  <a:gd name="T58" fmla="*/ 229 w 810"/>
                  <a:gd name="T59" fmla="*/ 16 h 1069"/>
                  <a:gd name="T60" fmla="*/ 426 w 810"/>
                  <a:gd name="T61" fmla="*/ 0 h 1069"/>
                  <a:gd name="T62" fmla="*/ 429 w 810"/>
                  <a:gd name="T63" fmla="*/ 58 h 1069"/>
                  <a:gd name="T64" fmla="*/ 399 w 810"/>
                  <a:gd name="T65" fmla="*/ 97 h 1069"/>
                  <a:gd name="T66" fmla="*/ 366 w 810"/>
                  <a:gd name="T67" fmla="*/ 115 h 1069"/>
                  <a:gd name="T68" fmla="*/ 227 w 810"/>
                  <a:gd name="T69" fmla="*/ 124 h 1069"/>
                  <a:gd name="T70" fmla="*/ 240 w 810"/>
                  <a:gd name="T71" fmla="*/ 201 h 1069"/>
                  <a:gd name="T72" fmla="*/ 284 w 810"/>
                  <a:gd name="T73" fmla="*/ 306 h 1069"/>
                  <a:gd name="T74" fmla="*/ 253 w 810"/>
                  <a:gd name="T75" fmla="*/ 341 h 1069"/>
                  <a:gd name="T76" fmla="*/ 179 w 810"/>
                  <a:gd name="T77" fmla="*/ 366 h 1069"/>
                  <a:gd name="T78" fmla="*/ 164 w 810"/>
                  <a:gd name="T79" fmla="*/ 413 h 1069"/>
                  <a:gd name="T80" fmla="*/ 256 w 810"/>
                  <a:gd name="T81" fmla="*/ 415 h 1069"/>
                  <a:gd name="T82" fmla="*/ 308 w 810"/>
                  <a:gd name="T83" fmla="*/ 478 h 1069"/>
                  <a:gd name="T84" fmla="*/ 300 w 810"/>
                  <a:gd name="T85" fmla="*/ 620 h 1069"/>
                  <a:gd name="T86" fmla="*/ 260 w 810"/>
                  <a:gd name="T87" fmla="*/ 706 h 1069"/>
                  <a:gd name="T88" fmla="*/ 235 w 810"/>
                  <a:gd name="T89" fmla="*/ 736 h 10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10"/>
                  <a:gd name="T136" fmla="*/ 0 h 1069"/>
                  <a:gd name="T137" fmla="*/ 810 w 810"/>
                  <a:gd name="T138" fmla="*/ 1069 h 106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10" h="1069">
                    <a:moveTo>
                      <a:pt x="235" y="736"/>
                    </a:moveTo>
                    <a:lnTo>
                      <a:pt x="295" y="710"/>
                    </a:lnTo>
                    <a:lnTo>
                      <a:pt x="357" y="682"/>
                    </a:lnTo>
                    <a:lnTo>
                      <a:pt x="417" y="660"/>
                    </a:lnTo>
                    <a:lnTo>
                      <a:pt x="471" y="650"/>
                    </a:lnTo>
                    <a:lnTo>
                      <a:pt x="516" y="657"/>
                    </a:lnTo>
                    <a:lnTo>
                      <a:pt x="545" y="687"/>
                    </a:lnTo>
                    <a:lnTo>
                      <a:pt x="555" y="747"/>
                    </a:lnTo>
                    <a:lnTo>
                      <a:pt x="543" y="840"/>
                    </a:lnTo>
                    <a:lnTo>
                      <a:pt x="609" y="825"/>
                    </a:lnTo>
                    <a:lnTo>
                      <a:pt x="665" y="825"/>
                    </a:lnTo>
                    <a:lnTo>
                      <a:pt x="746" y="855"/>
                    </a:lnTo>
                    <a:lnTo>
                      <a:pt x="793" y="915"/>
                    </a:lnTo>
                    <a:lnTo>
                      <a:pt x="810" y="982"/>
                    </a:lnTo>
                    <a:lnTo>
                      <a:pt x="799" y="1040"/>
                    </a:lnTo>
                    <a:lnTo>
                      <a:pt x="786" y="1059"/>
                    </a:lnTo>
                    <a:lnTo>
                      <a:pt x="767" y="1069"/>
                    </a:lnTo>
                    <a:lnTo>
                      <a:pt x="717" y="1047"/>
                    </a:lnTo>
                    <a:lnTo>
                      <a:pt x="687" y="1012"/>
                    </a:lnTo>
                    <a:lnTo>
                      <a:pt x="654" y="957"/>
                    </a:lnTo>
                    <a:lnTo>
                      <a:pt x="588" y="979"/>
                    </a:lnTo>
                    <a:lnTo>
                      <a:pt x="552" y="998"/>
                    </a:lnTo>
                    <a:lnTo>
                      <a:pt x="515" y="1015"/>
                    </a:lnTo>
                    <a:lnTo>
                      <a:pt x="480" y="1025"/>
                    </a:lnTo>
                    <a:lnTo>
                      <a:pt x="450" y="1027"/>
                    </a:lnTo>
                    <a:lnTo>
                      <a:pt x="407" y="975"/>
                    </a:lnTo>
                    <a:lnTo>
                      <a:pt x="407" y="925"/>
                    </a:lnTo>
                    <a:lnTo>
                      <a:pt x="425" y="878"/>
                    </a:lnTo>
                    <a:lnTo>
                      <a:pt x="458" y="782"/>
                    </a:lnTo>
                    <a:lnTo>
                      <a:pt x="429" y="796"/>
                    </a:lnTo>
                    <a:lnTo>
                      <a:pt x="389" y="816"/>
                    </a:lnTo>
                    <a:lnTo>
                      <a:pt x="341" y="842"/>
                    </a:lnTo>
                    <a:lnTo>
                      <a:pt x="289" y="868"/>
                    </a:lnTo>
                    <a:lnTo>
                      <a:pt x="238" y="893"/>
                    </a:lnTo>
                    <a:lnTo>
                      <a:pt x="191" y="914"/>
                    </a:lnTo>
                    <a:lnTo>
                      <a:pt x="130" y="927"/>
                    </a:lnTo>
                    <a:lnTo>
                      <a:pt x="73" y="893"/>
                    </a:lnTo>
                    <a:lnTo>
                      <a:pt x="56" y="845"/>
                    </a:lnTo>
                    <a:lnTo>
                      <a:pt x="70" y="790"/>
                    </a:lnTo>
                    <a:lnTo>
                      <a:pt x="101" y="730"/>
                    </a:lnTo>
                    <a:lnTo>
                      <a:pt x="120" y="700"/>
                    </a:lnTo>
                    <a:lnTo>
                      <a:pt x="139" y="671"/>
                    </a:lnTo>
                    <a:lnTo>
                      <a:pt x="174" y="618"/>
                    </a:lnTo>
                    <a:lnTo>
                      <a:pt x="191" y="552"/>
                    </a:lnTo>
                    <a:lnTo>
                      <a:pt x="156" y="533"/>
                    </a:lnTo>
                    <a:lnTo>
                      <a:pt x="114" y="520"/>
                    </a:lnTo>
                    <a:lnTo>
                      <a:pt x="35" y="496"/>
                    </a:lnTo>
                    <a:lnTo>
                      <a:pt x="8" y="477"/>
                    </a:lnTo>
                    <a:lnTo>
                      <a:pt x="0" y="448"/>
                    </a:lnTo>
                    <a:lnTo>
                      <a:pt x="11" y="405"/>
                    </a:lnTo>
                    <a:lnTo>
                      <a:pt x="26" y="377"/>
                    </a:lnTo>
                    <a:lnTo>
                      <a:pt x="50" y="345"/>
                    </a:lnTo>
                    <a:lnTo>
                      <a:pt x="73" y="321"/>
                    </a:lnTo>
                    <a:lnTo>
                      <a:pt x="100" y="299"/>
                    </a:lnTo>
                    <a:lnTo>
                      <a:pt x="128" y="280"/>
                    </a:lnTo>
                    <a:lnTo>
                      <a:pt x="157" y="263"/>
                    </a:lnTo>
                    <a:lnTo>
                      <a:pt x="136" y="113"/>
                    </a:lnTo>
                    <a:lnTo>
                      <a:pt x="151" y="67"/>
                    </a:lnTo>
                    <a:lnTo>
                      <a:pt x="184" y="35"/>
                    </a:lnTo>
                    <a:lnTo>
                      <a:pt x="229" y="16"/>
                    </a:lnTo>
                    <a:lnTo>
                      <a:pt x="285" y="5"/>
                    </a:lnTo>
                    <a:lnTo>
                      <a:pt x="426" y="0"/>
                    </a:lnTo>
                    <a:lnTo>
                      <a:pt x="441" y="18"/>
                    </a:lnTo>
                    <a:lnTo>
                      <a:pt x="429" y="58"/>
                    </a:lnTo>
                    <a:lnTo>
                      <a:pt x="415" y="79"/>
                    </a:lnTo>
                    <a:lnTo>
                      <a:pt x="399" y="97"/>
                    </a:lnTo>
                    <a:lnTo>
                      <a:pt x="383" y="111"/>
                    </a:lnTo>
                    <a:lnTo>
                      <a:pt x="366" y="115"/>
                    </a:lnTo>
                    <a:lnTo>
                      <a:pt x="291" y="108"/>
                    </a:lnTo>
                    <a:lnTo>
                      <a:pt x="227" y="124"/>
                    </a:lnTo>
                    <a:lnTo>
                      <a:pt x="222" y="161"/>
                    </a:lnTo>
                    <a:lnTo>
                      <a:pt x="240" y="201"/>
                    </a:lnTo>
                    <a:lnTo>
                      <a:pt x="283" y="274"/>
                    </a:lnTo>
                    <a:lnTo>
                      <a:pt x="284" y="306"/>
                    </a:lnTo>
                    <a:lnTo>
                      <a:pt x="273" y="328"/>
                    </a:lnTo>
                    <a:lnTo>
                      <a:pt x="253" y="341"/>
                    </a:lnTo>
                    <a:lnTo>
                      <a:pt x="228" y="351"/>
                    </a:lnTo>
                    <a:lnTo>
                      <a:pt x="179" y="366"/>
                    </a:lnTo>
                    <a:lnTo>
                      <a:pt x="152" y="397"/>
                    </a:lnTo>
                    <a:lnTo>
                      <a:pt x="164" y="413"/>
                    </a:lnTo>
                    <a:lnTo>
                      <a:pt x="193" y="414"/>
                    </a:lnTo>
                    <a:lnTo>
                      <a:pt x="256" y="415"/>
                    </a:lnTo>
                    <a:lnTo>
                      <a:pt x="289" y="441"/>
                    </a:lnTo>
                    <a:lnTo>
                      <a:pt x="308" y="478"/>
                    </a:lnTo>
                    <a:lnTo>
                      <a:pt x="312" y="570"/>
                    </a:lnTo>
                    <a:lnTo>
                      <a:pt x="300" y="620"/>
                    </a:lnTo>
                    <a:lnTo>
                      <a:pt x="282" y="666"/>
                    </a:lnTo>
                    <a:lnTo>
                      <a:pt x="260" y="706"/>
                    </a:lnTo>
                    <a:lnTo>
                      <a:pt x="235" y="7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0" name="Group 78"/>
              <p:cNvGrpSpPr>
                <a:grpSpLocks/>
              </p:cNvGrpSpPr>
              <p:nvPr/>
            </p:nvGrpSpPr>
            <p:grpSpPr bwMode="auto">
              <a:xfrm rot="976453">
                <a:off x="3686" y="811"/>
                <a:ext cx="442" cy="245"/>
                <a:chOff x="3573" y="722"/>
                <a:chExt cx="442" cy="245"/>
              </a:xfrm>
            </p:grpSpPr>
            <p:sp>
              <p:nvSpPr>
                <p:cNvPr id="1109" name="Freeform 79"/>
                <p:cNvSpPr>
                  <a:spLocks/>
                </p:cNvSpPr>
                <p:nvPr/>
              </p:nvSpPr>
              <p:spPr bwMode="auto">
                <a:xfrm>
                  <a:off x="3576" y="730"/>
                  <a:ext cx="432" cy="228"/>
                </a:xfrm>
                <a:custGeom>
                  <a:avLst/>
                  <a:gdLst>
                    <a:gd name="T0" fmla="*/ 0 w 2159"/>
                    <a:gd name="T1" fmla="*/ 1066 h 1142"/>
                    <a:gd name="T2" fmla="*/ 38 w 2159"/>
                    <a:gd name="T3" fmla="*/ 678 h 1142"/>
                    <a:gd name="T4" fmla="*/ 190 w 2159"/>
                    <a:gd name="T5" fmla="*/ 431 h 1142"/>
                    <a:gd name="T6" fmla="*/ 475 w 2159"/>
                    <a:gd name="T7" fmla="*/ 241 h 1142"/>
                    <a:gd name="T8" fmla="*/ 1006 w 2159"/>
                    <a:gd name="T9" fmla="*/ 50 h 1142"/>
                    <a:gd name="T10" fmla="*/ 1537 w 2159"/>
                    <a:gd name="T11" fmla="*/ 0 h 1142"/>
                    <a:gd name="T12" fmla="*/ 1918 w 2159"/>
                    <a:gd name="T13" fmla="*/ 197 h 1142"/>
                    <a:gd name="T14" fmla="*/ 2159 w 2159"/>
                    <a:gd name="T15" fmla="*/ 463 h 1142"/>
                    <a:gd name="T16" fmla="*/ 2007 w 2159"/>
                    <a:gd name="T17" fmla="*/ 666 h 1142"/>
                    <a:gd name="T18" fmla="*/ 1487 w 2159"/>
                    <a:gd name="T19" fmla="*/ 774 h 1142"/>
                    <a:gd name="T20" fmla="*/ 1184 w 2159"/>
                    <a:gd name="T21" fmla="*/ 336 h 1142"/>
                    <a:gd name="T22" fmla="*/ 519 w 2159"/>
                    <a:gd name="T23" fmla="*/ 628 h 1142"/>
                    <a:gd name="T24" fmla="*/ 411 w 2159"/>
                    <a:gd name="T25" fmla="*/ 1041 h 1142"/>
                    <a:gd name="T26" fmla="*/ 69 w 2159"/>
                    <a:gd name="T27" fmla="*/ 1142 h 1142"/>
                    <a:gd name="T28" fmla="*/ 0 w 2159"/>
                    <a:gd name="T29" fmla="*/ 1066 h 1142"/>
                    <a:gd name="T30" fmla="*/ 0 w 2159"/>
                    <a:gd name="T31" fmla="*/ 1066 h 114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159"/>
                    <a:gd name="T49" fmla="*/ 0 h 1142"/>
                    <a:gd name="T50" fmla="*/ 2159 w 2159"/>
                    <a:gd name="T51" fmla="*/ 1142 h 114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159" h="1142">
                      <a:moveTo>
                        <a:pt x="0" y="1066"/>
                      </a:moveTo>
                      <a:lnTo>
                        <a:pt x="38" y="678"/>
                      </a:lnTo>
                      <a:lnTo>
                        <a:pt x="190" y="431"/>
                      </a:lnTo>
                      <a:lnTo>
                        <a:pt x="475" y="241"/>
                      </a:lnTo>
                      <a:lnTo>
                        <a:pt x="1006" y="50"/>
                      </a:lnTo>
                      <a:lnTo>
                        <a:pt x="1537" y="0"/>
                      </a:lnTo>
                      <a:lnTo>
                        <a:pt x="1918" y="197"/>
                      </a:lnTo>
                      <a:lnTo>
                        <a:pt x="2159" y="463"/>
                      </a:lnTo>
                      <a:lnTo>
                        <a:pt x="2007" y="666"/>
                      </a:lnTo>
                      <a:lnTo>
                        <a:pt x="1487" y="774"/>
                      </a:lnTo>
                      <a:lnTo>
                        <a:pt x="1184" y="336"/>
                      </a:lnTo>
                      <a:lnTo>
                        <a:pt x="519" y="628"/>
                      </a:lnTo>
                      <a:lnTo>
                        <a:pt x="411" y="1041"/>
                      </a:lnTo>
                      <a:lnTo>
                        <a:pt x="69" y="1142"/>
                      </a:lnTo>
                      <a:lnTo>
                        <a:pt x="0" y="10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10" name="Freeform 80"/>
                <p:cNvSpPr>
                  <a:spLocks/>
                </p:cNvSpPr>
                <p:nvPr/>
              </p:nvSpPr>
              <p:spPr bwMode="auto">
                <a:xfrm>
                  <a:off x="3610" y="772"/>
                  <a:ext cx="385" cy="178"/>
                </a:xfrm>
                <a:custGeom>
                  <a:avLst/>
                  <a:gdLst>
                    <a:gd name="T0" fmla="*/ 12 w 1924"/>
                    <a:gd name="T1" fmla="*/ 856 h 893"/>
                    <a:gd name="T2" fmla="*/ 45 w 1924"/>
                    <a:gd name="T3" fmla="*/ 551 h 893"/>
                    <a:gd name="T4" fmla="*/ 153 w 1924"/>
                    <a:gd name="T5" fmla="*/ 406 h 893"/>
                    <a:gd name="T6" fmla="*/ 253 w 1924"/>
                    <a:gd name="T7" fmla="*/ 412 h 893"/>
                    <a:gd name="T8" fmla="*/ 247 w 1924"/>
                    <a:gd name="T9" fmla="*/ 298 h 893"/>
                    <a:gd name="T10" fmla="*/ 431 w 1924"/>
                    <a:gd name="T11" fmla="*/ 171 h 893"/>
                    <a:gd name="T12" fmla="*/ 754 w 1924"/>
                    <a:gd name="T13" fmla="*/ 51 h 893"/>
                    <a:gd name="T14" fmla="*/ 1019 w 1924"/>
                    <a:gd name="T15" fmla="*/ 0 h 893"/>
                    <a:gd name="T16" fmla="*/ 1183 w 1924"/>
                    <a:gd name="T17" fmla="*/ 70 h 893"/>
                    <a:gd name="T18" fmla="*/ 1254 w 1924"/>
                    <a:gd name="T19" fmla="*/ 184 h 893"/>
                    <a:gd name="T20" fmla="*/ 1348 w 1924"/>
                    <a:gd name="T21" fmla="*/ 279 h 893"/>
                    <a:gd name="T22" fmla="*/ 1569 w 1924"/>
                    <a:gd name="T23" fmla="*/ 165 h 893"/>
                    <a:gd name="T24" fmla="*/ 1741 w 1924"/>
                    <a:gd name="T25" fmla="*/ 190 h 893"/>
                    <a:gd name="T26" fmla="*/ 1924 w 1924"/>
                    <a:gd name="T27" fmla="*/ 323 h 893"/>
                    <a:gd name="T28" fmla="*/ 1500 w 1924"/>
                    <a:gd name="T29" fmla="*/ 532 h 893"/>
                    <a:gd name="T30" fmla="*/ 1310 w 1924"/>
                    <a:gd name="T31" fmla="*/ 520 h 893"/>
                    <a:gd name="T32" fmla="*/ 1069 w 1924"/>
                    <a:gd name="T33" fmla="*/ 215 h 893"/>
                    <a:gd name="T34" fmla="*/ 879 w 1924"/>
                    <a:gd name="T35" fmla="*/ 221 h 893"/>
                    <a:gd name="T36" fmla="*/ 398 w 1924"/>
                    <a:gd name="T37" fmla="*/ 476 h 893"/>
                    <a:gd name="T38" fmla="*/ 361 w 1924"/>
                    <a:gd name="T39" fmla="*/ 665 h 893"/>
                    <a:gd name="T40" fmla="*/ 323 w 1924"/>
                    <a:gd name="T41" fmla="*/ 843 h 893"/>
                    <a:gd name="T42" fmla="*/ 0 w 1924"/>
                    <a:gd name="T43" fmla="*/ 893 h 893"/>
                    <a:gd name="T44" fmla="*/ 12 w 1924"/>
                    <a:gd name="T45" fmla="*/ 856 h 893"/>
                    <a:gd name="T46" fmla="*/ 12 w 1924"/>
                    <a:gd name="T47" fmla="*/ 856 h 89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924"/>
                    <a:gd name="T73" fmla="*/ 0 h 893"/>
                    <a:gd name="T74" fmla="*/ 1924 w 1924"/>
                    <a:gd name="T75" fmla="*/ 893 h 89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924" h="893">
                      <a:moveTo>
                        <a:pt x="12" y="856"/>
                      </a:moveTo>
                      <a:lnTo>
                        <a:pt x="45" y="551"/>
                      </a:lnTo>
                      <a:lnTo>
                        <a:pt x="153" y="406"/>
                      </a:lnTo>
                      <a:lnTo>
                        <a:pt x="253" y="412"/>
                      </a:lnTo>
                      <a:lnTo>
                        <a:pt x="247" y="298"/>
                      </a:lnTo>
                      <a:lnTo>
                        <a:pt x="431" y="171"/>
                      </a:lnTo>
                      <a:lnTo>
                        <a:pt x="754" y="51"/>
                      </a:lnTo>
                      <a:lnTo>
                        <a:pt x="1019" y="0"/>
                      </a:lnTo>
                      <a:lnTo>
                        <a:pt x="1183" y="70"/>
                      </a:lnTo>
                      <a:lnTo>
                        <a:pt x="1254" y="184"/>
                      </a:lnTo>
                      <a:lnTo>
                        <a:pt x="1348" y="279"/>
                      </a:lnTo>
                      <a:lnTo>
                        <a:pt x="1569" y="165"/>
                      </a:lnTo>
                      <a:lnTo>
                        <a:pt x="1741" y="190"/>
                      </a:lnTo>
                      <a:lnTo>
                        <a:pt x="1924" y="323"/>
                      </a:lnTo>
                      <a:lnTo>
                        <a:pt x="1500" y="532"/>
                      </a:lnTo>
                      <a:lnTo>
                        <a:pt x="1310" y="520"/>
                      </a:lnTo>
                      <a:lnTo>
                        <a:pt x="1069" y="215"/>
                      </a:lnTo>
                      <a:lnTo>
                        <a:pt x="879" y="221"/>
                      </a:lnTo>
                      <a:lnTo>
                        <a:pt x="398" y="476"/>
                      </a:lnTo>
                      <a:lnTo>
                        <a:pt x="361" y="665"/>
                      </a:lnTo>
                      <a:lnTo>
                        <a:pt x="323" y="843"/>
                      </a:lnTo>
                      <a:lnTo>
                        <a:pt x="0" y="893"/>
                      </a:lnTo>
                      <a:lnTo>
                        <a:pt x="12" y="856"/>
                      </a:lnTo>
                      <a:close/>
                    </a:path>
                  </a:pathLst>
                </a:custGeom>
                <a:solidFill>
                  <a:srgbClr val="A3A3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11" name="Freeform 81"/>
                <p:cNvSpPr>
                  <a:spLocks/>
                </p:cNvSpPr>
                <p:nvPr/>
              </p:nvSpPr>
              <p:spPr bwMode="auto">
                <a:xfrm>
                  <a:off x="3599" y="722"/>
                  <a:ext cx="341" cy="132"/>
                </a:xfrm>
                <a:custGeom>
                  <a:avLst/>
                  <a:gdLst>
                    <a:gd name="T0" fmla="*/ 0 w 1704"/>
                    <a:gd name="T1" fmla="*/ 598 h 657"/>
                    <a:gd name="T2" fmla="*/ 15 w 1704"/>
                    <a:gd name="T3" fmla="*/ 559 h 657"/>
                    <a:gd name="T4" fmla="*/ 35 w 1704"/>
                    <a:gd name="T5" fmla="*/ 522 h 657"/>
                    <a:gd name="T6" fmla="*/ 60 w 1704"/>
                    <a:gd name="T7" fmla="*/ 485 h 657"/>
                    <a:gd name="T8" fmla="*/ 90 w 1704"/>
                    <a:gd name="T9" fmla="*/ 449 h 657"/>
                    <a:gd name="T10" fmla="*/ 126 w 1704"/>
                    <a:gd name="T11" fmla="*/ 413 h 657"/>
                    <a:gd name="T12" fmla="*/ 166 w 1704"/>
                    <a:gd name="T13" fmla="*/ 378 h 657"/>
                    <a:gd name="T14" fmla="*/ 210 w 1704"/>
                    <a:gd name="T15" fmla="*/ 345 h 657"/>
                    <a:gd name="T16" fmla="*/ 233 w 1704"/>
                    <a:gd name="T17" fmla="*/ 328 h 657"/>
                    <a:gd name="T18" fmla="*/ 257 w 1704"/>
                    <a:gd name="T19" fmla="*/ 312 h 657"/>
                    <a:gd name="T20" fmla="*/ 282 w 1704"/>
                    <a:gd name="T21" fmla="*/ 295 h 657"/>
                    <a:gd name="T22" fmla="*/ 309 w 1704"/>
                    <a:gd name="T23" fmla="*/ 280 h 657"/>
                    <a:gd name="T24" fmla="*/ 363 w 1704"/>
                    <a:gd name="T25" fmla="*/ 250 h 657"/>
                    <a:gd name="T26" fmla="*/ 420 w 1704"/>
                    <a:gd name="T27" fmla="*/ 220 h 657"/>
                    <a:gd name="T28" fmla="*/ 479 w 1704"/>
                    <a:gd name="T29" fmla="*/ 192 h 657"/>
                    <a:gd name="T30" fmla="*/ 540 w 1704"/>
                    <a:gd name="T31" fmla="*/ 166 h 657"/>
                    <a:gd name="T32" fmla="*/ 604 w 1704"/>
                    <a:gd name="T33" fmla="*/ 140 h 657"/>
                    <a:gd name="T34" fmla="*/ 667 w 1704"/>
                    <a:gd name="T35" fmla="*/ 118 h 657"/>
                    <a:gd name="T36" fmla="*/ 733 w 1704"/>
                    <a:gd name="T37" fmla="*/ 96 h 657"/>
                    <a:gd name="T38" fmla="*/ 798 w 1704"/>
                    <a:gd name="T39" fmla="*/ 77 h 657"/>
                    <a:gd name="T40" fmla="*/ 865 w 1704"/>
                    <a:gd name="T41" fmla="*/ 59 h 657"/>
                    <a:gd name="T42" fmla="*/ 931 w 1704"/>
                    <a:gd name="T43" fmla="*/ 44 h 657"/>
                    <a:gd name="T44" fmla="*/ 997 w 1704"/>
                    <a:gd name="T45" fmla="*/ 30 h 657"/>
                    <a:gd name="T46" fmla="*/ 1127 w 1704"/>
                    <a:gd name="T47" fmla="*/ 11 h 657"/>
                    <a:gd name="T48" fmla="*/ 1250 w 1704"/>
                    <a:gd name="T49" fmla="*/ 0 h 657"/>
                    <a:gd name="T50" fmla="*/ 1470 w 1704"/>
                    <a:gd name="T51" fmla="*/ 12 h 657"/>
                    <a:gd name="T52" fmla="*/ 1560 w 1704"/>
                    <a:gd name="T53" fmla="*/ 36 h 657"/>
                    <a:gd name="T54" fmla="*/ 1634 w 1704"/>
                    <a:gd name="T55" fmla="*/ 72 h 657"/>
                    <a:gd name="T56" fmla="*/ 1687 w 1704"/>
                    <a:gd name="T57" fmla="*/ 124 h 657"/>
                    <a:gd name="T58" fmla="*/ 1704 w 1704"/>
                    <a:gd name="T59" fmla="*/ 173 h 657"/>
                    <a:gd name="T60" fmla="*/ 1698 w 1704"/>
                    <a:gd name="T61" fmla="*/ 191 h 657"/>
                    <a:gd name="T62" fmla="*/ 1682 w 1704"/>
                    <a:gd name="T63" fmla="*/ 203 h 657"/>
                    <a:gd name="T64" fmla="*/ 1621 w 1704"/>
                    <a:gd name="T65" fmla="*/ 200 h 657"/>
                    <a:gd name="T66" fmla="*/ 1517 w 1704"/>
                    <a:gd name="T67" fmla="*/ 173 h 657"/>
                    <a:gd name="T68" fmla="*/ 1409 w 1704"/>
                    <a:gd name="T69" fmla="*/ 144 h 657"/>
                    <a:gd name="T70" fmla="*/ 1319 w 1704"/>
                    <a:gd name="T71" fmla="*/ 124 h 657"/>
                    <a:gd name="T72" fmla="*/ 1224 w 1704"/>
                    <a:gd name="T73" fmla="*/ 115 h 657"/>
                    <a:gd name="T74" fmla="*/ 1028 w 1704"/>
                    <a:gd name="T75" fmla="*/ 128 h 657"/>
                    <a:gd name="T76" fmla="*/ 835 w 1704"/>
                    <a:gd name="T77" fmla="*/ 173 h 657"/>
                    <a:gd name="T78" fmla="*/ 744 w 1704"/>
                    <a:gd name="T79" fmla="*/ 202 h 657"/>
                    <a:gd name="T80" fmla="*/ 659 w 1704"/>
                    <a:gd name="T81" fmla="*/ 234 h 657"/>
                    <a:gd name="T82" fmla="*/ 586 w 1704"/>
                    <a:gd name="T83" fmla="*/ 264 h 657"/>
                    <a:gd name="T84" fmla="*/ 521 w 1704"/>
                    <a:gd name="T85" fmla="*/ 291 h 657"/>
                    <a:gd name="T86" fmla="*/ 467 w 1704"/>
                    <a:gd name="T87" fmla="*/ 313 h 657"/>
                    <a:gd name="T88" fmla="*/ 419 w 1704"/>
                    <a:gd name="T89" fmla="*/ 333 h 657"/>
                    <a:gd name="T90" fmla="*/ 342 w 1704"/>
                    <a:gd name="T91" fmla="*/ 369 h 657"/>
                    <a:gd name="T92" fmla="*/ 284 w 1704"/>
                    <a:gd name="T93" fmla="*/ 402 h 657"/>
                    <a:gd name="T94" fmla="*/ 234 w 1704"/>
                    <a:gd name="T95" fmla="*/ 441 h 657"/>
                    <a:gd name="T96" fmla="*/ 186 w 1704"/>
                    <a:gd name="T97" fmla="*/ 489 h 657"/>
                    <a:gd name="T98" fmla="*/ 160 w 1704"/>
                    <a:gd name="T99" fmla="*/ 519 h 657"/>
                    <a:gd name="T100" fmla="*/ 130 w 1704"/>
                    <a:gd name="T101" fmla="*/ 553 h 657"/>
                    <a:gd name="T102" fmla="*/ 96 w 1704"/>
                    <a:gd name="T103" fmla="*/ 593 h 657"/>
                    <a:gd name="T104" fmla="*/ 59 w 1704"/>
                    <a:gd name="T105" fmla="*/ 639 h 657"/>
                    <a:gd name="T106" fmla="*/ 34 w 1704"/>
                    <a:gd name="T107" fmla="*/ 657 h 657"/>
                    <a:gd name="T108" fmla="*/ 11 w 1704"/>
                    <a:gd name="T109" fmla="*/ 653 h 657"/>
                    <a:gd name="T110" fmla="*/ 0 w 1704"/>
                    <a:gd name="T111" fmla="*/ 598 h 657"/>
                    <a:gd name="T112" fmla="*/ 0 w 1704"/>
                    <a:gd name="T113" fmla="*/ 598 h 65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704"/>
                    <a:gd name="T172" fmla="*/ 0 h 657"/>
                    <a:gd name="T173" fmla="*/ 1704 w 1704"/>
                    <a:gd name="T174" fmla="*/ 657 h 657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704" h="657">
                      <a:moveTo>
                        <a:pt x="0" y="598"/>
                      </a:moveTo>
                      <a:lnTo>
                        <a:pt x="15" y="559"/>
                      </a:lnTo>
                      <a:lnTo>
                        <a:pt x="35" y="522"/>
                      </a:lnTo>
                      <a:lnTo>
                        <a:pt x="60" y="485"/>
                      </a:lnTo>
                      <a:lnTo>
                        <a:pt x="90" y="449"/>
                      </a:lnTo>
                      <a:lnTo>
                        <a:pt x="126" y="413"/>
                      </a:lnTo>
                      <a:lnTo>
                        <a:pt x="166" y="378"/>
                      </a:lnTo>
                      <a:lnTo>
                        <a:pt x="210" y="345"/>
                      </a:lnTo>
                      <a:lnTo>
                        <a:pt x="233" y="328"/>
                      </a:lnTo>
                      <a:lnTo>
                        <a:pt x="257" y="312"/>
                      </a:lnTo>
                      <a:lnTo>
                        <a:pt x="282" y="295"/>
                      </a:lnTo>
                      <a:lnTo>
                        <a:pt x="309" y="280"/>
                      </a:lnTo>
                      <a:lnTo>
                        <a:pt x="363" y="250"/>
                      </a:lnTo>
                      <a:lnTo>
                        <a:pt x="420" y="220"/>
                      </a:lnTo>
                      <a:lnTo>
                        <a:pt x="479" y="192"/>
                      </a:lnTo>
                      <a:lnTo>
                        <a:pt x="540" y="166"/>
                      </a:lnTo>
                      <a:lnTo>
                        <a:pt x="604" y="140"/>
                      </a:lnTo>
                      <a:lnTo>
                        <a:pt x="667" y="118"/>
                      </a:lnTo>
                      <a:lnTo>
                        <a:pt x="733" y="96"/>
                      </a:lnTo>
                      <a:lnTo>
                        <a:pt x="798" y="77"/>
                      </a:lnTo>
                      <a:lnTo>
                        <a:pt x="865" y="59"/>
                      </a:lnTo>
                      <a:lnTo>
                        <a:pt x="931" y="44"/>
                      </a:lnTo>
                      <a:lnTo>
                        <a:pt x="997" y="30"/>
                      </a:lnTo>
                      <a:lnTo>
                        <a:pt x="1127" y="11"/>
                      </a:lnTo>
                      <a:lnTo>
                        <a:pt x="1250" y="0"/>
                      </a:lnTo>
                      <a:lnTo>
                        <a:pt x="1470" y="12"/>
                      </a:lnTo>
                      <a:lnTo>
                        <a:pt x="1560" y="36"/>
                      </a:lnTo>
                      <a:lnTo>
                        <a:pt x="1634" y="72"/>
                      </a:lnTo>
                      <a:lnTo>
                        <a:pt x="1687" y="124"/>
                      </a:lnTo>
                      <a:lnTo>
                        <a:pt x="1704" y="173"/>
                      </a:lnTo>
                      <a:lnTo>
                        <a:pt x="1698" y="191"/>
                      </a:lnTo>
                      <a:lnTo>
                        <a:pt x="1682" y="203"/>
                      </a:lnTo>
                      <a:lnTo>
                        <a:pt x="1621" y="200"/>
                      </a:lnTo>
                      <a:lnTo>
                        <a:pt x="1517" y="173"/>
                      </a:lnTo>
                      <a:lnTo>
                        <a:pt x="1409" y="144"/>
                      </a:lnTo>
                      <a:lnTo>
                        <a:pt x="1319" y="124"/>
                      </a:lnTo>
                      <a:lnTo>
                        <a:pt x="1224" y="115"/>
                      </a:lnTo>
                      <a:lnTo>
                        <a:pt x="1028" y="128"/>
                      </a:lnTo>
                      <a:lnTo>
                        <a:pt x="835" y="173"/>
                      </a:lnTo>
                      <a:lnTo>
                        <a:pt x="744" y="202"/>
                      </a:lnTo>
                      <a:lnTo>
                        <a:pt x="659" y="234"/>
                      </a:lnTo>
                      <a:lnTo>
                        <a:pt x="586" y="264"/>
                      </a:lnTo>
                      <a:lnTo>
                        <a:pt x="521" y="291"/>
                      </a:lnTo>
                      <a:lnTo>
                        <a:pt x="467" y="313"/>
                      </a:lnTo>
                      <a:lnTo>
                        <a:pt x="419" y="333"/>
                      </a:lnTo>
                      <a:lnTo>
                        <a:pt x="342" y="369"/>
                      </a:lnTo>
                      <a:lnTo>
                        <a:pt x="284" y="402"/>
                      </a:lnTo>
                      <a:lnTo>
                        <a:pt x="234" y="441"/>
                      </a:lnTo>
                      <a:lnTo>
                        <a:pt x="186" y="489"/>
                      </a:lnTo>
                      <a:lnTo>
                        <a:pt x="160" y="519"/>
                      </a:lnTo>
                      <a:lnTo>
                        <a:pt x="130" y="553"/>
                      </a:lnTo>
                      <a:lnTo>
                        <a:pt x="96" y="593"/>
                      </a:lnTo>
                      <a:lnTo>
                        <a:pt x="59" y="639"/>
                      </a:lnTo>
                      <a:lnTo>
                        <a:pt x="34" y="657"/>
                      </a:lnTo>
                      <a:lnTo>
                        <a:pt x="11" y="653"/>
                      </a:lnTo>
                      <a:lnTo>
                        <a:pt x="0" y="5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12" name="Freeform 82"/>
                <p:cNvSpPr>
                  <a:spLocks/>
                </p:cNvSpPr>
                <p:nvPr/>
              </p:nvSpPr>
              <p:spPr bwMode="auto">
                <a:xfrm>
                  <a:off x="3573" y="785"/>
                  <a:ext cx="442" cy="182"/>
                </a:xfrm>
                <a:custGeom>
                  <a:avLst/>
                  <a:gdLst>
                    <a:gd name="T0" fmla="*/ 161 w 2210"/>
                    <a:gd name="T1" fmla="*/ 758 h 912"/>
                    <a:gd name="T2" fmla="*/ 232 w 2210"/>
                    <a:gd name="T3" fmla="*/ 709 h 912"/>
                    <a:gd name="T4" fmla="*/ 279 w 2210"/>
                    <a:gd name="T5" fmla="*/ 677 h 912"/>
                    <a:gd name="T6" fmla="*/ 399 w 2210"/>
                    <a:gd name="T7" fmla="*/ 653 h 912"/>
                    <a:gd name="T8" fmla="*/ 508 w 2210"/>
                    <a:gd name="T9" fmla="*/ 556 h 912"/>
                    <a:gd name="T10" fmla="*/ 508 w 2210"/>
                    <a:gd name="T11" fmla="*/ 466 h 912"/>
                    <a:gd name="T12" fmla="*/ 538 w 2210"/>
                    <a:gd name="T13" fmla="*/ 393 h 912"/>
                    <a:gd name="T14" fmla="*/ 600 w 2210"/>
                    <a:gd name="T15" fmla="*/ 317 h 912"/>
                    <a:gd name="T16" fmla="*/ 688 w 2210"/>
                    <a:gd name="T17" fmla="*/ 245 h 912"/>
                    <a:gd name="T18" fmla="*/ 738 w 2210"/>
                    <a:gd name="T19" fmla="*/ 210 h 912"/>
                    <a:gd name="T20" fmla="*/ 792 w 2210"/>
                    <a:gd name="T21" fmla="*/ 178 h 912"/>
                    <a:gd name="T22" fmla="*/ 902 w 2210"/>
                    <a:gd name="T23" fmla="*/ 120 h 912"/>
                    <a:gd name="T24" fmla="*/ 1011 w 2210"/>
                    <a:gd name="T25" fmla="*/ 75 h 912"/>
                    <a:gd name="T26" fmla="*/ 1110 w 2210"/>
                    <a:gd name="T27" fmla="*/ 45 h 912"/>
                    <a:gd name="T28" fmla="*/ 1254 w 2210"/>
                    <a:gd name="T29" fmla="*/ 42 h 912"/>
                    <a:gd name="T30" fmla="*/ 1369 w 2210"/>
                    <a:gd name="T31" fmla="*/ 135 h 912"/>
                    <a:gd name="T32" fmla="*/ 1434 w 2210"/>
                    <a:gd name="T33" fmla="*/ 281 h 912"/>
                    <a:gd name="T34" fmla="*/ 1476 w 2210"/>
                    <a:gd name="T35" fmla="*/ 352 h 912"/>
                    <a:gd name="T36" fmla="*/ 1543 w 2210"/>
                    <a:gd name="T37" fmla="*/ 377 h 912"/>
                    <a:gd name="T38" fmla="*/ 1723 w 2210"/>
                    <a:gd name="T39" fmla="*/ 321 h 912"/>
                    <a:gd name="T40" fmla="*/ 1833 w 2210"/>
                    <a:gd name="T41" fmla="*/ 262 h 912"/>
                    <a:gd name="T42" fmla="*/ 2036 w 2210"/>
                    <a:gd name="T43" fmla="*/ 176 h 912"/>
                    <a:gd name="T44" fmla="*/ 1999 w 2210"/>
                    <a:gd name="T45" fmla="*/ 98 h 912"/>
                    <a:gd name="T46" fmla="*/ 1940 w 2210"/>
                    <a:gd name="T47" fmla="*/ 34 h 912"/>
                    <a:gd name="T48" fmla="*/ 1978 w 2210"/>
                    <a:gd name="T49" fmla="*/ 0 h 912"/>
                    <a:gd name="T50" fmla="*/ 2092 w 2210"/>
                    <a:gd name="T51" fmla="*/ 35 h 912"/>
                    <a:gd name="T52" fmla="*/ 2193 w 2210"/>
                    <a:gd name="T53" fmla="*/ 138 h 912"/>
                    <a:gd name="T54" fmla="*/ 2194 w 2210"/>
                    <a:gd name="T55" fmla="*/ 293 h 912"/>
                    <a:gd name="T56" fmla="*/ 2149 w 2210"/>
                    <a:gd name="T57" fmla="*/ 358 h 912"/>
                    <a:gd name="T58" fmla="*/ 2079 w 2210"/>
                    <a:gd name="T59" fmla="*/ 413 h 912"/>
                    <a:gd name="T60" fmla="*/ 1996 w 2210"/>
                    <a:gd name="T61" fmla="*/ 458 h 912"/>
                    <a:gd name="T62" fmla="*/ 1904 w 2210"/>
                    <a:gd name="T63" fmla="*/ 491 h 912"/>
                    <a:gd name="T64" fmla="*/ 1725 w 2210"/>
                    <a:gd name="T65" fmla="*/ 532 h 912"/>
                    <a:gd name="T66" fmla="*/ 1543 w 2210"/>
                    <a:gd name="T67" fmla="*/ 526 h 912"/>
                    <a:gd name="T68" fmla="*/ 1413 w 2210"/>
                    <a:gd name="T69" fmla="*/ 423 h 912"/>
                    <a:gd name="T70" fmla="*/ 1343 w 2210"/>
                    <a:gd name="T71" fmla="*/ 280 h 912"/>
                    <a:gd name="T72" fmla="*/ 1285 w 2210"/>
                    <a:gd name="T73" fmla="*/ 192 h 912"/>
                    <a:gd name="T74" fmla="*/ 1229 w 2210"/>
                    <a:gd name="T75" fmla="*/ 161 h 912"/>
                    <a:gd name="T76" fmla="*/ 1057 w 2210"/>
                    <a:gd name="T77" fmla="*/ 192 h 912"/>
                    <a:gd name="T78" fmla="*/ 961 w 2210"/>
                    <a:gd name="T79" fmla="*/ 232 h 912"/>
                    <a:gd name="T80" fmla="*/ 860 w 2210"/>
                    <a:gd name="T81" fmla="*/ 280 h 912"/>
                    <a:gd name="T82" fmla="*/ 763 w 2210"/>
                    <a:gd name="T83" fmla="*/ 333 h 912"/>
                    <a:gd name="T84" fmla="*/ 680 w 2210"/>
                    <a:gd name="T85" fmla="*/ 386 h 912"/>
                    <a:gd name="T86" fmla="*/ 592 w 2210"/>
                    <a:gd name="T87" fmla="*/ 551 h 912"/>
                    <a:gd name="T88" fmla="*/ 620 w 2210"/>
                    <a:gd name="T89" fmla="*/ 713 h 912"/>
                    <a:gd name="T90" fmla="*/ 599 w 2210"/>
                    <a:gd name="T91" fmla="*/ 775 h 912"/>
                    <a:gd name="T92" fmla="*/ 550 w 2210"/>
                    <a:gd name="T93" fmla="*/ 814 h 912"/>
                    <a:gd name="T94" fmla="*/ 460 w 2210"/>
                    <a:gd name="T95" fmla="*/ 854 h 912"/>
                    <a:gd name="T96" fmla="*/ 310 w 2210"/>
                    <a:gd name="T97" fmla="*/ 898 h 912"/>
                    <a:gd name="T98" fmla="*/ 112 w 2210"/>
                    <a:gd name="T99" fmla="*/ 902 h 912"/>
                    <a:gd name="T100" fmla="*/ 5 w 2210"/>
                    <a:gd name="T101" fmla="*/ 807 h 912"/>
                    <a:gd name="T102" fmla="*/ 12 w 2210"/>
                    <a:gd name="T103" fmla="*/ 656 h 912"/>
                    <a:gd name="T104" fmla="*/ 64 w 2210"/>
                    <a:gd name="T105" fmla="*/ 514 h 912"/>
                    <a:gd name="T106" fmla="*/ 109 w 2210"/>
                    <a:gd name="T107" fmla="*/ 466 h 912"/>
                    <a:gd name="T108" fmla="*/ 109 w 2210"/>
                    <a:gd name="T109" fmla="*/ 769 h 91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210"/>
                    <a:gd name="T166" fmla="*/ 0 h 912"/>
                    <a:gd name="T167" fmla="*/ 2210 w 2210"/>
                    <a:gd name="T168" fmla="*/ 912 h 91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210" h="912">
                      <a:moveTo>
                        <a:pt x="109" y="769"/>
                      </a:moveTo>
                      <a:lnTo>
                        <a:pt x="161" y="758"/>
                      </a:lnTo>
                      <a:lnTo>
                        <a:pt x="208" y="727"/>
                      </a:lnTo>
                      <a:lnTo>
                        <a:pt x="232" y="709"/>
                      </a:lnTo>
                      <a:lnTo>
                        <a:pt x="255" y="692"/>
                      </a:lnTo>
                      <a:lnTo>
                        <a:pt x="279" y="677"/>
                      </a:lnTo>
                      <a:lnTo>
                        <a:pt x="304" y="667"/>
                      </a:lnTo>
                      <a:lnTo>
                        <a:pt x="399" y="653"/>
                      </a:lnTo>
                      <a:lnTo>
                        <a:pt x="493" y="643"/>
                      </a:lnTo>
                      <a:lnTo>
                        <a:pt x="508" y="556"/>
                      </a:lnTo>
                      <a:lnTo>
                        <a:pt x="506" y="512"/>
                      </a:lnTo>
                      <a:lnTo>
                        <a:pt x="508" y="466"/>
                      </a:lnTo>
                      <a:lnTo>
                        <a:pt x="518" y="430"/>
                      </a:lnTo>
                      <a:lnTo>
                        <a:pt x="538" y="393"/>
                      </a:lnTo>
                      <a:lnTo>
                        <a:pt x="565" y="354"/>
                      </a:lnTo>
                      <a:lnTo>
                        <a:pt x="600" y="317"/>
                      </a:lnTo>
                      <a:lnTo>
                        <a:pt x="642" y="281"/>
                      </a:lnTo>
                      <a:lnTo>
                        <a:pt x="688" y="245"/>
                      </a:lnTo>
                      <a:lnTo>
                        <a:pt x="713" y="227"/>
                      </a:lnTo>
                      <a:lnTo>
                        <a:pt x="738" y="210"/>
                      </a:lnTo>
                      <a:lnTo>
                        <a:pt x="764" y="194"/>
                      </a:lnTo>
                      <a:lnTo>
                        <a:pt x="792" y="178"/>
                      </a:lnTo>
                      <a:lnTo>
                        <a:pt x="847" y="148"/>
                      </a:lnTo>
                      <a:lnTo>
                        <a:pt x="902" y="120"/>
                      </a:lnTo>
                      <a:lnTo>
                        <a:pt x="958" y="95"/>
                      </a:lnTo>
                      <a:lnTo>
                        <a:pt x="1011" y="75"/>
                      </a:lnTo>
                      <a:lnTo>
                        <a:pt x="1062" y="58"/>
                      </a:lnTo>
                      <a:lnTo>
                        <a:pt x="1110" y="45"/>
                      </a:lnTo>
                      <a:lnTo>
                        <a:pt x="1189" y="35"/>
                      </a:lnTo>
                      <a:lnTo>
                        <a:pt x="1254" y="42"/>
                      </a:lnTo>
                      <a:lnTo>
                        <a:pt x="1303" y="64"/>
                      </a:lnTo>
                      <a:lnTo>
                        <a:pt x="1369" y="135"/>
                      </a:lnTo>
                      <a:lnTo>
                        <a:pt x="1412" y="230"/>
                      </a:lnTo>
                      <a:lnTo>
                        <a:pt x="1434" y="281"/>
                      </a:lnTo>
                      <a:lnTo>
                        <a:pt x="1459" y="330"/>
                      </a:lnTo>
                      <a:lnTo>
                        <a:pt x="1476" y="352"/>
                      </a:lnTo>
                      <a:lnTo>
                        <a:pt x="1495" y="367"/>
                      </a:lnTo>
                      <a:lnTo>
                        <a:pt x="1543" y="377"/>
                      </a:lnTo>
                      <a:lnTo>
                        <a:pt x="1660" y="350"/>
                      </a:lnTo>
                      <a:lnTo>
                        <a:pt x="1723" y="321"/>
                      </a:lnTo>
                      <a:lnTo>
                        <a:pt x="1782" y="291"/>
                      </a:lnTo>
                      <a:lnTo>
                        <a:pt x="1833" y="262"/>
                      </a:lnTo>
                      <a:lnTo>
                        <a:pt x="1875" y="243"/>
                      </a:lnTo>
                      <a:lnTo>
                        <a:pt x="2036" y="176"/>
                      </a:lnTo>
                      <a:lnTo>
                        <a:pt x="2016" y="120"/>
                      </a:lnTo>
                      <a:lnTo>
                        <a:pt x="1999" y="98"/>
                      </a:lnTo>
                      <a:lnTo>
                        <a:pt x="1977" y="76"/>
                      </a:lnTo>
                      <a:lnTo>
                        <a:pt x="1940" y="34"/>
                      </a:lnTo>
                      <a:lnTo>
                        <a:pt x="1944" y="9"/>
                      </a:lnTo>
                      <a:lnTo>
                        <a:pt x="1978" y="0"/>
                      </a:lnTo>
                      <a:lnTo>
                        <a:pt x="2031" y="9"/>
                      </a:lnTo>
                      <a:lnTo>
                        <a:pt x="2092" y="35"/>
                      </a:lnTo>
                      <a:lnTo>
                        <a:pt x="2150" y="77"/>
                      </a:lnTo>
                      <a:lnTo>
                        <a:pt x="2193" y="138"/>
                      </a:lnTo>
                      <a:lnTo>
                        <a:pt x="2210" y="216"/>
                      </a:lnTo>
                      <a:lnTo>
                        <a:pt x="2194" y="293"/>
                      </a:lnTo>
                      <a:lnTo>
                        <a:pt x="2174" y="327"/>
                      </a:lnTo>
                      <a:lnTo>
                        <a:pt x="2149" y="358"/>
                      </a:lnTo>
                      <a:lnTo>
                        <a:pt x="2116" y="387"/>
                      </a:lnTo>
                      <a:lnTo>
                        <a:pt x="2079" y="413"/>
                      </a:lnTo>
                      <a:lnTo>
                        <a:pt x="2040" y="436"/>
                      </a:lnTo>
                      <a:lnTo>
                        <a:pt x="1996" y="458"/>
                      </a:lnTo>
                      <a:lnTo>
                        <a:pt x="1951" y="476"/>
                      </a:lnTo>
                      <a:lnTo>
                        <a:pt x="1904" y="491"/>
                      </a:lnTo>
                      <a:lnTo>
                        <a:pt x="1812" y="517"/>
                      </a:lnTo>
                      <a:lnTo>
                        <a:pt x="1725" y="532"/>
                      </a:lnTo>
                      <a:lnTo>
                        <a:pt x="1653" y="539"/>
                      </a:lnTo>
                      <a:lnTo>
                        <a:pt x="1543" y="526"/>
                      </a:lnTo>
                      <a:lnTo>
                        <a:pt x="1466" y="484"/>
                      </a:lnTo>
                      <a:lnTo>
                        <a:pt x="1413" y="423"/>
                      </a:lnTo>
                      <a:lnTo>
                        <a:pt x="1375" y="352"/>
                      </a:lnTo>
                      <a:lnTo>
                        <a:pt x="1343" y="280"/>
                      </a:lnTo>
                      <a:lnTo>
                        <a:pt x="1307" y="218"/>
                      </a:lnTo>
                      <a:lnTo>
                        <a:pt x="1285" y="192"/>
                      </a:lnTo>
                      <a:lnTo>
                        <a:pt x="1260" y="173"/>
                      </a:lnTo>
                      <a:lnTo>
                        <a:pt x="1229" y="161"/>
                      </a:lnTo>
                      <a:lnTo>
                        <a:pt x="1190" y="156"/>
                      </a:lnTo>
                      <a:lnTo>
                        <a:pt x="1057" y="192"/>
                      </a:lnTo>
                      <a:lnTo>
                        <a:pt x="1010" y="212"/>
                      </a:lnTo>
                      <a:lnTo>
                        <a:pt x="961" y="232"/>
                      </a:lnTo>
                      <a:lnTo>
                        <a:pt x="911" y="256"/>
                      </a:lnTo>
                      <a:lnTo>
                        <a:pt x="860" y="280"/>
                      </a:lnTo>
                      <a:lnTo>
                        <a:pt x="811" y="306"/>
                      </a:lnTo>
                      <a:lnTo>
                        <a:pt x="763" y="333"/>
                      </a:lnTo>
                      <a:lnTo>
                        <a:pt x="720" y="359"/>
                      </a:lnTo>
                      <a:lnTo>
                        <a:pt x="680" y="386"/>
                      </a:lnTo>
                      <a:lnTo>
                        <a:pt x="595" y="478"/>
                      </a:lnTo>
                      <a:lnTo>
                        <a:pt x="592" y="551"/>
                      </a:lnTo>
                      <a:lnTo>
                        <a:pt x="601" y="614"/>
                      </a:lnTo>
                      <a:lnTo>
                        <a:pt x="620" y="713"/>
                      </a:lnTo>
                      <a:lnTo>
                        <a:pt x="612" y="754"/>
                      </a:lnTo>
                      <a:lnTo>
                        <a:pt x="599" y="775"/>
                      </a:lnTo>
                      <a:lnTo>
                        <a:pt x="578" y="794"/>
                      </a:lnTo>
                      <a:lnTo>
                        <a:pt x="550" y="814"/>
                      </a:lnTo>
                      <a:lnTo>
                        <a:pt x="510" y="834"/>
                      </a:lnTo>
                      <a:lnTo>
                        <a:pt x="460" y="854"/>
                      </a:lnTo>
                      <a:lnTo>
                        <a:pt x="399" y="876"/>
                      </a:lnTo>
                      <a:lnTo>
                        <a:pt x="310" y="898"/>
                      </a:lnTo>
                      <a:lnTo>
                        <a:pt x="209" y="912"/>
                      </a:lnTo>
                      <a:lnTo>
                        <a:pt x="112" y="902"/>
                      </a:lnTo>
                      <a:lnTo>
                        <a:pt x="31" y="859"/>
                      </a:lnTo>
                      <a:lnTo>
                        <a:pt x="5" y="807"/>
                      </a:lnTo>
                      <a:lnTo>
                        <a:pt x="0" y="735"/>
                      </a:lnTo>
                      <a:lnTo>
                        <a:pt x="12" y="656"/>
                      </a:lnTo>
                      <a:lnTo>
                        <a:pt x="35" y="579"/>
                      </a:lnTo>
                      <a:lnTo>
                        <a:pt x="64" y="514"/>
                      </a:lnTo>
                      <a:lnTo>
                        <a:pt x="90" y="473"/>
                      </a:lnTo>
                      <a:lnTo>
                        <a:pt x="109" y="466"/>
                      </a:lnTo>
                      <a:lnTo>
                        <a:pt x="115" y="505"/>
                      </a:lnTo>
                      <a:lnTo>
                        <a:pt x="109" y="76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97" name="Freeform 83"/>
              <p:cNvSpPr>
                <a:spLocks/>
              </p:cNvSpPr>
              <p:nvPr/>
            </p:nvSpPr>
            <p:spPr bwMode="auto">
              <a:xfrm>
                <a:off x="3616" y="895"/>
                <a:ext cx="318" cy="230"/>
              </a:xfrm>
              <a:custGeom>
                <a:avLst/>
                <a:gdLst>
                  <a:gd name="T0" fmla="*/ 609 w 1591"/>
                  <a:gd name="T1" fmla="*/ 304 h 1150"/>
                  <a:gd name="T2" fmla="*/ 573 w 1591"/>
                  <a:gd name="T3" fmla="*/ 456 h 1150"/>
                  <a:gd name="T4" fmla="*/ 520 w 1591"/>
                  <a:gd name="T5" fmla="*/ 603 h 1150"/>
                  <a:gd name="T6" fmla="*/ 484 w 1591"/>
                  <a:gd name="T7" fmla="*/ 675 h 1150"/>
                  <a:gd name="T8" fmla="*/ 441 w 1591"/>
                  <a:gd name="T9" fmla="*/ 746 h 1150"/>
                  <a:gd name="T10" fmla="*/ 389 w 1591"/>
                  <a:gd name="T11" fmla="*/ 817 h 1150"/>
                  <a:gd name="T12" fmla="*/ 343 w 1591"/>
                  <a:gd name="T13" fmla="*/ 875 h 1150"/>
                  <a:gd name="T14" fmla="*/ 291 w 1591"/>
                  <a:gd name="T15" fmla="*/ 938 h 1150"/>
                  <a:gd name="T16" fmla="*/ 235 w 1591"/>
                  <a:gd name="T17" fmla="*/ 1000 h 1150"/>
                  <a:gd name="T18" fmla="*/ 179 w 1591"/>
                  <a:gd name="T19" fmla="*/ 1057 h 1150"/>
                  <a:gd name="T20" fmla="*/ 100 w 1591"/>
                  <a:gd name="T21" fmla="*/ 1123 h 1150"/>
                  <a:gd name="T22" fmla="*/ 24 w 1591"/>
                  <a:gd name="T23" fmla="*/ 1150 h 1150"/>
                  <a:gd name="T24" fmla="*/ 0 w 1591"/>
                  <a:gd name="T25" fmla="*/ 1118 h 1150"/>
                  <a:gd name="T26" fmla="*/ 41 w 1591"/>
                  <a:gd name="T27" fmla="*/ 1049 h 1150"/>
                  <a:gd name="T28" fmla="*/ 101 w 1591"/>
                  <a:gd name="T29" fmla="*/ 976 h 1150"/>
                  <a:gd name="T30" fmla="*/ 164 w 1591"/>
                  <a:gd name="T31" fmla="*/ 908 h 1150"/>
                  <a:gd name="T32" fmla="*/ 225 w 1591"/>
                  <a:gd name="T33" fmla="*/ 842 h 1150"/>
                  <a:gd name="T34" fmla="*/ 285 w 1591"/>
                  <a:gd name="T35" fmla="*/ 773 h 1150"/>
                  <a:gd name="T36" fmla="*/ 339 w 1591"/>
                  <a:gd name="T37" fmla="*/ 701 h 1150"/>
                  <a:gd name="T38" fmla="*/ 407 w 1591"/>
                  <a:gd name="T39" fmla="*/ 579 h 1150"/>
                  <a:gd name="T40" fmla="*/ 459 w 1591"/>
                  <a:gd name="T41" fmla="*/ 392 h 1150"/>
                  <a:gd name="T42" fmla="*/ 505 w 1591"/>
                  <a:gd name="T43" fmla="*/ 142 h 1150"/>
                  <a:gd name="T44" fmla="*/ 555 w 1591"/>
                  <a:gd name="T45" fmla="*/ 43 h 1150"/>
                  <a:gd name="T46" fmla="*/ 631 w 1591"/>
                  <a:gd name="T47" fmla="*/ 7 h 1150"/>
                  <a:gd name="T48" fmla="*/ 763 w 1591"/>
                  <a:gd name="T49" fmla="*/ 9 h 1150"/>
                  <a:gd name="T50" fmla="*/ 868 w 1591"/>
                  <a:gd name="T51" fmla="*/ 87 h 1150"/>
                  <a:gd name="T52" fmla="*/ 928 w 1591"/>
                  <a:gd name="T53" fmla="*/ 131 h 1150"/>
                  <a:gd name="T54" fmla="*/ 1112 w 1591"/>
                  <a:gd name="T55" fmla="*/ 161 h 1150"/>
                  <a:gd name="T56" fmla="*/ 1559 w 1591"/>
                  <a:gd name="T57" fmla="*/ 222 h 1150"/>
                  <a:gd name="T58" fmla="*/ 1580 w 1591"/>
                  <a:gd name="T59" fmla="*/ 281 h 1150"/>
                  <a:gd name="T60" fmla="*/ 1452 w 1591"/>
                  <a:gd name="T61" fmla="*/ 309 h 1150"/>
                  <a:gd name="T62" fmla="*/ 1100 w 1591"/>
                  <a:gd name="T63" fmla="*/ 314 h 1150"/>
                  <a:gd name="T64" fmla="*/ 958 w 1591"/>
                  <a:gd name="T65" fmla="*/ 265 h 1150"/>
                  <a:gd name="T66" fmla="*/ 890 w 1591"/>
                  <a:gd name="T67" fmla="*/ 226 h 1150"/>
                  <a:gd name="T68" fmla="*/ 828 w 1591"/>
                  <a:gd name="T69" fmla="*/ 185 h 1150"/>
                  <a:gd name="T70" fmla="*/ 770 w 1591"/>
                  <a:gd name="T71" fmla="*/ 149 h 1150"/>
                  <a:gd name="T72" fmla="*/ 672 w 1591"/>
                  <a:gd name="T73" fmla="*/ 121 h 1150"/>
                  <a:gd name="T74" fmla="*/ 634 w 1591"/>
                  <a:gd name="T75" fmla="*/ 144 h 11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591"/>
                  <a:gd name="T115" fmla="*/ 0 h 1150"/>
                  <a:gd name="T116" fmla="*/ 1591 w 1591"/>
                  <a:gd name="T117" fmla="*/ 1150 h 11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591" h="1150">
                    <a:moveTo>
                      <a:pt x="634" y="144"/>
                    </a:moveTo>
                    <a:lnTo>
                      <a:pt x="609" y="304"/>
                    </a:lnTo>
                    <a:lnTo>
                      <a:pt x="592" y="381"/>
                    </a:lnTo>
                    <a:lnTo>
                      <a:pt x="573" y="456"/>
                    </a:lnTo>
                    <a:lnTo>
                      <a:pt x="549" y="530"/>
                    </a:lnTo>
                    <a:lnTo>
                      <a:pt x="520" y="603"/>
                    </a:lnTo>
                    <a:lnTo>
                      <a:pt x="503" y="639"/>
                    </a:lnTo>
                    <a:lnTo>
                      <a:pt x="484" y="675"/>
                    </a:lnTo>
                    <a:lnTo>
                      <a:pt x="463" y="710"/>
                    </a:lnTo>
                    <a:lnTo>
                      <a:pt x="441" y="746"/>
                    </a:lnTo>
                    <a:lnTo>
                      <a:pt x="409" y="790"/>
                    </a:lnTo>
                    <a:lnTo>
                      <a:pt x="389" y="817"/>
                    </a:lnTo>
                    <a:lnTo>
                      <a:pt x="367" y="845"/>
                    </a:lnTo>
                    <a:lnTo>
                      <a:pt x="343" y="875"/>
                    </a:lnTo>
                    <a:lnTo>
                      <a:pt x="317" y="907"/>
                    </a:lnTo>
                    <a:lnTo>
                      <a:pt x="291" y="938"/>
                    </a:lnTo>
                    <a:lnTo>
                      <a:pt x="263" y="969"/>
                    </a:lnTo>
                    <a:lnTo>
                      <a:pt x="235" y="1000"/>
                    </a:lnTo>
                    <a:lnTo>
                      <a:pt x="207" y="1029"/>
                    </a:lnTo>
                    <a:lnTo>
                      <a:pt x="179" y="1057"/>
                    </a:lnTo>
                    <a:lnTo>
                      <a:pt x="152" y="1082"/>
                    </a:lnTo>
                    <a:lnTo>
                      <a:pt x="100" y="1123"/>
                    </a:lnTo>
                    <a:lnTo>
                      <a:pt x="56" y="1147"/>
                    </a:lnTo>
                    <a:lnTo>
                      <a:pt x="24" y="1150"/>
                    </a:lnTo>
                    <a:lnTo>
                      <a:pt x="5" y="1139"/>
                    </a:lnTo>
                    <a:lnTo>
                      <a:pt x="0" y="1118"/>
                    </a:lnTo>
                    <a:lnTo>
                      <a:pt x="12" y="1089"/>
                    </a:lnTo>
                    <a:lnTo>
                      <a:pt x="41" y="1049"/>
                    </a:lnTo>
                    <a:lnTo>
                      <a:pt x="71" y="1012"/>
                    </a:lnTo>
                    <a:lnTo>
                      <a:pt x="101" y="976"/>
                    </a:lnTo>
                    <a:lnTo>
                      <a:pt x="132" y="941"/>
                    </a:lnTo>
                    <a:lnTo>
                      <a:pt x="164" y="908"/>
                    </a:lnTo>
                    <a:lnTo>
                      <a:pt x="195" y="875"/>
                    </a:lnTo>
                    <a:lnTo>
                      <a:pt x="225" y="842"/>
                    </a:lnTo>
                    <a:lnTo>
                      <a:pt x="255" y="808"/>
                    </a:lnTo>
                    <a:lnTo>
                      <a:pt x="285" y="773"/>
                    </a:lnTo>
                    <a:lnTo>
                      <a:pt x="312" y="739"/>
                    </a:lnTo>
                    <a:lnTo>
                      <a:pt x="339" y="701"/>
                    </a:lnTo>
                    <a:lnTo>
                      <a:pt x="364" y="663"/>
                    </a:lnTo>
                    <a:lnTo>
                      <a:pt x="407" y="579"/>
                    </a:lnTo>
                    <a:lnTo>
                      <a:pt x="441" y="482"/>
                    </a:lnTo>
                    <a:lnTo>
                      <a:pt x="459" y="392"/>
                    </a:lnTo>
                    <a:lnTo>
                      <a:pt x="481" y="263"/>
                    </a:lnTo>
                    <a:lnTo>
                      <a:pt x="505" y="142"/>
                    </a:lnTo>
                    <a:lnTo>
                      <a:pt x="527" y="72"/>
                    </a:lnTo>
                    <a:lnTo>
                      <a:pt x="555" y="43"/>
                    </a:lnTo>
                    <a:lnTo>
                      <a:pt x="589" y="22"/>
                    </a:lnTo>
                    <a:lnTo>
                      <a:pt x="631" y="7"/>
                    </a:lnTo>
                    <a:lnTo>
                      <a:pt x="676" y="0"/>
                    </a:lnTo>
                    <a:lnTo>
                      <a:pt x="763" y="9"/>
                    </a:lnTo>
                    <a:lnTo>
                      <a:pt x="833" y="49"/>
                    </a:lnTo>
                    <a:lnTo>
                      <a:pt x="868" y="87"/>
                    </a:lnTo>
                    <a:lnTo>
                      <a:pt x="899" y="113"/>
                    </a:lnTo>
                    <a:lnTo>
                      <a:pt x="928" y="131"/>
                    </a:lnTo>
                    <a:lnTo>
                      <a:pt x="956" y="143"/>
                    </a:lnTo>
                    <a:lnTo>
                      <a:pt x="1112" y="161"/>
                    </a:lnTo>
                    <a:lnTo>
                      <a:pt x="1341" y="183"/>
                    </a:lnTo>
                    <a:lnTo>
                      <a:pt x="1559" y="222"/>
                    </a:lnTo>
                    <a:lnTo>
                      <a:pt x="1591" y="262"/>
                    </a:lnTo>
                    <a:lnTo>
                      <a:pt x="1580" y="281"/>
                    </a:lnTo>
                    <a:lnTo>
                      <a:pt x="1551" y="294"/>
                    </a:lnTo>
                    <a:lnTo>
                      <a:pt x="1452" y="309"/>
                    </a:lnTo>
                    <a:lnTo>
                      <a:pt x="1328" y="316"/>
                    </a:lnTo>
                    <a:lnTo>
                      <a:pt x="1100" y="314"/>
                    </a:lnTo>
                    <a:lnTo>
                      <a:pt x="1027" y="297"/>
                    </a:lnTo>
                    <a:lnTo>
                      <a:pt x="958" y="265"/>
                    </a:lnTo>
                    <a:lnTo>
                      <a:pt x="924" y="246"/>
                    </a:lnTo>
                    <a:lnTo>
                      <a:pt x="890" y="226"/>
                    </a:lnTo>
                    <a:lnTo>
                      <a:pt x="859" y="205"/>
                    </a:lnTo>
                    <a:lnTo>
                      <a:pt x="828" y="185"/>
                    </a:lnTo>
                    <a:lnTo>
                      <a:pt x="798" y="166"/>
                    </a:lnTo>
                    <a:lnTo>
                      <a:pt x="770" y="149"/>
                    </a:lnTo>
                    <a:lnTo>
                      <a:pt x="718" y="126"/>
                    </a:lnTo>
                    <a:lnTo>
                      <a:pt x="672" y="121"/>
                    </a:lnTo>
                    <a:lnTo>
                      <a:pt x="634" y="1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98" name="Freeform 84"/>
              <p:cNvSpPr>
                <a:spLocks/>
              </p:cNvSpPr>
              <p:nvPr/>
            </p:nvSpPr>
            <p:spPr bwMode="auto">
              <a:xfrm>
                <a:off x="3946" y="904"/>
                <a:ext cx="109" cy="63"/>
              </a:xfrm>
              <a:custGeom>
                <a:avLst/>
                <a:gdLst>
                  <a:gd name="T0" fmla="*/ 9 w 543"/>
                  <a:gd name="T1" fmla="*/ 171 h 315"/>
                  <a:gd name="T2" fmla="*/ 39 w 543"/>
                  <a:gd name="T3" fmla="*/ 130 h 315"/>
                  <a:gd name="T4" fmla="*/ 59 w 543"/>
                  <a:gd name="T5" fmla="*/ 104 h 315"/>
                  <a:gd name="T6" fmla="*/ 79 w 543"/>
                  <a:gd name="T7" fmla="*/ 78 h 315"/>
                  <a:gd name="T8" fmla="*/ 102 w 543"/>
                  <a:gd name="T9" fmla="*/ 51 h 315"/>
                  <a:gd name="T10" fmla="*/ 123 w 543"/>
                  <a:gd name="T11" fmla="*/ 28 h 315"/>
                  <a:gd name="T12" fmla="*/ 144 w 543"/>
                  <a:gd name="T13" fmla="*/ 10 h 315"/>
                  <a:gd name="T14" fmla="*/ 162 w 543"/>
                  <a:gd name="T15" fmla="*/ 0 h 315"/>
                  <a:gd name="T16" fmla="*/ 231 w 543"/>
                  <a:gd name="T17" fmla="*/ 2 h 315"/>
                  <a:gd name="T18" fmla="*/ 300 w 543"/>
                  <a:gd name="T19" fmla="*/ 18 h 315"/>
                  <a:gd name="T20" fmla="*/ 334 w 543"/>
                  <a:gd name="T21" fmla="*/ 44 h 315"/>
                  <a:gd name="T22" fmla="*/ 357 w 543"/>
                  <a:gd name="T23" fmla="*/ 88 h 315"/>
                  <a:gd name="T24" fmla="*/ 375 w 543"/>
                  <a:gd name="T25" fmla="*/ 138 h 315"/>
                  <a:gd name="T26" fmla="*/ 394 w 543"/>
                  <a:gd name="T27" fmla="*/ 177 h 315"/>
                  <a:gd name="T28" fmla="*/ 433 w 543"/>
                  <a:gd name="T29" fmla="*/ 186 h 315"/>
                  <a:gd name="T30" fmla="*/ 475 w 543"/>
                  <a:gd name="T31" fmla="*/ 175 h 315"/>
                  <a:gd name="T32" fmla="*/ 526 w 543"/>
                  <a:gd name="T33" fmla="*/ 196 h 315"/>
                  <a:gd name="T34" fmla="*/ 543 w 543"/>
                  <a:gd name="T35" fmla="*/ 246 h 315"/>
                  <a:gd name="T36" fmla="*/ 540 w 543"/>
                  <a:gd name="T37" fmla="*/ 271 h 315"/>
                  <a:gd name="T38" fmla="*/ 526 w 543"/>
                  <a:gd name="T39" fmla="*/ 294 h 315"/>
                  <a:gd name="T40" fmla="*/ 505 w 543"/>
                  <a:gd name="T41" fmla="*/ 309 h 315"/>
                  <a:gd name="T42" fmla="*/ 475 w 543"/>
                  <a:gd name="T43" fmla="*/ 315 h 315"/>
                  <a:gd name="T44" fmla="*/ 364 w 543"/>
                  <a:gd name="T45" fmla="*/ 306 h 315"/>
                  <a:gd name="T46" fmla="*/ 315 w 543"/>
                  <a:gd name="T47" fmla="*/ 284 h 315"/>
                  <a:gd name="T48" fmla="*/ 278 w 543"/>
                  <a:gd name="T49" fmla="*/ 242 h 315"/>
                  <a:gd name="T50" fmla="*/ 264 w 543"/>
                  <a:gd name="T51" fmla="*/ 166 h 315"/>
                  <a:gd name="T52" fmla="*/ 253 w 543"/>
                  <a:gd name="T53" fmla="*/ 129 h 315"/>
                  <a:gd name="T54" fmla="*/ 230 w 543"/>
                  <a:gd name="T55" fmla="*/ 109 h 315"/>
                  <a:gd name="T56" fmla="*/ 174 w 543"/>
                  <a:gd name="T57" fmla="*/ 112 h 315"/>
                  <a:gd name="T58" fmla="*/ 132 w 543"/>
                  <a:gd name="T59" fmla="*/ 142 h 315"/>
                  <a:gd name="T60" fmla="*/ 96 w 543"/>
                  <a:gd name="T61" fmla="*/ 184 h 315"/>
                  <a:gd name="T62" fmla="*/ 61 w 543"/>
                  <a:gd name="T63" fmla="*/ 222 h 315"/>
                  <a:gd name="T64" fmla="*/ 32 w 543"/>
                  <a:gd name="T65" fmla="*/ 233 h 315"/>
                  <a:gd name="T66" fmla="*/ 11 w 543"/>
                  <a:gd name="T67" fmla="*/ 224 h 315"/>
                  <a:gd name="T68" fmla="*/ 0 w 543"/>
                  <a:gd name="T69" fmla="*/ 201 h 315"/>
                  <a:gd name="T70" fmla="*/ 9 w 543"/>
                  <a:gd name="T71" fmla="*/ 171 h 315"/>
                  <a:gd name="T72" fmla="*/ 9 w 543"/>
                  <a:gd name="T73" fmla="*/ 171 h 31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43"/>
                  <a:gd name="T112" fmla="*/ 0 h 315"/>
                  <a:gd name="T113" fmla="*/ 543 w 543"/>
                  <a:gd name="T114" fmla="*/ 315 h 31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43" h="315">
                    <a:moveTo>
                      <a:pt x="9" y="171"/>
                    </a:moveTo>
                    <a:lnTo>
                      <a:pt x="39" y="130"/>
                    </a:lnTo>
                    <a:lnTo>
                      <a:pt x="59" y="104"/>
                    </a:lnTo>
                    <a:lnTo>
                      <a:pt x="79" y="78"/>
                    </a:lnTo>
                    <a:lnTo>
                      <a:pt x="102" y="51"/>
                    </a:lnTo>
                    <a:lnTo>
                      <a:pt x="123" y="28"/>
                    </a:lnTo>
                    <a:lnTo>
                      <a:pt x="144" y="10"/>
                    </a:lnTo>
                    <a:lnTo>
                      <a:pt x="162" y="0"/>
                    </a:lnTo>
                    <a:lnTo>
                      <a:pt x="231" y="2"/>
                    </a:lnTo>
                    <a:lnTo>
                      <a:pt x="300" y="18"/>
                    </a:lnTo>
                    <a:lnTo>
                      <a:pt x="334" y="44"/>
                    </a:lnTo>
                    <a:lnTo>
                      <a:pt x="357" y="88"/>
                    </a:lnTo>
                    <a:lnTo>
                      <a:pt x="375" y="138"/>
                    </a:lnTo>
                    <a:lnTo>
                      <a:pt x="394" y="177"/>
                    </a:lnTo>
                    <a:lnTo>
                      <a:pt x="433" y="186"/>
                    </a:lnTo>
                    <a:lnTo>
                      <a:pt x="475" y="175"/>
                    </a:lnTo>
                    <a:lnTo>
                      <a:pt x="526" y="196"/>
                    </a:lnTo>
                    <a:lnTo>
                      <a:pt x="543" y="246"/>
                    </a:lnTo>
                    <a:lnTo>
                      <a:pt x="540" y="271"/>
                    </a:lnTo>
                    <a:lnTo>
                      <a:pt x="526" y="294"/>
                    </a:lnTo>
                    <a:lnTo>
                      <a:pt x="505" y="309"/>
                    </a:lnTo>
                    <a:lnTo>
                      <a:pt x="475" y="315"/>
                    </a:lnTo>
                    <a:lnTo>
                      <a:pt x="364" y="306"/>
                    </a:lnTo>
                    <a:lnTo>
                      <a:pt x="315" y="284"/>
                    </a:lnTo>
                    <a:lnTo>
                      <a:pt x="278" y="242"/>
                    </a:lnTo>
                    <a:lnTo>
                      <a:pt x="264" y="166"/>
                    </a:lnTo>
                    <a:lnTo>
                      <a:pt x="253" y="129"/>
                    </a:lnTo>
                    <a:lnTo>
                      <a:pt x="230" y="109"/>
                    </a:lnTo>
                    <a:lnTo>
                      <a:pt x="174" y="112"/>
                    </a:lnTo>
                    <a:lnTo>
                      <a:pt x="132" y="142"/>
                    </a:lnTo>
                    <a:lnTo>
                      <a:pt x="96" y="184"/>
                    </a:lnTo>
                    <a:lnTo>
                      <a:pt x="61" y="222"/>
                    </a:lnTo>
                    <a:lnTo>
                      <a:pt x="32" y="233"/>
                    </a:lnTo>
                    <a:lnTo>
                      <a:pt x="11" y="224"/>
                    </a:lnTo>
                    <a:lnTo>
                      <a:pt x="0" y="201"/>
                    </a:lnTo>
                    <a:lnTo>
                      <a:pt x="9" y="1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99" name="Freeform 85"/>
              <p:cNvSpPr>
                <a:spLocks/>
              </p:cNvSpPr>
              <p:nvPr/>
            </p:nvSpPr>
            <p:spPr bwMode="auto">
              <a:xfrm>
                <a:off x="3602" y="1143"/>
                <a:ext cx="504" cy="116"/>
              </a:xfrm>
              <a:custGeom>
                <a:avLst/>
                <a:gdLst>
                  <a:gd name="T0" fmla="*/ 627 w 2521"/>
                  <a:gd name="T1" fmla="*/ 246 h 578"/>
                  <a:gd name="T2" fmla="*/ 1282 w 2521"/>
                  <a:gd name="T3" fmla="*/ 304 h 578"/>
                  <a:gd name="T4" fmla="*/ 1511 w 2521"/>
                  <a:gd name="T5" fmla="*/ 352 h 578"/>
                  <a:gd name="T6" fmla="*/ 1721 w 2521"/>
                  <a:gd name="T7" fmla="*/ 399 h 578"/>
                  <a:gd name="T8" fmla="*/ 1875 w 2521"/>
                  <a:gd name="T9" fmla="*/ 402 h 578"/>
                  <a:gd name="T10" fmla="*/ 1958 w 2521"/>
                  <a:gd name="T11" fmla="*/ 364 h 578"/>
                  <a:gd name="T12" fmla="*/ 2053 w 2521"/>
                  <a:gd name="T13" fmla="*/ 315 h 578"/>
                  <a:gd name="T14" fmla="*/ 2152 w 2521"/>
                  <a:gd name="T15" fmla="*/ 259 h 578"/>
                  <a:gd name="T16" fmla="*/ 2251 w 2521"/>
                  <a:gd name="T17" fmla="*/ 200 h 578"/>
                  <a:gd name="T18" fmla="*/ 2341 w 2521"/>
                  <a:gd name="T19" fmla="*/ 145 h 578"/>
                  <a:gd name="T20" fmla="*/ 2415 w 2521"/>
                  <a:gd name="T21" fmla="*/ 99 h 578"/>
                  <a:gd name="T22" fmla="*/ 2468 w 2521"/>
                  <a:gd name="T23" fmla="*/ 68 h 578"/>
                  <a:gd name="T24" fmla="*/ 2521 w 2521"/>
                  <a:gd name="T25" fmla="*/ 50 h 578"/>
                  <a:gd name="T26" fmla="*/ 2501 w 2521"/>
                  <a:gd name="T27" fmla="*/ 105 h 578"/>
                  <a:gd name="T28" fmla="*/ 2455 w 2521"/>
                  <a:gd name="T29" fmla="*/ 162 h 578"/>
                  <a:gd name="T30" fmla="*/ 2371 w 2521"/>
                  <a:gd name="T31" fmla="*/ 226 h 578"/>
                  <a:gd name="T32" fmla="*/ 2310 w 2521"/>
                  <a:gd name="T33" fmla="*/ 272 h 578"/>
                  <a:gd name="T34" fmla="*/ 2263 w 2521"/>
                  <a:gd name="T35" fmla="*/ 306 h 578"/>
                  <a:gd name="T36" fmla="*/ 2215 w 2521"/>
                  <a:gd name="T37" fmla="*/ 340 h 578"/>
                  <a:gd name="T38" fmla="*/ 2164 w 2521"/>
                  <a:gd name="T39" fmla="*/ 376 h 578"/>
                  <a:gd name="T40" fmla="*/ 2114 w 2521"/>
                  <a:gd name="T41" fmla="*/ 411 h 578"/>
                  <a:gd name="T42" fmla="*/ 2064 w 2521"/>
                  <a:gd name="T43" fmla="*/ 445 h 578"/>
                  <a:gd name="T44" fmla="*/ 1992 w 2521"/>
                  <a:gd name="T45" fmla="*/ 492 h 578"/>
                  <a:gd name="T46" fmla="*/ 1909 w 2521"/>
                  <a:gd name="T47" fmla="*/ 542 h 578"/>
                  <a:gd name="T48" fmla="*/ 1829 w 2521"/>
                  <a:gd name="T49" fmla="*/ 578 h 578"/>
                  <a:gd name="T50" fmla="*/ 1623 w 2521"/>
                  <a:gd name="T51" fmla="*/ 533 h 578"/>
                  <a:gd name="T52" fmla="*/ 1395 w 2521"/>
                  <a:gd name="T53" fmla="*/ 475 h 578"/>
                  <a:gd name="T54" fmla="*/ 1190 w 2521"/>
                  <a:gd name="T55" fmla="*/ 428 h 578"/>
                  <a:gd name="T56" fmla="*/ 377 w 2521"/>
                  <a:gd name="T57" fmla="*/ 386 h 578"/>
                  <a:gd name="T58" fmla="*/ 142 w 2521"/>
                  <a:gd name="T59" fmla="*/ 343 h 578"/>
                  <a:gd name="T60" fmla="*/ 17 w 2521"/>
                  <a:gd name="T61" fmla="*/ 301 h 578"/>
                  <a:gd name="T62" fmla="*/ 0 w 2521"/>
                  <a:gd name="T63" fmla="*/ 52 h 578"/>
                  <a:gd name="T64" fmla="*/ 9 w 2521"/>
                  <a:gd name="T65" fmla="*/ 0 h 578"/>
                  <a:gd name="T66" fmla="*/ 92 w 2521"/>
                  <a:gd name="T67" fmla="*/ 97 h 578"/>
                  <a:gd name="T68" fmla="*/ 120 w 2521"/>
                  <a:gd name="T69" fmla="*/ 218 h 5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21"/>
                  <a:gd name="T106" fmla="*/ 0 h 578"/>
                  <a:gd name="T107" fmla="*/ 2521 w 2521"/>
                  <a:gd name="T108" fmla="*/ 578 h 57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21" h="578">
                    <a:moveTo>
                      <a:pt x="120" y="218"/>
                    </a:moveTo>
                    <a:lnTo>
                      <a:pt x="627" y="246"/>
                    </a:lnTo>
                    <a:lnTo>
                      <a:pt x="1133" y="278"/>
                    </a:lnTo>
                    <a:lnTo>
                      <a:pt x="1282" y="304"/>
                    </a:lnTo>
                    <a:lnTo>
                      <a:pt x="1393" y="327"/>
                    </a:lnTo>
                    <a:lnTo>
                      <a:pt x="1511" y="352"/>
                    </a:lnTo>
                    <a:lnTo>
                      <a:pt x="1625" y="378"/>
                    </a:lnTo>
                    <a:lnTo>
                      <a:pt x="1721" y="399"/>
                    </a:lnTo>
                    <a:lnTo>
                      <a:pt x="1812" y="421"/>
                    </a:lnTo>
                    <a:lnTo>
                      <a:pt x="1875" y="402"/>
                    </a:lnTo>
                    <a:lnTo>
                      <a:pt x="1915" y="385"/>
                    </a:lnTo>
                    <a:lnTo>
                      <a:pt x="1958" y="364"/>
                    </a:lnTo>
                    <a:lnTo>
                      <a:pt x="2005" y="342"/>
                    </a:lnTo>
                    <a:lnTo>
                      <a:pt x="2053" y="315"/>
                    </a:lnTo>
                    <a:lnTo>
                      <a:pt x="2103" y="288"/>
                    </a:lnTo>
                    <a:lnTo>
                      <a:pt x="2152" y="259"/>
                    </a:lnTo>
                    <a:lnTo>
                      <a:pt x="2203" y="229"/>
                    </a:lnTo>
                    <a:lnTo>
                      <a:pt x="2251" y="200"/>
                    </a:lnTo>
                    <a:lnTo>
                      <a:pt x="2298" y="171"/>
                    </a:lnTo>
                    <a:lnTo>
                      <a:pt x="2341" y="145"/>
                    </a:lnTo>
                    <a:lnTo>
                      <a:pt x="2380" y="121"/>
                    </a:lnTo>
                    <a:lnTo>
                      <a:pt x="2415" y="99"/>
                    </a:lnTo>
                    <a:lnTo>
                      <a:pt x="2445" y="81"/>
                    </a:lnTo>
                    <a:lnTo>
                      <a:pt x="2468" y="68"/>
                    </a:lnTo>
                    <a:lnTo>
                      <a:pt x="2504" y="51"/>
                    </a:lnTo>
                    <a:lnTo>
                      <a:pt x="2521" y="50"/>
                    </a:lnTo>
                    <a:lnTo>
                      <a:pt x="2516" y="81"/>
                    </a:lnTo>
                    <a:lnTo>
                      <a:pt x="2501" y="105"/>
                    </a:lnTo>
                    <a:lnTo>
                      <a:pt x="2483" y="129"/>
                    </a:lnTo>
                    <a:lnTo>
                      <a:pt x="2455" y="162"/>
                    </a:lnTo>
                    <a:lnTo>
                      <a:pt x="2406" y="200"/>
                    </a:lnTo>
                    <a:lnTo>
                      <a:pt x="2371" y="226"/>
                    </a:lnTo>
                    <a:lnTo>
                      <a:pt x="2331" y="256"/>
                    </a:lnTo>
                    <a:lnTo>
                      <a:pt x="2310" y="272"/>
                    </a:lnTo>
                    <a:lnTo>
                      <a:pt x="2287" y="289"/>
                    </a:lnTo>
                    <a:lnTo>
                      <a:pt x="2263" y="306"/>
                    </a:lnTo>
                    <a:lnTo>
                      <a:pt x="2239" y="322"/>
                    </a:lnTo>
                    <a:lnTo>
                      <a:pt x="2215" y="340"/>
                    </a:lnTo>
                    <a:lnTo>
                      <a:pt x="2190" y="358"/>
                    </a:lnTo>
                    <a:lnTo>
                      <a:pt x="2164" y="376"/>
                    </a:lnTo>
                    <a:lnTo>
                      <a:pt x="2139" y="393"/>
                    </a:lnTo>
                    <a:lnTo>
                      <a:pt x="2114" y="411"/>
                    </a:lnTo>
                    <a:lnTo>
                      <a:pt x="2089" y="428"/>
                    </a:lnTo>
                    <a:lnTo>
                      <a:pt x="2064" y="445"/>
                    </a:lnTo>
                    <a:lnTo>
                      <a:pt x="2040" y="461"/>
                    </a:lnTo>
                    <a:lnTo>
                      <a:pt x="1992" y="492"/>
                    </a:lnTo>
                    <a:lnTo>
                      <a:pt x="1948" y="519"/>
                    </a:lnTo>
                    <a:lnTo>
                      <a:pt x="1909" y="542"/>
                    </a:lnTo>
                    <a:lnTo>
                      <a:pt x="1875" y="560"/>
                    </a:lnTo>
                    <a:lnTo>
                      <a:pt x="1829" y="578"/>
                    </a:lnTo>
                    <a:lnTo>
                      <a:pt x="1721" y="557"/>
                    </a:lnTo>
                    <a:lnTo>
                      <a:pt x="1623" y="533"/>
                    </a:lnTo>
                    <a:lnTo>
                      <a:pt x="1512" y="505"/>
                    </a:lnTo>
                    <a:lnTo>
                      <a:pt x="1395" y="475"/>
                    </a:lnTo>
                    <a:lnTo>
                      <a:pt x="1285" y="449"/>
                    </a:lnTo>
                    <a:lnTo>
                      <a:pt x="1190" y="428"/>
                    </a:lnTo>
                    <a:lnTo>
                      <a:pt x="1123" y="419"/>
                    </a:lnTo>
                    <a:lnTo>
                      <a:pt x="377" y="386"/>
                    </a:lnTo>
                    <a:lnTo>
                      <a:pt x="220" y="356"/>
                    </a:lnTo>
                    <a:lnTo>
                      <a:pt x="142" y="343"/>
                    </a:lnTo>
                    <a:lnTo>
                      <a:pt x="63" y="337"/>
                    </a:lnTo>
                    <a:lnTo>
                      <a:pt x="17" y="301"/>
                    </a:lnTo>
                    <a:lnTo>
                      <a:pt x="3" y="217"/>
                    </a:lnTo>
                    <a:lnTo>
                      <a:pt x="0" y="52"/>
                    </a:lnTo>
                    <a:lnTo>
                      <a:pt x="0" y="16"/>
                    </a:lnTo>
                    <a:lnTo>
                      <a:pt x="9" y="0"/>
                    </a:lnTo>
                    <a:lnTo>
                      <a:pt x="47" y="19"/>
                    </a:lnTo>
                    <a:lnTo>
                      <a:pt x="92" y="97"/>
                    </a:lnTo>
                    <a:lnTo>
                      <a:pt x="120" y="2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00" name="Freeform 86"/>
              <p:cNvSpPr>
                <a:spLocks/>
              </p:cNvSpPr>
              <p:nvPr/>
            </p:nvSpPr>
            <p:spPr bwMode="auto">
              <a:xfrm>
                <a:off x="3751" y="977"/>
                <a:ext cx="212" cy="174"/>
              </a:xfrm>
              <a:custGeom>
                <a:avLst/>
                <a:gdLst>
                  <a:gd name="T0" fmla="*/ 653 w 1057"/>
                  <a:gd name="T1" fmla="*/ 151 h 868"/>
                  <a:gd name="T2" fmla="*/ 570 w 1057"/>
                  <a:gd name="T3" fmla="*/ 98 h 868"/>
                  <a:gd name="T4" fmla="*/ 433 w 1057"/>
                  <a:gd name="T5" fmla="*/ 80 h 868"/>
                  <a:gd name="T6" fmla="*/ 260 w 1057"/>
                  <a:gd name="T7" fmla="*/ 131 h 868"/>
                  <a:gd name="T8" fmla="*/ 189 w 1057"/>
                  <a:gd name="T9" fmla="*/ 185 h 868"/>
                  <a:gd name="T10" fmla="*/ 102 w 1057"/>
                  <a:gd name="T11" fmla="*/ 338 h 868"/>
                  <a:gd name="T12" fmla="*/ 108 w 1057"/>
                  <a:gd name="T13" fmla="*/ 496 h 868"/>
                  <a:gd name="T14" fmla="*/ 150 w 1057"/>
                  <a:gd name="T15" fmla="*/ 572 h 868"/>
                  <a:gd name="T16" fmla="*/ 213 w 1057"/>
                  <a:gd name="T17" fmla="*/ 629 h 868"/>
                  <a:gd name="T18" fmla="*/ 266 w 1057"/>
                  <a:gd name="T19" fmla="*/ 656 h 868"/>
                  <a:gd name="T20" fmla="*/ 387 w 1057"/>
                  <a:gd name="T21" fmla="*/ 691 h 868"/>
                  <a:gd name="T22" fmla="*/ 582 w 1057"/>
                  <a:gd name="T23" fmla="*/ 694 h 868"/>
                  <a:gd name="T24" fmla="*/ 797 w 1057"/>
                  <a:gd name="T25" fmla="*/ 625 h 868"/>
                  <a:gd name="T26" fmla="*/ 878 w 1057"/>
                  <a:gd name="T27" fmla="*/ 510 h 868"/>
                  <a:gd name="T28" fmla="*/ 850 w 1057"/>
                  <a:gd name="T29" fmla="*/ 434 h 868"/>
                  <a:gd name="T30" fmla="*/ 820 w 1057"/>
                  <a:gd name="T31" fmla="*/ 360 h 868"/>
                  <a:gd name="T32" fmla="*/ 866 w 1057"/>
                  <a:gd name="T33" fmla="*/ 337 h 868"/>
                  <a:gd name="T34" fmla="*/ 967 w 1057"/>
                  <a:gd name="T35" fmla="*/ 332 h 868"/>
                  <a:gd name="T36" fmla="*/ 1057 w 1057"/>
                  <a:gd name="T37" fmla="*/ 467 h 868"/>
                  <a:gd name="T38" fmla="*/ 1043 w 1057"/>
                  <a:gd name="T39" fmla="*/ 577 h 868"/>
                  <a:gd name="T40" fmla="*/ 1006 w 1057"/>
                  <a:gd name="T41" fmla="*/ 648 h 868"/>
                  <a:gd name="T42" fmla="*/ 952 w 1057"/>
                  <a:gd name="T43" fmla="*/ 713 h 868"/>
                  <a:gd name="T44" fmla="*/ 889 w 1057"/>
                  <a:gd name="T45" fmla="*/ 768 h 868"/>
                  <a:gd name="T46" fmla="*/ 820 w 1057"/>
                  <a:gd name="T47" fmla="*/ 810 h 868"/>
                  <a:gd name="T48" fmla="*/ 728 w 1057"/>
                  <a:gd name="T49" fmla="*/ 841 h 868"/>
                  <a:gd name="T50" fmla="*/ 540 w 1057"/>
                  <a:gd name="T51" fmla="*/ 868 h 868"/>
                  <a:gd name="T52" fmla="*/ 290 w 1057"/>
                  <a:gd name="T53" fmla="*/ 833 h 868"/>
                  <a:gd name="T54" fmla="*/ 181 w 1057"/>
                  <a:gd name="T55" fmla="*/ 781 h 868"/>
                  <a:gd name="T56" fmla="*/ 30 w 1057"/>
                  <a:gd name="T57" fmla="*/ 601 h 868"/>
                  <a:gd name="T58" fmla="*/ 7 w 1057"/>
                  <a:gd name="T59" fmla="*/ 324 h 868"/>
                  <a:gd name="T60" fmla="*/ 47 w 1057"/>
                  <a:gd name="T61" fmla="*/ 204 h 868"/>
                  <a:gd name="T62" fmla="*/ 114 w 1057"/>
                  <a:gd name="T63" fmla="*/ 113 h 868"/>
                  <a:gd name="T64" fmla="*/ 180 w 1057"/>
                  <a:gd name="T65" fmla="*/ 61 h 868"/>
                  <a:gd name="T66" fmla="*/ 255 w 1057"/>
                  <a:gd name="T67" fmla="*/ 25 h 868"/>
                  <a:gd name="T68" fmla="*/ 430 w 1057"/>
                  <a:gd name="T69" fmla="*/ 0 h 868"/>
                  <a:gd name="T70" fmla="*/ 686 w 1057"/>
                  <a:gd name="T71" fmla="*/ 65 h 868"/>
                  <a:gd name="T72" fmla="*/ 811 w 1057"/>
                  <a:gd name="T73" fmla="*/ 143 h 868"/>
                  <a:gd name="T74" fmla="*/ 789 w 1057"/>
                  <a:gd name="T75" fmla="*/ 191 h 868"/>
                  <a:gd name="T76" fmla="*/ 741 w 1057"/>
                  <a:gd name="T77" fmla="*/ 218 h 868"/>
                  <a:gd name="T78" fmla="*/ 685 w 1057"/>
                  <a:gd name="T79" fmla="*/ 195 h 86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057"/>
                  <a:gd name="T121" fmla="*/ 0 h 868"/>
                  <a:gd name="T122" fmla="*/ 1057 w 1057"/>
                  <a:gd name="T123" fmla="*/ 868 h 86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057" h="868">
                    <a:moveTo>
                      <a:pt x="685" y="195"/>
                    </a:moveTo>
                    <a:lnTo>
                      <a:pt x="653" y="151"/>
                    </a:lnTo>
                    <a:lnTo>
                      <a:pt x="613" y="115"/>
                    </a:lnTo>
                    <a:lnTo>
                      <a:pt x="570" y="98"/>
                    </a:lnTo>
                    <a:lnTo>
                      <a:pt x="524" y="86"/>
                    </a:lnTo>
                    <a:lnTo>
                      <a:pt x="433" y="80"/>
                    </a:lnTo>
                    <a:lnTo>
                      <a:pt x="343" y="96"/>
                    </a:lnTo>
                    <a:lnTo>
                      <a:pt x="260" y="131"/>
                    </a:lnTo>
                    <a:lnTo>
                      <a:pt x="223" y="156"/>
                    </a:lnTo>
                    <a:lnTo>
                      <a:pt x="189" y="185"/>
                    </a:lnTo>
                    <a:lnTo>
                      <a:pt x="134" y="254"/>
                    </a:lnTo>
                    <a:lnTo>
                      <a:pt x="102" y="338"/>
                    </a:lnTo>
                    <a:lnTo>
                      <a:pt x="96" y="434"/>
                    </a:lnTo>
                    <a:lnTo>
                      <a:pt x="108" y="496"/>
                    </a:lnTo>
                    <a:lnTo>
                      <a:pt x="133" y="548"/>
                    </a:lnTo>
                    <a:lnTo>
                      <a:pt x="150" y="572"/>
                    </a:lnTo>
                    <a:lnTo>
                      <a:pt x="169" y="593"/>
                    </a:lnTo>
                    <a:lnTo>
                      <a:pt x="213" y="629"/>
                    </a:lnTo>
                    <a:lnTo>
                      <a:pt x="238" y="644"/>
                    </a:lnTo>
                    <a:lnTo>
                      <a:pt x="266" y="656"/>
                    </a:lnTo>
                    <a:lnTo>
                      <a:pt x="325" y="678"/>
                    </a:lnTo>
                    <a:lnTo>
                      <a:pt x="387" y="691"/>
                    </a:lnTo>
                    <a:lnTo>
                      <a:pt x="452" y="698"/>
                    </a:lnTo>
                    <a:lnTo>
                      <a:pt x="582" y="694"/>
                    </a:lnTo>
                    <a:lnTo>
                      <a:pt x="701" y="668"/>
                    </a:lnTo>
                    <a:lnTo>
                      <a:pt x="797" y="625"/>
                    </a:lnTo>
                    <a:lnTo>
                      <a:pt x="855" y="568"/>
                    </a:lnTo>
                    <a:lnTo>
                      <a:pt x="878" y="510"/>
                    </a:lnTo>
                    <a:lnTo>
                      <a:pt x="874" y="470"/>
                    </a:lnTo>
                    <a:lnTo>
                      <a:pt x="850" y="434"/>
                    </a:lnTo>
                    <a:lnTo>
                      <a:pt x="815" y="390"/>
                    </a:lnTo>
                    <a:lnTo>
                      <a:pt x="820" y="360"/>
                    </a:lnTo>
                    <a:lnTo>
                      <a:pt x="841" y="348"/>
                    </a:lnTo>
                    <a:lnTo>
                      <a:pt x="866" y="337"/>
                    </a:lnTo>
                    <a:lnTo>
                      <a:pt x="923" y="325"/>
                    </a:lnTo>
                    <a:lnTo>
                      <a:pt x="967" y="332"/>
                    </a:lnTo>
                    <a:lnTo>
                      <a:pt x="1029" y="396"/>
                    </a:lnTo>
                    <a:lnTo>
                      <a:pt x="1057" y="467"/>
                    </a:lnTo>
                    <a:lnTo>
                      <a:pt x="1054" y="540"/>
                    </a:lnTo>
                    <a:lnTo>
                      <a:pt x="1043" y="577"/>
                    </a:lnTo>
                    <a:lnTo>
                      <a:pt x="1027" y="613"/>
                    </a:lnTo>
                    <a:lnTo>
                      <a:pt x="1006" y="648"/>
                    </a:lnTo>
                    <a:lnTo>
                      <a:pt x="981" y="682"/>
                    </a:lnTo>
                    <a:lnTo>
                      <a:pt x="952" y="713"/>
                    </a:lnTo>
                    <a:lnTo>
                      <a:pt x="922" y="742"/>
                    </a:lnTo>
                    <a:lnTo>
                      <a:pt x="889" y="768"/>
                    </a:lnTo>
                    <a:lnTo>
                      <a:pt x="855" y="791"/>
                    </a:lnTo>
                    <a:lnTo>
                      <a:pt x="820" y="810"/>
                    </a:lnTo>
                    <a:lnTo>
                      <a:pt x="785" y="823"/>
                    </a:lnTo>
                    <a:lnTo>
                      <a:pt x="728" y="841"/>
                    </a:lnTo>
                    <a:lnTo>
                      <a:pt x="667" y="855"/>
                    </a:lnTo>
                    <a:lnTo>
                      <a:pt x="540" y="868"/>
                    </a:lnTo>
                    <a:lnTo>
                      <a:pt x="412" y="861"/>
                    </a:lnTo>
                    <a:lnTo>
                      <a:pt x="290" y="833"/>
                    </a:lnTo>
                    <a:lnTo>
                      <a:pt x="234" y="810"/>
                    </a:lnTo>
                    <a:lnTo>
                      <a:pt x="181" y="781"/>
                    </a:lnTo>
                    <a:lnTo>
                      <a:pt x="92" y="704"/>
                    </a:lnTo>
                    <a:lnTo>
                      <a:pt x="30" y="601"/>
                    </a:lnTo>
                    <a:lnTo>
                      <a:pt x="0" y="470"/>
                    </a:lnTo>
                    <a:lnTo>
                      <a:pt x="7" y="324"/>
                    </a:lnTo>
                    <a:lnTo>
                      <a:pt x="24" y="260"/>
                    </a:lnTo>
                    <a:lnTo>
                      <a:pt x="47" y="204"/>
                    </a:lnTo>
                    <a:lnTo>
                      <a:pt x="78" y="155"/>
                    </a:lnTo>
                    <a:lnTo>
                      <a:pt x="114" y="113"/>
                    </a:lnTo>
                    <a:lnTo>
                      <a:pt x="157" y="77"/>
                    </a:lnTo>
                    <a:lnTo>
                      <a:pt x="180" y="61"/>
                    </a:lnTo>
                    <a:lnTo>
                      <a:pt x="204" y="47"/>
                    </a:lnTo>
                    <a:lnTo>
                      <a:pt x="255" y="25"/>
                    </a:lnTo>
                    <a:lnTo>
                      <a:pt x="310" y="9"/>
                    </a:lnTo>
                    <a:lnTo>
                      <a:pt x="430" y="0"/>
                    </a:lnTo>
                    <a:lnTo>
                      <a:pt x="556" y="18"/>
                    </a:lnTo>
                    <a:lnTo>
                      <a:pt x="686" y="65"/>
                    </a:lnTo>
                    <a:lnTo>
                      <a:pt x="794" y="101"/>
                    </a:lnTo>
                    <a:lnTo>
                      <a:pt x="811" y="143"/>
                    </a:lnTo>
                    <a:lnTo>
                      <a:pt x="803" y="168"/>
                    </a:lnTo>
                    <a:lnTo>
                      <a:pt x="789" y="191"/>
                    </a:lnTo>
                    <a:lnTo>
                      <a:pt x="767" y="209"/>
                    </a:lnTo>
                    <a:lnTo>
                      <a:pt x="741" y="218"/>
                    </a:lnTo>
                    <a:lnTo>
                      <a:pt x="685" y="1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01" name="Freeform 87"/>
              <p:cNvSpPr>
                <a:spLocks/>
              </p:cNvSpPr>
              <p:nvPr/>
            </p:nvSpPr>
            <p:spPr bwMode="auto">
              <a:xfrm>
                <a:off x="3871" y="1013"/>
                <a:ext cx="115" cy="56"/>
              </a:xfrm>
              <a:custGeom>
                <a:avLst/>
                <a:gdLst>
                  <a:gd name="T0" fmla="*/ 393 w 574"/>
                  <a:gd name="T1" fmla="*/ 193 h 279"/>
                  <a:gd name="T2" fmla="*/ 355 w 574"/>
                  <a:gd name="T3" fmla="*/ 212 h 279"/>
                  <a:gd name="T4" fmla="*/ 312 w 574"/>
                  <a:gd name="T5" fmla="*/ 231 h 279"/>
                  <a:gd name="T6" fmla="*/ 265 w 574"/>
                  <a:gd name="T7" fmla="*/ 248 h 279"/>
                  <a:gd name="T8" fmla="*/ 216 w 574"/>
                  <a:gd name="T9" fmla="*/ 264 h 279"/>
                  <a:gd name="T10" fmla="*/ 119 w 574"/>
                  <a:gd name="T11" fmla="*/ 279 h 279"/>
                  <a:gd name="T12" fmla="*/ 31 w 574"/>
                  <a:gd name="T13" fmla="*/ 270 h 279"/>
                  <a:gd name="T14" fmla="*/ 6 w 574"/>
                  <a:gd name="T15" fmla="*/ 251 h 279"/>
                  <a:gd name="T16" fmla="*/ 0 w 574"/>
                  <a:gd name="T17" fmla="*/ 228 h 279"/>
                  <a:gd name="T18" fmla="*/ 14 w 574"/>
                  <a:gd name="T19" fmla="*/ 207 h 279"/>
                  <a:gd name="T20" fmla="*/ 41 w 574"/>
                  <a:gd name="T21" fmla="*/ 198 h 279"/>
                  <a:gd name="T22" fmla="*/ 166 w 574"/>
                  <a:gd name="T23" fmla="*/ 181 h 279"/>
                  <a:gd name="T24" fmla="*/ 250 w 574"/>
                  <a:gd name="T25" fmla="*/ 139 h 279"/>
                  <a:gd name="T26" fmla="*/ 323 w 574"/>
                  <a:gd name="T27" fmla="*/ 80 h 279"/>
                  <a:gd name="T28" fmla="*/ 343 w 574"/>
                  <a:gd name="T29" fmla="*/ 64 h 279"/>
                  <a:gd name="T30" fmla="*/ 366 w 574"/>
                  <a:gd name="T31" fmla="*/ 48 h 279"/>
                  <a:gd name="T32" fmla="*/ 390 w 574"/>
                  <a:gd name="T33" fmla="*/ 32 h 279"/>
                  <a:gd name="T34" fmla="*/ 418 w 574"/>
                  <a:gd name="T35" fmla="*/ 15 h 279"/>
                  <a:gd name="T36" fmla="*/ 457 w 574"/>
                  <a:gd name="T37" fmla="*/ 0 h 279"/>
                  <a:gd name="T38" fmla="*/ 484 w 574"/>
                  <a:gd name="T39" fmla="*/ 3 h 279"/>
                  <a:gd name="T40" fmla="*/ 522 w 574"/>
                  <a:gd name="T41" fmla="*/ 57 h 279"/>
                  <a:gd name="T42" fmla="*/ 545 w 574"/>
                  <a:gd name="T43" fmla="*/ 87 h 279"/>
                  <a:gd name="T44" fmla="*/ 566 w 574"/>
                  <a:gd name="T45" fmla="*/ 117 h 279"/>
                  <a:gd name="T46" fmla="*/ 574 w 574"/>
                  <a:gd name="T47" fmla="*/ 156 h 279"/>
                  <a:gd name="T48" fmla="*/ 564 w 574"/>
                  <a:gd name="T49" fmla="*/ 188 h 279"/>
                  <a:gd name="T50" fmla="*/ 544 w 574"/>
                  <a:gd name="T51" fmla="*/ 215 h 279"/>
                  <a:gd name="T52" fmla="*/ 515 w 574"/>
                  <a:gd name="T53" fmla="*/ 234 h 279"/>
                  <a:gd name="T54" fmla="*/ 448 w 574"/>
                  <a:gd name="T55" fmla="*/ 240 h 279"/>
                  <a:gd name="T56" fmla="*/ 393 w 574"/>
                  <a:gd name="T57" fmla="*/ 193 h 279"/>
                  <a:gd name="T58" fmla="*/ 393 w 574"/>
                  <a:gd name="T59" fmla="*/ 193 h 2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74"/>
                  <a:gd name="T91" fmla="*/ 0 h 279"/>
                  <a:gd name="T92" fmla="*/ 574 w 574"/>
                  <a:gd name="T93" fmla="*/ 279 h 27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74" h="279">
                    <a:moveTo>
                      <a:pt x="393" y="193"/>
                    </a:moveTo>
                    <a:lnTo>
                      <a:pt x="355" y="212"/>
                    </a:lnTo>
                    <a:lnTo>
                      <a:pt x="312" y="231"/>
                    </a:lnTo>
                    <a:lnTo>
                      <a:pt x="265" y="248"/>
                    </a:lnTo>
                    <a:lnTo>
                      <a:pt x="216" y="264"/>
                    </a:lnTo>
                    <a:lnTo>
                      <a:pt x="119" y="279"/>
                    </a:lnTo>
                    <a:lnTo>
                      <a:pt x="31" y="270"/>
                    </a:lnTo>
                    <a:lnTo>
                      <a:pt x="6" y="251"/>
                    </a:lnTo>
                    <a:lnTo>
                      <a:pt x="0" y="228"/>
                    </a:lnTo>
                    <a:lnTo>
                      <a:pt x="14" y="207"/>
                    </a:lnTo>
                    <a:lnTo>
                      <a:pt x="41" y="198"/>
                    </a:lnTo>
                    <a:lnTo>
                      <a:pt x="166" y="181"/>
                    </a:lnTo>
                    <a:lnTo>
                      <a:pt x="250" y="139"/>
                    </a:lnTo>
                    <a:lnTo>
                      <a:pt x="323" y="80"/>
                    </a:lnTo>
                    <a:lnTo>
                      <a:pt x="343" y="64"/>
                    </a:lnTo>
                    <a:lnTo>
                      <a:pt x="366" y="48"/>
                    </a:lnTo>
                    <a:lnTo>
                      <a:pt x="390" y="32"/>
                    </a:lnTo>
                    <a:lnTo>
                      <a:pt x="418" y="15"/>
                    </a:lnTo>
                    <a:lnTo>
                      <a:pt x="457" y="0"/>
                    </a:lnTo>
                    <a:lnTo>
                      <a:pt x="484" y="3"/>
                    </a:lnTo>
                    <a:lnTo>
                      <a:pt x="522" y="57"/>
                    </a:lnTo>
                    <a:lnTo>
                      <a:pt x="545" y="87"/>
                    </a:lnTo>
                    <a:lnTo>
                      <a:pt x="566" y="117"/>
                    </a:lnTo>
                    <a:lnTo>
                      <a:pt x="574" y="156"/>
                    </a:lnTo>
                    <a:lnTo>
                      <a:pt x="564" y="188"/>
                    </a:lnTo>
                    <a:lnTo>
                      <a:pt x="544" y="215"/>
                    </a:lnTo>
                    <a:lnTo>
                      <a:pt x="515" y="234"/>
                    </a:lnTo>
                    <a:lnTo>
                      <a:pt x="448" y="240"/>
                    </a:lnTo>
                    <a:lnTo>
                      <a:pt x="393" y="19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02" name="Freeform 88"/>
              <p:cNvSpPr>
                <a:spLocks/>
              </p:cNvSpPr>
              <p:nvPr/>
            </p:nvSpPr>
            <p:spPr bwMode="auto">
              <a:xfrm>
                <a:off x="3801" y="898"/>
                <a:ext cx="86" cy="56"/>
              </a:xfrm>
              <a:custGeom>
                <a:avLst/>
                <a:gdLst>
                  <a:gd name="T0" fmla="*/ 242 w 429"/>
                  <a:gd name="T1" fmla="*/ 266 h 277"/>
                  <a:gd name="T2" fmla="*/ 212 w 429"/>
                  <a:gd name="T3" fmla="*/ 277 h 277"/>
                  <a:gd name="T4" fmla="*/ 168 w 429"/>
                  <a:gd name="T5" fmla="*/ 262 h 277"/>
                  <a:gd name="T6" fmla="*/ 120 w 429"/>
                  <a:gd name="T7" fmla="*/ 239 h 277"/>
                  <a:gd name="T8" fmla="*/ 77 w 429"/>
                  <a:gd name="T9" fmla="*/ 229 h 277"/>
                  <a:gd name="T10" fmla="*/ 20 w 429"/>
                  <a:gd name="T11" fmla="*/ 224 h 277"/>
                  <a:gd name="T12" fmla="*/ 0 w 429"/>
                  <a:gd name="T13" fmla="*/ 212 h 277"/>
                  <a:gd name="T14" fmla="*/ 18 w 429"/>
                  <a:gd name="T15" fmla="*/ 195 h 277"/>
                  <a:gd name="T16" fmla="*/ 82 w 429"/>
                  <a:gd name="T17" fmla="*/ 145 h 277"/>
                  <a:gd name="T18" fmla="*/ 113 w 429"/>
                  <a:gd name="T19" fmla="*/ 73 h 277"/>
                  <a:gd name="T20" fmla="*/ 118 w 429"/>
                  <a:gd name="T21" fmla="*/ 37 h 277"/>
                  <a:gd name="T22" fmla="*/ 131 w 429"/>
                  <a:gd name="T23" fmla="*/ 14 h 277"/>
                  <a:gd name="T24" fmla="*/ 150 w 429"/>
                  <a:gd name="T25" fmla="*/ 3 h 277"/>
                  <a:gd name="T26" fmla="*/ 176 w 429"/>
                  <a:gd name="T27" fmla="*/ 0 h 277"/>
                  <a:gd name="T28" fmla="*/ 291 w 429"/>
                  <a:gd name="T29" fmla="*/ 13 h 277"/>
                  <a:gd name="T30" fmla="*/ 341 w 429"/>
                  <a:gd name="T31" fmla="*/ 29 h 277"/>
                  <a:gd name="T32" fmla="*/ 354 w 429"/>
                  <a:gd name="T33" fmla="*/ 63 h 277"/>
                  <a:gd name="T34" fmla="*/ 368 w 429"/>
                  <a:gd name="T35" fmla="*/ 141 h 277"/>
                  <a:gd name="T36" fmla="*/ 429 w 429"/>
                  <a:gd name="T37" fmla="*/ 227 h 277"/>
                  <a:gd name="T38" fmla="*/ 426 w 429"/>
                  <a:gd name="T39" fmla="*/ 251 h 277"/>
                  <a:gd name="T40" fmla="*/ 406 w 429"/>
                  <a:gd name="T41" fmla="*/ 266 h 277"/>
                  <a:gd name="T42" fmla="*/ 333 w 429"/>
                  <a:gd name="T43" fmla="*/ 276 h 277"/>
                  <a:gd name="T44" fmla="*/ 242 w 429"/>
                  <a:gd name="T45" fmla="*/ 266 h 277"/>
                  <a:gd name="T46" fmla="*/ 242 w 429"/>
                  <a:gd name="T47" fmla="*/ 266 h 27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29"/>
                  <a:gd name="T73" fmla="*/ 0 h 277"/>
                  <a:gd name="T74" fmla="*/ 429 w 429"/>
                  <a:gd name="T75" fmla="*/ 277 h 27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29" h="277">
                    <a:moveTo>
                      <a:pt x="242" y="266"/>
                    </a:moveTo>
                    <a:lnTo>
                      <a:pt x="212" y="277"/>
                    </a:lnTo>
                    <a:lnTo>
                      <a:pt x="168" y="262"/>
                    </a:lnTo>
                    <a:lnTo>
                      <a:pt x="120" y="239"/>
                    </a:lnTo>
                    <a:lnTo>
                      <a:pt x="77" y="229"/>
                    </a:lnTo>
                    <a:lnTo>
                      <a:pt x="20" y="224"/>
                    </a:lnTo>
                    <a:lnTo>
                      <a:pt x="0" y="212"/>
                    </a:lnTo>
                    <a:lnTo>
                      <a:pt x="18" y="195"/>
                    </a:lnTo>
                    <a:lnTo>
                      <a:pt x="82" y="145"/>
                    </a:lnTo>
                    <a:lnTo>
                      <a:pt x="113" y="73"/>
                    </a:lnTo>
                    <a:lnTo>
                      <a:pt x="118" y="37"/>
                    </a:lnTo>
                    <a:lnTo>
                      <a:pt x="131" y="14"/>
                    </a:lnTo>
                    <a:lnTo>
                      <a:pt x="150" y="3"/>
                    </a:lnTo>
                    <a:lnTo>
                      <a:pt x="176" y="0"/>
                    </a:lnTo>
                    <a:lnTo>
                      <a:pt x="291" y="13"/>
                    </a:lnTo>
                    <a:lnTo>
                      <a:pt x="341" y="29"/>
                    </a:lnTo>
                    <a:lnTo>
                      <a:pt x="354" y="63"/>
                    </a:lnTo>
                    <a:lnTo>
                      <a:pt x="368" y="141"/>
                    </a:lnTo>
                    <a:lnTo>
                      <a:pt x="429" y="227"/>
                    </a:lnTo>
                    <a:lnTo>
                      <a:pt x="426" y="251"/>
                    </a:lnTo>
                    <a:lnTo>
                      <a:pt x="406" y="266"/>
                    </a:lnTo>
                    <a:lnTo>
                      <a:pt x="333" y="276"/>
                    </a:lnTo>
                    <a:lnTo>
                      <a:pt x="242" y="2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03" name="Freeform 89"/>
              <p:cNvSpPr>
                <a:spLocks/>
              </p:cNvSpPr>
              <p:nvPr/>
            </p:nvSpPr>
            <p:spPr bwMode="auto">
              <a:xfrm>
                <a:off x="3951" y="1126"/>
                <a:ext cx="119" cy="76"/>
              </a:xfrm>
              <a:custGeom>
                <a:avLst/>
                <a:gdLst>
                  <a:gd name="T0" fmla="*/ 27 w 595"/>
                  <a:gd name="T1" fmla="*/ 333 h 377"/>
                  <a:gd name="T2" fmla="*/ 24 w 595"/>
                  <a:gd name="T3" fmla="*/ 282 h 377"/>
                  <a:gd name="T4" fmla="*/ 9 w 595"/>
                  <a:gd name="T5" fmla="*/ 232 h 377"/>
                  <a:gd name="T6" fmla="*/ 0 w 595"/>
                  <a:gd name="T7" fmla="*/ 183 h 377"/>
                  <a:gd name="T8" fmla="*/ 9 w 595"/>
                  <a:gd name="T9" fmla="*/ 138 h 377"/>
                  <a:gd name="T10" fmla="*/ 26 w 595"/>
                  <a:gd name="T11" fmla="*/ 117 h 377"/>
                  <a:gd name="T12" fmla="*/ 46 w 595"/>
                  <a:gd name="T13" fmla="*/ 98 h 377"/>
                  <a:gd name="T14" fmla="*/ 72 w 595"/>
                  <a:gd name="T15" fmla="*/ 83 h 377"/>
                  <a:gd name="T16" fmla="*/ 99 w 595"/>
                  <a:gd name="T17" fmla="*/ 71 h 377"/>
                  <a:gd name="T18" fmla="*/ 163 w 595"/>
                  <a:gd name="T19" fmla="*/ 54 h 377"/>
                  <a:gd name="T20" fmla="*/ 233 w 595"/>
                  <a:gd name="T21" fmla="*/ 45 h 377"/>
                  <a:gd name="T22" fmla="*/ 495 w 595"/>
                  <a:gd name="T23" fmla="*/ 5 h 377"/>
                  <a:gd name="T24" fmla="*/ 541 w 595"/>
                  <a:gd name="T25" fmla="*/ 0 h 377"/>
                  <a:gd name="T26" fmla="*/ 578 w 595"/>
                  <a:gd name="T27" fmla="*/ 16 h 377"/>
                  <a:gd name="T28" fmla="*/ 595 w 595"/>
                  <a:gd name="T29" fmla="*/ 45 h 377"/>
                  <a:gd name="T30" fmla="*/ 590 w 595"/>
                  <a:gd name="T31" fmla="*/ 59 h 377"/>
                  <a:gd name="T32" fmla="*/ 575 w 595"/>
                  <a:gd name="T33" fmla="*/ 72 h 377"/>
                  <a:gd name="T34" fmla="*/ 550 w 595"/>
                  <a:gd name="T35" fmla="*/ 86 h 377"/>
                  <a:gd name="T36" fmla="*/ 506 w 595"/>
                  <a:gd name="T37" fmla="*/ 104 h 377"/>
                  <a:gd name="T38" fmla="*/ 451 w 595"/>
                  <a:gd name="T39" fmla="*/ 124 h 377"/>
                  <a:gd name="T40" fmla="*/ 388 w 595"/>
                  <a:gd name="T41" fmla="*/ 146 h 377"/>
                  <a:gd name="T42" fmla="*/ 325 w 595"/>
                  <a:gd name="T43" fmla="*/ 168 h 377"/>
                  <a:gd name="T44" fmla="*/ 267 w 595"/>
                  <a:gd name="T45" fmla="*/ 188 h 377"/>
                  <a:gd name="T46" fmla="*/ 188 w 595"/>
                  <a:gd name="T47" fmla="*/ 213 h 377"/>
                  <a:gd name="T48" fmla="*/ 163 w 595"/>
                  <a:gd name="T49" fmla="*/ 210 h 377"/>
                  <a:gd name="T50" fmla="*/ 141 w 595"/>
                  <a:gd name="T51" fmla="*/ 215 h 377"/>
                  <a:gd name="T52" fmla="*/ 114 w 595"/>
                  <a:gd name="T53" fmla="*/ 281 h 377"/>
                  <a:gd name="T54" fmla="*/ 96 w 595"/>
                  <a:gd name="T55" fmla="*/ 351 h 377"/>
                  <a:gd name="T56" fmla="*/ 78 w 595"/>
                  <a:gd name="T57" fmla="*/ 375 h 377"/>
                  <a:gd name="T58" fmla="*/ 54 w 595"/>
                  <a:gd name="T59" fmla="*/ 377 h 377"/>
                  <a:gd name="T60" fmla="*/ 27 w 595"/>
                  <a:gd name="T61" fmla="*/ 333 h 377"/>
                  <a:gd name="T62" fmla="*/ 27 w 595"/>
                  <a:gd name="T63" fmla="*/ 333 h 37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95"/>
                  <a:gd name="T97" fmla="*/ 0 h 377"/>
                  <a:gd name="T98" fmla="*/ 595 w 595"/>
                  <a:gd name="T99" fmla="*/ 377 h 37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95" h="377">
                    <a:moveTo>
                      <a:pt x="27" y="333"/>
                    </a:moveTo>
                    <a:lnTo>
                      <a:pt x="24" y="282"/>
                    </a:lnTo>
                    <a:lnTo>
                      <a:pt x="9" y="232"/>
                    </a:lnTo>
                    <a:lnTo>
                      <a:pt x="0" y="183"/>
                    </a:lnTo>
                    <a:lnTo>
                      <a:pt x="9" y="138"/>
                    </a:lnTo>
                    <a:lnTo>
                      <a:pt x="26" y="117"/>
                    </a:lnTo>
                    <a:lnTo>
                      <a:pt x="46" y="98"/>
                    </a:lnTo>
                    <a:lnTo>
                      <a:pt x="72" y="83"/>
                    </a:lnTo>
                    <a:lnTo>
                      <a:pt x="99" y="71"/>
                    </a:lnTo>
                    <a:lnTo>
                      <a:pt x="163" y="54"/>
                    </a:lnTo>
                    <a:lnTo>
                      <a:pt x="233" y="45"/>
                    </a:lnTo>
                    <a:lnTo>
                      <a:pt x="495" y="5"/>
                    </a:lnTo>
                    <a:lnTo>
                      <a:pt x="541" y="0"/>
                    </a:lnTo>
                    <a:lnTo>
                      <a:pt x="578" y="16"/>
                    </a:lnTo>
                    <a:lnTo>
                      <a:pt x="595" y="45"/>
                    </a:lnTo>
                    <a:lnTo>
                      <a:pt x="590" y="59"/>
                    </a:lnTo>
                    <a:lnTo>
                      <a:pt x="575" y="72"/>
                    </a:lnTo>
                    <a:lnTo>
                      <a:pt x="550" y="86"/>
                    </a:lnTo>
                    <a:lnTo>
                      <a:pt x="506" y="104"/>
                    </a:lnTo>
                    <a:lnTo>
                      <a:pt x="451" y="124"/>
                    </a:lnTo>
                    <a:lnTo>
                      <a:pt x="388" y="146"/>
                    </a:lnTo>
                    <a:lnTo>
                      <a:pt x="325" y="168"/>
                    </a:lnTo>
                    <a:lnTo>
                      <a:pt x="267" y="188"/>
                    </a:lnTo>
                    <a:lnTo>
                      <a:pt x="188" y="213"/>
                    </a:lnTo>
                    <a:lnTo>
                      <a:pt x="163" y="210"/>
                    </a:lnTo>
                    <a:lnTo>
                      <a:pt x="141" y="215"/>
                    </a:lnTo>
                    <a:lnTo>
                      <a:pt x="114" y="281"/>
                    </a:lnTo>
                    <a:lnTo>
                      <a:pt x="96" y="351"/>
                    </a:lnTo>
                    <a:lnTo>
                      <a:pt x="78" y="375"/>
                    </a:lnTo>
                    <a:lnTo>
                      <a:pt x="54" y="377"/>
                    </a:lnTo>
                    <a:lnTo>
                      <a:pt x="27" y="3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04" name="Freeform 90"/>
              <p:cNvSpPr>
                <a:spLocks/>
              </p:cNvSpPr>
              <p:nvPr/>
            </p:nvSpPr>
            <p:spPr bwMode="auto">
              <a:xfrm>
                <a:off x="3636" y="1203"/>
                <a:ext cx="63" cy="35"/>
              </a:xfrm>
              <a:custGeom>
                <a:avLst/>
                <a:gdLst>
                  <a:gd name="T0" fmla="*/ 46 w 314"/>
                  <a:gd name="T1" fmla="*/ 0 h 175"/>
                  <a:gd name="T2" fmla="*/ 99 w 314"/>
                  <a:gd name="T3" fmla="*/ 26 h 175"/>
                  <a:gd name="T4" fmla="*/ 154 w 314"/>
                  <a:gd name="T5" fmla="*/ 44 h 175"/>
                  <a:gd name="T6" fmla="*/ 266 w 314"/>
                  <a:gd name="T7" fmla="*/ 72 h 175"/>
                  <a:gd name="T8" fmla="*/ 302 w 314"/>
                  <a:gd name="T9" fmla="*/ 90 h 175"/>
                  <a:gd name="T10" fmla="*/ 314 w 314"/>
                  <a:gd name="T11" fmla="*/ 120 h 175"/>
                  <a:gd name="T12" fmla="*/ 302 w 314"/>
                  <a:gd name="T13" fmla="*/ 149 h 175"/>
                  <a:gd name="T14" fmla="*/ 287 w 314"/>
                  <a:gd name="T15" fmla="*/ 160 h 175"/>
                  <a:gd name="T16" fmla="*/ 266 w 314"/>
                  <a:gd name="T17" fmla="*/ 167 h 175"/>
                  <a:gd name="T18" fmla="*/ 216 w 314"/>
                  <a:gd name="T19" fmla="*/ 175 h 175"/>
                  <a:gd name="T20" fmla="*/ 120 w 314"/>
                  <a:gd name="T21" fmla="*/ 162 h 175"/>
                  <a:gd name="T22" fmla="*/ 33 w 314"/>
                  <a:gd name="T23" fmla="*/ 127 h 175"/>
                  <a:gd name="T24" fmla="*/ 6 w 314"/>
                  <a:gd name="T25" fmla="*/ 88 h 175"/>
                  <a:gd name="T26" fmla="*/ 0 w 314"/>
                  <a:gd name="T27" fmla="*/ 38 h 175"/>
                  <a:gd name="T28" fmla="*/ 13 w 314"/>
                  <a:gd name="T29" fmla="*/ 1 h 175"/>
                  <a:gd name="T30" fmla="*/ 46 w 314"/>
                  <a:gd name="T31" fmla="*/ 0 h 175"/>
                  <a:gd name="T32" fmla="*/ 46 w 314"/>
                  <a:gd name="T33" fmla="*/ 0 h 1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4"/>
                  <a:gd name="T52" fmla="*/ 0 h 175"/>
                  <a:gd name="T53" fmla="*/ 314 w 314"/>
                  <a:gd name="T54" fmla="*/ 175 h 1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4" h="175">
                    <a:moveTo>
                      <a:pt x="46" y="0"/>
                    </a:moveTo>
                    <a:lnTo>
                      <a:pt x="99" y="26"/>
                    </a:lnTo>
                    <a:lnTo>
                      <a:pt x="154" y="44"/>
                    </a:lnTo>
                    <a:lnTo>
                      <a:pt x="266" y="72"/>
                    </a:lnTo>
                    <a:lnTo>
                      <a:pt x="302" y="90"/>
                    </a:lnTo>
                    <a:lnTo>
                      <a:pt x="314" y="120"/>
                    </a:lnTo>
                    <a:lnTo>
                      <a:pt x="302" y="149"/>
                    </a:lnTo>
                    <a:lnTo>
                      <a:pt x="287" y="160"/>
                    </a:lnTo>
                    <a:lnTo>
                      <a:pt x="266" y="167"/>
                    </a:lnTo>
                    <a:lnTo>
                      <a:pt x="216" y="175"/>
                    </a:lnTo>
                    <a:lnTo>
                      <a:pt x="120" y="162"/>
                    </a:lnTo>
                    <a:lnTo>
                      <a:pt x="33" y="127"/>
                    </a:lnTo>
                    <a:lnTo>
                      <a:pt x="6" y="88"/>
                    </a:lnTo>
                    <a:lnTo>
                      <a:pt x="0" y="38"/>
                    </a:lnTo>
                    <a:lnTo>
                      <a:pt x="13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05" name="Freeform 91"/>
              <p:cNvSpPr>
                <a:spLocks/>
              </p:cNvSpPr>
              <p:nvPr/>
            </p:nvSpPr>
            <p:spPr bwMode="auto">
              <a:xfrm>
                <a:off x="3869" y="1235"/>
                <a:ext cx="79" cy="32"/>
              </a:xfrm>
              <a:custGeom>
                <a:avLst/>
                <a:gdLst>
                  <a:gd name="T0" fmla="*/ 64 w 397"/>
                  <a:gd name="T1" fmla="*/ 0 h 162"/>
                  <a:gd name="T2" fmla="*/ 363 w 397"/>
                  <a:gd name="T3" fmla="*/ 1 h 162"/>
                  <a:gd name="T4" fmla="*/ 385 w 397"/>
                  <a:gd name="T5" fmla="*/ 5 h 162"/>
                  <a:gd name="T6" fmla="*/ 397 w 397"/>
                  <a:gd name="T7" fmla="*/ 20 h 162"/>
                  <a:gd name="T8" fmla="*/ 391 w 397"/>
                  <a:gd name="T9" fmla="*/ 68 h 162"/>
                  <a:gd name="T10" fmla="*/ 376 w 397"/>
                  <a:gd name="T11" fmla="*/ 95 h 162"/>
                  <a:gd name="T12" fmla="*/ 355 w 397"/>
                  <a:gd name="T13" fmla="*/ 120 h 162"/>
                  <a:gd name="T14" fmla="*/ 330 w 397"/>
                  <a:gd name="T15" fmla="*/ 138 h 162"/>
                  <a:gd name="T16" fmla="*/ 301 w 397"/>
                  <a:gd name="T17" fmla="*/ 149 h 162"/>
                  <a:gd name="T18" fmla="*/ 241 w 397"/>
                  <a:gd name="T19" fmla="*/ 161 h 162"/>
                  <a:gd name="T20" fmla="*/ 181 w 397"/>
                  <a:gd name="T21" fmla="*/ 162 h 162"/>
                  <a:gd name="T22" fmla="*/ 127 w 397"/>
                  <a:gd name="T23" fmla="*/ 146 h 162"/>
                  <a:gd name="T24" fmla="*/ 73 w 397"/>
                  <a:gd name="T25" fmla="*/ 136 h 162"/>
                  <a:gd name="T26" fmla="*/ 20 w 397"/>
                  <a:gd name="T27" fmla="*/ 115 h 162"/>
                  <a:gd name="T28" fmla="*/ 0 w 397"/>
                  <a:gd name="T29" fmla="*/ 71 h 162"/>
                  <a:gd name="T30" fmla="*/ 15 w 397"/>
                  <a:gd name="T31" fmla="*/ 25 h 162"/>
                  <a:gd name="T32" fmla="*/ 35 w 397"/>
                  <a:gd name="T33" fmla="*/ 10 h 162"/>
                  <a:gd name="T34" fmla="*/ 64 w 397"/>
                  <a:gd name="T35" fmla="*/ 0 h 162"/>
                  <a:gd name="T36" fmla="*/ 64 w 397"/>
                  <a:gd name="T37" fmla="*/ 0 h 16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7"/>
                  <a:gd name="T58" fmla="*/ 0 h 162"/>
                  <a:gd name="T59" fmla="*/ 397 w 397"/>
                  <a:gd name="T60" fmla="*/ 162 h 16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7" h="162">
                    <a:moveTo>
                      <a:pt x="64" y="0"/>
                    </a:moveTo>
                    <a:lnTo>
                      <a:pt x="363" y="1"/>
                    </a:lnTo>
                    <a:lnTo>
                      <a:pt x="385" y="5"/>
                    </a:lnTo>
                    <a:lnTo>
                      <a:pt x="397" y="20"/>
                    </a:lnTo>
                    <a:lnTo>
                      <a:pt x="391" y="68"/>
                    </a:lnTo>
                    <a:lnTo>
                      <a:pt x="376" y="95"/>
                    </a:lnTo>
                    <a:lnTo>
                      <a:pt x="355" y="120"/>
                    </a:lnTo>
                    <a:lnTo>
                      <a:pt x="330" y="138"/>
                    </a:lnTo>
                    <a:lnTo>
                      <a:pt x="301" y="149"/>
                    </a:lnTo>
                    <a:lnTo>
                      <a:pt x="241" y="161"/>
                    </a:lnTo>
                    <a:lnTo>
                      <a:pt x="181" y="162"/>
                    </a:lnTo>
                    <a:lnTo>
                      <a:pt x="127" y="146"/>
                    </a:lnTo>
                    <a:lnTo>
                      <a:pt x="73" y="136"/>
                    </a:lnTo>
                    <a:lnTo>
                      <a:pt x="20" y="115"/>
                    </a:lnTo>
                    <a:lnTo>
                      <a:pt x="0" y="71"/>
                    </a:lnTo>
                    <a:lnTo>
                      <a:pt x="15" y="25"/>
                    </a:lnTo>
                    <a:lnTo>
                      <a:pt x="35" y="1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06" name="Freeform 92"/>
              <p:cNvSpPr>
                <a:spLocks/>
              </p:cNvSpPr>
              <p:nvPr/>
            </p:nvSpPr>
            <p:spPr bwMode="auto">
              <a:xfrm>
                <a:off x="4048" y="1168"/>
                <a:ext cx="61" cy="43"/>
              </a:xfrm>
              <a:custGeom>
                <a:avLst/>
                <a:gdLst>
                  <a:gd name="T0" fmla="*/ 42 w 306"/>
                  <a:gd name="T1" fmla="*/ 78 h 213"/>
                  <a:gd name="T2" fmla="*/ 130 w 306"/>
                  <a:gd name="T3" fmla="*/ 57 h 213"/>
                  <a:gd name="T4" fmla="*/ 207 w 306"/>
                  <a:gd name="T5" fmla="*/ 8 h 213"/>
                  <a:gd name="T6" fmla="*/ 246 w 306"/>
                  <a:gd name="T7" fmla="*/ 0 h 213"/>
                  <a:gd name="T8" fmla="*/ 283 w 306"/>
                  <a:gd name="T9" fmla="*/ 34 h 213"/>
                  <a:gd name="T10" fmla="*/ 306 w 306"/>
                  <a:gd name="T11" fmla="*/ 84 h 213"/>
                  <a:gd name="T12" fmla="*/ 299 w 306"/>
                  <a:gd name="T13" fmla="*/ 132 h 213"/>
                  <a:gd name="T14" fmla="*/ 262 w 306"/>
                  <a:gd name="T15" fmla="*/ 170 h 213"/>
                  <a:gd name="T16" fmla="*/ 225 w 306"/>
                  <a:gd name="T17" fmla="*/ 190 h 213"/>
                  <a:gd name="T18" fmla="*/ 131 w 306"/>
                  <a:gd name="T19" fmla="*/ 213 h 213"/>
                  <a:gd name="T20" fmla="*/ 60 w 306"/>
                  <a:gd name="T21" fmla="*/ 207 h 213"/>
                  <a:gd name="T22" fmla="*/ 12 w 306"/>
                  <a:gd name="T23" fmla="*/ 166 h 213"/>
                  <a:gd name="T24" fmla="*/ 0 w 306"/>
                  <a:gd name="T25" fmla="*/ 116 h 213"/>
                  <a:gd name="T26" fmla="*/ 14 w 306"/>
                  <a:gd name="T27" fmla="*/ 94 h 213"/>
                  <a:gd name="T28" fmla="*/ 42 w 306"/>
                  <a:gd name="T29" fmla="*/ 78 h 213"/>
                  <a:gd name="T30" fmla="*/ 42 w 306"/>
                  <a:gd name="T31" fmla="*/ 78 h 2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06"/>
                  <a:gd name="T49" fmla="*/ 0 h 213"/>
                  <a:gd name="T50" fmla="*/ 306 w 306"/>
                  <a:gd name="T51" fmla="*/ 213 h 21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06" h="213">
                    <a:moveTo>
                      <a:pt x="42" y="78"/>
                    </a:moveTo>
                    <a:lnTo>
                      <a:pt x="130" y="57"/>
                    </a:lnTo>
                    <a:lnTo>
                      <a:pt x="207" y="8"/>
                    </a:lnTo>
                    <a:lnTo>
                      <a:pt x="246" y="0"/>
                    </a:lnTo>
                    <a:lnTo>
                      <a:pt x="283" y="34"/>
                    </a:lnTo>
                    <a:lnTo>
                      <a:pt x="306" y="84"/>
                    </a:lnTo>
                    <a:lnTo>
                      <a:pt x="299" y="132"/>
                    </a:lnTo>
                    <a:lnTo>
                      <a:pt x="262" y="170"/>
                    </a:lnTo>
                    <a:lnTo>
                      <a:pt x="225" y="190"/>
                    </a:lnTo>
                    <a:lnTo>
                      <a:pt x="131" y="213"/>
                    </a:lnTo>
                    <a:lnTo>
                      <a:pt x="60" y="207"/>
                    </a:lnTo>
                    <a:lnTo>
                      <a:pt x="12" y="166"/>
                    </a:lnTo>
                    <a:lnTo>
                      <a:pt x="0" y="116"/>
                    </a:lnTo>
                    <a:lnTo>
                      <a:pt x="14" y="94"/>
                    </a:lnTo>
                    <a:lnTo>
                      <a:pt x="42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07" name="Freeform 93"/>
              <p:cNvSpPr>
                <a:spLocks/>
              </p:cNvSpPr>
              <p:nvPr/>
            </p:nvSpPr>
            <p:spPr bwMode="auto">
              <a:xfrm>
                <a:off x="4022" y="906"/>
                <a:ext cx="107" cy="257"/>
              </a:xfrm>
              <a:custGeom>
                <a:avLst/>
                <a:gdLst>
                  <a:gd name="T0" fmla="*/ 274 w 533"/>
                  <a:gd name="T1" fmla="*/ 983 h 1289"/>
                  <a:gd name="T2" fmla="*/ 227 w 533"/>
                  <a:gd name="T3" fmla="*/ 894 h 1289"/>
                  <a:gd name="T4" fmla="*/ 202 w 533"/>
                  <a:gd name="T5" fmla="*/ 795 h 1289"/>
                  <a:gd name="T6" fmla="*/ 190 w 533"/>
                  <a:gd name="T7" fmla="*/ 573 h 1289"/>
                  <a:gd name="T8" fmla="*/ 196 w 533"/>
                  <a:gd name="T9" fmla="*/ 131 h 1289"/>
                  <a:gd name="T10" fmla="*/ 170 w 533"/>
                  <a:gd name="T11" fmla="*/ 130 h 1289"/>
                  <a:gd name="T12" fmla="*/ 149 w 533"/>
                  <a:gd name="T13" fmla="*/ 150 h 1289"/>
                  <a:gd name="T14" fmla="*/ 119 w 533"/>
                  <a:gd name="T15" fmla="*/ 202 h 1289"/>
                  <a:gd name="T16" fmla="*/ 97 w 533"/>
                  <a:gd name="T17" fmla="*/ 222 h 1289"/>
                  <a:gd name="T18" fmla="*/ 73 w 533"/>
                  <a:gd name="T19" fmla="*/ 232 h 1289"/>
                  <a:gd name="T20" fmla="*/ 28 w 533"/>
                  <a:gd name="T21" fmla="*/ 223 h 1289"/>
                  <a:gd name="T22" fmla="*/ 0 w 533"/>
                  <a:gd name="T23" fmla="*/ 187 h 1289"/>
                  <a:gd name="T24" fmla="*/ 6 w 533"/>
                  <a:gd name="T25" fmla="*/ 133 h 1289"/>
                  <a:gd name="T26" fmla="*/ 42 w 533"/>
                  <a:gd name="T27" fmla="*/ 74 h 1289"/>
                  <a:gd name="T28" fmla="*/ 85 w 533"/>
                  <a:gd name="T29" fmla="*/ 32 h 1289"/>
                  <a:gd name="T30" fmla="*/ 109 w 533"/>
                  <a:gd name="T31" fmla="*/ 17 h 1289"/>
                  <a:gd name="T32" fmla="*/ 133 w 533"/>
                  <a:gd name="T33" fmla="*/ 7 h 1289"/>
                  <a:gd name="T34" fmla="*/ 181 w 533"/>
                  <a:gd name="T35" fmla="*/ 0 h 1289"/>
                  <a:gd name="T36" fmla="*/ 227 w 533"/>
                  <a:gd name="T37" fmla="*/ 12 h 1289"/>
                  <a:gd name="T38" fmla="*/ 266 w 533"/>
                  <a:gd name="T39" fmla="*/ 43 h 1289"/>
                  <a:gd name="T40" fmla="*/ 295 w 533"/>
                  <a:gd name="T41" fmla="*/ 95 h 1289"/>
                  <a:gd name="T42" fmla="*/ 313 w 533"/>
                  <a:gd name="T43" fmla="*/ 167 h 1289"/>
                  <a:gd name="T44" fmla="*/ 316 w 533"/>
                  <a:gd name="T45" fmla="*/ 319 h 1289"/>
                  <a:gd name="T46" fmla="*/ 305 w 533"/>
                  <a:gd name="T47" fmla="*/ 472 h 1289"/>
                  <a:gd name="T48" fmla="*/ 296 w 533"/>
                  <a:gd name="T49" fmla="*/ 624 h 1289"/>
                  <a:gd name="T50" fmla="*/ 312 w 533"/>
                  <a:gd name="T51" fmla="*/ 777 h 1289"/>
                  <a:gd name="T52" fmla="*/ 338 w 533"/>
                  <a:gd name="T53" fmla="*/ 874 h 1289"/>
                  <a:gd name="T54" fmla="*/ 365 w 533"/>
                  <a:gd name="T55" fmla="*/ 939 h 1289"/>
                  <a:gd name="T56" fmla="*/ 391 w 533"/>
                  <a:gd name="T57" fmla="*/ 976 h 1289"/>
                  <a:gd name="T58" fmla="*/ 417 w 533"/>
                  <a:gd name="T59" fmla="*/ 995 h 1289"/>
                  <a:gd name="T60" fmla="*/ 468 w 533"/>
                  <a:gd name="T61" fmla="*/ 1012 h 1289"/>
                  <a:gd name="T62" fmla="*/ 512 w 533"/>
                  <a:gd name="T63" fmla="*/ 1053 h 1289"/>
                  <a:gd name="T64" fmla="*/ 533 w 533"/>
                  <a:gd name="T65" fmla="*/ 1154 h 1289"/>
                  <a:gd name="T66" fmla="*/ 523 w 533"/>
                  <a:gd name="T67" fmla="*/ 1204 h 1289"/>
                  <a:gd name="T68" fmla="*/ 506 w 533"/>
                  <a:gd name="T69" fmla="*/ 1246 h 1289"/>
                  <a:gd name="T70" fmla="*/ 486 w 533"/>
                  <a:gd name="T71" fmla="*/ 1276 h 1289"/>
                  <a:gd name="T72" fmla="*/ 467 w 533"/>
                  <a:gd name="T73" fmla="*/ 1289 h 1289"/>
                  <a:gd name="T74" fmla="*/ 452 w 533"/>
                  <a:gd name="T75" fmla="*/ 1281 h 1289"/>
                  <a:gd name="T76" fmla="*/ 446 w 533"/>
                  <a:gd name="T77" fmla="*/ 1246 h 1289"/>
                  <a:gd name="T78" fmla="*/ 452 w 533"/>
                  <a:gd name="T79" fmla="*/ 1136 h 1289"/>
                  <a:gd name="T80" fmla="*/ 446 w 533"/>
                  <a:gd name="T81" fmla="*/ 1110 h 1289"/>
                  <a:gd name="T82" fmla="*/ 434 w 533"/>
                  <a:gd name="T83" fmla="*/ 1095 h 1289"/>
                  <a:gd name="T84" fmla="*/ 378 w 533"/>
                  <a:gd name="T85" fmla="*/ 1106 h 1289"/>
                  <a:gd name="T86" fmla="*/ 311 w 533"/>
                  <a:gd name="T87" fmla="*/ 1055 h 1289"/>
                  <a:gd name="T88" fmla="*/ 274 w 533"/>
                  <a:gd name="T89" fmla="*/ 983 h 1289"/>
                  <a:gd name="T90" fmla="*/ 274 w 533"/>
                  <a:gd name="T91" fmla="*/ 983 h 128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3"/>
                  <a:gd name="T139" fmla="*/ 0 h 1289"/>
                  <a:gd name="T140" fmla="*/ 533 w 533"/>
                  <a:gd name="T141" fmla="*/ 1289 h 128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3" h="1289">
                    <a:moveTo>
                      <a:pt x="274" y="983"/>
                    </a:moveTo>
                    <a:lnTo>
                      <a:pt x="227" y="894"/>
                    </a:lnTo>
                    <a:lnTo>
                      <a:pt x="202" y="795"/>
                    </a:lnTo>
                    <a:lnTo>
                      <a:pt x="190" y="573"/>
                    </a:lnTo>
                    <a:lnTo>
                      <a:pt x="196" y="131"/>
                    </a:lnTo>
                    <a:lnTo>
                      <a:pt x="170" y="130"/>
                    </a:lnTo>
                    <a:lnTo>
                      <a:pt x="149" y="150"/>
                    </a:lnTo>
                    <a:lnTo>
                      <a:pt x="119" y="202"/>
                    </a:lnTo>
                    <a:lnTo>
                      <a:pt x="97" y="222"/>
                    </a:lnTo>
                    <a:lnTo>
                      <a:pt x="73" y="232"/>
                    </a:lnTo>
                    <a:lnTo>
                      <a:pt x="28" y="223"/>
                    </a:lnTo>
                    <a:lnTo>
                      <a:pt x="0" y="187"/>
                    </a:lnTo>
                    <a:lnTo>
                      <a:pt x="6" y="133"/>
                    </a:lnTo>
                    <a:lnTo>
                      <a:pt x="42" y="74"/>
                    </a:lnTo>
                    <a:lnTo>
                      <a:pt x="85" y="32"/>
                    </a:lnTo>
                    <a:lnTo>
                      <a:pt x="109" y="17"/>
                    </a:lnTo>
                    <a:lnTo>
                      <a:pt x="133" y="7"/>
                    </a:lnTo>
                    <a:lnTo>
                      <a:pt x="181" y="0"/>
                    </a:lnTo>
                    <a:lnTo>
                      <a:pt x="227" y="12"/>
                    </a:lnTo>
                    <a:lnTo>
                      <a:pt x="266" y="43"/>
                    </a:lnTo>
                    <a:lnTo>
                      <a:pt x="295" y="95"/>
                    </a:lnTo>
                    <a:lnTo>
                      <a:pt x="313" y="167"/>
                    </a:lnTo>
                    <a:lnTo>
                      <a:pt x="316" y="319"/>
                    </a:lnTo>
                    <a:lnTo>
                      <a:pt x="305" y="472"/>
                    </a:lnTo>
                    <a:lnTo>
                      <a:pt x="296" y="624"/>
                    </a:lnTo>
                    <a:lnTo>
                      <a:pt x="312" y="777"/>
                    </a:lnTo>
                    <a:lnTo>
                      <a:pt x="338" y="874"/>
                    </a:lnTo>
                    <a:lnTo>
                      <a:pt x="365" y="939"/>
                    </a:lnTo>
                    <a:lnTo>
                      <a:pt x="391" y="976"/>
                    </a:lnTo>
                    <a:lnTo>
                      <a:pt x="417" y="995"/>
                    </a:lnTo>
                    <a:lnTo>
                      <a:pt x="468" y="1012"/>
                    </a:lnTo>
                    <a:lnTo>
                      <a:pt x="512" y="1053"/>
                    </a:lnTo>
                    <a:lnTo>
                      <a:pt x="533" y="1154"/>
                    </a:lnTo>
                    <a:lnTo>
                      <a:pt x="523" y="1204"/>
                    </a:lnTo>
                    <a:lnTo>
                      <a:pt x="506" y="1246"/>
                    </a:lnTo>
                    <a:lnTo>
                      <a:pt x="486" y="1276"/>
                    </a:lnTo>
                    <a:lnTo>
                      <a:pt x="467" y="1289"/>
                    </a:lnTo>
                    <a:lnTo>
                      <a:pt x="452" y="1281"/>
                    </a:lnTo>
                    <a:lnTo>
                      <a:pt x="446" y="1246"/>
                    </a:lnTo>
                    <a:lnTo>
                      <a:pt x="452" y="1136"/>
                    </a:lnTo>
                    <a:lnTo>
                      <a:pt x="446" y="1110"/>
                    </a:lnTo>
                    <a:lnTo>
                      <a:pt x="434" y="1095"/>
                    </a:lnTo>
                    <a:lnTo>
                      <a:pt x="378" y="1106"/>
                    </a:lnTo>
                    <a:lnTo>
                      <a:pt x="311" y="1055"/>
                    </a:lnTo>
                    <a:lnTo>
                      <a:pt x="274" y="9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08" name="Freeform 94"/>
              <p:cNvSpPr>
                <a:spLocks/>
              </p:cNvSpPr>
              <p:nvPr/>
            </p:nvSpPr>
            <p:spPr bwMode="auto">
              <a:xfrm>
                <a:off x="3648" y="864"/>
                <a:ext cx="75" cy="27"/>
              </a:xfrm>
              <a:custGeom>
                <a:avLst/>
                <a:gdLst>
                  <a:gd name="T0" fmla="*/ 22 w 375"/>
                  <a:gd name="T1" fmla="*/ 73 h 137"/>
                  <a:gd name="T2" fmla="*/ 58 w 375"/>
                  <a:gd name="T3" fmla="*/ 56 h 137"/>
                  <a:gd name="T4" fmla="*/ 114 w 375"/>
                  <a:gd name="T5" fmla="*/ 31 h 137"/>
                  <a:gd name="T6" fmla="*/ 169 w 375"/>
                  <a:gd name="T7" fmla="*/ 9 h 137"/>
                  <a:gd name="T8" fmla="*/ 200 w 375"/>
                  <a:gd name="T9" fmla="*/ 0 h 137"/>
                  <a:gd name="T10" fmla="*/ 329 w 375"/>
                  <a:gd name="T11" fmla="*/ 21 h 137"/>
                  <a:gd name="T12" fmla="*/ 365 w 375"/>
                  <a:gd name="T13" fmla="*/ 42 h 137"/>
                  <a:gd name="T14" fmla="*/ 375 w 375"/>
                  <a:gd name="T15" fmla="*/ 74 h 137"/>
                  <a:gd name="T16" fmla="*/ 361 w 375"/>
                  <a:gd name="T17" fmla="*/ 105 h 137"/>
                  <a:gd name="T18" fmla="*/ 345 w 375"/>
                  <a:gd name="T19" fmla="*/ 116 h 137"/>
                  <a:gd name="T20" fmla="*/ 323 w 375"/>
                  <a:gd name="T21" fmla="*/ 122 h 137"/>
                  <a:gd name="T22" fmla="*/ 210 w 375"/>
                  <a:gd name="T23" fmla="*/ 129 h 137"/>
                  <a:gd name="T24" fmla="*/ 42 w 375"/>
                  <a:gd name="T25" fmla="*/ 137 h 137"/>
                  <a:gd name="T26" fmla="*/ 14 w 375"/>
                  <a:gd name="T27" fmla="*/ 134 h 137"/>
                  <a:gd name="T28" fmla="*/ 0 w 375"/>
                  <a:gd name="T29" fmla="*/ 116 h 137"/>
                  <a:gd name="T30" fmla="*/ 0 w 375"/>
                  <a:gd name="T31" fmla="*/ 92 h 137"/>
                  <a:gd name="T32" fmla="*/ 22 w 375"/>
                  <a:gd name="T33" fmla="*/ 73 h 137"/>
                  <a:gd name="T34" fmla="*/ 22 w 375"/>
                  <a:gd name="T35" fmla="*/ 73 h 13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5"/>
                  <a:gd name="T55" fmla="*/ 0 h 137"/>
                  <a:gd name="T56" fmla="*/ 375 w 375"/>
                  <a:gd name="T57" fmla="*/ 137 h 13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5" h="137">
                    <a:moveTo>
                      <a:pt x="22" y="73"/>
                    </a:moveTo>
                    <a:lnTo>
                      <a:pt x="58" y="56"/>
                    </a:lnTo>
                    <a:lnTo>
                      <a:pt x="114" y="31"/>
                    </a:lnTo>
                    <a:lnTo>
                      <a:pt x="169" y="9"/>
                    </a:lnTo>
                    <a:lnTo>
                      <a:pt x="200" y="0"/>
                    </a:lnTo>
                    <a:lnTo>
                      <a:pt x="329" y="21"/>
                    </a:lnTo>
                    <a:lnTo>
                      <a:pt x="365" y="42"/>
                    </a:lnTo>
                    <a:lnTo>
                      <a:pt x="375" y="74"/>
                    </a:lnTo>
                    <a:lnTo>
                      <a:pt x="361" y="105"/>
                    </a:lnTo>
                    <a:lnTo>
                      <a:pt x="345" y="116"/>
                    </a:lnTo>
                    <a:lnTo>
                      <a:pt x="323" y="122"/>
                    </a:lnTo>
                    <a:lnTo>
                      <a:pt x="210" y="129"/>
                    </a:lnTo>
                    <a:lnTo>
                      <a:pt x="42" y="137"/>
                    </a:lnTo>
                    <a:lnTo>
                      <a:pt x="14" y="134"/>
                    </a:lnTo>
                    <a:lnTo>
                      <a:pt x="0" y="116"/>
                    </a:lnTo>
                    <a:lnTo>
                      <a:pt x="0" y="92"/>
                    </a:lnTo>
                    <a:lnTo>
                      <a:pt x="22" y="7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1" name="Group 95"/>
            <p:cNvGrpSpPr>
              <a:grpSpLocks/>
            </p:cNvGrpSpPr>
            <p:nvPr/>
          </p:nvGrpSpPr>
          <p:grpSpPr bwMode="auto">
            <a:xfrm>
              <a:off x="2232" y="2083"/>
              <a:ext cx="544" cy="331"/>
              <a:chOff x="3552" y="811"/>
              <a:chExt cx="583" cy="456"/>
            </a:xfrm>
          </p:grpSpPr>
          <p:sp>
            <p:nvSpPr>
              <p:cNvPr id="1073" name="Freeform 96"/>
              <p:cNvSpPr>
                <a:spLocks/>
              </p:cNvSpPr>
              <p:nvPr/>
            </p:nvSpPr>
            <p:spPr bwMode="auto">
              <a:xfrm>
                <a:off x="3602" y="897"/>
                <a:ext cx="468" cy="319"/>
              </a:xfrm>
              <a:custGeom>
                <a:avLst/>
                <a:gdLst>
                  <a:gd name="T0" fmla="*/ 640 w 2342"/>
                  <a:gd name="T1" fmla="*/ 33 h 1592"/>
                  <a:gd name="T2" fmla="*/ 538 w 2342"/>
                  <a:gd name="T3" fmla="*/ 578 h 1592"/>
                  <a:gd name="T4" fmla="*/ 120 w 2342"/>
                  <a:gd name="T5" fmla="*/ 1047 h 1592"/>
                  <a:gd name="T6" fmla="*/ 0 w 2342"/>
                  <a:gd name="T7" fmla="*/ 1180 h 1592"/>
                  <a:gd name="T8" fmla="*/ 45 w 2342"/>
                  <a:gd name="T9" fmla="*/ 1440 h 1592"/>
                  <a:gd name="T10" fmla="*/ 1803 w 2342"/>
                  <a:gd name="T11" fmla="*/ 1592 h 1592"/>
                  <a:gd name="T12" fmla="*/ 2342 w 2342"/>
                  <a:gd name="T13" fmla="*/ 1314 h 1592"/>
                  <a:gd name="T14" fmla="*/ 2031 w 2342"/>
                  <a:gd name="T15" fmla="*/ 58 h 1592"/>
                  <a:gd name="T16" fmla="*/ 1905 w 2342"/>
                  <a:gd name="T17" fmla="*/ 0 h 1592"/>
                  <a:gd name="T18" fmla="*/ 1677 w 2342"/>
                  <a:gd name="T19" fmla="*/ 255 h 1592"/>
                  <a:gd name="T20" fmla="*/ 980 w 2342"/>
                  <a:gd name="T21" fmla="*/ 197 h 1592"/>
                  <a:gd name="T22" fmla="*/ 760 w 2342"/>
                  <a:gd name="T23" fmla="*/ 0 h 1592"/>
                  <a:gd name="T24" fmla="*/ 640 w 2342"/>
                  <a:gd name="T25" fmla="*/ 33 h 1592"/>
                  <a:gd name="T26" fmla="*/ 640 w 2342"/>
                  <a:gd name="T27" fmla="*/ 33 h 159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42"/>
                  <a:gd name="T43" fmla="*/ 0 h 1592"/>
                  <a:gd name="T44" fmla="*/ 2342 w 2342"/>
                  <a:gd name="T45" fmla="*/ 1592 h 159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42" h="1592">
                    <a:moveTo>
                      <a:pt x="640" y="33"/>
                    </a:moveTo>
                    <a:lnTo>
                      <a:pt x="538" y="578"/>
                    </a:lnTo>
                    <a:lnTo>
                      <a:pt x="120" y="1047"/>
                    </a:lnTo>
                    <a:lnTo>
                      <a:pt x="0" y="1180"/>
                    </a:lnTo>
                    <a:lnTo>
                      <a:pt x="45" y="1440"/>
                    </a:lnTo>
                    <a:lnTo>
                      <a:pt x="1803" y="1592"/>
                    </a:lnTo>
                    <a:lnTo>
                      <a:pt x="2342" y="1314"/>
                    </a:lnTo>
                    <a:lnTo>
                      <a:pt x="2031" y="58"/>
                    </a:lnTo>
                    <a:lnTo>
                      <a:pt x="1905" y="0"/>
                    </a:lnTo>
                    <a:lnTo>
                      <a:pt x="1677" y="255"/>
                    </a:lnTo>
                    <a:lnTo>
                      <a:pt x="980" y="197"/>
                    </a:lnTo>
                    <a:lnTo>
                      <a:pt x="760" y="0"/>
                    </a:lnTo>
                    <a:lnTo>
                      <a:pt x="640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4" name="Freeform 97"/>
              <p:cNvSpPr>
                <a:spLocks/>
              </p:cNvSpPr>
              <p:nvPr/>
            </p:nvSpPr>
            <p:spPr bwMode="auto">
              <a:xfrm>
                <a:off x="3605" y="915"/>
                <a:ext cx="530" cy="341"/>
              </a:xfrm>
              <a:custGeom>
                <a:avLst/>
                <a:gdLst>
                  <a:gd name="T0" fmla="*/ 120 w 2651"/>
                  <a:gd name="T1" fmla="*/ 1155 h 1707"/>
                  <a:gd name="T2" fmla="*/ 551 w 2651"/>
                  <a:gd name="T3" fmla="*/ 1155 h 1707"/>
                  <a:gd name="T4" fmla="*/ 1291 w 2651"/>
                  <a:gd name="T5" fmla="*/ 1288 h 1707"/>
                  <a:gd name="T6" fmla="*/ 1146 w 2651"/>
                  <a:gd name="T7" fmla="*/ 1149 h 1707"/>
                  <a:gd name="T8" fmla="*/ 1708 w 2651"/>
                  <a:gd name="T9" fmla="*/ 850 h 1707"/>
                  <a:gd name="T10" fmla="*/ 1905 w 2651"/>
                  <a:gd name="T11" fmla="*/ 1021 h 1707"/>
                  <a:gd name="T12" fmla="*/ 1961 w 2651"/>
                  <a:gd name="T13" fmla="*/ 793 h 1707"/>
                  <a:gd name="T14" fmla="*/ 1905 w 2651"/>
                  <a:gd name="T15" fmla="*/ 241 h 1707"/>
                  <a:gd name="T16" fmla="*/ 1955 w 2651"/>
                  <a:gd name="T17" fmla="*/ 0 h 1707"/>
                  <a:gd name="T18" fmla="*/ 2069 w 2651"/>
                  <a:gd name="T19" fmla="*/ 165 h 1707"/>
                  <a:gd name="T20" fmla="*/ 2152 w 2651"/>
                  <a:gd name="T21" fmla="*/ 146 h 1707"/>
                  <a:gd name="T22" fmla="*/ 2222 w 2651"/>
                  <a:gd name="T23" fmla="*/ 0 h 1707"/>
                  <a:gd name="T24" fmla="*/ 2430 w 2651"/>
                  <a:gd name="T25" fmla="*/ 63 h 1707"/>
                  <a:gd name="T26" fmla="*/ 2461 w 2651"/>
                  <a:gd name="T27" fmla="*/ 818 h 1707"/>
                  <a:gd name="T28" fmla="*/ 2645 w 2651"/>
                  <a:gd name="T29" fmla="*/ 952 h 1707"/>
                  <a:gd name="T30" fmla="*/ 2651 w 2651"/>
                  <a:gd name="T31" fmla="*/ 1186 h 1707"/>
                  <a:gd name="T32" fmla="*/ 1741 w 2651"/>
                  <a:gd name="T33" fmla="*/ 1707 h 1707"/>
                  <a:gd name="T34" fmla="*/ 0 w 2651"/>
                  <a:gd name="T35" fmla="*/ 1402 h 1707"/>
                  <a:gd name="T36" fmla="*/ 120 w 2651"/>
                  <a:gd name="T37" fmla="*/ 1155 h 1707"/>
                  <a:gd name="T38" fmla="*/ 120 w 2651"/>
                  <a:gd name="T39" fmla="*/ 1155 h 17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651"/>
                  <a:gd name="T61" fmla="*/ 0 h 1707"/>
                  <a:gd name="T62" fmla="*/ 2651 w 2651"/>
                  <a:gd name="T63" fmla="*/ 1707 h 170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651" h="1707">
                    <a:moveTo>
                      <a:pt x="120" y="1155"/>
                    </a:moveTo>
                    <a:lnTo>
                      <a:pt x="551" y="1155"/>
                    </a:lnTo>
                    <a:lnTo>
                      <a:pt x="1291" y="1288"/>
                    </a:lnTo>
                    <a:lnTo>
                      <a:pt x="1146" y="1149"/>
                    </a:lnTo>
                    <a:lnTo>
                      <a:pt x="1708" y="850"/>
                    </a:lnTo>
                    <a:lnTo>
                      <a:pt x="1905" y="1021"/>
                    </a:lnTo>
                    <a:lnTo>
                      <a:pt x="1961" y="793"/>
                    </a:lnTo>
                    <a:lnTo>
                      <a:pt x="1905" y="241"/>
                    </a:lnTo>
                    <a:lnTo>
                      <a:pt x="1955" y="0"/>
                    </a:lnTo>
                    <a:lnTo>
                      <a:pt x="2069" y="165"/>
                    </a:lnTo>
                    <a:lnTo>
                      <a:pt x="2152" y="146"/>
                    </a:lnTo>
                    <a:lnTo>
                      <a:pt x="2222" y="0"/>
                    </a:lnTo>
                    <a:lnTo>
                      <a:pt x="2430" y="63"/>
                    </a:lnTo>
                    <a:lnTo>
                      <a:pt x="2461" y="818"/>
                    </a:lnTo>
                    <a:lnTo>
                      <a:pt x="2645" y="952"/>
                    </a:lnTo>
                    <a:lnTo>
                      <a:pt x="2651" y="1186"/>
                    </a:lnTo>
                    <a:lnTo>
                      <a:pt x="1741" y="1707"/>
                    </a:lnTo>
                    <a:lnTo>
                      <a:pt x="0" y="1402"/>
                    </a:lnTo>
                    <a:lnTo>
                      <a:pt x="120" y="1155"/>
                    </a:lnTo>
                    <a:close/>
                  </a:path>
                </a:pathLst>
              </a:custGeom>
              <a:solidFill>
                <a:srgbClr val="A3A3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5" name="Freeform 98"/>
              <p:cNvSpPr>
                <a:spLocks/>
              </p:cNvSpPr>
              <p:nvPr/>
            </p:nvSpPr>
            <p:spPr bwMode="auto">
              <a:xfrm rot="1807377">
                <a:off x="3552" y="864"/>
                <a:ext cx="162" cy="214"/>
              </a:xfrm>
              <a:custGeom>
                <a:avLst/>
                <a:gdLst>
                  <a:gd name="T0" fmla="*/ 295 w 810"/>
                  <a:gd name="T1" fmla="*/ 710 h 1069"/>
                  <a:gd name="T2" fmla="*/ 417 w 810"/>
                  <a:gd name="T3" fmla="*/ 660 h 1069"/>
                  <a:gd name="T4" fmla="*/ 516 w 810"/>
                  <a:gd name="T5" fmla="*/ 657 h 1069"/>
                  <a:gd name="T6" fmla="*/ 555 w 810"/>
                  <a:gd name="T7" fmla="*/ 747 h 1069"/>
                  <a:gd name="T8" fmla="*/ 609 w 810"/>
                  <a:gd name="T9" fmla="*/ 825 h 1069"/>
                  <a:gd name="T10" fmla="*/ 746 w 810"/>
                  <a:gd name="T11" fmla="*/ 855 h 1069"/>
                  <a:gd name="T12" fmla="*/ 810 w 810"/>
                  <a:gd name="T13" fmla="*/ 982 h 1069"/>
                  <a:gd name="T14" fmla="*/ 786 w 810"/>
                  <a:gd name="T15" fmla="*/ 1059 h 1069"/>
                  <a:gd name="T16" fmla="*/ 717 w 810"/>
                  <a:gd name="T17" fmla="*/ 1047 h 1069"/>
                  <a:gd name="T18" fmla="*/ 654 w 810"/>
                  <a:gd name="T19" fmla="*/ 957 h 1069"/>
                  <a:gd name="T20" fmla="*/ 552 w 810"/>
                  <a:gd name="T21" fmla="*/ 998 h 1069"/>
                  <a:gd name="T22" fmla="*/ 480 w 810"/>
                  <a:gd name="T23" fmla="*/ 1025 h 1069"/>
                  <a:gd name="T24" fmla="*/ 407 w 810"/>
                  <a:gd name="T25" fmla="*/ 975 h 1069"/>
                  <a:gd name="T26" fmla="*/ 425 w 810"/>
                  <a:gd name="T27" fmla="*/ 878 h 1069"/>
                  <a:gd name="T28" fmla="*/ 429 w 810"/>
                  <a:gd name="T29" fmla="*/ 796 h 1069"/>
                  <a:gd name="T30" fmla="*/ 341 w 810"/>
                  <a:gd name="T31" fmla="*/ 842 h 1069"/>
                  <a:gd name="T32" fmla="*/ 238 w 810"/>
                  <a:gd name="T33" fmla="*/ 893 h 1069"/>
                  <a:gd name="T34" fmla="*/ 130 w 810"/>
                  <a:gd name="T35" fmla="*/ 927 h 1069"/>
                  <a:gd name="T36" fmla="*/ 56 w 810"/>
                  <a:gd name="T37" fmla="*/ 845 h 1069"/>
                  <a:gd name="T38" fmla="*/ 101 w 810"/>
                  <a:gd name="T39" fmla="*/ 730 h 1069"/>
                  <a:gd name="T40" fmla="*/ 139 w 810"/>
                  <a:gd name="T41" fmla="*/ 671 h 1069"/>
                  <a:gd name="T42" fmla="*/ 191 w 810"/>
                  <a:gd name="T43" fmla="*/ 552 h 1069"/>
                  <a:gd name="T44" fmla="*/ 114 w 810"/>
                  <a:gd name="T45" fmla="*/ 520 h 1069"/>
                  <a:gd name="T46" fmla="*/ 8 w 810"/>
                  <a:gd name="T47" fmla="*/ 477 h 1069"/>
                  <a:gd name="T48" fmla="*/ 11 w 810"/>
                  <a:gd name="T49" fmla="*/ 405 h 1069"/>
                  <a:gd name="T50" fmla="*/ 50 w 810"/>
                  <a:gd name="T51" fmla="*/ 345 h 1069"/>
                  <a:gd name="T52" fmla="*/ 100 w 810"/>
                  <a:gd name="T53" fmla="*/ 299 h 1069"/>
                  <a:gd name="T54" fmla="*/ 157 w 810"/>
                  <a:gd name="T55" fmla="*/ 263 h 1069"/>
                  <a:gd name="T56" fmla="*/ 151 w 810"/>
                  <a:gd name="T57" fmla="*/ 67 h 1069"/>
                  <a:gd name="T58" fmla="*/ 229 w 810"/>
                  <a:gd name="T59" fmla="*/ 16 h 1069"/>
                  <a:gd name="T60" fmla="*/ 426 w 810"/>
                  <a:gd name="T61" fmla="*/ 0 h 1069"/>
                  <a:gd name="T62" fmla="*/ 429 w 810"/>
                  <a:gd name="T63" fmla="*/ 58 h 1069"/>
                  <a:gd name="T64" fmla="*/ 399 w 810"/>
                  <a:gd name="T65" fmla="*/ 97 h 1069"/>
                  <a:gd name="T66" fmla="*/ 366 w 810"/>
                  <a:gd name="T67" fmla="*/ 115 h 1069"/>
                  <a:gd name="T68" fmla="*/ 227 w 810"/>
                  <a:gd name="T69" fmla="*/ 124 h 1069"/>
                  <a:gd name="T70" fmla="*/ 240 w 810"/>
                  <a:gd name="T71" fmla="*/ 201 h 1069"/>
                  <a:gd name="T72" fmla="*/ 284 w 810"/>
                  <a:gd name="T73" fmla="*/ 306 h 1069"/>
                  <a:gd name="T74" fmla="*/ 253 w 810"/>
                  <a:gd name="T75" fmla="*/ 341 h 1069"/>
                  <a:gd name="T76" fmla="*/ 179 w 810"/>
                  <a:gd name="T77" fmla="*/ 366 h 1069"/>
                  <a:gd name="T78" fmla="*/ 164 w 810"/>
                  <a:gd name="T79" fmla="*/ 413 h 1069"/>
                  <a:gd name="T80" fmla="*/ 256 w 810"/>
                  <a:gd name="T81" fmla="*/ 415 h 1069"/>
                  <a:gd name="T82" fmla="*/ 308 w 810"/>
                  <a:gd name="T83" fmla="*/ 478 h 1069"/>
                  <a:gd name="T84" fmla="*/ 300 w 810"/>
                  <a:gd name="T85" fmla="*/ 620 h 1069"/>
                  <a:gd name="T86" fmla="*/ 260 w 810"/>
                  <a:gd name="T87" fmla="*/ 706 h 1069"/>
                  <a:gd name="T88" fmla="*/ 235 w 810"/>
                  <a:gd name="T89" fmla="*/ 736 h 10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10"/>
                  <a:gd name="T136" fmla="*/ 0 h 1069"/>
                  <a:gd name="T137" fmla="*/ 810 w 810"/>
                  <a:gd name="T138" fmla="*/ 1069 h 106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10" h="1069">
                    <a:moveTo>
                      <a:pt x="235" y="736"/>
                    </a:moveTo>
                    <a:lnTo>
                      <a:pt x="295" y="710"/>
                    </a:lnTo>
                    <a:lnTo>
                      <a:pt x="357" y="682"/>
                    </a:lnTo>
                    <a:lnTo>
                      <a:pt x="417" y="660"/>
                    </a:lnTo>
                    <a:lnTo>
                      <a:pt x="471" y="650"/>
                    </a:lnTo>
                    <a:lnTo>
                      <a:pt x="516" y="657"/>
                    </a:lnTo>
                    <a:lnTo>
                      <a:pt x="545" y="687"/>
                    </a:lnTo>
                    <a:lnTo>
                      <a:pt x="555" y="747"/>
                    </a:lnTo>
                    <a:lnTo>
                      <a:pt x="543" y="840"/>
                    </a:lnTo>
                    <a:lnTo>
                      <a:pt x="609" y="825"/>
                    </a:lnTo>
                    <a:lnTo>
                      <a:pt x="665" y="825"/>
                    </a:lnTo>
                    <a:lnTo>
                      <a:pt x="746" y="855"/>
                    </a:lnTo>
                    <a:lnTo>
                      <a:pt x="793" y="915"/>
                    </a:lnTo>
                    <a:lnTo>
                      <a:pt x="810" y="982"/>
                    </a:lnTo>
                    <a:lnTo>
                      <a:pt x="799" y="1040"/>
                    </a:lnTo>
                    <a:lnTo>
                      <a:pt x="786" y="1059"/>
                    </a:lnTo>
                    <a:lnTo>
                      <a:pt x="767" y="1069"/>
                    </a:lnTo>
                    <a:lnTo>
                      <a:pt x="717" y="1047"/>
                    </a:lnTo>
                    <a:lnTo>
                      <a:pt x="687" y="1012"/>
                    </a:lnTo>
                    <a:lnTo>
                      <a:pt x="654" y="957"/>
                    </a:lnTo>
                    <a:lnTo>
                      <a:pt x="588" y="979"/>
                    </a:lnTo>
                    <a:lnTo>
                      <a:pt x="552" y="998"/>
                    </a:lnTo>
                    <a:lnTo>
                      <a:pt x="515" y="1015"/>
                    </a:lnTo>
                    <a:lnTo>
                      <a:pt x="480" y="1025"/>
                    </a:lnTo>
                    <a:lnTo>
                      <a:pt x="450" y="1027"/>
                    </a:lnTo>
                    <a:lnTo>
                      <a:pt x="407" y="975"/>
                    </a:lnTo>
                    <a:lnTo>
                      <a:pt x="407" y="925"/>
                    </a:lnTo>
                    <a:lnTo>
                      <a:pt x="425" y="878"/>
                    </a:lnTo>
                    <a:lnTo>
                      <a:pt x="458" y="782"/>
                    </a:lnTo>
                    <a:lnTo>
                      <a:pt x="429" y="796"/>
                    </a:lnTo>
                    <a:lnTo>
                      <a:pt x="389" y="816"/>
                    </a:lnTo>
                    <a:lnTo>
                      <a:pt x="341" y="842"/>
                    </a:lnTo>
                    <a:lnTo>
                      <a:pt x="289" y="868"/>
                    </a:lnTo>
                    <a:lnTo>
                      <a:pt x="238" y="893"/>
                    </a:lnTo>
                    <a:lnTo>
                      <a:pt x="191" y="914"/>
                    </a:lnTo>
                    <a:lnTo>
                      <a:pt x="130" y="927"/>
                    </a:lnTo>
                    <a:lnTo>
                      <a:pt x="73" y="893"/>
                    </a:lnTo>
                    <a:lnTo>
                      <a:pt x="56" y="845"/>
                    </a:lnTo>
                    <a:lnTo>
                      <a:pt x="70" y="790"/>
                    </a:lnTo>
                    <a:lnTo>
                      <a:pt x="101" y="730"/>
                    </a:lnTo>
                    <a:lnTo>
                      <a:pt x="120" y="700"/>
                    </a:lnTo>
                    <a:lnTo>
                      <a:pt x="139" y="671"/>
                    </a:lnTo>
                    <a:lnTo>
                      <a:pt x="174" y="618"/>
                    </a:lnTo>
                    <a:lnTo>
                      <a:pt x="191" y="552"/>
                    </a:lnTo>
                    <a:lnTo>
                      <a:pt x="156" y="533"/>
                    </a:lnTo>
                    <a:lnTo>
                      <a:pt x="114" y="520"/>
                    </a:lnTo>
                    <a:lnTo>
                      <a:pt x="35" y="496"/>
                    </a:lnTo>
                    <a:lnTo>
                      <a:pt x="8" y="477"/>
                    </a:lnTo>
                    <a:lnTo>
                      <a:pt x="0" y="448"/>
                    </a:lnTo>
                    <a:lnTo>
                      <a:pt x="11" y="405"/>
                    </a:lnTo>
                    <a:lnTo>
                      <a:pt x="26" y="377"/>
                    </a:lnTo>
                    <a:lnTo>
                      <a:pt x="50" y="345"/>
                    </a:lnTo>
                    <a:lnTo>
                      <a:pt x="73" y="321"/>
                    </a:lnTo>
                    <a:lnTo>
                      <a:pt x="100" y="299"/>
                    </a:lnTo>
                    <a:lnTo>
                      <a:pt x="128" y="280"/>
                    </a:lnTo>
                    <a:lnTo>
                      <a:pt x="157" y="263"/>
                    </a:lnTo>
                    <a:lnTo>
                      <a:pt x="136" y="113"/>
                    </a:lnTo>
                    <a:lnTo>
                      <a:pt x="151" y="67"/>
                    </a:lnTo>
                    <a:lnTo>
                      <a:pt x="184" y="35"/>
                    </a:lnTo>
                    <a:lnTo>
                      <a:pt x="229" y="16"/>
                    </a:lnTo>
                    <a:lnTo>
                      <a:pt x="285" y="5"/>
                    </a:lnTo>
                    <a:lnTo>
                      <a:pt x="426" y="0"/>
                    </a:lnTo>
                    <a:lnTo>
                      <a:pt x="441" y="18"/>
                    </a:lnTo>
                    <a:lnTo>
                      <a:pt x="429" y="58"/>
                    </a:lnTo>
                    <a:lnTo>
                      <a:pt x="415" y="79"/>
                    </a:lnTo>
                    <a:lnTo>
                      <a:pt x="399" y="97"/>
                    </a:lnTo>
                    <a:lnTo>
                      <a:pt x="383" y="111"/>
                    </a:lnTo>
                    <a:lnTo>
                      <a:pt x="366" y="115"/>
                    </a:lnTo>
                    <a:lnTo>
                      <a:pt x="291" y="108"/>
                    </a:lnTo>
                    <a:lnTo>
                      <a:pt x="227" y="124"/>
                    </a:lnTo>
                    <a:lnTo>
                      <a:pt x="222" y="161"/>
                    </a:lnTo>
                    <a:lnTo>
                      <a:pt x="240" y="201"/>
                    </a:lnTo>
                    <a:lnTo>
                      <a:pt x="283" y="274"/>
                    </a:lnTo>
                    <a:lnTo>
                      <a:pt x="284" y="306"/>
                    </a:lnTo>
                    <a:lnTo>
                      <a:pt x="273" y="328"/>
                    </a:lnTo>
                    <a:lnTo>
                      <a:pt x="253" y="341"/>
                    </a:lnTo>
                    <a:lnTo>
                      <a:pt x="228" y="351"/>
                    </a:lnTo>
                    <a:lnTo>
                      <a:pt x="179" y="366"/>
                    </a:lnTo>
                    <a:lnTo>
                      <a:pt x="152" y="397"/>
                    </a:lnTo>
                    <a:lnTo>
                      <a:pt x="164" y="413"/>
                    </a:lnTo>
                    <a:lnTo>
                      <a:pt x="193" y="414"/>
                    </a:lnTo>
                    <a:lnTo>
                      <a:pt x="256" y="415"/>
                    </a:lnTo>
                    <a:lnTo>
                      <a:pt x="289" y="441"/>
                    </a:lnTo>
                    <a:lnTo>
                      <a:pt x="308" y="478"/>
                    </a:lnTo>
                    <a:lnTo>
                      <a:pt x="312" y="570"/>
                    </a:lnTo>
                    <a:lnTo>
                      <a:pt x="300" y="620"/>
                    </a:lnTo>
                    <a:lnTo>
                      <a:pt x="282" y="666"/>
                    </a:lnTo>
                    <a:lnTo>
                      <a:pt x="260" y="706"/>
                    </a:lnTo>
                    <a:lnTo>
                      <a:pt x="235" y="7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2" name="Group 99"/>
              <p:cNvGrpSpPr>
                <a:grpSpLocks/>
              </p:cNvGrpSpPr>
              <p:nvPr/>
            </p:nvGrpSpPr>
            <p:grpSpPr bwMode="auto">
              <a:xfrm rot="976453">
                <a:off x="3686" y="811"/>
                <a:ext cx="442" cy="245"/>
                <a:chOff x="3573" y="722"/>
                <a:chExt cx="442" cy="245"/>
              </a:xfrm>
            </p:grpSpPr>
            <p:sp>
              <p:nvSpPr>
                <p:cNvPr id="1089" name="Freeform 100"/>
                <p:cNvSpPr>
                  <a:spLocks/>
                </p:cNvSpPr>
                <p:nvPr/>
              </p:nvSpPr>
              <p:spPr bwMode="auto">
                <a:xfrm>
                  <a:off x="3576" y="730"/>
                  <a:ext cx="432" cy="228"/>
                </a:xfrm>
                <a:custGeom>
                  <a:avLst/>
                  <a:gdLst>
                    <a:gd name="T0" fmla="*/ 0 w 2159"/>
                    <a:gd name="T1" fmla="*/ 1066 h 1142"/>
                    <a:gd name="T2" fmla="*/ 38 w 2159"/>
                    <a:gd name="T3" fmla="*/ 678 h 1142"/>
                    <a:gd name="T4" fmla="*/ 190 w 2159"/>
                    <a:gd name="T5" fmla="*/ 431 h 1142"/>
                    <a:gd name="T6" fmla="*/ 475 w 2159"/>
                    <a:gd name="T7" fmla="*/ 241 h 1142"/>
                    <a:gd name="T8" fmla="*/ 1006 w 2159"/>
                    <a:gd name="T9" fmla="*/ 50 h 1142"/>
                    <a:gd name="T10" fmla="*/ 1537 w 2159"/>
                    <a:gd name="T11" fmla="*/ 0 h 1142"/>
                    <a:gd name="T12" fmla="*/ 1918 w 2159"/>
                    <a:gd name="T13" fmla="*/ 197 h 1142"/>
                    <a:gd name="T14" fmla="*/ 2159 w 2159"/>
                    <a:gd name="T15" fmla="*/ 463 h 1142"/>
                    <a:gd name="T16" fmla="*/ 2007 w 2159"/>
                    <a:gd name="T17" fmla="*/ 666 h 1142"/>
                    <a:gd name="T18" fmla="*/ 1487 w 2159"/>
                    <a:gd name="T19" fmla="*/ 774 h 1142"/>
                    <a:gd name="T20" fmla="*/ 1184 w 2159"/>
                    <a:gd name="T21" fmla="*/ 336 h 1142"/>
                    <a:gd name="T22" fmla="*/ 519 w 2159"/>
                    <a:gd name="T23" fmla="*/ 628 h 1142"/>
                    <a:gd name="T24" fmla="*/ 411 w 2159"/>
                    <a:gd name="T25" fmla="*/ 1041 h 1142"/>
                    <a:gd name="T26" fmla="*/ 69 w 2159"/>
                    <a:gd name="T27" fmla="*/ 1142 h 1142"/>
                    <a:gd name="T28" fmla="*/ 0 w 2159"/>
                    <a:gd name="T29" fmla="*/ 1066 h 1142"/>
                    <a:gd name="T30" fmla="*/ 0 w 2159"/>
                    <a:gd name="T31" fmla="*/ 1066 h 114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159"/>
                    <a:gd name="T49" fmla="*/ 0 h 1142"/>
                    <a:gd name="T50" fmla="*/ 2159 w 2159"/>
                    <a:gd name="T51" fmla="*/ 1142 h 114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159" h="1142">
                      <a:moveTo>
                        <a:pt x="0" y="1066"/>
                      </a:moveTo>
                      <a:lnTo>
                        <a:pt x="38" y="678"/>
                      </a:lnTo>
                      <a:lnTo>
                        <a:pt x="190" y="431"/>
                      </a:lnTo>
                      <a:lnTo>
                        <a:pt x="475" y="241"/>
                      </a:lnTo>
                      <a:lnTo>
                        <a:pt x="1006" y="50"/>
                      </a:lnTo>
                      <a:lnTo>
                        <a:pt x="1537" y="0"/>
                      </a:lnTo>
                      <a:lnTo>
                        <a:pt x="1918" y="197"/>
                      </a:lnTo>
                      <a:lnTo>
                        <a:pt x="2159" y="463"/>
                      </a:lnTo>
                      <a:lnTo>
                        <a:pt x="2007" y="666"/>
                      </a:lnTo>
                      <a:lnTo>
                        <a:pt x="1487" y="774"/>
                      </a:lnTo>
                      <a:lnTo>
                        <a:pt x="1184" y="336"/>
                      </a:lnTo>
                      <a:lnTo>
                        <a:pt x="519" y="628"/>
                      </a:lnTo>
                      <a:lnTo>
                        <a:pt x="411" y="1041"/>
                      </a:lnTo>
                      <a:lnTo>
                        <a:pt x="69" y="1142"/>
                      </a:lnTo>
                      <a:lnTo>
                        <a:pt x="0" y="10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90" name="Freeform 101"/>
                <p:cNvSpPr>
                  <a:spLocks/>
                </p:cNvSpPr>
                <p:nvPr/>
              </p:nvSpPr>
              <p:spPr bwMode="auto">
                <a:xfrm>
                  <a:off x="3610" y="772"/>
                  <a:ext cx="385" cy="178"/>
                </a:xfrm>
                <a:custGeom>
                  <a:avLst/>
                  <a:gdLst>
                    <a:gd name="T0" fmla="*/ 12 w 1924"/>
                    <a:gd name="T1" fmla="*/ 856 h 893"/>
                    <a:gd name="T2" fmla="*/ 45 w 1924"/>
                    <a:gd name="T3" fmla="*/ 551 h 893"/>
                    <a:gd name="T4" fmla="*/ 153 w 1924"/>
                    <a:gd name="T5" fmla="*/ 406 h 893"/>
                    <a:gd name="T6" fmla="*/ 253 w 1924"/>
                    <a:gd name="T7" fmla="*/ 412 h 893"/>
                    <a:gd name="T8" fmla="*/ 247 w 1924"/>
                    <a:gd name="T9" fmla="*/ 298 h 893"/>
                    <a:gd name="T10" fmla="*/ 431 w 1924"/>
                    <a:gd name="T11" fmla="*/ 171 h 893"/>
                    <a:gd name="T12" fmla="*/ 754 w 1924"/>
                    <a:gd name="T13" fmla="*/ 51 h 893"/>
                    <a:gd name="T14" fmla="*/ 1019 w 1924"/>
                    <a:gd name="T15" fmla="*/ 0 h 893"/>
                    <a:gd name="T16" fmla="*/ 1183 w 1924"/>
                    <a:gd name="T17" fmla="*/ 70 h 893"/>
                    <a:gd name="T18" fmla="*/ 1254 w 1924"/>
                    <a:gd name="T19" fmla="*/ 184 h 893"/>
                    <a:gd name="T20" fmla="*/ 1348 w 1924"/>
                    <a:gd name="T21" fmla="*/ 279 h 893"/>
                    <a:gd name="T22" fmla="*/ 1569 w 1924"/>
                    <a:gd name="T23" fmla="*/ 165 h 893"/>
                    <a:gd name="T24" fmla="*/ 1741 w 1924"/>
                    <a:gd name="T25" fmla="*/ 190 h 893"/>
                    <a:gd name="T26" fmla="*/ 1924 w 1924"/>
                    <a:gd name="T27" fmla="*/ 323 h 893"/>
                    <a:gd name="T28" fmla="*/ 1500 w 1924"/>
                    <a:gd name="T29" fmla="*/ 532 h 893"/>
                    <a:gd name="T30" fmla="*/ 1310 w 1924"/>
                    <a:gd name="T31" fmla="*/ 520 h 893"/>
                    <a:gd name="T32" fmla="*/ 1069 w 1924"/>
                    <a:gd name="T33" fmla="*/ 215 h 893"/>
                    <a:gd name="T34" fmla="*/ 879 w 1924"/>
                    <a:gd name="T35" fmla="*/ 221 h 893"/>
                    <a:gd name="T36" fmla="*/ 398 w 1924"/>
                    <a:gd name="T37" fmla="*/ 476 h 893"/>
                    <a:gd name="T38" fmla="*/ 361 w 1924"/>
                    <a:gd name="T39" fmla="*/ 665 h 893"/>
                    <a:gd name="T40" fmla="*/ 323 w 1924"/>
                    <a:gd name="T41" fmla="*/ 843 h 893"/>
                    <a:gd name="T42" fmla="*/ 0 w 1924"/>
                    <a:gd name="T43" fmla="*/ 893 h 893"/>
                    <a:gd name="T44" fmla="*/ 12 w 1924"/>
                    <a:gd name="T45" fmla="*/ 856 h 893"/>
                    <a:gd name="T46" fmla="*/ 12 w 1924"/>
                    <a:gd name="T47" fmla="*/ 856 h 89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924"/>
                    <a:gd name="T73" fmla="*/ 0 h 893"/>
                    <a:gd name="T74" fmla="*/ 1924 w 1924"/>
                    <a:gd name="T75" fmla="*/ 893 h 89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924" h="893">
                      <a:moveTo>
                        <a:pt x="12" y="856"/>
                      </a:moveTo>
                      <a:lnTo>
                        <a:pt x="45" y="551"/>
                      </a:lnTo>
                      <a:lnTo>
                        <a:pt x="153" y="406"/>
                      </a:lnTo>
                      <a:lnTo>
                        <a:pt x="253" y="412"/>
                      </a:lnTo>
                      <a:lnTo>
                        <a:pt x="247" y="298"/>
                      </a:lnTo>
                      <a:lnTo>
                        <a:pt x="431" y="171"/>
                      </a:lnTo>
                      <a:lnTo>
                        <a:pt x="754" y="51"/>
                      </a:lnTo>
                      <a:lnTo>
                        <a:pt x="1019" y="0"/>
                      </a:lnTo>
                      <a:lnTo>
                        <a:pt x="1183" y="70"/>
                      </a:lnTo>
                      <a:lnTo>
                        <a:pt x="1254" y="184"/>
                      </a:lnTo>
                      <a:lnTo>
                        <a:pt x="1348" y="279"/>
                      </a:lnTo>
                      <a:lnTo>
                        <a:pt x="1569" y="165"/>
                      </a:lnTo>
                      <a:lnTo>
                        <a:pt x="1741" y="190"/>
                      </a:lnTo>
                      <a:lnTo>
                        <a:pt x="1924" y="323"/>
                      </a:lnTo>
                      <a:lnTo>
                        <a:pt x="1500" y="532"/>
                      </a:lnTo>
                      <a:lnTo>
                        <a:pt x="1310" y="520"/>
                      </a:lnTo>
                      <a:lnTo>
                        <a:pt x="1069" y="215"/>
                      </a:lnTo>
                      <a:lnTo>
                        <a:pt x="879" y="221"/>
                      </a:lnTo>
                      <a:lnTo>
                        <a:pt x="398" y="476"/>
                      </a:lnTo>
                      <a:lnTo>
                        <a:pt x="361" y="665"/>
                      </a:lnTo>
                      <a:lnTo>
                        <a:pt x="323" y="843"/>
                      </a:lnTo>
                      <a:lnTo>
                        <a:pt x="0" y="893"/>
                      </a:lnTo>
                      <a:lnTo>
                        <a:pt x="12" y="856"/>
                      </a:lnTo>
                      <a:close/>
                    </a:path>
                  </a:pathLst>
                </a:custGeom>
                <a:solidFill>
                  <a:srgbClr val="A3A3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91" name="Freeform 102"/>
                <p:cNvSpPr>
                  <a:spLocks/>
                </p:cNvSpPr>
                <p:nvPr/>
              </p:nvSpPr>
              <p:spPr bwMode="auto">
                <a:xfrm>
                  <a:off x="3599" y="722"/>
                  <a:ext cx="341" cy="132"/>
                </a:xfrm>
                <a:custGeom>
                  <a:avLst/>
                  <a:gdLst>
                    <a:gd name="T0" fmla="*/ 0 w 1704"/>
                    <a:gd name="T1" fmla="*/ 598 h 657"/>
                    <a:gd name="T2" fmla="*/ 15 w 1704"/>
                    <a:gd name="T3" fmla="*/ 559 h 657"/>
                    <a:gd name="T4" fmla="*/ 35 w 1704"/>
                    <a:gd name="T5" fmla="*/ 522 h 657"/>
                    <a:gd name="T6" fmla="*/ 60 w 1704"/>
                    <a:gd name="T7" fmla="*/ 485 h 657"/>
                    <a:gd name="T8" fmla="*/ 90 w 1704"/>
                    <a:gd name="T9" fmla="*/ 449 h 657"/>
                    <a:gd name="T10" fmla="*/ 126 w 1704"/>
                    <a:gd name="T11" fmla="*/ 413 h 657"/>
                    <a:gd name="T12" fmla="*/ 166 w 1704"/>
                    <a:gd name="T13" fmla="*/ 378 h 657"/>
                    <a:gd name="T14" fmla="*/ 210 w 1704"/>
                    <a:gd name="T15" fmla="*/ 345 h 657"/>
                    <a:gd name="T16" fmla="*/ 233 w 1704"/>
                    <a:gd name="T17" fmla="*/ 328 h 657"/>
                    <a:gd name="T18" fmla="*/ 257 w 1704"/>
                    <a:gd name="T19" fmla="*/ 312 h 657"/>
                    <a:gd name="T20" fmla="*/ 282 w 1704"/>
                    <a:gd name="T21" fmla="*/ 295 h 657"/>
                    <a:gd name="T22" fmla="*/ 309 w 1704"/>
                    <a:gd name="T23" fmla="*/ 280 h 657"/>
                    <a:gd name="T24" fmla="*/ 363 w 1704"/>
                    <a:gd name="T25" fmla="*/ 250 h 657"/>
                    <a:gd name="T26" fmla="*/ 420 w 1704"/>
                    <a:gd name="T27" fmla="*/ 220 h 657"/>
                    <a:gd name="T28" fmla="*/ 479 w 1704"/>
                    <a:gd name="T29" fmla="*/ 192 h 657"/>
                    <a:gd name="T30" fmla="*/ 540 w 1704"/>
                    <a:gd name="T31" fmla="*/ 166 h 657"/>
                    <a:gd name="T32" fmla="*/ 604 w 1704"/>
                    <a:gd name="T33" fmla="*/ 140 h 657"/>
                    <a:gd name="T34" fmla="*/ 667 w 1704"/>
                    <a:gd name="T35" fmla="*/ 118 h 657"/>
                    <a:gd name="T36" fmla="*/ 733 w 1704"/>
                    <a:gd name="T37" fmla="*/ 96 h 657"/>
                    <a:gd name="T38" fmla="*/ 798 w 1704"/>
                    <a:gd name="T39" fmla="*/ 77 h 657"/>
                    <a:gd name="T40" fmla="*/ 865 w 1704"/>
                    <a:gd name="T41" fmla="*/ 59 h 657"/>
                    <a:gd name="T42" fmla="*/ 931 w 1704"/>
                    <a:gd name="T43" fmla="*/ 44 h 657"/>
                    <a:gd name="T44" fmla="*/ 997 w 1704"/>
                    <a:gd name="T45" fmla="*/ 30 h 657"/>
                    <a:gd name="T46" fmla="*/ 1127 w 1704"/>
                    <a:gd name="T47" fmla="*/ 11 h 657"/>
                    <a:gd name="T48" fmla="*/ 1250 w 1704"/>
                    <a:gd name="T49" fmla="*/ 0 h 657"/>
                    <a:gd name="T50" fmla="*/ 1470 w 1704"/>
                    <a:gd name="T51" fmla="*/ 12 h 657"/>
                    <a:gd name="T52" fmla="*/ 1560 w 1704"/>
                    <a:gd name="T53" fmla="*/ 36 h 657"/>
                    <a:gd name="T54" fmla="*/ 1634 w 1704"/>
                    <a:gd name="T55" fmla="*/ 72 h 657"/>
                    <a:gd name="T56" fmla="*/ 1687 w 1704"/>
                    <a:gd name="T57" fmla="*/ 124 h 657"/>
                    <a:gd name="T58" fmla="*/ 1704 w 1704"/>
                    <a:gd name="T59" fmla="*/ 173 h 657"/>
                    <a:gd name="T60" fmla="*/ 1698 w 1704"/>
                    <a:gd name="T61" fmla="*/ 191 h 657"/>
                    <a:gd name="T62" fmla="*/ 1682 w 1704"/>
                    <a:gd name="T63" fmla="*/ 203 h 657"/>
                    <a:gd name="T64" fmla="*/ 1621 w 1704"/>
                    <a:gd name="T65" fmla="*/ 200 h 657"/>
                    <a:gd name="T66" fmla="*/ 1517 w 1704"/>
                    <a:gd name="T67" fmla="*/ 173 h 657"/>
                    <a:gd name="T68" fmla="*/ 1409 w 1704"/>
                    <a:gd name="T69" fmla="*/ 144 h 657"/>
                    <a:gd name="T70" fmla="*/ 1319 w 1704"/>
                    <a:gd name="T71" fmla="*/ 124 h 657"/>
                    <a:gd name="T72" fmla="*/ 1224 w 1704"/>
                    <a:gd name="T73" fmla="*/ 115 h 657"/>
                    <a:gd name="T74" fmla="*/ 1028 w 1704"/>
                    <a:gd name="T75" fmla="*/ 128 h 657"/>
                    <a:gd name="T76" fmla="*/ 835 w 1704"/>
                    <a:gd name="T77" fmla="*/ 173 h 657"/>
                    <a:gd name="T78" fmla="*/ 744 w 1704"/>
                    <a:gd name="T79" fmla="*/ 202 h 657"/>
                    <a:gd name="T80" fmla="*/ 659 w 1704"/>
                    <a:gd name="T81" fmla="*/ 234 h 657"/>
                    <a:gd name="T82" fmla="*/ 586 w 1704"/>
                    <a:gd name="T83" fmla="*/ 264 h 657"/>
                    <a:gd name="T84" fmla="*/ 521 w 1704"/>
                    <a:gd name="T85" fmla="*/ 291 h 657"/>
                    <a:gd name="T86" fmla="*/ 467 w 1704"/>
                    <a:gd name="T87" fmla="*/ 313 h 657"/>
                    <a:gd name="T88" fmla="*/ 419 w 1704"/>
                    <a:gd name="T89" fmla="*/ 333 h 657"/>
                    <a:gd name="T90" fmla="*/ 342 w 1704"/>
                    <a:gd name="T91" fmla="*/ 369 h 657"/>
                    <a:gd name="T92" fmla="*/ 284 w 1704"/>
                    <a:gd name="T93" fmla="*/ 402 h 657"/>
                    <a:gd name="T94" fmla="*/ 234 w 1704"/>
                    <a:gd name="T95" fmla="*/ 441 h 657"/>
                    <a:gd name="T96" fmla="*/ 186 w 1704"/>
                    <a:gd name="T97" fmla="*/ 489 h 657"/>
                    <a:gd name="T98" fmla="*/ 160 w 1704"/>
                    <a:gd name="T99" fmla="*/ 519 h 657"/>
                    <a:gd name="T100" fmla="*/ 130 w 1704"/>
                    <a:gd name="T101" fmla="*/ 553 h 657"/>
                    <a:gd name="T102" fmla="*/ 96 w 1704"/>
                    <a:gd name="T103" fmla="*/ 593 h 657"/>
                    <a:gd name="T104" fmla="*/ 59 w 1704"/>
                    <a:gd name="T105" fmla="*/ 639 h 657"/>
                    <a:gd name="T106" fmla="*/ 34 w 1704"/>
                    <a:gd name="T107" fmla="*/ 657 h 657"/>
                    <a:gd name="T108" fmla="*/ 11 w 1704"/>
                    <a:gd name="T109" fmla="*/ 653 h 657"/>
                    <a:gd name="T110" fmla="*/ 0 w 1704"/>
                    <a:gd name="T111" fmla="*/ 598 h 657"/>
                    <a:gd name="T112" fmla="*/ 0 w 1704"/>
                    <a:gd name="T113" fmla="*/ 598 h 65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704"/>
                    <a:gd name="T172" fmla="*/ 0 h 657"/>
                    <a:gd name="T173" fmla="*/ 1704 w 1704"/>
                    <a:gd name="T174" fmla="*/ 657 h 657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704" h="657">
                      <a:moveTo>
                        <a:pt x="0" y="598"/>
                      </a:moveTo>
                      <a:lnTo>
                        <a:pt x="15" y="559"/>
                      </a:lnTo>
                      <a:lnTo>
                        <a:pt x="35" y="522"/>
                      </a:lnTo>
                      <a:lnTo>
                        <a:pt x="60" y="485"/>
                      </a:lnTo>
                      <a:lnTo>
                        <a:pt x="90" y="449"/>
                      </a:lnTo>
                      <a:lnTo>
                        <a:pt x="126" y="413"/>
                      </a:lnTo>
                      <a:lnTo>
                        <a:pt x="166" y="378"/>
                      </a:lnTo>
                      <a:lnTo>
                        <a:pt x="210" y="345"/>
                      </a:lnTo>
                      <a:lnTo>
                        <a:pt x="233" y="328"/>
                      </a:lnTo>
                      <a:lnTo>
                        <a:pt x="257" y="312"/>
                      </a:lnTo>
                      <a:lnTo>
                        <a:pt x="282" y="295"/>
                      </a:lnTo>
                      <a:lnTo>
                        <a:pt x="309" y="280"/>
                      </a:lnTo>
                      <a:lnTo>
                        <a:pt x="363" y="250"/>
                      </a:lnTo>
                      <a:lnTo>
                        <a:pt x="420" y="220"/>
                      </a:lnTo>
                      <a:lnTo>
                        <a:pt x="479" y="192"/>
                      </a:lnTo>
                      <a:lnTo>
                        <a:pt x="540" y="166"/>
                      </a:lnTo>
                      <a:lnTo>
                        <a:pt x="604" y="140"/>
                      </a:lnTo>
                      <a:lnTo>
                        <a:pt x="667" y="118"/>
                      </a:lnTo>
                      <a:lnTo>
                        <a:pt x="733" y="96"/>
                      </a:lnTo>
                      <a:lnTo>
                        <a:pt x="798" y="77"/>
                      </a:lnTo>
                      <a:lnTo>
                        <a:pt x="865" y="59"/>
                      </a:lnTo>
                      <a:lnTo>
                        <a:pt x="931" y="44"/>
                      </a:lnTo>
                      <a:lnTo>
                        <a:pt x="997" y="30"/>
                      </a:lnTo>
                      <a:lnTo>
                        <a:pt x="1127" y="11"/>
                      </a:lnTo>
                      <a:lnTo>
                        <a:pt x="1250" y="0"/>
                      </a:lnTo>
                      <a:lnTo>
                        <a:pt x="1470" y="12"/>
                      </a:lnTo>
                      <a:lnTo>
                        <a:pt x="1560" y="36"/>
                      </a:lnTo>
                      <a:lnTo>
                        <a:pt x="1634" y="72"/>
                      </a:lnTo>
                      <a:lnTo>
                        <a:pt x="1687" y="124"/>
                      </a:lnTo>
                      <a:lnTo>
                        <a:pt x="1704" y="173"/>
                      </a:lnTo>
                      <a:lnTo>
                        <a:pt x="1698" y="191"/>
                      </a:lnTo>
                      <a:lnTo>
                        <a:pt x="1682" y="203"/>
                      </a:lnTo>
                      <a:lnTo>
                        <a:pt x="1621" y="200"/>
                      </a:lnTo>
                      <a:lnTo>
                        <a:pt x="1517" y="173"/>
                      </a:lnTo>
                      <a:lnTo>
                        <a:pt x="1409" y="144"/>
                      </a:lnTo>
                      <a:lnTo>
                        <a:pt x="1319" y="124"/>
                      </a:lnTo>
                      <a:lnTo>
                        <a:pt x="1224" y="115"/>
                      </a:lnTo>
                      <a:lnTo>
                        <a:pt x="1028" y="128"/>
                      </a:lnTo>
                      <a:lnTo>
                        <a:pt x="835" y="173"/>
                      </a:lnTo>
                      <a:lnTo>
                        <a:pt x="744" y="202"/>
                      </a:lnTo>
                      <a:lnTo>
                        <a:pt x="659" y="234"/>
                      </a:lnTo>
                      <a:lnTo>
                        <a:pt x="586" y="264"/>
                      </a:lnTo>
                      <a:lnTo>
                        <a:pt x="521" y="291"/>
                      </a:lnTo>
                      <a:lnTo>
                        <a:pt x="467" y="313"/>
                      </a:lnTo>
                      <a:lnTo>
                        <a:pt x="419" y="333"/>
                      </a:lnTo>
                      <a:lnTo>
                        <a:pt x="342" y="369"/>
                      </a:lnTo>
                      <a:lnTo>
                        <a:pt x="284" y="402"/>
                      </a:lnTo>
                      <a:lnTo>
                        <a:pt x="234" y="441"/>
                      </a:lnTo>
                      <a:lnTo>
                        <a:pt x="186" y="489"/>
                      </a:lnTo>
                      <a:lnTo>
                        <a:pt x="160" y="519"/>
                      </a:lnTo>
                      <a:lnTo>
                        <a:pt x="130" y="553"/>
                      </a:lnTo>
                      <a:lnTo>
                        <a:pt x="96" y="593"/>
                      </a:lnTo>
                      <a:lnTo>
                        <a:pt x="59" y="639"/>
                      </a:lnTo>
                      <a:lnTo>
                        <a:pt x="34" y="657"/>
                      </a:lnTo>
                      <a:lnTo>
                        <a:pt x="11" y="653"/>
                      </a:lnTo>
                      <a:lnTo>
                        <a:pt x="0" y="5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92" name="Freeform 103"/>
                <p:cNvSpPr>
                  <a:spLocks/>
                </p:cNvSpPr>
                <p:nvPr/>
              </p:nvSpPr>
              <p:spPr bwMode="auto">
                <a:xfrm>
                  <a:off x="3573" y="785"/>
                  <a:ext cx="442" cy="182"/>
                </a:xfrm>
                <a:custGeom>
                  <a:avLst/>
                  <a:gdLst>
                    <a:gd name="T0" fmla="*/ 161 w 2210"/>
                    <a:gd name="T1" fmla="*/ 758 h 912"/>
                    <a:gd name="T2" fmla="*/ 232 w 2210"/>
                    <a:gd name="T3" fmla="*/ 709 h 912"/>
                    <a:gd name="T4" fmla="*/ 279 w 2210"/>
                    <a:gd name="T5" fmla="*/ 677 h 912"/>
                    <a:gd name="T6" fmla="*/ 399 w 2210"/>
                    <a:gd name="T7" fmla="*/ 653 h 912"/>
                    <a:gd name="T8" fmla="*/ 508 w 2210"/>
                    <a:gd name="T9" fmla="*/ 556 h 912"/>
                    <a:gd name="T10" fmla="*/ 508 w 2210"/>
                    <a:gd name="T11" fmla="*/ 466 h 912"/>
                    <a:gd name="T12" fmla="*/ 538 w 2210"/>
                    <a:gd name="T13" fmla="*/ 393 h 912"/>
                    <a:gd name="T14" fmla="*/ 600 w 2210"/>
                    <a:gd name="T15" fmla="*/ 317 h 912"/>
                    <a:gd name="T16" fmla="*/ 688 w 2210"/>
                    <a:gd name="T17" fmla="*/ 245 h 912"/>
                    <a:gd name="T18" fmla="*/ 738 w 2210"/>
                    <a:gd name="T19" fmla="*/ 210 h 912"/>
                    <a:gd name="T20" fmla="*/ 792 w 2210"/>
                    <a:gd name="T21" fmla="*/ 178 h 912"/>
                    <a:gd name="T22" fmla="*/ 902 w 2210"/>
                    <a:gd name="T23" fmla="*/ 120 h 912"/>
                    <a:gd name="T24" fmla="*/ 1011 w 2210"/>
                    <a:gd name="T25" fmla="*/ 75 h 912"/>
                    <a:gd name="T26" fmla="*/ 1110 w 2210"/>
                    <a:gd name="T27" fmla="*/ 45 h 912"/>
                    <a:gd name="T28" fmla="*/ 1254 w 2210"/>
                    <a:gd name="T29" fmla="*/ 42 h 912"/>
                    <a:gd name="T30" fmla="*/ 1369 w 2210"/>
                    <a:gd name="T31" fmla="*/ 135 h 912"/>
                    <a:gd name="T32" fmla="*/ 1434 w 2210"/>
                    <a:gd name="T33" fmla="*/ 281 h 912"/>
                    <a:gd name="T34" fmla="*/ 1476 w 2210"/>
                    <a:gd name="T35" fmla="*/ 352 h 912"/>
                    <a:gd name="T36" fmla="*/ 1543 w 2210"/>
                    <a:gd name="T37" fmla="*/ 377 h 912"/>
                    <a:gd name="T38" fmla="*/ 1723 w 2210"/>
                    <a:gd name="T39" fmla="*/ 321 h 912"/>
                    <a:gd name="T40" fmla="*/ 1833 w 2210"/>
                    <a:gd name="T41" fmla="*/ 262 h 912"/>
                    <a:gd name="T42" fmla="*/ 2036 w 2210"/>
                    <a:gd name="T43" fmla="*/ 176 h 912"/>
                    <a:gd name="T44" fmla="*/ 1999 w 2210"/>
                    <a:gd name="T45" fmla="*/ 98 h 912"/>
                    <a:gd name="T46" fmla="*/ 1940 w 2210"/>
                    <a:gd name="T47" fmla="*/ 34 h 912"/>
                    <a:gd name="T48" fmla="*/ 1978 w 2210"/>
                    <a:gd name="T49" fmla="*/ 0 h 912"/>
                    <a:gd name="T50" fmla="*/ 2092 w 2210"/>
                    <a:gd name="T51" fmla="*/ 35 h 912"/>
                    <a:gd name="T52" fmla="*/ 2193 w 2210"/>
                    <a:gd name="T53" fmla="*/ 138 h 912"/>
                    <a:gd name="T54" fmla="*/ 2194 w 2210"/>
                    <a:gd name="T55" fmla="*/ 293 h 912"/>
                    <a:gd name="T56" fmla="*/ 2149 w 2210"/>
                    <a:gd name="T57" fmla="*/ 358 h 912"/>
                    <a:gd name="T58" fmla="*/ 2079 w 2210"/>
                    <a:gd name="T59" fmla="*/ 413 h 912"/>
                    <a:gd name="T60" fmla="*/ 1996 w 2210"/>
                    <a:gd name="T61" fmla="*/ 458 h 912"/>
                    <a:gd name="T62" fmla="*/ 1904 w 2210"/>
                    <a:gd name="T63" fmla="*/ 491 h 912"/>
                    <a:gd name="T64" fmla="*/ 1725 w 2210"/>
                    <a:gd name="T65" fmla="*/ 532 h 912"/>
                    <a:gd name="T66" fmla="*/ 1543 w 2210"/>
                    <a:gd name="T67" fmla="*/ 526 h 912"/>
                    <a:gd name="T68" fmla="*/ 1413 w 2210"/>
                    <a:gd name="T69" fmla="*/ 423 h 912"/>
                    <a:gd name="T70" fmla="*/ 1343 w 2210"/>
                    <a:gd name="T71" fmla="*/ 280 h 912"/>
                    <a:gd name="T72" fmla="*/ 1285 w 2210"/>
                    <a:gd name="T73" fmla="*/ 192 h 912"/>
                    <a:gd name="T74" fmla="*/ 1229 w 2210"/>
                    <a:gd name="T75" fmla="*/ 161 h 912"/>
                    <a:gd name="T76" fmla="*/ 1057 w 2210"/>
                    <a:gd name="T77" fmla="*/ 192 h 912"/>
                    <a:gd name="T78" fmla="*/ 961 w 2210"/>
                    <a:gd name="T79" fmla="*/ 232 h 912"/>
                    <a:gd name="T80" fmla="*/ 860 w 2210"/>
                    <a:gd name="T81" fmla="*/ 280 h 912"/>
                    <a:gd name="T82" fmla="*/ 763 w 2210"/>
                    <a:gd name="T83" fmla="*/ 333 h 912"/>
                    <a:gd name="T84" fmla="*/ 680 w 2210"/>
                    <a:gd name="T85" fmla="*/ 386 h 912"/>
                    <a:gd name="T86" fmla="*/ 592 w 2210"/>
                    <a:gd name="T87" fmla="*/ 551 h 912"/>
                    <a:gd name="T88" fmla="*/ 620 w 2210"/>
                    <a:gd name="T89" fmla="*/ 713 h 912"/>
                    <a:gd name="T90" fmla="*/ 599 w 2210"/>
                    <a:gd name="T91" fmla="*/ 775 h 912"/>
                    <a:gd name="T92" fmla="*/ 550 w 2210"/>
                    <a:gd name="T93" fmla="*/ 814 h 912"/>
                    <a:gd name="T94" fmla="*/ 460 w 2210"/>
                    <a:gd name="T95" fmla="*/ 854 h 912"/>
                    <a:gd name="T96" fmla="*/ 310 w 2210"/>
                    <a:gd name="T97" fmla="*/ 898 h 912"/>
                    <a:gd name="T98" fmla="*/ 112 w 2210"/>
                    <a:gd name="T99" fmla="*/ 902 h 912"/>
                    <a:gd name="T100" fmla="*/ 5 w 2210"/>
                    <a:gd name="T101" fmla="*/ 807 h 912"/>
                    <a:gd name="T102" fmla="*/ 12 w 2210"/>
                    <a:gd name="T103" fmla="*/ 656 h 912"/>
                    <a:gd name="T104" fmla="*/ 64 w 2210"/>
                    <a:gd name="T105" fmla="*/ 514 h 912"/>
                    <a:gd name="T106" fmla="*/ 109 w 2210"/>
                    <a:gd name="T107" fmla="*/ 466 h 912"/>
                    <a:gd name="T108" fmla="*/ 109 w 2210"/>
                    <a:gd name="T109" fmla="*/ 769 h 91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210"/>
                    <a:gd name="T166" fmla="*/ 0 h 912"/>
                    <a:gd name="T167" fmla="*/ 2210 w 2210"/>
                    <a:gd name="T168" fmla="*/ 912 h 91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210" h="912">
                      <a:moveTo>
                        <a:pt x="109" y="769"/>
                      </a:moveTo>
                      <a:lnTo>
                        <a:pt x="161" y="758"/>
                      </a:lnTo>
                      <a:lnTo>
                        <a:pt x="208" y="727"/>
                      </a:lnTo>
                      <a:lnTo>
                        <a:pt x="232" y="709"/>
                      </a:lnTo>
                      <a:lnTo>
                        <a:pt x="255" y="692"/>
                      </a:lnTo>
                      <a:lnTo>
                        <a:pt x="279" y="677"/>
                      </a:lnTo>
                      <a:lnTo>
                        <a:pt x="304" y="667"/>
                      </a:lnTo>
                      <a:lnTo>
                        <a:pt x="399" y="653"/>
                      </a:lnTo>
                      <a:lnTo>
                        <a:pt x="493" y="643"/>
                      </a:lnTo>
                      <a:lnTo>
                        <a:pt x="508" y="556"/>
                      </a:lnTo>
                      <a:lnTo>
                        <a:pt x="506" y="512"/>
                      </a:lnTo>
                      <a:lnTo>
                        <a:pt x="508" y="466"/>
                      </a:lnTo>
                      <a:lnTo>
                        <a:pt x="518" y="430"/>
                      </a:lnTo>
                      <a:lnTo>
                        <a:pt x="538" y="393"/>
                      </a:lnTo>
                      <a:lnTo>
                        <a:pt x="565" y="354"/>
                      </a:lnTo>
                      <a:lnTo>
                        <a:pt x="600" y="317"/>
                      </a:lnTo>
                      <a:lnTo>
                        <a:pt x="642" y="281"/>
                      </a:lnTo>
                      <a:lnTo>
                        <a:pt x="688" y="245"/>
                      </a:lnTo>
                      <a:lnTo>
                        <a:pt x="713" y="227"/>
                      </a:lnTo>
                      <a:lnTo>
                        <a:pt x="738" y="210"/>
                      </a:lnTo>
                      <a:lnTo>
                        <a:pt x="764" y="194"/>
                      </a:lnTo>
                      <a:lnTo>
                        <a:pt x="792" y="178"/>
                      </a:lnTo>
                      <a:lnTo>
                        <a:pt x="847" y="148"/>
                      </a:lnTo>
                      <a:lnTo>
                        <a:pt x="902" y="120"/>
                      </a:lnTo>
                      <a:lnTo>
                        <a:pt x="958" y="95"/>
                      </a:lnTo>
                      <a:lnTo>
                        <a:pt x="1011" y="75"/>
                      </a:lnTo>
                      <a:lnTo>
                        <a:pt x="1062" y="58"/>
                      </a:lnTo>
                      <a:lnTo>
                        <a:pt x="1110" y="45"/>
                      </a:lnTo>
                      <a:lnTo>
                        <a:pt x="1189" y="35"/>
                      </a:lnTo>
                      <a:lnTo>
                        <a:pt x="1254" y="42"/>
                      </a:lnTo>
                      <a:lnTo>
                        <a:pt x="1303" y="64"/>
                      </a:lnTo>
                      <a:lnTo>
                        <a:pt x="1369" y="135"/>
                      </a:lnTo>
                      <a:lnTo>
                        <a:pt x="1412" y="230"/>
                      </a:lnTo>
                      <a:lnTo>
                        <a:pt x="1434" y="281"/>
                      </a:lnTo>
                      <a:lnTo>
                        <a:pt x="1459" y="330"/>
                      </a:lnTo>
                      <a:lnTo>
                        <a:pt x="1476" y="352"/>
                      </a:lnTo>
                      <a:lnTo>
                        <a:pt x="1495" y="367"/>
                      </a:lnTo>
                      <a:lnTo>
                        <a:pt x="1543" y="377"/>
                      </a:lnTo>
                      <a:lnTo>
                        <a:pt x="1660" y="350"/>
                      </a:lnTo>
                      <a:lnTo>
                        <a:pt x="1723" y="321"/>
                      </a:lnTo>
                      <a:lnTo>
                        <a:pt x="1782" y="291"/>
                      </a:lnTo>
                      <a:lnTo>
                        <a:pt x="1833" y="262"/>
                      </a:lnTo>
                      <a:lnTo>
                        <a:pt x="1875" y="243"/>
                      </a:lnTo>
                      <a:lnTo>
                        <a:pt x="2036" y="176"/>
                      </a:lnTo>
                      <a:lnTo>
                        <a:pt x="2016" y="120"/>
                      </a:lnTo>
                      <a:lnTo>
                        <a:pt x="1999" y="98"/>
                      </a:lnTo>
                      <a:lnTo>
                        <a:pt x="1977" y="76"/>
                      </a:lnTo>
                      <a:lnTo>
                        <a:pt x="1940" y="34"/>
                      </a:lnTo>
                      <a:lnTo>
                        <a:pt x="1944" y="9"/>
                      </a:lnTo>
                      <a:lnTo>
                        <a:pt x="1978" y="0"/>
                      </a:lnTo>
                      <a:lnTo>
                        <a:pt x="2031" y="9"/>
                      </a:lnTo>
                      <a:lnTo>
                        <a:pt x="2092" y="35"/>
                      </a:lnTo>
                      <a:lnTo>
                        <a:pt x="2150" y="77"/>
                      </a:lnTo>
                      <a:lnTo>
                        <a:pt x="2193" y="138"/>
                      </a:lnTo>
                      <a:lnTo>
                        <a:pt x="2210" y="216"/>
                      </a:lnTo>
                      <a:lnTo>
                        <a:pt x="2194" y="293"/>
                      </a:lnTo>
                      <a:lnTo>
                        <a:pt x="2174" y="327"/>
                      </a:lnTo>
                      <a:lnTo>
                        <a:pt x="2149" y="358"/>
                      </a:lnTo>
                      <a:lnTo>
                        <a:pt x="2116" y="387"/>
                      </a:lnTo>
                      <a:lnTo>
                        <a:pt x="2079" y="413"/>
                      </a:lnTo>
                      <a:lnTo>
                        <a:pt x="2040" y="436"/>
                      </a:lnTo>
                      <a:lnTo>
                        <a:pt x="1996" y="458"/>
                      </a:lnTo>
                      <a:lnTo>
                        <a:pt x="1951" y="476"/>
                      </a:lnTo>
                      <a:lnTo>
                        <a:pt x="1904" y="491"/>
                      </a:lnTo>
                      <a:lnTo>
                        <a:pt x="1812" y="517"/>
                      </a:lnTo>
                      <a:lnTo>
                        <a:pt x="1725" y="532"/>
                      </a:lnTo>
                      <a:lnTo>
                        <a:pt x="1653" y="539"/>
                      </a:lnTo>
                      <a:lnTo>
                        <a:pt x="1543" y="526"/>
                      </a:lnTo>
                      <a:lnTo>
                        <a:pt x="1466" y="484"/>
                      </a:lnTo>
                      <a:lnTo>
                        <a:pt x="1413" y="423"/>
                      </a:lnTo>
                      <a:lnTo>
                        <a:pt x="1375" y="352"/>
                      </a:lnTo>
                      <a:lnTo>
                        <a:pt x="1343" y="280"/>
                      </a:lnTo>
                      <a:lnTo>
                        <a:pt x="1307" y="218"/>
                      </a:lnTo>
                      <a:lnTo>
                        <a:pt x="1285" y="192"/>
                      </a:lnTo>
                      <a:lnTo>
                        <a:pt x="1260" y="173"/>
                      </a:lnTo>
                      <a:lnTo>
                        <a:pt x="1229" y="161"/>
                      </a:lnTo>
                      <a:lnTo>
                        <a:pt x="1190" y="156"/>
                      </a:lnTo>
                      <a:lnTo>
                        <a:pt x="1057" y="192"/>
                      </a:lnTo>
                      <a:lnTo>
                        <a:pt x="1010" y="212"/>
                      </a:lnTo>
                      <a:lnTo>
                        <a:pt x="961" y="232"/>
                      </a:lnTo>
                      <a:lnTo>
                        <a:pt x="911" y="256"/>
                      </a:lnTo>
                      <a:lnTo>
                        <a:pt x="860" y="280"/>
                      </a:lnTo>
                      <a:lnTo>
                        <a:pt x="811" y="306"/>
                      </a:lnTo>
                      <a:lnTo>
                        <a:pt x="763" y="333"/>
                      </a:lnTo>
                      <a:lnTo>
                        <a:pt x="720" y="359"/>
                      </a:lnTo>
                      <a:lnTo>
                        <a:pt x="680" y="386"/>
                      </a:lnTo>
                      <a:lnTo>
                        <a:pt x="595" y="478"/>
                      </a:lnTo>
                      <a:lnTo>
                        <a:pt x="592" y="551"/>
                      </a:lnTo>
                      <a:lnTo>
                        <a:pt x="601" y="614"/>
                      </a:lnTo>
                      <a:lnTo>
                        <a:pt x="620" y="713"/>
                      </a:lnTo>
                      <a:lnTo>
                        <a:pt x="612" y="754"/>
                      </a:lnTo>
                      <a:lnTo>
                        <a:pt x="599" y="775"/>
                      </a:lnTo>
                      <a:lnTo>
                        <a:pt x="578" y="794"/>
                      </a:lnTo>
                      <a:lnTo>
                        <a:pt x="550" y="814"/>
                      </a:lnTo>
                      <a:lnTo>
                        <a:pt x="510" y="834"/>
                      </a:lnTo>
                      <a:lnTo>
                        <a:pt x="460" y="854"/>
                      </a:lnTo>
                      <a:lnTo>
                        <a:pt x="399" y="876"/>
                      </a:lnTo>
                      <a:lnTo>
                        <a:pt x="310" y="898"/>
                      </a:lnTo>
                      <a:lnTo>
                        <a:pt x="209" y="912"/>
                      </a:lnTo>
                      <a:lnTo>
                        <a:pt x="112" y="902"/>
                      </a:lnTo>
                      <a:lnTo>
                        <a:pt x="31" y="859"/>
                      </a:lnTo>
                      <a:lnTo>
                        <a:pt x="5" y="807"/>
                      </a:lnTo>
                      <a:lnTo>
                        <a:pt x="0" y="735"/>
                      </a:lnTo>
                      <a:lnTo>
                        <a:pt x="12" y="656"/>
                      </a:lnTo>
                      <a:lnTo>
                        <a:pt x="35" y="579"/>
                      </a:lnTo>
                      <a:lnTo>
                        <a:pt x="64" y="514"/>
                      </a:lnTo>
                      <a:lnTo>
                        <a:pt x="90" y="473"/>
                      </a:lnTo>
                      <a:lnTo>
                        <a:pt x="109" y="466"/>
                      </a:lnTo>
                      <a:lnTo>
                        <a:pt x="115" y="505"/>
                      </a:lnTo>
                      <a:lnTo>
                        <a:pt x="109" y="76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77" name="Freeform 104"/>
              <p:cNvSpPr>
                <a:spLocks/>
              </p:cNvSpPr>
              <p:nvPr/>
            </p:nvSpPr>
            <p:spPr bwMode="auto">
              <a:xfrm>
                <a:off x="3616" y="895"/>
                <a:ext cx="318" cy="230"/>
              </a:xfrm>
              <a:custGeom>
                <a:avLst/>
                <a:gdLst>
                  <a:gd name="T0" fmla="*/ 609 w 1591"/>
                  <a:gd name="T1" fmla="*/ 304 h 1150"/>
                  <a:gd name="T2" fmla="*/ 573 w 1591"/>
                  <a:gd name="T3" fmla="*/ 456 h 1150"/>
                  <a:gd name="T4" fmla="*/ 520 w 1591"/>
                  <a:gd name="T5" fmla="*/ 603 h 1150"/>
                  <a:gd name="T6" fmla="*/ 484 w 1591"/>
                  <a:gd name="T7" fmla="*/ 675 h 1150"/>
                  <a:gd name="T8" fmla="*/ 441 w 1591"/>
                  <a:gd name="T9" fmla="*/ 746 h 1150"/>
                  <a:gd name="T10" fmla="*/ 389 w 1591"/>
                  <a:gd name="T11" fmla="*/ 817 h 1150"/>
                  <a:gd name="T12" fmla="*/ 343 w 1591"/>
                  <a:gd name="T13" fmla="*/ 875 h 1150"/>
                  <a:gd name="T14" fmla="*/ 291 w 1591"/>
                  <a:gd name="T15" fmla="*/ 938 h 1150"/>
                  <a:gd name="T16" fmla="*/ 235 w 1591"/>
                  <a:gd name="T17" fmla="*/ 1000 h 1150"/>
                  <a:gd name="T18" fmla="*/ 179 w 1591"/>
                  <a:gd name="T19" fmla="*/ 1057 h 1150"/>
                  <a:gd name="T20" fmla="*/ 100 w 1591"/>
                  <a:gd name="T21" fmla="*/ 1123 h 1150"/>
                  <a:gd name="T22" fmla="*/ 24 w 1591"/>
                  <a:gd name="T23" fmla="*/ 1150 h 1150"/>
                  <a:gd name="T24" fmla="*/ 0 w 1591"/>
                  <a:gd name="T25" fmla="*/ 1118 h 1150"/>
                  <a:gd name="T26" fmla="*/ 41 w 1591"/>
                  <a:gd name="T27" fmla="*/ 1049 h 1150"/>
                  <a:gd name="T28" fmla="*/ 101 w 1591"/>
                  <a:gd name="T29" fmla="*/ 976 h 1150"/>
                  <a:gd name="T30" fmla="*/ 164 w 1591"/>
                  <a:gd name="T31" fmla="*/ 908 h 1150"/>
                  <a:gd name="T32" fmla="*/ 225 w 1591"/>
                  <a:gd name="T33" fmla="*/ 842 h 1150"/>
                  <a:gd name="T34" fmla="*/ 285 w 1591"/>
                  <a:gd name="T35" fmla="*/ 773 h 1150"/>
                  <a:gd name="T36" fmla="*/ 339 w 1591"/>
                  <a:gd name="T37" fmla="*/ 701 h 1150"/>
                  <a:gd name="T38" fmla="*/ 407 w 1591"/>
                  <a:gd name="T39" fmla="*/ 579 h 1150"/>
                  <a:gd name="T40" fmla="*/ 459 w 1591"/>
                  <a:gd name="T41" fmla="*/ 392 h 1150"/>
                  <a:gd name="T42" fmla="*/ 505 w 1591"/>
                  <a:gd name="T43" fmla="*/ 142 h 1150"/>
                  <a:gd name="T44" fmla="*/ 555 w 1591"/>
                  <a:gd name="T45" fmla="*/ 43 h 1150"/>
                  <a:gd name="T46" fmla="*/ 631 w 1591"/>
                  <a:gd name="T47" fmla="*/ 7 h 1150"/>
                  <a:gd name="T48" fmla="*/ 763 w 1591"/>
                  <a:gd name="T49" fmla="*/ 9 h 1150"/>
                  <a:gd name="T50" fmla="*/ 868 w 1591"/>
                  <a:gd name="T51" fmla="*/ 87 h 1150"/>
                  <a:gd name="T52" fmla="*/ 928 w 1591"/>
                  <a:gd name="T53" fmla="*/ 131 h 1150"/>
                  <a:gd name="T54" fmla="*/ 1112 w 1591"/>
                  <a:gd name="T55" fmla="*/ 161 h 1150"/>
                  <a:gd name="T56" fmla="*/ 1559 w 1591"/>
                  <a:gd name="T57" fmla="*/ 222 h 1150"/>
                  <a:gd name="T58" fmla="*/ 1580 w 1591"/>
                  <a:gd name="T59" fmla="*/ 281 h 1150"/>
                  <a:gd name="T60" fmla="*/ 1452 w 1591"/>
                  <a:gd name="T61" fmla="*/ 309 h 1150"/>
                  <a:gd name="T62" fmla="*/ 1100 w 1591"/>
                  <a:gd name="T63" fmla="*/ 314 h 1150"/>
                  <a:gd name="T64" fmla="*/ 958 w 1591"/>
                  <a:gd name="T65" fmla="*/ 265 h 1150"/>
                  <a:gd name="T66" fmla="*/ 890 w 1591"/>
                  <a:gd name="T67" fmla="*/ 226 h 1150"/>
                  <a:gd name="T68" fmla="*/ 828 w 1591"/>
                  <a:gd name="T69" fmla="*/ 185 h 1150"/>
                  <a:gd name="T70" fmla="*/ 770 w 1591"/>
                  <a:gd name="T71" fmla="*/ 149 h 1150"/>
                  <a:gd name="T72" fmla="*/ 672 w 1591"/>
                  <a:gd name="T73" fmla="*/ 121 h 1150"/>
                  <a:gd name="T74" fmla="*/ 634 w 1591"/>
                  <a:gd name="T75" fmla="*/ 144 h 11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591"/>
                  <a:gd name="T115" fmla="*/ 0 h 1150"/>
                  <a:gd name="T116" fmla="*/ 1591 w 1591"/>
                  <a:gd name="T117" fmla="*/ 1150 h 11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591" h="1150">
                    <a:moveTo>
                      <a:pt x="634" y="144"/>
                    </a:moveTo>
                    <a:lnTo>
                      <a:pt x="609" y="304"/>
                    </a:lnTo>
                    <a:lnTo>
                      <a:pt x="592" y="381"/>
                    </a:lnTo>
                    <a:lnTo>
                      <a:pt x="573" y="456"/>
                    </a:lnTo>
                    <a:lnTo>
                      <a:pt x="549" y="530"/>
                    </a:lnTo>
                    <a:lnTo>
                      <a:pt x="520" y="603"/>
                    </a:lnTo>
                    <a:lnTo>
                      <a:pt x="503" y="639"/>
                    </a:lnTo>
                    <a:lnTo>
                      <a:pt x="484" y="675"/>
                    </a:lnTo>
                    <a:lnTo>
                      <a:pt x="463" y="710"/>
                    </a:lnTo>
                    <a:lnTo>
                      <a:pt x="441" y="746"/>
                    </a:lnTo>
                    <a:lnTo>
                      <a:pt x="409" y="790"/>
                    </a:lnTo>
                    <a:lnTo>
                      <a:pt x="389" y="817"/>
                    </a:lnTo>
                    <a:lnTo>
                      <a:pt x="367" y="845"/>
                    </a:lnTo>
                    <a:lnTo>
                      <a:pt x="343" y="875"/>
                    </a:lnTo>
                    <a:lnTo>
                      <a:pt x="317" y="907"/>
                    </a:lnTo>
                    <a:lnTo>
                      <a:pt x="291" y="938"/>
                    </a:lnTo>
                    <a:lnTo>
                      <a:pt x="263" y="969"/>
                    </a:lnTo>
                    <a:lnTo>
                      <a:pt x="235" y="1000"/>
                    </a:lnTo>
                    <a:lnTo>
                      <a:pt x="207" y="1029"/>
                    </a:lnTo>
                    <a:lnTo>
                      <a:pt x="179" y="1057"/>
                    </a:lnTo>
                    <a:lnTo>
                      <a:pt x="152" y="1082"/>
                    </a:lnTo>
                    <a:lnTo>
                      <a:pt x="100" y="1123"/>
                    </a:lnTo>
                    <a:lnTo>
                      <a:pt x="56" y="1147"/>
                    </a:lnTo>
                    <a:lnTo>
                      <a:pt x="24" y="1150"/>
                    </a:lnTo>
                    <a:lnTo>
                      <a:pt x="5" y="1139"/>
                    </a:lnTo>
                    <a:lnTo>
                      <a:pt x="0" y="1118"/>
                    </a:lnTo>
                    <a:lnTo>
                      <a:pt x="12" y="1089"/>
                    </a:lnTo>
                    <a:lnTo>
                      <a:pt x="41" y="1049"/>
                    </a:lnTo>
                    <a:lnTo>
                      <a:pt x="71" y="1012"/>
                    </a:lnTo>
                    <a:lnTo>
                      <a:pt x="101" y="976"/>
                    </a:lnTo>
                    <a:lnTo>
                      <a:pt x="132" y="941"/>
                    </a:lnTo>
                    <a:lnTo>
                      <a:pt x="164" y="908"/>
                    </a:lnTo>
                    <a:lnTo>
                      <a:pt x="195" y="875"/>
                    </a:lnTo>
                    <a:lnTo>
                      <a:pt x="225" y="842"/>
                    </a:lnTo>
                    <a:lnTo>
                      <a:pt x="255" y="808"/>
                    </a:lnTo>
                    <a:lnTo>
                      <a:pt x="285" y="773"/>
                    </a:lnTo>
                    <a:lnTo>
                      <a:pt x="312" y="739"/>
                    </a:lnTo>
                    <a:lnTo>
                      <a:pt x="339" y="701"/>
                    </a:lnTo>
                    <a:lnTo>
                      <a:pt x="364" y="663"/>
                    </a:lnTo>
                    <a:lnTo>
                      <a:pt x="407" y="579"/>
                    </a:lnTo>
                    <a:lnTo>
                      <a:pt x="441" y="482"/>
                    </a:lnTo>
                    <a:lnTo>
                      <a:pt x="459" y="392"/>
                    </a:lnTo>
                    <a:lnTo>
                      <a:pt x="481" y="263"/>
                    </a:lnTo>
                    <a:lnTo>
                      <a:pt x="505" y="142"/>
                    </a:lnTo>
                    <a:lnTo>
                      <a:pt x="527" y="72"/>
                    </a:lnTo>
                    <a:lnTo>
                      <a:pt x="555" y="43"/>
                    </a:lnTo>
                    <a:lnTo>
                      <a:pt x="589" y="22"/>
                    </a:lnTo>
                    <a:lnTo>
                      <a:pt x="631" y="7"/>
                    </a:lnTo>
                    <a:lnTo>
                      <a:pt x="676" y="0"/>
                    </a:lnTo>
                    <a:lnTo>
                      <a:pt x="763" y="9"/>
                    </a:lnTo>
                    <a:lnTo>
                      <a:pt x="833" y="49"/>
                    </a:lnTo>
                    <a:lnTo>
                      <a:pt x="868" y="87"/>
                    </a:lnTo>
                    <a:lnTo>
                      <a:pt x="899" y="113"/>
                    </a:lnTo>
                    <a:lnTo>
                      <a:pt x="928" y="131"/>
                    </a:lnTo>
                    <a:lnTo>
                      <a:pt x="956" y="143"/>
                    </a:lnTo>
                    <a:lnTo>
                      <a:pt x="1112" y="161"/>
                    </a:lnTo>
                    <a:lnTo>
                      <a:pt x="1341" y="183"/>
                    </a:lnTo>
                    <a:lnTo>
                      <a:pt x="1559" y="222"/>
                    </a:lnTo>
                    <a:lnTo>
                      <a:pt x="1591" y="262"/>
                    </a:lnTo>
                    <a:lnTo>
                      <a:pt x="1580" y="281"/>
                    </a:lnTo>
                    <a:lnTo>
                      <a:pt x="1551" y="294"/>
                    </a:lnTo>
                    <a:lnTo>
                      <a:pt x="1452" y="309"/>
                    </a:lnTo>
                    <a:lnTo>
                      <a:pt x="1328" y="316"/>
                    </a:lnTo>
                    <a:lnTo>
                      <a:pt x="1100" y="314"/>
                    </a:lnTo>
                    <a:lnTo>
                      <a:pt x="1027" y="297"/>
                    </a:lnTo>
                    <a:lnTo>
                      <a:pt x="958" y="265"/>
                    </a:lnTo>
                    <a:lnTo>
                      <a:pt x="924" y="246"/>
                    </a:lnTo>
                    <a:lnTo>
                      <a:pt x="890" y="226"/>
                    </a:lnTo>
                    <a:lnTo>
                      <a:pt x="859" y="205"/>
                    </a:lnTo>
                    <a:lnTo>
                      <a:pt x="828" y="185"/>
                    </a:lnTo>
                    <a:lnTo>
                      <a:pt x="798" y="166"/>
                    </a:lnTo>
                    <a:lnTo>
                      <a:pt x="770" y="149"/>
                    </a:lnTo>
                    <a:lnTo>
                      <a:pt x="718" y="126"/>
                    </a:lnTo>
                    <a:lnTo>
                      <a:pt x="672" y="121"/>
                    </a:lnTo>
                    <a:lnTo>
                      <a:pt x="634" y="1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8" name="Freeform 105"/>
              <p:cNvSpPr>
                <a:spLocks/>
              </p:cNvSpPr>
              <p:nvPr/>
            </p:nvSpPr>
            <p:spPr bwMode="auto">
              <a:xfrm>
                <a:off x="3946" y="904"/>
                <a:ext cx="109" cy="63"/>
              </a:xfrm>
              <a:custGeom>
                <a:avLst/>
                <a:gdLst>
                  <a:gd name="T0" fmla="*/ 9 w 543"/>
                  <a:gd name="T1" fmla="*/ 171 h 315"/>
                  <a:gd name="T2" fmla="*/ 39 w 543"/>
                  <a:gd name="T3" fmla="*/ 130 h 315"/>
                  <a:gd name="T4" fmla="*/ 59 w 543"/>
                  <a:gd name="T5" fmla="*/ 104 h 315"/>
                  <a:gd name="T6" fmla="*/ 79 w 543"/>
                  <a:gd name="T7" fmla="*/ 78 h 315"/>
                  <a:gd name="T8" fmla="*/ 102 w 543"/>
                  <a:gd name="T9" fmla="*/ 51 h 315"/>
                  <a:gd name="T10" fmla="*/ 123 w 543"/>
                  <a:gd name="T11" fmla="*/ 28 h 315"/>
                  <a:gd name="T12" fmla="*/ 144 w 543"/>
                  <a:gd name="T13" fmla="*/ 10 h 315"/>
                  <a:gd name="T14" fmla="*/ 162 w 543"/>
                  <a:gd name="T15" fmla="*/ 0 h 315"/>
                  <a:gd name="T16" fmla="*/ 231 w 543"/>
                  <a:gd name="T17" fmla="*/ 2 h 315"/>
                  <a:gd name="T18" fmla="*/ 300 w 543"/>
                  <a:gd name="T19" fmla="*/ 18 h 315"/>
                  <a:gd name="T20" fmla="*/ 334 w 543"/>
                  <a:gd name="T21" fmla="*/ 44 h 315"/>
                  <a:gd name="T22" fmla="*/ 357 w 543"/>
                  <a:gd name="T23" fmla="*/ 88 h 315"/>
                  <a:gd name="T24" fmla="*/ 375 w 543"/>
                  <a:gd name="T25" fmla="*/ 138 h 315"/>
                  <a:gd name="T26" fmla="*/ 394 w 543"/>
                  <a:gd name="T27" fmla="*/ 177 h 315"/>
                  <a:gd name="T28" fmla="*/ 433 w 543"/>
                  <a:gd name="T29" fmla="*/ 186 h 315"/>
                  <a:gd name="T30" fmla="*/ 475 w 543"/>
                  <a:gd name="T31" fmla="*/ 175 h 315"/>
                  <a:gd name="T32" fmla="*/ 526 w 543"/>
                  <a:gd name="T33" fmla="*/ 196 h 315"/>
                  <a:gd name="T34" fmla="*/ 543 w 543"/>
                  <a:gd name="T35" fmla="*/ 246 h 315"/>
                  <a:gd name="T36" fmla="*/ 540 w 543"/>
                  <a:gd name="T37" fmla="*/ 271 h 315"/>
                  <a:gd name="T38" fmla="*/ 526 w 543"/>
                  <a:gd name="T39" fmla="*/ 294 h 315"/>
                  <a:gd name="T40" fmla="*/ 505 w 543"/>
                  <a:gd name="T41" fmla="*/ 309 h 315"/>
                  <a:gd name="T42" fmla="*/ 475 w 543"/>
                  <a:gd name="T43" fmla="*/ 315 h 315"/>
                  <a:gd name="T44" fmla="*/ 364 w 543"/>
                  <a:gd name="T45" fmla="*/ 306 h 315"/>
                  <a:gd name="T46" fmla="*/ 315 w 543"/>
                  <a:gd name="T47" fmla="*/ 284 h 315"/>
                  <a:gd name="T48" fmla="*/ 278 w 543"/>
                  <a:gd name="T49" fmla="*/ 242 h 315"/>
                  <a:gd name="T50" fmla="*/ 264 w 543"/>
                  <a:gd name="T51" fmla="*/ 166 h 315"/>
                  <a:gd name="T52" fmla="*/ 253 w 543"/>
                  <a:gd name="T53" fmla="*/ 129 h 315"/>
                  <a:gd name="T54" fmla="*/ 230 w 543"/>
                  <a:gd name="T55" fmla="*/ 109 h 315"/>
                  <a:gd name="T56" fmla="*/ 174 w 543"/>
                  <a:gd name="T57" fmla="*/ 112 h 315"/>
                  <a:gd name="T58" fmla="*/ 132 w 543"/>
                  <a:gd name="T59" fmla="*/ 142 h 315"/>
                  <a:gd name="T60" fmla="*/ 96 w 543"/>
                  <a:gd name="T61" fmla="*/ 184 h 315"/>
                  <a:gd name="T62" fmla="*/ 61 w 543"/>
                  <a:gd name="T63" fmla="*/ 222 h 315"/>
                  <a:gd name="T64" fmla="*/ 32 w 543"/>
                  <a:gd name="T65" fmla="*/ 233 h 315"/>
                  <a:gd name="T66" fmla="*/ 11 w 543"/>
                  <a:gd name="T67" fmla="*/ 224 h 315"/>
                  <a:gd name="T68" fmla="*/ 0 w 543"/>
                  <a:gd name="T69" fmla="*/ 201 h 315"/>
                  <a:gd name="T70" fmla="*/ 9 w 543"/>
                  <a:gd name="T71" fmla="*/ 171 h 315"/>
                  <a:gd name="T72" fmla="*/ 9 w 543"/>
                  <a:gd name="T73" fmla="*/ 171 h 31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43"/>
                  <a:gd name="T112" fmla="*/ 0 h 315"/>
                  <a:gd name="T113" fmla="*/ 543 w 543"/>
                  <a:gd name="T114" fmla="*/ 315 h 31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43" h="315">
                    <a:moveTo>
                      <a:pt x="9" y="171"/>
                    </a:moveTo>
                    <a:lnTo>
                      <a:pt x="39" y="130"/>
                    </a:lnTo>
                    <a:lnTo>
                      <a:pt x="59" y="104"/>
                    </a:lnTo>
                    <a:lnTo>
                      <a:pt x="79" y="78"/>
                    </a:lnTo>
                    <a:lnTo>
                      <a:pt x="102" y="51"/>
                    </a:lnTo>
                    <a:lnTo>
                      <a:pt x="123" y="28"/>
                    </a:lnTo>
                    <a:lnTo>
                      <a:pt x="144" y="10"/>
                    </a:lnTo>
                    <a:lnTo>
                      <a:pt x="162" y="0"/>
                    </a:lnTo>
                    <a:lnTo>
                      <a:pt x="231" y="2"/>
                    </a:lnTo>
                    <a:lnTo>
                      <a:pt x="300" y="18"/>
                    </a:lnTo>
                    <a:lnTo>
                      <a:pt x="334" y="44"/>
                    </a:lnTo>
                    <a:lnTo>
                      <a:pt x="357" y="88"/>
                    </a:lnTo>
                    <a:lnTo>
                      <a:pt x="375" y="138"/>
                    </a:lnTo>
                    <a:lnTo>
                      <a:pt x="394" y="177"/>
                    </a:lnTo>
                    <a:lnTo>
                      <a:pt x="433" y="186"/>
                    </a:lnTo>
                    <a:lnTo>
                      <a:pt x="475" y="175"/>
                    </a:lnTo>
                    <a:lnTo>
                      <a:pt x="526" y="196"/>
                    </a:lnTo>
                    <a:lnTo>
                      <a:pt x="543" y="246"/>
                    </a:lnTo>
                    <a:lnTo>
                      <a:pt x="540" y="271"/>
                    </a:lnTo>
                    <a:lnTo>
                      <a:pt x="526" y="294"/>
                    </a:lnTo>
                    <a:lnTo>
                      <a:pt x="505" y="309"/>
                    </a:lnTo>
                    <a:lnTo>
                      <a:pt x="475" y="315"/>
                    </a:lnTo>
                    <a:lnTo>
                      <a:pt x="364" y="306"/>
                    </a:lnTo>
                    <a:lnTo>
                      <a:pt x="315" y="284"/>
                    </a:lnTo>
                    <a:lnTo>
                      <a:pt x="278" y="242"/>
                    </a:lnTo>
                    <a:lnTo>
                      <a:pt x="264" y="166"/>
                    </a:lnTo>
                    <a:lnTo>
                      <a:pt x="253" y="129"/>
                    </a:lnTo>
                    <a:lnTo>
                      <a:pt x="230" y="109"/>
                    </a:lnTo>
                    <a:lnTo>
                      <a:pt x="174" y="112"/>
                    </a:lnTo>
                    <a:lnTo>
                      <a:pt x="132" y="142"/>
                    </a:lnTo>
                    <a:lnTo>
                      <a:pt x="96" y="184"/>
                    </a:lnTo>
                    <a:lnTo>
                      <a:pt x="61" y="222"/>
                    </a:lnTo>
                    <a:lnTo>
                      <a:pt x="32" y="233"/>
                    </a:lnTo>
                    <a:lnTo>
                      <a:pt x="11" y="224"/>
                    </a:lnTo>
                    <a:lnTo>
                      <a:pt x="0" y="201"/>
                    </a:lnTo>
                    <a:lnTo>
                      <a:pt x="9" y="1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9" name="Freeform 106"/>
              <p:cNvSpPr>
                <a:spLocks/>
              </p:cNvSpPr>
              <p:nvPr/>
            </p:nvSpPr>
            <p:spPr bwMode="auto">
              <a:xfrm>
                <a:off x="3602" y="1143"/>
                <a:ext cx="504" cy="116"/>
              </a:xfrm>
              <a:custGeom>
                <a:avLst/>
                <a:gdLst>
                  <a:gd name="T0" fmla="*/ 627 w 2521"/>
                  <a:gd name="T1" fmla="*/ 246 h 578"/>
                  <a:gd name="T2" fmla="*/ 1282 w 2521"/>
                  <a:gd name="T3" fmla="*/ 304 h 578"/>
                  <a:gd name="T4" fmla="*/ 1511 w 2521"/>
                  <a:gd name="T5" fmla="*/ 352 h 578"/>
                  <a:gd name="T6" fmla="*/ 1721 w 2521"/>
                  <a:gd name="T7" fmla="*/ 399 h 578"/>
                  <a:gd name="T8" fmla="*/ 1875 w 2521"/>
                  <a:gd name="T9" fmla="*/ 402 h 578"/>
                  <a:gd name="T10" fmla="*/ 1958 w 2521"/>
                  <a:gd name="T11" fmla="*/ 364 h 578"/>
                  <a:gd name="T12" fmla="*/ 2053 w 2521"/>
                  <a:gd name="T13" fmla="*/ 315 h 578"/>
                  <a:gd name="T14" fmla="*/ 2152 w 2521"/>
                  <a:gd name="T15" fmla="*/ 259 h 578"/>
                  <a:gd name="T16" fmla="*/ 2251 w 2521"/>
                  <a:gd name="T17" fmla="*/ 200 h 578"/>
                  <a:gd name="T18" fmla="*/ 2341 w 2521"/>
                  <a:gd name="T19" fmla="*/ 145 h 578"/>
                  <a:gd name="T20" fmla="*/ 2415 w 2521"/>
                  <a:gd name="T21" fmla="*/ 99 h 578"/>
                  <a:gd name="T22" fmla="*/ 2468 w 2521"/>
                  <a:gd name="T23" fmla="*/ 68 h 578"/>
                  <a:gd name="T24" fmla="*/ 2521 w 2521"/>
                  <a:gd name="T25" fmla="*/ 50 h 578"/>
                  <a:gd name="T26" fmla="*/ 2501 w 2521"/>
                  <a:gd name="T27" fmla="*/ 105 h 578"/>
                  <a:gd name="T28" fmla="*/ 2455 w 2521"/>
                  <a:gd name="T29" fmla="*/ 162 h 578"/>
                  <a:gd name="T30" fmla="*/ 2371 w 2521"/>
                  <a:gd name="T31" fmla="*/ 226 h 578"/>
                  <a:gd name="T32" fmla="*/ 2310 w 2521"/>
                  <a:gd name="T33" fmla="*/ 272 h 578"/>
                  <a:gd name="T34" fmla="*/ 2263 w 2521"/>
                  <a:gd name="T35" fmla="*/ 306 h 578"/>
                  <a:gd name="T36" fmla="*/ 2215 w 2521"/>
                  <a:gd name="T37" fmla="*/ 340 h 578"/>
                  <a:gd name="T38" fmla="*/ 2164 w 2521"/>
                  <a:gd name="T39" fmla="*/ 376 h 578"/>
                  <a:gd name="T40" fmla="*/ 2114 w 2521"/>
                  <a:gd name="T41" fmla="*/ 411 h 578"/>
                  <a:gd name="T42" fmla="*/ 2064 w 2521"/>
                  <a:gd name="T43" fmla="*/ 445 h 578"/>
                  <a:gd name="T44" fmla="*/ 1992 w 2521"/>
                  <a:gd name="T45" fmla="*/ 492 h 578"/>
                  <a:gd name="T46" fmla="*/ 1909 w 2521"/>
                  <a:gd name="T47" fmla="*/ 542 h 578"/>
                  <a:gd name="T48" fmla="*/ 1829 w 2521"/>
                  <a:gd name="T49" fmla="*/ 578 h 578"/>
                  <a:gd name="T50" fmla="*/ 1623 w 2521"/>
                  <a:gd name="T51" fmla="*/ 533 h 578"/>
                  <a:gd name="T52" fmla="*/ 1395 w 2521"/>
                  <a:gd name="T53" fmla="*/ 475 h 578"/>
                  <a:gd name="T54" fmla="*/ 1190 w 2521"/>
                  <a:gd name="T55" fmla="*/ 428 h 578"/>
                  <a:gd name="T56" fmla="*/ 377 w 2521"/>
                  <a:gd name="T57" fmla="*/ 386 h 578"/>
                  <a:gd name="T58" fmla="*/ 142 w 2521"/>
                  <a:gd name="T59" fmla="*/ 343 h 578"/>
                  <a:gd name="T60" fmla="*/ 17 w 2521"/>
                  <a:gd name="T61" fmla="*/ 301 h 578"/>
                  <a:gd name="T62" fmla="*/ 0 w 2521"/>
                  <a:gd name="T63" fmla="*/ 52 h 578"/>
                  <a:gd name="T64" fmla="*/ 9 w 2521"/>
                  <a:gd name="T65" fmla="*/ 0 h 578"/>
                  <a:gd name="T66" fmla="*/ 92 w 2521"/>
                  <a:gd name="T67" fmla="*/ 97 h 578"/>
                  <a:gd name="T68" fmla="*/ 120 w 2521"/>
                  <a:gd name="T69" fmla="*/ 218 h 5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21"/>
                  <a:gd name="T106" fmla="*/ 0 h 578"/>
                  <a:gd name="T107" fmla="*/ 2521 w 2521"/>
                  <a:gd name="T108" fmla="*/ 578 h 57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21" h="578">
                    <a:moveTo>
                      <a:pt x="120" y="218"/>
                    </a:moveTo>
                    <a:lnTo>
                      <a:pt x="627" y="246"/>
                    </a:lnTo>
                    <a:lnTo>
                      <a:pt x="1133" y="278"/>
                    </a:lnTo>
                    <a:lnTo>
                      <a:pt x="1282" y="304"/>
                    </a:lnTo>
                    <a:lnTo>
                      <a:pt x="1393" y="327"/>
                    </a:lnTo>
                    <a:lnTo>
                      <a:pt x="1511" y="352"/>
                    </a:lnTo>
                    <a:lnTo>
                      <a:pt x="1625" y="378"/>
                    </a:lnTo>
                    <a:lnTo>
                      <a:pt x="1721" y="399"/>
                    </a:lnTo>
                    <a:lnTo>
                      <a:pt x="1812" y="421"/>
                    </a:lnTo>
                    <a:lnTo>
                      <a:pt x="1875" y="402"/>
                    </a:lnTo>
                    <a:lnTo>
                      <a:pt x="1915" y="385"/>
                    </a:lnTo>
                    <a:lnTo>
                      <a:pt x="1958" y="364"/>
                    </a:lnTo>
                    <a:lnTo>
                      <a:pt x="2005" y="342"/>
                    </a:lnTo>
                    <a:lnTo>
                      <a:pt x="2053" y="315"/>
                    </a:lnTo>
                    <a:lnTo>
                      <a:pt x="2103" y="288"/>
                    </a:lnTo>
                    <a:lnTo>
                      <a:pt x="2152" y="259"/>
                    </a:lnTo>
                    <a:lnTo>
                      <a:pt x="2203" y="229"/>
                    </a:lnTo>
                    <a:lnTo>
                      <a:pt x="2251" y="200"/>
                    </a:lnTo>
                    <a:lnTo>
                      <a:pt x="2298" y="171"/>
                    </a:lnTo>
                    <a:lnTo>
                      <a:pt x="2341" y="145"/>
                    </a:lnTo>
                    <a:lnTo>
                      <a:pt x="2380" y="121"/>
                    </a:lnTo>
                    <a:lnTo>
                      <a:pt x="2415" y="99"/>
                    </a:lnTo>
                    <a:lnTo>
                      <a:pt x="2445" y="81"/>
                    </a:lnTo>
                    <a:lnTo>
                      <a:pt x="2468" y="68"/>
                    </a:lnTo>
                    <a:lnTo>
                      <a:pt x="2504" y="51"/>
                    </a:lnTo>
                    <a:lnTo>
                      <a:pt x="2521" y="50"/>
                    </a:lnTo>
                    <a:lnTo>
                      <a:pt x="2516" y="81"/>
                    </a:lnTo>
                    <a:lnTo>
                      <a:pt x="2501" y="105"/>
                    </a:lnTo>
                    <a:lnTo>
                      <a:pt x="2483" y="129"/>
                    </a:lnTo>
                    <a:lnTo>
                      <a:pt x="2455" y="162"/>
                    </a:lnTo>
                    <a:lnTo>
                      <a:pt x="2406" y="200"/>
                    </a:lnTo>
                    <a:lnTo>
                      <a:pt x="2371" y="226"/>
                    </a:lnTo>
                    <a:lnTo>
                      <a:pt x="2331" y="256"/>
                    </a:lnTo>
                    <a:lnTo>
                      <a:pt x="2310" y="272"/>
                    </a:lnTo>
                    <a:lnTo>
                      <a:pt x="2287" y="289"/>
                    </a:lnTo>
                    <a:lnTo>
                      <a:pt x="2263" y="306"/>
                    </a:lnTo>
                    <a:lnTo>
                      <a:pt x="2239" y="322"/>
                    </a:lnTo>
                    <a:lnTo>
                      <a:pt x="2215" y="340"/>
                    </a:lnTo>
                    <a:lnTo>
                      <a:pt x="2190" y="358"/>
                    </a:lnTo>
                    <a:lnTo>
                      <a:pt x="2164" y="376"/>
                    </a:lnTo>
                    <a:lnTo>
                      <a:pt x="2139" y="393"/>
                    </a:lnTo>
                    <a:lnTo>
                      <a:pt x="2114" y="411"/>
                    </a:lnTo>
                    <a:lnTo>
                      <a:pt x="2089" y="428"/>
                    </a:lnTo>
                    <a:lnTo>
                      <a:pt x="2064" y="445"/>
                    </a:lnTo>
                    <a:lnTo>
                      <a:pt x="2040" y="461"/>
                    </a:lnTo>
                    <a:lnTo>
                      <a:pt x="1992" y="492"/>
                    </a:lnTo>
                    <a:lnTo>
                      <a:pt x="1948" y="519"/>
                    </a:lnTo>
                    <a:lnTo>
                      <a:pt x="1909" y="542"/>
                    </a:lnTo>
                    <a:lnTo>
                      <a:pt x="1875" y="560"/>
                    </a:lnTo>
                    <a:lnTo>
                      <a:pt x="1829" y="578"/>
                    </a:lnTo>
                    <a:lnTo>
                      <a:pt x="1721" y="557"/>
                    </a:lnTo>
                    <a:lnTo>
                      <a:pt x="1623" y="533"/>
                    </a:lnTo>
                    <a:lnTo>
                      <a:pt x="1512" y="505"/>
                    </a:lnTo>
                    <a:lnTo>
                      <a:pt x="1395" y="475"/>
                    </a:lnTo>
                    <a:lnTo>
                      <a:pt x="1285" y="449"/>
                    </a:lnTo>
                    <a:lnTo>
                      <a:pt x="1190" y="428"/>
                    </a:lnTo>
                    <a:lnTo>
                      <a:pt x="1123" y="419"/>
                    </a:lnTo>
                    <a:lnTo>
                      <a:pt x="377" y="386"/>
                    </a:lnTo>
                    <a:lnTo>
                      <a:pt x="220" y="356"/>
                    </a:lnTo>
                    <a:lnTo>
                      <a:pt x="142" y="343"/>
                    </a:lnTo>
                    <a:lnTo>
                      <a:pt x="63" y="337"/>
                    </a:lnTo>
                    <a:lnTo>
                      <a:pt x="17" y="301"/>
                    </a:lnTo>
                    <a:lnTo>
                      <a:pt x="3" y="217"/>
                    </a:lnTo>
                    <a:lnTo>
                      <a:pt x="0" y="52"/>
                    </a:lnTo>
                    <a:lnTo>
                      <a:pt x="0" y="16"/>
                    </a:lnTo>
                    <a:lnTo>
                      <a:pt x="9" y="0"/>
                    </a:lnTo>
                    <a:lnTo>
                      <a:pt x="47" y="19"/>
                    </a:lnTo>
                    <a:lnTo>
                      <a:pt x="92" y="97"/>
                    </a:lnTo>
                    <a:lnTo>
                      <a:pt x="120" y="2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0" name="Freeform 107"/>
              <p:cNvSpPr>
                <a:spLocks/>
              </p:cNvSpPr>
              <p:nvPr/>
            </p:nvSpPr>
            <p:spPr bwMode="auto">
              <a:xfrm>
                <a:off x="3751" y="977"/>
                <a:ext cx="212" cy="174"/>
              </a:xfrm>
              <a:custGeom>
                <a:avLst/>
                <a:gdLst>
                  <a:gd name="T0" fmla="*/ 653 w 1057"/>
                  <a:gd name="T1" fmla="*/ 151 h 868"/>
                  <a:gd name="T2" fmla="*/ 570 w 1057"/>
                  <a:gd name="T3" fmla="*/ 98 h 868"/>
                  <a:gd name="T4" fmla="*/ 433 w 1057"/>
                  <a:gd name="T5" fmla="*/ 80 h 868"/>
                  <a:gd name="T6" fmla="*/ 260 w 1057"/>
                  <a:gd name="T7" fmla="*/ 131 h 868"/>
                  <a:gd name="T8" fmla="*/ 189 w 1057"/>
                  <a:gd name="T9" fmla="*/ 185 h 868"/>
                  <a:gd name="T10" fmla="*/ 102 w 1057"/>
                  <a:gd name="T11" fmla="*/ 338 h 868"/>
                  <a:gd name="T12" fmla="*/ 108 w 1057"/>
                  <a:gd name="T13" fmla="*/ 496 h 868"/>
                  <a:gd name="T14" fmla="*/ 150 w 1057"/>
                  <a:gd name="T15" fmla="*/ 572 h 868"/>
                  <a:gd name="T16" fmla="*/ 213 w 1057"/>
                  <a:gd name="T17" fmla="*/ 629 h 868"/>
                  <a:gd name="T18" fmla="*/ 266 w 1057"/>
                  <a:gd name="T19" fmla="*/ 656 h 868"/>
                  <a:gd name="T20" fmla="*/ 387 w 1057"/>
                  <a:gd name="T21" fmla="*/ 691 h 868"/>
                  <a:gd name="T22" fmla="*/ 582 w 1057"/>
                  <a:gd name="T23" fmla="*/ 694 h 868"/>
                  <a:gd name="T24" fmla="*/ 797 w 1057"/>
                  <a:gd name="T25" fmla="*/ 625 h 868"/>
                  <a:gd name="T26" fmla="*/ 878 w 1057"/>
                  <a:gd name="T27" fmla="*/ 510 h 868"/>
                  <a:gd name="T28" fmla="*/ 850 w 1057"/>
                  <a:gd name="T29" fmla="*/ 434 h 868"/>
                  <a:gd name="T30" fmla="*/ 820 w 1057"/>
                  <a:gd name="T31" fmla="*/ 360 h 868"/>
                  <a:gd name="T32" fmla="*/ 866 w 1057"/>
                  <a:gd name="T33" fmla="*/ 337 h 868"/>
                  <a:gd name="T34" fmla="*/ 967 w 1057"/>
                  <a:gd name="T35" fmla="*/ 332 h 868"/>
                  <a:gd name="T36" fmla="*/ 1057 w 1057"/>
                  <a:gd name="T37" fmla="*/ 467 h 868"/>
                  <a:gd name="T38" fmla="*/ 1043 w 1057"/>
                  <a:gd name="T39" fmla="*/ 577 h 868"/>
                  <a:gd name="T40" fmla="*/ 1006 w 1057"/>
                  <a:gd name="T41" fmla="*/ 648 h 868"/>
                  <a:gd name="T42" fmla="*/ 952 w 1057"/>
                  <a:gd name="T43" fmla="*/ 713 h 868"/>
                  <a:gd name="T44" fmla="*/ 889 w 1057"/>
                  <a:gd name="T45" fmla="*/ 768 h 868"/>
                  <a:gd name="T46" fmla="*/ 820 w 1057"/>
                  <a:gd name="T47" fmla="*/ 810 h 868"/>
                  <a:gd name="T48" fmla="*/ 728 w 1057"/>
                  <a:gd name="T49" fmla="*/ 841 h 868"/>
                  <a:gd name="T50" fmla="*/ 540 w 1057"/>
                  <a:gd name="T51" fmla="*/ 868 h 868"/>
                  <a:gd name="T52" fmla="*/ 290 w 1057"/>
                  <a:gd name="T53" fmla="*/ 833 h 868"/>
                  <a:gd name="T54" fmla="*/ 181 w 1057"/>
                  <a:gd name="T55" fmla="*/ 781 h 868"/>
                  <a:gd name="T56" fmla="*/ 30 w 1057"/>
                  <a:gd name="T57" fmla="*/ 601 h 868"/>
                  <a:gd name="T58" fmla="*/ 7 w 1057"/>
                  <a:gd name="T59" fmla="*/ 324 h 868"/>
                  <a:gd name="T60" fmla="*/ 47 w 1057"/>
                  <a:gd name="T61" fmla="*/ 204 h 868"/>
                  <a:gd name="T62" fmla="*/ 114 w 1057"/>
                  <a:gd name="T63" fmla="*/ 113 h 868"/>
                  <a:gd name="T64" fmla="*/ 180 w 1057"/>
                  <a:gd name="T65" fmla="*/ 61 h 868"/>
                  <a:gd name="T66" fmla="*/ 255 w 1057"/>
                  <a:gd name="T67" fmla="*/ 25 h 868"/>
                  <a:gd name="T68" fmla="*/ 430 w 1057"/>
                  <a:gd name="T69" fmla="*/ 0 h 868"/>
                  <a:gd name="T70" fmla="*/ 686 w 1057"/>
                  <a:gd name="T71" fmla="*/ 65 h 868"/>
                  <a:gd name="T72" fmla="*/ 811 w 1057"/>
                  <a:gd name="T73" fmla="*/ 143 h 868"/>
                  <a:gd name="T74" fmla="*/ 789 w 1057"/>
                  <a:gd name="T75" fmla="*/ 191 h 868"/>
                  <a:gd name="T76" fmla="*/ 741 w 1057"/>
                  <a:gd name="T77" fmla="*/ 218 h 868"/>
                  <a:gd name="T78" fmla="*/ 685 w 1057"/>
                  <a:gd name="T79" fmla="*/ 195 h 86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057"/>
                  <a:gd name="T121" fmla="*/ 0 h 868"/>
                  <a:gd name="T122" fmla="*/ 1057 w 1057"/>
                  <a:gd name="T123" fmla="*/ 868 h 86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057" h="868">
                    <a:moveTo>
                      <a:pt x="685" y="195"/>
                    </a:moveTo>
                    <a:lnTo>
                      <a:pt x="653" y="151"/>
                    </a:lnTo>
                    <a:lnTo>
                      <a:pt x="613" y="115"/>
                    </a:lnTo>
                    <a:lnTo>
                      <a:pt x="570" y="98"/>
                    </a:lnTo>
                    <a:lnTo>
                      <a:pt x="524" y="86"/>
                    </a:lnTo>
                    <a:lnTo>
                      <a:pt x="433" y="80"/>
                    </a:lnTo>
                    <a:lnTo>
                      <a:pt x="343" y="96"/>
                    </a:lnTo>
                    <a:lnTo>
                      <a:pt x="260" y="131"/>
                    </a:lnTo>
                    <a:lnTo>
                      <a:pt x="223" y="156"/>
                    </a:lnTo>
                    <a:lnTo>
                      <a:pt x="189" y="185"/>
                    </a:lnTo>
                    <a:lnTo>
                      <a:pt x="134" y="254"/>
                    </a:lnTo>
                    <a:lnTo>
                      <a:pt x="102" y="338"/>
                    </a:lnTo>
                    <a:lnTo>
                      <a:pt x="96" y="434"/>
                    </a:lnTo>
                    <a:lnTo>
                      <a:pt x="108" y="496"/>
                    </a:lnTo>
                    <a:lnTo>
                      <a:pt x="133" y="548"/>
                    </a:lnTo>
                    <a:lnTo>
                      <a:pt x="150" y="572"/>
                    </a:lnTo>
                    <a:lnTo>
                      <a:pt x="169" y="593"/>
                    </a:lnTo>
                    <a:lnTo>
                      <a:pt x="213" y="629"/>
                    </a:lnTo>
                    <a:lnTo>
                      <a:pt x="238" y="644"/>
                    </a:lnTo>
                    <a:lnTo>
                      <a:pt x="266" y="656"/>
                    </a:lnTo>
                    <a:lnTo>
                      <a:pt x="325" y="678"/>
                    </a:lnTo>
                    <a:lnTo>
                      <a:pt x="387" y="691"/>
                    </a:lnTo>
                    <a:lnTo>
                      <a:pt x="452" y="698"/>
                    </a:lnTo>
                    <a:lnTo>
                      <a:pt x="582" y="694"/>
                    </a:lnTo>
                    <a:lnTo>
                      <a:pt x="701" y="668"/>
                    </a:lnTo>
                    <a:lnTo>
                      <a:pt x="797" y="625"/>
                    </a:lnTo>
                    <a:lnTo>
                      <a:pt x="855" y="568"/>
                    </a:lnTo>
                    <a:lnTo>
                      <a:pt x="878" y="510"/>
                    </a:lnTo>
                    <a:lnTo>
                      <a:pt x="874" y="470"/>
                    </a:lnTo>
                    <a:lnTo>
                      <a:pt x="850" y="434"/>
                    </a:lnTo>
                    <a:lnTo>
                      <a:pt x="815" y="390"/>
                    </a:lnTo>
                    <a:lnTo>
                      <a:pt x="820" y="360"/>
                    </a:lnTo>
                    <a:lnTo>
                      <a:pt x="841" y="348"/>
                    </a:lnTo>
                    <a:lnTo>
                      <a:pt x="866" y="337"/>
                    </a:lnTo>
                    <a:lnTo>
                      <a:pt x="923" y="325"/>
                    </a:lnTo>
                    <a:lnTo>
                      <a:pt x="967" y="332"/>
                    </a:lnTo>
                    <a:lnTo>
                      <a:pt x="1029" y="396"/>
                    </a:lnTo>
                    <a:lnTo>
                      <a:pt x="1057" y="467"/>
                    </a:lnTo>
                    <a:lnTo>
                      <a:pt x="1054" y="540"/>
                    </a:lnTo>
                    <a:lnTo>
                      <a:pt x="1043" y="577"/>
                    </a:lnTo>
                    <a:lnTo>
                      <a:pt x="1027" y="613"/>
                    </a:lnTo>
                    <a:lnTo>
                      <a:pt x="1006" y="648"/>
                    </a:lnTo>
                    <a:lnTo>
                      <a:pt x="981" y="682"/>
                    </a:lnTo>
                    <a:lnTo>
                      <a:pt x="952" y="713"/>
                    </a:lnTo>
                    <a:lnTo>
                      <a:pt x="922" y="742"/>
                    </a:lnTo>
                    <a:lnTo>
                      <a:pt x="889" y="768"/>
                    </a:lnTo>
                    <a:lnTo>
                      <a:pt x="855" y="791"/>
                    </a:lnTo>
                    <a:lnTo>
                      <a:pt x="820" y="810"/>
                    </a:lnTo>
                    <a:lnTo>
                      <a:pt x="785" y="823"/>
                    </a:lnTo>
                    <a:lnTo>
                      <a:pt x="728" y="841"/>
                    </a:lnTo>
                    <a:lnTo>
                      <a:pt x="667" y="855"/>
                    </a:lnTo>
                    <a:lnTo>
                      <a:pt x="540" y="868"/>
                    </a:lnTo>
                    <a:lnTo>
                      <a:pt x="412" y="861"/>
                    </a:lnTo>
                    <a:lnTo>
                      <a:pt x="290" y="833"/>
                    </a:lnTo>
                    <a:lnTo>
                      <a:pt x="234" y="810"/>
                    </a:lnTo>
                    <a:lnTo>
                      <a:pt x="181" y="781"/>
                    </a:lnTo>
                    <a:lnTo>
                      <a:pt x="92" y="704"/>
                    </a:lnTo>
                    <a:lnTo>
                      <a:pt x="30" y="601"/>
                    </a:lnTo>
                    <a:lnTo>
                      <a:pt x="0" y="470"/>
                    </a:lnTo>
                    <a:lnTo>
                      <a:pt x="7" y="324"/>
                    </a:lnTo>
                    <a:lnTo>
                      <a:pt x="24" y="260"/>
                    </a:lnTo>
                    <a:lnTo>
                      <a:pt x="47" y="204"/>
                    </a:lnTo>
                    <a:lnTo>
                      <a:pt x="78" y="155"/>
                    </a:lnTo>
                    <a:lnTo>
                      <a:pt x="114" y="113"/>
                    </a:lnTo>
                    <a:lnTo>
                      <a:pt x="157" y="77"/>
                    </a:lnTo>
                    <a:lnTo>
                      <a:pt x="180" y="61"/>
                    </a:lnTo>
                    <a:lnTo>
                      <a:pt x="204" y="47"/>
                    </a:lnTo>
                    <a:lnTo>
                      <a:pt x="255" y="25"/>
                    </a:lnTo>
                    <a:lnTo>
                      <a:pt x="310" y="9"/>
                    </a:lnTo>
                    <a:lnTo>
                      <a:pt x="430" y="0"/>
                    </a:lnTo>
                    <a:lnTo>
                      <a:pt x="556" y="18"/>
                    </a:lnTo>
                    <a:lnTo>
                      <a:pt x="686" y="65"/>
                    </a:lnTo>
                    <a:lnTo>
                      <a:pt x="794" y="101"/>
                    </a:lnTo>
                    <a:lnTo>
                      <a:pt x="811" y="143"/>
                    </a:lnTo>
                    <a:lnTo>
                      <a:pt x="803" y="168"/>
                    </a:lnTo>
                    <a:lnTo>
                      <a:pt x="789" y="191"/>
                    </a:lnTo>
                    <a:lnTo>
                      <a:pt x="767" y="209"/>
                    </a:lnTo>
                    <a:lnTo>
                      <a:pt x="741" y="218"/>
                    </a:lnTo>
                    <a:lnTo>
                      <a:pt x="685" y="1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1" name="Freeform 108"/>
              <p:cNvSpPr>
                <a:spLocks/>
              </p:cNvSpPr>
              <p:nvPr/>
            </p:nvSpPr>
            <p:spPr bwMode="auto">
              <a:xfrm>
                <a:off x="3871" y="1013"/>
                <a:ext cx="115" cy="56"/>
              </a:xfrm>
              <a:custGeom>
                <a:avLst/>
                <a:gdLst>
                  <a:gd name="T0" fmla="*/ 393 w 574"/>
                  <a:gd name="T1" fmla="*/ 193 h 279"/>
                  <a:gd name="T2" fmla="*/ 355 w 574"/>
                  <a:gd name="T3" fmla="*/ 212 h 279"/>
                  <a:gd name="T4" fmla="*/ 312 w 574"/>
                  <a:gd name="T5" fmla="*/ 231 h 279"/>
                  <a:gd name="T6" fmla="*/ 265 w 574"/>
                  <a:gd name="T7" fmla="*/ 248 h 279"/>
                  <a:gd name="T8" fmla="*/ 216 w 574"/>
                  <a:gd name="T9" fmla="*/ 264 h 279"/>
                  <a:gd name="T10" fmla="*/ 119 w 574"/>
                  <a:gd name="T11" fmla="*/ 279 h 279"/>
                  <a:gd name="T12" fmla="*/ 31 w 574"/>
                  <a:gd name="T13" fmla="*/ 270 h 279"/>
                  <a:gd name="T14" fmla="*/ 6 w 574"/>
                  <a:gd name="T15" fmla="*/ 251 h 279"/>
                  <a:gd name="T16" fmla="*/ 0 w 574"/>
                  <a:gd name="T17" fmla="*/ 228 h 279"/>
                  <a:gd name="T18" fmla="*/ 14 w 574"/>
                  <a:gd name="T19" fmla="*/ 207 h 279"/>
                  <a:gd name="T20" fmla="*/ 41 w 574"/>
                  <a:gd name="T21" fmla="*/ 198 h 279"/>
                  <a:gd name="T22" fmla="*/ 166 w 574"/>
                  <a:gd name="T23" fmla="*/ 181 h 279"/>
                  <a:gd name="T24" fmla="*/ 250 w 574"/>
                  <a:gd name="T25" fmla="*/ 139 h 279"/>
                  <a:gd name="T26" fmla="*/ 323 w 574"/>
                  <a:gd name="T27" fmla="*/ 80 h 279"/>
                  <a:gd name="T28" fmla="*/ 343 w 574"/>
                  <a:gd name="T29" fmla="*/ 64 h 279"/>
                  <a:gd name="T30" fmla="*/ 366 w 574"/>
                  <a:gd name="T31" fmla="*/ 48 h 279"/>
                  <a:gd name="T32" fmla="*/ 390 w 574"/>
                  <a:gd name="T33" fmla="*/ 32 h 279"/>
                  <a:gd name="T34" fmla="*/ 418 w 574"/>
                  <a:gd name="T35" fmla="*/ 15 h 279"/>
                  <a:gd name="T36" fmla="*/ 457 w 574"/>
                  <a:gd name="T37" fmla="*/ 0 h 279"/>
                  <a:gd name="T38" fmla="*/ 484 w 574"/>
                  <a:gd name="T39" fmla="*/ 3 h 279"/>
                  <a:gd name="T40" fmla="*/ 522 w 574"/>
                  <a:gd name="T41" fmla="*/ 57 h 279"/>
                  <a:gd name="T42" fmla="*/ 545 w 574"/>
                  <a:gd name="T43" fmla="*/ 87 h 279"/>
                  <a:gd name="T44" fmla="*/ 566 w 574"/>
                  <a:gd name="T45" fmla="*/ 117 h 279"/>
                  <a:gd name="T46" fmla="*/ 574 w 574"/>
                  <a:gd name="T47" fmla="*/ 156 h 279"/>
                  <a:gd name="T48" fmla="*/ 564 w 574"/>
                  <a:gd name="T49" fmla="*/ 188 h 279"/>
                  <a:gd name="T50" fmla="*/ 544 w 574"/>
                  <a:gd name="T51" fmla="*/ 215 h 279"/>
                  <a:gd name="T52" fmla="*/ 515 w 574"/>
                  <a:gd name="T53" fmla="*/ 234 h 279"/>
                  <a:gd name="T54" fmla="*/ 448 w 574"/>
                  <a:gd name="T55" fmla="*/ 240 h 279"/>
                  <a:gd name="T56" fmla="*/ 393 w 574"/>
                  <a:gd name="T57" fmla="*/ 193 h 279"/>
                  <a:gd name="T58" fmla="*/ 393 w 574"/>
                  <a:gd name="T59" fmla="*/ 193 h 2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74"/>
                  <a:gd name="T91" fmla="*/ 0 h 279"/>
                  <a:gd name="T92" fmla="*/ 574 w 574"/>
                  <a:gd name="T93" fmla="*/ 279 h 27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74" h="279">
                    <a:moveTo>
                      <a:pt x="393" y="193"/>
                    </a:moveTo>
                    <a:lnTo>
                      <a:pt x="355" y="212"/>
                    </a:lnTo>
                    <a:lnTo>
                      <a:pt x="312" y="231"/>
                    </a:lnTo>
                    <a:lnTo>
                      <a:pt x="265" y="248"/>
                    </a:lnTo>
                    <a:lnTo>
                      <a:pt x="216" y="264"/>
                    </a:lnTo>
                    <a:lnTo>
                      <a:pt x="119" y="279"/>
                    </a:lnTo>
                    <a:lnTo>
                      <a:pt x="31" y="270"/>
                    </a:lnTo>
                    <a:lnTo>
                      <a:pt x="6" y="251"/>
                    </a:lnTo>
                    <a:lnTo>
                      <a:pt x="0" y="228"/>
                    </a:lnTo>
                    <a:lnTo>
                      <a:pt x="14" y="207"/>
                    </a:lnTo>
                    <a:lnTo>
                      <a:pt x="41" y="198"/>
                    </a:lnTo>
                    <a:lnTo>
                      <a:pt x="166" y="181"/>
                    </a:lnTo>
                    <a:lnTo>
                      <a:pt x="250" y="139"/>
                    </a:lnTo>
                    <a:lnTo>
                      <a:pt x="323" y="80"/>
                    </a:lnTo>
                    <a:lnTo>
                      <a:pt x="343" y="64"/>
                    </a:lnTo>
                    <a:lnTo>
                      <a:pt x="366" y="48"/>
                    </a:lnTo>
                    <a:lnTo>
                      <a:pt x="390" y="32"/>
                    </a:lnTo>
                    <a:lnTo>
                      <a:pt x="418" y="15"/>
                    </a:lnTo>
                    <a:lnTo>
                      <a:pt x="457" y="0"/>
                    </a:lnTo>
                    <a:lnTo>
                      <a:pt x="484" y="3"/>
                    </a:lnTo>
                    <a:lnTo>
                      <a:pt x="522" y="57"/>
                    </a:lnTo>
                    <a:lnTo>
                      <a:pt x="545" y="87"/>
                    </a:lnTo>
                    <a:lnTo>
                      <a:pt x="566" y="117"/>
                    </a:lnTo>
                    <a:lnTo>
                      <a:pt x="574" y="156"/>
                    </a:lnTo>
                    <a:lnTo>
                      <a:pt x="564" y="188"/>
                    </a:lnTo>
                    <a:lnTo>
                      <a:pt x="544" y="215"/>
                    </a:lnTo>
                    <a:lnTo>
                      <a:pt x="515" y="234"/>
                    </a:lnTo>
                    <a:lnTo>
                      <a:pt x="448" y="240"/>
                    </a:lnTo>
                    <a:lnTo>
                      <a:pt x="393" y="19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2" name="Freeform 109"/>
              <p:cNvSpPr>
                <a:spLocks/>
              </p:cNvSpPr>
              <p:nvPr/>
            </p:nvSpPr>
            <p:spPr bwMode="auto">
              <a:xfrm>
                <a:off x="3801" y="898"/>
                <a:ext cx="86" cy="56"/>
              </a:xfrm>
              <a:custGeom>
                <a:avLst/>
                <a:gdLst>
                  <a:gd name="T0" fmla="*/ 242 w 429"/>
                  <a:gd name="T1" fmla="*/ 266 h 277"/>
                  <a:gd name="T2" fmla="*/ 212 w 429"/>
                  <a:gd name="T3" fmla="*/ 277 h 277"/>
                  <a:gd name="T4" fmla="*/ 168 w 429"/>
                  <a:gd name="T5" fmla="*/ 262 h 277"/>
                  <a:gd name="T6" fmla="*/ 120 w 429"/>
                  <a:gd name="T7" fmla="*/ 239 h 277"/>
                  <a:gd name="T8" fmla="*/ 77 w 429"/>
                  <a:gd name="T9" fmla="*/ 229 h 277"/>
                  <a:gd name="T10" fmla="*/ 20 w 429"/>
                  <a:gd name="T11" fmla="*/ 224 h 277"/>
                  <a:gd name="T12" fmla="*/ 0 w 429"/>
                  <a:gd name="T13" fmla="*/ 212 h 277"/>
                  <a:gd name="T14" fmla="*/ 18 w 429"/>
                  <a:gd name="T15" fmla="*/ 195 h 277"/>
                  <a:gd name="T16" fmla="*/ 82 w 429"/>
                  <a:gd name="T17" fmla="*/ 145 h 277"/>
                  <a:gd name="T18" fmla="*/ 113 w 429"/>
                  <a:gd name="T19" fmla="*/ 73 h 277"/>
                  <a:gd name="T20" fmla="*/ 118 w 429"/>
                  <a:gd name="T21" fmla="*/ 37 h 277"/>
                  <a:gd name="T22" fmla="*/ 131 w 429"/>
                  <a:gd name="T23" fmla="*/ 14 h 277"/>
                  <a:gd name="T24" fmla="*/ 150 w 429"/>
                  <a:gd name="T25" fmla="*/ 3 h 277"/>
                  <a:gd name="T26" fmla="*/ 176 w 429"/>
                  <a:gd name="T27" fmla="*/ 0 h 277"/>
                  <a:gd name="T28" fmla="*/ 291 w 429"/>
                  <a:gd name="T29" fmla="*/ 13 h 277"/>
                  <a:gd name="T30" fmla="*/ 341 w 429"/>
                  <a:gd name="T31" fmla="*/ 29 h 277"/>
                  <a:gd name="T32" fmla="*/ 354 w 429"/>
                  <a:gd name="T33" fmla="*/ 63 h 277"/>
                  <a:gd name="T34" fmla="*/ 368 w 429"/>
                  <a:gd name="T35" fmla="*/ 141 h 277"/>
                  <a:gd name="T36" fmla="*/ 429 w 429"/>
                  <a:gd name="T37" fmla="*/ 227 h 277"/>
                  <a:gd name="T38" fmla="*/ 426 w 429"/>
                  <a:gd name="T39" fmla="*/ 251 h 277"/>
                  <a:gd name="T40" fmla="*/ 406 w 429"/>
                  <a:gd name="T41" fmla="*/ 266 h 277"/>
                  <a:gd name="T42" fmla="*/ 333 w 429"/>
                  <a:gd name="T43" fmla="*/ 276 h 277"/>
                  <a:gd name="T44" fmla="*/ 242 w 429"/>
                  <a:gd name="T45" fmla="*/ 266 h 277"/>
                  <a:gd name="T46" fmla="*/ 242 w 429"/>
                  <a:gd name="T47" fmla="*/ 266 h 27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29"/>
                  <a:gd name="T73" fmla="*/ 0 h 277"/>
                  <a:gd name="T74" fmla="*/ 429 w 429"/>
                  <a:gd name="T75" fmla="*/ 277 h 27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29" h="277">
                    <a:moveTo>
                      <a:pt x="242" y="266"/>
                    </a:moveTo>
                    <a:lnTo>
                      <a:pt x="212" y="277"/>
                    </a:lnTo>
                    <a:lnTo>
                      <a:pt x="168" y="262"/>
                    </a:lnTo>
                    <a:lnTo>
                      <a:pt x="120" y="239"/>
                    </a:lnTo>
                    <a:lnTo>
                      <a:pt x="77" y="229"/>
                    </a:lnTo>
                    <a:lnTo>
                      <a:pt x="20" y="224"/>
                    </a:lnTo>
                    <a:lnTo>
                      <a:pt x="0" y="212"/>
                    </a:lnTo>
                    <a:lnTo>
                      <a:pt x="18" y="195"/>
                    </a:lnTo>
                    <a:lnTo>
                      <a:pt x="82" y="145"/>
                    </a:lnTo>
                    <a:lnTo>
                      <a:pt x="113" y="73"/>
                    </a:lnTo>
                    <a:lnTo>
                      <a:pt x="118" y="37"/>
                    </a:lnTo>
                    <a:lnTo>
                      <a:pt x="131" y="14"/>
                    </a:lnTo>
                    <a:lnTo>
                      <a:pt x="150" y="3"/>
                    </a:lnTo>
                    <a:lnTo>
                      <a:pt x="176" y="0"/>
                    </a:lnTo>
                    <a:lnTo>
                      <a:pt x="291" y="13"/>
                    </a:lnTo>
                    <a:lnTo>
                      <a:pt x="341" y="29"/>
                    </a:lnTo>
                    <a:lnTo>
                      <a:pt x="354" y="63"/>
                    </a:lnTo>
                    <a:lnTo>
                      <a:pt x="368" y="141"/>
                    </a:lnTo>
                    <a:lnTo>
                      <a:pt x="429" y="227"/>
                    </a:lnTo>
                    <a:lnTo>
                      <a:pt x="426" y="251"/>
                    </a:lnTo>
                    <a:lnTo>
                      <a:pt x="406" y="266"/>
                    </a:lnTo>
                    <a:lnTo>
                      <a:pt x="333" y="276"/>
                    </a:lnTo>
                    <a:lnTo>
                      <a:pt x="242" y="2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3" name="Freeform 110"/>
              <p:cNvSpPr>
                <a:spLocks/>
              </p:cNvSpPr>
              <p:nvPr/>
            </p:nvSpPr>
            <p:spPr bwMode="auto">
              <a:xfrm>
                <a:off x="3951" y="1126"/>
                <a:ext cx="119" cy="76"/>
              </a:xfrm>
              <a:custGeom>
                <a:avLst/>
                <a:gdLst>
                  <a:gd name="T0" fmla="*/ 27 w 595"/>
                  <a:gd name="T1" fmla="*/ 333 h 377"/>
                  <a:gd name="T2" fmla="*/ 24 w 595"/>
                  <a:gd name="T3" fmla="*/ 282 h 377"/>
                  <a:gd name="T4" fmla="*/ 9 w 595"/>
                  <a:gd name="T5" fmla="*/ 232 h 377"/>
                  <a:gd name="T6" fmla="*/ 0 w 595"/>
                  <a:gd name="T7" fmla="*/ 183 h 377"/>
                  <a:gd name="T8" fmla="*/ 9 w 595"/>
                  <a:gd name="T9" fmla="*/ 138 h 377"/>
                  <a:gd name="T10" fmla="*/ 26 w 595"/>
                  <a:gd name="T11" fmla="*/ 117 h 377"/>
                  <a:gd name="T12" fmla="*/ 46 w 595"/>
                  <a:gd name="T13" fmla="*/ 98 h 377"/>
                  <a:gd name="T14" fmla="*/ 72 w 595"/>
                  <a:gd name="T15" fmla="*/ 83 h 377"/>
                  <a:gd name="T16" fmla="*/ 99 w 595"/>
                  <a:gd name="T17" fmla="*/ 71 h 377"/>
                  <a:gd name="T18" fmla="*/ 163 w 595"/>
                  <a:gd name="T19" fmla="*/ 54 h 377"/>
                  <a:gd name="T20" fmla="*/ 233 w 595"/>
                  <a:gd name="T21" fmla="*/ 45 h 377"/>
                  <a:gd name="T22" fmla="*/ 495 w 595"/>
                  <a:gd name="T23" fmla="*/ 5 h 377"/>
                  <a:gd name="T24" fmla="*/ 541 w 595"/>
                  <a:gd name="T25" fmla="*/ 0 h 377"/>
                  <a:gd name="T26" fmla="*/ 578 w 595"/>
                  <a:gd name="T27" fmla="*/ 16 h 377"/>
                  <a:gd name="T28" fmla="*/ 595 w 595"/>
                  <a:gd name="T29" fmla="*/ 45 h 377"/>
                  <a:gd name="T30" fmla="*/ 590 w 595"/>
                  <a:gd name="T31" fmla="*/ 59 h 377"/>
                  <a:gd name="T32" fmla="*/ 575 w 595"/>
                  <a:gd name="T33" fmla="*/ 72 h 377"/>
                  <a:gd name="T34" fmla="*/ 550 w 595"/>
                  <a:gd name="T35" fmla="*/ 86 h 377"/>
                  <a:gd name="T36" fmla="*/ 506 w 595"/>
                  <a:gd name="T37" fmla="*/ 104 h 377"/>
                  <a:gd name="T38" fmla="*/ 451 w 595"/>
                  <a:gd name="T39" fmla="*/ 124 h 377"/>
                  <a:gd name="T40" fmla="*/ 388 w 595"/>
                  <a:gd name="T41" fmla="*/ 146 h 377"/>
                  <a:gd name="T42" fmla="*/ 325 w 595"/>
                  <a:gd name="T43" fmla="*/ 168 h 377"/>
                  <a:gd name="T44" fmla="*/ 267 w 595"/>
                  <a:gd name="T45" fmla="*/ 188 h 377"/>
                  <a:gd name="T46" fmla="*/ 188 w 595"/>
                  <a:gd name="T47" fmla="*/ 213 h 377"/>
                  <a:gd name="T48" fmla="*/ 163 w 595"/>
                  <a:gd name="T49" fmla="*/ 210 h 377"/>
                  <a:gd name="T50" fmla="*/ 141 w 595"/>
                  <a:gd name="T51" fmla="*/ 215 h 377"/>
                  <a:gd name="T52" fmla="*/ 114 w 595"/>
                  <a:gd name="T53" fmla="*/ 281 h 377"/>
                  <a:gd name="T54" fmla="*/ 96 w 595"/>
                  <a:gd name="T55" fmla="*/ 351 h 377"/>
                  <a:gd name="T56" fmla="*/ 78 w 595"/>
                  <a:gd name="T57" fmla="*/ 375 h 377"/>
                  <a:gd name="T58" fmla="*/ 54 w 595"/>
                  <a:gd name="T59" fmla="*/ 377 h 377"/>
                  <a:gd name="T60" fmla="*/ 27 w 595"/>
                  <a:gd name="T61" fmla="*/ 333 h 377"/>
                  <a:gd name="T62" fmla="*/ 27 w 595"/>
                  <a:gd name="T63" fmla="*/ 333 h 37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95"/>
                  <a:gd name="T97" fmla="*/ 0 h 377"/>
                  <a:gd name="T98" fmla="*/ 595 w 595"/>
                  <a:gd name="T99" fmla="*/ 377 h 37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95" h="377">
                    <a:moveTo>
                      <a:pt x="27" y="333"/>
                    </a:moveTo>
                    <a:lnTo>
                      <a:pt x="24" y="282"/>
                    </a:lnTo>
                    <a:lnTo>
                      <a:pt x="9" y="232"/>
                    </a:lnTo>
                    <a:lnTo>
                      <a:pt x="0" y="183"/>
                    </a:lnTo>
                    <a:lnTo>
                      <a:pt x="9" y="138"/>
                    </a:lnTo>
                    <a:lnTo>
                      <a:pt x="26" y="117"/>
                    </a:lnTo>
                    <a:lnTo>
                      <a:pt x="46" y="98"/>
                    </a:lnTo>
                    <a:lnTo>
                      <a:pt x="72" y="83"/>
                    </a:lnTo>
                    <a:lnTo>
                      <a:pt x="99" y="71"/>
                    </a:lnTo>
                    <a:lnTo>
                      <a:pt x="163" y="54"/>
                    </a:lnTo>
                    <a:lnTo>
                      <a:pt x="233" y="45"/>
                    </a:lnTo>
                    <a:lnTo>
                      <a:pt x="495" y="5"/>
                    </a:lnTo>
                    <a:lnTo>
                      <a:pt x="541" y="0"/>
                    </a:lnTo>
                    <a:lnTo>
                      <a:pt x="578" y="16"/>
                    </a:lnTo>
                    <a:lnTo>
                      <a:pt x="595" y="45"/>
                    </a:lnTo>
                    <a:lnTo>
                      <a:pt x="590" y="59"/>
                    </a:lnTo>
                    <a:lnTo>
                      <a:pt x="575" y="72"/>
                    </a:lnTo>
                    <a:lnTo>
                      <a:pt x="550" y="86"/>
                    </a:lnTo>
                    <a:lnTo>
                      <a:pt x="506" y="104"/>
                    </a:lnTo>
                    <a:lnTo>
                      <a:pt x="451" y="124"/>
                    </a:lnTo>
                    <a:lnTo>
                      <a:pt x="388" y="146"/>
                    </a:lnTo>
                    <a:lnTo>
                      <a:pt x="325" y="168"/>
                    </a:lnTo>
                    <a:lnTo>
                      <a:pt x="267" y="188"/>
                    </a:lnTo>
                    <a:lnTo>
                      <a:pt x="188" y="213"/>
                    </a:lnTo>
                    <a:lnTo>
                      <a:pt x="163" y="210"/>
                    </a:lnTo>
                    <a:lnTo>
                      <a:pt x="141" y="215"/>
                    </a:lnTo>
                    <a:lnTo>
                      <a:pt x="114" y="281"/>
                    </a:lnTo>
                    <a:lnTo>
                      <a:pt x="96" y="351"/>
                    </a:lnTo>
                    <a:lnTo>
                      <a:pt x="78" y="375"/>
                    </a:lnTo>
                    <a:lnTo>
                      <a:pt x="54" y="377"/>
                    </a:lnTo>
                    <a:lnTo>
                      <a:pt x="27" y="3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4" name="Freeform 111"/>
              <p:cNvSpPr>
                <a:spLocks/>
              </p:cNvSpPr>
              <p:nvPr/>
            </p:nvSpPr>
            <p:spPr bwMode="auto">
              <a:xfrm>
                <a:off x="3636" y="1203"/>
                <a:ext cx="63" cy="35"/>
              </a:xfrm>
              <a:custGeom>
                <a:avLst/>
                <a:gdLst>
                  <a:gd name="T0" fmla="*/ 46 w 314"/>
                  <a:gd name="T1" fmla="*/ 0 h 175"/>
                  <a:gd name="T2" fmla="*/ 99 w 314"/>
                  <a:gd name="T3" fmla="*/ 26 h 175"/>
                  <a:gd name="T4" fmla="*/ 154 w 314"/>
                  <a:gd name="T5" fmla="*/ 44 h 175"/>
                  <a:gd name="T6" fmla="*/ 266 w 314"/>
                  <a:gd name="T7" fmla="*/ 72 h 175"/>
                  <a:gd name="T8" fmla="*/ 302 w 314"/>
                  <a:gd name="T9" fmla="*/ 90 h 175"/>
                  <a:gd name="T10" fmla="*/ 314 w 314"/>
                  <a:gd name="T11" fmla="*/ 120 h 175"/>
                  <a:gd name="T12" fmla="*/ 302 w 314"/>
                  <a:gd name="T13" fmla="*/ 149 h 175"/>
                  <a:gd name="T14" fmla="*/ 287 w 314"/>
                  <a:gd name="T15" fmla="*/ 160 h 175"/>
                  <a:gd name="T16" fmla="*/ 266 w 314"/>
                  <a:gd name="T17" fmla="*/ 167 h 175"/>
                  <a:gd name="T18" fmla="*/ 216 w 314"/>
                  <a:gd name="T19" fmla="*/ 175 h 175"/>
                  <a:gd name="T20" fmla="*/ 120 w 314"/>
                  <a:gd name="T21" fmla="*/ 162 h 175"/>
                  <a:gd name="T22" fmla="*/ 33 w 314"/>
                  <a:gd name="T23" fmla="*/ 127 h 175"/>
                  <a:gd name="T24" fmla="*/ 6 w 314"/>
                  <a:gd name="T25" fmla="*/ 88 h 175"/>
                  <a:gd name="T26" fmla="*/ 0 w 314"/>
                  <a:gd name="T27" fmla="*/ 38 h 175"/>
                  <a:gd name="T28" fmla="*/ 13 w 314"/>
                  <a:gd name="T29" fmla="*/ 1 h 175"/>
                  <a:gd name="T30" fmla="*/ 46 w 314"/>
                  <a:gd name="T31" fmla="*/ 0 h 175"/>
                  <a:gd name="T32" fmla="*/ 46 w 314"/>
                  <a:gd name="T33" fmla="*/ 0 h 1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4"/>
                  <a:gd name="T52" fmla="*/ 0 h 175"/>
                  <a:gd name="T53" fmla="*/ 314 w 314"/>
                  <a:gd name="T54" fmla="*/ 175 h 1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4" h="175">
                    <a:moveTo>
                      <a:pt x="46" y="0"/>
                    </a:moveTo>
                    <a:lnTo>
                      <a:pt x="99" y="26"/>
                    </a:lnTo>
                    <a:lnTo>
                      <a:pt x="154" y="44"/>
                    </a:lnTo>
                    <a:lnTo>
                      <a:pt x="266" y="72"/>
                    </a:lnTo>
                    <a:lnTo>
                      <a:pt x="302" y="90"/>
                    </a:lnTo>
                    <a:lnTo>
                      <a:pt x="314" y="120"/>
                    </a:lnTo>
                    <a:lnTo>
                      <a:pt x="302" y="149"/>
                    </a:lnTo>
                    <a:lnTo>
                      <a:pt x="287" y="160"/>
                    </a:lnTo>
                    <a:lnTo>
                      <a:pt x="266" y="167"/>
                    </a:lnTo>
                    <a:lnTo>
                      <a:pt x="216" y="175"/>
                    </a:lnTo>
                    <a:lnTo>
                      <a:pt x="120" y="162"/>
                    </a:lnTo>
                    <a:lnTo>
                      <a:pt x="33" y="127"/>
                    </a:lnTo>
                    <a:lnTo>
                      <a:pt x="6" y="88"/>
                    </a:lnTo>
                    <a:lnTo>
                      <a:pt x="0" y="38"/>
                    </a:lnTo>
                    <a:lnTo>
                      <a:pt x="13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5" name="Freeform 112"/>
              <p:cNvSpPr>
                <a:spLocks/>
              </p:cNvSpPr>
              <p:nvPr/>
            </p:nvSpPr>
            <p:spPr bwMode="auto">
              <a:xfrm>
                <a:off x="3869" y="1235"/>
                <a:ext cx="79" cy="32"/>
              </a:xfrm>
              <a:custGeom>
                <a:avLst/>
                <a:gdLst>
                  <a:gd name="T0" fmla="*/ 64 w 397"/>
                  <a:gd name="T1" fmla="*/ 0 h 162"/>
                  <a:gd name="T2" fmla="*/ 363 w 397"/>
                  <a:gd name="T3" fmla="*/ 1 h 162"/>
                  <a:gd name="T4" fmla="*/ 385 w 397"/>
                  <a:gd name="T5" fmla="*/ 5 h 162"/>
                  <a:gd name="T6" fmla="*/ 397 w 397"/>
                  <a:gd name="T7" fmla="*/ 20 h 162"/>
                  <a:gd name="T8" fmla="*/ 391 w 397"/>
                  <a:gd name="T9" fmla="*/ 68 h 162"/>
                  <a:gd name="T10" fmla="*/ 376 w 397"/>
                  <a:gd name="T11" fmla="*/ 95 h 162"/>
                  <a:gd name="T12" fmla="*/ 355 w 397"/>
                  <a:gd name="T13" fmla="*/ 120 h 162"/>
                  <a:gd name="T14" fmla="*/ 330 w 397"/>
                  <a:gd name="T15" fmla="*/ 138 h 162"/>
                  <a:gd name="T16" fmla="*/ 301 w 397"/>
                  <a:gd name="T17" fmla="*/ 149 h 162"/>
                  <a:gd name="T18" fmla="*/ 241 w 397"/>
                  <a:gd name="T19" fmla="*/ 161 h 162"/>
                  <a:gd name="T20" fmla="*/ 181 w 397"/>
                  <a:gd name="T21" fmla="*/ 162 h 162"/>
                  <a:gd name="T22" fmla="*/ 127 w 397"/>
                  <a:gd name="T23" fmla="*/ 146 h 162"/>
                  <a:gd name="T24" fmla="*/ 73 w 397"/>
                  <a:gd name="T25" fmla="*/ 136 h 162"/>
                  <a:gd name="T26" fmla="*/ 20 w 397"/>
                  <a:gd name="T27" fmla="*/ 115 h 162"/>
                  <a:gd name="T28" fmla="*/ 0 w 397"/>
                  <a:gd name="T29" fmla="*/ 71 h 162"/>
                  <a:gd name="T30" fmla="*/ 15 w 397"/>
                  <a:gd name="T31" fmla="*/ 25 h 162"/>
                  <a:gd name="T32" fmla="*/ 35 w 397"/>
                  <a:gd name="T33" fmla="*/ 10 h 162"/>
                  <a:gd name="T34" fmla="*/ 64 w 397"/>
                  <a:gd name="T35" fmla="*/ 0 h 162"/>
                  <a:gd name="T36" fmla="*/ 64 w 397"/>
                  <a:gd name="T37" fmla="*/ 0 h 16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7"/>
                  <a:gd name="T58" fmla="*/ 0 h 162"/>
                  <a:gd name="T59" fmla="*/ 397 w 397"/>
                  <a:gd name="T60" fmla="*/ 162 h 16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7" h="162">
                    <a:moveTo>
                      <a:pt x="64" y="0"/>
                    </a:moveTo>
                    <a:lnTo>
                      <a:pt x="363" y="1"/>
                    </a:lnTo>
                    <a:lnTo>
                      <a:pt x="385" y="5"/>
                    </a:lnTo>
                    <a:lnTo>
                      <a:pt x="397" y="20"/>
                    </a:lnTo>
                    <a:lnTo>
                      <a:pt x="391" y="68"/>
                    </a:lnTo>
                    <a:lnTo>
                      <a:pt x="376" y="95"/>
                    </a:lnTo>
                    <a:lnTo>
                      <a:pt x="355" y="120"/>
                    </a:lnTo>
                    <a:lnTo>
                      <a:pt x="330" y="138"/>
                    </a:lnTo>
                    <a:lnTo>
                      <a:pt x="301" y="149"/>
                    </a:lnTo>
                    <a:lnTo>
                      <a:pt x="241" y="161"/>
                    </a:lnTo>
                    <a:lnTo>
                      <a:pt x="181" y="162"/>
                    </a:lnTo>
                    <a:lnTo>
                      <a:pt x="127" y="146"/>
                    </a:lnTo>
                    <a:lnTo>
                      <a:pt x="73" y="136"/>
                    </a:lnTo>
                    <a:lnTo>
                      <a:pt x="20" y="115"/>
                    </a:lnTo>
                    <a:lnTo>
                      <a:pt x="0" y="71"/>
                    </a:lnTo>
                    <a:lnTo>
                      <a:pt x="15" y="25"/>
                    </a:lnTo>
                    <a:lnTo>
                      <a:pt x="35" y="1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6" name="Freeform 113"/>
              <p:cNvSpPr>
                <a:spLocks/>
              </p:cNvSpPr>
              <p:nvPr/>
            </p:nvSpPr>
            <p:spPr bwMode="auto">
              <a:xfrm>
                <a:off x="4048" y="1168"/>
                <a:ext cx="61" cy="43"/>
              </a:xfrm>
              <a:custGeom>
                <a:avLst/>
                <a:gdLst>
                  <a:gd name="T0" fmla="*/ 42 w 306"/>
                  <a:gd name="T1" fmla="*/ 78 h 213"/>
                  <a:gd name="T2" fmla="*/ 130 w 306"/>
                  <a:gd name="T3" fmla="*/ 57 h 213"/>
                  <a:gd name="T4" fmla="*/ 207 w 306"/>
                  <a:gd name="T5" fmla="*/ 8 h 213"/>
                  <a:gd name="T6" fmla="*/ 246 w 306"/>
                  <a:gd name="T7" fmla="*/ 0 h 213"/>
                  <a:gd name="T8" fmla="*/ 283 w 306"/>
                  <a:gd name="T9" fmla="*/ 34 h 213"/>
                  <a:gd name="T10" fmla="*/ 306 w 306"/>
                  <a:gd name="T11" fmla="*/ 84 h 213"/>
                  <a:gd name="T12" fmla="*/ 299 w 306"/>
                  <a:gd name="T13" fmla="*/ 132 h 213"/>
                  <a:gd name="T14" fmla="*/ 262 w 306"/>
                  <a:gd name="T15" fmla="*/ 170 h 213"/>
                  <a:gd name="T16" fmla="*/ 225 w 306"/>
                  <a:gd name="T17" fmla="*/ 190 h 213"/>
                  <a:gd name="T18" fmla="*/ 131 w 306"/>
                  <a:gd name="T19" fmla="*/ 213 h 213"/>
                  <a:gd name="T20" fmla="*/ 60 w 306"/>
                  <a:gd name="T21" fmla="*/ 207 h 213"/>
                  <a:gd name="T22" fmla="*/ 12 w 306"/>
                  <a:gd name="T23" fmla="*/ 166 h 213"/>
                  <a:gd name="T24" fmla="*/ 0 w 306"/>
                  <a:gd name="T25" fmla="*/ 116 h 213"/>
                  <a:gd name="T26" fmla="*/ 14 w 306"/>
                  <a:gd name="T27" fmla="*/ 94 h 213"/>
                  <a:gd name="T28" fmla="*/ 42 w 306"/>
                  <a:gd name="T29" fmla="*/ 78 h 213"/>
                  <a:gd name="T30" fmla="*/ 42 w 306"/>
                  <a:gd name="T31" fmla="*/ 78 h 2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06"/>
                  <a:gd name="T49" fmla="*/ 0 h 213"/>
                  <a:gd name="T50" fmla="*/ 306 w 306"/>
                  <a:gd name="T51" fmla="*/ 213 h 21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06" h="213">
                    <a:moveTo>
                      <a:pt x="42" y="78"/>
                    </a:moveTo>
                    <a:lnTo>
                      <a:pt x="130" y="57"/>
                    </a:lnTo>
                    <a:lnTo>
                      <a:pt x="207" y="8"/>
                    </a:lnTo>
                    <a:lnTo>
                      <a:pt x="246" y="0"/>
                    </a:lnTo>
                    <a:lnTo>
                      <a:pt x="283" y="34"/>
                    </a:lnTo>
                    <a:lnTo>
                      <a:pt x="306" y="84"/>
                    </a:lnTo>
                    <a:lnTo>
                      <a:pt x="299" y="132"/>
                    </a:lnTo>
                    <a:lnTo>
                      <a:pt x="262" y="170"/>
                    </a:lnTo>
                    <a:lnTo>
                      <a:pt x="225" y="190"/>
                    </a:lnTo>
                    <a:lnTo>
                      <a:pt x="131" y="213"/>
                    </a:lnTo>
                    <a:lnTo>
                      <a:pt x="60" y="207"/>
                    </a:lnTo>
                    <a:lnTo>
                      <a:pt x="12" y="166"/>
                    </a:lnTo>
                    <a:lnTo>
                      <a:pt x="0" y="116"/>
                    </a:lnTo>
                    <a:lnTo>
                      <a:pt x="14" y="94"/>
                    </a:lnTo>
                    <a:lnTo>
                      <a:pt x="42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7" name="Freeform 114"/>
              <p:cNvSpPr>
                <a:spLocks/>
              </p:cNvSpPr>
              <p:nvPr/>
            </p:nvSpPr>
            <p:spPr bwMode="auto">
              <a:xfrm>
                <a:off x="4022" y="906"/>
                <a:ext cx="107" cy="257"/>
              </a:xfrm>
              <a:custGeom>
                <a:avLst/>
                <a:gdLst>
                  <a:gd name="T0" fmla="*/ 274 w 533"/>
                  <a:gd name="T1" fmla="*/ 983 h 1289"/>
                  <a:gd name="T2" fmla="*/ 227 w 533"/>
                  <a:gd name="T3" fmla="*/ 894 h 1289"/>
                  <a:gd name="T4" fmla="*/ 202 w 533"/>
                  <a:gd name="T5" fmla="*/ 795 h 1289"/>
                  <a:gd name="T6" fmla="*/ 190 w 533"/>
                  <a:gd name="T7" fmla="*/ 573 h 1289"/>
                  <a:gd name="T8" fmla="*/ 196 w 533"/>
                  <a:gd name="T9" fmla="*/ 131 h 1289"/>
                  <a:gd name="T10" fmla="*/ 170 w 533"/>
                  <a:gd name="T11" fmla="*/ 130 h 1289"/>
                  <a:gd name="T12" fmla="*/ 149 w 533"/>
                  <a:gd name="T13" fmla="*/ 150 h 1289"/>
                  <a:gd name="T14" fmla="*/ 119 w 533"/>
                  <a:gd name="T15" fmla="*/ 202 h 1289"/>
                  <a:gd name="T16" fmla="*/ 97 w 533"/>
                  <a:gd name="T17" fmla="*/ 222 h 1289"/>
                  <a:gd name="T18" fmla="*/ 73 w 533"/>
                  <a:gd name="T19" fmla="*/ 232 h 1289"/>
                  <a:gd name="T20" fmla="*/ 28 w 533"/>
                  <a:gd name="T21" fmla="*/ 223 h 1289"/>
                  <a:gd name="T22" fmla="*/ 0 w 533"/>
                  <a:gd name="T23" fmla="*/ 187 h 1289"/>
                  <a:gd name="T24" fmla="*/ 6 w 533"/>
                  <a:gd name="T25" fmla="*/ 133 h 1289"/>
                  <a:gd name="T26" fmla="*/ 42 w 533"/>
                  <a:gd name="T27" fmla="*/ 74 h 1289"/>
                  <a:gd name="T28" fmla="*/ 85 w 533"/>
                  <a:gd name="T29" fmla="*/ 32 h 1289"/>
                  <a:gd name="T30" fmla="*/ 109 w 533"/>
                  <a:gd name="T31" fmla="*/ 17 h 1289"/>
                  <a:gd name="T32" fmla="*/ 133 w 533"/>
                  <a:gd name="T33" fmla="*/ 7 h 1289"/>
                  <a:gd name="T34" fmla="*/ 181 w 533"/>
                  <a:gd name="T35" fmla="*/ 0 h 1289"/>
                  <a:gd name="T36" fmla="*/ 227 w 533"/>
                  <a:gd name="T37" fmla="*/ 12 h 1289"/>
                  <a:gd name="T38" fmla="*/ 266 w 533"/>
                  <a:gd name="T39" fmla="*/ 43 h 1289"/>
                  <a:gd name="T40" fmla="*/ 295 w 533"/>
                  <a:gd name="T41" fmla="*/ 95 h 1289"/>
                  <a:gd name="T42" fmla="*/ 313 w 533"/>
                  <a:gd name="T43" fmla="*/ 167 h 1289"/>
                  <a:gd name="T44" fmla="*/ 316 w 533"/>
                  <a:gd name="T45" fmla="*/ 319 h 1289"/>
                  <a:gd name="T46" fmla="*/ 305 w 533"/>
                  <a:gd name="T47" fmla="*/ 472 h 1289"/>
                  <a:gd name="T48" fmla="*/ 296 w 533"/>
                  <a:gd name="T49" fmla="*/ 624 h 1289"/>
                  <a:gd name="T50" fmla="*/ 312 w 533"/>
                  <a:gd name="T51" fmla="*/ 777 h 1289"/>
                  <a:gd name="T52" fmla="*/ 338 w 533"/>
                  <a:gd name="T53" fmla="*/ 874 h 1289"/>
                  <a:gd name="T54" fmla="*/ 365 w 533"/>
                  <a:gd name="T55" fmla="*/ 939 h 1289"/>
                  <a:gd name="T56" fmla="*/ 391 w 533"/>
                  <a:gd name="T57" fmla="*/ 976 h 1289"/>
                  <a:gd name="T58" fmla="*/ 417 w 533"/>
                  <a:gd name="T59" fmla="*/ 995 h 1289"/>
                  <a:gd name="T60" fmla="*/ 468 w 533"/>
                  <a:gd name="T61" fmla="*/ 1012 h 1289"/>
                  <a:gd name="T62" fmla="*/ 512 w 533"/>
                  <a:gd name="T63" fmla="*/ 1053 h 1289"/>
                  <a:gd name="T64" fmla="*/ 533 w 533"/>
                  <a:gd name="T65" fmla="*/ 1154 h 1289"/>
                  <a:gd name="T66" fmla="*/ 523 w 533"/>
                  <a:gd name="T67" fmla="*/ 1204 h 1289"/>
                  <a:gd name="T68" fmla="*/ 506 w 533"/>
                  <a:gd name="T69" fmla="*/ 1246 h 1289"/>
                  <a:gd name="T70" fmla="*/ 486 w 533"/>
                  <a:gd name="T71" fmla="*/ 1276 h 1289"/>
                  <a:gd name="T72" fmla="*/ 467 w 533"/>
                  <a:gd name="T73" fmla="*/ 1289 h 1289"/>
                  <a:gd name="T74" fmla="*/ 452 w 533"/>
                  <a:gd name="T75" fmla="*/ 1281 h 1289"/>
                  <a:gd name="T76" fmla="*/ 446 w 533"/>
                  <a:gd name="T77" fmla="*/ 1246 h 1289"/>
                  <a:gd name="T78" fmla="*/ 452 w 533"/>
                  <a:gd name="T79" fmla="*/ 1136 h 1289"/>
                  <a:gd name="T80" fmla="*/ 446 w 533"/>
                  <a:gd name="T81" fmla="*/ 1110 h 1289"/>
                  <a:gd name="T82" fmla="*/ 434 w 533"/>
                  <a:gd name="T83" fmla="*/ 1095 h 1289"/>
                  <a:gd name="T84" fmla="*/ 378 w 533"/>
                  <a:gd name="T85" fmla="*/ 1106 h 1289"/>
                  <a:gd name="T86" fmla="*/ 311 w 533"/>
                  <a:gd name="T87" fmla="*/ 1055 h 1289"/>
                  <a:gd name="T88" fmla="*/ 274 w 533"/>
                  <a:gd name="T89" fmla="*/ 983 h 1289"/>
                  <a:gd name="T90" fmla="*/ 274 w 533"/>
                  <a:gd name="T91" fmla="*/ 983 h 128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3"/>
                  <a:gd name="T139" fmla="*/ 0 h 1289"/>
                  <a:gd name="T140" fmla="*/ 533 w 533"/>
                  <a:gd name="T141" fmla="*/ 1289 h 128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3" h="1289">
                    <a:moveTo>
                      <a:pt x="274" y="983"/>
                    </a:moveTo>
                    <a:lnTo>
                      <a:pt x="227" y="894"/>
                    </a:lnTo>
                    <a:lnTo>
                      <a:pt x="202" y="795"/>
                    </a:lnTo>
                    <a:lnTo>
                      <a:pt x="190" y="573"/>
                    </a:lnTo>
                    <a:lnTo>
                      <a:pt x="196" y="131"/>
                    </a:lnTo>
                    <a:lnTo>
                      <a:pt x="170" y="130"/>
                    </a:lnTo>
                    <a:lnTo>
                      <a:pt x="149" y="150"/>
                    </a:lnTo>
                    <a:lnTo>
                      <a:pt x="119" y="202"/>
                    </a:lnTo>
                    <a:lnTo>
                      <a:pt x="97" y="222"/>
                    </a:lnTo>
                    <a:lnTo>
                      <a:pt x="73" y="232"/>
                    </a:lnTo>
                    <a:lnTo>
                      <a:pt x="28" y="223"/>
                    </a:lnTo>
                    <a:lnTo>
                      <a:pt x="0" y="187"/>
                    </a:lnTo>
                    <a:lnTo>
                      <a:pt x="6" y="133"/>
                    </a:lnTo>
                    <a:lnTo>
                      <a:pt x="42" y="74"/>
                    </a:lnTo>
                    <a:lnTo>
                      <a:pt x="85" y="32"/>
                    </a:lnTo>
                    <a:lnTo>
                      <a:pt x="109" y="17"/>
                    </a:lnTo>
                    <a:lnTo>
                      <a:pt x="133" y="7"/>
                    </a:lnTo>
                    <a:lnTo>
                      <a:pt x="181" y="0"/>
                    </a:lnTo>
                    <a:lnTo>
                      <a:pt x="227" y="12"/>
                    </a:lnTo>
                    <a:lnTo>
                      <a:pt x="266" y="43"/>
                    </a:lnTo>
                    <a:lnTo>
                      <a:pt x="295" y="95"/>
                    </a:lnTo>
                    <a:lnTo>
                      <a:pt x="313" y="167"/>
                    </a:lnTo>
                    <a:lnTo>
                      <a:pt x="316" y="319"/>
                    </a:lnTo>
                    <a:lnTo>
                      <a:pt x="305" y="472"/>
                    </a:lnTo>
                    <a:lnTo>
                      <a:pt x="296" y="624"/>
                    </a:lnTo>
                    <a:lnTo>
                      <a:pt x="312" y="777"/>
                    </a:lnTo>
                    <a:lnTo>
                      <a:pt x="338" y="874"/>
                    </a:lnTo>
                    <a:lnTo>
                      <a:pt x="365" y="939"/>
                    </a:lnTo>
                    <a:lnTo>
                      <a:pt x="391" y="976"/>
                    </a:lnTo>
                    <a:lnTo>
                      <a:pt x="417" y="995"/>
                    </a:lnTo>
                    <a:lnTo>
                      <a:pt x="468" y="1012"/>
                    </a:lnTo>
                    <a:lnTo>
                      <a:pt x="512" y="1053"/>
                    </a:lnTo>
                    <a:lnTo>
                      <a:pt x="533" y="1154"/>
                    </a:lnTo>
                    <a:lnTo>
                      <a:pt x="523" y="1204"/>
                    </a:lnTo>
                    <a:lnTo>
                      <a:pt x="506" y="1246"/>
                    </a:lnTo>
                    <a:lnTo>
                      <a:pt x="486" y="1276"/>
                    </a:lnTo>
                    <a:lnTo>
                      <a:pt x="467" y="1289"/>
                    </a:lnTo>
                    <a:lnTo>
                      <a:pt x="452" y="1281"/>
                    </a:lnTo>
                    <a:lnTo>
                      <a:pt x="446" y="1246"/>
                    </a:lnTo>
                    <a:lnTo>
                      <a:pt x="452" y="1136"/>
                    </a:lnTo>
                    <a:lnTo>
                      <a:pt x="446" y="1110"/>
                    </a:lnTo>
                    <a:lnTo>
                      <a:pt x="434" y="1095"/>
                    </a:lnTo>
                    <a:lnTo>
                      <a:pt x="378" y="1106"/>
                    </a:lnTo>
                    <a:lnTo>
                      <a:pt x="311" y="1055"/>
                    </a:lnTo>
                    <a:lnTo>
                      <a:pt x="274" y="9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8" name="Freeform 115"/>
              <p:cNvSpPr>
                <a:spLocks/>
              </p:cNvSpPr>
              <p:nvPr/>
            </p:nvSpPr>
            <p:spPr bwMode="auto">
              <a:xfrm>
                <a:off x="3648" y="864"/>
                <a:ext cx="75" cy="27"/>
              </a:xfrm>
              <a:custGeom>
                <a:avLst/>
                <a:gdLst>
                  <a:gd name="T0" fmla="*/ 22 w 375"/>
                  <a:gd name="T1" fmla="*/ 73 h 137"/>
                  <a:gd name="T2" fmla="*/ 58 w 375"/>
                  <a:gd name="T3" fmla="*/ 56 h 137"/>
                  <a:gd name="T4" fmla="*/ 114 w 375"/>
                  <a:gd name="T5" fmla="*/ 31 h 137"/>
                  <a:gd name="T6" fmla="*/ 169 w 375"/>
                  <a:gd name="T7" fmla="*/ 9 h 137"/>
                  <a:gd name="T8" fmla="*/ 200 w 375"/>
                  <a:gd name="T9" fmla="*/ 0 h 137"/>
                  <a:gd name="T10" fmla="*/ 329 w 375"/>
                  <a:gd name="T11" fmla="*/ 21 h 137"/>
                  <a:gd name="T12" fmla="*/ 365 w 375"/>
                  <a:gd name="T13" fmla="*/ 42 h 137"/>
                  <a:gd name="T14" fmla="*/ 375 w 375"/>
                  <a:gd name="T15" fmla="*/ 74 h 137"/>
                  <a:gd name="T16" fmla="*/ 361 w 375"/>
                  <a:gd name="T17" fmla="*/ 105 h 137"/>
                  <a:gd name="T18" fmla="*/ 345 w 375"/>
                  <a:gd name="T19" fmla="*/ 116 h 137"/>
                  <a:gd name="T20" fmla="*/ 323 w 375"/>
                  <a:gd name="T21" fmla="*/ 122 h 137"/>
                  <a:gd name="T22" fmla="*/ 210 w 375"/>
                  <a:gd name="T23" fmla="*/ 129 h 137"/>
                  <a:gd name="T24" fmla="*/ 42 w 375"/>
                  <a:gd name="T25" fmla="*/ 137 h 137"/>
                  <a:gd name="T26" fmla="*/ 14 w 375"/>
                  <a:gd name="T27" fmla="*/ 134 h 137"/>
                  <a:gd name="T28" fmla="*/ 0 w 375"/>
                  <a:gd name="T29" fmla="*/ 116 h 137"/>
                  <a:gd name="T30" fmla="*/ 0 w 375"/>
                  <a:gd name="T31" fmla="*/ 92 h 137"/>
                  <a:gd name="T32" fmla="*/ 22 w 375"/>
                  <a:gd name="T33" fmla="*/ 73 h 137"/>
                  <a:gd name="T34" fmla="*/ 22 w 375"/>
                  <a:gd name="T35" fmla="*/ 73 h 13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5"/>
                  <a:gd name="T55" fmla="*/ 0 h 137"/>
                  <a:gd name="T56" fmla="*/ 375 w 375"/>
                  <a:gd name="T57" fmla="*/ 137 h 13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5" h="137">
                    <a:moveTo>
                      <a:pt x="22" y="73"/>
                    </a:moveTo>
                    <a:lnTo>
                      <a:pt x="58" y="56"/>
                    </a:lnTo>
                    <a:lnTo>
                      <a:pt x="114" y="31"/>
                    </a:lnTo>
                    <a:lnTo>
                      <a:pt x="169" y="9"/>
                    </a:lnTo>
                    <a:lnTo>
                      <a:pt x="200" y="0"/>
                    </a:lnTo>
                    <a:lnTo>
                      <a:pt x="329" y="21"/>
                    </a:lnTo>
                    <a:lnTo>
                      <a:pt x="365" y="42"/>
                    </a:lnTo>
                    <a:lnTo>
                      <a:pt x="375" y="74"/>
                    </a:lnTo>
                    <a:lnTo>
                      <a:pt x="361" y="105"/>
                    </a:lnTo>
                    <a:lnTo>
                      <a:pt x="345" y="116"/>
                    </a:lnTo>
                    <a:lnTo>
                      <a:pt x="323" y="122"/>
                    </a:lnTo>
                    <a:lnTo>
                      <a:pt x="210" y="129"/>
                    </a:lnTo>
                    <a:lnTo>
                      <a:pt x="42" y="137"/>
                    </a:lnTo>
                    <a:lnTo>
                      <a:pt x="14" y="134"/>
                    </a:lnTo>
                    <a:lnTo>
                      <a:pt x="0" y="116"/>
                    </a:lnTo>
                    <a:lnTo>
                      <a:pt x="0" y="92"/>
                    </a:lnTo>
                    <a:lnTo>
                      <a:pt x="22" y="7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" name="Group 116"/>
            <p:cNvGrpSpPr>
              <a:grpSpLocks/>
            </p:cNvGrpSpPr>
            <p:nvPr/>
          </p:nvGrpSpPr>
          <p:grpSpPr bwMode="auto">
            <a:xfrm>
              <a:off x="1009" y="2571"/>
              <a:ext cx="545" cy="331"/>
              <a:chOff x="3552" y="811"/>
              <a:chExt cx="583" cy="456"/>
            </a:xfrm>
          </p:grpSpPr>
          <p:sp>
            <p:nvSpPr>
              <p:cNvPr id="1053" name="Freeform 117"/>
              <p:cNvSpPr>
                <a:spLocks/>
              </p:cNvSpPr>
              <p:nvPr/>
            </p:nvSpPr>
            <p:spPr bwMode="auto">
              <a:xfrm>
                <a:off x="3602" y="897"/>
                <a:ext cx="468" cy="319"/>
              </a:xfrm>
              <a:custGeom>
                <a:avLst/>
                <a:gdLst>
                  <a:gd name="T0" fmla="*/ 640 w 2342"/>
                  <a:gd name="T1" fmla="*/ 33 h 1592"/>
                  <a:gd name="T2" fmla="*/ 538 w 2342"/>
                  <a:gd name="T3" fmla="*/ 578 h 1592"/>
                  <a:gd name="T4" fmla="*/ 120 w 2342"/>
                  <a:gd name="T5" fmla="*/ 1047 h 1592"/>
                  <a:gd name="T6" fmla="*/ 0 w 2342"/>
                  <a:gd name="T7" fmla="*/ 1180 h 1592"/>
                  <a:gd name="T8" fmla="*/ 45 w 2342"/>
                  <a:gd name="T9" fmla="*/ 1440 h 1592"/>
                  <a:gd name="T10" fmla="*/ 1803 w 2342"/>
                  <a:gd name="T11" fmla="*/ 1592 h 1592"/>
                  <a:gd name="T12" fmla="*/ 2342 w 2342"/>
                  <a:gd name="T13" fmla="*/ 1314 h 1592"/>
                  <a:gd name="T14" fmla="*/ 2031 w 2342"/>
                  <a:gd name="T15" fmla="*/ 58 h 1592"/>
                  <a:gd name="T16" fmla="*/ 1905 w 2342"/>
                  <a:gd name="T17" fmla="*/ 0 h 1592"/>
                  <a:gd name="T18" fmla="*/ 1677 w 2342"/>
                  <a:gd name="T19" fmla="*/ 255 h 1592"/>
                  <a:gd name="T20" fmla="*/ 980 w 2342"/>
                  <a:gd name="T21" fmla="*/ 197 h 1592"/>
                  <a:gd name="T22" fmla="*/ 760 w 2342"/>
                  <a:gd name="T23" fmla="*/ 0 h 1592"/>
                  <a:gd name="T24" fmla="*/ 640 w 2342"/>
                  <a:gd name="T25" fmla="*/ 33 h 1592"/>
                  <a:gd name="T26" fmla="*/ 640 w 2342"/>
                  <a:gd name="T27" fmla="*/ 33 h 159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42"/>
                  <a:gd name="T43" fmla="*/ 0 h 1592"/>
                  <a:gd name="T44" fmla="*/ 2342 w 2342"/>
                  <a:gd name="T45" fmla="*/ 1592 h 159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42" h="1592">
                    <a:moveTo>
                      <a:pt x="640" y="33"/>
                    </a:moveTo>
                    <a:lnTo>
                      <a:pt x="538" y="578"/>
                    </a:lnTo>
                    <a:lnTo>
                      <a:pt x="120" y="1047"/>
                    </a:lnTo>
                    <a:lnTo>
                      <a:pt x="0" y="1180"/>
                    </a:lnTo>
                    <a:lnTo>
                      <a:pt x="45" y="1440"/>
                    </a:lnTo>
                    <a:lnTo>
                      <a:pt x="1803" y="1592"/>
                    </a:lnTo>
                    <a:lnTo>
                      <a:pt x="2342" y="1314"/>
                    </a:lnTo>
                    <a:lnTo>
                      <a:pt x="2031" y="58"/>
                    </a:lnTo>
                    <a:lnTo>
                      <a:pt x="1905" y="0"/>
                    </a:lnTo>
                    <a:lnTo>
                      <a:pt x="1677" y="255"/>
                    </a:lnTo>
                    <a:lnTo>
                      <a:pt x="980" y="197"/>
                    </a:lnTo>
                    <a:lnTo>
                      <a:pt x="760" y="0"/>
                    </a:lnTo>
                    <a:lnTo>
                      <a:pt x="640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4" name="Freeform 118"/>
              <p:cNvSpPr>
                <a:spLocks/>
              </p:cNvSpPr>
              <p:nvPr/>
            </p:nvSpPr>
            <p:spPr bwMode="auto">
              <a:xfrm>
                <a:off x="3605" y="915"/>
                <a:ext cx="530" cy="341"/>
              </a:xfrm>
              <a:custGeom>
                <a:avLst/>
                <a:gdLst>
                  <a:gd name="T0" fmla="*/ 120 w 2651"/>
                  <a:gd name="T1" fmla="*/ 1155 h 1707"/>
                  <a:gd name="T2" fmla="*/ 551 w 2651"/>
                  <a:gd name="T3" fmla="*/ 1155 h 1707"/>
                  <a:gd name="T4" fmla="*/ 1291 w 2651"/>
                  <a:gd name="T5" fmla="*/ 1288 h 1707"/>
                  <a:gd name="T6" fmla="*/ 1146 w 2651"/>
                  <a:gd name="T7" fmla="*/ 1149 h 1707"/>
                  <a:gd name="T8" fmla="*/ 1708 w 2651"/>
                  <a:gd name="T9" fmla="*/ 850 h 1707"/>
                  <a:gd name="T10" fmla="*/ 1905 w 2651"/>
                  <a:gd name="T11" fmla="*/ 1021 h 1707"/>
                  <a:gd name="T12" fmla="*/ 1961 w 2651"/>
                  <a:gd name="T13" fmla="*/ 793 h 1707"/>
                  <a:gd name="T14" fmla="*/ 1905 w 2651"/>
                  <a:gd name="T15" fmla="*/ 241 h 1707"/>
                  <a:gd name="T16" fmla="*/ 1955 w 2651"/>
                  <a:gd name="T17" fmla="*/ 0 h 1707"/>
                  <a:gd name="T18" fmla="*/ 2069 w 2651"/>
                  <a:gd name="T19" fmla="*/ 165 h 1707"/>
                  <a:gd name="T20" fmla="*/ 2152 w 2651"/>
                  <a:gd name="T21" fmla="*/ 146 h 1707"/>
                  <a:gd name="T22" fmla="*/ 2222 w 2651"/>
                  <a:gd name="T23" fmla="*/ 0 h 1707"/>
                  <a:gd name="T24" fmla="*/ 2430 w 2651"/>
                  <a:gd name="T25" fmla="*/ 63 h 1707"/>
                  <a:gd name="T26" fmla="*/ 2461 w 2651"/>
                  <a:gd name="T27" fmla="*/ 818 h 1707"/>
                  <a:gd name="T28" fmla="*/ 2645 w 2651"/>
                  <a:gd name="T29" fmla="*/ 952 h 1707"/>
                  <a:gd name="T30" fmla="*/ 2651 w 2651"/>
                  <a:gd name="T31" fmla="*/ 1186 h 1707"/>
                  <a:gd name="T32" fmla="*/ 1741 w 2651"/>
                  <a:gd name="T33" fmla="*/ 1707 h 1707"/>
                  <a:gd name="T34" fmla="*/ 0 w 2651"/>
                  <a:gd name="T35" fmla="*/ 1402 h 1707"/>
                  <a:gd name="T36" fmla="*/ 120 w 2651"/>
                  <a:gd name="T37" fmla="*/ 1155 h 1707"/>
                  <a:gd name="T38" fmla="*/ 120 w 2651"/>
                  <a:gd name="T39" fmla="*/ 1155 h 17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651"/>
                  <a:gd name="T61" fmla="*/ 0 h 1707"/>
                  <a:gd name="T62" fmla="*/ 2651 w 2651"/>
                  <a:gd name="T63" fmla="*/ 1707 h 170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651" h="1707">
                    <a:moveTo>
                      <a:pt x="120" y="1155"/>
                    </a:moveTo>
                    <a:lnTo>
                      <a:pt x="551" y="1155"/>
                    </a:lnTo>
                    <a:lnTo>
                      <a:pt x="1291" y="1288"/>
                    </a:lnTo>
                    <a:lnTo>
                      <a:pt x="1146" y="1149"/>
                    </a:lnTo>
                    <a:lnTo>
                      <a:pt x="1708" y="850"/>
                    </a:lnTo>
                    <a:lnTo>
                      <a:pt x="1905" y="1021"/>
                    </a:lnTo>
                    <a:lnTo>
                      <a:pt x="1961" y="793"/>
                    </a:lnTo>
                    <a:lnTo>
                      <a:pt x="1905" y="241"/>
                    </a:lnTo>
                    <a:lnTo>
                      <a:pt x="1955" y="0"/>
                    </a:lnTo>
                    <a:lnTo>
                      <a:pt x="2069" y="165"/>
                    </a:lnTo>
                    <a:lnTo>
                      <a:pt x="2152" y="146"/>
                    </a:lnTo>
                    <a:lnTo>
                      <a:pt x="2222" y="0"/>
                    </a:lnTo>
                    <a:lnTo>
                      <a:pt x="2430" y="63"/>
                    </a:lnTo>
                    <a:lnTo>
                      <a:pt x="2461" y="818"/>
                    </a:lnTo>
                    <a:lnTo>
                      <a:pt x="2645" y="952"/>
                    </a:lnTo>
                    <a:lnTo>
                      <a:pt x="2651" y="1186"/>
                    </a:lnTo>
                    <a:lnTo>
                      <a:pt x="1741" y="1707"/>
                    </a:lnTo>
                    <a:lnTo>
                      <a:pt x="0" y="1402"/>
                    </a:lnTo>
                    <a:lnTo>
                      <a:pt x="120" y="1155"/>
                    </a:lnTo>
                    <a:close/>
                  </a:path>
                </a:pathLst>
              </a:custGeom>
              <a:solidFill>
                <a:srgbClr val="A3A3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5" name="Freeform 119"/>
              <p:cNvSpPr>
                <a:spLocks/>
              </p:cNvSpPr>
              <p:nvPr/>
            </p:nvSpPr>
            <p:spPr bwMode="auto">
              <a:xfrm rot="1807377">
                <a:off x="3552" y="864"/>
                <a:ext cx="162" cy="214"/>
              </a:xfrm>
              <a:custGeom>
                <a:avLst/>
                <a:gdLst>
                  <a:gd name="T0" fmla="*/ 295 w 810"/>
                  <a:gd name="T1" fmla="*/ 710 h 1069"/>
                  <a:gd name="T2" fmla="*/ 417 w 810"/>
                  <a:gd name="T3" fmla="*/ 660 h 1069"/>
                  <a:gd name="T4" fmla="*/ 516 w 810"/>
                  <a:gd name="T5" fmla="*/ 657 h 1069"/>
                  <a:gd name="T6" fmla="*/ 555 w 810"/>
                  <a:gd name="T7" fmla="*/ 747 h 1069"/>
                  <a:gd name="T8" fmla="*/ 609 w 810"/>
                  <a:gd name="T9" fmla="*/ 825 h 1069"/>
                  <a:gd name="T10" fmla="*/ 746 w 810"/>
                  <a:gd name="T11" fmla="*/ 855 h 1069"/>
                  <a:gd name="T12" fmla="*/ 810 w 810"/>
                  <a:gd name="T13" fmla="*/ 982 h 1069"/>
                  <a:gd name="T14" fmla="*/ 786 w 810"/>
                  <a:gd name="T15" fmla="*/ 1059 h 1069"/>
                  <a:gd name="T16" fmla="*/ 717 w 810"/>
                  <a:gd name="T17" fmla="*/ 1047 h 1069"/>
                  <a:gd name="T18" fmla="*/ 654 w 810"/>
                  <a:gd name="T19" fmla="*/ 957 h 1069"/>
                  <a:gd name="T20" fmla="*/ 552 w 810"/>
                  <a:gd name="T21" fmla="*/ 998 h 1069"/>
                  <a:gd name="T22" fmla="*/ 480 w 810"/>
                  <a:gd name="T23" fmla="*/ 1025 h 1069"/>
                  <a:gd name="T24" fmla="*/ 407 w 810"/>
                  <a:gd name="T25" fmla="*/ 975 h 1069"/>
                  <a:gd name="T26" fmla="*/ 425 w 810"/>
                  <a:gd name="T27" fmla="*/ 878 h 1069"/>
                  <a:gd name="T28" fmla="*/ 429 w 810"/>
                  <a:gd name="T29" fmla="*/ 796 h 1069"/>
                  <a:gd name="T30" fmla="*/ 341 w 810"/>
                  <a:gd name="T31" fmla="*/ 842 h 1069"/>
                  <a:gd name="T32" fmla="*/ 238 w 810"/>
                  <a:gd name="T33" fmla="*/ 893 h 1069"/>
                  <a:gd name="T34" fmla="*/ 130 w 810"/>
                  <a:gd name="T35" fmla="*/ 927 h 1069"/>
                  <a:gd name="T36" fmla="*/ 56 w 810"/>
                  <a:gd name="T37" fmla="*/ 845 h 1069"/>
                  <a:gd name="T38" fmla="*/ 101 w 810"/>
                  <a:gd name="T39" fmla="*/ 730 h 1069"/>
                  <a:gd name="T40" fmla="*/ 139 w 810"/>
                  <a:gd name="T41" fmla="*/ 671 h 1069"/>
                  <a:gd name="T42" fmla="*/ 191 w 810"/>
                  <a:gd name="T43" fmla="*/ 552 h 1069"/>
                  <a:gd name="T44" fmla="*/ 114 w 810"/>
                  <a:gd name="T45" fmla="*/ 520 h 1069"/>
                  <a:gd name="T46" fmla="*/ 8 w 810"/>
                  <a:gd name="T47" fmla="*/ 477 h 1069"/>
                  <a:gd name="T48" fmla="*/ 11 w 810"/>
                  <a:gd name="T49" fmla="*/ 405 h 1069"/>
                  <a:gd name="T50" fmla="*/ 50 w 810"/>
                  <a:gd name="T51" fmla="*/ 345 h 1069"/>
                  <a:gd name="T52" fmla="*/ 100 w 810"/>
                  <a:gd name="T53" fmla="*/ 299 h 1069"/>
                  <a:gd name="T54" fmla="*/ 157 w 810"/>
                  <a:gd name="T55" fmla="*/ 263 h 1069"/>
                  <a:gd name="T56" fmla="*/ 151 w 810"/>
                  <a:gd name="T57" fmla="*/ 67 h 1069"/>
                  <a:gd name="T58" fmla="*/ 229 w 810"/>
                  <a:gd name="T59" fmla="*/ 16 h 1069"/>
                  <a:gd name="T60" fmla="*/ 426 w 810"/>
                  <a:gd name="T61" fmla="*/ 0 h 1069"/>
                  <a:gd name="T62" fmla="*/ 429 w 810"/>
                  <a:gd name="T63" fmla="*/ 58 h 1069"/>
                  <a:gd name="T64" fmla="*/ 399 w 810"/>
                  <a:gd name="T65" fmla="*/ 97 h 1069"/>
                  <a:gd name="T66" fmla="*/ 366 w 810"/>
                  <a:gd name="T67" fmla="*/ 115 h 1069"/>
                  <a:gd name="T68" fmla="*/ 227 w 810"/>
                  <a:gd name="T69" fmla="*/ 124 h 1069"/>
                  <a:gd name="T70" fmla="*/ 240 w 810"/>
                  <a:gd name="T71" fmla="*/ 201 h 1069"/>
                  <a:gd name="T72" fmla="*/ 284 w 810"/>
                  <a:gd name="T73" fmla="*/ 306 h 1069"/>
                  <a:gd name="T74" fmla="*/ 253 w 810"/>
                  <a:gd name="T75" fmla="*/ 341 h 1069"/>
                  <a:gd name="T76" fmla="*/ 179 w 810"/>
                  <a:gd name="T77" fmla="*/ 366 h 1069"/>
                  <a:gd name="T78" fmla="*/ 164 w 810"/>
                  <a:gd name="T79" fmla="*/ 413 h 1069"/>
                  <a:gd name="T80" fmla="*/ 256 w 810"/>
                  <a:gd name="T81" fmla="*/ 415 h 1069"/>
                  <a:gd name="T82" fmla="*/ 308 w 810"/>
                  <a:gd name="T83" fmla="*/ 478 h 1069"/>
                  <a:gd name="T84" fmla="*/ 300 w 810"/>
                  <a:gd name="T85" fmla="*/ 620 h 1069"/>
                  <a:gd name="T86" fmla="*/ 260 w 810"/>
                  <a:gd name="T87" fmla="*/ 706 h 1069"/>
                  <a:gd name="T88" fmla="*/ 235 w 810"/>
                  <a:gd name="T89" fmla="*/ 736 h 10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10"/>
                  <a:gd name="T136" fmla="*/ 0 h 1069"/>
                  <a:gd name="T137" fmla="*/ 810 w 810"/>
                  <a:gd name="T138" fmla="*/ 1069 h 106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10" h="1069">
                    <a:moveTo>
                      <a:pt x="235" y="736"/>
                    </a:moveTo>
                    <a:lnTo>
                      <a:pt x="295" y="710"/>
                    </a:lnTo>
                    <a:lnTo>
                      <a:pt x="357" y="682"/>
                    </a:lnTo>
                    <a:lnTo>
                      <a:pt x="417" y="660"/>
                    </a:lnTo>
                    <a:lnTo>
                      <a:pt x="471" y="650"/>
                    </a:lnTo>
                    <a:lnTo>
                      <a:pt x="516" y="657"/>
                    </a:lnTo>
                    <a:lnTo>
                      <a:pt x="545" y="687"/>
                    </a:lnTo>
                    <a:lnTo>
                      <a:pt x="555" y="747"/>
                    </a:lnTo>
                    <a:lnTo>
                      <a:pt x="543" y="840"/>
                    </a:lnTo>
                    <a:lnTo>
                      <a:pt x="609" y="825"/>
                    </a:lnTo>
                    <a:lnTo>
                      <a:pt x="665" y="825"/>
                    </a:lnTo>
                    <a:lnTo>
                      <a:pt x="746" y="855"/>
                    </a:lnTo>
                    <a:lnTo>
                      <a:pt x="793" y="915"/>
                    </a:lnTo>
                    <a:lnTo>
                      <a:pt x="810" y="982"/>
                    </a:lnTo>
                    <a:lnTo>
                      <a:pt x="799" y="1040"/>
                    </a:lnTo>
                    <a:lnTo>
                      <a:pt x="786" y="1059"/>
                    </a:lnTo>
                    <a:lnTo>
                      <a:pt x="767" y="1069"/>
                    </a:lnTo>
                    <a:lnTo>
                      <a:pt x="717" y="1047"/>
                    </a:lnTo>
                    <a:lnTo>
                      <a:pt x="687" y="1012"/>
                    </a:lnTo>
                    <a:lnTo>
                      <a:pt x="654" y="957"/>
                    </a:lnTo>
                    <a:lnTo>
                      <a:pt x="588" y="979"/>
                    </a:lnTo>
                    <a:lnTo>
                      <a:pt x="552" y="998"/>
                    </a:lnTo>
                    <a:lnTo>
                      <a:pt x="515" y="1015"/>
                    </a:lnTo>
                    <a:lnTo>
                      <a:pt x="480" y="1025"/>
                    </a:lnTo>
                    <a:lnTo>
                      <a:pt x="450" y="1027"/>
                    </a:lnTo>
                    <a:lnTo>
                      <a:pt x="407" y="975"/>
                    </a:lnTo>
                    <a:lnTo>
                      <a:pt x="407" y="925"/>
                    </a:lnTo>
                    <a:lnTo>
                      <a:pt x="425" y="878"/>
                    </a:lnTo>
                    <a:lnTo>
                      <a:pt x="458" y="782"/>
                    </a:lnTo>
                    <a:lnTo>
                      <a:pt x="429" y="796"/>
                    </a:lnTo>
                    <a:lnTo>
                      <a:pt x="389" y="816"/>
                    </a:lnTo>
                    <a:lnTo>
                      <a:pt x="341" y="842"/>
                    </a:lnTo>
                    <a:lnTo>
                      <a:pt x="289" y="868"/>
                    </a:lnTo>
                    <a:lnTo>
                      <a:pt x="238" y="893"/>
                    </a:lnTo>
                    <a:lnTo>
                      <a:pt x="191" y="914"/>
                    </a:lnTo>
                    <a:lnTo>
                      <a:pt x="130" y="927"/>
                    </a:lnTo>
                    <a:lnTo>
                      <a:pt x="73" y="893"/>
                    </a:lnTo>
                    <a:lnTo>
                      <a:pt x="56" y="845"/>
                    </a:lnTo>
                    <a:lnTo>
                      <a:pt x="70" y="790"/>
                    </a:lnTo>
                    <a:lnTo>
                      <a:pt x="101" y="730"/>
                    </a:lnTo>
                    <a:lnTo>
                      <a:pt x="120" y="700"/>
                    </a:lnTo>
                    <a:lnTo>
                      <a:pt x="139" y="671"/>
                    </a:lnTo>
                    <a:lnTo>
                      <a:pt x="174" y="618"/>
                    </a:lnTo>
                    <a:lnTo>
                      <a:pt x="191" y="552"/>
                    </a:lnTo>
                    <a:lnTo>
                      <a:pt x="156" y="533"/>
                    </a:lnTo>
                    <a:lnTo>
                      <a:pt x="114" y="520"/>
                    </a:lnTo>
                    <a:lnTo>
                      <a:pt x="35" y="496"/>
                    </a:lnTo>
                    <a:lnTo>
                      <a:pt x="8" y="477"/>
                    </a:lnTo>
                    <a:lnTo>
                      <a:pt x="0" y="448"/>
                    </a:lnTo>
                    <a:lnTo>
                      <a:pt x="11" y="405"/>
                    </a:lnTo>
                    <a:lnTo>
                      <a:pt x="26" y="377"/>
                    </a:lnTo>
                    <a:lnTo>
                      <a:pt x="50" y="345"/>
                    </a:lnTo>
                    <a:lnTo>
                      <a:pt x="73" y="321"/>
                    </a:lnTo>
                    <a:lnTo>
                      <a:pt x="100" y="299"/>
                    </a:lnTo>
                    <a:lnTo>
                      <a:pt x="128" y="280"/>
                    </a:lnTo>
                    <a:lnTo>
                      <a:pt x="157" y="263"/>
                    </a:lnTo>
                    <a:lnTo>
                      <a:pt x="136" y="113"/>
                    </a:lnTo>
                    <a:lnTo>
                      <a:pt x="151" y="67"/>
                    </a:lnTo>
                    <a:lnTo>
                      <a:pt x="184" y="35"/>
                    </a:lnTo>
                    <a:lnTo>
                      <a:pt x="229" y="16"/>
                    </a:lnTo>
                    <a:lnTo>
                      <a:pt x="285" y="5"/>
                    </a:lnTo>
                    <a:lnTo>
                      <a:pt x="426" y="0"/>
                    </a:lnTo>
                    <a:lnTo>
                      <a:pt x="441" y="18"/>
                    </a:lnTo>
                    <a:lnTo>
                      <a:pt x="429" y="58"/>
                    </a:lnTo>
                    <a:lnTo>
                      <a:pt x="415" y="79"/>
                    </a:lnTo>
                    <a:lnTo>
                      <a:pt x="399" y="97"/>
                    </a:lnTo>
                    <a:lnTo>
                      <a:pt x="383" y="111"/>
                    </a:lnTo>
                    <a:lnTo>
                      <a:pt x="366" y="115"/>
                    </a:lnTo>
                    <a:lnTo>
                      <a:pt x="291" y="108"/>
                    </a:lnTo>
                    <a:lnTo>
                      <a:pt x="227" y="124"/>
                    </a:lnTo>
                    <a:lnTo>
                      <a:pt x="222" y="161"/>
                    </a:lnTo>
                    <a:lnTo>
                      <a:pt x="240" y="201"/>
                    </a:lnTo>
                    <a:lnTo>
                      <a:pt x="283" y="274"/>
                    </a:lnTo>
                    <a:lnTo>
                      <a:pt x="284" y="306"/>
                    </a:lnTo>
                    <a:lnTo>
                      <a:pt x="273" y="328"/>
                    </a:lnTo>
                    <a:lnTo>
                      <a:pt x="253" y="341"/>
                    </a:lnTo>
                    <a:lnTo>
                      <a:pt x="228" y="351"/>
                    </a:lnTo>
                    <a:lnTo>
                      <a:pt x="179" y="366"/>
                    </a:lnTo>
                    <a:lnTo>
                      <a:pt x="152" y="397"/>
                    </a:lnTo>
                    <a:lnTo>
                      <a:pt x="164" y="413"/>
                    </a:lnTo>
                    <a:lnTo>
                      <a:pt x="193" y="414"/>
                    </a:lnTo>
                    <a:lnTo>
                      <a:pt x="256" y="415"/>
                    </a:lnTo>
                    <a:lnTo>
                      <a:pt x="289" y="441"/>
                    </a:lnTo>
                    <a:lnTo>
                      <a:pt x="308" y="478"/>
                    </a:lnTo>
                    <a:lnTo>
                      <a:pt x="312" y="570"/>
                    </a:lnTo>
                    <a:lnTo>
                      <a:pt x="300" y="620"/>
                    </a:lnTo>
                    <a:lnTo>
                      <a:pt x="282" y="666"/>
                    </a:lnTo>
                    <a:lnTo>
                      <a:pt x="260" y="706"/>
                    </a:lnTo>
                    <a:lnTo>
                      <a:pt x="235" y="7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4" name="Group 120"/>
              <p:cNvGrpSpPr>
                <a:grpSpLocks/>
              </p:cNvGrpSpPr>
              <p:nvPr/>
            </p:nvGrpSpPr>
            <p:grpSpPr bwMode="auto">
              <a:xfrm rot="976453">
                <a:off x="3686" y="811"/>
                <a:ext cx="442" cy="245"/>
                <a:chOff x="3573" y="722"/>
                <a:chExt cx="442" cy="245"/>
              </a:xfrm>
            </p:grpSpPr>
            <p:sp>
              <p:nvSpPr>
                <p:cNvPr id="1069" name="Freeform 121"/>
                <p:cNvSpPr>
                  <a:spLocks/>
                </p:cNvSpPr>
                <p:nvPr/>
              </p:nvSpPr>
              <p:spPr bwMode="auto">
                <a:xfrm>
                  <a:off x="3576" y="730"/>
                  <a:ext cx="432" cy="228"/>
                </a:xfrm>
                <a:custGeom>
                  <a:avLst/>
                  <a:gdLst>
                    <a:gd name="T0" fmla="*/ 0 w 2159"/>
                    <a:gd name="T1" fmla="*/ 1066 h 1142"/>
                    <a:gd name="T2" fmla="*/ 38 w 2159"/>
                    <a:gd name="T3" fmla="*/ 678 h 1142"/>
                    <a:gd name="T4" fmla="*/ 190 w 2159"/>
                    <a:gd name="T5" fmla="*/ 431 h 1142"/>
                    <a:gd name="T6" fmla="*/ 475 w 2159"/>
                    <a:gd name="T7" fmla="*/ 241 h 1142"/>
                    <a:gd name="T8" fmla="*/ 1006 w 2159"/>
                    <a:gd name="T9" fmla="*/ 50 h 1142"/>
                    <a:gd name="T10" fmla="*/ 1537 w 2159"/>
                    <a:gd name="T11" fmla="*/ 0 h 1142"/>
                    <a:gd name="T12" fmla="*/ 1918 w 2159"/>
                    <a:gd name="T13" fmla="*/ 197 h 1142"/>
                    <a:gd name="T14" fmla="*/ 2159 w 2159"/>
                    <a:gd name="T15" fmla="*/ 463 h 1142"/>
                    <a:gd name="T16" fmla="*/ 2007 w 2159"/>
                    <a:gd name="T17" fmla="*/ 666 h 1142"/>
                    <a:gd name="T18" fmla="*/ 1487 w 2159"/>
                    <a:gd name="T19" fmla="*/ 774 h 1142"/>
                    <a:gd name="T20" fmla="*/ 1184 w 2159"/>
                    <a:gd name="T21" fmla="*/ 336 h 1142"/>
                    <a:gd name="T22" fmla="*/ 519 w 2159"/>
                    <a:gd name="T23" fmla="*/ 628 h 1142"/>
                    <a:gd name="T24" fmla="*/ 411 w 2159"/>
                    <a:gd name="T25" fmla="*/ 1041 h 1142"/>
                    <a:gd name="T26" fmla="*/ 69 w 2159"/>
                    <a:gd name="T27" fmla="*/ 1142 h 1142"/>
                    <a:gd name="T28" fmla="*/ 0 w 2159"/>
                    <a:gd name="T29" fmla="*/ 1066 h 1142"/>
                    <a:gd name="T30" fmla="*/ 0 w 2159"/>
                    <a:gd name="T31" fmla="*/ 1066 h 114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159"/>
                    <a:gd name="T49" fmla="*/ 0 h 1142"/>
                    <a:gd name="T50" fmla="*/ 2159 w 2159"/>
                    <a:gd name="T51" fmla="*/ 1142 h 114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159" h="1142">
                      <a:moveTo>
                        <a:pt x="0" y="1066"/>
                      </a:moveTo>
                      <a:lnTo>
                        <a:pt x="38" y="678"/>
                      </a:lnTo>
                      <a:lnTo>
                        <a:pt x="190" y="431"/>
                      </a:lnTo>
                      <a:lnTo>
                        <a:pt x="475" y="241"/>
                      </a:lnTo>
                      <a:lnTo>
                        <a:pt x="1006" y="50"/>
                      </a:lnTo>
                      <a:lnTo>
                        <a:pt x="1537" y="0"/>
                      </a:lnTo>
                      <a:lnTo>
                        <a:pt x="1918" y="197"/>
                      </a:lnTo>
                      <a:lnTo>
                        <a:pt x="2159" y="463"/>
                      </a:lnTo>
                      <a:lnTo>
                        <a:pt x="2007" y="666"/>
                      </a:lnTo>
                      <a:lnTo>
                        <a:pt x="1487" y="774"/>
                      </a:lnTo>
                      <a:lnTo>
                        <a:pt x="1184" y="336"/>
                      </a:lnTo>
                      <a:lnTo>
                        <a:pt x="519" y="628"/>
                      </a:lnTo>
                      <a:lnTo>
                        <a:pt x="411" y="1041"/>
                      </a:lnTo>
                      <a:lnTo>
                        <a:pt x="69" y="1142"/>
                      </a:lnTo>
                      <a:lnTo>
                        <a:pt x="0" y="10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0" name="Freeform 122"/>
                <p:cNvSpPr>
                  <a:spLocks/>
                </p:cNvSpPr>
                <p:nvPr/>
              </p:nvSpPr>
              <p:spPr bwMode="auto">
                <a:xfrm>
                  <a:off x="3610" y="772"/>
                  <a:ext cx="385" cy="178"/>
                </a:xfrm>
                <a:custGeom>
                  <a:avLst/>
                  <a:gdLst>
                    <a:gd name="T0" fmla="*/ 12 w 1924"/>
                    <a:gd name="T1" fmla="*/ 856 h 893"/>
                    <a:gd name="T2" fmla="*/ 45 w 1924"/>
                    <a:gd name="T3" fmla="*/ 551 h 893"/>
                    <a:gd name="T4" fmla="*/ 153 w 1924"/>
                    <a:gd name="T5" fmla="*/ 406 h 893"/>
                    <a:gd name="T6" fmla="*/ 253 w 1924"/>
                    <a:gd name="T7" fmla="*/ 412 h 893"/>
                    <a:gd name="T8" fmla="*/ 247 w 1924"/>
                    <a:gd name="T9" fmla="*/ 298 h 893"/>
                    <a:gd name="T10" fmla="*/ 431 w 1924"/>
                    <a:gd name="T11" fmla="*/ 171 h 893"/>
                    <a:gd name="T12" fmla="*/ 754 w 1924"/>
                    <a:gd name="T13" fmla="*/ 51 h 893"/>
                    <a:gd name="T14" fmla="*/ 1019 w 1924"/>
                    <a:gd name="T15" fmla="*/ 0 h 893"/>
                    <a:gd name="T16" fmla="*/ 1183 w 1924"/>
                    <a:gd name="T17" fmla="*/ 70 h 893"/>
                    <a:gd name="T18" fmla="*/ 1254 w 1924"/>
                    <a:gd name="T19" fmla="*/ 184 h 893"/>
                    <a:gd name="T20" fmla="*/ 1348 w 1924"/>
                    <a:gd name="T21" fmla="*/ 279 h 893"/>
                    <a:gd name="T22" fmla="*/ 1569 w 1924"/>
                    <a:gd name="T23" fmla="*/ 165 h 893"/>
                    <a:gd name="T24" fmla="*/ 1741 w 1924"/>
                    <a:gd name="T25" fmla="*/ 190 h 893"/>
                    <a:gd name="T26" fmla="*/ 1924 w 1924"/>
                    <a:gd name="T27" fmla="*/ 323 h 893"/>
                    <a:gd name="T28" fmla="*/ 1500 w 1924"/>
                    <a:gd name="T29" fmla="*/ 532 h 893"/>
                    <a:gd name="T30" fmla="*/ 1310 w 1924"/>
                    <a:gd name="T31" fmla="*/ 520 h 893"/>
                    <a:gd name="T32" fmla="*/ 1069 w 1924"/>
                    <a:gd name="T33" fmla="*/ 215 h 893"/>
                    <a:gd name="T34" fmla="*/ 879 w 1924"/>
                    <a:gd name="T35" fmla="*/ 221 h 893"/>
                    <a:gd name="T36" fmla="*/ 398 w 1924"/>
                    <a:gd name="T37" fmla="*/ 476 h 893"/>
                    <a:gd name="T38" fmla="*/ 361 w 1924"/>
                    <a:gd name="T39" fmla="*/ 665 h 893"/>
                    <a:gd name="T40" fmla="*/ 323 w 1924"/>
                    <a:gd name="T41" fmla="*/ 843 h 893"/>
                    <a:gd name="T42" fmla="*/ 0 w 1924"/>
                    <a:gd name="T43" fmla="*/ 893 h 893"/>
                    <a:gd name="T44" fmla="*/ 12 w 1924"/>
                    <a:gd name="T45" fmla="*/ 856 h 893"/>
                    <a:gd name="T46" fmla="*/ 12 w 1924"/>
                    <a:gd name="T47" fmla="*/ 856 h 89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924"/>
                    <a:gd name="T73" fmla="*/ 0 h 893"/>
                    <a:gd name="T74" fmla="*/ 1924 w 1924"/>
                    <a:gd name="T75" fmla="*/ 893 h 89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924" h="893">
                      <a:moveTo>
                        <a:pt x="12" y="856"/>
                      </a:moveTo>
                      <a:lnTo>
                        <a:pt x="45" y="551"/>
                      </a:lnTo>
                      <a:lnTo>
                        <a:pt x="153" y="406"/>
                      </a:lnTo>
                      <a:lnTo>
                        <a:pt x="253" y="412"/>
                      </a:lnTo>
                      <a:lnTo>
                        <a:pt x="247" y="298"/>
                      </a:lnTo>
                      <a:lnTo>
                        <a:pt x="431" y="171"/>
                      </a:lnTo>
                      <a:lnTo>
                        <a:pt x="754" y="51"/>
                      </a:lnTo>
                      <a:lnTo>
                        <a:pt x="1019" y="0"/>
                      </a:lnTo>
                      <a:lnTo>
                        <a:pt x="1183" y="70"/>
                      </a:lnTo>
                      <a:lnTo>
                        <a:pt x="1254" y="184"/>
                      </a:lnTo>
                      <a:lnTo>
                        <a:pt x="1348" y="279"/>
                      </a:lnTo>
                      <a:lnTo>
                        <a:pt x="1569" y="165"/>
                      </a:lnTo>
                      <a:lnTo>
                        <a:pt x="1741" y="190"/>
                      </a:lnTo>
                      <a:lnTo>
                        <a:pt x="1924" y="323"/>
                      </a:lnTo>
                      <a:lnTo>
                        <a:pt x="1500" y="532"/>
                      </a:lnTo>
                      <a:lnTo>
                        <a:pt x="1310" y="520"/>
                      </a:lnTo>
                      <a:lnTo>
                        <a:pt x="1069" y="215"/>
                      </a:lnTo>
                      <a:lnTo>
                        <a:pt x="879" y="221"/>
                      </a:lnTo>
                      <a:lnTo>
                        <a:pt x="398" y="476"/>
                      </a:lnTo>
                      <a:lnTo>
                        <a:pt x="361" y="665"/>
                      </a:lnTo>
                      <a:lnTo>
                        <a:pt x="323" y="843"/>
                      </a:lnTo>
                      <a:lnTo>
                        <a:pt x="0" y="893"/>
                      </a:lnTo>
                      <a:lnTo>
                        <a:pt x="12" y="856"/>
                      </a:lnTo>
                      <a:close/>
                    </a:path>
                  </a:pathLst>
                </a:custGeom>
                <a:solidFill>
                  <a:srgbClr val="A3A3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1" name="Freeform 123"/>
                <p:cNvSpPr>
                  <a:spLocks/>
                </p:cNvSpPr>
                <p:nvPr/>
              </p:nvSpPr>
              <p:spPr bwMode="auto">
                <a:xfrm>
                  <a:off x="3599" y="722"/>
                  <a:ext cx="341" cy="132"/>
                </a:xfrm>
                <a:custGeom>
                  <a:avLst/>
                  <a:gdLst>
                    <a:gd name="T0" fmla="*/ 0 w 1704"/>
                    <a:gd name="T1" fmla="*/ 598 h 657"/>
                    <a:gd name="T2" fmla="*/ 15 w 1704"/>
                    <a:gd name="T3" fmla="*/ 559 h 657"/>
                    <a:gd name="T4" fmla="*/ 35 w 1704"/>
                    <a:gd name="T5" fmla="*/ 522 h 657"/>
                    <a:gd name="T6" fmla="*/ 60 w 1704"/>
                    <a:gd name="T7" fmla="*/ 485 h 657"/>
                    <a:gd name="T8" fmla="*/ 90 w 1704"/>
                    <a:gd name="T9" fmla="*/ 449 h 657"/>
                    <a:gd name="T10" fmla="*/ 126 w 1704"/>
                    <a:gd name="T11" fmla="*/ 413 h 657"/>
                    <a:gd name="T12" fmla="*/ 166 w 1704"/>
                    <a:gd name="T13" fmla="*/ 378 h 657"/>
                    <a:gd name="T14" fmla="*/ 210 w 1704"/>
                    <a:gd name="T15" fmla="*/ 345 h 657"/>
                    <a:gd name="T16" fmla="*/ 233 w 1704"/>
                    <a:gd name="T17" fmla="*/ 328 h 657"/>
                    <a:gd name="T18" fmla="*/ 257 w 1704"/>
                    <a:gd name="T19" fmla="*/ 312 h 657"/>
                    <a:gd name="T20" fmla="*/ 282 w 1704"/>
                    <a:gd name="T21" fmla="*/ 295 h 657"/>
                    <a:gd name="T22" fmla="*/ 309 w 1704"/>
                    <a:gd name="T23" fmla="*/ 280 h 657"/>
                    <a:gd name="T24" fmla="*/ 363 w 1704"/>
                    <a:gd name="T25" fmla="*/ 250 h 657"/>
                    <a:gd name="T26" fmla="*/ 420 w 1704"/>
                    <a:gd name="T27" fmla="*/ 220 h 657"/>
                    <a:gd name="T28" fmla="*/ 479 w 1704"/>
                    <a:gd name="T29" fmla="*/ 192 h 657"/>
                    <a:gd name="T30" fmla="*/ 540 w 1704"/>
                    <a:gd name="T31" fmla="*/ 166 h 657"/>
                    <a:gd name="T32" fmla="*/ 604 w 1704"/>
                    <a:gd name="T33" fmla="*/ 140 h 657"/>
                    <a:gd name="T34" fmla="*/ 667 w 1704"/>
                    <a:gd name="T35" fmla="*/ 118 h 657"/>
                    <a:gd name="T36" fmla="*/ 733 w 1704"/>
                    <a:gd name="T37" fmla="*/ 96 h 657"/>
                    <a:gd name="T38" fmla="*/ 798 w 1704"/>
                    <a:gd name="T39" fmla="*/ 77 h 657"/>
                    <a:gd name="T40" fmla="*/ 865 w 1704"/>
                    <a:gd name="T41" fmla="*/ 59 h 657"/>
                    <a:gd name="T42" fmla="*/ 931 w 1704"/>
                    <a:gd name="T43" fmla="*/ 44 h 657"/>
                    <a:gd name="T44" fmla="*/ 997 w 1704"/>
                    <a:gd name="T45" fmla="*/ 30 h 657"/>
                    <a:gd name="T46" fmla="*/ 1127 w 1704"/>
                    <a:gd name="T47" fmla="*/ 11 h 657"/>
                    <a:gd name="T48" fmla="*/ 1250 w 1704"/>
                    <a:gd name="T49" fmla="*/ 0 h 657"/>
                    <a:gd name="T50" fmla="*/ 1470 w 1704"/>
                    <a:gd name="T51" fmla="*/ 12 h 657"/>
                    <a:gd name="T52" fmla="*/ 1560 w 1704"/>
                    <a:gd name="T53" fmla="*/ 36 h 657"/>
                    <a:gd name="T54" fmla="*/ 1634 w 1704"/>
                    <a:gd name="T55" fmla="*/ 72 h 657"/>
                    <a:gd name="T56" fmla="*/ 1687 w 1704"/>
                    <a:gd name="T57" fmla="*/ 124 h 657"/>
                    <a:gd name="T58" fmla="*/ 1704 w 1704"/>
                    <a:gd name="T59" fmla="*/ 173 h 657"/>
                    <a:gd name="T60" fmla="*/ 1698 w 1704"/>
                    <a:gd name="T61" fmla="*/ 191 h 657"/>
                    <a:gd name="T62" fmla="*/ 1682 w 1704"/>
                    <a:gd name="T63" fmla="*/ 203 h 657"/>
                    <a:gd name="T64" fmla="*/ 1621 w 1704"/>
                    <a:gd name="T65" fmla="*/ 200 h 657"/>
                    <a:gd name="T66" fmla="*/ 1517 w 1704"/>
                    <a:gd name="T67" fmla="*/ 173 h 657"/>
                    <a:gd name="T68" fmla="*/ 1409 w 1704"/>
                    <a:gd name="T69" fmla="*/ 144 h 657"/>
                    <a:gd name="T70" fmla="*/ 1319 w 1704"/>
                    <a:gd name="T71" fmla="*/ 124 h 657"/>
                    <a:gd name="T72" fmla="*/ 1224 w 1704"/>
                    <a:gd name="T73" fmla="*/ 115 h 657"/>
                    <a:gd name="T74" fmla="*/ 1028 w 1704"/>
                    <a:gd name="T75" fmla="*/ 128 h 657"/>
                    <a:gd name="T76" fmla="*/ 835 w 1704"/>
                    <a:gd name="T77" fmla="*/ 173 h 657"/>
                    <a:gd name="T78" fmla="*/ 744 w 1704"/>
                    <a:gd name="T79" fmla="*/ 202 h 657"/>
                    <a:gd name="T80" fmla="*/ 659 w 1704"/>
                    <a:gd name="T81" fmla="*/ 234 h 657"/>
                    <a:gd name="T82" fmla="*/ 586 w 1704"/>
                    <a:gd name="T83" fmla="*/ 264 h 657"/>
                    <a:gd name="T84" fmla="*/ 521 w 1704"/>
                    <a:gd name="T85" fmla="*/ 291 h 657"/>
                    <a:gd name="T86" fmla="*/ 467 w 1704"/>
                    <a:gd name="T87" fmla="*/ 313 h 657"/>
                    <a:gd name="T88" fmla="*/ 419 w 1704"/>
                    <a:gd name="T89" fmla="*/ 333 h 657"/>
                    <a:gd name="T90" fmla="*/ 342 w 1704"/>
                    <a:gd name="T91" fmla="*/ 369 h 657"/>
                    <a:gd name="T92" fmla="*/ 284 w 1704"/>
                    <a:gd name="T93" fmla="*/ 402 h 657"/>
                    <a:gd name="T94" fmla="*/ 234 w 1704"/>
                    <a:gd name="T95" fmla="*/ 441 h 657"/>
                    <a:gd name="T96" fmla="*/ 186 w 1704"/>
                    <a:gd name="T97" fmla="*/ 489 h 657"/>
                    <a:gd name="T98" fmla="*/ 160 w 1704"/>
                    <a:gd name="T99" fmla="*/ 519 h 657"/>
                    <a:gd name="T100" fmla="*/ 130 w 1704"/>
                    <a:gd name="T101" fmla="*/ 553 h 657"/>
                    <a:gd name="T102" fmla="*/ 96 w 1704"/>
                    <a:gd name="T103" fmla="*/ 593 h 657"/>
                    <a:gd name="T104" fmla="*/ 59 w 1704"/>
                    <a:gd name="T105" fmla="*/ 639 h 657"/>
                    <a:gd name="T106" fmla="*/ 34 w 1704"/>
                    <a:gd name="T107" fmla="*/ 657 h 657"/>
                    <a:gd name="T108" fmla="*/ 11 w 1704"/>
                    <a:gd name="T109" fmla="*/ 653 h 657"/>
                    <a:gd name="T110" fmla="*/ 0 w 1704"/>
                    <a:gd name="T111" fmla="*/ 598 h 657"/>
                    <a:gd name="T112" fmla="*/ 0 w 1704"/>
                    <a:gd name="T113" fmla="*/ 598 h 65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704"/>
                    <a:gd name="T172" fmla="*/ 0 h 657"/>
                    <a:gd name="T173" fmla="*/ 1704 w 1704"/>
                    <a:gd name="T174" fmla="*/ 657 h 657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704" h="657">
                      <a:moveTo>
                        <a:pt x="0" y="598"/>
                      </a:moveTo>
                      <a:lnTo>
                        <a:pt x="15" y="559"/>
                      </a:lnTo>
                      <a:lnTo>
                        <a:pt x="35" y="522"/>
                      </a:lnTo>
                      <a:lnTo>
                        <a:pt x="60" y="485"/>
                      </a:lnTo>
                      <a:lnTo>
                        <a:pt x="90" y="449"/>
                      </a:lnTo>
                      <a:lnTo>
                        <a:pt x="126" y="413"/>
                      </a:lnTo>
                      <a:lnTo>
                        <a:pt x="166" y="378"/>
                      </a:lnTo>
                      <a:lnTo>
                        <a:pt x="210" y="345"/>
                      </a:lnTo>
                      <a:lnTo>
                        <a:pt x="233" y="328"/>
                      </a:lnTo>
                      <a:lnTo>
                        <a:pt x="257" y="312"/>
                      </a:lnTo>
                      <a:lnTo>
                        <a:pt x="282" y="295"/>
                      </a:lnTo>
                      <a:lnTo>
                        <a:pt x="309" y="280"/>
                      </a:lnTo>
                      <a:lnTo>
                        <a:pt x="363" y="250"/>
                      </a:lnTo>
                      <a:lnTo>
                        <a:pt x="420" y="220"/>
                      </a:lnTo>
                      <a:lnTo>
                        <a:pt x="479" y="192"/>
                      </a:lnTo>
                      <a:lnTo>
                        <a:pt x="540" y="166"/>
                      </a:lnTo>
                      <a:lnTo>
                        <a:pt x="604" y="140"/>
                      </a:lnTo>
                      <a:lnTo>
                        <a:pt x="667" y="118"/>
                      </a:lnTo>
                      <a:lnTo>
                        <a:pt x="733" y="96"/>
                      </a:lnTo>
                      <a:lnTo>
                        <a:pt x="798" y="77"/>
                      </a:lnTo>
                      <a:lnTo>
                        <a:pt x="865" y="59"/>
                      </a:lnTo>
                      <a:lnTo>
                        <a:pt x="931" y="44"/>
                      </a:lnTo>
                      <a:lnTo>
                        <a:pt x="997" y="30"/>
                      </a:lnTo>
                      <a:lnTo>
                        <a:pt x="1127" y="11"/>
                      </a:lnTo>
                      <a:lnTo>
                        <a:pt x="1250" y="0"/>
                      </a:lnTo>
                      <a:lnTo>
                        <a:pt x="1470" y="12"/>
                      </a:lnTo>
                      <a:lnTo>
                        <a:pt x="1560" y="36"/>
                      </a:lnTo>
                      <a:lnTo>
                        <a:pt x="1634" y="72"/>
                      </a:lnTo>
                      <a:lnTo>
                        <a:pt x="1687" y="124"/>
                      </a:lnTo>
                      <a:lnTo>
                        <a:pt x="1704" y="173"/>
                      </a:lnTo>
                      <a:lnTo>
                        <a:pt x="1698" y="191"/>
                      </a:lnTo>
                      <a:lnTo>
                        <a:pt x="1682" y="203"/>
                      </a:lnTo>
                      <a:lnTo>
                        <a:pt x="1621" y="200"/>
                      </a:lnTo>
                      <a:lnTo>
                        <a:pt x="1517" y="173"/>
                      </a:lnTo>
                      <a:lnTo>
                        <a:pt x="1409" y="144"/>
                      </a:lnTo>
                      <a:lnTo>
                        <a:pt x="1319" y="124"/>
                      </a:lnTo>
                      <a:lnTo>
                        <a:pt x="1224" y="115"/>
                      </a:lnTo>
                      <a:lnTo>
                        <a:pt x="1028" y="128"/>
                      </a:lnTo>
                      <a:lnTo>
                        <a:pt x="835" y="173"/>
                      </a:lnTo>
                      <a:lnTo>
                        <a:pt x="744" y="202"/>
                      </a:lnTo>
                      <a:lnTo>
                        <a:pt x="659" y="234"/>
                      </a:lnTo>
                      <a:lnTo>
                        <a:pt x="586" y="264"/>
                      </a:lnTo>
                      <a:lnTo>
                        <a:pt x="521" y="291"/>
                      </a:lnTo>
                      <a:lnTo>
                        <a:pt x="467" y="313"/>
                      </a:lnTo>
                      <a:lnTo>
                        <a:pt x="419" y="333"/>
                      </a:lnTo>
                      <a:lnTo>
                        <a:pt x="342" y="369"/>
                      </a:lnTo>
                      <a:lnTo>
                        <a:pt x="284" y="402"/>
                      </a:lnTo>
                      <a:lnTo>
                        <a:pt x="234" y="441"/>
                      </a:lnTo>
                      <a:lnTo>
                        <a:pt x="186" y="489"/>
                      </a:lnTo>
                      <a:lnTo>
                        <a:pt x="160" y="519"/>
                      </a:lnTo>
                      <a:lnTo>
                        <a:pt x="130" y="553"/>
                      </a:lnTo>
                      <a:lnTo>
                        <a:pt x="96" y="593"/>
                      </a:lnTo>
                      <a:lnTo>
                        <a:pt x="59" y="639"/>
                      </a:lnTo>
                      <a:lnTo>
                        <a:pt x="34" y="657"/>
                      </a:lnTo>
                      <a:lnTo>
                        <a:pt x="11" y="653"/>
                      </a:lnTo>
                      <a:lnTo>
                        <a:pt x="0" y="5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2" name="Freeform 124"/>
                <p:cNvSpPr>
                  <a:spLocks/>
                </p:cNvSpPr>
                <p:nvPr/>
              </p:nvSpPr>
              <p:spPr bwMode="auto">
                <a:xfrm>
                  <a:off x="3573" y="785"/>
                  <a:ext cx="442" cy="182"/>
                </a:xfrm>
                <a:custGeom>
                  <a:avLst/>
                  <a:gdLst>
                    <a:gd name="T0" fmla="*/ 161 w 2210"/>
                    <a:gd name="T1" fmla="*/ 758 h 912"/>
                    <a:gd name="T2" fmla="*/ 232 w 2210"/>
                    <a:gd name="T3" fmla="*/ 709 h 912"/>
                    <a:gd name="T4" fmla="*/ 279 w 2210"/>
                    <a:gd name="T5" fmla="*/ 677 h 912"/>
                    <a:gd name="T6" fmla="*/ 399 w 2210"/>
                    <a:gd name="T7" fmla="*/ 653 h 912"/>
                    <a:gd name="T8" fmla="*/ 508 w 2210"/>
                    <a:gd name="T9" fmla="*/ 556 h 912"/>
                    <a:gd name="T10" fmla="*/ 508 w 2210"/>
                    <a:gd name="T11" fmla="*/ 466 h 912"/>
                    <a:gd name="T12" fmla="*/ 538 w 2210"/>
                    <a:gd name="T13" fmla="*/ 393 h 912"/>
                    <a:gd name="T14" fmla="*/ 600 w 2210"/>
                    <a:gd name="T15" fmla="*/ 317 h 912"/>
                    <a:gd name="T16" fmla="*/ 688 w 2210"/>
                    <a:gd name="T17" fmla="*/ 245 h 912"/>
                    <a:gd name="T18" fmla="*/ 738 w 2210"/>
                    <a:gd name="T19" fmla="*/ 210 h 912"/>
                    <a:gd name="T20" fmla="*/ 792 w 2210"/>
                    <a:gd name="T21" fmla="*/ 178 h 912"/>
                    <a:gd name="T22" fmla="*/ 902 w 2210"/>
                    <a:gd name="T23" fmla="*/ 120 h 912"/>
                    <a:gd name="T24" fmla="*/ 1011 w 2210"/>
                    <a:gd name="T25" fmla="*/ 75 h 912"/>
                    <a:gd name="T26" fmla="*/ 1110 w 2210"/>
                    <a:gd name="T27" fmla="*/ 45 h 912"/>
                    <a:gd name="T28" fmla="*/ 1254 w 2210"/>
                    <a:gd name="T29" fmla="*/ 42 h 912"/>
                    <a:gd name="T30" fmla="*/ 1369 w 2210"/>
                    <a:gd name="T31" fmla="*/ 135 h 912"/>
                    <a:gd name="T32" fmla="*/ 1434 w 2210"/>
                    <a:gd name="T33" fmla="*/ 281 h 912"/>
                    <a:gd name="T34" fmla="*/ 1476 w 2210"/>
                    <a:gd name="T35" fmla="*/ 352 h 912"/>
                    <a:gd name="T36" fmla="*/ 1543 w 2210"/>
                    <a:gd name="T37" fmla="*/ 377 h 912"/>
                    <a:gd name="T38" fmla="*/ 1723 w 2210"/>
                    <a:gd name="T39" fmla="*/ 321 h 912"/>
                    <a:gd name="T40" fmla="*/ 1833 w 2210"/>
                    <a:gd name="T41" fmla="*/ 262 h 912"/>
                    <a:gd name="T42" fmla="*/ 2036 w 2210"/>
                    <a:gd name="T43" fmla="*/ 176 h 912"/>
                    <a:gd name="T44" fmla="*/ 1999 w 2210"/>
                    <a:gd name="T45" fmla="*/ 98 h 912"/>
                    <a:gd name="T46" fmla="*/ 1940 w 2210"/>
                    <a:gd name="T47" fmla="*/ 34 h 912"/>
                    <a:gd name="T48" fmla="*/ 1978 w 2210"/>
                    <a:gd name="T49" fmla="*/ 0 h 912"/>
                    <a:gd name="T50" fmla="*/ 2092 w 2210"/>
                    <a:gd name="T51" fmla="*/ 35 h 912"/>
                    <a:gd name="T52" fmla="*/ 2193 w 2210"/>
                    <a:gd name="T53" fmla="*/ 138 h 912"/>
                    <a:gd name="T54" fmla="*/ 2194 w 2210"/>
                    <a:gd name="T55" fmla="*/ 293 h 912"/>
                    <a:gd name="T56" fmla="*/ 2149 w 2210"/>
                    <a:gd name="T57" fmla="*/ 358 h 912"/>
                    <a:gd name="T58" fmla="*/ 2079 w 2210"/>
                    <a:gd name="T59" fmla="*/ 413 h 912"/>
                    <a:gd name="T60" fmla="*/ 1996 w 2210"/>
                    <a:gd name="T61" fmla="*/ 458 h 912"/>
                    <a:gd name="T62" fmla="*/ 1904 w 2210"/>
                    <a:gd name="T63" fmla="*/ 491 h 912"/>
                    <a:gd name="T64" fmla="*/ 1725 w 2210"/>
                    <a:gd name="T65" fmla="*/ 532 h 912"/>
                    <a:gd name="T66" fmla="*/ 1543 w 2210"/>
                    <a:gd name="T67" fmla="*/ 526 h 912"/>
                    <a:gd name="T68" fmla="*/ 1413 w 2210"/>
                    <a:gd name="T69" fmla="*/ 423 h 912"/>
                    <a:gd name="T70" fmla="*/ 1343 w 2210"/>
                    <a:gd name="T71" fmla="*/ 280 h 912"/>
                    <a:gd name="T72" fmla="*/ 1285 w 2210"/>
                    <a:gd name="T73" fmla="*/ 192 h 912"/>
                    <a:gd name="T74" fmla="*/ 1229 w 2210"/>
                    <a:gd name="T75" fmla="*/ 161 h 912"/>
                    <a:gd name="T76" fmla="*/ 1057 w 2210"/>
                    <a:gd name="T77" fmla="*/ 192 h 912"/>
                    <a:gd name="T78" fmla="*/ 961 w 2210"/>
                    <a:gd name="T79" fmla="*/ 232 h 912"/>
                    <a:gd name="T80" fmla="*/ 860 w 2210"/>
                    <a:gd name="T81" fmla="*/ 280 h 912"/>
                    <a:gd name="T82" fmla="*/ 763 w 2210"/>
                    <a:gd name="T83" fmla="*/ 333 h 912"/>
                    <a:gd name="T84" fmla="*/ 680 w 2210"/>
                    <a:gd name="T85" fmla="*/ 386 h 912"/>
                    <a:gd name="T86" fmla="*/ 592 w 2210"/>
                    <a:gd name="T87" fmla="*/ 551 h 912"/>
                    <a:gd name="T88" fmla="*/ 620 w 2210"/>
                    <a:gd name="T89" fmla="*/ 713 h 912"/>
                    <a:gd name="T90" fmla="*/ 599 w 2210"/>
                    <a:gd name="T91" fmla="*/ 775 h 912"/>
                    <a:gd name="T92" fmla="*/ 550 w 2210"/>
                    <a:gd name="T93" fmla="*/ 814 h 912"/>
                    <a:gd name="T94" fmla="*/ 460 w 2210"/>
                    <a:gd name="T95" fmla="*/ 854 h 912"/>
                    <a:gd name="T96" fmla="*/ 310 w 2210"/>
                    <a:gd name="T97" fmla="*/ 898 h 912"/>
                    <a:gd name="T98" fmla="*/ 112 w 2210"/>
                    <a:gd name="T99" fmla="*/ 902 h 912"/>
                    <a:gd name="T100" fmla="*/ 5 w 2210"/>
                    <a:gd name="T101" fmla="*/ 807 h 912"/>
                    <a:gd name="T102" fmla="*/ 12 w 2210"/>
                    <a:gd name="T103" fmla="*/ 656 h 912"/>
                    <a:gd name="T104" fmla="*/ 64 w 2210"/>
                    <a:gd name="T105" fmla="*/ 514 h 912"/>
                    <a:gd name="T106" fmla="*/ 109 w 2210"/>
                    <a:gd name="T107" fmla="*/ 466 h 912"/>
                    <a:gd name="T108" fmla="*/ 109 w 2210"/>
                    <a:gd name="T109" fmla="*/ 769 h 91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210"/>
                    <a:gd name="T166" fmla="*/ 0 h 912"/>
                    <a:gd name="T167" fmla="*/ 2210 w 2210"/>
                    <a:gd name="T168" fmla="*/ 912 h 91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210" h="912">
                      <a:moveTo>
                        <a:pt x="109" y="769"/>
                      </a:moveTo>
                      <a:lnTo>
                        <a:pt x="161" y="758"/>
                      </a:lnTo>
                      <a:lnTo>
                        <a:pt x="208" y="727"/>
                      </a:lnTo>
                      <a:lnTo>
                        <a:pt x="232" y="709"/>
                      </a:lnTo>
                      <a:lnTo>
                        <a:pt x="255" y="692"/>
                      </a:lnTo>
                      <a:lnTo>
                        <a:pt x="279" y="677"/>
                      </a:lnTo>
                      <a:lnTo>
                        <a:pt x="304" y="667"/>
                      </a:lnTo>
                      <a:lnTo>
                        <a:pt x="399" y="653"/>
                      </a:lnTo>
                      <a:lnTo>
                        <a:pt x="493" y="643"/>
                      </a:lnTo>
                      <a:lnTo>
                        <a:pt x="508" y="556"/>
                      </a:lnTo>
                      <a:lnTo>
                        <a:pt x="506" y="512"/>
                      </a:lnTo>
                      <a:lnTo>
                        <a:pt x="508" y="466"/>
                      </a:lnTo>
                      <a:lnTo>
                        <a:pt x="518" y="430"/>
                      </a:lnTo>
                      <a:lnTo>
                        <a:pt x="538" y="393"/>
                      </a:lnTo>
                      <a:lnTo>
                        <a:pt x="565" y="354"/>
                      </a:lnTo>
                      <a:lnTo>
                        <a:pt x="600" y="317"/>
                      </a:lnTo>
                      <a:lnTo>
                        <a:pt x="642" y="281"/>
                      </a:lnTo>
                      <a:lnTo>
                        <a:pt x="688" y="245"/>
                      </a:lnTo>
                      <a:lnTo>
                        <a:pt x="713" y="227"/>
                      </a:lnTo>
                      <a:lnTo>
                        <a:pt x="738" y="210"/>
                      </a:lnTo>
                      <a:lnTo>
                        <a:pt x="764" y="194"/>
                      </a:lnTo>
                      <a:lnTo>
                        <a:pt x="792" y="178"/>
                      </a:lnTo>
                      <a:lnTo>
                        <a:pt x="847" y="148"/>
                      </a:lnTo>
                      <a:lnTo>
                        <a:pt x="902" y="120"/>
                      </a:lnTo>
                      <a:lnTo>
                        <a:pt x="958" y="95"/>
                      </a:lnTo>
                      <a:lnTo>
                        <a:pt x="1011" y="75"/>
                      </a:lnTo>
                      <a:lnTo>
                        <a:pt x="1062" y="58"/>
                      </a:lnTo>
                      <a:lnTo>
                        <a:pt x="1110" y="45"/>
                      </a:lnTo>
                      <a:lnTo>
                        <a:pt x="1189" y="35"/>
                      </a:lnTo>
                      <a:lnTo>
                        <a:pt x="1254" y="42"/>
                      </a:lnTo>
                      <a:lnTo>
                        <a:pt x="1303" y="64"/>
                      </a:lnTo>
                      <a:lnTo>
                        <a:pt x="1369" y="135"/>
                      </a:lnTo>
                      <a:lnTo>
                        <a:pt x="1412" y="230"/>
                      </a:lnTo>
                      <a:lnTo>
                        <a:pt x="1434" y="281"/>
                      </a:lnTo>
                      <a:lnTo>
                        <a:pt x="1459" y="330"/>
                      </a:lnTo>
                      <a:lnTo>
                        <a:pt x="1476" y="352"/>
                      </a:lnTo>
                      <a:lnTo>
                        <a:pt x="1495" y="367"/>
                      </a:lnTo>
                      <a:lnTo>
                        <a:pt x="1543" y="377"/>
                      </a:lnTo>
                      <a:lnTo>
                        <a:pt x="1660" y="350"/>
                      </a:lnTo>
                      <a:lnTo>
                        <a:pt x="1723" y="321"/>
                      </a:lnTo>
                      <a:lnTo>
                        <a:pt x="1782" y="291"/>
                      </a:lnTo>
                      <a:lnTo>
                        <a:pt x="1833" y="262"/>
                      </a:lnTo>
                      <a:lnTo>
                        <a:pt x="1875" y="243"/>
                      </a:lnTo>
                      <a:lnTo>
                        <a:pt x="2036" y="176"/>
                      </a:lnTo>
                      <a:lnTo>
                        <a:pt x="2016" y="120"/>
                      </a:lnTo>
                      <a:lnTo>
                        <a:pt x="1999" y="98"/>
                      </a:lnTo>
                      <a:lnTo>
                        <a:pt x="1977" y="76"/>
                      </a:lnTo>
                      <a:lnTo>
                        <a:pt x="1940" y="34"/>
                      </a:lnTo>
                      <a:lnTo>
                        <a:pt x="1944" y="9"/>
                      </a:lnTo>
                      <a:lnTo>
                        <a:pt x="1978" y="0"/>
                      </a:lnTo>
                      <a:lnTo>
                        <a:pt x="2031" y="9"/>
                      </a:lnTo>
                      <a:lnTo>
                        <a:pt x="2092" y="35"/>
                      </a:lnTo>
                      <a:lnTo>
                        <a:pt x="2150" y="77"/>
                      </a:lnTo>
                      <a:lnTo>
                        <a:pt x="2193" y="138"/>
                      </a:lnTo>
                      <a:lnTo>
                        <a:pt x="2210" y="216"/>
                      </a:lnTo>
                      <a:lnTo>
                        <a:pt x="2194" y="293"/>
                      </a:lnTo>
                      <a:lnTo>
                        <a:pt x="2174" y="327"/>
                      </a:lnTo>
                      <a:lnTo>
                        <a:pt x="2149" y="358"/>
                      </a:lnTo>
                      <a:lnTo>
                        <a:pt x="2116" y="387"/>
                      </a:lnTo>
                      <a:lnTo>
                        <a:pt x="2079" y="413"/>
                      </a:lnTo>
                      <a:lnTo>
                        <a:pt x="2040" y="436"/>
                      </a:lnTo>
                      <a:lnTo>
                        <a:pt x="1996" y="458"/>
                      </a:lnTo>
                      <a:lnTo>
                        <a:pt x="1951" y="476"/>
                      </a:lnTo>
                      <a:lnTo>
                        <a:pt x="1904" y="491"/>
                      </a:lnTo>
                      <a:lnTo>
                        <a:pt x="1812" y="517"/>
                      </a:lnTo>
                      <a:lnTo>
                        <a:pt x="1725" y="532"/>
                      </a:lnTo>
                      <a:lnTo>
                        <a:pt x="1653" y="539"/>
                      </a:lnTo>
                      <a:lnTo>
                        <a:pt x="1543" y="526"/>
                      </a:lnTo>
                      <a:lnTo>
                        <a:pt x="1466" y="484"/>
                      </a:lnTo>
                      <a:lnTo>
                        <a:pt x="1413" y="423"/>
                      </a:lnTo>
                      <a:lnTo>
                        <a:pt x="1375" y="352"/>
                      </a:lnTo>
                      <a:lnTo>
                        <a:pt x="1343" y="280"/>
                      </a:lnTo>
                      <a:lnTo>
                        <a:pt x="1307" y="218"/>
                      </a:lnTo>
                      <a:lnTo>
                        <a:pt x="1285" y="192"/>
                      </a:lnTo>
                      <a:lnTo>
                        <a:pt x="1260" y="173"/>
                      </a:lnTo>
                      <a:lnTo>
                        <a:pt x="1229" y="161"/>
                      </a:lnTo>
                      <a:lnTo>
                        <a:pt x="1190" y="156"/>
                      </a:lnTo>
                      <a:lnTo>
                        <a:pt x="1057" y="192"/>
                      </a:lnTo>
                      <a:lnTo>
                        <a:pt x="1010" y="212"/>
                      </a:lnTo>
                      <a:lnTo>
                        <a:pt x="961" y="232"/>
                      </a:lnTo>
                      <a:lnTo>
                        <a:pt x="911" y="256"/>
                      </a:lnTo>
                      <a:lnTo>
                        <a:pt x="860" y="280"/>
                      </a:lnTo>
                      <a:lnTo>
                        <a:pt x="811" y="306"/>
                      </a:lnTo>
                      <a:lnTo>
                        <a:pt x="763" y="333"/>
                      </a:lnTo>
                      <a:lnTo>
                        <a:pt x="720" y="359"/>
                      </a:lnTo>
                      <a:lnTo>
                        <a:pt x="680" y="386"/>
                      </a:lnTo>
                      <a:lnTo>
                        <a:pt x="595" y="478"/>
                      </a:lnTo>
                      <a:lnTo>
                        <a:pt x="592" y="551"/>
                      </a:lnTo>
                      <a:lnTo>
                        <a:pt x="601" y="614"/>
                      </a:lnTo>
                      <a:lnTo>
                        <a:pt x="620" y="713"/>
                      </a:lnTo>
                      <a:lnTo>
                        <a:pt x="612" y="754"/>
                      </a:lnTo>
                      <a:lnTo>
                        <a:pt x="599" y="775"/>
                      </a:lnTo>
                      <a:lnTo>
                        <a:pt x="578" y="794"/>
                      </a:lnTo>
                      <a:lnTo>
                        <a:pt x="550" y="814"/>
                      </a:lnTo>
                      <a:lnTo>
                        <a:pt x="510" y="834"/>
                      </a:lnTo>
                      <a:lnTo>
                        <a:pt x="460" y="854"/>
                      </a:lnTo>
                      <a:lnTo>
                        <a:pt x="399" y="876"/>
                      </a:lnTo>
                      <a:lnTo>
                        <a:pt x="310" y="898"/>
                      </a:lnTo>
                      <a:lnTo>
                        <a:pt x="209" y="912"/>
                      </a:lnTo>
                      <a:lnTo>
                        <a:pt x="112" y="902"/>
                      </a:lnTo>
                      <a:lnTo>
                        <a:pt x="31" y="859"/>
                      </a:lnTo>
                      <a:lnTo>
                        <a:pt x="5" y="807"/>
                      </a:lnTo>
                      <a:lnTo>
                        <a:pt x="0" y="735"/>
                      </a:lnTo>
                      <a:lnTo>
                        <a:pt x="12" y="656"/>
                      </a:lnTo>
                      <a:lnTo>
                        <a:pt x="35" y="579"/>
                      </a:lnTo>
                      <a:lnTo>
                        <a:pt x="64" y="514"/>
                      </a:lnTo>
                      <a:lnTo>
                        <a:pt x="90" y="473"/>
                      </a:lnTo>
                      <a:lnTo>
                        <a:pt x="109" y="466"/>
                      </a:lnTo>
                      <a:lnTo>
                        <a:pt x="115" y="505"/>
                      </a:lnTo>
                      <a:lnTo>
                        <a:pt x="109" y="76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57" name="Freeform 125"/>
              <p:cNvSpPr>
                <a:spLocks/>
              </p:cNvSpPr>
              <p:nvPr/>
            </p:nvSpPr>
            <p:spPr bwMode="auto">
              <a:xfrm>
                <a:off x="3616" y="895"/>
                <a:ext cx="318" cy="230"/>
              </a:xfrm>
              <a:custGeom>
                <a:avLst/>
                <a:gdLst>
                  <a:gd name="T0" fmla="*/ 609 w 1591"/>
                  <a:gd name="T1" fmla="*/ 304 h 1150"/>
                  <a:gd name="T2" fmla="*/ 573 w 1591"/>
                  <a:gd name="T3" fmla="*/ 456 h 1150"/>
                  <a:gd name="T4" fmla="*/ 520 w 1591"/>
                  <a:gd name="T5" fmla="*/ 603 h 1150"/>
                  <a:gd name="T6" fmla="*/ 484 w 1591"/>
                  <a:gd name="T7" fmla="*/ 675 h 1150"/>
                  <a:gd name="T8" fmla="*/ 441 w 1591"/>
                  <a:gd name="T9" fmla="*/ 746 h 1150"/>
                  <a:gd name="T10" fmla="*/ 389 w 1591"/>
                  <a:gd name="T11" fmla="*/ 817 h 1150"/>
                  <a:gd name="T12" fmla="*/ 343 w 1591"/>
                  <a:gd name="T13" fmla="*/ 875 h 1150"/>
                  <a:gd name="T14" fmla="*/ 291 w 1591"/>
                  <a:gd name="T15" fmla="*/ 938 h 1150"/>
                  <a:gd name="T16" fmla="*/ 235 w 1591"/>
                  <a:gd name="T17" fmla="*/ 1000 h 1150"/>
                  <a:gd name="T18" fmla="*/ 179 w 1591"/>
                  <a:gd name="T19" fmla="*/ 1057 h 1150"/>
                  <a:gd name="T20" fmla="*/ 100 w 1591"/>
                  <a:gd name="T21" fmla="*/ 1123 h 1150"/>
                  <a:gd name="T22" fmla="*/ 24 w 1591"/>
                  <a:gd name="T23" fmla="*/ 1150 h 1150"/>
                  <a:gd name="T24" fmla="*/ 0 w 1591"/>
                  <a:gd name="T25" fmla="*/ 1118 h 1150"/>
                  <a:gd name="T26" fmla="*/ 41 w 1591"/>
                  <a:gd name="T27" fmla="*/ 1049 h 1150"/>
                  <a:gd name="T28" fmla="*/ 101 w 1591"/>
                  <a:gd name="T29" fmla="*/ 976 h 1150"/>
                  <a:gd name="T30" fmla="*/ 164 w 1591"/>
                  <a:gd name="T31" fmla="*/ 908 h 1150"/>
                  <a:gd name="T32" fmla="*/ 225 w 1591"/>
                  <a:gd name="T33" fmla="*/ 842 h 1150"/>
                  <a:gd name="T34" fmla="*/ 285 w 1591"/>
                  <a:gd name="T35" fmla="*/ 773 h 1150"/>
                  <a:gd name="T36" fmla="*/ 339 w 1591"/>
                  <a:gd name="T37" fmla="*/ 701 h 1150"/>
                  <a:gd name="T38" fmla="*/ 407 w 1591"/>
                  <a:gd name="T39" fmla="*/ 579 h 1150"/>
                  <a:gd name="T40" fmla="*/ 459 w 1591"/>
                  <a:gd name="T41" fmla="*/ 392 h 1150"/>
                  <a:gd name="T42" fmla="*/ 505 w 1591"/>
                  <a:gd name="T43" fmla="*/ 142 h 1150"/>
                  <a:gd name="T44" fmla="*/ 555 w 1591"/>
                  <a:gd name="T45" fmla="*/ 43 h 1150"/>
                  <a:gd name="T46" fmla="*/ 631 w 1591"/>
                  <a:gd name="T47" fmla="*/ 7 h 1150"/>
                  <a:gd name="T48" fmla="*/ 763 w 1591"/>
                  <a:gd name="T49" fmla="*/ 9 h 1150"/>
                  <a:gd name="T50" fmla="*/ 868 w 1591"/>
                  <a:gd name="T51" fmla="*/ 87 h 1150"/>
                  <a:gd name="T52" fmla="*/ 928 w 1591"/>
                  <a:gd name="T53" fmla="*/ 131 h 1150"/>
                  <a:gd name="T54" fmla="*/ 1112 w 1591"/>
                  <a:gd name="T55" fmla="*/ 161 h 1150"/>
                  <a:gd name="T56" fmla="*/ 1559 w 1591"/>
                  <a:gd name="T57" fmla="*/ 222 h 1150"/>
                  <a:gd name="T58" fmla="*/ 1580 w 1591"/>
                  <a:gd name="T59" fmla="*/ 281 h 1150"/>
                  <a:gd name="T60" fmla="*/ 1452 w 1591"/>
                  <a:gd name="T61" fmla="*/ 309 h 1150"/>
                  <a:gd name="T62" fmla="*/ 1100 w 1591"/>
                  <a:gd name="T63" fmla="*/ 314 h 1150"/>
                  <a:gd name="T64" fmla="*/ 958 w 1591"/>
                  <a:gd name="T65" fmla="*/ 265 h 1150"/>
                  <a:gd name="T66" fmla="*/ 890 w 1591"/>
                  <a:gd name="T67" fmla="*/ 226 h 1150"/>
                  <a:gd name="T68" fmla="*/ 828 w 1591"/>
                  <a:gd name="T69" fmla="*/ 185 h 1150"/>
                  <a:gd name="T70" fmla="*/ 770 w 1591"/>
                  <a:gd name="T71" fmla="*/ 149 h 1150"/>
                  <a:gd name="T72" fmla="*/ 672 w 1591"/>
                  <a:gd name="T73" fmla="*/ 121 h 1150"/>
                  <a:gd name="T74" fmla="*/ 634 w 1591"/>
                  <a:gd name="T75" fmla="*/ 144 h 11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591"/>
                  <a:gd name="T115" fmla="*/ 0 h 1150"/>
                  <a:gd name="T116" fmla="*/ 1591 w 1591"/>
                  <a:gd name="T117" fmla="*/ 1150 h 11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591" h="1150">
                    <a:moveTo>
                      <a:pt x="634" y="144"/>
                    </a:moveTo>
                    <a:lnTo>
                      <a:pt x="609" y="304"/>
                    </a:lnTo>
                    <a:lnTo>
                      <a:pt x="592" y="381"/>
                    </a:lnTo>
                    <a:lnTo>
                      <a:pt x="573" y="456"/>
                    </a:lnTo>
                    <a:lnTo>
                      <a:pt x="549" y="530"/>
                    </a:lnTo>
                    <a:lnTo>
                      <a:pt x="520" y="603"/>
                    </a:lnTo>
                    <a:lnTo>
                      <a:pt x="503" y="639"/>
                    </a:lnTo>
                    <a:lnTo>
                      <a:pt x="484" y="675"/>
                    </a:lnTo>
                    <a:lnTo>
                      <a:pt x="463" y="710"/>
                    </a:lnTo>
                    <a:lnTo>
                      <a:pt x="441" y="746"/>
                    </a:lnTo>
                    <a:lnTo>
                      <a:pt x="409" y="790"/>
                    </a:lnTo>
                    <a:lnTo>
                      <a:pt x="389" y="817"/>
                    </a:lnTo>
                    <a:lnTo>
                      <a:pt x="367" y="845"/>
                    </a:lnTo>
                    <a:lnTo>
                      <a:pt x="343" y="875"/>
                    </a:lnTo>
                    <a:lnTo>
                      <a:pt x="317" y="907"/>
                    </a:lnTo>
                    <a:lnTo>
                      <a:pt x="291" y="938"/>
                    </a:lnTo>
                    <a:lnTo>
                      <a:pt x="263" y="969"/>
                    </a:lnTo>
                    <a:lnTo>
                      <a:pt x="235" y="1000"/>
                    </a:lnTo>
                    <a:lnTo>
                      <a:pt x="207" y="1029"/>
                    </a:lnTo>
                    <a:lnTo>
                      <a:pt x="179" y="1057"/>
                    </a:lnTo>
                    <a:lnTo>
                      <a:pt x="152" y="1082"/>
                    </a:lnTo>
                    <a:lnTo>
                      <a:pt x="100" y="1123"/>
                    </a:lnTo>
                    <a:lnTo>
                      <a:pt x="56" y="1147"/>
                    </a:lnTo>
                    <a:lnTo>
                      <a:pt x="24" y="1150"/>
                    </a:lnTo>
                    <a:lnTo>
                      <a:pt x="5" y="1139"/>
                    </a:lnTo>
                    <a:lnTo>
                      <a:pt x="0" y="1118"/>
                    </a:lnTo>
                    <a:lnTo>
                      <a:pt x="12" y="1089"/>
                    </a:lnTo>
                    <a:lnTo>
                      <a:pt x="41" y="1049"/>
                    </a:lnTo>
                    <a:lnTo>
                      <a:pt x="71" y="1012"/>
                    </a:lnTo>
                    <a:lnTo>
                      <a:pt x="101" y="976"/>
                    </a:lnTo>
                    <a:lnTo>
                      <a:pt x="132" y="941"/>
                    </a:lnTo>
                    <a:lnTo>
                      <a:pt x="164" y="908"/>
                    </a:lnTo>
                    <a:lnTo>
                      <a:pt x="195" y="875"/>
                    </a:lnTo>
                    <a:lnTo>
                      <a:pt x="225" y="842"/>
                    </a:lnTo>
                    <a:lnTo>
                      <a:pt x="255" y="808"/>
                    </a:lnTo>
                    <a:lnTo>
                      <a:pt x="285" y="773"/>
                    </a:lnTo>
                    <a:lnTo>
                      <a:pt x="312" y="739"/>
                    </a:lnTo>
                    <a:lnTo>
                      <a:pt x="339" y="701"/>
                    </a:lnTo>
                    <a:lnTo>
                      <a:pt x="364" y="663"/>
                    </a:lnTo>
                    <a:lnTo>
                      <a:pt x="407" y="579"/>
                    </a:lnTo>
                    <a:lnTo>
                      <a:pt x="441" y="482"/>
                    </a:lnTo>
                    <a:lnTo>
                      <a:pt x="459" y="392"/>
                    </a:lnTo>
                    <a:lnTo>
                      <a:pt x="481" y="263"/>
                    </a:lnTo>
                    <a:lnTo>
                      <a:pt x="505" y="142"/>
                    </a:lnTo>
                    <a:lnTo>
                      <a:pt x="527" y="72"/>
                    </a:lnTo>
                    <a:lnTo>
                      <a:pt x="555" y="43"/>
                    </a:lnTo>
                    <a:lnTo>
                      <a:pt x="589" y="22"/>
                    </a:lnTo>
                    <a:lnTo>
                      <a:pt x="631" y="7"/>
                    </a:lnTo>
                    <a:lnTo>
                      <a:pt x="676" y="0"/>
                    </a:lnTo>
                    <a:lnTo>
                      <a:pt x="763" y="9"/>
                    </a:lnTo>
                    <a:lnTo>
                      <a:pt x="833" y="49"/>
                    </a:lnTo>
                    <a:lnTo>
                      <a:pt x="868" y="87"/>
                    </a:lnTo>
                    <a:lnTo>
                      <a:pt x="899" y="113"/>
                    </a:lnTo>
                    <a:lnTo>
                      <a:pt x="928" y="131"/>
                    </a:lnTo>
                    <a:lnTo>
                      <a:pt x="956" y="143"/>
                    </a:lnTo>
                    <a:lnTo>
                      <a:pt x="1112" y="161"/>
                    </a:lnTo>
                    <a:lnTo>
                      <a:pt x="1341" y="183"/>
                    </a:lnTo>
                    <a:lnTo>
                      <a:pt x="1559" y="222"/>
                    </a:lnTo>
                    <a:lnTo>
                      <a:pt x="1591" y="262"/>
                    </a:lnTo>
                    <a:lnTo>
                      <a:pt x="1580" y="281"/>
                    </a:lnTo>
                    <a:lnTo>
                      <a:pt x="1551" y="294"/>
                    </a:lnTo>
                    <a:lnTo>
                      <a:pt x="1452" y="309"/>
                    </a:lnTo>
                    <a:lnTo>
                      <a:pt x="1328" y="316"/>
                    </a:lnTo>
                    <a:lnTo>
                      <a:pt x="1100" y="314"/>
                    </a:lnTo>
                    <a:lnTo>
                      <a:pt x="1027" y="297"/>
                    </a:lnTo>
                    <a:lnTo>
                      <a:pt x="958" y="265"/>
                    </a:lnTo>
                    <a:lnTo>
                      <a:pt x="924" y="246"/>
                    </a:lnTo>
                    <a:lnTo>
                      <a:pt x="890" y="226"/>
                    </a:lnTo>
                    <a:lnTo>
                      <a:pt x="859" y="205"/>
                    </a:lnTo>
                    <a:lnTo>
                      <a:pt x="828" y="185"/>
                    </a:lnTo>
                    <a:lnTo>
                      <a:pt x="798" y="166"/>
                    </a:lnTo>
                    <a:lnTo>
                      <a:pt x="770" y="149"/>
                    </a:lnTo>
                    <a:lnTo>
                      <a:pt x="718" y="126"/>
                    </a:lnTo>
                    <a:lnTo>
                      <a:pt x="672" y="121"/>
                    </a:lnTo>
                    <a:lnTo>
                      <a:pt x="634" y="1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8" name="Freeform 126"/>
              <p:cNvSpPr>
                <a:spLocks/>
              </p:cNvSpPr>
              <p:nvPr/>
            </p:nvSpPr>
            <p:spPr bwMode="auto">
              <a:xfrm>
                <a:off x="3946" y="904"/>
                <a:ext cx="109" cy="63"/>
              </a:xfrm>
              <a:custGeom>
                <a:avLst/>
                <a:gdLst>
                  <a:gd name="T0" fmla="*/ 9 w 543"/>
                  <a:gd name="T1" fmla="*/ 171 h 315"/>
                  <a:gd name="T2" fmla="*/ 39 w 543"/>
                  <a:gd name="T3" fmla="*/ 130 h 315"/>
                  <a:gd name="T4" fmla="*/ 59 w 543"/>
                  <a:gd name="T5" fmla="*/ 104 h 315"/>
                  <a:gd name="T6" fmla="*/ 79 w 543"/>
                  <a:gd name="T7" fmla="*/ 78 h 315"/>
                  <a:gd name="T8" fmla="*/ 102 w 543"/>
                  <a:gd name="T9" fmla="*/ 51 h 315"/>
                  <a:gd name="T10" fmla="*/ 123 w 543"/>
                  <a:gd name="T11" fmla="*/ 28 h 315"/>
                  <a:gd name="T12" fmla="*/ 144 w 543"/>
                  <a:gd name="T13" fmla="*/ 10 h 315"/>
                  <a:gd name="T14" fmla="*/ 162 w 543"/>
                  <a:gd name="T15" fmla="*/ 0 h 315"/>
                  <a:gd name="T16" fmla="*/ 231 w 543"/>
                  <a:gd name="T17" fmla="*/ 2 h 315"/>
                  <a:gd name="T18" fmla="*/ 300 w 543"/>
                  <a:gd name="T19" fmla="*/ 18 h 315"/>
                  <a:gd name="T20" fmla="*/ 334 w 543"/>
                  <a:gd name="T21" fmla="*/ 44 h 315"/>
                  <a:gd name="T22" fmla="*/ 357 w 543"/>
                  <a:gd name="T23" fmla="*/ 88 h 315"/>
                  <a:gd name="T24" fmla="*/ 375 w 543"/>
                  <a:gd name="T25" fmla="*/ 138 h 315"/>
                  <a:gd name="T26" fmla="*/ 394 w 543"/>
                  <a:gd name="T27" fmla="*/ 177 h 315"/>
                  <a:gd name="T28" fmla="*/ 433 w 543"/>
                  <a:gd name="T29" fmla="*/ 186 h 315"/>
                  <a:gd name="T30" fmla="*/ 475 w 543"/>
                  <a:gd name="T31" fmla="*/ 175 h 315"/>
                  <a:gd name="T32" fmla="*/ 526 w 543"/>
                  <a:gd name="T33" fmla="*/ 196 h 315"/>
                  <a:gd name="T34" fmla="*/ 543 w 543"/>
                  <a:gd name="T35" fmla="*/ 246 h 315"/>
                  <a:gd name="T36" fmla="*/ 540 w 543"/>
                  <a:gd name="T37" fmla="*/ 271 h 315"/>
                  <a:gd name="T38" fmla="*/ 526 w 543"/>
                  <a:gd name="T39" fmla="*/ 294 h 315"/>
                  <a:gd name="T40" fmla="*/ 505 w 543"/>
                  <a:gd name="T41" fmla="*/ 309 h 315"/>
                  <a:gd name="T42" fmla="*/ 475 w 543"/>
                  <a:gd name="T43" fmla="*/ 315 h 315"/>
                  <a:gd name="T44" fmla="*/ 364 w 543"/>
                  <a:gd name="T45" fmla="*/ 306 h 315"/>
                  <a:gd name="T46" fmla="*/ 315 w 543"/>
                  <a:gd name="T47" fmla="*/ 284 h 315"/>
                  <a:gd name="T48" fmla="*/ 278 w 543"/>
                  <a:gd name="T49" fmla="*/ 242 h 315"/>
                  <a:gd name="T50" fmla="*/ 264 w 543"/>
                  <a:gd name="T51" fmla="*/ 166 h 315"/>
                  <a:gd name="T52" fmla="*/ 253 w 543"/>
                  <a:gd name="T53" fmla="*/ 129 h 315"/>
                  <a:gd name="T54" fmla="*/ 230 w 543"/>
                  <a:gd name="T55" fmla="*/ 109 h 315"/>
                  <a:gd name="T56" fmla="*/ 174 w 543"/>
                  <a:gd name="T57" fmla="*/ 112 h 315"/>
                  <a:gd name="T58" fmla="*/ 132 w 543"/>
                  <a:gd name="T59" fmla="*/ 142 h 315"/>
                  <a:gd name="T60" fmla="*/ 96 w 543"/>
                  <a:gd name="T61" fmla="*/ 184 h 315"/>
                  <a:gd name="T62" fmla="*/ 61 w 543"/>
                  <a:gd name="T63" fmla="*/ 222 h 315"/>
                  <a:gd name="T64" fmla="*/ 32 w 543"/>
                  <a:gd name="T65" fmla="*/ 233 h 315"/>
                  <a:gd name="T66" fmla="*/ 11 w 543"/>
                  <a:gd name="T67" fmla="*/ 224 h 315"/>
                  <a:gd name="T68" fmla="*/ 0 w 543"/>
                  <a:gd name="T69" fmla="*/ 201 h 315"/>
                  <a:gd name="T70" fmla="*/ 9 w 543"/>
                  <a:gd name="T71" fmla="*/ 171 h 315"/>
                  <a:gd name="T72" fmla="*/ 9 w 543"/>
                  <a:gd name="T73" fmla="*/ 171 h 31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43"/>
                  <a:gd name="T112" fmla="*/ 0 h 315"/>
                  <a:gd name="T113" fmla="*/ 543 w 543"/>
                  <a:gd name="T114" fmla="*/ 315 h 31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43" h="315">
                    <a:moveTo>
                      <a:pt x="9" y="171"/>
                    </a:moveTo>
                    <a:lnTo>
                      <a:pt x="39" y="130"/>
                    </a:lnTo>
                    <a:lnTo>
                      <a:pt x="59" y="104"/>
                    </a:lnTo>
                    <a:lnTo>
                      <a:pt x="79" y="78"/>
                    </a:lnTo>
                    <a:lnTo>
                      <a:pt x="102" y="51"/>
                    </a:lnTo>
                    <a:lnTo>
                      <a:pt x="123" y="28"/>
                    </a:lnTo>
                    <a:lnTo>
                      <a:pt x="144" y="10"/>
                    </a:lnTo>
                    <a:lnTo>
                      <a:pt x="162" y="0"/>
                    </a:lnTo>
                    <a:lnTo>
                      <a:pt x="231" y="2"/>
                    </a:lnTo>
                    <a:lnTo>
                      <a:pt x="300" y="18"/>
                    </a:lnTo>
                    <a:lnTo>
                      <a:pt x="334" y="44"/>
                    </a:lnTo>
                    <a:lnTo>
                      <a:pt x="357" y="88"/>
                    </a:lnTo>
                    <a:lnTo>
                      <a:pt x="375" y="138"/>
                    </a:lnTo>
                    <a:lnTo>
                      <a:pt x="394" y="177"/>
                    </a:lnTo>
                    <a:lnTo>
                      <a:pt x="433" y="186"/>
                    </a:lnTo>
                    <a:lnTo>
                      <a:pt x="475" y="175"/>
                    </a:lnTo>
                    <a:lnTo>
                      <a:pt x="526" y="196"/>
                    </a:lnTo>
                    <a:lnTo>
                      <a:pt x="543" y="246"/>
                    </a:lnTo>
                    <a:lnTo>
                      <a:pt x="540" y="271"/>
                    </a:lnTo>
                    <a:lnTo>
                      <a:pt x="526" y="294"/>
                    </a:lnTo>
                    <a:lnTo>
                      <a:pt x="505" y="309"/>
                    </a:lnTo>
                    <a:lnTo>
                      <a:pt x="475" y="315"/>
                    </a:lnTo>
                    <a:lnTo>
                      <a:pt x="364" y="306"/>
                    </a:lnTo>
                    <a:lnTo>
                      <a:pt x="315" y="284"/>
                    </a:lnTo>
                    <a:lnTo>
                      <a:pt x="278" y="242"/>
                    </a:lnTo>
                    <a:lnTo>
                      <a:pt x="264" y="166"/>
                    </a:lnTo>
                    <a:lnTo>
                      <a:pt x="253" y="129"/>
                    </a:lnTo>
                    <a:lnTo>
                      <a:pt x="230" y="109"/>
                    </a:lnTo>
                    <a:lnTo>
                      <a:pt x="174" y="112"/>
                    </a:lnTo>
                    <a:lnTo>
                      <a:pt x="132" y="142"/>
                    </a:lnTo>
                    <a:lnTo>
                      <a:pt x="96" y="184"/>
                    </a:lnTo>
                    <a:lnTo>
                      <a:pt x="61" y="222"/>
                    </a:lnTo>
                    <a:lnTo>
                      <a:pt x="32" y="233"/>
                    </a:lnTo>
                    <a:lnTo>
                      <a:pt x="11" y="224"/>
                    </a:lnTo>
                    <a:lnTo>
                      <a:pt x="0" y="201"/>
                    </a:lnTo>
                    <a:lnTo>
                      <a:pt x="9" y="1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9" name="Freeform 127"/>
              <p:cNvSpPr>
                <a:spLocks/>
              </p:cNvSpPr>
              <p:nvPr/>
            </p:nvSpPr>
            <p:spPr bwMode="auto">
              <a:xfrm>
                <a:off x="3602" y="1143"/>
                <a:ext cx="504" cy="116"/>
              </a:xfrm>
              <a:custGeom>
                <a:avLst/>
                <a:gdLst>
                  <a:gd name="T0" fmla="*/ 627 w 2521"/>
                  <a:gd name="T1" fmla="*/ 246 h 578"/>
                  <a:gd name="T2" fmla="*/ 1282 w 2521"/>
                  <a:gd name="T3" fmla="*/ 304 h 578"/>
                  <a:gd name="T4" fmla="*/ 1511 w 2521"/>
                  <a:gd name="T5" fmla="*/ 352 h 578"/>
                  <a:gd name="T6" fmla="*/ 1721 w 2521"/>
                  <a:gd name="T7" fmla="*/ 399 h 578"/>
                  <a:gd name="T8" fmla="*/ 1875 w 2521"/>
                  <a:gd name="T9" fmla="*/ 402 h 578"/>
                  <a:gd name="T10" fmla="*/ 1958 w 2521"/>
                  <a:gd name="T11" fmla="*/ 364 h 578"/>
                  <a:gd name="T12" fmla="*/ 2053 w 2521"/>
                  <a:gd name="T13" fmla="*/ 315 h 578"/>
                  <a:gd name="T14" fmla="*/ 2152 w 2521"/>
                  <a:gd name="T15" fmla="*/ 259 h 578"/>
                  <a:gd name="T16" fmla="*/ 2251 w 2521"/>
                  <a:gd name="T17" fmla="*/ 200 h 578"/>
                  <a:gd name="T18" fmla="*/ 2341 w 2521"/>
                  <a:gd name="T19" fmla="*/ 145 h 578"/>
                  <a:gd name="T20" fmla="*/ 2415 w 2521"/>
                  <a:gd name="T21" fmla="*/ 99 h 578"/>
                  <a:gd name="T22" fmla="*/ 2468 w 2521"/>
                  <a:gd name="T23" fmla="*/ 68 h 578"/>
                  <a:gd name="T24" fmla="*/ 2521 w 2521"/>
                  <a:gd name="T25" fmla="*/ 50 h 578"/>
                  <a:gd name="T26" fmla="*/ 2501 w 2521"/>
                  <a:gd name="T27" fmla="*/ 105 h 578"/>
                  <a:gd name="T28" fmla="*/ 2455 w 2521"/>
                  <a:gd name="T29" fmla="*/ 162 h 578"/>
                  <a:gd name="T30" fmla="*/ 2371 w 2521"/>
                  <a:gd name="T31" fmla="*/ 226 h 578"/>
                  <a:gd name="T32" fmla="*/ 2310 w 2521"/>
                  <a:gd name="T33" fmla="*/ 272 h 578"/>
                  <a:gd name="T34" fmla="*/ 2263 w 2521"/>
                  <a:gd name="T35" fmla="*/ 306 h 578"/>
                  <a:gd name="T36" fmla="*/ 2215 w 2521"/>
                  <a:gd name="T37" fmla="*/ 340 h 578"/>
                  <a:gd name="T38" fmla="*/ 2164 w 2521"/>
                  <a:gd name="T39" fmla="*/ 376 h 578"/>
                  <a:gd name="T40" fmla="*/ 2114 w 2521"/>
                  <a:gd name="T41" fmla="*/ 411 h 578"/>
                  <a:gd name="T42" fmla="*/ 2064 w 2521"/>
                  <a:gd name="T43" fmla="*/ 445 h 578"/>
                  <a:gd name="T44" fmla="*/ 1992 w 2521"/>
                  <a:gd name="T45" fmla="*/ 492 h 578"/>
                  <a:gd name="T46" fmla="*/ 1909 w 2521"/>
                  <a:gd name="T47" fmla="*/ 542 h 578"/>
                  <a:gd name="T48" fmla="*/ 1829 w 2521"/>
                  <a:gd name="T49" fmla="*/ 578 h 578"/>
                  <a:gd name="T50" fmla="*/ 1623 w 2521"/>
                  <a:gd name="T51" fmla="*/ 533 h 578"/>
                  <a:gd name="T52" fmla="*/ 1395 w 2521"/>
                  <a:gd name="T53" fmla="*/ 475 h 578"/>
                  <a:gd name="T54" fmla="*/ 1190 w 2521"/>
                  <a:gd name="T55" fmla="*/ 428 h 578"/>
                  <a:gd name="T56" fmla="*/ 377 w 2521"/>
                  <a:gd name="T57" fmla="*/ 386 h 578"/>
                  <a:gd name="T58" fmla="*/ 142 w 2521"/>
                  <a:gd name="T59" fmla="*/ 343 h 578"/>
                  <a:gd name="T60" fmla="*/ 17 w 2521"/>
                  <a:gd name="T61" fmla="*/ 301 h 578"/>
                  <a:gd name="T62" fmla="*/ 0 w 2521"/>
                  <a:gd name="T63" fmla="*/ 52 h 578"/>
                  <a:gd name="T64" fmla="*/ 9 w 2521"/>
                  <a:gd name="T65" fmla="*/ 0 h 578"/>
                  <a:gd name="T66" fmla="*/ 92 w 2521"/>
                  <a:gd name="T67" fmla="*/ 97 h 578"/>
                  <a:gd name="T68" fmla="*/ 120 w 2521"/>
                  <a:gd name="T69" fmla="*/ 218 h 5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21"/>
                  <a:gd name="T106" fmla="*/ 0 h 578"/>
                  <a:gd name="T107" fmla="*/ 2521 w 2521"/>
                  <a:gd name="T108" fmla="*/ 578 h 57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21" h="578">
                    <a:moveTo>
                      <a:pt x="120" y="218"/>
                    </a:moveTo>
                    <a:lnTo>
                      <a:pt x="627" y="246"/>
                    </a:lnTo>
                    <a:lnTo>
                      <a:pt x="1133" y="278"/>
                    </a:lnTo>
                    <a:lnTo>
                      <a:pt x="1282" y="304"/>
                    </a:lnTo>
                    <a:lnTo>
                      <a:pt x="1393" y="327"/>
                    </a:lnTo>
                    <a:lnTo>
                      <a:pt x="1511" y="352"/>
                    </a:lnTo>
                    <a:lnTo>
                      <a:pt x="1625" y="378"/>
                    </a:lnTo>
                    <a:lnTo>
                      <a:pt x="1721" y="399"/>
                    </a:lnTo>
                    <a:lnTo>
                      <a:pt x="1812" y="421"/>
                    </a:lnTo>
                    <a:lnTo>
                      <a:pt x="1875" y="402"/>
                    </a:lnTo>
                    <a:lnTo>
                      <a:pt x="1915" y="385"/>
                    </a:lnTo>
                    <a:lnTo>
                      <a:pt x="1958" y="364"/>
                    </a:lnTo>
                    <a:lnTo>
                      <a:pt x="2005" y="342"/>
                    </a:lnTo>
                    <a:lnTo>
                      <a:pt x="2053" y="315"/>
                    </a:lnTo>
                    <a:lnTo>
                      <a:pt x="2103" y="288"/>
                    </a:lnTo>
                    <a:lnTo>
                      <a:pt x="2152" y="259"/>
                    </a:lnTo>
                    <a:lnTo>
                      <a:pt x="2203" y="229"/>
                    </a:lnTo>
                    <a:lnTo>
                      <a:pt x="2251" y="200"/>
                    </a:lnTo>
                    <a:lnTo>
                      <a:pt x="2298" y="171"/>
                    </a:lnTo>
                    <a:lnTo>
                      <a:pt x="2341" y="145"/>
                    </a:lnTo>
                    <a:lnTo>
                      <a:pt x="2380" y="121"/>
                    </a:lnTo>
                    <a:lnTo>
                      <a:pt x="2415" y="99"/>
                    </a:lnTo>
                    <a:lnTo>
                      <a:pt x="2445" y="81"/>
                    </a:lnTo>
                    <a:lnTo>
                      <a:pt x="2468" y="68"/>
                    </a:lnTo>
                    <a:lnTo>
                      <a:pt x="2504" y="51"/>
                    </a:lnTo>
                    <a:lnTo>
                      <a:pt x="2521" y="50"/>
                    </a:lnTo>
                    <a:lnTo>
                      <a:pt x="2516" y="81"/>
                    </a:lnTo>
                    <a:lnTo>
                      <a:pt x="2501" y="105"/>
                    </a:lnTo>
                    <a:lnTo>
                      <a:pt x="2483" y="129"/>
                    </a:lnTo>
                    <a:lnTo>
                      <a:pt x="2455" y="162"/>
                    </a:lnTo>
                    <a:lnTo>
                      <a:pt x="2406" y="200"/>
                    </a:lnTo>
                    <a:lnTo>
                      <a:pt x="2371" y="226"/>
                    </a:lnTo>
                    <a:lnTo>
                      <a:pt x="2331" y="256"/>
                    </a:lnTo>
                    <a:lnTo>
                      <a:pt x="2310" y="272"/>
                    </a:lnTo>
                    <a:lnTo>
                      <a:pt x="2287" y="289"/>
                    </a:lnTo>
                    <a:lnTo>
                      <a:pt x="2263" y="306"/>
                    </a:lnTo>
                    <a:lnTo>
                      <a:pt x="2239" y="322"/>
                    </a:lnTo>
                    <a:lnTo>
                      <a:pt x="2215" y="340"/>
                    </a:lnTo>
                    <a:lnTo>
                      <a:pt x="2190" y="358"/>
                    </a:lnTo>
                    <a:lnTo>
                      <a:pt x="2164" y="376"/>
                    </a:lnTo>
                    <a:lnTo>
                      <a:pt x="2139" y="393"/>
                    </a:lnTo>
                    <a:lnTo>
                      <a:pt x="2114" y="411"/>
                    </a:lnTo>
                    <a:lnTo>
                      <a:pt x="2089" y="428"/>
                    </a:lnTo>
                    <a:lnTo>
                      <a:pt x="2064" y="445"/>
                    </a:lnTo>
                    <a:lnTo>
                      <a:pt x="2040" y="461"/>
                    </a:lnTo>
                    <a:lnTo>
                      <a:pt x="1992" y="492"/>
                    </a:lnTo>
                    <a:lnTo>
                      <a:pt x="1948" y="519"/>
                    </a:lnTo>
                    <a:lnTo>
                      <a:pt x="1909" y="542"/>
                    </a:lnTo>
                    <a:lnTo>
                      <a:pt x="1875" y="560"/>
                    </a:lnTo>
                    <a:lnTo>
                      <a:pt x="1829" y="578"/>
                    </a:lnTo>
                    <a:lnTo>
                      <a:pt x="1721" y="557"/>
                    </a:lnTo>
                    <a:lnTo>
                      <a:pt x="1623" y="533"/>
                    </a:lnTo>
                    <a:lnTo>
                      <a:pt x="1512" y="505"/>
                    </a:lnTo>
                    <a:lnTo>
                      <a:pt x="1395" y="475"/>
                    </a:lnTo>
                    <a:lnTo>
                      <a:pt x="1285" y="449"/>
                    </a:lnTo>
                    <a:lnTo>
                      <a:pt x="1190" y="428"/>
                    </a:lnTo>
                    <a:lnTo>
                      <a:pt x="1123" y="419"/>
                    </a:lnTo>
                    <a:lnTo>
                      <a:pt x="377" y="386"/>
                    </a:lnTo>
                    <a:lnTo>
                      <a:pt x="220" y="356"/>
                    </a:lnTo>
                    <a:lnTo>
                      <a:pt x="142" y="343"/>
                    </a:lnTo>
                    <a:lnTo>
                      <a:pt x="63" y="337"/>
                    </a:lnTo>
                    <a:lnTo>
                      <a:pt x="17" y="301"/>
                    </a:lnTo>
                    <a:lnTo>
                      <a:pt x="3" y="217"/>
                    </a:lnTo>
                    <a:lnTo>
                      <a:pt x="0" y="52"/>
                    </a:lnTo>
                    <a:lnTo>
                      <a:pt x="0" y="16"/>
                    </a:lnTo>
                    <a:lnTo>
                      <a:pt x="9" y="0"/>
                    </a:lnTo>
                    <a:lnTo>
                      <a:pt x="47" y="19"/>
                    </a:lnTo>
                    <a:lnTo>
                      <a:pt x="92" y="97"/>
                    </a:lnTo>
                    <a:lnTo>
                      <a:pt x="120" y="2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0" name="Freeform 128"/>
              <p:cNvSpPr>
                <a:spLocks/>
              </p:cNvSpPr>
              <p:nvPr/>
            </p:nvSpPr>
            <p:spPr bwMode="auto">
              <a:xfrm>
                <a:off x="3751" y="977"/>
                <a:ext cx="212" cy="174"/>
              </a:xfrm>
              <a:custGeom>
                <a:avLst/>
                <a:gdLst>
                  <a:gd name="T0" fmla="*/ 653 w 1057"/>
                  <a:gd name="T1" fmla="*/ 151 h 868"/>
                  <a:gd name="T2" fmla="*/ 570 w 1057"/>
                  <a:gd name="T3" fmla="*/ 98 h 868"/>
                  <a:gd name="T4" fmla="*/ 433 w 1057"/>
                  <a:gd name="T5" fmla="*/ 80 h 868"/>
                  <a:gd name="T6" fmla="*/ 260 w 1057"/>
                  <a:gd name="T7" fmla="*/ 131 h 868"/>
                  <a:gd name="T8" fmla="*/ 189 w 1057"/>
                  <a:gd name="T9" fmla="*/ 185 h 868"/>
                  <a:gd name="T10" fmla="*/ 102 w 1057"/>
                  <a:gd name="T11" fmla="*/ 338 h 868"/>
                  <a:gd name="T12" fmla="*/ 108 w 1057"/>
                  <a:gd name="T13" fmla="*/ 496 h 868"/>
                  <a:gd name="T14" fmla="*/ 150 w 1057"/>
                  <a:gd name="T15" fmla="*/ 572 h 868"/>
                  <a:gd name="T16" fmla="*/ 213 w 1057"/>
                  <a:gd name="T17" fmla="*/ 629 h 868"/>
                  <a:gd name="T18" fmla="*/ 266 w 1057"/>
                  <a:gd name="T19" fmla="*/ 656 h 868"/>
                  <a:gd name="T20" fmla="*/ 387 w 1057"/>
                  <a:gd name="T21" fmla="*/ 691 h 868"/>
                  <a:gd name="T22" fmla="*/ 582 w 1057"/>
                  <a:gd name="T23" fmla="*/ 694 h 868"/>
                  <a:gd name="T24" fmla="*/ 797 w 1057"/>
                  <a:gd name="T25" fmla="*/ 625 h 868"/>
                  <a:gd name="T26" fmla="*/ 878 w 1057"/>
                  <a:gd name="T27" fmla="*/ 510 h 868"/>
                  <a:gd name="T28" fmla="*/ 850 w 1057"/>
                  <a:gd name="T29" fmla="*/ 434 h 868"/>
                  <a:gd name="T30" fmla="*/ 820 w 1057"/>
                  <a:gd name="T31" fmla="*/ 360 h 868"/>
                  <a:gd name="T32" fmla="*/ 866 w 1057"/>
                  <a:gd name="T33" fmla="*/ 337 h 868"/>
                  <a:gd name="T34" fmla="*/ 967 w 1057"/>
                  <a:gd name="T35" fmla="*/ 332 h 868"/>
                  <a:gd name="T36" fmla="*/ 1057 w 1057"/>
                  <a:gd name="T37" fmla="*/ 467 h 868"/>
                  <a:gd name="T38" fmla="*/ 1043 w 1057"/>
                  <a:gd name="T39" fmla="*/ 577 h 868"/>
                  <a:gd name="T40" fmla="*/ 1006 w 1057"/>
                  <a:gd name="T41" fmla="*/ 648 h 868"/>
                  <a:gd name="T42" fmla="*/ 952 w 1057"/>
                  <a:gd name="T43" fmla="*/ 713 h 868"/>
                  <a:gd name="T44" fmla="*/ 889 w 1057"/>
                  <a:gd name="T45" fmla="*/ 768 h 868"/>
                  <a:gd name="T46" fmla="*/ 820 w 1057"/>
                  <a:gd name="T47" fmla="*/ 810 h 868"/>
                  <a:gd name="T48" fmla="*/ 728 w 1057"/>
                  <a:gd name="T49" fmla="*/ 841 h 868"/>
                  <a:gd name="T50" fmla="*/ 540 w 1057"/>
                  <a:gd name="T51" fmla="*/ 868 h 868"/>
                  <a:gd name="T52" fmla="*/ 290 w 1057"/>
                  <a:gd name="T53" fmla="*/ 833 h 868"/>
                  <a:gd name="T54" fmla="*/ 181 w 1057"/>
                  <a:gd name="T55" fmla="*/ 781 h 868"/>
                  <a:gd name="T56" fmla="*/ 30 w 1057"/>
                  <a:gd name="T57" fmla="*/ 601 h 868"/>
                  <a:gd name="T58" fmla="*/ 7 w 1057"/>
                  <a:gd name="T59" fmla="*/ 324 h 868"/>
                  <a:gd name="T60" fmla="*/ 47 w 1057"/>
                  <a:gd name="T61" fmla="*/ 204 h 868"/>
                  <a:gd name="T62" fmla="*/ 114 w 1057"/>
                  <a:gd name="T63" fmla="*/ 113 h 868"/>
                  <a:gd name="T64" fmla="*/ 180 w 1057"/>
                  <a:gd name="T65" fmla="*/ 61 h 868"/>
                  <a:gd name="T66" fmla="*/ 255 w 1057"/>
                  <a:gd name="T67" fmla="*/ 25 h 868"/>
                  <a:gd name="T68" fmla="*/ 430 w 1057"/>
                  <a:gd name="T69" fmla="*/ 0 h 868"/>
                  <a:gd name="T70" fmla="*/ 686 w 1057"/>
                  <a:gd name="T71" fmla="*/ 65 h 868"/>
                  <a:gd name="T72" fmla="*/ 811 w 1057"/>
                  <a:gd name="T73" fmla="*/ 143 h 868"/>
                  <a:gd name="T74" fmla="*/ 789 w 1057"/>
                  <a:gd name="T75" fmla="*/ 191 h 868"/>
                  <a:gd name="T76" fmla="*/ 741 w 1057"/>
                  <a:gd name="T77" fmla="*/ 218 h 868"/>
                  <a:gd name="T78" fmla="*/ 685 w 1057"/>
                  <a:gd name="T79" fmla="*/ 195 h 86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057"/>
                  <a:gd name="T121" fmla="*/ 0 h 868"/>
                  <a:gd name="T122" fmla="*/ 1057 w 1057"/>
                  <a:gd name="T123" fmla="*/ 868 h 86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057" h="868">
                    <a:moveTo>
                      <a:pt x="685" y="195"/>
                    </a:moveTo>
                    <a:lnTo>
                      <a:pt x="653" y="151"/>
                    </a:lnTo>
                    <a:lnTo>
                      <a:pt x="613" y="115"/>
                    </a:lnTo>
                    <a:lnTo>
                      <a:pt x="570" y="98"/>
                    </a:lnTo>
                    <a:lnTo>
                      <a:pt x="524" y="86"/>
                    </a:lnTo>
                    <a:lnTo>
                      <a:pt x="433" y="80"/>
                    </a:lnTo>
                    <a:lnTo>
                      <a:pt x="343" y="96"/>
                    </a:lnTo>
                    <a:lnTo>
                      <a:pt x="260" y="131"/>
                    </a:lnTo>
                    <a:lnTo>
                      <a:pt x="223" y="156"/>
                    </a:lnTo>
                    <a:lnTo>
                      <a:pt x="189" y="185"/>
                    </a:lnTo>
                    <a:lnTo>
                      <a:pt x="134" y="254"/>
                    </a:lnTo>
                    <a:lnTo>
                      <a:pt x="102" y="338"/>
                    </a:lnTo>
                    <a:lnTo>
                      <a:pt x="96" y="434"/>
                    </a:lnTo>
                    <a:lnTo>
                      <a:pt x="108" y="496"/>
                    </a:lnTo>
                    <a:lnTo>
                      <a:pt x="133" y="548"/>
                    </a:lnTo>
                    <a:lnTo>
                      <a:pt x="150" y="572"/>
                    </a:lnTo>
                    <a:lnTo>
                      <a:pt x="169" y="593"/>
                    </a:lnTo>
                    <a:lnTo>
                      <a:pt x="213" y="629"/>
                    </a:lnTo>
                    <a:lnTo>
                      <a:pt x="238" y="644"/>
                    </a:lnTo>
                    <a:lnTo>
                      <a:pt x="266" y="656"/>
                    </a:lnTo>
                    <a:lnTo>
                      <a:pt x="325" y="678"/>
                    </a:lnTo>
                    <a:lnTo>
                      <a:pt x="387" y="691"/>
                    </a:lnTo>
                    <a:lnTo>
                      <a:pt x="452" y="698"/>
                    </a:lnTo>
                    <a:lnTo>
                      <a:pt x="582" y="694"/>
                    </a:lnTo>
                    <a:lnTo>
                      <a:pt x="701" y="668"/>
                    </a:lnTo>
                    <a:lnTo>
                      <a:pt x="797" y="625"/>
                    </a:lnTo>
                    <a:lnTo>
                      <a:pt x="855" y="568"/>
                    </a:lnTo>
                    <a:lnTo>
                      <a:pt x="878" y="510"/>
                    </a:lnTo>
                    <a:lnTo>
                      <a:pt x="874" y="470"/>
                    </a:lnTo>
                    <a:lnTo>
                      <a:pt x="850" y="434"/>
                    </a:lnTo>
                    <a:lnTo>
                      <a:pt x="815" y="390"/>
                    </a:lnTo>
                    <a:lnTo>
                      <a:pt x="820" y="360"/>
                    </a:lnTo>
                    <a:lnTo>
                      <a:pt x="841" y="348"/>
                    </a:lnTo>
                    <a:lnTo>
                      <a:pt x="866" y="337"/>
                    </a:lnTo>
                    <a:lnTo>
                      <a:pt x="923" y="325"/>
                    </a:lnTo>
                    <a:lnTo>
                      <a:pt x="967" y="332"/>
                    </a:lnTo>
                    <a:lnTo>
                      <a:pt x="1029" y="396"/>
                    </a:lnTo>
                    <a:lnTo>
                      <a:pt x="1057" y="467"/>
                    </a:lnTo>
                    <a:lnTo>
                      <a:pt x="1054" y="540"/>
                    </a:lnTo>
                    <a:lnTo>
                      <a:pt x="1043" y="577"/>
                    </a:lnTo>
                    <a:lnTo>
                      <a:pt x="1027" y="613"/>
                    </a:lnTo>
                    <a:lnTo>
                      <a:pt x="1006" y="648"/>
                    </a:lnTo>
                    <a:lnTo>
                      <a:pt x="981" y="682"/>
                    </a:lnTo>
                    <a:lnTo>
                      <a:pt x="952" y="713"/>
                    </a:lnTo>
                    <a:lnTo>
                      <a:pt x="922" y="742"/>
                    </a:lnTo>
                    <a:lnTo>
                      <a:pt x="889" y="768"/>
                    </a:lnTo>
                    <a:lnTo>
                      <a:pt x="855" y="791"/>
                    </a:lnTo>
                    <a:lnTo>
                      <a:pt x="820" y="810"/>
                    </a:lnTo>
                    <a:lnTo>
                      <a:pt x="785" y="823"/>
                    </a:lnTo>
                    <a:lnTo>
                      <a:pt x="728" y="841"/>
                    </a:lnTo>
                    <a:lnTo>
                      <a:pt x="667" y="855"/>
                    </a:lnTo>
                    <a:lnTo>
                      <a:pt x="540" y="868"/>
                    </a:lnTo>
                    <a:lnTo>
                      <a:pt x="412" y="861"/>
                    </a:lnTo>
                    <a:lnTo>
                      <a:pt x="290" y="833"/>
                    </a:lnTo>
                    <a:lnTo>
                      <a:pt x="234" y="810"/>
                    </a:lnTo>
                    <a:lnTo>
                      <a:pt x="181" y="781"/>
                    </a:lnTo>
                    <a:lnTo>
                      <a:pt x="92" y="704"/>
                    </a:lnTo>
                    <a:lnTo>
                      <a:pt x="30" y="601"/>
                    </a:lnTo>
                    <a:lnTo>
                      <a:pt x="0" y="470"/>
                    </a:lnTo>
                    <a:lnTo>
                      <a:pt x="7" y="324"/>
                    </a:lnTo>
                    <a:lnTo>
                      <a:pt x="24" y="260"/>
                    </a:lnTo>
                    <a:lnTo>
                      <a:pt x="47" y="204"/>
                    </a:lnTo>
                    <a:lnTo>
                      <a:pt x="78" y="155"/>
                    </a:lnTo>
                    <a:lnTo>
                      <a:pt x="114" y="113"/>
                    </a:lnTo>
                    <a:lnTo>
                      <a:pt x="157" y="77"/>
                    </a:lnTo>
                    <a:lnTo>
                      <a:pt x="180" y="61"/>
                    </a:lnTo>
                    <a:lnTo>
                      <a:pt x="204" y="47"/>
                    </a:lnTo>
                    <a:lnTo>
                      <a:pt x="255" y="25"/>
                    </a:lnTo>
                    <a:lnTo>
                      <a:pt x="310" y="9"/>
                    </a:lnTo>
                    <a:lnTo>
                      <a:pt x="430" y="0"/>
                    </a:lnTo>
                    <a:lnTo>
                      <a:pt x="556" y="18"/>
                    </a:lnTo>
                    <a:lnTo>
                      <a:pt x="686" y="65"/>
                    </a:lnTo>
                    <a:lnTo>
                      <a:pt x="794" y="101"/>
                    </a:lnTo>
                    <a:lnTo>
                      <a:pt x="811" y="143"/>
                    </a:lnTo>
                    <a:lnTo>
                      <a:pt x="803" y="168"/>
                    </a:lnTo>
                    <a:lnTo>
                      <a:pt x="789" y="191"/>
                    </a:lnTo>
                    <a:lnTo>
                      <a:pt x="767" y="209"/>
                    </a:lnTo>
                    <a:lnTo>
                      <a:pt x="741" y="218"/>
                    </a:lnTo>
                    <a:lnTo>
                      <a:pt x="685" y="1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1" name="Freeform 129"/>
              <p:cNvSpPr>
                <a:spLocks/>
              </p:cNvSpPr>
              <p:nvPr/>
            </p:nvSpPr>
            <p:spPr bwMode="auto">
              <a:xfrm>
                <a:off x="3871" y="1013"/>
                <a:ext cx="115" cy="56"/>
              </a:xfrm>
              <a:custGeom>
                <a:avLst/>
                <a:gdLst>
                  <a:gd name="T0" fmla="*/ 393 w 574"/>
                  <a:gd name="T1" fmla="*/ 193 h 279"/>
                  <a:gd name="T2" fmla="*/ 355 w 574"/>
                  <a:gd name="T3" fmla="*/ 212 h 279"/>
                  <a:gd name="T4" fmla="*/ 312 w 574"/>
                  <a:gd name="T5" fmla="*/ 231 h 279"/>
                  <a:gd name="T6" fmla="*/ 265 w 574"/>
                  <a:gd name="T7" fmla="*/ 248 h 279"/>
                  <a:gd name="T8" fmla="*/ 216 w 574"/>
                  <a:gd name="T9" fmla="*/ 264 h 279"/>
                  <a:gd name="T10" fmla="*/ 119 w 574"/>
                  <a:gd name="T11" fmla="*/ 279 h 279"/>
                  <a:gd name="T12" fmla="*/ 31 w 574"/>
                  <a:gd name="T13" fmla="*/ 270 h 279"/>
                  <a:gd name="T14" fmla="*/ 6 w 574"/>
                  <a:gd name="T15" fmla="*/ 251 h 279"/>
                  <a:gd name="T16" fmla="*/ 0 w 574"/>
                  <a:gd name="T17" fmla="*/ 228 h 279"/>
                  <a:gd name="T18" fmla="*/ 14 w 574"/>
                  <a:gd name="T19" fmla="*/ 207 h 279"/>
                  <a:gd name="T20" fmla="*/ 41 w 574"/>
                  <a:gd name="T21" fmla="*/ 198 h 279"/>
                  <a:gd name="T22" fmla="*/ 166 w 574"/>
                  <a:gd name="T23" fmla="*/ 181 h 279"/>
                  <a:gd name="T24" fmla="*/ 250 w 574"/>
                  <a:gd name="T25" fmla="*/ 139 h 279"/>
                  <a:gd name="T26" fmla="*/ 323 w 574"/>
                  <a:gd name="T27" fmla="*/ 80 h 279"/>
                  <a:gd name="T28" fmla="*/ 343 w 574"/>
                  <a:gd name="T29" fmla="*/ 64 h 279"/>
                  <a:gd name="T30" fmla="*/ 366 w 574"/>
                  <a:gd name="T31" fmla="*/ 48 h 279"/>
                  <a:gd name="T32" fmla="*/ 390 w 574"/>
                  <a:gd name="T33" fmla="*/ 32 h 279"/>
                  <a:gd name="T34" fmla="*/ 418 w 574"/>
                  <a:gd name="T35" fmla="*/ 15 h 279"/>
                  <a:gd name="T36" fmla="*/ 457 w 574"/>
                  <a:gd name="T37" fmla="*/ 0 h 279"/>
                  <a:gd name="T38" fmla="*/ 484 w 574"/>
                  <a:gd name="T39" fmla="*/ 3 h 279"/>
                  <a:gd name="T40" fmla="*/ 522 w 574"/>
                  <a:gd name="T41" fmla="*/ 57 h 279"/>
                  <a:gd name="T42" fmla="*/ 545 w 574"/>
                  <a:gd name="T43" fmla="*/ 87 h 279"/>
                  <a:gd name="T44" fmla="*/ 566 w 574"/>
                  <a:gd name="T45" fmla="*/ 117 h 279"/>
                  <a:gd name="T46" fmla="*/ 574 w 574"/>
                  <a:gd name="T47" fmla="*/ 156 h 279"/>
                  <a:gd name="T48" fmla="*/ 564 w 574"/>
                  <a:gd name="T49" fmla="*/ 188 h 279"/>
                  <a:gd name="T50" fmla="*/ 544 w 574"/>
                  <a:gd name="T51" fmla="*/ 215 h 279"/>
                  <a:gd name="T52" fmla="*/ 515 w 574"/>
                  <a:gd name="T53" fmla="*/ 234 h 279"/>
                  <a:gd name="T54" fmla="*/ 448 w 574"/>
                  <a:gd name="T55" fmla="*/ 240 h 279"/>
                  <a:gd name="T56" fmla="*/ 393 w 574"/>
                  <a:gd name="T57" fmla="*/ 193 h 279"/>
                  <a:gd name="T58" fmla="*/ 393 w 574"/>
                  <a:gd name="T59" fmla="*/ 193 h 2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74"/>
                  <a:gd name="T91" fmla="*/ 0 h 279"/>
                  <a:gd name="T92" fmla="*/ 574 w 574"/>
                  <a:gd name="T93" fmla="*/ 279 h 27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74" h="279">
                    <a:moveTo>
                      <a:pt x="393" y="193"/>
                    </a:moveTo>
                    <a:lnTo>
                      <a:pt x="355" y="212"/>
                    </a:lnTo>
                    <a:lnTo>
                      <a:pt x="312" y="231"/>
                    </a:lnTo>
                    <a:lnTo>
                      <a:pt x="265" y="248"/>
                    </a:lnTo>
                    <a:lnTo>
                      <a:pt x="216" y="264"/>
                    </a:lnTo>
                    <a:lnTo>
                      <a:pt x="119" y="279"/>
                    </a:lnTo>
                    <a:lnTo>
                      <a:pt x="31" y="270"/>
                    </a:lnTo>
                    <a:lnTo>
                      <a:pt x="6" y="251"/>
                    </a:lnTo>
                    <a:lnTo>
                      <a:pt x="0" y="228"/>
                    </a:lnTo>
                    <a:lnTo>
                      <a:pt x="14" y="207"/>
                    </a:lnTo>
                    <a:lnTo>
                      <a:pt x="41" y="198"/>
                    </a:lnTo>
                    <a:lnTo>
                      <a:pt x="166" y="181"/>
                    </a:lnTo>
                    <a:lnTo>
                      <a:pt x="250" y="139"/>
                    </a:lnTo>
                    <a:lnTo>
                      <a:pt x="323" y="80"/>
                    </a:lnTo>
                    <a:lnTo>
                      <a:pt x="343" y="64"/>
                    </a:lnTo>
                    <a:lnTo>
                      <a:pt x="366" y="48"/>
                    </a:lnTo>
                    <a:lnTo>
                      <a:pt x="390" y="32"/>
                    </a:lnTo>
                    <a:lnTo>
                      <a:pt x="418" y="15"/>
                    </a:lnTo>
                    <a:lnTo>
                      <a:pt x="457" y="0"/>
                    </a:lnTo>
                    <a:lnTo>
                      <a:pt x="484" y="3"/>
                    </a:lnTo>
                    <a:lnTo>
                      <a:pt x="522" y="57"/>
                    </a:lnTo>
                    <a:lnTo>
                      <a:pt x="545" y="87"/>
                    </a:lnTo>
                    <a:lnTo>
                      <a:pt x="566" y="117"/>
                    </a:lnTo>
                    <a:lnTo>
                      <a:pt x="574" y="156"/>
                    </a:lnTo>
                    <a:lnTo>
                      <a:pt x="564" y="188"/>
                    </a:lnTo>
                    <a:lnTo>
                      <a:pt x="544" y="215"/>
                    </a:lnTo>
                    <a:lnTo>
                      <a:pt x="515" y="234"/>
                    </a:lnTo>
                    <a:lnTo>
                      <a:pt x="448" y="240"/>
                    </a:lnTo>
                    <a:lnTo>
                      <a:pt x="393" y="19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2" name="Freeform 130"/>
              <p:cNvSpPr>
                <a:spLocks/>
              </p:cNvSpPr>
              <p:nvPr/>
            </p:nvSpPr>
            <p:spPr bwMode="auto">
              <a:xfrm>
                <a:off x="3801" y="898"/>
                <a:ext cx="86" cy="56"/>
              </a:xfrm>
              <a:custGeom>
                <a:avLst/>
                <a:gdLst>
                  <a:gd name="T0" fmla="*/ 242 w 429"/>
                  <a:gd name="T1" fmla="*/ 266 h 277"/>
                  <a:gd name="T2" fmla="*/ 212 w 429"/>
                  <a:gd name="T3" fmla="*/ 277 h 277"/>
                  <a:gd name="T4" fmla="*/ 168 w 429"/>
                  <a:gd name="T5" fmla="*/ 262 h 277"/>
                  <a:gd name="T6" fmla="*/ 120 w 429"/>
                  <a:gd name="T7" fmla="*/ 239 h 277"/>
                  <a:gd name="T8" fmla="*/ 77 w 429"/>
                  <a:gd name="T9" fmla="*/ 229 h 277"/>
                  <a:gd name="T10" fmla="*/ 20 w 429"/>
                  <a:gd name="T11" fmla="*/ 224 h 277"/>
                  <a:gd name="T12" fmla="*/ 0 w 429"/>
                  <a:gd name="T13" fmla="*/ 212 h 277"/>
                  <a:gd name="T14" fmla="*/ 18 w 429"/>
                  <a:gd name="T15" fmla="*/ 195 h 277"/>
                  <a:gd name="T16" fmla="*/ 82 w 429"/>
                  <a:gd name="T17" fmla="*/ 145 h 277"/>
                  <a:gd name="T18" fmla="*/ 113 w 429"/>
                  <a:gd name="T19" fmla="*/ 73 h 277"/>
                  <a:gd name="T20" fmla="*/ 118 w 429"/>
                  <a:gd name="T21" fmla="*/ 37 h 277"/>
                  <a:gd name="T22" fmla="*/ 131 w 429"/>
                  <a:gd name="T23" fmla="*/ 14 h 277"/>
                  <a:gd name="T24" fmla="*/ 150 w 429"/>
                  <a:gd name="T25" fmla="*/ 3 h 277"/>
                  <a:gd name="T26" fmla="*/ 176 w 429"/>
                  <a:gd name="T27" fmla="*/ 0 h 277"/>
                  <a:gd name="T28" fmla="*/ 291 w 429"/>
                  <a:gd name="T29" fmla="*/ 13 h 277"/>
                  <a:gd name="T30" fmla="*/ 341 w 429"/>
                  <a:gd name="T31" fmla="*/ 29 h 277"/>
                  <a:gd name="T32" fmla="*/ 354 w 429"/>
                  <a:gd name="T33" fmla="*/ 63 h 277"/>
                  <a:gd name="T34" fmla="*/ 368 w 429"/>
                  <a:gd name="T35" fmla="*/ 141 h 277"/>
                  <a:gd name="T36" fmla="*/ 429 w 429"/>
                  <a:gd name="T37" fmla="*/ 227 h 277"/>
                  <a:gd name="T38" fmla="*/ 426 w 429"/>
                  <a:gd name="T39" fmla="*/ 251 h 277"/>
                  <a:gd name="T40" fmla="*/ 406 w 429"/>
                  <a:gd name="T41" fmla="*/ 266 h 277"/>
                  <a:gd name="T42" fmla="*/ 333 w 429"/>
                  <a:gd name="T43" fmla="*/ 276 h 277"/>
                  <a:gd name="T44" fmla="*/ 242 w 429"/>
                  <a:gd name="T45" fmla="*/ 266 h 277"/>
                  <a:gd name="T46" fmla="*/ 242 w 429"/>
                  <a:gd name="T47" fmla="*/ 266 h 27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29"/>
                  <a:gd name="T73" fmla="*/ 0 h 277"/>
                  <a:gd name="T74" fmla="*/ 429 w 429"/>
                  <a:gd name="T75" fmla="*/ 277 h 27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29" h="277">
                    <a:moveTo>
                      <a:pt x="242" y="266"/>
                    </a:moveTo>
                    <a:lnTo>
                      <a:pt x="212" y="277"/>
                    </a:lnTo>
                    <a:lnTo>
                      <a:pt x="168" y="262"/>
                    </a:lnTo>
                    <a:lnTo>
                      <a:pt x="120" y="239"/>
                    </a:lnTo>
                    <a:lnTo>
                      <a:pt x="77" y="229"/>
                    </a:lnTo>
                    <a:lnTo>
                      <a:pt x="20" y="224"/>
                    </a:lnTo>
                    <a:lnTo>
                      <a:pt x="0" y="212"/>
                    </a:lnTo>
                    <a:lnTo>
                      <a:pt x="18" y="195"/>
                    </a:lnTo>
                    <a:lnTo>
                      <a:pt x="82" y="145"/>
                    </a:lnTo>
                    <a:lnTo>
                      <a:pt x="113" y="73"/>
                    </a:lnTo>
                    <a:lnTo>
                      <a:pt x="118" y="37"/>
                    </a:lnTo>
                    <a:lnTo>
                      <a:pt x="131" y="14"/>
                    </a:lnTo>
                    <a:lnTo>
                      <a:pt x="150" y="3"/>
                    </a:lnTo>
                    <a:lnTo>
                      <a:pt x="176" y="0"/>
                    </a:lnTo>
                    <a:lnTo>
                      <a:pt x="291" y="13"/>
                    </a:lnTo>
                    <a:lnTo>
                      <a:pt x="341" y="29"/>
                    </a:lnTo>
                    <a:lnTo>
                      <a:pt x="354" y="63"/>
                    </a:lnTo>
                    <a:lnTo>
                      <a:pt x="368" y="141"/>
                    </a:lnTo>
                    <a:lnTo>
                      <a:pt x="429" y="227"/>
                    </a:lnTo>
                    <a:lnTo>
                      <a:pt x="426" y="251"/>
                    </a:lnTo>
                    <a:lnTo>
                      <a:pt x="406" y="266"/>
                    </a:lnTo>
                    <a:lnTo>
                      <a:pt x="333" y="276"/>
                    </a:lnTo>
                    <a:lnTo>
                      <a:pt x="242" y="2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3" name="Freeform 131"/>
              <p:cNvSpPr>
                <a:spLocks/>
              </p:cNvSpPr>
              <p:nvPr/>
            </p:nvSpPr>
            <p:spPr bwMode="auto">
              <a:xfrm>
                <a:off x="3951" y="1126"/>
                <a:ext cx="119" cy="76"/>
              </a:xfrm>
              <a:custGeom>
                <a:avLst/>
                <a:gdLst>
                  <a:gd name="T0" fmla="*/ 27 w 595"/>
                  <a:gd name="T1" fmla="*/ 333 h 377"/>
                  <a:gd name="T2" fmla="*/ 24 w 595"/>
                  <a:gd name="T3" fmla="*/ 282 h 377"/>
                  <a:gd name="T4" fmla="*/ 9 w 595"/>
                  <a:gd name="T5" fmla="*/ 232 h 377"/>
                  <a:gd name="T6" fmla="*/ 0 w 595"/>
                  <a:gd name="T7" fmla="*/ 183 h 377"/>
                  <a:gd name="T8" fmla="*/ 9 w 595"/>
                  <a:gd name="T9" fmla="*/ 138 h 377"/>
                  <a:gd name="T10" fmla="*/ 26 w 595"/>
                  <a:gd name="T11" fmla="*/ 117 h 377"/>
                  <a:gd name="T12" fmla="*/ 46 w 595"/>
                  <a:gd name="T13" fmla="*/ 98 h 377"/>
                  <a:gd name="T14" fmla="*/ 72 w 595"/>
                  <a:gd name="T15" fmla="*/ 83 h 377"/>
                  <a:gd name="T16" fmla="*/ 99 w 595"/>
                  <a:gd name="T17" fmla="*/ 71 h 377"/>
                  <a:gd name="T18" fmla="*/ 163 w 595"/>
                  <a:gd name="T19" fmla="*/ 54 h 377"/>
                  <a:gd name="T20" fmla="*/ 233 w 595"/>
                  <a:gd name="T21" fmla="*/ 45 h 377"/>
                  <a:gd name="T22" fmla="*/ 495 w 595"/>
                  <a:gd name="T23" fmla="*/ 5 h 377"/>
                  <a:gd name="T24" fmla="*/ 541 w 595"/>
                  <a:gd name="T25" fmla="*/ 0 h 377"/>
                  <a:gd name="T26" fmla="*/ 578 w 595"/>
                  <a:gd name="T27" fmla="*/ 16 h 377"/>
                  <a:gd name="T28" fmla="*/ 595 w 595"/>
                  <a:gd name="T29" fmla="*/ 45 h 377"/>
                  <a:gd name="T30" fmla="*/ 590 w 595"/>
                  <a:gd name="T31" fmla="*/ 59 h 377"/>
                  <a:gd name="T32" fmla="*/ 575 w 595"/>
                  <a:gd name="T33" fmla="*/ 72 h 377"/>
                  <a:gd name="T34" fmla="*/ 550 w 595"/>
                  <a:gd name="T35" fmla="*/ 86 h 377"/>
                  <a:gd name="T36" fmla="*/ 506 w 595"/>
                  <a:gd name="T37" fmla="*/ 104 h 377"/>
                  <a:gd name="T38" fmla="*/ 451 w 595"/>
                  <a:gd name="T39" fmla="*/ 124 h 377"/>
                  <a:gd name="T40" fmla="*/ 388 w 595"/>
                  <a:gd name="T41" fmla="*/ 146 h 377"/>
                  <a:gd name="T42" fmla="*/ 325 w 595"/>
                  <a:gd name="T43" fmla="*/ 168 h 377"/>
                  <a:gd name="T44" fmla="*/ 267 w 595"/>
                  <a:gd name="T45" fmla="*/ 188 h 377"/>
                  <a:gd name="T46" fmla="*/ 188 w 595"/>
                  <a:gd name="T47" fmla="*/ 213 h 377"/>
                  <a:gd name="T48" fmla="*/ 163 w 595"/>
                  <a:gd name="T49" fmla="*/ 210 h 377"/>
                  <a:gd name="T50" fmla="*/ 141 w 595"/>
                  <a:gd name="T51" fmla="*/ 215 h 377"/>
                  <a:gd name="T52" fmla="*/ 114 w 595"/>
                  <a:gd name="T53" fmla="*/ 281 h 377"/>
                  <a:gd name="T54" fmla="*/ 96 w 595"/>
                  <a:gd name="T55" fmla="*/ 351 h 377"/>
                  <a:gd name="T56" fmla="*/ 78 w 595"/>
                  <a:gd name="T57" fmla="*/ 375 h 377"/>
                  <a:gd name="T58" fmla="*/ 54 w 595"/>
                  <a:gd name="T59" fmla="*/ 377 h 377"/>
                  <a:gd name="T60" fmla="*/ 27 w 595"/>
                  <a:gd name="T61" fmla="*/ 333 h 377"/>
                  <a:gd name="T62" fmla="*/ 27 w 595"/>
                  <a:gd name="T63" fmla="*/ 333 h 37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95"/>
                  <a:gd name="T97" fmla="*/ 0 h 377"/>
                  <a:gd name="T98" fmla="*/ 595 w 595"/>
                  <a:gd name="T99" fmla="*/ 377 h 37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95" h="377">
                    <a:moveTo>
                      <a:pt x="27" y="333"/>
                    </a:moveTo>
                    <a:lnTo>
                      <a:pt x="24" y="282"/>
                    </a:lnTo>
                    <a:lnTo>
                      <a:pt x="9" y="232"/>
                    </a:lnTo>
                    <a:lnTo>
                      <a:pt x="0" y="183"/>
                    </a:lnTo>
                    <a:lnTo>
                      <a:pt x="9" y="138"/>
                    </a:lnTo>
                    <a:lnTo>
                      <a:pt x="26" y="117"/>
                    </a:lnTo>
                    <a:lnTo>
                      <a:pt x="46" y="98"/>
                    </a:lnTo>
                    <a:lnTo>
                      <a:pt x="72" y="83"/>
                    </a:lnTo>
                    <a:lnTo>
                      <a:pt x="99" y="71"/>
                    </a:lnTo>
                    <a:lnTo>
                      <a:pt x="163" y="54"/>
                    </a:lnTo>
                    <a:lnTo>
                      <a:pt x="233" y="45"/>
                    </a:lnTo>
                    <a:lnTo>
                      <a:pt x="495" y="5"/>
                    </a:lnTo>
                    <a:lnTo>
                      <a:pt x="541" y="0"/>
                    </a:lnTo>
                    <a:lnTo>
                      <a:pt x="578" y="16"/>
                    </a:lnTo>
                    <a:lnTo>
                      <a:pt x="595" y="45"/>
                    </a:lnTo>
                    <a:lnTo>
                      <a:pt x="590" y="59"/>
                    </a:lnTo>
                    <a:lnTo>
                      <a:pt x="575" y="72"/>
                    </a:lnTo>
                    <a:lnTo>
                      <a:pt x="550" y="86"/>
                    </a:lnTo>
                    <a:lnTo>
                      <a:pt x="506" y="104"/>
                    </a:lnTo>
                    <a:lnTo>
                      <a:pt x="451" y="124"/>
                    </a:lnTo>
                    <a:lnTo>
                      <a:pt x="388" y="146"/>
                    </a:lnTo>
                    <a:lnTo>
                      <a:pt x="325" y="168"/>
                    </a:lnTo>
                    <a:lnTo>
                      <a:pt x="267" y="188"/>
                    </a:lnTo>
                    <a:lnTo>
                      <a:pt x="188" y="213"/>
                    </a:lnTo>
                    <a:lnTo>
                      <a:pt x="163" y="210"/>
                    </a:lnTo>
                    <a:lnTo>
                      <a:pt x="141" y="215"/>
                    </a:lnTo>
                    <a:lnTo>
                      <a:pt x="114" y="281"/>
                    </a:lnTo>
                    <a:lnTo>
                      <a:pt x="96" y="351"/>
                    </a:lnTo>
                    <a:lnTo>
                      <a:pt x="78" y="375"/>
                    </a:lnTo>
                    <a:lnTo>
                      <a:pt x="54" y="377"/>
                    </a:lnTo>
                    <a:lnTo>
                      <a:pt x="27" y="3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4" name="Freeform 132"/>
              <p:cNvSpPr>
                <a:spLocks/>
              </p:cNvSpPr>
              <p:nvPr/>
            </p:nvSpPr>
            <p:spPr bwMode="auto">
              <a:xfrm>
                <a:off x="3636" y="1203"/>
                <a:ext cx="63" cy="35"/>
              </a:xfrm>
              <a:custGeom>
                <a:avLst/>
                <a:gdLst>
                  <a:gd name="T0" fmla="*/ 46 w 314"/>
                  <a:gd name="T1" fmla="*/ 0 h 175"/>
                  <a:gd name="T2" fmla="*/ 99 w 314"/>
                  <a:gd name="T3" fmla="*/ 26 h 175"/>
                  <a:gd name="T4" fmla="*/ 154 w 314"/>
                  <a:gd name="T5" fmla="*/ 44 h 175"/>
                  <a:gd name="T6" fmla="*/ 266 w 314"/>
                  <a:gd name="T7" fmla="*/ 72 h 175"/>
                  <a:gd name="T8" fmla="*/ 302 w 314"/>
                  <a:gd name="T9" fmla="*/ 90 h 175"/>
                  <a:gd name="T10" fmla="*/ 314 w 314"/>
                  <a:gd name="T11" fmla="*/ 120 h 175"/>
                  <a:gd name="T12" fmla="*/ 302 w 314"/>
                  <a:gd name="T13" fmla="*/ 149 h 175"/>
                  <a:gd name="T14" fmla="*/ 287 w 314"/>
                  <a:gd name="T15" fmla="*/ 160 h 175"/>
                  <a:gd name="T16" fmla="*/ 266 w 314"/>
                  <a:gd name="T17" fmla="*/ 167 h 175"/>
                  <a:gd name="T18" fmla="*/ 216 w 314"/>
                  <a:gd name="T19" fmla="*/ 175 h 175"/>
                  <a:gd name="T20" fmla="*/ 120 w 314"/>
                  <a:gd name="T21" fmla="*/ 162 h 175"/>
                  <a:gd name="T22" fmla="*/ 33 w 314"/>
                  <a:gd name="T23" fmla="*/ 127 h 175"/>
                  <a:gd name="T24" fmla="*/ 6 w 314"/>
                  <a:gd name="T25" fmla="*/ 88 h 175"/>
                  <a:gd name="T26" fmla="*/ 0 w 314"/>
                  <a:gd name="T27" fmla="*/ 38 h 175"/>
                  <a:gd name="T28" fmla="*/ 13 w 314"/>
                  <a:gd name="T29" fmla="*/ 1 h 175"/>
                  <a:gd name="T30" fmla="*/ 46 w 314"/>
                  <a:gd name="T31" fmla="*/ 0 h 175"/>
                  <a:gd name="T32" fmla="*/ 46 w 314"/>
                  <a:gd name="T33" fmla="*/ 0 h 1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4"/>
                  <a:gd name="T52" fmla="*/ 0 h 175"/>
                  <a:gd name="T53" fmla="*/ 314 w 314"/>
                  <a:gd name="T54" fmla="*/ 175 h 1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4" h="175">
                    <a:moveTo>
                      <a:pt x="46" y="0"/>
                    </a:moveTo>
                    <a:lnTo>
                      <a:pt x="99" y="26"/>
                    </a:lnTo>
                    <a:lnTo>
                      <a:pt x="154" y="44"/>
                    </a:lnTo>
                    <a:lnTo>
                      <a:pt x="266" y="72"/>
                    </a:lnTo>
                    <a:lnTo>
                      <a:pt x="302" y="90"/>
                    </a:lnTo>
                    <a:lnTo>
                      <a:pt x="314" y="120"/>
                    </a:lnTo>
                    <a:lnTo>
                      <a:pt x="302" y="149"/>
                    </a:lnTo>
                    <a:lnTo>
                      <a:pt x="287" y="160"/>
                    </a:lnTo>
                    <a:lnTo>
                      <a:pt x="266" y="167"/>
                    </a:lnTo>
                    <a:lnTo>
                      <a:pt x="216" y="175"/>
                    </a:lnTo>
                    <a:lnTo>
                      <a:pt x="120" y="162"/>
                    </a:lnTo>
                    <a:lnTo>
                      <a:pt x="33" y="127"/>
                    </a:lnTo>
                    <a:lnTo>
                      <a:pt x="6" y="88"/>
                    </a:lnTo>
                    <a:lnTo>
                      <a:pt x="0" y="38"/>
                    </a:lnTo>
                    <a:lnTo>
                      <a:pt x="13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5" name="Freeform 133"/>
              <p:cNvSpPr>
                <a:spLocks/>
              </p:cNvSpPr>
              <p:nvPr/>
            </p:nvSpPr>
            <p:spPr bwMode="auto">
              <a:xfrm>
                <a:off x="3869" y="1235"/>
                <a:ext cx="79" cy="32"/>
              </a:xfrm>
              <a:custGeom>
                <a:avLst/>
                <a:gdLst>
                  <a:gd name="T0" fmla="*/ 64 w 397"/>
                  <a:gd name="T1" fmla="*/ 0 h 162"/>
                  <a:gd name="T2" fmla="*/ 363 w 397"/>
                  <a:gd name="T3" fmla="*/ 1 h 162"/>
                  <a:gd name="T4" fmla="*/ 385 w 397"/>
                  <a:gd name="T5" fmla="*/ 5 h 162"/>
                  <a:gd name="T6" fmla="*/ 397 w 397"/>
                  <a:gd name="T7" fmla="*/ 20 h 162"/>
                  <a:gd name="T8" fmla="*/ 391 w 397"/>
                  <a:gd name="T9" fmla="*/ 68 h 162"/>
                  <a:gd name="T10" fmla="*/ 376 w 397"/>
                  <a:gd name="T11" fmla="*/ 95 h 162"/>
                  <a:gd name="T12" fmla="*/ 355 w 397"/>
                  <a:gd name="T13" fmla="*/ 120 h 162"/>
                  <a:gd name="T14" fmla="*/ 330 w 397"/>
                  <a:gd name="T15" fmla="*/ 138 h 162"/>
                  <a:gd name="T16" fmla="*/ 301 w 397"/>
                  <a:gd name="T17" fmla="*/ 149 h 162"/>
                  <a:gd name="T18" fmla="*/ 241 w 397"/>
                  <a:gd name="T19" fmla="*/ 161 h 162"/>
                  <a:gd name="T20" fmla="*/ 181 w 397"/>
                  <a:gd name="T21" fmla="*/ 162 h 162"/>
                  <a:gd name="T22" fmla="*/ 127 w 397"/>
                  <a:gd name="T23" fmla="*/ 146 h 162"/>
                  <a:gd name="T24" fmla="*/ 73 w 397"/>
                  <a:gd name="T25" fmla="*/ 136 h 162"/>
                  <a:gd name="T26" fmla="*/ 20 w 397"/>
                  <a:gd name="T27" fmla="*/ 115 h 162"/>
                  <a:gd name="T28" fmla="*/ 0 w 397"/>
                  <a:gd name="T29" fmla="*/ 71 h 162"/>
                  <a:gd name="T30" fmla="*/ 15 w 397"/>
                  <a:gd name="T31" fmla="*/ 25 h 162"/>
                  <a:gd name="T32" fmla="*/ 35 w 397"/>
                  <a:gd name="T33" fmla="*/ 10 h 162"/>
                  <a:gd name="T34" fmla="*/ 64 w 397"/>
                  <a:gd name="T35" fmla="*/ 0 h 162"/>
                  <a:gd name="T36" fmla="*/ 64 w 397"/>
                  <a:gd name="T37" fmla="*/ 0 h 16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7"/>
                  <a:gd name="T58" fmla="*/ 0 h 162"/>
                  <a:gd name="T59" fmla="*/ 397 w 397"/>
                  <a:gd name="T60" fmla="*/ 162 h 16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7" h="162">
                    <a:moveTo>
                      <a:pt x="64" y="0"/>
                    </a:moveTo>
                    <a:lnTo>
                      <a:pt x="363" y="1"/>
                    </a:lnTo>
                    <a:lnTo>
                      <a:pt x="385" y="5"/>
                    </a:lnTo>
                    <a:lnTo>
                      <a:pt x="397" y="20"/>
                    </a:lnTo>
                    <a:lnTo>
                      <a:pt x="391" y="68"/>
                    </a:lnTo>
                    <a:lnTo>
                      <a:pt x="376" y="95"/>
                    </a:lnTo>
                    <a:lnTo>
                      <a:pt x="355" y="120"/>
                    </a:lnTo>
                    <a:lnTo>
                      <a:pt x="330" y="138"/>
                    </a:lnTo>
                    <a:lnTo>
                      <a:pt x="301" y="149"/>
                    </a:lnTo>
                    <a:lnTo>
                      <a:pt x="241" y="161"/>
                    </a:lnTo>
                    <a:lnTo>
                      <a:pt x="181" y="162"/>
                    </a:lnTo>
                    <a:lnTo>
                      <a:pt x="127" y="146"/>
                    </a:lnTo>
                    <a:lnTo>
                      <a:pt x="73" y="136"/>
                    </a:lnTo>
                    <a:lnTo>
                      <a:pt x="20" y="115"/>
                    </a:lnTo>
                    <a:lnTo>
                      <a:pt x="0" y="71"/>
                    </a:lnTo>
                    <a:lnTo>
                      <a:pt x="15" y="25"/>
                    </a:lnTo>
                    <a:lnTo>
                      <a:pt x="35" y="1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6" name="Freeform 134"/>
              <p:cNvSpPr>
                <a:spLocks/>
              </p:cNvSpPr>
              <p:nvPr/>
            </p:nvSpPr>
            <p:spPr bwMode="auto">
              <a:xfrm>
                <a:off x="4048" y="1168"/>
                <a:ext cx="61" cy="43"/>
              </a:xfrm>
              <a:custGeom>
                <a:avLst/>
                <a:gdLst>
                  <a:gd name="T0" fmla="*/ 42 w 306"/>
                  <a:gd name="T1" fmla="*/ 78 h 213"/>
                  <a:gd name="T2" fmla="*/ 130 w 306"/>
                  <a:gd name="T3" fmla="*/ 57 h 213"/>
                  <a:gd name="T4" fmla="*/ 207 w 306"/>
                  <a:gd name="T5" fmla="*/ 8 h 213"/>
                  <a:gd name="T6" fmla="*/ 246 w 306"/>
                  <a:gd name="T7" fmla="*/ 0 h 213"/>
                  <a:gd name="T8" fmla="*/ 283 w 306"/>
                  <a:gd name="T9" fmla="*/ 34 h 213"/>
                  <a:gd name="T10" fmla="*/ 306 w 306"/>
                  <a:gd name="T11" fmla="*/ 84 h 213"/>
                  <a:gd name="T12" fmla="*/ 299 w 306"/>
                  <a:gd name="T13" fmla="*/ 132 h 213"/>
                  <a:gd name="T14" fmla="*/ 262 w 306"/>
                  <a:gd name="T15" fmla="*/ 170 h 213"/>
                  <a:gd name="T16" fmla="*/ 225 w 306"/>
                  <a:gd name="T17" fmla="*/ 190 h 213"/>
                  <a:gd name="T18" fmla="*/ 131 w 306"/>
                  <a:gd name="T19" fmla="*/ 213 h 213"/>
                  <a:gd name="T20" fmla="*/ 60 w 306"/>
                  <a:gd name="T21" fmla="*/ 207 h 213"/>
                  <a:gd name="T22" fmla="*/ 12 w 306"/>
                  <a:gd name="T23" fmla="*/ 166 h 213"/>
                  <a:gd name="T24" fmla="*/ 0 w 306"/>
                  <a:gd name="T25" fmla="*/ 116 h 213"/>
                  <a:gd name="T26" fmla="*/ 14 w 306"/>
                  <a:gd name="T27" fmla="*/ 94 h 213"/>
                  <a:gd name="T28" fmla="*/ 42 w 306"/>
                  <a:gd name="T29" fmla="*/ 78 h 213"/>
                  <a:gd name="T30" fmla="*/ 42 w 306"/>
                  <a:gd name="T31" fmla="*/ 78 h 2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06"/>
                  <a:gd name="T49" fmla="*/ 0 h 213"/>
                  <a:gd name="T50" fmla="*/ 306 w 306"/>
                  <a:gd name="T51" fmla="*/ 213 h 21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06" h="213">
                    <a:moveTo>
                      <a:pt x="42" y="78"/>
                    </a:moveTo>
                    <a:lnTo>
                      <a:pt x="130" y="57"/>
                    </a:lnTo>
                    <a:lnTo>
                      <a:pt x="207" y="8"/>
                    </a:lnTo>
                    <a:lnTo>
                      <a:pt x="246" y="0"/>
                    </a:lnTo>
                    <a:lnTo>
                      <a:pt x="283" y="34"/>
                    </a:lnTo>
                    <a:lnTo>
                      <a:pt x="306" y="84"/>
                    </a:lnTo>
                    <a:lnTo>
                      <a:pt x="299" y="132"/>
                    </a:lnTo>
                    <a:lnTo>
                      <a:pt x="262" y="170"/>
                    </a:lnTo>
                    <a:lnTo>
                      <a:pt x="225" y="190"/>
                    </a:lnTo>
                    <a:lnTo>
                      <a:pt x="131" y="213"/>
                    </a:lnTo>
                    <a:lnTo>
                      <a:pt x="60" y="207"/>
                    </a:lnTo>
                    <a:lnTo>
                      <a:pt x="12" y="166"/>
                    </a:lnTo>
                    <a:lnTo>
                      <a:pt x="0" y="116"/>
                    </a:lnTo>
                    <a:lnTo>
                      <a:pt x="14" y="94"/>
                    </a:lnTo>
                    <a:lnTo>
                      <a:pt x="42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7" name="Freeform 135"/>
              <p:cNvSpPr>
                <a:spLocks/>
              </p:cNvSpPr>
              <p:nvPr/>
            </p:nvSpPr>
            <p:spPr bwMode="auto">
              <a:xfrm>
                <a:off x="4022" y="906"/>
                <a:ext cx="107" cy="257"/>
              </a:xfrm>
              <a:custGeom>
                <a:avLst/>
                <a:gdLst>
                  <a:gd name="T0" fmla="*/ 274 w 533"/>
                  <a:gd name="T1" fmla="*/ 983 h 1289"/>
                  <a:gd name="T2" fmla="*/ 227 w 533"/>
                  <a:gd name="T3" fmla="*/ 894 h 1289"/>
                  <a:gd name="T4" fmla="*/ 202 w 533"/>
                  <a:gd name="T5" fmla="*/ 795 h 1289"/>
                  <a:gd name="T6" fmla="*/ 190 w 533"/>
                  <a:gd name="T7" fmla="*/ 573 h 1289"/>
                  <a:gd name="T8" fmla="*/ 196 w 533"/>
                  <a:gd name="T9" fmla="*/ 131 h 1289"/>
                  <a:gd name="T10" fmla="*/ 170 w 533"/>
                  <a:gd name="T11" fmla="*/ 130 h 1289"/>
                  <a:gd name="T12" fmla="*/ 149 w 533"/>
                  <a:gd name="T13" fmla="*/ 150 h 1289"/>
                  <a:gd name="T14" fmla="*/ 119 w 533"/>
                  <a:gd name="T15" fmla="*/ 202 h 1289"/>
                  <a:gd name="T16" fmla="*/ 97 w 533"/>
                  <a:gd name="T17" fmla="*/ 222 h 1289"/>
                  <a:gd name="T18" fmla="*/ 73 w 533"/>
                  <a:gd name="T19" fmla="*/ 232 h 1289"/>
                  <a:gd name="T20" fmla="*/ 28 w 533"/>
                  <a:gd name="T21" fmla="*/ 223 h 1289"/>
                  <a:gd name="T22" fmla="*/ 0 w 533"/>
                  <a:gd name="T23" fmla="*/ 187 h 1289"/>
                  <a:gd name="T24" fmla="*/ 6 w 533"/>
                  <a:gd name="T25" fmla="*/ 133 h 1289"/>
                  <a:gd name="T26" fmla="*/ 42 w 533"/>
                  <a:gd name="T27" fmla="*/ 74 h 1289"/>
                  <a:gd name="T28" fmla="*/ 85 w 533"/>
                  <a:gd name="T29" fmla="*/ 32 h 1289"/>
                  <a:gd name="T30" fmla="*/ 109 w 533"/>
                  <a:gd name="T31" fmla="*/ 17 h 1289"/>
                  <a:gd name="T32" fmla="*/ 133 w 533"/>
                  <a:gd name="T33" fmla="*/ 7 h 1289"/>
                  <a:gd name="T34" fmla="*/ 181 w 533"/>
                  <a:gd name="T35" fmla="*/ 0 h 1289"/>
                  <a:gd name="T36" fmla="*/ 227 w 533"/>
                  <a:gd name="T37" fmla="*/ 12 h 1289"/>
                  <a:gd name="T38" fmla="*/ 266 w 533"/>
                  <a:gd name="T39" fmla="*/ 43 h 1289"/>
                  <a:gd name="T40" fmla="*/ 295 w 533"/>
                  <a:gd name="T41" fmla="*/ 95 h 1289"/>
                  <a:gd name="T42" fmla="*/ 313 w 533"/>
                  <a:gd name="T43" fmla="*/ 167 h 1289"/>
                  <a:gd name="T44" fmla="*/ 316 w 533"/>
                  <a:gd name="T45" fmla="*/ 319 h 1289"/>
                  <a:gd name="T46" fmla="*/ 305 w 533"/>
                  <a:gd name="T47" fmla="*/ 472 h 1289"/>
                  <a:gd name="T48" fmla="*/ 296 w 533"/>
                  <a:gd name="T49" fmla="*/ 624 h 1289"/>
                  <a:gd name="T50" fmla="*/ 312 w 533"/>
                  <a:gd name="T51" fmla="*/ 777 h 1289"/>
                  <a:gd name="T52" fmla="*/ 338 w 533"/>
                  <a:gd name="T53" fmla="*/ 874 h 1289"/>
                  <a:gd name="T54" fmla="*/ 365 w 533"/>
                  <a:gd name="T55" fmla="*/ 939 h 1289"/>
                  <a:gd name="T56" fmla="*/ 391 w 533"/>
                  <a:gd name="T57" fmla="*/ 976 h 1289"/>
                  <a:gd name="T58" fmla="*/ 417 w 533"/>
                  <a:gd name="T59" fmla="*/ 995 h 1289"/>
                  <a:gd name="T60" fmla="*/ 468 w 533"/>
                  <a:gd name="T61" fmla="*/ 1012 h 1289"/>
                  <a:gd name="T62" fmla="*/ 512 w 533"/>
                  <a:gd name="T63" fmla="*/ 1053 h 1289"/>
                  <a:gd name="T64" fmla="*/ 533 w 533"/>
                  <a:gd name="T65" fmla="*/ 1154 h 1289"/>
                  <a:gd name="T66" fmla="*/ 523 w 533"/>
                  <a:gd name="T67" fmla="*/ 1204 h 1289"/>
                  <a:gd name="T68" fmla="*/ 506 w 533"/>
                  <a:gd name="T69" fmla="*/ 1246 h 1289"/>
                  <a:gd name="T70" fmla="*/ 486 w 533"/>
                  <a:gd name="T71" fmla="*/ 1276 h 1289"/>
                  <a:gd name="T72" fmla="*/ 467 w 533"/>
                  <a:gd name="T73" fmla="*/ 1289 h 1289"/>
                  <a:gd name="T74" fmla="*/ 452 w 533"/>
                  <a:gd name="T75" fmla="*/ 1281 h 1289"/>
                  <a:gd name="T76" fmla="*/ 446 w 533"/>
                  <a:gd name="T77" fmla="*/ 1246 h 1289"/>
                  <a:gd name="T78" fmla="*/ 452 w 533"/>
                  <a:gd name="T79" fmla="*/ 1136 h 1289"/>
                  <a:gd name="T80" fmla="*/ 446 w 533"/>
                  <a:gd name="T81" fmla="*/ 1110 h 1289"/>
                  <a:gd name="T82" fmla="*/ 434 w 533"/>
                  <a:gd name="T83" fmla="*/ 1095 h 1289"/>
                  <a:gd name="T84" fmla="*/ 378 w 533"/>
                  <a:gd name="T85" fmla="*/ 1106 h 1289"/>
                  <a:gd name="T86" fmla="*/ 311 w 533"/>
                  <a:gd name="T87" fmla="*/ 1055 h 1289"/>
                  <a:gd name="T88" fmla="*/ 274 w 533"/>
                  <a:gd name="T89" fmla="*/ 983 h 1289"/>
                  <a:gd name="T90" fmla="*/ 274 w 533"/>
                  <a:gd name="T91" fmla="*/ 983 h 128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3"/>
                  <a:gd name="T139" fmla="*/ 0 h 1289"/>
                  <a:gd name="T140" fmla="*/ 533 w 533"/>
                  <a:gd name="T141" fmla="*/ 1289 h 128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3" h="1289">
                    <a:moveTo>
                      <a:pt x="274" y="983"/>
                    </a:moveTo>
                    <a:lnTo>
                      <a:pt x="227" y="894"/>
                    </a:lnTo>
                    <a:lnTo>
                      <a:pt x="202" y="795"/>
                    </a:lnTo>
                    <a:lnTo>
                      <a:pt x="190" y="573"/>
                    </a:lnTo>
                    <a:lnTo>
                      <a:pt x="196" y="131"/>
                    </a:lnTo>
                    <a:lnTo>
                      <a:pt x="170" y="130"/>
                    </a:lnTo>
                    <a:lnTo>
                      <a:pt x="149" y="150"/>
                    </a:lnTo>
                    <a:lnTo>
                      <a:pt x="119" y="202"/>
                    </a:lnTo>
                    <a:lnTo>
                      <a:pt x="97" y="222"/>
                    </a:lnTo>
                    <a:lnTo>
                      <a:pt x="73" y="232"/>
                    </a:lnTo>
                    <a:lnTo>
                      <a:pt x="28" y="223"/>
                    </a:lnTo>
                    <a:lnTo>
                      <a:pt x="0" y="187"/>
                    </a:lnTo>
                    <a:lnTo>
                      <a:pt x="6" y="133"/>
                    </a:lnTo>
                    <a:lnTo>
                      <a:pt x="42" y="74"/>
                    </a:lnTo>
                    <a:lnTo>
                      <a:pt x="85" y="32"/>
                    </a:lnTo>
                    <a:lnTo>
                      <a:pt x="109" y="17"/>
                    </a:lnTo>
                    <a:lnTo>
                      <a:pt x="133" y="7"/>
                    </a:lnTo>
                    <a:lnTo>
                      <a:pt x="181" y="0"/>
                    </a:lnTo>
                    <a:lnTo>
                      <a:pt x="227" y="12"/>
                    </a:lnTo>
                    <a:lnTo>
                      <a:pt x="266" y="43"/>
                    </a:lnTo>
                    <a:lnTo>
                      <a:pt x="295" y="95"/>
                    </a:lnTo>
                    <a:lnTo>
                      <a:pt x="313" y="167"/>
                    </a:lnTo>
                    <a:lnTo>
                      <a:pt x="316" y="319"/>
                    </a:lnTo>
                    <a:lnTo>
                      <a:pt x="305" y="472"/>
                    </a:lnTo>
                    <a:lnTo>
                      <a:pt x="296" y="624"/>
                    </a:lnTo>
                    <a:lnTo>
                      <a:pt x="312" y="777"/>
                    </a:lnTo>
                    <a:lnTo>
                      <a:pt x="338" y="874"/>
                    </a:lnTo>
                    <a:lnTo>
                      <a:pt x="365" y="939"/>
                    </a:lnTo>
                    <a:lnTo>
                      <a:pt x="391" y="976"/>
                    </a:lnTo>
                    <a:lnTo>
                      <a:pt x="417" y="995"/>
                    </a:lnTo>
                    <a:lnTo>
                      <a:pt x="468" y="1012"/>
                    </a:lnTo>
                    <a:lnTo>
                      <a:pt x="512" y="1053"/>
                    </a:lnTo>
                    <a:lnTo>
                      <a:pt x="533" y="1154"/>
                    </a:lnTo>
                    <a:lnTo>
                      <a:pt x="523" y="1204"/>
                    </a:lnTo>
                    <a:lnTo>
                      <a:pt x="506" y="1246"/>
                    </a:lnTo>
                    <a:lnTo>
                      <a:pt x="486" y="1276"/>
                    </a:lnTo>
                    <a:lnTo>
                      <a:pt x="467" y="1289"/>
                    </a:lnTo>
                    <a:lnTo>
                      <a:pt x="452" y="1281"/>
                    </a:lnTo>
                    <a:lnTo>
                      <a:pt x="446" y="1246"/>
                    </a:lnTo>
                    <a:lnTo>
                      <a:pt x="452" y="1136"/>
                    </a:lnTo>
                    <a:lnTo>
                      <a:pt x="446" y="1110"/>
                    </a:lnTo>
                    <a:lnTo>
                      <a:pt x="434" y="1095"/>
                    </a:lnTo>
                    <a:lnTo>
                      <a:pt x="378" y="1106"/>
                    </a:lnTo>
                    <a:lnTo>
                      <a:pt x="311" y="1055"/>
                    </a:lnTo>
                    <a:lnTo>
                      <a:pt x="274" y="9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8" name="Freeform 136"/>
              <p:cNvSpPr>
                <a:spLocks/>
              </p:cNvSpPr>
              <p:nvPr/>
            </p:nvSpPr>
            <p:spPr bwMode="auto">
              <a:xfrm>
                <a:off x="3648" y="864"/>
                <a:ext cx="75" cy="27"/>
              </a:xfrm>
              <a:custGeom>
                <a:avLst/>
                <a:gdLst>
                  <a:gd name="T0" fmla="*/ 22 w 375"/>
                  <a:gd name="T1" fmla="*/ 73 h 137"/>
                  <a:gd name="T2" fmla="*/ 58 w 375"/>
                  <a:gd name="T3" fmla="*/ 56 h 137"/>
                  <a:gd name="T4" fmla="*/ 114 w 375"/>
                  <a:gd name="T5" fmla="*/ 31 h 137"/>
                  <a:gd name="T6" fmla="*/ 169 w 375"/>
                  <a:gd name="T7" fmla="*/ 9 h 137"/>
                  <a:gd name="T8" fmla="*/ 200 w 375"/>
                  <a:gd name="T9" fmla="*/ 0 h 137"/>
                  <a:gd name="T10" fmla="*/ 329 w 375"/>
                  <a:gd name="T11" fmla="*/ 21 h 137"/>
                  <a:gd name="T12" fmla="*/ 365 w 375"/>
                  <a:gd name="T13" fmla="*/ 42 h 137"/>
                  <a:gd name="T14" fmla="*/ 375 w 375"/>
                  <a:gd name="T15" fmla="*/ 74 h 137"/>
                  <a:gd name="T16" fmla="*/ 361 w 375"/>
                  <a:gd name="T17" fmla="*/ 105 h 137"/>
                  <a:gd name="T18" fmla="*/ 345 w 375"/>
                  <a:gd name="T19" fmla="*/ 116 h 137"/>
                  <a:gd name="T20" fmla="*/ 323 w 375"/>
                  <a:gd name="T21" fmla="*/ 122 h 137"/>
                  <a:gd name="T22" fmla="*/ 210 w 375"/>
                  <a:gd name="T23" fmla="*/ 129 h 137"/>
                  <a:gd name="T24" fmla="*/ 42 w 375"/>
                  <a:gd name="T25" fmla="*/ 137 h 137"/>
                  <a:gd name="T26" fmla="*/ 14 w 375"/>
                  <a:gd name="T27" fmla="*/ 134 h 137"/>
                  <a:gd name="T28" fmla="*/ 0 w 375"/>
                  <a:gd name="T29" fmla="*/ 116 h 137"/>
                  <a:gd name="T30" fmla="*/ 0 w 375"/>
                  <a:gd name="T31" fmla="*/ 92 h 137"/>
                  <a:gd name="T32" fmla="*/ 22 w 375"/>
                  <a:gd name="T33" fmla="*/ 73 h 137"/>
                  <a:gd name="T34" fmla="*/ 22 w 375"/>
                  <a:gd name="T35" fmla="*/ 73 h 13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5"/>
                  <a:gd name="T55" fmla="*/ 0 h 137"/>
                  <a:gd name="T56" fmla="*/ 375 w 375"/>
                  <a:gd name="T57" fmla="*/ 137 h 13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5" h="137">
                    <a:moveTo>
                      <a:pt x="22" y="73"/>
                    </a:moveTo>
                    <a:lnTo>
                      <a:pt x="58" y="56"/>
                    </a:lnTo>
                    <a:lnTo>
                      <a:pt x="114" y="31"/>
                    </a:lnTo>
                    <a:lnTo>
                      <a:pt x="169" y="9"/>
                    </a:lnTo>
                    <a:lnTo>
                      <a:pt x="200" y="0"/>
                    </a:lnTo>
                    <a:lnTo>
                      <a:pt x="329" y="21"/>
                    </a:lnTo>
                    <a:lnTo>
                      <a:pt x="365" y="42"/>
                    </a:lnTo>
                    <a:lnTo>
                      <a:pt x="375" y="74"/>
                    </a:lnTo>
                    <a:lnTo>
                      <a:pt x="361" y="105"/>
                    </a:lnTo>
                    <a:lnTo>
                      <a:pt x="345" y="116"/>
                    </a:lnTo>
                    <a:lnTo>
                      <a:pt x="323" y="122"/>
                    </a:lnTo>
                    <a:lnTo>
                      <a:pt x="210" y="129"/>
                    </a:lnTo>
                    <a:lnTo>
                      <a:pt x="42" y="137"/>
                    </a:lnTo>
                    <a:lnTo>
                      <a:pt x="14" y="134"/>
                    </a:lnTo>
                    <a:lnTo>
                      <a:pt x="0" y="116"/>
                    </a:lnTo>
                    <a:lnTo>
                      <a:pt x="0" y="92"/>
                    </a:lnTo>
                    <a:lnTo>
                      <a:pt x="22" y="7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45" name="Text Box 137"/>
            <p:cNvSpPr txBox="1">
              <a:spLocks noChangeArrowheads="1"/>
            </p:cNvSpPr>
            <p:nvPr/>
          </p:nvSpPr>
          <p:spPr bwMode="auto">
            <a:xfrm>
              <a:off x="866" y="1908"/>
              <a:ext cx="459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/>
              <a:r>
                <a:rPr kumimoji="1" lang="en-US" altLang="ko-KR" sz="1600">
                  <a:solidFill>
                    <a:schemeClr val="bg2"/>
                  </a:solidFill>
                  <a:ea typeface="굴림" charset="-127"/>
                </a:rPr>
                <a:t>A</a:t>
              </a:r>
            </a:p>
          </p:txBody>
        </p:sp>
        <p:sp>
          <p:nvSpPr>
            <p:cNvPr id="1046" name="Text Box 138"/>
            <p:cNvSpPr txBox="1">
              <a:spLocks noChangeArrowheads="1"/>
            </p:cNvSpPr>
            <p:nvPr/>
          </p:nvSpPr>
          <p:spPr bwMode="auto">
            <a:xfrm>
              <a:off x="1097" y="2840"/>
              <a:ext cx="459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/>
              <a:r>
                <a:rPr kumimoji="1" lang="en-US" altLang="ko-KR" sz="1600">
                  <a:solidFill>
                    <a:schemeClr val="bg2"/>
                  </a:solidFill>
                  <a:ea typeface="굴림" charset="-127"/>
                </a:rPr>
                <a:t>D</a:t>
              </a:r>
            </a:p>
          </p:txBody>
        </p:sp>
        <p:sp>
          <p:nvSpPr>
            <p:cNvPr id="1047" name="Text Box 139"/>
            <p:cNvSpPr txBox="1">
              <a:spLocks noChangeArrowheads="1"/>
            </p:cNvSpPr>
            <p:nvPr/>
          </p:nvSpPr>
          <p:spPr bwMode="auto">
            <a:xfrm>
              <a:off x="1907" y="2855"/>
              <a:ext cx="443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/>
              <a:r>
                <a:rPr kumimoji="1" lang="en-US" altLang="ko-KR" sz="1600">
                  <a:solidFill>
                    <a:schemeClr val="bg2"/>
                  </a:solidFill>
                  <a:ea typeface="굴림" charset="-127"/>
                </a:rPr>
                <a:t>E</a:t>
              </a:r>
            </a:p>
          </p:txBody>
        </p:sp>
        <p:sp>
          <p:nvSpPr>
            <p:cNvPr id="1048" name="Line 140"/>
            <p:cNvSpPr>
              <a:spLocks noChangeShapeType="1"/>
            </p:cNvSpPr>
            <p:nvPr/>
          </p:nvSpPr>
          <p:spPr bwMode="auto">
            <a:xfrm flipH="1">
              <a:off x="1021" y="1888"/>
              <a:ext cx="3265" cy="293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 type="stealth" w="med" len="med"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9" name="Text Box 141"/>
            <p:cNvSpPr txBox="1">
              <a:spLocks noChangeArrowheads="1"/>
            </p:cNvSpPr>
            <p:nvPr/>
          </p:nvSpPr>
          <p:spPr bwMode="auto">
            <a:xfrm rot="-281323">
              <a:off x="1974" y="1796"/>
              <a:ext cx="1615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atinLnBrk="1"/>
              <a:r>
                <a:rPr kumimoji="1" lang="en-US" altLang="ko-KR" sz="1000">
                  <a:ea typeface="굴림" charset="-127"/>
                </a:rPr>
                <a:t>Dial Pick-up code (566).</a:t>
              </a:r>
            </a:p>
          </p:txBody>
        </p:sp>
        <p:sp>
          <p:nvSpPr>
            <p:cNvPr id="1050" name="Line 142"/>
            <p:cNvSpPr>
              <a:spLocks noChangeShapeType="1"/>
            </p:cNvSpPr>
            <p:nvPr/>
          </p:nvSpPr>
          <p:spPr bwMode="auto">
            <a:xfrm flipH="1">
              <a:off x="2321" y="1944"/>
              <a:ext cx="2107" cy="836"/>
            </a:xfrm>
            <a:prstGeom prst="line">
              <a:avLst/>
            </a:prstGeom>
            <a:noFill/>
            <a:ln w="38100" cap="rnd">
              <a:solidFill>
                <a:srgbClr val="FF6600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1" name="Text Box 143"/>
            <p:cNvSpPr txBox="1">
              <a:spLocks noChangeArrowheads="1"/>
            </p:cNvSpPr>
            <p:nvPr/>
          </p:nvSpPr>
          <p:spPr bwMode="auto">
            <a:xfrm rot="-1351968">
              <a:off x="3143" y="2280"/>
              <a:ext cx="1469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/>
              <a:r>
                <a:rPr kumimoji="1" lang="en-US" altLang="ko-KR" sz="1200">
                  <a:ea typeface="굴림" charset="-127"/>
                </a:rPr>
                <a:t>Call STA (E)</a:t>
              </a:r>
            </a:p>
          </p:txBody>
        </p:sp>
        <p:sp>
          <p:nvSpPr>
            <p:cNvPr id="1052" name="AutoShape 144"/>
            <p:cNvSpPr>
              <a:spLocks noChangeArrowheads="1"/>
            </p:cNvSpPr>
            <p:nvPr/>
          </p:nvSpPr>
          <p:spPr bwMode="auto">
            <a:xfrm>
              <a:off x="4383" y="1484"/>
              <a:ext cx="849" cy="672"/>
            </a:xfrm>
            <a:prstGeom prst="cloudCallout">
              <a:avLst>
                <a:gd name="adj1" fmla="val -21380"/>
                <a:gd name="adj2" fmla="val 1190"/>
              </a:avLst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200">
                  <a:ea typeface="굴림" charset="-127"/>
                </a:rPr>
                <a:t>CO LINE</a:t>
              </a:r>
            </a:p>
          </p:txBody>
        </p:sp>
      </p:grpSp>
      <p:sp>
        <p:nvSpPr>
          <p:cNvPr id="1034" name="Rectangle 48"/>
          <p:cNvSpPr>
            <a:spLocks noChangeArrowheads="1"/>
          </p:cNvSpPr>
          <p:nvPr/>
        </p:nvSpPr>
        <p:spPr bwMode="auto">
          <a:xfrm>
            <a:off x="179388" y="3357563"/>
            <a:ext cx="31511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ko-KR" sz="1200"/>
              <a:t>Перехват в группе (</a:t>
            </a:r>
            <a:r>
              <a:rPr lang="en-US" altLang="ko-KR" sz="1200">
                <a:ea typeface="굴림" charset="-127"/>
              </a:rPr>
              <a:t>Group Call Pick Up</a:t>
            </a:r>
            <a:r>
              <a:rPr lang="ru-RU" altLang="ko-KR" sz="1200"/>
              <a:t>) </a:t>
            </a:r>
          </a:p>
        </p:txBody>
      </p:sp>
      <p:sp>
        <p:nvSpPr>
          <p:cNvPr id="1035" name="Rectangle 145"/>
          <p:cNvSpPr>
            <a:spLocks noChangeArrowheads="1"/>
          </p:cNvSpPr>
          <p:nvPr/>
        </p:nvSpPr>
        <p:spPr bwMode="auto">
          <a:xfrm>
            <a:off x="3643306" y="3429000"/>
            <a:ext cx="477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ko-KR" sz="1200" b="0" dirty="0"/>
              <a:t>Пользователь может ответить на вызов, пришедший на другого </a:t>
            </a:r>
          </a:p>
          <a:p>
            <a:r>
              <a:rPr lang="ru-RU" altLang="ko-KR" sz="1200" b="0" dirty="0"/>
              <a:t>абонента в той же группе перехвата </a:t>
            </a:r>
          </a:p>
        </p:txBody>
      </p:sp>
      <p:sp>
        <p:nvSpPr>
          <p:cNvPr id="1036" name="Rectangle 146"/>
          <p:cNvSpPr>
            <a:spLocks noChangeArrowheads="1"/>
          </p:cNvSpPr>
          <p:nvPr/>
        </p:nvSpPr>
        <p:spPr bwMode="auto">
          <a:xfrm>
            <a:off x="3635375" y="3785027"/>
            <a:ext cx="52562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200" b="0" i="1" u="sng" dirty="0"/>
              <a:t>Для ответа на вызов, приходящий на абонента в той же группе перехвата:</a:t>
            </a:r>
            <a:endParaRPr lang="ru-RU" sz="1200" b="0" dirty="0"/>
          </a:p>
          <a:p>
            <a:r>
              <a:rPr lang="ru-RU" sz="1200" b="0" dirty="0"/>
              <a:t>Снимите трубку или нажмите клавишу </a:t>
            </a:r>
            <a:r>
              <a:rPr lang="ru-RU" sz="1200" dirty="0"/>
              <a:t>[</a:t>
            </a:r>
            <a:r>
              <a:rPr lang="en-US" sz="1200" dirty="0"/>
              <a:t>MON</a:t>
            </a:r>
            <a:r>
              <a:rPr lang="ru-RU" sz="1200" dirty="0"/>
              <a:t>]</a:t>
            </a:r>
            <a:r>
              <a:rPr lang="ru-RU" sz="1200" b="0" dirty="0"/>
              <a:t>.</a:t>
            </a:r>
            <a:endParaRPr lang="ru-RU" altLang="ko-KR" sz="1200" b="0" dirty="0"/>
          </a:p>
          <a:p>
            <a:r>
              <a:rPr lang="ru-RU" altLang="ko-KR" sz="1200" b="0" dirty="0"/>
              <a:t>Наберите код перехвата в группе: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4643446"/>
            <a:ext cx="35718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714620"/>
            <a:ext cx="34671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" name="TextBox 149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Группы абонентов. Группа перехвата</a:t>
            </a:r>
            <a:endParaRPr lang="ru-RU" b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5357826"/>
            <a:ext cx="18383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5429264"/>
            <a:ext cx="15144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" name="TextBox 153"/>
          <p:cNvSpPr txBox="1"/>
          <p:nvPr/>
        </p:nvSpPr>
        <p:spPr>
          <a:xfrm>
            <a:off x="2786050" y="5715016"/>
            <a:ext cx="347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Либо создается отдельная группа</a:t>
            </a:r>
            <a:endParaRPr lang="ru-RU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6512" y="5786454"/>
            <a:ext cx="12668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3779838" y="549275"/>
            <a:ext cx="1204795" cy="371513"/>
          </a:xfrm>
          <a:prstGeom prst="rect">
            <a:avLst/>
          </a:prstGeom>
          <a:solidFill>
            <a:srgbClr val="4F81BD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ПРАКТИКА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95288" y="1052513"/>
            <a:ext cx="8208962" cy="231050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1313" indent="-341313">
              <a:buFont typeface="Times New Roman" pitchFamily="16" charset="0"/>
              <a:buAutoNum type="arabicPeriod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Установите нумерацию абонентов согласно варианта  (</a:t>
            </a:r>
            <a:r>
              <a:rPr lang="ru-RU" dirty="0" smtClean="0">
                <a:solidFill>
                  <a:srgbClr val="000000"/>
                </a:solidFill>
              </a:rPr>
              <a:t>1-4)ХХ</a:t>
            </a:r>
            <a:endParaRPr lang="ru-RU" dirty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Удалите </a:t>
            </a:r>
            <a:r>
              <a:rPr lang="ru-RU" dirty="0">
                <a:solidFill>
                  <a:srgbClr val="000000"/>
                </a:solidFill>
              </a:rPr>
              <a:t>неиспользуемую нумерацию</a:t>
            </a:r>
          </a:p>
          <a:p>
            <a:pPr marL="341313" indent="-341313">
              <a:buFont typeface="Times New Roman" pitchFamily="16" charset="0"/>
              <a:buAutoNum type="arabicPeriod" startAt="3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Установите код функции </a:t>
            </a:r>
            <a:r>
              <a:rPr lang="en-US" dirty="0">
                <a:solidFill>
                  <a:srgbClr val="000000"/>
                </a:solidFill>
              </a:rPr>
              <a:t>Group Call </a:t>
            </a:r>
            <a:r>
              <a:rPr lang="en-US" dirty="0" err="1">
                <a:solidFill>
                  <a:srgbClr val="000000"/>
                </a:solidFill>
              </a:rPr>
              <a:t>PickUp</a:t>
            </a:r>
            <a:r>
              <a:rPr lang="en-US" dirty="0">
                <a:solidFill>
                  <a:srgbClr val="000000"/>
                </a:solidFill>
              </a:rPr>
              <a:t> - **</a:t>
            </a:r>
            <a:r>
              <a:rPr lang="ru-RU" dirty="0">
                <a:solidFill>
                  <a:srgbClr val="000000"/>
                </a:solidFill>
              </a:rPr>
              <a:t> </a:t>
            </a:r>
          </a:p>
          <a:p>
            <a:pPr marL="341313" indent="-341313">
              <a:buFont typeface="Times New Roman" pitchFamily="16" charset="0"/>
              <a:buAutoNum type="arabicPeriod" startAt="3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Создайте группу абонентов </a:t>
            </a:r>
            <a:r>
              <a:rPr lang="ru-RU" dirty="0" smtClean="0">
                <a:solidFill>
                  <a:srgbClr val="000000"/>
                </a:solidFill>
              </a:rPr>
              <a:t>*</a:t>
            </a:r>
            <a:r>
              <a:rPr lang="en-US" dirty="0" smtClean="0">
                <a:solidFill>
                  <a:srgbClr val="000000"/>
                </a:solidFill>
              </a:rPr>
              <a:t>4</a:t>
            </a:r>
            <a:r>
              <a:rPr lang="ru-RU" dirty="0" smtClean="0">
                <a:solidFill>
                  <a:srgbClr val="000000"/>
                </a:solidFill>
              </a:rPr>
              <a:t>01 </a:t>
            </a:r>
            <a:r>
              <a:rPr lang="ru-RU" dirty="0">
                <a:solidFill>
                  <a:srgbClr val="000000"/>
                </a:solidFill>
              </a:rPr>
              <a:t>типа </a:t>
            </a:r>
            <a:r>
              <a:rPr lang="en-US" dirty="0">
                <a:solidFill>
                  <a:srgbClr val="000000"/>
                </a:solidFill>
              </a:rPr>
              <a:t>RING </a:t>
            </a:r>
            <a:r>
              <a:rPr lang="ru-RU" dirty="0">
                <a:solidFill>
                  <a:srgbClr val="000000"/>
                </a:solidFill>
              </a:rPr>
              <a:t>в </a:t>
            </a:r>
            <a:r>
              <a:rPr lang="en-US" dirty="0">
                <a:solidFill>
                  <a:srgbClr val="000000"/>
                </a:solidFill>
              </a:rPr>
              <a:t>PGM190</a:t>
            </a:r>
            <a:r>
              <a:rPr lang="ru-RU" dirty="0">
                <a:solidFill>
                  <a:srgbClr val="000000"/>
                </a:solidFill>
              </a:rPr>
              <a:t> из </a:t>
            </a:r>
            <a:r>
              <a:rPr lang="ru-RU" dirty="0" smtClean="0">
                <a:solidFill>
                  <a:srgbClr val="000000"/>
                </a:solidFill>
              </a:rPr>
              <a:t>абонентов </a:t>
            </a:r>
            <a:r>
              <a:rPr lang="en-US" dirty="0" err="1" smtClean="0">
                <a:solidFill>
                  <a:srgbClr val="000000"/>
                </a:solidFill>
              </a:rPr>
              <a:t>Phontage</a:t>
            </a:r>
            <a:endParaRPr lang="ru-RU" dirty="0">
              <a:solidFill>
                <a:srgbClr val="000000"/>
              </a:solidFill>
            </a:endParaRPr>
          </a:p>
          <a:p>
            <a:pPr marL="341313" indent="-341313">
              <a:buFont typeface="Times New Roman" pitchFamily="16" charset="0"/>
              <a:buAutoNum type="arabicPeriod" startAt="3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Проверьте работу группы сделав вызов на номер </a:t>
            </a:r>
            <a:r>
              <a:rPr lang="ru-RU" dirty="0" smtClean="0">
                <a:solidFill>
                  <a:srgbClr val="000000"/>
                </a:solidFill>
              </a:rPr>
              <a:t>*</a:t>
            </a:r>
            <a:r>
              <a:rPr lang="en-US" dirty="0" smtClean="0">
                <a:solidFill>
                  <a:srgbClr val="000000"/>
                </a:solidFill>
              </a:rPr>
              <a:t>401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с </a:t>
            </a:r>
            <a:r>
              <a:rPr lang="en-US" dirty="0" smtClean="0">
                <a:solidFill>
                  <a:srgbClr val="000000"/>
                </a:solidFill>
              </a:rPr>
              <a:t>LIP8002E</a:t>
            </a:r>
            <a:endParaRPr lang="ru-RU" dirty="0">
              <a:solidFill>
                <a:srgbClr val="000000"/>
              </a:solidFill>
            </a:endParaRPr>
          </a:p>
          <a:p>
            <a:pPr marL="341313" indent="-341313">
              <a:buFont typeface="Times New Roman" pitchFamily="16" charset="0"/>
              <a:buAutoNum type="arabicPeriod" startAt="3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Создайте группу перехвата в </a:t>
            </a:r>
            <a:r>
              <a:rPr lang="en-US" dirty="0">
                <a:solidFill>
                  <a:srgbClr val="000000"/>
                </a:solidFill>
              </a:rPr>
              <a:t>PGM192 </a:t>
            </a:r>
            <a:r>
              <a:rPr lang="ru-RU" dirty="0">
                <a:solidFill>
                  <a:srgbClr val="000000"/>
                </a:solidFill>
              </a:rPr>
              <a:t>из </a:t>
            </a:r>
            <a:r>
              <a:rPr lang="ru-RU" dirty="0" smtClean="0">
                <a:solidFill>
                  <a:srgbClr val="000000"/>
                </a:solidFill>
              </a:rPr>
              <a:t>всех абонентов</a:t>
            </a:r>
            <a:endParaRPr lang="ru-RU" dirty="0">
              <a:solidFill>
                <a:srgbClr val="000000"/>
              </a:solidFill>
            </a:endParaRPr>
          </a:p>
          <a:p>
            <a:pPr marL="341313" indent="-341313">
              <a:buFont typeface="Times New Roman" pitchFamily="16" charset="0"/>
              <a:buAutoNum type="arabicPeriod" startAt="3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Совершите вызов с </a:t>
            </a:r>
            <a:r>
              <a:rPr lang="en-US" dirty="0" err="1" smtClean="0">
                <a:solidFill>
                  <a:srgbClr val="000000"/>
                </a:solidFill>
              </a:rPr>
              <a:t>Phontage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на </a:t>
            </a:r>
            <a:r>
              <a:rPr lang="en-US" dirty="0" err="1" smtClean="0">
                <a:solidFill>
                  <a:srgbClr val="000000"/>
                </a:solidFill>
              </a:rPr>
              <a:t>Phontage</a:t>
            </a:r>
            <a:r>
              <a:rPr lang="ru-RU" dirty="0" smtClean="0">
                <a:solidFill>
                  <a:srgbClr val="000000"/>
                </a:solidFill>
              </a:rPr>
              <a:t>. </a:t>
            </a:r>
            <a:r>
              <a:rPr lang="ru-RU" dirty="0">
                <a:solidFill>
                  <a:srgbClr val="000000"/>
                </a:solidFill>
              </a:rPr>
              <a:t>Перехватите с аппарата </a:t>
            </a:r>
            <a:r>
              <a:rPr lang="en-US" dirty="0" smtClean="0">
                <a:solidFill>
                  <a:srgbClr val="000000"/>
                </a:solidFill>
              </a:rPr>
              <a:t>LIP8002E </a:t>
            </a:r>
            <a:r>
              <a:rPr lang="ru-RU" dirty="0" smtClean="0">
                <a:solidFill>
                  <a:srgbClr val="000000"/>
                </a:solidFill>
              </a:rPr>
              <a:t>набором </a:t>
            </a:r>
            <a:r>
              <a:rPr lang="ru-RU" dirty="0">
                <a:solidFill>
                  <a:srgbClr val="000000"/>
                </a:solidFill>
              </a:rPr>
              <a:t>кода **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Аналоговые линии</a:t>
            </a:r>
            <a:endParaRPr lang="ru-RU" b="1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73152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5721" y="857232"/>
            <a:ext cx="885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 monitoring – </a:t>
            </a:r>
            <a:r>
              <a:rPr lang="ru-RU" dirty="0" smtClean="0"/>
              <a:t>опционально, для каждой линии, определяет наличие напряжения на линии, и при отсутствии автоматически выводит линию из сервиса. </a:t>
            </a:r>
            <a:endParaRPr lang="ru-RU" dirty="0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714884"/>
            <a:ext cx="1524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4714884"/>
            <a:ext cx="63341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7158" y="4000504"/>
            <a:ext cx="857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CID </a:t>
            </a:r>
            <a:r>
              <a:rPr lang="ru-RU" dirty="0" smtClean="0"/>
              <a:t>– возможность определять номер звонящего для аналоговых СЛ. Различные стандарты, опционально для каждой линии.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Аналоговые линии. Доступ.</a:t>
            </a:r>
            <a:endParaRPr lang="ru-RU" b="1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42844" y="709979"/>
            <a:ext cx="885831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dirty="0" smtClean="0"/>
              <a:t>Каждому </a:t>
            </a:r>
            <a:r>
              <a:rPr lang="ru-RU" dirty="0"/>
              <a:t>абоненту может быть разрешен или запрещен доступ, как на отдельные внешние линии, так и на группы внешних линий. Для доступа к внешним линиям пользователь цифрового аппарата может задействовать клавиши {</a:t>
            </a:r>
            <a:r>
              <a:rPr lang="en-US" dirty="0"/>
              <a:t>CO</a:t>
            </a:r>
            <a:r>
              <a:rPr lang="ru-RU" dirty="0"/>
              <a:t>}, {</a:t>
            </a:r>
            <a:r>
              <a:rPr lang="en-US" dirty="0"/>
              <a:t>CO Group</a:t>
            </a:r>
            <a:r>
              <a:rPr lang="ru-RU" dirty="0"/>
              <a:t>} или {</a:t>
            </a:r>
            <a:r>
              <a:rPr lang="en-US" dirty="0"/>
              <a:t>LOOP</a:t>
            </a:r>
            <a:r>
              <a:rPr lang="ru-RU" dirty="0"/>
              <a:t>}. В соответствии с планом набора системы пользователь может также набрать код доступа к внешним линиям</a:t>
            </a:r>
            <a:r>
              <a:rPr lang="ru-RU" sz="1800" dirty="0"/>
              <a:t>.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16"/>
            <a:ext cx="614363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214282" y="5063320"/>
            <a:ext cx="87154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b="1" dirty="0"/>
              <a:t>Набрав «9» </a:t>
            </a:r>
            <a:r>
              <a:rPr lang="ru-RU" dirty="0"/>
              <a:t>абонент получает доступ к первой свободной линии из разрешенных к использованию групп внешних линий.</a:t>
            </a:r>
            <a:br>
              <a:rPr lang="ru-RU" dirty="0"/>
            </a:br>
            <a:r>
              <a:rPr lang="ru-RU" b="1" dirty="0"/>
              <a:t>Набрав «8801», </a:t>
            </a:r>
            <a:r>
              <a:rPr lang="ru-RU" dirty="0"/>
              <a:t>абонент получит доступ к линии 01, если она свободна.</a:t>
            </a:r>
            <a:br>
              <a:rPr lang="ru-RU" dirty="0"/>
            </a:br>
            <a:r>
              <a:rPr lang="ru-RU" b="1" dirty="0"/>
              <a:t>Набрав «</a:t>
            </a:r>
            <a:r>
              <a:rPr lang="ru-RU" b="1" dirty="0" smtClean="0"/>
              <a:t>8901</a:t>
            </a:r>
            <a:r>
              <a:rPr lang="ru-RU" b="1" dirty="0"/>
              <a:t>», </a:t>
            </a:r>
            <a:r>
              <a:rPr lang="ru-RU" dirty="0"/>
              <a:t>абонент получит доступ к первой свободной линии из группы 1.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6143636" y="2571744"/>
            <a:ext cx="2809875" cy="1238257"/>
            <a:chOff x="6143636" y="1928802"/>
            <a:chExt cx="2809875" cy="1238257"/>
          </a:xfrm>
        </p:grpSpPr>
        <p:pic>
          <p:nvPicPr>
            <p:cNvPr id="7475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86578" y="1928802"/>
              <a:ext cx="2085975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5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36" y="2500306"/>
              <a:ext cx="280987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5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43636" y="2928934"/>
              <a:ext cx="2743200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5227348"/>
              </p:ext>
            </p:extLst>
          </p:nvPr>
        </p:nvGraphicFramePr>
        <p:xfrm>
          <a:off x="450850" y="1688306"/>
          <a:ext cx="8382000" cy="3783478"/>
        </p:xfrm>
        <a:graphic>
          <a:graphicData uri="http://schemas.openxmlformats.org/drawingml/2006/table">
            <a:tbl>
              <a:tblPr/>
              <a:tblGrid>
                <a:gridCol w="5260975"/>
                <a:gridCol w="3121025"/>
              </a:tblGrid>
              <a:tr h="41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Базовый</a:t>
                      </a:r>
                      <a:r>
                        <a:rPr kumimoji="0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 KSU</a:t>
                      </a:r>
                      <a:endParaRPr kumimoji="0" lang="en-US" altLang="ko-K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Блок расширения</a:t>
                      </a:r>
                      <a:r>
                        <a:rPr kumimoji="0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 KSU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15554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 KSU</a:t>
                      </a:r>
                      <a:r>
                        <a:rPr kumimoji="0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41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 KSU</a:t>
                      </a:r>
                      <a:r>
                        <a:rPr kumimoji="0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I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451" name="Picture 5" descr="C:\Users\Administrator\Desktop\Project ON\iPECS Small\최종기구[121015]\img\Sam.119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9530" y="2409824"/>
            <a:ext cx="141352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Picture 5" descr="C:\Users\Administrator\Desktop\Project ON\iPECS Small\최종기구[121015]\img\Sam.119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0005" y="4048363"/>
            <a:ext cx="141352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5" descr="C:\Users\Administrator\Desktop\Project ON\iPECS Small\최종기구[121015]\img\Sam.119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16225"/>
            <a:ext cx="17764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TextBox 8"/>
          <p:cNvSpPr txBox="1">
            <a:spLocks noChangeArrowheads="1"/>
          </p:cNvSpPr>
          <p:nvPr/>
        </p:nvSpPr>
        <p:spPr bwMode="auto">
          <a:xfrm>
            <a:off x="2803525" y="2294036"/>
            <a:ext cx="26733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ko-KR" sz="1200" dirty="0">
                <a:ea typeface="굴림" pitchFamily="50" charset="-127"/>
              </a:rPr>
              <a:t>4CO / 7H+1D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ko-KR" sz="1200" dirty="0">
                <a:ea typeface="굴림" pitchFamily="50" charset="-127"/>
              </a:rPr>
              <a:t>2 </a:t>
            </a:r>
            <a:r>
              <a:rPr lang="ru-RU" altLang="ko-KR" sz="1200" dirty="0" smtClean="0">
                <a:ea typeface="굴림" pitchFamily="50" charset="-127"/>
              </a:rPr>
              <a:t>универсальных слота</a:t>
            </a:r>
            <a:endParaRPr lang="en-US" altLang="ko-KR" sz="1200" dirty="0" smtClean="0">
              <a:ea typeface="굴림" pitchFamily="50" charset="-127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200" dirty="0" smtClean="0"/>
              <a:t>VM</a:t>
            </a:r>
            <a:r>
              <a:rPr lang="ru-RU" sz="1200" dirty="0" smtClean="0"/>
              <a:t>(2 </a:t>
            </a:r>
            <a:r>
              <a:rPr lang="ru-RU" sz="1200" dirty="0"/>
              <a:t>канала / 1 </a:t>
            </a:r>
            <a:r>
              <a:rPr lang="ru-RU" sz="1200" dirty="0" smtClean="0"/>
              <a:t>час)</a:t>
            </a:r>
          </a:p>
          <a:p>
            <a:pPr eaLnBrk="1" hangingPunct="1">
              <a:buFont typeface="Arial" charset="0"/>
              <a:buChar char="•"/>
            </a:pPr>
            <a:r>
              <a:rPr lang="en-US" sz="1200" dirty="0" smtClean="0"/>
              <a:t>VoIP 2 </a:t>
            </a:r>
            <a:r>
              <a:rPr lang="ru-RU" sz="1200" dirty="0" smtClean="0"/>
              <a:t>канала</a:t>
            </a:r>
            <a:endParaRPr lang="en-US" sz="1200" dirty="0" smtClean="0"/>
          </a:p>
          <a:p>
            <a:pPr eaLnBrk="1" hangingPunct="1">
              <a:buFont typeface="Arial" charset="0"/>
              <a:buChar char="•"/>
            </a:pPr>
            <a:r>
              <a:rPr lang="en-US" sz="1200" dirty="0" smtClean="0"/>
              <a:t>2 </a:t>
            </a:r>
            <a:r>
              <a:rPr lang="ru-RU" sz="1200" dirty="0" smtClean="0"/>
              <a:t>копии </a:t>
            </a:r>
            <a:r>
              <a:rPr lang="en-US" sz="1200" dirty="0" err="1" smtClean="0"/>
              <a:t>iPECS</a:t>
            </a:r>
            <a:r>
              <a:rPr lang="en-US" sz="1200" dirty="0" smtClean="0"/>
              <a:t> Communicator</a:t>
            </a:r>
          </a:p>
          <a:p>
            <a:pPr eaLnBrk="1" hangingPunct="1">
              <a:buFont typeface="Arial" charset="0"/>
              <a:buChar char="•"/>
            </a:pPr>
            <a:r>
              <a:rPr lang="en-US" sz="1200" dirty="0" smtClean="0"/>
              <a:t>2 </a:t>
            </a:r>
            <a:r>
              <a:rPr lang="ru-RU" sz="1200" dirty="0" smtClean="0"/>
              <a:t>копии </a:t>
            </a:r>
            <a:r>
              <a:rPr lang="en-US" sz="1200" dirty="0" err="1" smtClean="0"/>
              <a:t>Phonage</a:t>
            </a:r>
            <a:endParaRPr lang="ru-RU" sz="1200" dirty="0"/>
          </a:p>
          <a:p>
            <a:pPr eaLnBrk="1" hangingPunct="1">
              <a:buFont typeface="Arial" charset="0"/>
              <a:buChar char="•"/>
            </a:pPr>
            <a:endParaRPr lang="en-US" altLang="ko-KR" sz="1200" dirty="0">
              <a:ea typeface="굴림" pitchFamily="50" charset="-127"/>
            </a:endParaRPr>
          </a:p>
        </p:txBody>
      </p:sp>
      <p:sp>
        <p:nvSpPr>
          <p:cNvPr id="18457" name="TextBox 42"/>
          <p:cNvSpPr txBox="1">
            <a:spLocks noChangeArrowheads="1"/>
          </p:cNvSpPr>
          <p:nvPr/>
        </p:nvSpPr>
        <p:spPr bwMode="auto">
          <a:xfrm>
            <a:off x="2813050" y="3810000"/>
            <a:ext cx="27019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ko-KR" sz="1200" dirty="0">
                <a:ea typeface="굴림" pitchFamily="50" charset="-127"/>
              </a:rPr>
              <a:t>7H+1D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ko-KR" sz="1200" dirty="0">
                <a:ea typeface="굴림" pitchFamily="50" charset="-127"/>
              </a:rPr>
              <a:t>1 </a:t>
            </a:r>
            <a:r>
              <a:rPr lang="ru-RU" altLang="ko-KR" sz="1200" dirty="0" smtClean="0">
                <a:ea typeface="굴림" pitchFamily="50" charset="-127"/>
              </a:rPr>
              <a:t>специальный слот для</a:t>
            </a:r>
            <a:r>
              <a:rPr lang="en-US" altLang="ko-KR" sz="1200" dirty="0" smtClean="0">
                <a:ea typeface="굴림" pitchFamily="50" charset="-127"/>
              </a:rPr>
              <a:t> BRIU2/PRIU</a:t>
            </a:r>
            <a:endParaRPr lang="en-US" altLang="ko-KR" sz="1200" dirty="0">
              <a:ea typeface="굴림" pitchFamily="50" charset="-127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ko-KR" sz="1200" dirty="0">
                <a:ea typeface="굴림" pitchFamily="50" charset="-127"/>
              </a:rPr>
              <a:t>2 </a:t>
            </a:r>
            <a:r>
              <a:rPr lang="ru-RU" altLang="ko-KR" sz="1200" dirty="0" smtClean="0">
                <a:ea typeface="굴림" pitchFamily="50" charset="-127"/>
              </a:rPr>
              <a:t>Универсальных слота.</a:t>
            </a:r>
            <a:endParaRPr lang="en-US" altLang="ko-KR" sz="1200" dirty="0" smtClean="0">
              <a:ea typeface="굴림" pitchFamily="50" charset="-127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200" dirty="0"/>
              <a:t>VM</a:t>
            </a:r>
            <a:r>
              <a:rPr lang="ru-RU" sz="1200" dirty="0"/>
              <a:t>(2 канала / 1 </a:t>
            </a:r>
            <a:r>
              <a:rPr lang="ru-RU" sz="1200" dirty="0" smtClean="0"/>
              <a:t>час)</a:t>
            </a:r>
          </a:p>
          <a:p>
            <a:pPr eaLnBrk="1" hangingPunct="1">
              <a:buFont typeface="Arial" charset="0"/>
              <a:buChar char="•"/>
            </a:pPr>
            <a:r>
              <a:rPr lang="en-US" sz="1200" dirty="0" smtClean="0"/>
              <a:t>VoIP 2 </a:t>
            </a:r>
            <a:r>
              <a:rPr lang="ru-RU" sz="1200" dirty="0" smtClean="0"/>
              <a:t>канала</a:t>
            </a:r>
            <a:endParaRPr lang="en-US" sz="1200" dirty="0" smtClean="0"/>
          </a:p>
          <a:p>
            <a:pPr eaLnBrk="1" hangingPunct="1">
              <a:buFont typeface="Arial" charset="0"/>
              <a:buChar char="•"/>
            </a:pPr>
            <a:r>
              <a:rPr lang="en-US" sz="1200" dirty="0" smtClean="0"/>
              <a:t>2 </a:t>
            </a:r>
            <a:r>
              <a:rPr lang="ru-RU" sz="1200" dirty="0" smtClean="0"/>
              <a:t>копии </a:t>
            </a:r>
            <a:r>
              <a:rPr lang="en-US" sz="1200" dirty="0" err="1" smtClean="0"/>
              <a:t>iPECS</a:t>
            </a:r>
            <a:r>
              <a:rPr lang="en-US" sz="1200" dirty="0" smtClean="0"/>
              <a:t> Communicator</a:t>
            </a:r>
          </a:p>
          <a:p>
            <a:pPr eaLnBrk="1" hangingPunct="1">
              <a:buFont typeface="Arial" charset="0"/>
              <a:buChar char="•"/>
            </a:pPr>
            <a:r>
              <a:rPr lang="en-US" sz="1200" dirty="0" smtClean="0"/>
              <a:t>2 </a:t>
            </a:r>
            <a:r>
              <a:rPr lang="ru-RU" sz="1200" dirty="0" smtClean="0"/>
              <a:t>копии </a:t>
            </a:r>
            <a:r>
              <a:rPr lang="en-US" sz="1200" dirty="0" err="1" smtClean="0"/>
              <a:t>Phonage</a:t>
            </a:r>
            <a:endParaRPr lang="ru-RU" sz="1200" dirty="0"/>
          </a:p>
          <a:p>
            <a:pPr eaLnBrk="1" hangingPunct="1">
              <a:buFont typeface="Arial" charset="0"/>
              <a:buChar char="•"/>
            </a:pPr>
            <a:endParaRPr lang="en-US" altLang="ko-KR" sz="1200" dirty="0">
              <a:ea typeface="굴림" pitchFamily="50" charset="-127"/>
            </a:endParaRPr>
          </a:p>
        </p:txBody>
      </p:sp>
      <p:sp>
        <p:nvSpPr>
          <p:cNvPr id="18460" name="TextBox 45"/>
          <p:cNvSpPr txBox="1">
            <a:spLocks noChangeArrowheads="1"/>
          </p:cNvSpPr>
          <p:nvPr/>
        </p:nvSpPr>
        <p:spPr bwMode="auto">
          <a:xfrm>
            <a:off x="5676192" y="4317831"/>
            <a:ext cx="32392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ko-KR" sz="1400" dirty="0">
                <a:ea typeface="굴림" pitchFamily="50" charset="-127"/>
              </a:rPr>
              <a:t>4CO / 8H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ko-KR" sz="1400" dirty="0">
                <a:ea typeface="굴림" pitchFamily="50" charset="-127"/>
              </a:rPr>
              <a:t>2 </a:t>
            </a:r>
            <a:r>
              <a:rPr lang="ru-RU" altLang="ko-KR" sz="1400" dirty="0" smtClean="0">
                <a:ea typeface="굴림" pitchFamily="50" charset="-127"/>
              </a:rPr>
              <a:t>универсальных слота</a:t>
            </a:r>
            <a:endParaRPr lang="en-US" altLang="ko-KR" sz="1400" dirty="0">
              <a:ea typeface="굴림" pitchFamily="50" charset="-127"/>
            </a:endParaRPr>
          </a:p>
          <a:p>
            <a:pPr eaLnBrk="1" hangingPunct="1">
              <a:buFont typeface="Arial" charset="0"/>
              <a:buChar char="•"/>
            </a:pPr>
            <a:r>
              <a:rPr lang="ru-RU" altLang="ko-KR" sz="1400" dirty="0" smtClean="0">
                <a:ea typeface="굴림" pitchFamily="50" charset="-127"/>
              </a:rPr>
              <a:t>Работает с любым основным </a:t>
            </a:r>
            <a:r>
              <a:rPr lang="en-US" altLang="ko-KR" sz="1400" dirty="0" smtClean="0">
                <a:ea typeface="굴림" pitchFamily="50" charset="-127"/>
              </a:rPr>
              <a:t>KSU</a:t>
            </a:r>
            <a:endParaRPr lang="en-US" altLang="ko-KR" sz="1400" dirty="0">
              <a:ea typeface="굴림" pitchFamily="50" charset="-127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idx="4294967295"/>
          </p:nvPr>
        </p:nvSpPr>
        <p:spPr>
          <a:xfrm>
            <a:off x="2667000" y="228600"/>
            <a:ext cx="5715000" cy="6397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ko-KR" sz="3600" b="1" dirty="0">
                <a:solidFill>
                  <a:srgbClr val="000000"/>
                </a:solidFill>
                <a:ea typeface="굴림" pitchFamily="50" charset="-127"/>
              </a:rPr>
              <a:t>2</a:t>
            </a:r>
            <a:r>
              <a:rPr lang="en-US" altLang="ko-KR" sz="3600" b="1" dirty="0">
                <a:solidFill>
                  <a:srgbClr val="000000"/>
                </a:solidFill>
                <a:ea typeface="굴림" pitchFamily="50" charset="-127"/>
              </a:rPr>
              <a:t> </a:t>
            </a:r>
            <a:r>
              <a:rPr lang="ru-RU" altLang="ko-KR" sz="3600" b="1" dirty="0">
                <a:solidFill>
                  <a:srgbClr val="000000"/>
                </a:solidFill>
                <a:ea typeface="굴림" pitchFamily="50" charset="-127"/>
              </a:rPr>
              <a:t>Вида Базовых блоков</a:t>
            </a:r>
            <a:endParaRPr lang="en-US" altLang="ko-KR" sz="3600" b="1" dirty="0">
              <a:solidFill>
                <a:srgbClr val="000000"/>
              </a:solidFill>
              <a:ea typeface="굴림" pitchFamily="50" charset="-127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28600" y="9144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кругленный прямоугольник 1"/>
          <p:cNvSpPr/>
          <p:nvPr/>
        </p:nvSpPr>
        <p:spPr bwMode="auto">
          <a:xfrm>
            <a:off x="2838611" y="3073399"/>
            <a:ext cx="2368550" cy="457200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2838611" y="4953000"/>
            <a:ext cx="2368550" cy="457200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15" grpId="0" animBg="1"/>
      <p:bldP spid="15" grpId="1" animBg="1"/>
      <p:bldP spid="15" grpId="2" animBg="1"/>
      <p:bldP spid="15" grpId="3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Аналоговые линии. Доступ</a:t>
            </a:r>
            <a:endParaRPr lang="ru-RU" b="1" dirty="0"/>
          </a:p>
        </p:txBody>
      </p:sp>
      <p:grpSp>
        <p:nvGrpSpPr>
          <p:cNvPr id="32" name="Group 6"/>
          <p:cNvGrpSpPr>
            <a:grpSpLocks/>
          </p:cNvGrpSpPr>
          <p:nvPr/>
        </p:nvGrpSpPr>
        <p:grpSpPr bwMode="auto">
          <a:xfrm>
            <a:off x="5435062" y="642917"/>
            <a:ext cx="3494656" cy="2643207"/>
            <a:chOff x="2832" y="669"/>
            <a:chExt cx="2849" cy="3286"/>
          </a:xfrm>
        </p:grpSpPr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4314" y="1396"/>
              <a:ext cx="1367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latinLnBrk="1"/>
              <a:r>
                <a:rPr kumimoji="1" lang="en-US" altLang="ko-KR" sz="1800" b="1" dirty="0">
                  <a:solidFill>
                    <a:srgbClr val="996633"/>
                  </a:solidFill>
                  <a:ea typeface="굴림" charset="-127"/>
                </a:rPr>
                <a:t>Group </a:t>
              </a:r>
              <a:r>
                <a:rPr kumimoji="1" lang="ru-RU" altLang="ko-KR" b="1" dirty="0" smtClean="0">
                  <a:solidFill>
                    <a:srgbClr val="996633"/>
                  </a:solidFill>
                  <a:ea typeface="굴림" charset="-127"/>
                </a:rPr>
                <a:t>2</a:t>
              </a:r>
              <a:endParaRPr kumimoji="1" lang="en-US" altLang="ko-KR" sz="1800" b="1" dirty="0">
                <a:solidFill>
                  <a:srgbClr val="996633"/>
                </a:solidFill>
                <a:ea typeface="굴림" charset="-127"/>
              </a:endParaRPr>
            </a:p>
          </p:txBody>
        </p:sp>
        <p:grpSp>
          <p:nvGrpSpPr>
            <p:cNvPr id="34" name="Group 8"/>
            <p:cNvGrpSpPr>
              <a:grpSpLocks/>
            </p:cNvGrpSpPr>
            <p:nvPr/>
          </p:nvGrpSpPr>
          <p:grpSpPr bwMode="auto">
            <a:xfrm>
              <a:off x="4550" y="669"/>
              <a:ext cx="928" cy="694"/>
              <a:chOff x="4494" y="629"/>
              <a:chExt cx="928" cy="694"/>
            </a:xfrm>
          </p:grpSpPr>
          <p:sp>
            <p:nvSpPr>
              <p:cNvPr id="56" name="Oval 9"/>
              <p:cNvSpPr>
                <a:spLocks noChangeArrowheads="1"/>
              </p:cNvSpPr>
              <p:nvPr/>
            </p:nvSpPr>
            <p:spPr bwMode="auto">
              <a:xfrm>
                <a:off x="4494" y="629"/>
                <a:ext cx="928" cy="65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7" name="Text Box 10"/>
              <p:cNvSpPr txBox="1">
                <a:spLocks noChangeArrowheads="1"/>
              </p:cNvSpPr>
              <p:nvPr/>
            </p:nvSpPr>
            <p:spPr bwMode="auto">
              <a:xfrm>
                <a:off x="4532" y="702"/>
                <a:ext cx="343" cy="40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latinLnBrk="1">
                  <a:spcBef>
                    <a:spcPct val="50000"/>
                  </a:spcBef>
                </a:pPr>
                <a:r>
                  <a:rPr kumimoji="1" lang="en-US" altLang="ko-KR" sz="1000" b="1">
                    <a:ea typeface="굴림" charset="-127"/>
                  </a:rPr>
                  <a:t>CO 1</a:t>
                </a:r>
              </a:p>
            </p:txBody>
          </p:sp>
          <p:sp>
            <p:nvSpPr>
              <p:cNvPr id="58" name="Text Box 11"/>
              <p:cNvSpPr txBox="1">
                <a:spLocks noChangeArrowheads="1"/>
              </p:cNvSpPr>
              <p:nvPr/>
            </p:nvSpPr>
            <p:spPr bwMode="auto">
              <a:xfrm>
                <a:off x="4806" y="774"/>
                <a:ext cx="344" cy="40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latinLnBrk="1">
                  <a:spcBef>
                    <a:spcPct val="50000"/>
                  </a:spcBef>
                </a:pPr>
                <a:r>
                  <a:rPr kumimoji="1" lang="en-US" altLang="ko-KR" sz="1000" b="1" dirty="0">
                    <a:ea typeface="굴림" charset="-127"/>
                  </a:rPr>
                  <a:t>CO  2</a:t>
                </a:r>
              </a:p>
            </p:txBody>
          </p:sp>
          <p:sp>
            <p:nvSpPr>
              <p:cNvPr id="59" name="Text Box 12"/>
              <p:cNvSpPr txBox="1">
                <a:spLocks noChangeArrowheads="1"/>
              </p:cNvSpPr>
              <p:nvPr/>
            </p:nvSpPr>
            <p:spPr bwMode="auto">
              <a:xfrm>
                <a:off x="5081" y="920"/>
                <a:ext cx="339" cy="40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latinLnBrk="1">
                  <a:spcBef>
                    <a:spcPct val="50000"/>
                  </a:spcBef>
                </a:pPr>
                <a:r>
                  <a:rPr kumimoji="1" lang="en-US" altLang="ko-KR" sz="1000" b="1">
                    <a:ea typeface="굴림" charset="-127"/>
                  </a:rPr>
                  <a:t>CO  3</a:t>
                </a:r>
              </a:p>
            </p:txBody>
          </p:sp>
        </p:grpSp>
        <p:cxnSp>
          <p:nvCxnSpPr>
            <p:cNvPr id="35" name="AutoShape 13"/>
            <p:cNvCxnSpPr>
              <a:cxnSpLocks noChangeShapeType="1"/>
              <a:endCxn id="56" idx="3"/>
            </p:cNvCxnSpPr>
            <p:nvPr/>
          </p:nvCxnSpPr>
          <p:spPr bwMode="auto">
            <a:xfrm flipV="1">
              <a:off x="3600" y="1225"/>
              <a:ext cx="1086" cy="97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36" name="Text Box 14"/>
            <p:cNvSpPr txBox="1">
              <a:spLocks noChangeArrowheads="1"/>
            </p:cNvSpPr>
            <p:nvPr/>
          </p:nvSpPr>
          <p:spPr bwMode="auto">
            <a:xfrm rot="19761311">
              <a:off x="3693" y="1483"/>
              <a:ext cx="854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atinLnBrk="1"/>
              <a:r>
                <a:rPr kumimoji="1" lang="ru-RU" altLang="ko-KR" sz="1400" b="1" dirty="0" smtClean="0">
                  <a:ea typeface="굴림" charset="-127"/>
                </a:rPr>
                <a:t>Нет доступа</a:t>
              </a:r>
              <a:endParaRPr kumimoji="1" lang="en-US" altLang="ko-KR" sz="1400" b="1" dirty="0">
                <a:ea typeface="굴림" charset="-127"/>
              </a:endParaRPr>
            </a:p>
          </p:txBody>
        </p:sp>
        <p:sp>
          <p:nvSpPr>
            <p:cNvPr id="37" name="Text Box 15"/>
            <p:cNvSpPr txBox="1">
              <a:spLocks noChangeArrowheads="1"/>
            </p:cNvSpPr>
            <p:nvPr/>
          </p:nvSpPr>
          <p:spPr bwMode="auto">
            <a:xfrm>
              <a:off x="4533" y="2560"/>
              <a:ext cx="1113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latinLnBrk="1"/>
              <a:r>
                <a:rPr kumimoji="1" lang="en-US" altLang="ko-KR" sz="1800" b="1" dirty="0">
                  <a:solidFill>
                    <a:srgbClr val="996633"/>
                  </a:solidFill>
                  <a:ea typeface="굴림" charset="-127"/>
                </a:rPr>
                <a:t>Group </a:t>
              </a:r>
              <a:r>
                <a:rPr kumimoji="1" lang="ru-RU" altLang="ko-KR" b="1" dirty="0" smtClean="0">
                  <a:solidFill>
                    <a:srgbClr val="996633"/>
                  </a:solidFill>
                  <a:ea typeface="굴림" charset="-127"/>
                </a:rPr>
                <a:t>1</a:t>
              </a:r>
              <a:endParaRPr kumimoji="1" lang="en-US" altLang="ko-KR" sz="1800" b="1" dirty="0">
                <a:solidFill>
                  <a:srgbClr val="996633"/>
                </a:solidFill>
                <a:ea typeface="굴림" charset="-127"/>
              </a:endParaRPr>
            </a:p>
          </p:txBody>
        </p:sp>
        <p:cxnSp>
          <p:nvCxnSpPr>
            <p:cNvPr id="38" name="AutoShape 16"/>
            <p:cNvCxnSpPr>
              <a:cxnSpLocks noChangeShapeType="1"/>
              <a:endCxn id="52" idx="2"/>
            </p:cNvCxnSpPr>
            <p:nvPr/>
          </p:nvCxnSpPr>
          <p:spPr bwMode="auto">
            <a:xfrm flipV="1">
              <a:off x="3600" y="2093"/>
              <a:ext cx="924" cy="10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grpSp>
          <p:nvGrpSpPr>
            <p:cNvPr id="39" name="Group 17"/>
            <p:cNvGrpSpPr>
              <a:grpSpLocks/>
            </p:cNvGrpSpPr>
            <p:nvPr/>
          </p:nvGrpSpPr>
          <p:grpSpPr bwMode="auto">
            <a:xfrm>
              <a:off x="4524" y="1781"/>
              <a:ext cx="974" cy="623"/>
              <a:chOff x="4560" y="1781"/>
              <a:chExt cx="974" cy="623"/>
            </a:xfrm>
          </p:grpSpPr>
          <p:sp>
            <p:nvSpPr>
              <p:cNvPr id="52" name="Oval 18"/>
              <p:cNvSpPr>
                <a:spLocks noChangeArrowheads="1"/>
              </p:cNvSpPr>
              <p:nvPr/>
            </p:nvSpPr>
            <p:spPr bwMode="auto">
              <a:xfrm>
                <a:off x="4560" y="1781"/>
                <a:ext cx="974" cy="62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3" name="Text Box 19"/>
              <p:cNvSpPr txBox="1">
                <a:spLocks noChangeArrowheads="1"/>
              </p:cNvSpPr>
              <p:nvPr/>
            </p:nvSpPr>
            <p:spPr bwMode="auto">
              <a:xfrm>
                <a:off x="4569" y="1833"/>
                <a:ext cx="359" cy="40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latinLnBrk="1">
                  <a:spcBef>
                    <a:spcPct val="50000"/>
                  </a:spcBef>
                </a:pPr>
                <a:r>
                  <a:rPr kumimoji="1" lang="en-US" altLang="ko-KR" sz="1000" b="1">
                    <a:ea typeface="굴림" charset="-127"/>
                  </a:rPr>
                  <a:t>CO  4</a:t>
                </a:r>
              </a:p>
            </p:txBody>
          </p:sp>
          <p:sp>
            <p:nvSpPr>
              <p:cNvPr id="54" name="Text Box 20"/>
              <p:cNvSpPr txBox="1">
                <a:spLocks noChangeArrowheads="1"/>
              </p:cNvSpPr>
              <p:nvPr/>
            </p:nvSpPr>
            <p:spPr bwMode="auto">
              <a:xfrm>
                <a:off x="4789" y="1906"/>
                <a:ext cx="358" cy="40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latinLnBrk="1">
                  <a:spcBef>
                    <a:spcPct val="50000"/>
                  </a:spcBef>
                </a:pPr>
                <a:r>
                  <a:rPr kumimoji="1" lang="en-US" altLang="ko-KR" sz="1000" b="1">
                    <a:ea typeface="굴림" charset="-127"/>
                  </a:rPr>
                  <a:t>CO  5</a:t>
                </a:r>
              </a:p>
            </p:txBody>
          </p:sp>
          <p:sp>
            <p:nvSpPr>
              <p:cNvPr id="55" name="Text Box 21"/>
              <p:cNvSpPr txBox="1">
                <a:spLocks noChangeArrowheads="1"/>
              </p:cNvSpPr>
              <p:nvPr/>
            </p:nvSpPr>
            <p:spPr bwMode="auto">
              <a:xfrm>
                <a:off x="5063" y="1978"/>
                <a:ext cx="360" cy="40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latinLnBrk="1">
                  <a:spcBef>
                    <a:spcPct val="50000"/>
                  </a:spcBef>
                </a:pPr>
                <a:r>
                  <a:rPr kumimoji="1" lang="en-US" altLang="ko-KR" sz="1000" b="1" dirty="0">
                    <a:ea typeface="굴림" charset="-127"/>
                  </a:rPr>
                  <a:t>CO  6</a:t>
                </a:r>
              </a:p>
            </p:txBody>
          </p:sp>
        </p:grpSp>
        <p:sp>
          <p:nvSpPr>
            <p:cNvPr id="40" name="Text Box 22"/>
            <p:cNvSpPr txBox="1">
              <a:spLocks noChangeArrowheads="1"/>
            </p:cNvSpPr>
            <p:nvPr/>
          </p:nvSpPr>
          <p:spPr bwMode="auto">
            <a:xfrm>
              <a:off x="4753" y="3579"/>
              <a:ext cx="731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latinLnBrk="1"/>
              <a:r>
                <a:rPr kumimoji="1" lang="en-US" altLang="ko-KR" sz="1800" b="1" dirty="0">
                  <a:solidFill>
                    <a:srgbClr val="996633"/>
                  </a:solidFill>
                  <a:ea typeface="굴림" charset="-127"/>
                </a:rPr>
                <a:t>Group </a:t>
              </a:r>
              <a:r>
                <a:rPr kumimoji="1" lang="en-US" altLang="ko-KR" sz="1800" b="1" dirty="0" smtClean="0">
                  <a:solidFill>
                    <a:srgbClr val="996633"/>
                  </a:solidFill>
                  <a:ea typeface="굴림" charset="-127"/>
                </a:rPr>
                <a:t>3</a:t>
              </a:r>
              <a:endParaRPr kumimoji="1" lang="en-US" altLang="ko-KR" sz="1800" b="1" dirty="0">
                <a:solidFill>
                  <a:srgbClr val="996633"/>
                </a:solidFill>
                <a:ea typeface="굴림" charset="-127"/>
              </a:endParaRPr>
            </a:p>
          </p:txBody>
        </p:sp>
        <p:cxnSp>
          <p:nvCxnSpPr>
            <p:cNvPr id="41" name="AutoShape 23"/>
            <p:cNvCxnSpPr>
              <a:cxnSpLocks noChangeShapeType="1"/>
              <a:endCxn id="45" idx="2"/>
            </p:cNvCxnSpPr>
            <p:nvPr/>
          </p:nvCxnSpPr>
          <p:spPr bwMode="auto">
            <a:xfrm>
              <a:off x="3600" y="2195"/>
              <a:ext cx="906" cy="104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grpSp>
          <p:nvGrpSpPr>
            <p:cNvPr id="42" name="Group 24"/>
            <p:cNvGrpSpPr>
              <a:grpSpLocks/>
            </p:cNvGrpSpPr>
            <p:nvPr/>
          </p:nvGrpSpPr>
          <p:grpSpPr bwMode="auto">
            <a:xfrm>
              <a:off x="4506" y="2892"/>
              <a:ext cx="1020" cy="687"/>
              <a:chOff x="4560" y="2933"/>
              <a:chExt cx="1020" cy="687"/>
            </a:xfrm>
          </p:grpSpPr>
          <p:sp>
            <p:nvSpPr>
              <p:cNvPr id="45" name="Oval 25"/>
              <p:cNvSpPr>
                <a:spLocks noChangeArrowheads="1"/>
              </p:cNvSpPr>
              <p:nvPr/>
            </p:nvSpPr>
            <p:spPr bwMode="auto">
              <a:xfrm>
                <a:off x="4560" y="2933"/>
                <a:ext cx="1020" cy="68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9" name="Text Box 29"/>
              <p:cNvSpPr txBox="1">
                <a:spLocks noChangeArrowheads="1"/>
              </p:cNvSpPr>
              <p:nvPr/>
            </p:nvSpPr>
            <p:spPr bwMode="auto">
              <a:xfrm>
                <a:off x="4752" y="3110"/>
                <a:ext cx="377" cy="40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latinLnBrk="1">
                  <a:spcBef>
                    <a:spcPct val="50000"/>
                  </a:spcBef>
                </a:pPr>
                <a:r>
                  <a:rPr kumimoji="1" lang="en-US" altLang="ko-KR" sz="1000" b="1">
                    <a:ea typeface="굴림" charset="-127"/>
                  </a:rPr>
                  <a:t>CO  7</a:t>
                </a:r>
              </a:p>
            </p:txBody>
          </p:sp>
          <p:sp>
            <p:nvSpPr>
              <p:cNvPr id="50" name="Text Box 30"/>
              <p:cNvSpPr txBox="1">
                <a:spLocks noChangeArrowheads="1"/>
              </p:cNvSpPr>
              <p:nvPr/>
            </p:nvSpPr>
            <p:spPr bwMode="auto">
              <a:xfrm>
                <a:off x="5081" y="3183"/>
                <a:ext cx="431" cy="40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latinLnBrk="1">
                  <a:spcBef>
                    <a:spcPct val="50000"/>
                  </a:spcBef>
                </a:pPr>
                <a:r>
                  <a:rPr kumimoji="1" lang="en-US" altLang="ko-KR" sz="1000" b="1">
                    <a:ea typeface="굴림" charset="-127"/>
                  </a:rPr>
                  <a:t>CO  </a:t>
                </a:r>
                <a:r>
                  <a:rPr kumimoji="1" lang="ru-RU" altLang="ko-KR" sz="1000" b="1"/>
                  <a:t>12</a:t>
                </a:r>
                <a:endParaRPr kumimoji="1" lang="en-US" altLang="ko-KR" sz="1000" b="1">
                  <a:ea typeface="굴림" charset="-127"/>
                </a:endParaRPr>
              </a:p>
            </p:txBody>
          </p:sp>
        </p:grpSp>
        <p:sp>
          <p:nvSpPr>
            <p:cNvPr id="43" name="Text Box 32"/>
            <p:cNvSpPr txBox="1">
              <a:spLocks noChangeArrowheads="1"/>
            </p:cNvSpPr>
            <p:nvPr/>
          </p:nvSpPr>
          <p:spPr bwMode="auto">
            <a:xfrm>
              <a:off x="2886" y="1703"/>
              <a:ext cx="141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atinLnBrk="1">
                <a:lnSpc>
                  <a:spcPct val="130000"/>
                </a:lnSpc>
              </a:pPr>
              <a:endParaRPr kumimoji="1" lang="en-US" altLang="ko-KR" sz="1600" b="1">
                <a:solidFill>
                  <a:srgbClr val="FFCC00"/>
                </a:solidFill>
                <a:ea typeface="굴림" charset="-127"/>
              </a:endParaRPr>
            </a:p>
          </p:txBody>
        </p:sp>
        <p:pic>
          <p:nvPicPr>
            <p:cNvPr id="44" name="Picture 3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32" y="192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0" name="Прямоугольник 59"/>
          <p:cNvSpPr/>
          <p:nvPr/>
        </p:nvSpPr>
        <p:spPr>
          <a:xfrm>
            <a:off x="142844" y="64291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Каждая внешняя линия должна находиться в какой-либо группе внешних линий.  </a:t>
            </a:r>
            <a:endParaRPr lang="ru-RU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14356"/>
            <a:ext cx="15335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1000108"/>
            <a:ext cx="31242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Прямоугольник 61"/>
          <p:cNvSpPr/>
          <p:nvPr/>
        </p:nvSpPr>
        <p:spPr>
          <a:xfrm>
            <a:off x="142844" y="1571612"/>
            <a:ext cx="5572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Доступ к группам внешних линий для каждого абонента задается системным программированием. </a:t>
            </a:r>
            <a:endParaRPr lang="ru-RU" dirty="0"/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214554"/>
            <a:ext cx="25717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214554"/>
            <a:ext cx="1571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Прямоугольник 64"/>
          <p:cNvSpPr/>
          <p:nvPr/>
        </p:nvSpPr>
        <p:spPr>
          <a:xfrm>
            <a:off x="3143240" y="4286256"/>
            <a:ext cx="56436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Автоматическое занятие последующей разрешенной группы внешних линия задается системным программированием.</a:t>
            </a:r>
            <a:endParaRPr lang="ru-RU" dirty="0"/>
          </a:p>
        </p:txBody>
      </p:sp>
      <p:sp>
        <p:nvSpPr>
          <p:cNvPr id="66" name="TextBox 65"/>
          <p:cNvSpPr txBox="1"/>
          <p:nvPr/>
        </p:nvSpPr>
        <p:spPr>
          <a:xfrm>
            <a:off x="142844" y="1214422"/>
            <a:ext cx="5625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Неиспользуемые линии выводят в последнюю группу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5286388"/>
            <a:ext cx="17335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" name="Group 35"/>
          <p:cNvGrpSpPr>
            <a:grpSpLocks/>
          </p:cNvGrpSpPr>
          <p:nvPr/>
        </p:nvGrpSpPr>
        <p:grpSpPr bwMode="auto">
          <a:xfrm>
            <a:off x="0" y="3000372"/>
            <a:ext cx="3097245" cy="2593971"/>
            <a:chOff x="2880" y="753"/>
            <a:chExt cx="2688" cy="3067"/>
          </a:xfrm>
        </p:grpSpPr>
        <p:sp>
          <p:nvSpPr>
            <p:cNvPr id="70" name="Text Box 36"/>
            <p:cNvSpPr txBox="1">
              <a:spLocks noChangeArrowheads="1"/>
            </p:cNvSpPr>
            <p:nvPr/>
          </p:nvSpPr>
          <p:spPr bwMode="auto">
            <a:xfrm>
              <a:off x="4560" y="1370"/>
              <a:ext cx="698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atinLnBrk="1"/>
              <a:r>
                <a:rPr kumimoji="1" lang="en-US" altLang="ko-KR" b="1" dirty="0" smtClean="0">
                  <a:ea typeface="굴림" charset="-127"/>
                </a:rPr>
                <a:t>Round</a:t>
              </a:r>
              <a:endParaRPr kumimoji="1" lang="en-US" altLang="ko-KR" b="1" dirty="0">
                <a:ea typeface="굴림" charset="-127"/>
              </a:endParaRPr>
            </a:p>
          </p:txBody>
        </p:sp>
        <p:sp>
          <p:nvSpPr>
            <p:cNvPr id="71" name="Text Box 37"/>
            <p:cNvSpPr txBox="1">
              <a:spLocks noChangeArrowheads="1"/>
            </p:cNvSpPr>
            <p:nvPr/>
          </p:nvSpPr>
          <p:spPr bwMode="auto">
            <a:xfrm>
              <a:off x="4554" y="3034"/>
              <a:ext cx="890" cy="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atinLnBrk="1"/>
              <a:r>
                <a:rPr kumimoji="1" lang="en-US" altLang="ko-KR" b="1" dirty="0">
                  <a:ea typeface="굴림" charset="-127"/>
                </a:rPr>
                <a:t>Last </a:t>
              </a:r>
              <a:endParaRPr kumimoji="1" lang="en-US" altLang="ko-KR" b="1" dirty="0" smtClean="0">
                <a:ea typeface="굴림" charset="-127"/>
              </a:endParaRPr>
            </a:p>
            <a:p>
              <a:pPr latinLnBrk="1"/>
              <a:r>
                <a:rPr kumimoji="1" lang="ru-RU" altLang="ko-KR" b="1" dirty="0" smtClean="0">
                  <a:ea typeface="굴림" charset="-127"/>
                </a:rPr>
                <a:t>или </a:t>
              </a:r>
              <a:r>
                <a:rPr kumimoji="1" lang="en-US" altLang="ko-KR" b="1" dirty="0" smtClean="0">
                  <a:ea typeface="굴림" charset="-127"/>
                </a:rPr>
                <a:t>First</a:t>
              </a:r>
              <a:endParaRPr kumimoji="1" lang="en-US" altLang="ko-KR" b="1" dirty="0">
                <a:ea typeface="굴림" charset="-127"/>
              </a:endParaRPr>
            </a:p>
          </p:txBody>
        </p:sp>
        <p:grpSp>
          <p:nvGrpSpPr>
            <p:cNvPr id="72" name="Group 38"/>
            <p:cNvGrpSpPr>
              <a:grpSpLocks/>
            </p:cNvGrpSpPr>
            <p:nvPr/>
          </p:nvGrpSpPr>
          <p:grpSpPr bwMode="auto">
            <a:xfrm>
              <a:off x="3264" y="912"/>
              <a:ext cx="1264" cy="1072"/>
              <a:chOff x="3264" y="864"/>
              <a:chExt cx="1264" cy="1072"/>
            </a:xfrm>
          </p:grpSpPr>
          <p:sp>
            <p:nvSpPr>
              <p:cNvPr id="86" name="Oval 39"/>
              <p:cNvSpPr>
                <a:spLocks noChangeArrowheads="1"/>
              </p:cNvSpPr>
              <p:nvPr/>
            </p:nvSpPr>
            <p:spPr bwMode="auto">
              <a:xfrm>
                <a:off x="3264" y="864"/>
                <a:ext cx="1264" cy="10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87" name="Group 40"/>
              <p:cNvGrpSpPr>
                <a:grpSpLocks/>
              </p:cNvGrpSpPr>
              <p:nvPr/>
            </p:nvGrpSpPr>
            <p:grpSpPr bwMode="auto">
              <a:xfrm>
                <a:off x="3409" y="1092"/>
                <a:ext cx="1013" cy="844"/>
                <a:chOff x="3360" y="1104"/>
                <a:chExt cx="1013" cy="844"/>
              </a:xfrm>
            </p:grpSpPr>
            <p:sp>
              <p:nvSpPr>
                <p:cNvPr id="88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3360" y="1104"/>
                  <a:ext cx="342" cy="412"/>
                </a:xfrm>
                <a:prstGeom prst="rect">
                  <a:avLst/>
                </a:prstGeom>
                <a:solidFill>
                  <a:srgbClr val="FF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latinLnBrk="1">
                    <a:spcBef>
                      <a:spcPct val="50000"/>
                    </a:spcBef>
                  </a:pPr>
                  <a:r>
                    <a:rPr kumimoji="1" lang="en-US" altLang="ko-KR" sz="1000" b="1">
                      <a:ea typeface="굴림" charset="-127"/>
                    </a:rPr>
                    <a:t>CO  1</a:t>
                  </a:r>
                </a:p>
              </p:txBody>
            </p:sp>
            <p:sp>
              <p:nvSpPr>
                <p:cNvPr id="89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032" y="1199"/>
                  <a:ext cx="341" cy="412"/>
                </a:xfrm>
                <a:prstGeom prst="rect">
                  <a:avLst/>
                </a:prstGeom>
                <a:solidFill>
                  <a:srgbClr val="FF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latinLnBrk="1">
                    <a:spcBef>
                      <a:spcPct val="50000"/>
                    </a:spcBef>
                  </a:pPr>
                  <a:r>
                    <a:rPr kumimoji="1" lang="en-US" altLang="ko-KR" sz="1000" b="1">
                      <a:ea typeface="굴림" charset="-127"/>
                    </a:rPr>
                    <a:t>CO  2</a:t>
                  </a:r>
                </a:p>
              </p:txBody>
            </p:sp>
            <p:sp>
              <p:nvSpPr>
                <p:cNvPr id="90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696" y="1535"/>
                  <a:ext cx="340" cy="413"/>
                </a:xfrm>
                <a:prstGeom prst="rect">
                  <a:avLst/>
                </a:prstGeom>
                <a:solidFill>
                  <a:srgbClr val="FF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latinLnBrk="1">
                    <a:spcBef>
                      <a:spcPct val="50000"/>
                    </a:spcBef>
                  </a:pPr>
                  <a:r>
                    <a:rPr kumimoji="1" lang="en-US" altLang="ko-KR" sz="1000" b="1">
                      <a:ea typeface="굴림" charset="-127"/>
                    </a:rPr>
                    <a:t>CO  3</a:t>
                  </a:r>
                </a:p>
              </p:txBody>
            </p:sp>
            <p:sp>
              <p:nvSpPr>
                <p:cNvPr id="91" name="Line 44"/>
                <p:cNvSpPr>
                  <a:spLocks noChangeShapeType="1"/>
                </p:cNvSpPr>
                <p:nvPr/>
              </p:nvSpPr>
              <p:spPr bwMode="auto">
                <a:xfrm>
                  <a:off x="3648" y="1200"/>
                  <a:ext cx="384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3936" y="1344"/>
                  <a:ext cx="24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3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3504" y="1248"/>
                  <a:ext cx="192" cy="28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73" name="Rectangle 47"/>
            <p:cNvSpPr>
              <a:spLocks noChangeArrowheads="1"/>
            </p:cNvSpPr>
            <p:nvPr/>
          </p:nvSpPr>
          <p:spPr bwMode="auto">
            <a:xfrm>
              <a:off x="3564" y="753"/>
              <a:ext cx="716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atinLnBrk="1"/>
              <a:r>
                <a:rPr kumimoji="1" lang="en-US" altLang="ko-KR" sz="1400" b="1">
                  <a:solidFill>
                    <a:srgbClr val="996633"/>
                  </a:solidFill>
                  <a:ea typeface="굴림" charset="-127"/>
                </a:rPr>
                <a:t>Group 1</a:t>
              </a:r>
              <a:endParaRPr kumimoji="1" lang="ko-KR" altLang="en-US" sz="1400" b="1">
                <a:solidFill>
                  <a:srgbClr val="996633"/>
                </a:solidFill>
                <a:ea typeface="굴림" charset="-127"/>
              </a:endParaRPr>
            </a:p>
          </p:txBody>
        </p:sp>
        <p:grpSp>
          <p:nvGrpSpPr>
            <p:cNvPr id="74" name="Group 48"/>
            <p:cNvGrpSpPr>
              <a:grpSpLocks/>
            </p:cNvGrpSpPr>
            <p:nvPr/>
          </p:nvGrpSpPr>
          <p:grpSpPr bwMode="auto">
            <a:xfrm>
              <a:off x="3264" y="2565"/>
              <a:ext cx="1264" cy="1255"/>
              <a:chOff x="3264" y="2517"/>
              <a:chExt cx="1264" cy="1255"/>
            </a:xfrm>
          </p:grpSpPr>
          <p:grpSp>
            <p:nvGrpSpPr>
              <p:cNvPr id="77" name="Group 49"/>
              <p:cNvGrpSpPr>
                <a:grpSpLocks/>
              </p:cNvGrpSpPr>
              <p:nvPr/>
            </p:nvGrpSpPr>
            <p:grpSpPr bwMode="auto">
              <a:xfrm>
                <a:off x="3408" y="2928"/>
                <a:ext cx="1013" cy="844"/>
                <a:chOff x="3408" y="2928"/>
                <a:chExt cx="1013" cy="844"/>
              </a:xfrm>
            </p:grpSpPr>
            <p:sp>
              <p:nvSpPr>
                <p:cNvPr id="81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408" y="2928"/>
                  <a:ext cx="342" cy="412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latinLnBrk="1">
                    <a:spcBef>
                      <a:spcPct val="50000"/>
                    </a:spcBef>
                  </a:pPr>
                  <a:r>
                    <a:rPr kumimoji="1" lang="en-US" altLang="ko-KR" sz="1000" b="1">
                      <a:ea typeface="굴림" charset="-127"/>
                    </a:rPr>
                    <a:t>CO  4</a:t>
                  </a:r>
                </a:p>
              </p:txBody>
            </p:sp>
            <p:sp>
              <p:nvSpPr>
                <p:cNvPr id="82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4080" y="3023"/>
                  <a:ext cx="341" cy="412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latinLnBrk="1">
                    <a:spcBef>
                      <a:spcPct val="50000"/>
                    </a:spcBef>
                  </a:pPr>
                  <a:r>
                    <a:rPr kumimoji="1" lang="en-US" altLang="ko-KR" sz="1000" b="1">
                      <a:ea typeface="굴림" charset="-127"/>
                    </a:rPr>
                    <a:t>CO  5</a:t>
                  </a:r>
                </a:p>
              </p:txBody>
            </p:sp>
            <p:sp>
              <p:nvSpPr>
                <p:cNvPr id="83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3744" y="3359"/>
                  <a:ext cx="340" cy="413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latinLnBrk="1">
                    <a:spcBef>
                      <a:spcPct val="50000"/>
                    </a:spcBef>
                  </a:pPr>
                  <a:r>
                    <a:rPr kumimoji="1" lang="en-US" altLang="ko-KR" sz="1000" b="1">
                      <a:ea typeface="굴림" charset="-127"/>
                    </a:rPr>
                    <a:t>CO  6</a:t>
                  </a:r>
                </a:p>
              </p:txBody>
            </p:sp>
            <p:sp>
              <p:nvSpPr>
                <p:cNvPr id="84" name="Line 53"/>
                <p:cNvSpPr>
                  <a:spLocks noChangeShapeType="1"/>
                </p:cNvSpPr>
                <p:nvPr/>
              </p:nvSpPr>
              <p:spPr bwMode="auto">
                <a:xfrm>
                  <a:off x="3744" y="2928"/>
                  <a:ext cx="336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5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3984" y="3168"/>
                  <a:ext cx="24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78" name="Group 55"/>
              <p:cNvGrpSpPr>
                <a:grpSpLocks/>
              </p:cNvGrpSpPr>
              <p:nvPr/>
            </p:nvGrpSpPr>
            <p:grpSpPr bwMode="auto">
              <a:xfrm>
                <a:off x="3264" y="2517"/>
                <a:ext cx="1264" cy="1179"/>
                <a:chOff x="3264" y="2517"/>
                <a:chExt cx="1264" cy="1179"/>
              </a:xfrm>
            </p:grpSpPr>
            <p:sp>
              <p:nvSpPr>
                <p:cNvPr id="79" name="Oval 56"/>
                <p:cNvSpPr>
                  <a:spLocks noChangeArrowheads="1"/>
                </p:cNvSpPr>
                <p:nvPr/>
              </p:nvSpPr>
              <p:spPr bwMode="auto">
                <a:xfrm>
                  <a:off x="3264" y="2688"/>
                  <a:ext cx="1264" cy="100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0" name="Rectangle 57"/>
                <p:cNvSpPr>
                  <a:spLocks noChangeArrowheads="1"/>
                </p:cNvSpPr>
                <p:nvPr/>
              </p:nvSpPr>
              <p:spPr bwMode="auto">
                <a:xfrm>
                  <a:off x="3565" y="2517"/>
                  <a:ext cx="717" cy="3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latinLnBrk="1"/>
                  <a:r>
                    <a:rPr kumimoji="1" lang="en-US" altLang="ko-KR" sz="1400" b="1">
                      <a:solidFill>
                        <a:srgbClr val="996633"/>
                      </a:solidFill>
                      <a:ea typeface="굴림" charset="-127"/>
                    </a:rPr>
                    <a:t>Group 2</a:t>
                  </a:r>
                  <a:endParaRPr kumimoji="1" lang="ko-KR" altLang="en-US" sz="1400" b="1">
                    <a:solidFill>
                      <a:srgbClr val="996633"/>
                    </a:solidFill>
                    <a:ea typeface="굴림" charset="-127"/>
                  </a:endParaRPr>
                </a:p>
              </p:txBody>
            </p:sp>
          </p:grpSp>
        </p:grpSp>
        <p:sp>
          <p:nvSpPr>
            <p:cNvPr id="75" name="AutoShape 58"/>
            <p:cNvSpPr>
              <a:spLocks noChangeArrowheads="1"/>
            </p:cNvSpPr>
            <p:nvPr/>
          </p:nvSpPr>
          <p:spPr bwMode="auto">
            <a:xfrm>
              <a:off x="4416" y="1728"/>
              <a:ext cx="288" cy="1296"/>
            </a:xfrm>
            <a:prstGeom prst="curvedLeftArrow">
              <a:avLst>
                <a:gd name="adj1" fmla="val 126083"/>
                <a:gd name="adj2" fmla="val 180000"/>
                <a:gd name="adj3" fmla="val 33333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/>
              <a:endParaRPr kumimoji="1" lang="ko-KR" altLang="en-US">
                <a:solidFill>
                  <a:schemeClr val="bg2"/>
                </a:solidFill>
                <a:latin typeface="Times New Roman" pitchFamily="18" charset="0"/>
                <a:ea typeface="굴림" charset="-127"/>
              </a:endParaRPr>
            </a:p>
          </p:txBody>
        </p:sp>
        <p:sp>
          <p:nvSpPr>
            <p:cNvPr id="76" name="Text Box 59"/>
            <p:cNvSpPr txBox="1">
              <a:spLocks noChangeArrowheads="1"/>
            </p:cNvSpPr>
            <p:nvPr/>
          </p:nvSpPr>
          <p:spPr bwMode="auto">
            <a:xfrm>
              <a:off x="2880" y="2189"/>
              <a:ext cx="2688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atinLnBrk="1"/>
              <a:r>
                <a:rPr kumimoji="1" lang="en-US" altLang="ko-KR" dirty="0">
                  <a:solidFill>
                    <a:srgbClr val="FF3300"/>
                  </a:solidFill>
                  <a:ea typeface="굴림" charset="-127"/>
                </a:rPr>
                <a:t>Override 1</a:t>
              </a:r>
              <a:r>
                <a:rPr kumimoji="1" lang="en-US" altLang="ko-KR" baseline="30000" dirty="0">
                  <a:solidFill>
                    <a:srgbClr val="FF3300"/>
                  </a:solidFill>
                  <a:ea typeface="굴림" charset="-127"/>
                </a:rPr>
                <a:t>st</a:t>
              </a:r>
              <a:r>
                <a:rPr kumimoji="1" lang="en-US" altLang="ko-KR" dirty="0">
                  <a:solidFill>
                    <a:srgbClr val="FF3300"/>
                  </a:solidFill>
                  <a:ea typeface="굴림" charset="-127"/>
                </a:rPr>
                <a:t> CO group to next CO group</a:t>
              </a:r>
            </a:p>
          </p:txBody>
        </p:sp>
      </p:grpSp>
      <p:pic>
        <p:nvPicPr>
          <p:cNvPr id="7578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3042" y="5715016"/>
            <a:ext cx="7315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6143644"/>
            <a:ext cx="7086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Прямоугольник 96"/>
          <p:cNvSpPr/>
          <p:nvPr/>
        </p:nvSpPr>
        <p:spPr>
          <a:xfrm>
            <a:off x="3071802" y="3643314"/>
            <a:ext cx="5857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Выбор свободной линии внутри группы внешних линий задается - </a:t>
            </a:r>
            <a:r>
              <a:rPr lang="ru-RU" dirty="0" err="1" smtClean="0"/>
              <a:t>по-кругу</a:t>
            </a:r>
            <a:r>
              <a:rPr lang="ru-RU" dirty="0" smtClean="0"/>
              <a:t>, с конца, с начала</a:t>
            </a:r>
            <a:endParaRPr lang="ru-RU" dirty="0"/>
          </a:p>
        </p:txBody>
      </p:sp>
      <p:cxnSp>
        <p:nvCxnSpPr>
          <p:cNvPr id="99" name="Прямая со стрелкой 98"/>
          <p:cNvCxnSpPr>
            <a:stCxn id="81" idx="3"/>
            <a:endCxn id="82" idx="1"/>
          </p:cNvCxnSpPr>
          <p:nvPr/>
        </p:nvCxnSpPr>
        <p:spPr>
          <a:xfrm>
            <a:off x="1002456" y="5054743"/>
            <a:ext cx="380242" cy="803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endCxn id="83" idx="0"/>
          </p:cNvCxnSpPr>
          <p:nvPr/>
        </p:nvCxnSpPr>
        <p:spPr>
          <a:xfrm rot="10800000" flipV="1">
            <a:off x="1191426" y="5143511"/>
            <a:ext cx="165864" cy="1015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Аналоговые линии. Входящая связь.</a:t>
            </a:r>
            <a:endParaRPr lang="ru-RU" b="1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53625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2844" y="642918"/>
            <a:ext cx="885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dirty="0" smtClean="0"/>
              <a:t>В качестве назначения приема входящего вызова по внешней линии могут быть указаны: внутренний абонент системы, группа приема входящих вызовов - </a:t>
            </a:r>
            <a:r>
              <a:rPr lang="en-US" altLang="ko-KR" dirty="0" smtClean="0">
                <a:ea typeface="굴림" charset="-127"/>
              </a:rPr>
              <a:t>Hunt Group</a:t>
            </a:r>
            <a:r>
              <a:rPr lang="ru-RU" altLang="ko-KR" dirty="0" smtClean="0"/>
              <a:t> или голосовое сообщение </a:t>
            </a:r>
            <a:r>
              <a:rPr lang="en-US" altLang="ko-KR" dirty="0" smtClean="0">
                <a:ea typeface="굴림" charset="-127"/>
              </a:rPr>
              <a:t>VMIU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3857628"/>
            <a:ext cx="8786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dirty="0" smtClean="0"/>
              <a:t>Назначение приема входящих вызовов производится отдельно для режимов День/Ночь/Выходной/Дополнительный. Таблица переключения режимов приема вызовов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478632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tabLst>
                <a:tab pos="228600" algn="l"/>
              </a:tabLst>
            </a:pPr>
            <a:r>
              <a:rPr lang="ru-RU" i="1" u="sng" dirty="0" smtClean="0"/>
              <a:t>Для изменения режима приема вызовов на аппарате оператора:</a:t>
            </a:r>
            <a:endParaRPr lang="ru-RU" dirty="0" smtClean="0"/>
          </a:p>
          <a:p>
            <a:pPr algn="ctr">
              <a:tabLst>
                <a:tab pos="228600" algn="l"/>
              </a:tabLst>
            </a:pPr>
            <a:r>
              <a:rPr lang="ru-RU" dirty="0" smtClean="0"/>
              <a:t>Нажмите клавишу </a:t>
            </a:r>
            <a:r>
              <a:rPr lang="ru-RU" b="1" dirty="0" smtClean="0"/>
              <a:t>[DND/FWD]</a:t>
            </a:r>
            <a:r>
              <a:rPr lang="ru-RU" dirty="0" smtClean="0"/>
              <a:t>.</a:t>
            </a:r>
          </a:p>
          <a:p>
            <a:pPr algn="ctr">
              <a:tabLst>
                <a:tab pos="228600" algn="l"/>
              </a:tabLst>
            </a:pPr>
            <a:r>
              <a:rPr lang="ru-RU" dirty="0" smtClean="0"/>
              <a:t>Выберите требуемый режим</a:t>
            </a:r>
            <a:endParaRPr lang="en-US" dirty="0" smtClean="0"/>
          </a:p>
          <a:p>
            <a:pPr algn="ctr">
              <a:tabLst>
                <a:tab pos="228600" algn="l"/>
              </a:tabLst>
            </a:pPr>
            <a:r>
              <a:rPr lang="en-US" dirty="0" smtClean="0"/>
              <a:t>(</a:t>
            </a:r>
            <a:r>
              <a:rPr lang="ru-RU" dirty="0" smtClean="0"/>
              <a:t>для </a:t>
            </a:r>
            <a:r>
              <a:rPr lang="en-US" dirty="0" smtClean="0"/>
              <a:t>Auto </a:t>
            </a:r>
            <a:r>
              <a:rPr lang="ru-RU" dirty="0" smtClean="0"/>
              <a:t>таблицы)</a:t>
            </a:r>
          </a:p>
          <a:p>
            <a:pPr algn="ctr">
              <a:tabLst>
                <a:tab pos="228600" algn="l"/>
              </a:tabLst>
            </a:pPr>
            <a:r>
              <a:rPr lang="ru-RU" dirty="0" smtClean="0"/>
              <a:t>Н</a:t>
            </a:r>
            <a:r>
              <a:rPr lang="ru-RU" altLang="ko-KR" dirty="0" smtClean="0"/>
              <a:t>ажмите клавишу </a:t>
            </a:r>
            <a:r>
              <a:rPr lang="ru-RU" altLang="ko-KR" b="1" dirty="0" smtClean="0"/>
              <a:t>[</a:t>
            </a:r>
            <a:r>
              <a:rPr lang="en-US" altLang="ko-KR" b="1" dirty="0" smtClean="0">
                <a:ea typeface="굴림" charset="-127"/>
              </a:rPr>
              <a:t>HOLD</a:t>
            </a:r>
            <a:r>
              <a:rPr lang="ru-RU" altLang="ko-KR" b="1" dirty="0" smtClean="0"/>
              <a:t>/</a:t>
            </a:r>
            <a:r>
              <a:rPr lang="en-US" altLang="ko-KR" b="1" dirty="0" smtClean="0">
                <a:ea typeface="굴림" charset="-127"/>
              </a:rPr>
              <a:t>SAVE</a:t>
            </a:r>
            <a:r>
              <a:rPr lang="ru-RU" altLang="ko-KR" b="1" dirty="0" smtClean="0"/>
              <a:t>]</a:t>
            </a:r>
            <a:r>
              <a:rPr lang="ru-RU" altLang="ko-KR" dirty="0" smtClean="0"/>
              <a:t>.</a:t>
            </a:r>
            <a:endParaRPr lang="ru-RU" dirty="0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428736"/>
            <a:ext cx="1752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857364"/>
            <a:ext cx="26574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ьная выноска 9"/>
          <p:cNvSpPr/>
          <p:nvPr/>
        </p:nvSpPr>
        <p:spPr>
          <a:xfrm>
            <a:off x="2000232" y="5929330"/>
            <a:ext cx="642942" cy="285752"/>
          </a:xfrm>
          <a:prstGeom prst="wedgeEllipseCallout">
            <a:avLst>
              <a:gd name="adj1" fmla="val 496909"/>
              <a:gd name="adj2" fmla="val -33343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572008"/>
            <a:ext cx="16764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5143512"/>
            <a:ext cx="28575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Ограничения класса сервиса (</a:t>
            </a:r>
            <a:r>
              <a:rPr lang="en-US" b="1" dirty="0" smtClean="0"/>
              <a:t>COS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68610" name="Picture 2" descr="C:\Documents and Settings\SonOfNorth\YandexDisk\Скриншоты\COS tab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7877175" cy="5638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Ограничения класса сервиса (</a:t>
            </a:r>
            <a:r>
              <a:rPr lang="en-US" b="1" dirty="0" smtClean="0"/>
              <a:t>COS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69634" name="Picture 2" descr="C:\Documents and Settings\SonOfNorth\YandexDisk\Скриншоты\Deny 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4248472" cy="1869662"/>
          </a:xfrm>
          <a:prstGeom prst="rect">
            <a:avLst/>
          </a:prstGeom>
          <a:noFill/>
        </p:spPr>
      </p:pic>
      <p:pic>
        <p:nvPicPr>
          <p:cNvPr id="69635" name="Picture 3" descr="C:\Documents and Settings\SonOfNorth\YandexDisk\Скриншоты\Allow 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789040"/>
            <a:ext cx="4248472" cy="19030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1" y="857232"/>
            <a:ext cx="8678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уровне класса сервиса для абонента или городской линии могут быть созданы правила ограничения набора различных комбинаций цифр и исключения из этих правил.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Ограничения класса сервиса (</a:t>
            </a:r>
            <a:r>
              <a:rPr lang="en-US" b="1" dirty="0" smtClean="0"/>
              <a:t>COS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5721" y="857232"/>
            <a:ext cx="8678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Правила ограничения (класс сервиса) могут быть в дальнейшем назначены для внутренних абонентов и городских линий.</a:t>
            </a:r>
            <a:endParaRPr lang="ru-RU" dirty="0"/>
          </a:p>
        </p:txBody>
      </p:sp>
      <p:pic>
        <p:nvPicPr>
          <p:cNvPr id="70658" name="Picture 2" descr="C:\Documents and Settings\SonOfNorth\YandexDisk\Скриншоты\CO C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005064"/>
            <a:ext cx="6718876" cy="1872208"/>
          </a:xfrm>
          <a:prstGeom prst="rect">
            <a:avLst/>
          </a:prstGeom>
          <a:noFill/>
        </p:spPr>
      </p:pic>
      <p:pic>
        <p:nvPicPr>
          <p:cNvPr id="70659" name="Picture 3" descr="C:\Documents and Settings\SonOfNorth\YandexDisk\Скриншоты\STN CO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4368486" cy="1880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Ограничения класса сервиса (</a:t>
            </a:r>
            <a:r>
              <a:rPr lang="en-US" b="1" dirty="0" smtClean="0"/>
              <a:t>COS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642918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Пример ограничения междугородней связи с возможностью вызова федеральных мобильных номеров</a:t>
            </a:r>
            <a:endParaRPr lang="ru-RU" dirty="0"/>
          </a:p>
        </p:txBody>
      </p:sp>
      <p:pic>
        <p:nvPicPr>
          <p:cNvPr id="70658" name="Picture 2" descr="C:\Documents and Settings\SonOfNorth\YandexDisk\Скриншоты\Allow 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84784"/>
            <a:ext cx="4273798" cy="1978918"/>
          </a:xfrm>
          <a:prstGeom prst="rect">
            <a:avLst/>
          </a:prstGeom>
          <a:noFill/>
        </p:spPr>
      </p:pic>
      <p:pic>
        <p:nvPicPr>
          <p:cNvPr id="70659" name="Picture 3" descr="C:\Documents and Settings\SonOfNorth\YandexDisk\Скриншоты\COS 2 assig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789040"/>
            <a:ext cx="5181600" cy="2305050"/>
          </a:xfrm>
          <a:prstGeom prst="rect">
            <a:avLst/>
          </a:prstGeom>
          <a:noFill/>
        </p:spPr>
      </p:pic>
      <p:pic>
        <p:nvPicPr>
          <p:cNvPr id="70660" name="Picture 4" descr="C:\Documents and Settings\SonOfNorth\YandexDisk\Скриншоты\Deny 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84784"/>
            <a:ext cx="4202525" cy="190271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14847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7984" y="14847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5656" y="38610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Ограничения класса сервиса (</a:t>
            </a:r>
            <a:r>
              <a:rPr lang="en-US" b="1" dirty="0" smtClean="0"/>
              <a:t>COS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5721" y="857232"/>
            <a:ext cx="8678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таблице экстренных номеров  можно указать наборы, которые никак не могут быть запрещены по классу сервиса.</a:t>
            </a:r>
            <a:endParaRPr lang="ru-RU" dirty="0"/>
          </a:p>
        </p:txBody>
      </p:sp>
      <p:pic>
        <p:nvPicPr>
          <p:cNvPr id="71682" name="Picture 2" descr="C:\Documents and Settings\SonOfNorth\YandexDisk\Скриншоты\Emergency co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132856"/>
            <a:ext cx="5228059" cy="3275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3779838" y="549275"/>
            <a:ext cx="1204795" cy="371513"/>
          </a:xfrm>
          <a:prstGeom prst="rect">
            <a:avLst/>
          </a:prstGeom>
          <a:solidFill>
            <a:srgbClr val="4F81BD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ПРАКТИКА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95288" y="981075"/>
            <a:ext cx="8497887" cy="341850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1313" indent="-34131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000000"/>
                </a:solidFill>
              </a:rPr>
              <a:t>В </a:t>
            </a:r>
            <a:r>
              <a:rPr lang="en-US" dirty="0">
                <a:solidFill>
                  <a:srgbClr val="000000"/>
                </a:solidFill>
              </a:rPr>
              <a:t>PGM140 </a:t>
            </a:r>
            <a:r>
              <a:rPr lang="ru-RU" dirty="0">
                <a:solidFill>
                  <a:srgbClr val="000000"/>
                </a:solidFill>
              </a:rPr>
              <a:t>поместите ВСЕ линии 21 группу</a:t>
            </a:r>
          </a:p>
          <a:p>
            <a:pPr marL="341313" indent="-341313">
              <a:buFont typeface="Times New Roman" pitchFamily="16" charset="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000000"/>
                </a:solidFill>
              </a:rPr>
              <a:t>В </a:t>
            </a:r>
            <a:r>
              <a:rPr lang="en-US" dirty="0">
                <a:solidFill>
                  <a:srgbClr val="000000"/>
                </a:solidFill>
              </a:rPr>
              <a:t>PGM140 </a:t>
            </a:r>
            <a:r>
              <a:rPr lang="ru-RU" dirty="0">
                <a:solidFill>
                  <a:srgbClr val="000000"/>
                </a:solidFill>
              </a:rPr>
              <a:t>поместите </a:t>
            </a:r>
            <a:r>
              <a:rPr lang="ru-RU" dirty="0" smtClean="0">
                <a:solidFill>
                  <a:srgbClr val="000000"/>
                </a:solidFill>
              </a:rPr>
              <a:t>линию </a:t>
            </a:r>
            <a:r>
              <a:rPr lang="ru-RU" dirty="0">
                <a:solidFill>
                  <a:srgbClr val="000000"/>
                </a:solidFill>
              </a:rPr>
              <a:t>2 в CO/IP GROUP 1</a:t>
            </a:r>
          </a:p>
          <a:p>
            <a:pPr marL="341313" indent="-341313">
              <a:buFont typeface="Times New Roman" pitchFamily="16" charset="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000000"/>
                </a:solidFill>
              </a:rPr>
              <a:t>Подключите порт 8 </a:t>
            </a:r>
            <a:r>
              <a:rPr lang="en-US" dirty="0">
                <a:solidFill>
                  <a:srgbClr val="000000"/>
                </a:solidFill>
              </a:rPr>
              <a:t>FXS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на </a:t>
            </a:r>
            <a:r>
              <a:rPr lang="en-US" dirty="0" smtClean="0">
                <a:solidFill>
                  <a:srgbClr val="000000"/>
                </a:solidFill>
              </a:rPr>
              <a:t>FXO </a:t>
            </a:r>
            <a:r>
              <a:rPr lang="en-US" dirty="0">
                <a:solidFill>
                  <a:srgbClr val="000000"/>
                </a:solidFill>
              </a:rPr>
              <a:t>1</a:t>
            </a:r>
            <a:r>
              <a:rPr lang="ru-RU" dirty="0">
                <a:solidFill>
                  <a:srgbClr val="000000"/>
                </a:solidFill>
              </a:rPr>
              <a:t> </a:t>
            </a:r>
          </a:p>
          <a:p>
            <a:pPr marL="341313" indent="-341313">
              <a:buFont typeface="Times New Roman" pitchFamily="16" charset="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000000"/>
                </a:solidFill>
              </a:rPr>
              <a:t>В </a:t>
            </a:r>
            <a:r>
              <a:rPr lang="en-US" dirty="0">
                <a:solidFill>
                  <a:srgbClr val="000000"/>
                </a:solidFill>
              </a:rPr>
              <a:t>PGM144 </a:t>
            </a:r>
            <a:r>
              <a:rPr lang="ru-RU" dirty="0">
                <a:solidFill>
                  <a:srgbClr val="000000"/>
                </a:solidFill>
              </a:rPr>
              <a:t>наведите линию 2 на </a:t>
            </a:r>
            <a:r>
              <a:rPr lang="ru-RU" dirty="0" smtClean="0">
                <a:solidFill>
                  <a:srgbClr val="000000"/>
                </a:solidFill>
              </a:rPr>
              <a:t>номер </a:t>
            </a:r>
            <a:r>
              <a:rPr lang="en-US" dirty="0" smtClean="0">
                <a:solidFill>
                  <a:srgbClr val="000000"/>
                </a:solidFill>
              </a:rPr>
              <a:t>LIP8002E Delay </a:t>
            </a:r>
            <a:r>
              <a:rPr lang="en-US" dirty="0">
                <a:solidFill>
                  <a:srgbClr val="000000"/>
                </a:solidFill>
              </a:rPr>
              <a:t>0.  </a:t>
            </a:r>
            <a:r>
              <a:rPr lang="ru-RU" dirty="0" err="1" smtClean="0">
                <a:solidFill>
                  <a:srgbClr val="000000"/>
                </a:solidFill>
              </a:rPr>
              <a:t>З</a:t>
            </a:r>
            <a:r>
              <a:rPr lang="en-US" dirty="0" err="1" smtClean="0">
                <a:solidFill>
                  <a:srgbClr val="000000"/>
                </a:solidFill>
              </a:rPr>
              <a:t>атем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- </a:t>
            </a:r>
            <a:r>
              <a:rPr lang="ru-RU" dirty="0" err="1">
                <a:solidFill>
                  <a:srgbClr val="000000"/>
                </a:solidFill>
              </a:rPr>
              <a:t>Hunt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Group</a:t>
            </a:r>
            <a:r>
              <a:rPr lang="ru-RU" dirty="0">
                <a:solidFill>
                  <a:srgbClr val="000000"/>
                </a:solidFill>
              </a:rPr>
              <a:t> *401.</a:t>
            </a:r>
          </a:p>
          <a:p>
            <a:pPr marL="341313" indent="-341313">
              <a:buFont typeface="Times New Roman" pitchFamily="16" charset="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000000"/>
                </a:solidFill>
              </a:rPr>
              <a:t>Проверьте </a:t>
            </a:r>
            <a:r>
              <a:rPr lang="ru-RU" dirty="0" smtClean="0">
                <a:solidFill>
                  <a:srgbClr val="000000"/>
                </a:solidFill>
              </a:rPr>
              <a:t>прохождение </a:t>
            </a:r>
            <a:r>
              <a:rPr lang="en-US" dirty="0">
                <a:solidFill>
                  <a:srgbClr val="000000"/>
                </a:solidFill>
              </a:rPr>
              <a:t>CID</a:t>
            </a:r>
          </a:p>
          <a:p>
            <a:pPr marL="341313" indent="-341313">
              <a:buFont typeface="Times New Roman" pitchFamily="16" charset="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000000"/>
                </a:solidFill>
              </a:rPr>
              <a:t>Проверьте исходящую связь наборами 9 и </a:t>
            </a:r>
            <a:r>
              <a:rPr lang="ru-RU" dirty="0" smtClean="0">
                <a:solidFill>
                  <a:srgbClr val="000000"/>
                </a:solidFill>
              </a:rPr>
              <a:t>8802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и 8901 </a:t>
            </a:r>
            <a:r>
              <a:rPr lang="ru-RU" dirty="0">
                <a:solidFill>
                  <a:srgbClr val="000000"/>
                </a:solidFill>
              </a:rPr>
              <a:t>+ </a:t>
            </a:r>
            <a:r>
              <a:rPr lang="ru-RU" dirty="0" smtClean="0">
                <a:solidFill>
                  <a:srgbClr val="000000"/>
                </a:solidFill>
              </a:rPr>
              <a:t>любой внутренний номер</a:t>
            </a:r>
          </a:p>
          <a:p>
            <a:pPr marL="341313" indent="-341313">
              <a:buFont typeface="Times New Roman" pitchFamily="16" charset="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Запретите одному из </a:t>
            </a:r>
            <a:r>
              <a:rPr lang="en-US" dirty="0" err="1" smtClean="0">
                <a:solidFill>
                  <a:srgbClr val="000000"/>
                </a:solidFill>
              </a:rPr>
              <a:t>Phontage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CO/IP GROUP 1. Проверьте.</a:t>
            </a:r>
            <a:endParaRPr lang="ru-RU" dirty="0">
              <a:solidFill>
                <a:srgbClr val="000000"/>
              </a:solidFill>
            </a:endParaRPr>
          </a:p>
          <a:p>
            <a:pPr marL="341313" indent="-341313">
              <a:buFont typeface="Times New Roman" pitchFamily="16" charset="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000000"/>
                </a:solidFill>
              </a:rPr>
              <a:t>Заполните </a:t>
            </a:r>
            <a:r>
              <a:rPr lang="en-US" dirty="0">
                <a:solidFill>
                  <a:srgbClr val="000000"/>
                </a:solidFill>
              </a:rPr>
              <a:t>Deny </a:t>
            </a:r>
            <a:r>
              <a:rPr lang="ru-RU" dirty="0" smtClean="0">
                <a:solidFill>
                  <a:srgbClr val="000000"/>
                </a:solidFill>
              </a:rPr>
              <a:t>таблицу, запрет 8, </a:t>
            </a:r>
            <a:r>
              <a:rPr lang="ru-RU" dirty="0">
                <a:solidFill>
                  <a:srgbClr val="000000"/>
                </a:solidFill>
              </a:rPr>
              <a:t>и назначьте для абонента </a:t>
            </a:r>
            <a:r>
              <a:rPr lang="ru-RU" dirty="0" smtClean="0">
                <a:solidFill>
                  <a:srgbClr val="000000"/>
                </a:solidFill>
              </a:rPr>
              <a:t>одного из </a:t>
            </a:r>
            <a:r>
              <a:rPr lang="en-US" dirty="0" err="1" smtClean="0">
                <a:solidFill>
                  <a:srgbClr val="000000"/>
                </a:solidFill>
              </a:rPr>
              <a:t>Phontage</a:t>
            </a:r>
            <a:r>
              <a:rPr lang="en-US" dirty="0" smtClean="0">
                <a:solidFill>
                  <a:srgbClr val="000000"/>
                </a:solidFill>
              </a:rPr>
              <a:t> COS </a:t>
            </a:r>
            <a:r>
              <a:rPr lang="en-US" dirty="0">
                <a:solidFill>
                  <a:srgbClr val="000000"/>
                </a:solidFill>
              </a:rPr>
              <a:t>2 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Проверьте набрав 9+8.</a:t>
            </a:r>
          </a:p>
          <a:p>
            <a:pPr marL="341313" indent="-341313">
              <a:buFont typeface="Times New Roman" pitchFamily="16" charset="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000000"/>
                </a:solidFill>
              </a:rPr>
              <a:t>Верните для абонента </a:t>
            </a:r>
            <a:r>
              <a:rPr lang="en-US" dirty="0" smtClean="0">
                <a:solidFill>
                  <a:srgbClr val="000000"/>
                </a:solidFill>
              </a:rPr>
              <a:t>COS </a:t>
            </a:r>
            <a:r>
              <a:rPr lang="en-US" dirty="0">
                <a:solidFill>
                  <a:srgbClr val="000000"/>
                </a:solidFill>
              </a:rPr>
              <a:t>1</a:t>
            </a:r>
            <a:r>
              <a:rPr lang="ru-RU" dirty="0">
                <a:solidFill>
                  <a:srgbClr val="000000"/>
                </a:solidFill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Маршрутизация по наименьшей стоимости (</a:t>
            </a:r>
            <a:r>
              <a:rPr lang="en-US" b="1" dirty="0" smtClean="0"/>
              <a:t>LCR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5721" y="857232"/>
            <a:ext cx="86787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Маршрутизация по наименьшей стоимости (LCR) обеспечивает</a:t>
            </a:r>
          </a:p>
          <a:p>
            <a:r>
              <a:rPr lang="ru-RU" b="1" dirty="0" smtClean="0"/>
              <a:t>автоматический выбор заданного направления при исходящем</a:t>
            </a:r>
          </a:p>
          <a:p>
            <a:r>
              <a:rPr lang="ru-RU" b="1" dirty="0" smtClean="0"/>
              <a:t>вызове по результату анализа набираемых цифр.</a:t>
            </a:r>
          </a:p>
          <a:p>
            <a:r>
              <a:rPr lang="ru-RU" dirty="0" smtClean="0"/>
              <a:t>• </a:t>
            </a:r>
            <a:r>
              <a:rPr lang="ru-RU" b="1" i="1" dirty="0" smtClean="0"/>
              <a:t>Внутренний LCR (</a:t>
            </a:r>
            <a:r>
              <a:rPr lang="ru-RU" b="1" i="1" dirty="0" err="1" smtClean="0"/>
              <a:t>Internal</a:t>
            </a:r>
            <a:r>
              <a:rPr lang="ru-RU" b="1" i="1" dirty="0" smtClean="0"/>
              <a:t> LCR) - активизируется во время сигнала</a:t>
            </a:r>
          </a:p>
          <a:p>
            <a:r>
              <a:rPr lang="ru-RU" dirty="0" smtClean="0"/>
              <a:t>готовности системы (гудка) при снятии трубки. Анализ набираемых цифр</a:t>
            </a:r>
          </a:p>
          <a:p>
            <a:r>
              <a:rPr lang="ru-RU" dirty="0" smtClean="0"/>
              <a:t>происходит до их обработки в соответствии с планом набора системы.</a:t>
            </a:r>
          </a:p>
          <a:p>
            <a:r>
              <a:rPr lang="ru-RU" dirty="0" smtClean="0"/>
              <a:t>Если набираемые цифры совпадают с кодом внутреннего LCR, система</a:t>
            </a:r>
          </a:p>
          <a:p>
            <a:r>
              <a:rPr lang="ru-RU" dirty="0" smtClean="0"/>
              <a:t>выберет внешнюю линию из запрограммированной группы внешних линий</a:t>
            </a:r>
          </a:p>
          <a:p>
            <a:r>
              <a:rPr lang="ru-RU" dirty="0" smtClean="0"/>
              <a:t>и наберет модифицированные цифры в соответствии с</a:t>
            </a:r>
          </a:p>
          <a:p>
            <a:r>
              <a:rPr lang="ru-RU" dirty="0" smtClean="0"/>
              <a:t>программированием </a:t>
            </a:r>
            <a:r>
              <a:rPr lang="en-US" dirty="0" smtClean="0"/>
              <a:t>LCR.</a:t>
            </a:r>
          </a:p>
          <a:p>
            <a:r>
              <a:rPr lang="ru-RU" dirty="0" smtClean="0"/>
              <a:t>•</a:t>
            </a:r>
            <a:r>
              <a:rPr lang="ru-RU" b="1" i="1" dirty="0" smtClean="0"/>
              <a:t>Внешний LCR (</a:t>
            </a:r>
            <a:r>
              <a:rPr lang="ru-RU" b="1" i="1" dirty="0" err="1" smtClean="0"/>
              <a:t>Loop</a:t>
            </a:r>
            <a:r>
              <a:rPr lang="ru-RU" b="1" i="1" dirty="0" smtClean="0"/>
              <a:t> LCR) - активизируется набором кода Доступа к</a:t>
            </a:r>
          </a:p>
          <a:p>
            <a:r>
              <a:rPr lang="ru-RU" dirty="0" smtClean="0"/>
              <a:t>первой доступной группе внешних линий («9») или нажатием клавиши</a:t>
            </a:r>
          </a:p>
          <a:p>
            <a:r>
              <a:rPr lang="ru-RU" b="1" dirty="0" smtClean="0"/>
              <a:t>{LOOP}. Если набираемые цифры совпадают с кодом внешнего LCR,</a:t>
            </a:r>
          </a:p>
          <a:p>
            <a:r>
              <a:rPr lang="ru-RU" dirty="0" smtClean="0"/>
              <a:t>система выберет внешнюю линию из запрограммированной группы</a:t>
            </a:r>
          </a:p>
          <a:p>
            <a:r>
              <a:rPr lang="ru-RU" dirty="0" smtClean="0"/>
              <a:t>внешних линий и наберет модифицированные цифры в соответствии с</a:t>
            </a:r>
          </a:p>
          <a:p>
            <a:r>
              <a:rPr lang="ru-RU" dirty="0" smtClean="0"/>
              <a:t>программированием </a:t>
            </a:r>
            <a:r>
              <a:rPr lang="en-US" dirty="0" smtClean="0"/>
              <a:t>LCR.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Маршрутизация по наименьшей стоимости (</a:t>
            </a:r>
            <a:r>
              <a:rPr lang="en-US" b="1" dirty="0" smtClean="0"/>
              <a:t>LCR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5721" y="857232"/>
            <a:ext cx="8678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Процедура настройки начинается с включения функции и выбора типа маршрутизации. Для алгоритма так же могут быть заданы временные интервалы. </a:t>
            </a:r>
            <a:endParaRPr lang="ru-RU" dirty="0"/>
          </a:p>
        </p:txBody>
      </p:sp>
      <p:pic>
        <p:nvPicPr>
          <p:cNvPr id="72706" name="Picture 2" descr="C:\Documents and Settings\SonOfNorth\YandexDisk\Скриншоты\LCR contro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72816"/>
            <a:ext cx="4829175" cy="3895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 idx="4294967295"/>
          </p:nvPr>
        </p:nvSpPr>
        <p:spPr>
          <a:xfrm>
            <a:off x="2971800" y="152400"/>
            <a:ext cx="4495800" cy="639762"/>
          </a:xfrm>
        </p:spPr>
        <p:txBody>
          <a:bodyPr>
            <a:normAutofit fontScale="90000"/>
          </a:bodyPr>
          <a:lstStyle/>
          <a:p>
            <a:r>
              <a:rPr lang="ru-RU" altLang="ko-KR" sz="3600" b="1" kern="1200" dirty="0" smtClean="0">
                <a:solidFill>
                  <a:schemeClr val="tx1"/>
                </a:solidFill>
                <a:latin typeface="Calibri" pitchFamily="34" charset="0"/>
                <a:ea typeface="맑은 고딕" pitchFamily="34" charset="-127"/>
                <a:cs typeface="Arial" charset="0"/>
              </a:rPr>
              <a:t>Схема подключений</a:t>
            </a:r>
            <a:endParaRPr lang="ko-KR" altLang="en-US" sz="3600" b="1" kern="1200" dirty="0">
              <a:solidFill>
                <a:schemeClr val="tx1"/>
              </a:solidFill>
              <a:latin typeface="Calibri" pitchFamily="34" charset="0"/>
              <a:ea typeface="맑은 고딕" pitchFamily="34" charset="-127"/>
              <a:cs typeface="Arial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04800" y="8382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그림 3" descr="C:\Documents and Settings\Administrator\바탕 화면\★eMG80\Connection diagram\Update_eMG80 system connection 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4000527" cy="565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857232"/>
            <a:ext cx="37147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5214950"/>
            <a:ext cx="21431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7950" y="5643578"/>
            <a:ext cx="327984" cy="57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Маршрутизация по наименьшей стоимости (</a:t>
            </a:r>
            <a:r>
              <a:rPr lang="en-US" b="1" dirty="0" smtClean="0"/>
              <a:t>LCR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5721" y="857232"/>
            <a:ext cx="86787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таблице префиксов </a:t>
            </a:r>
            <a:r>
              <a:rPr lang="en-US" dirty="0" smtClean="0"/>
              <a:t>LCR </a:t>
            </a:r>
            <a:r>
              <a:rPr lang="ru-RU" dirty="0" smtClean="0"/>
              <a:t>необходимо указать цифры, по набору которых система будет задействовать алгоритм </a:t>
            </a:r>
            <a:r>
              <a:rPr lang="en-US" dirty="0" smtClean="0"/>
              <a:t>LCR</a:t>
            </a:r>
            <a:r>
              <a:rPr lang="ru-RU" dirty="0" smtClean="0"/>
              <a:t> и выбирать то или иное направление. Для каждого такого набора должен быть указан номер таблицы модификации знаков (</a:t>
            </a:r>
            <a:r>
              <a:rPr lang="en-US" dirty="0" smtClean="0"/>
              <a:t>DMT</a:t>
            </a:r>
            <a:r>
              <a:rPr lang="ru-RU" dirty="0" smtClean="0"/>
              <a:t>)</a:t>
            </a:r>
            <a:r>
              <a:rPr lang="en-US" dirty="0" smtClean="0"/>
              <a:t>. </a:t>
            </a:r>
            <a:r>
              <a:rPr lang="ru-RU" dirty="0" smtClean="0"/>
              <a:t>Данный номер указывается шестью знаками (01 в данном случае является индексом таблицы 1 </a:t>
            </a:r>
            <a:r>
              <a:rPr lang="en-US" dirty="0" smtClean="0"/>
              <a:t>DMT</a:t>
            </a:r>
            <a:r>
              <a:rPr lang="ru-RU" dirty="0" smtClean="0"/>
              <a:t>, повторяющимся три раза).</a:t>
            </a:r>
            <a:endParaRPr lang="ru-RU" dirty="0"/>
          </a:p>
        </p:txBody>
      </p:sp>
      <p:pic>
        <p:nvPicPr>
          <p:cNvPr id="73730" name="Picture 2" descr="C:\Documents and Settings\SonOfNorth\YandexDisk\Скриншоты\LCR LD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780928"/>
            <a:ext cx="4824536" cy="3248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Маршрутизация по наименьшей стоимости (</a:t>
            </a:r>
            <a:r>
              <a:rPr lang="en-US" b="1" dirty="0" smtClean="0"/>
              <a:t>LCR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5721" y="857232"/>
            <a:ext cx="8678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таблице модификации </a:t>
            </a:r>
            <a:r>
              <a:rPr lang="en-US" dirty="0" smtClean="0"/>
              <a:t>DMT</a:t>
            </a:r>
            <a:r>
              <a:rPr lang="ru-RU" dirty="0" smtClean="0"/>
              <a:t> набираемый номер может быть преобразован при помощи удаления/замещения знаков. Тут же указывается номер группы городских линий в которые уйдёт данный набор. В поле </a:t>
            </a:r>
            <a:r>
              <a:rPr lang="en-US" dirty="0" smtClean="0"/>
              <a:t>Alternative DMT Index </a:t>
            </a:r>
            <a:r>
              <a:rPr lang="ru-RU" dirty="0" smtClean="0"/>
              <a:t>может быть указан номер маршрута (таблицы </a:t>
            </a:r>
            <a:r>
              <a:rPr lang="en-US" dirty="0" smtClean="0"/>
              <a:t>DMT</a:t>
            </a:r>
            <a:r>
              <a:rPr lang="ru-RU" dirty="0" smtClean="0"/>
              <a:t>),  который будет задействован при недоступности предыдущего.</a:t>
            </a:r>
          </a:p>
          <a:p>
            <a:endParaRPr lang="ru-RU" dirty="0"/>
          </a:p>
        </p:txBody>
      </p:sp>
      <p:pic>
        <p:nvPicPr>
          <p:cNvPr id="74754" name="Picture 2" descr="C:\Documents and Settings\SonOfNorth\YandexDisk\Скриншоты\LCR DM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348880"/>
            <a:ext cx="7477125" cy="357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"/>
          <p:cNvSpPr txBox="1">
            <a:spLocks noChangeArrowheads="1"/>
          </p:cNvSpPr>
          <p:nvPr/>
        </p:nvSpPr>
        <p:spPr bwMode="auto">
          <a:xfrm>
            <a:off x="3779838" y="549275"/>
            <a:ext cx="1257693" cy="371513"/>
          </a:xfrm>
          <a:prstGeom prst="rect">
            <a:avLst/>
          </a:prstGeom>
          <a:solidFill>
            <a:srgbClr val="4F81BD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000000"/>
                </a:solidFill>
              </a:rPr>
              <a:t>ПРАКТИКА </a:t>
            </a:r>
          </a:p>
        </p:txBody>
      </p:sp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79388" y="1052513"/>
            <a:ext cx="8785225" cy="175650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ru-RU" dirty="0">
              <a:solidFill>
                <a:srgbClr val="000000"/>
              </a:solidFill>
            </a:endParaRPr>
          </a:p>
          <a:p>
            <a:pPr marL="341313" indent="-341313"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Настройте </a:t>
            </a:r>
            <a:r>
              <a:rPr lang="ru-RU" dirty="0">
                <a:solidFill>
                  <a:srgbClr val="000000"/>
                </a:solidFill>
              </a:rPr>
              <a:t>маршрутизацию для коротких номеров. </a:t>
            </a:r>
            <a:r>
              <a:rPr lang="ru-RU" dirty="0" smtClean="0">
                <a:solidFill>
                  <a:srgbClr val="000000"/>
                </a:solidFill>
              </a:rPr>
              <a:t>Включите </a:t>
            </a:r>
            <a:r>
              <a:rPr lang="en-US" dirty="0" smtClean="0">
                <a:solidFill>
                  <a:srgbClr val="000000"/>
                </a:solidFill>
              </a:rPr>
              <a:t>LCR</a:t>
            </a:r>
            <a:endParaRPr lang="ru-RU" dirty="0">
              <a:solidFill>
                <a:srgbClr val="000000"/>
              </a:solidFill>
            </a:endParaRPr>
          </a:p>
          <a:p>
            <a:pPr marL="341313" indent="-341313"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Настройте маршрутизацию </a:t>
            </a:r>
            <a:r>
              <a:rPr lang="ru-RU" dirty="0" smtClean="0">
                <a:solidFill>
                  <a:srgbClr val="000000"/>
                </a:solidFill>
              </a:rPr>
              <a:t>для </a:t>
            </a:r>
            <a:r>
              <a:rPr lang="en-US" dirty="0" smtClean="0">
                <a:solidFill>
                  <a:srgbClr val="000000"/>
                </a:solidFill>
              </a:rPr>
              <a:t>“</a:t>
            </a:r>
            <a:r>
              <a:rPr lang="ru-RU" dirty="0" smtClean="0">
                <a:solidFill>
                  <a:srgbClr val="000000"/>
                </a:solidFill>
              </a:rPr>
              <a:t>дополнительного</a:t>
            </a:r>
            <a:r>
              <a:rPr lang="en-US" dirty="0" smtClean="0">
                <a:solidFill>
                  <a:srgbClr val="000000"/>
                </a:solidFill>
              </a:rPr>
              <a:t>”</a:t>
            </a:r>
            <a:r>
              <a:rPr lang="ru-RU" dirty="0" smtClean="0">
                <a:solidFill>
                  <a:srgbClr val="000000"/>
                </a:solidFill>
              </a:rPr>
              <a:t> кода доступа к внешним линиям группы 1  - </a:t>
            </a:r>
            <a:r>
              <a:rPr lang="en-US" dirty="0" smtClean="0">
                <a:solidFill>
                  <a:srgbClr val="000000"/>
                </a:solidFill>
              </a:rPr>
              <a:t>“7”</a:t>
            </a:r>
            <a:r>
              <a:rPr lang="ru-RU" dirty="0" smtClean="0">
                <a:solidFill>
                  <a:srgbClr val="000000"/>
                </a:solidFill>
              </a:rPr>
              <a:t>. </a:t>
            </a:r>
            <a:endParaRPr lang="ru-RU" dirty="0">
              <a:solidFill>
                <a:srgbClr val="000000"/>
              </a:solidFill>
            </a:endParaRPr>
          </a:p>
          <a:p>
            <a:pPr marL="341313" indent="-341313"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Проверьте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ru-RU" dirty="0" smtClean="0">
                <a:solidFill>
                  <a:srgbClr val="000000"/>
                </a:solidFill>
              </a:rPr>
              <a:t>используя код </a:t>
            </a:r>
            <a:r>
              <a:rPr lang="en-US" dirty="0" smtClean="0">
                <a:solidFill>
                  <a:srgbClr val="000000"/>
                </a:solidFill>
              </a:rPr>
              <a:t> “</a:t>
            </a:r>
            <a:r>
              <a:rPr lang="ru-RU" dirty="0" smtClean="0">
                <a:solidFill>
                  <a:srgbClr val="000000"/>
                </a:solidFill>
              </a:rPr>
              <a:t>9</a:t>
            </a:r>
            <a:r>
              <a:rPr lang="en-US" dirty="0" smtClean="0">
                <a:solidFill>
                  <a:srgbClr val="000000"/>
                </a:solidFill>
              </a:rPr>
              <a:t>”</a:t>
            </a:r>
            <a:r>
              <a:rPr lang="ru-RU" dirty="0" smtClean="0">
                <a:solidFill>
                  <a:srgbClr val="000000"/>
                </a:solidFill>
              </a:rPr>
              <a:t> и </a:t>
            </a:r>
            <a:r>
              <a:rPr lang="en-US" dirty="0" smtClean="0">
                <a:solidFill>
                  <a:srgbClr val="000000"/>
                </a:solidFill>
              </a:rPr>
              <a:t>“</a:t>
            </a:r>
            <a:r>
              <a:rPr lang="ru-RU" dirty="0" smtClean="0">
                <a:solidFill>
                  <a:srgbClr val="000000"/>
                </a:solidFill>
              </a:rPr>
              <a:t>дополнительный</a:t>
            </a:r>
            <a:r>
              <a:rPr lang="en-US" dirty="0" smtClean="0">
                <a:solidFill>
                  <a:srgbClr val="000000"/>
                </a:solidFill>
              </a:rPr>
              <a:t>”</a:t>
            </a:r>
            <a:r>
              <a:rPr lang="ru-RU" dirty="0" smtClean="0">
                <a:solidFill>
                  <a:srgbClr val="000000"/>
                </a:solidFill>
              </a:rPr>
              <a:t> код </a:t>
            </a:r>
            <a:r>
              <a:rPr lang="en-US" dirty="0" smtClean="0">
                <a:solidFill>
                  <a:srgbClr val="000000"/>
                </a:solidFill>
              </a:rPr>
              <a:t> “</a:t>
            </a:r>
            <a:r>
              <a:rPr lang="ru-RU" dirty="0" smtClean="0">
                <a:solidFill>
                  <a:srgbClr val="000000"/>
                </a:solidFill>
              </a:rPr>
              <a:t>7</a:t>
            </a:r>
            <a:r>
              <a:rPr lang="en-US" dirty="0" smtClean="0">
                <a:solidFill>
                  <a:srgbClr val="000000"/>
                </a:solidFill>
              </a:rPr>
              <a:t>”</a:t>
            </a:r>
            <a:r>
              <a:rPr lang="ru-RU" dirty="0" smtClean="0">
                <a:solidFill>
                  <a:srgbClr val="000000"/>
                </a:solidFill>
              </a:rPr>
              <a:t>.</a:t>
            </a:r>
            <a:endParaRPr lang="en-US" dirty="0" smtClean="0">
              <a:solidFill>
                <a:srgbClr val="000000"/>
              </a:solidFill>
            </a:endParaRPr>
          </a:p>
          <a:p>
            <a:pPr marL="341313" indent="-341313"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Отключите </a:t>
            </a:r>
            <a:r>
              <a:rPr lang="en-US" dirty="0" smtClean="0">
                <a:solidFill>
                  <a:srgbClr val="000000"/>
                </a:solidFill>
              </a:rPr>
              <a:t>LCR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06759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ISDN PRI </a:t>
            </a:r>
            <a:r>
              <a:rPr lang="ru-RU" b="1" dirty="0" smtClean="0"/>
              <a:t>линии. </a:t>
            </a:r>
            <a:endParaRPr lang="ru-RU" b="1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356"/>
            <a:ext cx="7780338" cy="5754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ISDN PRI </a:t>
            </a:r>
            <a:r>
              <a:rPr lang="ru-RU" b="1" dirty="0" smtClean="0"/>
              <a:t>линии. </a:t>
            </a:r>
            <a:endParaRPr lang="ru-RU" b="1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8429625" cy="5686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ISDN PRI </a:t>
            </a:r>
            <a:r>
              <a:rPr lang="ru-RU" b="1" dirty="0" smtClean="0"/>
              <a:t>линии</a:t>
            </a:r>
            <a:r>
              <a:rPr lang="en-US" b="1" dirty="0" smtClean="0"/>
              <a:t>. </a:t>
            </a:r>
            <a:r>
              <a:rPr lang="ru-RU" b="1" dirty="0" smtClean="0"/>
              <a:t>Настройка</a:t>
            </a:r>
            <a:r>
              <a:rPr lang="en-US" b="1" dirty="0" smtClean="0"/>
              <a:t> (</a:t>
            </a:r>
            <a:r>
              <a:rPr lang="ru-RU" b="1" dirty="0" smtClean="0"/>
              <a:t>для </a:t>
            </a:r>
            <a:r>
              <a:rPr lang="en-US" b="1" dirty="0" smtClean="0"/>
              <a:t>KSUI)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10001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Уточните номер слота</a:t>
            </a:r>
            <a:endParaRPr lang="ru-RU" dirty="0"/>
          </a:p>
        </p:txBody>
      </p:sp>
      <p:grpSp>
        <p:nvGrpSpPr>
          <p:cNvPr id="2" name="Группа 15"/>
          <p:cNvGrpSpPr/>
          <p:nvPr/>
        </p:nvGrpSpPr>
        <p:grpSpPr>
          <a:xfrm>
            <a:off x="428596" y="1714488"/>
            <a:ext cx="8220075" cy="857256"/>
            <a:chOff x="428596" y="928670"/>
            <a:chExt cx="8220075" cy="85725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596" y="928670"/>
              <a:ext cx="202882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Группа 14"/>
            <p:cNvGrpSpPr/>
            <p:nvPr/>
          </p:nvGrpSpPr>
          <p:grpSpPr>
            <a:xfrm>
              <a:off x="428596" y="1428736"/>
              <a:ext cx="8220075" cy="357190"/>
              <a:chOff x="428596" y="1000108"/>
              <a:chExt cx="8220075" cy="357190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28596" y="1071546"/>
                <a:ext cx="8220075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Овал 9"/>
              <p:cNvSpPr/>
              <p:nvPr/>
            </p:nvSpPr>
            <p:spPr>
              <a:xfrm>
                <a:off x="1142976" y="1000108"/>
                <a:ext cx="285752" cy="357190"/>
              </a:xfrm>
              <a:prstGeom prst="ellipse">
                <a:avLst/>
              </a:pr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357158" y="2786058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2. Настройка режима</a:t>
            </a:r>
            <a:r>
              <a:rPr lang="en-US" dirty="0" smtClean="0"/>
              <a:t> TE/NT (slave/master) </a:t>
            </a:r>
            <a:r>
              <a:rPr lang="ru-RU" dirty="0" smtClean="0"/>
              <a:t>и режима </a:t>
            </a:r>
            <a:r>
              <a:rPr lang="en-US" dirty="0" smtClean="0"/>
              <a:t>CRC </a:t>
            </a:r>
            <a:r>
              <a:rPr lang="ru-RU" dirty="0" smtClean="0"/>
              <a:t>производится через </a:t>
            </a:r>
            <a:r>
              <a:rPr lang="en-US" dirty="0" smtClean="0"/>
              <a:t>WEB</a:t>
            </a:r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5" name="Группа 18"/>
          <p:cNvGrpSpPr/>
          <p:nvPr/>
        </p:nvGrpSpPr>
        <p:grpSpPr>
          <a:xfrm>
            <a:off x="428596" y="3429000"/>
            <a:ext cx="4962525" cy="2243141"/>
            <a:chOff x="428596" y="2571744"/>
            <a:chExt cx="4962525" cy="2243141"/>
          </a:xfrm>
        </p:grpSpPr>
        <p:grpSp>
          <p:nvGrpSpPr>
            <p:cNvPr id="6" name="Группа 16"/>
            <p:cNvGrpSpPr/>
            <p:nvPr/>
          </p:nvGrpSpPr>
          <p:grpSpPr>
            <a:xfrm>
              <a:off x="428596" y="2571744"/>
              <a:ext cx="4962525" cy="2243141"/>
              <a:chOff x="428596" y="2571744"/>
              <a:chExt cx="4962525" cy="2243141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8596" y="2571744"/>
                <a:ext cx="1762125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" name="Группа 13"/>
              <p:cNvGrpSpPr/>
              <p:nvPr/>
            </p:nvGrpSpPr>
            <p:grpSpPr>
              <a:xfrm>
                <a:off x="428596" y="3071810"/>
                <a:ext cx="4962525" cy="1743075"/>
                <a:chOff x="428596" y="2000240"/>
                <a:chExt cx="4962525" cy="1743075"/>
              </a:xfrm>
            </p:grpSpPr>
            <p:pic>
              <p:nvPicPr>
                <p:cNvPr id="1029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28596" y="2000240"/>
                  <a:ext cx="4962525" cy="1743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Овал 10"/>
                <p:cNvSpPr/>
                <p:nvPr/>
              </p:nvSpPr>
              <p:spPr>
                <a:xfrm>
                  <a:off x="2857488" y="3000372"/>
                  <a:ext cx="571504" cy="214314"/>
                </a:xfrm>
                <a:prstGeom prst="ellipse">
                  <a:avLst/>
                </a:prstGeom>
                <a:noFill/>
                <a:ln w="444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2" name="Овал 11"/>
                <p:cNvSpPr/>
                <p:nvPr/>
              </p:nvSpPr>
              <p:spPr>
                <a:xfrm>
                  <a:off x="2857488" y="2786058"/>
                  <a:ext cx="571504" cy="214314"/>
                </a:xfrm>
                <a:prstGeom prst="ellipse">
                  <a:avLst/>
                </a:prstGeom>
                <a:noFill/>
                <a:ln w="444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</p:grpSp>
        <p:sp>
          <p:nvSpPr>
            <p:cNvPr id="18" name="Овал 17"/>
            <p:cNvSpPr/>
            <p:nvPr/>
          </p:nvSpPr>
          <p:spPr>
            <a:xfrm>
              <a:off x="1785918" y="3071810"/>
              <a:ext cx="1071570" cy="2143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ISDN PRI </a:t>
            </a:r>
            <a:r>
              <a:rPr lang="ru-RU" b="1" dirty="0" smtClean="0"/>
              <a:t>линии. Входящая связь. </a:t>
            </a:r>
            <a:endParaRPr lang="ru-RU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14356"/>
            <a:ext cx="1562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785794"/>
            <a:ext cx="36004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5688" y="1071546"/>
            <a:ext cx="885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Есть несколько вариантов организации входящей связи (представлены в порядке приоритета обработки). </a:t>
            </a:r>
            <a:r>
              <a:rPr lang="ru-RU" b="1" dirty="0" smtClean="0">
                <a:solidFill>
                  <a:srgbClr val="0070C0"/>
                </a:solidFill>
              </a:rPr>
              <a:t>Номер 8127407077 наводим на абонента 116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17144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785926"/>
            <a:ext cx="1695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3116"/>
            <a:ext cx="38671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трелка вправо 9"/>
          <p:cNvSpPr/>
          <p:nvPr/>
        </p:nvSpPr>
        <p:spPr>
          <a:xfrm>
            <a:off x="3571868" y="1857364"/>
            <a:ext cx="64294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571744"/>
            <a:ext cx="669607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2571744"/>
            <a:ext cx="16668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1785926"/>
            <a:ext cx="1552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7686" y="2143116"/>
            <a:ext cx="29432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вальная выноска 16"/>
          <p:cNvSpPr/>
          <p:nvPr/>
        </p:nvSpPr>
        <p:spPr>
          <a:xfrm>
            <a:off x="7000892" y="2143116"/>
            <a:ext cx="357190" cy="214314"/>
          </a:xfrm>
          <a:prstGeom prst="wedgeEllipseCallout">
            <a:avLst>
              <a:gd name="adj1" fmla="val -1640882"/>
              <a:gd name="adj2" fmla="val 17703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7000892" y="1857364"/>
            <a:ext cx="64294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357187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78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472" y="3643314"/>
            <a:ext cx="10763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596" y="4071942"/>
            <a:ext cx="2771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трелка вправо 21"/>
          <p:cNvSpPr/>
          <p:nvPr/>
        </p:nvSpPr>
        <p:spPr>
          <a:xfrm>
            <a:off x="2643174" y="3714752"/>
            <a:ext cx="64294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783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1868" y="3643314"/>
            <a:ext cx="17430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7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00430" y="4000504"/>
            <a:ext cx="54006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Овальная выноска 24"/>
          <p:cNvSpPr/>
          <p:nvPr/>
        </p:nvSpPr>
        <p:spPr>
          <a:xfrm>
            <a:off x="1928794" y="4286256"/>
            <a:ext cx="357190" cy="214314"/>
          </a:xfrm>
          <a:prstGeom prst="wedgeEllipseCallout">
            <a:avLst>
              <a:gd name="adj1" fmla="val 396132"/>
              <a:gd name="adj2" fmla="val -15819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2844" y="485776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7838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00298" y="5143512"/>
            <a:ext cx="14859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428596" y="4786322"/>
            <a:ext cx="8715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данного варианта возможен анализ </a:t>
            </a:r>
            <a:r>
              <a:rPr lang="en-US" dirty="0" smtClean="0"/>
              <a:t>max </a:t>
            </a:r>
            <a:r>
              <a:rPr lang="ru-RU" dirty="0" smtClean="0"/>
              <a:t>3х цифр. Данный вариант самый  распространенный</a:t>
            </a:r>
            <a:endParaRPr lang="ru-RU" dirty="0"/>
          </a:p>
        </p:txBody>
      </p:sp>
      <p:pic>
        <p:nvPicPr>
          <p:cNvPr id="77839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0034" y="5500702"/>
            <a:ext cx="22193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Стрелка вправо 29"/>
          <p:cNvSpPr/>
          <p:nvPr/>
        </p:nvSpPr>
        <p:spPr>
          <a:xfrm>
            <a:off x="4286248" y="5500702"/>
            <a:ext cx="64294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7840" name="Picture 1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72132" y="5214950"/>
            <a:ext cx="17049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1" name="Picture 1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000496" y="5500702"/>
            <a:ext cx="49911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Стрелка вправо 32"/>
          <p:cNvSpPr/>
          <p:nvPr/>
        </p:nvSpPr>
        <p:spPr>
          <a:xfrm>
            <a:off x="4429124" y="5214950"/>
            <a:ext cx="64294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>
            <a:off x="7500958" y="5214950"/>
            <a:ext cx="64294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7843" name="Picture 1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7158" y="6000768"/>
            <a:ext cx="52863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2" name="Picture 1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28728" y="5786454"/>
            <a:ext cx="1733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Овальная выноска 36"/>
          <p:cNvSpPr/>
          <p:nvPr/>
        </p:nvSpPr>
        <p:spPr>
          <a:xfrm>
            <a:off x="1000100" y="5929330"/>
            <a:ext cx="357190" cy="214314"/>
          </a:xfrm>
          <a:prstGeom prst="wedgeEllipseCallout">
            <a:avLst>
              <a:gd name="adj1" fmla="val 1310413"/>
              <a:gd name="adj2" fmla="val 11608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65511" y="6072206"/>
            <a:ext cx="337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077- 8127407</a:t>
            </a:r>
            <a:r>
              <a:rPr lang="ru-RU" b="1" dirty="0" smtClean="0">
                <a:solidFill>
                  <a:srgbClr val="0070C0"/>
                </a:solidFill>
              </a:rPr>
              <a:t>077</a:t>
            </a:r>
            <a:r>
              <a:rPr lang="ru-RU" dirty="0" smtClean="0"/>
              <a:t> минус 7 знаков</a:t>
            </a:r>
            <a:endParaRPr lang="ru-RU" dirty="0"/>
          </a:p>
        </p:txBody>
      </p:sp>
      <p:sp>
        <p:nvSpPr>
          <p:cNvPr id="39" name="Овальная выноска 38"/>
          <p:cNvSpPr/>
          <p:nvPr/>
        </p:nvSpPr>
        <p:spPr>
          <a:xfrm>
            <a:off x="2500298" y="5500702"/>
            <a:ext cx="357190" cy="214314"/>
          </a:xfrm>
          <a:prstGeom prst="wedgeEllipseCallout">
            <a:avLst>
              <a:gd name="adj1" fmla="val 1489614"/>
              <a:gd name="adj2" fmla="val 23799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ISDN PRI </a:t>
            </a:r>
            <a:r>
              <a:rPr lang="ru-RU" b="1" dirty="0" smtClean="0"/>
              <a:t>линии. Маршрутизация по </a:t>
            </a:r>
            <a:r>
              <a:rPr lang="en-US" b="1" dirty="0" smtClean="0"/>
              <a:t>CLIP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785794"/>
            <a:ext cx="54387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1752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214554"/>
            <a:ext cx="14573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571744"/>
            <a:ext cx="36385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ьная выноска 9"/>
          <p:cNvSpPr/>
          <p:nvPr/>
        </p:nvSpPr>
        <p:spPr>
          <a:xfrm>
            <a:off x="642910" y="2786058"/>
            <a:ext cx="357190" cy="214314"/>
          </a:xfrm>
          <a:prstGeom prst="wedgeEllipseCallout">
            <a:avLst>
              <a:gd name="adj1" fmla="val 937386"/>
              <a:gd name="adj2" fmla="val -13381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885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2428868"/>
            <a:ext cx="4267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2357430"/>
            <a:ext cx="16859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14282" y="1214422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Включить </a:t>
            </a:r>
            <a:r>
              <a:rPr lang="en-US" dirty="0" smtClean="0"/>
              <a:t>ICLID </a:t>
            </a:r>
            <a:r>
              <a:rPr lang="ru-RU" dirty="0" smtClean="0"/>
              <a:t>для данного </a:t>
            </a:r>
            <a:r>
              <a:rPr lang="en-US" dirty="0" smtClean="0"/>
              <a:t>DID </a:t>
            </a:r>
            <a:r>
              <a:rPr lang="ru-RU" dirty="0" smtClean="0"/>
              <a:t>номера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85720" y="3286124"/>
            <a:ext cx="337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Запрет приема вызовов без </a:t>
            </a:r>
            <a:r>
              <a:rPr lang="en-US" dirty="0" smtClean="0"/>
              <a:t>CLIP</a:t>
            </a:r>
            <a:endParaRPr lang="ru-RU" dirty="0"/>
          </a:p>
        </p:txBody>
      </p:sp>
      <p:pic>
        <p:nvPicPr>
          <p:cNvPr id="7885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3643314"/>
            <a:ext cx="14954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9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4000504"/>
            <a:ext cx="33528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0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28926" y="4500570"/>
            <a:ext cx="1219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85720" y="4500570"/>
            <a:ext cx="255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Отображение </a:t>
            </a:r>
            <a:r>
              <a:rPr lang="en-US" dirty="0" smtClean="0"/>
              <a:t>CLIP, COLP</a:t>
            </a:r>
            <a:endParaRPr lang="ru-RU" dirty="0"/>
          </a:p>
        </p:txBody>
      </p:sp>
      <p:pic>
        <p:nvPicPr>
          <p:cNvPr id="78861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57686" y="4500570"/>
            <a:ext cx="42291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2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14612" y="5286388"/>
            <a:ext cx="12096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85720" y="5143512"/>
            <a:ext cx="223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Отображение имени</a:t>
            </a:r>
            <a:endParaRPr lang="ru-RU" dirty="0"/>
          </a:p>
        </p:txBody>
      </p:sp>
      <p:pic>
        <p:nvPicPr>
          <p:cNvPr id="78863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14810" y="5357826"/>
            <a:ext cx="40862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4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5720" y="5500702"/>
            <a:ext cx="12382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5" name="Picture 1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5720" y="5857892"/>
            <a:ext cx="4838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143504" y="5929330"/>
            <a:ext cx="350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 совпадении отобразится имя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ISDN PRI </a:t>
            </a:r>
            <a:r>
              <a:rPr lang="ru-RU" b="1" dirty="0" smtClean="0"/>
              <a:t>линии. Исходящая связь </a:t>
            </a:r>
            <a:endParaRPr lang="ru-RU" b="1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14356"/>
            <a:ext cx="155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33623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500174"/>
            <a:ext cx="14859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928802"/>
            <a:ext cx="40767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857496"/>
            <a:ext cx="1190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357562"/>
            <a:ext cx="49815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ьная выноска 8"/>
          <p:cNvSpPr/>
          <p:nvPr/>
        </p:nvSpPr>
        <p:spPr>
          <a:xfrm>
            <a:off x="2928926" y="1857364"/>
            <a:ext cx="1214446" cy="357190"/>
          </a:xfrm>
          <a:prstGeom prst="wedgeEllipseCallout">
            <a:avLst>
              <a:gd name="adj1" fmla="val -97364"/>
              <a:gd name="adj2" fmla="val 38061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6248" y="928670"/>
            <a:ext cx="471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каждой СО задается тип посылки и используемая таблица </a:t>
            </a:r>
            <a:r>
              <a:rPr lang="en-US" dirty="0" smtClean="0"/>
              <a:t>CLIP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2844" y="4000504"/>
            <a:ext cx="900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Привязка </a:t>
            </a:r>
            <a:r>
              <a:rPr lang="en-US" dirty="0" smtClean="0"/>
              <a:t>CLIP </a:t>
            </a:r>
            <a:r>
              <a:rPr lang="ru-RU" dirty="0" smtClean="0"/>
              <a:t>к абоненту, соответственно для разных СО возможен различный </a:t>
            </a:r>
            <a:r>
              <a:rPr lang="en-US" dirty="0" smtClean="0"/>
              <a:t>CLIP</a:t>
            </a:r>
            <a:r>
              <a:rPr lang="ru-RU" dirty="0" smtClean="0"/>
              <a:t> </a:t>
            </a:r>
            <a:r>
              <a:rPr lang="en-US" dirty="0" smtClean="0"/>
              <a:t>(</a:t>
            </a:r>
            <a:r>
              <a:rPr lang="ru-RU" dirty="0" smtClean="0"/>
              <a:t>до 5)</a:t>
            </a:r>
          </a:p>
          <a:p>
            <a:r>
              <a:rPr lang="en-US" dirty="0" smtClean="0"/>
              <a:t>Type </a:t>
            </a:r>
            <a:r>
              <a:rPr lang="ru-RU" dirty="0" smtClean="0"/>
              <a:t>задается в коде 153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SIP </a:t>
            </a:r>
            <a:r>
              <a:rPr lang="ru-RU" b="1" dirty="0" smtClean="0"/>
              <a:t>линии</a:t>
            </a:r>
            <a:endParaRPr lang="ru-RU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42918"/>
            <a:ext cx="17430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48672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285860"/>
            <a:ext cx="43148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643050"/>
            <a:ext cx="6399213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5072074"/>
            <a:ext cx="6248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5000636"/>
            <a:ext cx="17049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1500174"/>
            <a:ext cx="16573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вальная выноска 26"/>
          <p:cNvSpPr/>
          <p:nvPr/>
        </p:nvSpPr>
        <p:spPr>
          <a:xfrm>
            <a:off x="4786314" y="4000504"/>
            <a:ext cx="1928826" cy="357190"/>
          </a:xfrm>
          <a:prstGeom prst="wedgeEllipseCallout">
            <a:avLst>
              <a:gd name="adj1" fmla="val -153295"/>
              <a:gd name="adj2" fmla="val 25932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472" y="6286520"/>
            <a:ext cx="14192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3108" y="6357958"/>
            <a:ext cx="463867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472" y="6000768"/>
            <a:ext cx="13430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14546" y="6072206"/>
            <a:ext cx="6475413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Овальная выноска 31"/>
          <p:cNvSpPr/>
          <p:nvPr/>
        </p:nvSpPr>
        <p:spPr>
          <a:xfrm>
            <a:off x="7572396" y="6000768"/>
            <a:ext cx="1214446" cy="285752"/>
          </a:xfrm>
          <a:prstGeom prst="wedgeEllipseCallout">
            <a:avLst>
              <a:gd name="adj1" fmla="val -178035"/>
              <a:gd name="adj2" fmla="val 10999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00694" y="642918"/>
            <a:ext cx="347075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Регистрация</a:t>
            </a:r>
            <a:r>
              <a:rPr lang="en-US" dirty="0" smtClean="0"/>
              <a:t> 1000</a:t>
            </a:r>
            <a:r>
              <a:rPr lang="ru-RU" dirty="0" smtClean="0"/>
              <a:t>@10.211.10.152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5" descr="C:\Users\Administrator\Desktop\Project ON\iPECS Small\최종기구[121015]\img\Sam.119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338" y="2371145"/>
            <a:ext cx="25019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ounded Rectangle 65"/>
          <p:cNvSpPr/>
          <p:nvPr/>
        </p:nvSpPr>
        <p:spPr>
          <a:xfrm>
            <a:off x="1240713" y="2891845"/>
            <a:ext cx="979487" cy="350838"/>
          </a:xfrm>
          <a:prstGeom prst="round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ko-KR" altLang="en-US" sz="1000" b="1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240713" y="3279195"/>
            <a:ext cx="231775" cy="128588"/>
          </a:xfrm>
          <a:prstGeom prst="roundRect">
            <a:avLst/>
          </a:prstGeom>
          <a:noFill/>
          <a:ln w="19050">
            <a:solidFill>
              <a:srgbClr val="00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ko-KR" altLang="en-US" sz="1000" b="1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1510588" y="3279195"/>
            <a:ext cx="700087" cy="128588"/>
          </a:xfrm>
          <a:prstGeom prst="round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ko-KR" altLang="en-US" sz="1000" b="1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9464" name="TextBox 38"/>
          <p:cNvSpPr txBox="1">
            <a:spLocks noChangeArrowheads="1"/>
          </p:cNvSpPr>
          <p:nvPr/>
        </p:nvSpPr>
        <p:spPr bwMode="auto">
          <a:xfrm>
            <a:off x="1105775" y="3441120"/>
            <a:ext cx="4746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1100" b="1">
                <a:ea typeface="MS PGothic" pitchFamily="34" charset="-128"/>
              </a:rPr>
              <a:t>4CO</a:t>
            </a:r>
            <a:endParaRPr lang="ko-KR" altLang="en-US" sz="1000" b="1">
              <a:ea typeface="MS PGothic" pitchFamily="34" charset="-128"/>
            </a:endParaRPr>
          </a:p>
        </p:txBody>
      </p:sp>
      <p:cxnSp>
        <p:nvCxnSpPr>
          <p:cNvPr id="19465" name="Elbow Connector 73"/>
          <p:cNvCxnSpPr>
            <a:cxnSpLocks noChangeShapeType="1"/>
            <a:stCxn id="19467" idx="0"/>
            <a:endCxn id="66" idx="3"/>
          </p:cNvCxnSpPr>
          <p:nvPr/>
        </p:nvCxnSpPr>
        <p:spPr bwMode="auto">
          <a:xfrm rot="16200000" flipV="1">
            <a:off x="2145191" y="3142273"/>
            <a:ext cx="615156" cy="465138"/>
          </a:xfrm>
          <a:prstGeom prst="bentConnector2">
            <a:avLst/>
          </a:prstGeom>
          <a:noFill/>
          <a:ln w="12700" algn="ctr">
            <a:solidFill>
              <a:srgbClr val="00B05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9466" name="TextBox 38"/>
          <p:cNvSpPr txBox="1">
            <a:spLocks noChangeArrowheads="1"/>
          </p:cNvSpPr>
          <p:nvPr/>
        </p:nvSpPr>
        <p:spPr bwMode="auto">
          <a:xfrm>
            <a:off x="1567738" y="3441120"/>
            <a:ext cx="6286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1100" b="1">
                <a:solidFill>
                  <a:srgbClr val="0000CC"/>
                </a:solidFill>
                <a:ea typeface="MS PGothic" pitchFamily="34" charset="-128"/>
              </a:rPr>
              <a:t>1D+7H</a:t>
            </a:r>
            <a:endParaRPr lang="ko-KR" altLang="en-US" sz="1000" b="1">
              <a:solidFill>
                <a:srgbClr val="0000CC"/>
              </a:solidFill>
              <a:ea typeface="MS PGothic" pitchFamily="34" charset="-128"/>
            </a:endParaRPr>
          </a:p>
        </p:txBody>
      </p:sp>
      <p:sp>
        <p:nvSpPr>
          <p:cNvPr id="19467" name="TextBox 38"/>
          <p:cNvSpPr txBox="1">
            <a:spLocks noChangeArrowheads="1"/>
          </p:cNvSpPr>
          <p:nvPr/>
        </p:nvSpPr>
        <p:spPr bwMode="auto">
          <a:xfrm>
            <a:off x="2160194" y="3682420"/>
            <a:ext cx="10502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1100" b="1" dirty="0">
                <a:ea typeface="MS PGothic" pitchFamily="34" charset="-128"/>
              </a:rPr>
              <a:t>2 </a:t>
            </a:r>
            <a:r>
              <a:rPr lang="ru-RU" altLang="ko-KR" sz="1100" b="1" dirty="0" smtClean="0">
                <a:ea typeface="MS PGothic" pitchFamily="34" charset="-128"/>
              </a:rPr>
              <a:t>слота</a:t>
            </a:r>
          </a:p>
          <a:p>
            <a:pPr eaLnBrk="1" hangingPunct="1"/>
            <a:r>
              <a:rPr lang="ru-RU" altLang="ko-KR" sz="1100" b="1" dirty="0" smtClean="0">
                <a:ea typeface="MS PGothic" pitchFamily="34" charset="-128"/>
              </a:rPr>
              <a:t>расширения</a:t>
            </a:r>
            <a:endParaRPr lang="ko-KR" altLang="en-US" sz="1000" b="1" dirty="0">
              <a:ea typeface="MS PGothic" pitchFamily="34" charset="-128"/>
            </a:endParaRPr>
          </a:p>
        </p:txBody>
      </p:sp>
      <p:sp>
        <p:nvSpPr>
          <p:cNvPr id="19468" name="TextBox 88"/>
          <p:cNvSpPr txBox="1">
            <a:spLocks noChangeArrowheads="1"/>
          </p:cNvSpPr>
          <p:nvPr/>
        </p:nvSpPr>
        <p:spPr bwMode="auto">
          <a:xfrm>
            <a:off x="958138" y="3793545"/>
            <a:ext cx="91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2000" b="1">
                <a:solidFill>
                  <a:srgbClr val="0D0D0D"/>
                </a:solidFill>
                <a:ea typeface="굴림" pitchFamily="50" charset="-127"/>
              </a:rPr>
              <a:t>KSU</a:t>
            </a:r>
            <a:r>
              <a:rPr lang="en-US" altLang="ko-KR" sz="2000" b="1">
                <a:solidFill>
                  <a:srgbClr val="0000CC"/>
                </a:solidFill>
                <a:ea typeface="굴림" pitchFamily="50" charset="-127"/>
              </a:rPr>
              <a:t>A</a:t>
            </a:r>
            <a:endParaRPr lang="ko-KR" altLang="en-US" sz="2000" b="1">
              <a:solidFill>
                <a:srgbClr val="0D0D0D"/>
              </a:solidFill>
              <a:ea typeface="굴림" pitchFamily="50" charset="-127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2858684"/>
              </p:ext>
            </p:extLst>
          </p:nvPr>
        </p:nvGraphicFramePr>
        <p:xfrm>
          <a:off x="3390900" y="1109325"/>
          <a:ext cx="5638800" cy="438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27760"/>
                <a:gridCol w="1767840"/>
                <a:gridCol w="1143000"/>
                <a:gridCol w="750235"/>
                <a:gridCol w="849965"/>
              </a:tblGrid>
              <a:tr h="17022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KSUA</a:t>
                      </a:r>
                      <a:r>
                        <a:rPr lang="en-US" sz="1200" baseline="0" dirty="0" smtClean="0"/>
                        <a:t> + EKSU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KSU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EKSU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Макс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rowSpan="5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Соединительные</a:t>
                      </a:r>
                      <a:r>
                        <a:rPr lang="ru-RU" sz="1200" baseline="0" dirty="0" smtClean="0"/>
                        <a:t> линии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Макс портов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74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Аналоговые</a:t>
                      </a:r>
                      <a:r>
                        <a:rPr lang="en-US" sz="1200" dirty="0" smtClean="0"/>
                        <a:t> </a:t>
                      </a:r>
                      <a:r>
                        <a:rPr lang="ru-RU" sz="1200" dirty="0" smtClean="0"/>
                        <a:t>/</a:t>
                      </a:r>
                      <a:r>
                        <a:rPr lang="en-US" sz="1200" dirty="0" smtClean="0"/>
                        <a:t> BRI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ru-RU" sz="1200" baseline="0" dirty="0" smtClean="0"/>
                        <a:t>СЛ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24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PRI / T1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IP </a:t>
                      </a:r>
                      <a:r>
                        <a:rPr lang="ru-RU" sz="1200" dirty="0" smtClean="0"/>
                        <a:t>каналы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en-US" sz="1200" baseline="0" dirty="0" smtClean="0"/>
                        <a:t>(SIP/H.323)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Удаленный</a:t>
                      </a:r>
                      <a:r>
                        <a:rPr lang="ru-RU" sz="1200" baseline="0" dirty="0" smtClean="0"/>
                        <a:t> шлюз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rowSpan="6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Абоненты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Макс портов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136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SLT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63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Цифровые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48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Гибридные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47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IP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32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DECT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48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VM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ru-RU" sz="1200" baseline="0" dirty="0" smtClean="0"/>
                        <a:t>каналы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Без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en-US" sz="1200" baseline="0" dirty="0" smtClean="0"/>
                        <a:t>VVMU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C VVMU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VoIP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ru-RU" sz="1200" baseline="0" dirty="0" smtClean="0"/>
                        <a:t>каналы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Без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en-US" sz="1200" baseline="0" dirty="0" smtClean="0"/>
                        <a:t>VVMU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C VVMU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" name="Title 1"/>
          <p:cNvSpPr>
            <a:spLocks noGrp="1"/>
          </p:cNvSpPr>
          <p:nvPr>
            <p:ph type="title" idx="4294967295"/>
          </p:nvPr>
        </p:nvSpPr>
        <p:spPr>
          <a:xfrm>
            <a:off x="3124200" y="152400"/>
            <a:ext cx="5638800" cy="6397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ko-KR" sz="3600" b="1" dirty="0" smtClean="0">
                <a:solidFill>
                  <a:srgbClr val="000000"/>
                </a:solidFill>
                <a:ea typeface="굴림" pitchFamily="50" charset="-127"/>
              </a:rPr>
              <a:t>Емкость системы </a:t>
            </a:r>
            <a:r>
              <a:rPr lang="en-US" altLang="ko-KR" sz="3600" b="1" dirty="0" smtClean="0">
                <a:solidFill>
                  <a:srgbClr val="000000"/>
                </a:solidFill>
                <a:ea typeface="굴림" pitchFamily="50" charset="-127"/>
              </a:rPr>
              <a:t>KSUA</a:t>
            </a:r>
            <a:endParaRPr lang="en-US" altLang="ko-KR" sz="3600" b="1" dirty="0">
              <a:solidFill>
                <a:srgbClr val="000000"/>
              </a:solidFill>
              <a:ea typeface="굴림" pitchFamily="50" charset="-127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228600" y="8382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3581400"/>
            <a:ext cx="76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latinLnBrk="1"/>
            <a:r>
              <a:rPr lang="en-US" altLang="ko-KR" sz="1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- 1 USB</a:t>
            </a:r>
          </a:p>
          <a:p>
            <a:pPr latinLnBrk="1">
              <a:buFontTx/>
              <a:buChar char="-"/>
            </a:pPr>
            <a:r>
              <a:rPr lang="en-US" altLang="ko-KR" sz="1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1 MOH</a:t>
            </a:r>
          </a:p>
          <a:p>
            <a:pPr latinLnBrk="1">
              <a:buFontTx/>
              <a:buChar char="-"/>
            </a:pPr>
            <a:r>
              <a:rPr lang="en-US" altLang="ko-KR" sz="1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1 Paging</a:t>
            </a:r>
          </a:p>
          <a:p>
            <a:pPr latinLnBrk="1">
              <a:buFontTx/>
              <a:buChar char="-"/>
            </a:pPr>
            <a:r>
              <a:rPr lang="en-US" altLang="ko-KR" sz="1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1 Relay</a:t>
            </a:r>
          </a:p>
          <a:p>
            <a:pPr latinLnBrk="1">
              <a:buFontTx/>
              <a:buChar char="-"/>
            </a:pPr>
            <a:r>
              <a:rPr lang="en-US" altLang="ko-KR" sz="1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1 Alarm</a:t>
            </a:r>
          </a:p>
          <a:p>
            <a:pPr latinLnBrk="1">
              <a:buFontTx/>
              <a:buChar char="-"/>
            </a:pPr>
            <a:r>
              <a:rPr lang="en-US" altLang="ko-KR" sz="1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1 RS232</a:t>
            </a:r>
          </a:p>
          <a:p>
            <a:pPr latinLnBrk="1"/>
            <a:endParaRPr lang="ru-RU" altLang="ko-KR" sz="1000" b="1" dirty="0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 latinLnBrk="1"/>
            <a:endParaRPr lang="en-US" altLang="ko-KR" sz="10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TextBox 2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00400" y="5638800"/>
            <a:ext cx="5715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latinLnBrk="1"/>
            <a:endParaRPr lang="en-US" altLang="ko-KR" sz="1000" dirty="0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 lvl="1" latinLnBrk="1"/>
            <a:r>
              <a:rPr lang="en-US" altLang="ko-KR" sz="1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Note *</a:t>
            </a:r>
            <a:r>
              <a:rPr lang="ru-RU" altLang="ko-KR" sz="1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: </a:t>
            </a:r>
            <a:r>
              <a:rPr lang="en-US" altLang="ko-KR" sz="1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HYB (8) + DECT (48) + SLIB (16) + IP Phone (32) = 104</a:t>
            </a:r>
            <a:endParaRPr lang="ru-RU" altLang="ko-KR" sz="1000" b="1" dirty="0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 latinLnBrk="1"/>
            <a:endParaRPr lang="en-US" altLang="ko-KR" sz="10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SIP </a:t>
            </a:r>
            <a:r>
              <a:rPr lang="ru-RU" b="1" dirty="0" smtClean="0"/>
              <a:t>линии</a:t>
            </a:r>
            <a:endParaRPr lang="ru-RU" b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1928802"/>
            <a:ext cx="533400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22"/>
          <p:cNvGrpSpPr/>
          <p:nvPr/>
        </p:nvGrpSpPr>
        <p:grpSpPr>
          <a:xfrm>
            <a:off x="214282" y="785794"/>
            <a:ext cx="7786742" cy="4138041"/>
            <a:chOff x="214282" y="642917"/>
            <a:chExt cx="7786742" cy="413804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642917"/>
              <a:ext cx="1500198" cy="29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282" y="1000108"/>
              <a:ext cx="5591175" cy="70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4282" y="1785926"/>
              <a:ext cx="4829175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4282" y="1928802"/>
              <a:ext cx="3457575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4282" y="2143116"/>
              <a:ext cx="4600575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4282" y="2357430"/>
              <a:ext cx="4953000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857884" y="1857364"/>
              <a:ext cx="154305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5720" y="3000372"/>
              <a:ext cx="1914525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14282" y="3286124"/>
              <a:ext cx="5048250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14282" y="3857628"/>
              <a:ext cx="2000264" cy="876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Овал 14"/>
            <p:cNvSpPr/>
            <p:nvPr/>
          </p:nvSpPr>
          <p:spPr>
            <a:xfrm>
              <a:off x="214282" y="4214818"/>
              <a:ext cx="1785950" cy="2857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214282" y="4500570"/>
              <a:ext cx="1785950" cy="2143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214282" y="3857628"/>
              <a:ext cx="1785950" cy="2143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57422" y="3857628"/>
              <a:ext cx="56436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Добавлена</a:t>
              </a:r>
              <a:r>
                <a:rPr lang="en-US" dirty="0" smtClean="0"/>
                <a:t> </a:t>
              </a:r>
              <a:r>
                <a:rPr lang="en-US" dirty="0" err="1" smtClean="0"/>
                <a:t>возможность</a:t>
              </a:r>
              <a:r>
                <a:rPr lang="en-US" dirty="0" smtClean="0"/>
                <a:t> </a:t>
              </a:r>
              <a:r>
                <a:rPr lang="en-US" dirty="0" err="1" smtClean="0"/>
                <a:t>просмотра</a:t>
              </a:r>
              <a:r>
                <a:rPr lang="en-US" dirty="0" smtClean="0"/>
                <a:t> </a:t>
              </a:r>
              <a:r>
                <a:rPr lang="en-US" dirty="0" err="1" smtClean="0"/>
                <a:t>статуса</a:t>
              </a:r>
              <a:r>
                <a:rPr lang="en-US" dirty="0" smtClean="0"/>
                <a:t> </a:t>
              </a:r>
              <a:r>
                <a:rPr lang="en-US" dirty="0" err="1" smtClean="0"/>
                <a:t>регистраций</a:t>
              </a:r>
              <a:r>
                <a:rPr lang="en-US" dirty="0" smtClean="0"/>
                <a:t> и </a:t>
              </a:r>
              <a:r>
                <a:rPr lang="en-US" dirty="0" err="1" smtClean="0"/>
                <a:t>исользования</a:t>
              </a:r>
              <a:r>
                <a:rPr lang="en-US" dirty="0" smtClean="0"/>
                <a:t> </a:t>
              </a:r>
              <a:r>
                <a:rPr lang="en-US" dirty="0" err="1" smtClean="0"/>
                <a:t>учетных</a:t>
              </a:r>
              <a:r>
                <a:rPr lang="en-US" dirty="0" smtClean="0"/>
                <a:t> </a:t>
              </a:r>
              <a:r>
                <a:rPr lang="en-US" dirty="0" err="1" smtClean="0"/>
                <a:t>записей</a:t>
              </a:r>
              <a:r>
                <a:rPr lang="en-US" dirty="0" smtClean="0"/>
                <a:t> </a:t>
              </a:r>
              <a:r>
                <a:rPr lang="en-US" dirty="0" err="1" smtClean="0"/>
                <a:t>абонентами</a:t>
              </a:r>
              <a:endParaRPr lang="ru-RU" dirty="0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6643702" y="1928802"/>
              <a:ext cx="785818" cy="2143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6643702" y="2143116"/>
              <a:ext cx="785818" cy="2143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500694" y="642918"/>
            <a:ext cx="347075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Регистрация</a:t>
            </a:r>
            <a:r>
              <a:rPr lang="en-US" dirty="0" smtClean="0"/>
              <a:t> 1000</a:t>
            </a:r>
            <a:r>
              <a:rPr lang="ru-RU" dirty="0" smtClean="0"/>
              <a:t>@10.211.10.152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SIP </a:t>
            </a:r>
            <a:r>
              <a:rPr lang="ru-RU" b="1" dirty="0" smtClean="0"/>
              <a:t>линии</a:t>
            </a:r>
            <a:endParaRPr lang="ru-RU" b="1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388" y="523875"/>
            <a:ext cx="7770812" cy="5811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3779838" y="415925"/>
            <a:ext cx="1257693" cy="371513"/>
          </a:xfrm>
          <a:prstGeom prst="rect">
            <a:avLst/>
          </a:prstGeom>
          <a:solidFill>
            <a:srgbClr val="4F81BD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000000"/>
                </a:solidFill>
              </a:rPr>
              <a:t>ПРАКТИКА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79388" y="784225"/>
            <a:ext cx="8715375" cy="56960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1313" indent="-341313"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Поместить СО5 в 3 группу СО назначить тип </a:t>
            </a:r>
            <a:r>
              <a:rPr lang="en-US" dirty="0">
                <a:solidFill>
                  <a:srgbClr val="000000"/>
                </a:solidFill>
              </a:rPr>
              <a:t>DID </a:t>
            </a:r>
            <a:r>
              <a:rPr lang="ru-RU" dirty="0">
                <a:solidFill>
                  <a:srgbClr val="000000"/>
                </a:solidFill>
              </a:rPr>
              <a:t>и режим набора </a:t>
            </a:r>
            <a:r>
              <a:rPr lang="en-US" dirty="0">
                <a:solidFill>
                  <a:srgbClr val="000000"/>
                </a:solidFill>
              </a:rPr>
              <a:t>ENBLOCK</a:t>
            </a:r>
          </a:p>
          <a:p>
            <a:pPr marL="341313" indent="-341313"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Произвести настройку 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согласно </a:t>
            </a:r>
            <a:r>
              <a:rPr lang="ru-RU" dirty="0" smtClean="0">
                <a:solidFill>
                  <a:srgbClr val="000000"/>
                </a:solidFill>
              </a:rPr>
              <a:t>варианта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Данные для настройки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b="1" dirty="0">
                <a:solidFill>
                  <a:srgbClr val="000000"/>
                </a:solidFill>
              </a:rPr>
              <a:t>PGM126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для </a:t>
            </a:r>
            <a:r>
              <a:rPr lang="en-US" dirty="0">
                <a:solidFill>
                  <a:srgbClr val="000000"/>
                </a:solidFill>
              </a:rPr>
              <a:t>Enter SIP User ID Index Number</a:t>
            </a:r>
            <a:r>
              <a:rPr lang="ru-RU" dirty="0">
                <a:solidFill>
                  <a:srgbClr val="000000"/>
                </a:solidFill>
              </a:rPr>
              <a:t> - 1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Registration User ID </a:t>
            </a:r>
            <a:r>
              <a:rPr lang="en-US" sz="1400" dirty="0">
                <a:solidFill>
                  <a:srgbClr val="0000FF"/>
                </a:solidFill>
              </a:rPr>
              <a:t>10001@192.168.0.200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Authentication User ID 10001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Authentication User Password 10001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User ID Register  </a:t>
            </a:r>
            <a:r>
              <a:rPr lang="en-US" sz="1400" dirty="0" err="1">
                <a:solidFill>
                  <a:srgbClr val="000000"/>
                </a:solidFill>
              </a:rPr>
              <a:t>Register</a:t>
            </a:r>
            <a:endParaRPr lang="en-US" sz="1400" dirty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User ID Usage on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Ring Route Type DID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DID </a:t>
            </a:r>
            <a:r>
              <a:rPr lang="en-US" sz="1400" dirty="0" smtClean="0">
                <a:solidFill>
                  <a:srgbClr val="000000"/>
                </a:solidFill>
              </a:rPr>
              <a:t>Digit Conversion</a:t>
            </a:r>
            <a:r>
              <a:rPr lang="ru-RU" sz="1400" dirty="0" smtClean="0">
                <a:solidFill>
                  <a:srgbClr val="000000"/>
                </a:solidFill>
              </a:rPr>
              <a:t>  </a:t>
            </a:r>
            <a:r>
              <a:rPr lang="ru-RU" sz="1400" dirty="0" err="1" smtClean="0">
                <a:solidFill>
                  <a:srgbClr val="000000"/>
                </a:solidFill>
              </a:rPr>
              <a:t>As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</a:rPr>
              <a:t>is</a:t>
            </a:r>
            <a:endParaRPr lang="en-US" sz="1400" dirty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b="1" dirty="0">
                <a:solidFill>
                  <a:srgbClr val="000000"/>
                </a:solidFill>
              </a:rPr>
              <a:t>PGM 270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Table 1-1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 err="1">
                <a:solidFill>
                  <a:srgbClr val="000000"/>
                </a:solidFill>
              </a:rPr>
              <a:t>Dail</a:t>
            </a:r>
            <a:r>
              <a:rPr lang="en-US" sz="1400" dirty="0">
                <a:solidFill>
                  <a:srgbClr val="000000"/>
                </a:solidFill>
              </a:rPr>
              <a:t> digit 10001 Change 100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b="1" dirty="0">
                <a:solidFill>
                  <a:srgbClr val="000000"/>
                </a:solidFill>
              </a:rPr>
              <a:t>PGM133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Proxy Server Address 192.168.0.200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Use Outbound Proxy on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Domain 192.168.0.200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Firewall off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Proxy Registration Timer 600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Registration UID Range 1-1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sz="1400" dirty="0">
                <a:solidFill>
                  <a:srgbClr val="000000"/>
                </a:solidFill>
              </a:rPr>
              <a:t>Проведите регистрацию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3) </a:t>
            </a:r>
            <a:r>
              <a:rPr lang="en-US" sz="1600" b="1" dirty="0">
                <a:solidFill>
                  <a:srgbClr val="000000"/>
                </a:solidFill>
              </a:rPr>
              <a:t>PGM111-113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 для абонентов </a:t>
            </a:r>
            <a:r>
              <a:rPr lang="en-US" dirty="0">
                <a:solidFill>
                  <a:srgbClr val="000000"/>
                </a:solidFill>
              </a:rPr>
              <a:t>SIP USER TABLE INDEX</a:t>
            </a:r>
            <a:r>
              <a:rPr lang="ru-RU" dirty="0">
                <a:solidFill>
                  <a:srgbClr val="000000"/>
                </a:solidFill>
              </a:rPr>
              <a:t> – 1 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4) Проверьте входящую и исходящую связь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DISA </a:t>
            </a:r>
            <a:r>
              <a:rPr lang="ru-RU" b="1" dirty="0" smtClean="0"/>
              <a:t>и «Автооператор»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5721" y="857232"/>
            <a:ext cx="86787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Функция </a:t>
            </a:r>
            <a:r>
              <a:rPr lang="en-US" dirty="0" smtClean="0"/>
              <a:t>DISA </a:t>
            </a:r>
            <a:r>
              <a:rPr lang="ru-RU" dirty="0" smtClean="0"/>
              <a:t>позволяет внешнему абоненту без помощи оператора вызвать любого</a:t>
            </a:r>
          </a:p>
          <a:p>
            <a:r>
              <a:rPr lang="ru-RU" dirty="0" smtClean="0"/>
              <a:t>внутреннего абонента или получить доступ к внешним линиям</a:t>
            </a:r>
            <a:r>
              <a:rPr lang="en-US" dirty="0" smtClean="0"/>
              <a:t> </a:t>
            </a:r>
            <a:r>
              <a:rPr lang="ru-RU" dirty="0" smtClean="0"/>
              <a:t>путём прямого набора номера после ответа станции (тоновые посылки  </a:t>
            </a:r>
            <a:r>
              <a:rPr lang="en-US" dirty="0" smtClean="0"/>
              <a:t>DTMF</a:t>
            </a:r>
            <a:r>
              <a:rPr lang="ru-RU" dirty="0" smtClean="0"/>
              <a:t>).</a:t>
            </a:r>
          </a:p>
          <a:p>
            <a:r>
              <a:rPr lang="ru-RU" dirty="0" smtClean="0"/>
              <a:t>При наличии в системе голосовых ресурсов (</a:t>
            </a:r>
            <a:r>
              <a:rPr lang="en-US" dirty="0" smtClean="0"/>
              <a:t>VMIU</a:t>
            </a:r>
            <a:r>
              <a:rPr lang="ru-RU" dirty="0" smtClean="0"/>
              <a:t>) возможно использование приветствий и настраиваемых голосовых меню (функция «Автооператор»).</a:t>
            </a:r>
            <a:endParaRPr lang="ru-RU" dirty="0"/>
          </a:p>
        </p:txBody>
      </p:sp>
      <p:pic>
        <p:nvPicPr>
          <p:cNvPr id="75778" name="Picture 2" descr="C:\Documents and Settings\SonOfNorth\YandexDisk\Скриншоты\DIS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92896"/>
            <a:ext cx="8578669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DISA </a:t>
            </a:r>
            <a:r>
              <a:rPr lang="ru-RU" b="1" dirty="0" smtClean="0"/>
              <a:t>и «Автооператор»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5721" y="857232"/>
            <a:ext cx="86787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Запись системных приветственных сообщений производится с аппарата «дежурного». Для включения возможности записи приветственных сообщений необходимо разрешить абоненту взаимодействие с голосовым модулем (). Далее на аппарате «дежурного» набирается следующая комбинация: </a:t>
            </a:r>
          </a:p>
          <a:p>
            <a:r>
              <a:rPr lang="da-DK" b="1" dirty="0" smtClean="0"/>
              <a:t>Trans</a:t>
            </a:r>
            <a:r>
              <a:rPr lang="ru-RU" b="1" dirty="0" smtClean="0"/>
              <a:t> -</a:t>
            </a:r>
            <a:r>
              <a:rPr lang="en-US" b="1" dirty="0" smtClean="0"/>
              <a:t>&gt;</a:t>
            </a:r>
            <a:r>
              <a:rPr lang="da-DK" b="1" dirty="0" smtClean="0"/>
              <a:t> 06 -&gt; (</a:t>
            </a:r>
            <a:r>
              <a:rPr lang="ru-RU" b="1" dirty="0" smtClean="0"/>
              <a:t>№ </a:t>
            </a:r>
            <a:r>
              <a:rPr lang="da-DK" b="1" dirty="0" smtClean="0"/>
              <a:t>VSF </a:t>
            </a:r>
            <a:r>
              <a:rPr lang="ru-RU" b="1" dirty="0" smtClean="0"/>
              <a:t>при нескольких модулях в системе </a:t>
            </a:r>
            <a:r>
              <a:rPr lang="da-DK" b="1" dirty="0" smtClean="0"/>
              <a:t>(0-1)</a:t>
            </a:r>
            <a:r>
              <a:rPr lang="ru-RU" b="1" dirty="0" smtClean="0"/>
              <a:t> -</a:t>
            </a:r>
            <a:r>
              <a:rPr lang="en-US" b="1" dirty="0" smtClean="0"/>
              <a:t>&gt;</a:t>
            </a:r>
            <a:r>
              <a:rPr lang="da-DK" b="1" dirty="0" smtClean="0"/>
              <a:t> 001 -&gt; 1 -&gt;  # </a:t>
            </a:r>
            <a:r>
              <a:rPr lang="ru-RU" b="1" dirty="0" smtClean="0"/>
              <a:t> -</a:t>
            </a:r>
            <a:r>
              <a:rPr lang="en-US" b="1" dirty="0" smtClean="0"/>
              <a:t>&gt; </a:t>
            </a:r>
            <a:r>
              <a:rPr lang="da-DK" b="1" dirty="0" smtClean="0">
                <a:solidFill>
                  <a:srgbClr val="FF0000"/>
                </a:solidFill>
              </a:rPr>
              <a:t>соощение</a:t>
            </a:r>
            <a:r>
              <a:rPr lang="da-DK" b="1" dirty="0" smtClean="0"/>
              <a:t> -&gt; Hold/Save</a:t>
            </a:r>
            <a:endParaRPr lang="ru-RU" dirty="0" smtClean="0"/>
          </a:p>
          <a:p>
            <a:endParaRPr lang="ru-RU" dirty="0" smtClean="0"/>
          </a:p>
        </p:txBody>
      </p:sp>
      <p:pic>
        <p:nvPicPr>
          <p:cNvPr id="76804" name="Picture 4" descr="C:\Documents and Settings\SonOfNorth\YandexDisk\Скриншоты\Attendant assignm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08920"/>
            <a:ext cx="3600400" cy="1888322"/>
          </a:xfrm>
          <a:prstGeom prst="rect">
            <a:avLst/>
          </a:prstGeom>
          <a:noFill/>
        </p:spPr>
      </p:pic>
      <p:pic>
        <p:nvPicPr>
          <p:cNvPr id="76805" name="Picture 5" descr="C:\Documents and Settings\SonOfNorth\YandexDisk\Скриншоты\VSF acces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149080"/>
            <a:ext cx="5832648" cy="2246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DISA </a:t>
            </a:r>
            <a:r>
              <a:rPr lang="ru-RU" b="1" dirty="0" smtClean="0"/>
              <a:t>и «Автооператор»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5721" y="857232"/>
            <a:ext cx="867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Также возможна загрузка предварительно записанных файлов сообщений.</a:t>
            </a:r>
          </a:p>
        </p:txBody>
      </p:sp>
      <p:pic>
        <p:nvPicPr>
          <p:cNvPr id="76803" name="Picture 3" descr="C:\Documents and Settings\SonOfNorth\YandexDisk\Скриншоты\Msg uplo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6838950" cy="4495800"/>
          </a:xfrm>
          <a:prstGeom prst="rect">
            <a:avLst/>
          </a:prstGeom>
          <a:noFill/>
        </p:spPr>
      </p:pic>
      <p:pic>
        <p:nvPicPr>
          <p:cNvPr id="76802" name="Picture 2" descr="C:\Documents and Settings\SonOfNorth\YandexDisk\Скриншоты\WAV profi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653136"/>
            <a:ext cx="3017922" cy="1793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DISA </a:t>
            </a:r>
            <a:r>
              <a:rPr lang="ru-RU" b="1" dirty="0" smtClean="0"/>
              <a:t>и «Автооператор»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5721" y="857232"/>
            <a:ext cx="8678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включения функции </a:t>
            </a:r>
            <a:r>
              <a:rPr lang="en-US" dirty="0" smtClean="0"/>
              <a:t>DISA </a:t>
            </a:r>
            <a:r>
              <a:rPr lang="ru-RU" dirty="0" smtClean="0"/>
              <a:t>необходимо указать номер предварительно записанного или загруженного голосового приветствия. Галочка «</a:t>
            </a:r>
            <a:r>
              <a:rPr lang="en-US" dirty="0" smtClean="0"/>
              <a:t>Auto Drop</a:t>
            </a:r>
            <a:r>
              <a:rPr lang="ru-RU" dirty="0" smtClean="0"/>
              <a:t>» позволит отбивать вызов сразу после проигрывания приветствия.</a:t>
            </a:r>
          </a:p>
        </p:txBody>
      </p:sp>
      <p:pic>
        <p:nvPicPr>
          <p:cNvPr id="77826" name="Picture 2" descr="C:\Documents and Settings\SonOfNorth\YandexDisk\Скриншоты\DISA 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76872"/>
            <a:ext cx="5762626" cy="2781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DISA </a:t>
            </a:r>
            <a:r>
              <a:rPr lang="ru-RU" b="1" dirty="0" smtClean="0"/>
              <a:t>и «Автооператор»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5721" y="857232"/>
            <a:ext cx="8678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системы необходимо указать назначения, на которые будет сваливаться вызов по различным событиям. Также можно включить или выключить использование голосового сопровождения таких переадресаций.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2060848"/>
            <a:ext cx="29523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Опция «</a:t>
            </a:r>
            <a:r>
              <a:rPr lang="en-US" dirty="0" smtClean="0"/>
              <a:t>Attendant</a:t>
            </a:r>
            <a:r>
              <a:rPr lang="ru-RU" dirty="0" smtClean="0"/>
              <a:t>» предполагает распределение вызова по таблице «</a:t>
            </a:r>
            <a:r>
              <a:rPr lang="en-US" dirty="0" smtClean="0"/>
              <a:t>CO Ring Assignment</a:t>
            </a:r>
            <a:r>
              <a:rPr lang="ru-RU" dirty="0" smtClean="0"/>
              <a:t>»</a:t>
            </a:r>
            <a:r>
              <a:rPr lang="en-US" dirty="0" smtClean="0"/>
              <a:t> (PGM 144)</a:t>
            </a:r>
          </a:p>
          <a:p>
            <a:r>
              <a:rPr lang="ru-RU" dirty="0" smtClean="0"/>
              <a:t>Опция «</a:t>
            </a:r>
            <a:r>
              <a:rPr lang="en-US" dirty="0" smtClean="0"/>
              <a:t>DISA Retry Count</a:t>
            </a:r>
            <a:r>
              <a:rPr lang="ru-RU" dirty="0" smtClean="0"/>
              <a:t>»</a:t>
            </a:r>
            <a:r>
              <a:rPr lang="en-US" dirty="0" smtClean="0"/>
              <a:t> </a:t>
            </a:r>
            <a:r>
              <a:rPr lang="ru-RU" dirty="0" smtClean="0"/>
              <a:t>указывает на количество повторных попыток набора по функции </a:t>
            </a:r>
            <a:r>
              <a:rPr lang="en-US" dirty="0" smtClean="0"/>
              <a:t>DISA</a:t>
            </a:r>
            <a:endParaRPr lang="ru-RU" dirty="0" smtClean="0"/>
          </a:p>
        </p:txBody>
      </p:sp>
      <p:pic>
        <p:nvPicPr>
          <p:cNvPr id="78851" name="Picture 3" descr="C:\Documents and Settings\SonOfNorth\YandexDisk\Скриншоты\DISA rtry cnt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820892"/>
            <a:ext cx="5904656" cy="640753"/>
          </a:xfrm>
          <a:prstGeom prst="rect">
            <a:avLst/>
          </a:prstGeom>
          <a:noFill/>
        </p:spPr>
      </p:pic>
      <p:pic>
        <p:nvPicPr>
          <p:cNvPr id="78850" name="Picture 2" descr="C:\Documents and Settings\SonOfNorth\YandexDisk\Скриншоты\DID DISA dst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772816"/>
            <a:ext cx="3960439" cy="4324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DISA </a:t>
            </a:r>
            <a:r>
              <a:rPr lang="ru-RU" b="1" dirty="0" smtClean="0"/>
              <a:t>и «Автооператор»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836712"/>
            <a:ext cx="8678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</a:t>
            </a:r>
            <a:r>
              <a:rPr lang="en-US" dirty="0" smtClean="0"/>
              <a:t> </a:t>
            </a:r>
            <a:r>
              <a:rPr lang="ru-RU" dirty="0" smtClean="0"/>
              <a:t>формирования голосового меню используется таблица трансляции знаков </a:t>
            </a:r>
            <a:r>
              <a:rPr lang="en-US" dirty="0" smtClean="0"/>
              <a:t>CCR</a:t>
            </a:r>
            <a:r>
              <a:rPr lang="ru-RU" dirty="0" smtClean="0"/>
              <a:t>. Номер таблицы соответствует номеру используемого приветственного сообщения. </a:t>
            </a:r>
          </a:p>
        </p:txBody>
      </p:sp>
      <p:pic>
        <p:nvPicPr>
          <p:cNvPr id="79875" name="Picture 3" descr="C:\Documents and Settings\SonOfNorth\YandexDisk\Скриншоты\CCR tb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628800"/>
            <a:ext cx="5688632" cy="48455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1988840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Опция «</a:t>
            </a:r>
            <a:r>
              <a:rPr lang="en-US" dirty="0" smtClean="0"/>
              <a:t>CCR 1 Digit Only</a:t>
            </a:r>
            <a:r>
              <a:rPr lang="ru-RU" dirty="0" smtClean="0"/>
              <a:t>» позволит использовать только пункты </a:t>
            </a:r>
            <a:r>
              <a:rPr lang="en-US" dirty="0" smtClean="0"/>
              <a:t>CCR</a:t>
            </a:r>
            <a:r>
              <a:rPr lang="ru-RU" dirty="0" smtClean="0"/>
              <a:t>, но отключит возможность прямого набора внутренних номеров.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CCR</a:t>
            </a:r>
            <a:r>
              <a:rPr lang="ru-RU" b="1" dirty="0" smtClean="0"/>
              <a:t> для цифровых линий 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29107"/>
            <a:ext cx="2305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14187"/>
            <a:ext cx="37147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690" y="2492896"/>
            <a:ext cx="1905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293096"/>
            <a:ext cx="496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01 – </a:t>
            </a:r>
            <a:r>
              <a:rPr lang="ru-RU" dirty="0" smtClean="0"/>
              <a:t>порядковый номер голосового сообщения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4202" y="1465846"/>
            <a:ext cx="322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</a:t>
            </a:r>
            <a:r>
              <a:rPr lang="en-US" dirty="0" smtClean="0"/>
              <a:t>eMG80 </a:t>
            </a:r>
            <a:r>
              <a:rPr lang="ru-RU" dirty="0" smtClean="0"/>
              <a:t>возможно так же</a:t>
            </a:r>
            <a:r>
              <a:rPr lang="en-US" dirty="0" smtClean="0"/>
              <a:t>:</a:t>
            </a:r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827" y="583622"/>
            <a:ext cx="19907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827" y="945572"/>
            <a:ext cx="42005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827" y="2909888"/>
            <a:ext cx="7543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ьная выноска 7"/>
          <p:cNvSpPr/>
          <p:nvPr/>
        </p:nvSpPr>
        <p:spPr>
          <a:xfrm flipH="1">
            <a:off x="3491880" y="2203826"/>
            <a:ext cx="361750" cy="357190"/>
          </a:xfrm>
          <a:prstGeom prst="wedgeEllipseCallout">
            <a:avLst>
              <a:gd name="adj1" fmla="val -483896"/>
              <a:gd name="adj2" fmla="val 35136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283690" y="4305238"/>
            <a:ext cx="471886" cy="357190"/>
          </a:xfrm>
          <a:prstGeom prst="wedgeEllipseCallout">
            <a:avLst>
              <a:gd name="adj1" fmla="val 1083639"/>
              <a:gd name="adj2" fmla="val -16063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276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5" descr="C:\Users\Administrator\Desktop\Project ON\iPECS Small\최종기구[121015]\img\Sam.119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25019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ounded Rectangle 65"/>
          <p:cNvSpPr/>
          <p:nvPr/>
        </p:nvSpPr>
        <p:spPr>
          <a:xfrm>
            <a:off x="1240713" y="2891845"/>
            <a:ext cx="979487" cy="350838"/>
          </a:xfrm>
          <a:prstGeom prst="round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ko-KR" altLang="en-US" sz="1000" b="1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240713" y="3279195"/>
            <a:ext cx="231775" cy="128588"/>
          </a:xfrm>
          <a:prstGeom prst="roundRect">
            <a:avLst/>
          </a:prstGeom>
          <a:noFill/>
          <a:ln w="19050">
            <a:solidFill>
              <a:srgbClr val="00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ko-KR" altLang="en-US" sz="1000" b="1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1510588" y="3279195"/>
            <a:ext cx="700087" cy="128588"/>
          </a:xfrm>
          <a:prstGeom prst="round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ko-KR" altLang="en-US" sz="1000" b="1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9464" name="TextBox 38"/>
          <p:cNvSpPr txBox="1">
            <a:spLocks noChangeArrowheads="1"/>
          </p:cNvSpPr>
          <p:nvPr/>
        </p:nvSpPr>
        <p:spPr bwMode="auto">
          <a:xfrm>
            <a:off x="314372" y="3470802"/>
            <a:ext cx="12875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ko-KR" sz="1100" b="1" dirty="0">
                <a:solidFill>
                  <a:srgbClr val="3C8C93"/>
                </a:solidFill>
                <a:ea typeface="MS PGothic" pitchFamily="34" charset="-128"/>
              </a:rPr>
              <a:t>BRIU2 </a:t>
            </a:r>
            <a:r>
              <a:rPr lang="ru-RU" altLang="ko-KR" sz="1100" b="1" dirty="0">
                <a:solidFill>
                  <a:srgbClr val="3C8C93"/>
                </a:solidFill>
                <a:ea typeface="MS PGothic" pitchFamily="34" charset="-128"/>
              </a:rPr>
              <a:t>или</a:t>
            </a:r>
            <a:r>
              <a:rPr lang="en-US" altLang="ko-KR" sz="1100" b="1" dirty="0">
                <a:solidFill>
                  <a:srgbClr val="3C8C93"/>
                </a:solidFill>
                <a:ea typeface="MS PGothic" pitchFamily="34" charset="-128"/>
              </a:rPr>
              <a:t> PRIU</a:t>
            </a:r>
          </a:p>
          <a:p>
            <a:pPr algn="ctr" eaLnBrk="1" hangingPunct="1"/>
            <a:r>
              <a:rPr lang="en-US" altLang="ko-KR" sz="1100" b="1" dirty="0">
                <a:solidFill>
                  <a:srgbClr val="3C8C93"/>
                </a:solidFill>
                <a:ea typeface="MS PGothic" pitchFamily="34" charset="-128"/>
              </a:rPr>
              <a:t>(</a:t>
            </a:r>
            <a:r>
              <a:rPr lang="ru-RU" altLang="ko-KR" sz="1100" b="1" dirty="0">
                <a:solidFill>
                  <a:srgbClr val="3C8C93"/>
                </a:solidFill>
                <a:ea typeface="MS PGothic" pitchFamily="34" charset="-128"/>
              </a:rPr>
              <a:t>опционально</a:t>
            </a:r>
            <a:r>
              <a:rPr lang="en-US" altLang="ko-KR" sz="1100" b="1" dirty="0">
                <a:solidFill>
                  <a:srgbClr val="3C8C93"/>
                </a:solidFill>
                <a:ea typeface="MS PGothic" pitchFamily="34" charset="-128"/>
              </a:rPr>
              <a:t>)</a:t>
            </a:r>
            <a:endParaRPr lang="ko-KR" altLang="en-US" sz="1000" b="1" dirty="0">
              <a:solidFill>
                <a:srgbClr val="3C8C93"/>
              </a:solidFill>
              <a:ea typeface="MS PGothic" pitchFamily="34" charset="-128"/>
            </a:endParaRPr>
          </a:p>
          <a:p>
            <a:pPr eaLnBrk="1" hangingPunct="1"/>
            <a:endParaRPr lang="ko-KR" altLang="en-US" sz="1000" b="1" dirty="0">
              <a:ea typeface="MS PGothic" pitchFamily="34" charset="-128"/>
            </a:endParaRPr>
          </a:p>
        </p:txBody>
      </p:sp>
      <p:cxnSp>
        <p:nvCxnSpPr>
          <p:cNvPr id="19465" name="Elbow Connector 73"/>
          <p:cNvCxnSpPr>
            <a:cxnSpLocks noChangeShapeType="1"/>
            <a:stCxn id="19467" idx="0"/>
            <a:endCxn id="66" idx="3"/>
          </p:cNvCxnSpPr>
          <p:nvPr/>
        </p:nvCxnSpPr>
        <p:spPr bwMode="auto">
          <a:xfrm rot="16200000" flipV="1">
            <a:off x="2145191" y="3142273"/>
            <a:ext cx="615156" cy="465138"/>
          </a:xfrm>
          <a:prstGeom prst="bentConnector2">
            <a:avLst/>
          </a:prstGeom>
          <a:noFill/>
          <a:ln w="12700" algn="ctr">
            <a:solidFill>
              <a:srgbClr val="00B05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9466" name="TextBox 38"/>
          <p:cNvSpPr txBox="1">
            <a:spLocks noChangeArrowheads="1"/>
          </p:cNvSpPr>
          <p:nvPr/>
        </p:nvSpPr>
        <p:spPr bwMode="auto">
          <a:xfrm>
            <a:off x="1567738" y="3441120"/>
            <a:ext cx="6286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1100" b="1">
                <a:solidFill>
                  <a:srgbClr val="0000CC"/>
                </a:solidFill>
                <a:ea typeface="MS PGothic" pitchFamily="34" charset="-128"/>
              </a:rPr>
              <a:t>1D+7H</a:t>
            </a:r>
            <a:endParaRPr lang="ko-KR" altLang="en-US" sz="1000" b="1">
              <a:solidFill>
                <a:srgbClr val="0000CC"/>
              </a:solidFill>
              <a:ea typeface="MS PGothic" pitchFamily="34" charset="-128"/>
            </a:endParaRPr>
          </a:p>
        </p:txBody>
      </p:sp>
      <p:sp>
        <p:nvSpPr>
          <p:cNvPr id="19467" name="TextBox 38"/>
          <p:cNvSpPr txBox="1">
            <a:spLocks noChangeArrowheads="1"/>
          </p:cNvSpPr>
          <p:nvPr/>
        </p:nvSpPr>
        <p:spPr bwMode="auto">
          <a:xfrm>
            <a:off x="2160194" y="3682420"/>
            <a:ext cx="10502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1100" b="1" dirty="0">
                <a:ea typeface="MS PGothic" pitchFamily="34" charset="-128"/>
              </a:rPr>
              <a:t>2 </a:t>
            </a:r>
            <a:r>
              <a:rPr lang="ru-RU" altLang="ko-KR" sz="1100" b="1" dirty="0" smtClean="0">
                <a:ea typeface="MS PGothic" pitchFamily="34" charset="-128"/>
              </a:rPr>
              <a:t>слота</a:t>
            </a:r>
          </a:p>
          <a:p>
            <a:pPr eaLnBrk="1" hangingPunct="1"/>
            <a:r>
              <a:rPr lang="ru-RU" altLang="ko-KR" sz="1100" b="1" dirty="0" smtClean="0">
                <a:ea typeface="MS PGothic" pitchFamily="34" charset="-128"/>
              </a:rPr>
              <a:t>расширения</a:t>
            </a:r>
            <a:endParaRPr lang="ko-KR" altLang="en-US" sz="1000" b="1" dirty="0">
              <a:ea typeface="MS PGothic" pitchFamily="34" charset="-128"/>
            </a:endParaRPr>
          </a:p>
        </p:txBody>
      </p:sp>
      <p:sp>
        <p:nvSpPr>
          <p:cNvPr id="19468" name="TextBox 88"/>
          <p:cNvSpPr txBox="1">
            <a:spLocks noChangeArrowheads="1"/>
          </p:cNvSpPr>
          <p:nvPr/>
        </p:nvSpPr>
        <p:spPr bwMode="auto">
          <a:xfrm>
            <a:off x="958138" y="3793545"/>
            <a:ext cx="7986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ko-KR" sz="2000" b="1" dirty="0" smtClean="0">
                <a:solidFill>
                  <a:srgbClr val="0D0D0D"/>
                </a:solidFill>
                <a:ea typeface="굴림" pitchFamily="50" charset="-127"/>
              </a:rPr>
              <a:t>KSU</a:t>
            </a:r>
            <a:r>
              <a:rPr lang="en-US" altLang="ko-KR" sz="2000" b="1" dirty="0">
                <a:solidFill>
                  <a:srgbClr val="0000CC"/>
                </a:solidFill>
                <a:ea typeface="굴림" pitchFamily="50" charset="-127"/>
              </a:rPr>
              <a:t>I</a:t>
            </a:r>
            <a:endParaRPr lang="ko-KR" altLang="en-US" sz="2000" b="1" dirty="0">
              <a:solidFill>
                <a:srgbClr val="0D0D0D"/>
              </a:solidFill>
              <a:ea typeface="굴림" pitchFamily="50" charset="-127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7708093"/>
              </p:ext>
            </p:extLst>
          </p:nvPr>
        </p:nvGraphicFramePr>
        <p:xfrm>
          <a:off x="3390900" y="1109325"/>
          <a:ext cx="5638800" cy="438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27760"/>
                <a:gridCol w="1767840"/>
                <a:gridCol w="1143000"/>
                <a:gridCol w="750235"/>
                <a:gridCol w="849965"/>
              </a:tblGrid>
              <a:tr h="17022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KSUA</a:t>
                      </a:r>
                      <a:r>
                        <a:rPr lang="en-US" sz="1200" baseline="0" dirty="0" smtClean="0"/>
                        <a:t> + EKSU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KSU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EKSU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Макс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rowSpan="5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Соединительные</a:t>
                      </a:r>
                      <a:r>
                        <a:rPr lang="ru-RU" sz="1200" baseline="0" dirty="0" smtClean="0"/>
                        <a:t> линии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Макс портов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74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Аналоговые</a:t>
                      </a:r>
                      <a:r>
                        <a:rPr lang="en-US" sz="1200" dirty="0" smtClean="0"/>
                        <a:t> </a:t>
                      </a:r>
                      <a:r>
                        <a:rPr lang="ru-RU" sz="1200" dirty="0" smtClean="0"/>
                        <a:t>/</a:t>
                      </a:r>
                      <a:r>
                        <a:rPr lang="en-US" sz="1200" dirty="0" smtClean="0"/>
                        <a:t> BRI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ru-RU" sz="1200" baseline="0" dirty="0" smtClean="0"/>
                        <a:t>СЛ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24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PRI / T1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30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IP </a:t>
                      </a:r>
                      <a:r>
                        <a:rPr lang="ru-RU" sz="1200" dirty="0" smtClean="0"/>
                        <a:t>каналы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en-US" sz="1200" baseline="0" dirty="0" smtClean="0"/>
                        <a:t>(SIP/H.323)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Удаленный</a:t>
                      </a:r>
                      <a:r>
                        <a:rPr lang="ru-RU" sz="1200" baseline="0" dirty="0" smtClean="0"/>
                        <a:t> шлюз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rowSpan="6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Абоненты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Макс портов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136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SLT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63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Цифровые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48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Гибридные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47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IP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32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DECT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48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VM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ru-RU" sz="1200" baseline="0" dirty="0" smtClean="0"/>
                        <a:t>каналы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Без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en-US" sz="1200" baseline="0" dirty="0" smtClean="0"/>
                        <a:t>VVMU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C VVMU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VoIP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ru-RU" sz="1200" baseline="0" dirty="0" smtClean="0"/>
                        <a:t>каналы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Без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en-US" sz="1200" baseline="0" dirty="0" smtClean="0"/>
                        <a:t>VVMU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</a:tr>
              <a:tr h="170223"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C VVMU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" name="Title 1"/>
          <p:cNvSpPr>
            <a:spLocks noGrp="1"/>
          </p:cNvSpPr>
          <p:nvPr>
            <p:ph type="title" idx="4294967295"/>
          </p:nvPr>
        </p:nvSpPr>
        <p:spPr>
          <a:xfrm>
            <a:off x="2819400" y="152400"/>
            <a:ext cx="5715000" cy="6397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ko-KR" sz="3600" b="1" dirty="0" smtClean="0">
                <a:solidFill>
                  <a:srgbClr val="000000"/>
                </a:solidFill>
                <a:ea typeface="굴림" pitchFamily="50" charset="-127"/>
              </a:rPr>
              <a:t>Емкость системы </a:t>
            </a:r>
            <a:r>
              <a:rPr lang="en-US" altLang="ko-KR" sz="3600" b="1" dirty="0" smtClean="0">
                <a:solidFill>
                  <a:srgbClr val="000000"/>
                </a:solidFill>
                <a:ea typeface="굴림" pitchFamily="50" charset="-127"/>
              </a:rPr>
              <a:t>KSUI</a:t>
            </a:r>
            <a:endParaRPr lang="en-US" altLang="ko-KR" sz="3600" b="1" dirty="0">
              <a:solidFill>
                <a:srgbClr val="000000"/>
              </a:solidFill>
              <a:ea typeface="굴림" pitchFamily="50" charset="-127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228600" y="838200"/>
            <a:ext cx="85601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3962400"/>
            <a:ext cx="76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latinLnBrk="1"/>
            <a:r>
              <a:rPr lang="en-US" altLang="ko-KR" sz="1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- 1 USB</a:t>
            </a:r>
          </a:p>
          <a:p>
            <a:pPr latinLnBrk="1">
              <a:buFontTx/>
              <a:buChar char="-"/>
            </a:pPr>
            <a:r>
              <a:rPr lang="en-US" altLang="ko-KR" sz="1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1 MOH</a:t>
            </a:r>
          </a:p>
          <a:p>
            <a:pPr latinLnBrk="1">
              <a:buFontTx/>
              <a:buChar char="-"/>
            </a:pPr>
            <a:r>
              <a:rPr lang="en-US" altLang="ko-KR" sz="1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1 Paging</a:t>
            </a:r>
          </a:p>
          <a:p>
            <a:pPr latinLnBrk="1">
              <a:buFontTx/>
              <a:buChar char="-"/>
            </a:pPr>
            <a:r>
              <a:rPr lang="en-US" altLang="ko-KR" sz="1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1 Relay</a:t>
            </a:r>
          </a:p>
          <a:p>
            <a:pPr latinLnBrk="1">
              <a:buFontTx/>
              <a:buChar char="-"/>
            </a:pPr>
            <a:r>
              <a:rPr lang="en-US" altLang="ko-KR" sz="1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1 Alarm</a:t>
            </a:r>
          </a:p>
          <a:p>
            <a:pPr latinLnBrk="1">
              <a:buFontTx/>
              <a:buChar char="-"/>
            </a:pPr>
            <a:r>
              <a:rPr lang="en-US" altLang="ko-KR" sz="1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1 RS232</a:t>
            </a:r>
          </a:p>
          <a:p>
            <a:pPr latinLnBrk="1"/>
            <a:endParaRPr lang="ru-RU" altLang="ko-KR" sz="1000" b="1" dirty="0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 latinLnBrk="1"/>
            <a:endParaRPr lang="en-US" altLang="ko-KR" sz="10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46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C:\Documents and Settings\SonOfNorth\YandexDisk\Скриншоты\STN aut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5013176"/>
            <a:ext cx="4691682" cy="146721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DISA </a:t>
            </a:r>
            <a:r>
              <a:rPr lang="ru-RU" b="1" dirty="0" smtClean="0"/>
              <a:t>и «Автооператор»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836712"/>
            <a:ext cx="8678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</a:t>
            </a:r>
            <a:r>
              <a:rPr lang="en-US" dirty="0" smtClean="0"/>
              <a:t> </a:t>
            </a:r>
            <a:r>
              <a:rPr lang="ru-RU" dirty="0" smtClean="0"/>
              <a:t>предотвращения несанкционированного доступа в систему с использованием </a:t>
            </a:r>
            <a:r>
              <a:rPr lang="en-US" dirty="0" smtClean="0"/>
              <a:t>DISA</a:t>
            </a:r>
            <a:r>
              <a:rPr lang="ru-RU" dirty="0" smtClean="0"/>
              <a:t>, необходимо проверить настройки безопасности, такие как запрос пароля авторизации, класс сервиса </a:t>
            </a:r>
            <a:r>
              <a:rPr lang="en-US" dirty="0" smtClean="0"/>
              <a:t>DISA</a:t>
            </a:r>
            <a:r>
              <a:rPr lang="ru-RU" dirty="0" smtClean="0"/>
              <a:t> и т.д. </a:t>
            </a:r>
          </a:p>
        </p:txBody>
      </p:sp>
      <p:pic>
        <p:nvPicPr>
          <p:cNvPr id="80898" name="Picture 2" descr="C:\Documents and Settings\SonOfNorth\YandexDisk\Скриншоты\DISA Acc co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0848"/>
            <a:ext cx="4467225" cy="1038225"/>
          </a:xfrm>
          <a:prstGeom prst="rect">
            <a:avLst/>
          </a:prstGeom>
          <a:noFill/>
        </p:spPr>
      </p:pic>
      <p:pic>
        <p:nvPicPr>
          <p:cNvPr id="80899" name="Picture 3" descr="C:\Documents and Settings\SonOfNorth\YandexDisk\Скриншоты\DISA CO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17032"/>
            <a:ext cx="4104456" cy="1720645"/>
          </a:xfrm>
          <a:prstGeom prst="rect">
            <a:avLst/>
          </a:prstGeom>
          <a:noFill/>
        </p:spPr>
      </p:pic>
      <p:pic>
        <p:nvPicPr>
          <p:cNvPr id="80900" name="Picture 4" descr="C:\Documents and Settings\SonOfNorth\YandexDisk\Скриншоты\DISA restrict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356992"/>
            <a:ext cx="5181600" cy="790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3779838" y="549275"/>
            <a:ext cx="1257693" cy="371513"/>
          </a:xfrm>
          <a:prstGeom prst="rect">
            <a:avLst/>
          </a:prstGeom>
          <a:solidFill>
            <a:srgbClr val="4F81BD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000000"/>
                </a:solidFill>
              </a:rPr>
              <a:t>ПРАКТИКА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376238" y="1216025"/>
            <a:ext cx="8516937" cy="286450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1313" indent="-341313"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Запишите системное приветствие </a:t>
            </a:r>
            <a:r>
              <a:rPr lang="ru-RU" dirty="0" smtClean="0">
                <a:solidFill>
                  <a:srgbClr val="000000"/>
                </a:solidFill>
              </a:rPr>
              <a:t>1 с системного телефона (убедитесь через </a:t>
            </a:r>
            <a:r>
              <a:rPr lang="en-US" dirty="0" smtClean="0">
                <a:solidFill>
                  <a:srgbClr val="000000"/>
                </a:solidFill>
              </a:rPr>
              <a:t>WEB</a:t>
            </a:r>
            <a:r>
              <a:rPr lang="ru-RU" dirty="0" smtClean="0">
                <a:solidFill>
                  <a:srgbClr val="000000"/>
                </a:solidFill>
              </a:rPr>
              <a:t>)</a:t>
            </a:r>
            <a:endParaRPr lang="ru-RU" dirty="0">
              <a:solidFill>
                <a:srgbClr val="000000"/>
              </a:solidFill>
            </a:endParaRPr>
          </a:p>
          <a:p>
            <a:pPr marL="341313" indent="-341313"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Наведите номер </a:t>
            </a:r>
            <a:r>
              <a:rPr lang="ru-RU" dirty="0" smtClean="0">
                <a:solidFill>
                  <a:srgbClr val="000000"/>
                </a:solidFill>
              </a:rPr>
              <a:t>10001 </a:t>
            </a:r>
            <a:r>
              <a:rPr lang="ru-RU" dirty="0">
                <a:solidFill>
                  <a:srgbClr val="000000"/>
                </a:solidFill>
              </a:rPr>
              <a:t>на </a:t>
            </a:r>
            <a:r>
              <a:rPr lang="en-US" smtClean="0">
                <a:solidFill>
                  <a:srgbClr val="000000"/>
                </a:solidFill>
              </a:rPr>
              <a:t>#201</a:t>
            </a:r>
            <a:endParaRPr lang="en-US" dirty="0">
              <a:solidFill>
                <a:srgbClr val="000000"/>
              </a:solidFill>
            </a:endParaRPr>
          </a:p>
          <a:p>
            <a:pPr marL="341313" indent="-341313"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Задайте число попыток </a:t>
            </a:r>
            <a:r>
              <a:rPr lang="en-US" dirty="0">
                <a:solidFill>
                  <a:srgbClr val="000000"/>
                </a:solidFill>
              </a:rPr>
              <a:t>DISA </a:t>
            </a:r>
            <a:endParaRPr lang="ru-RU" dirty="0">
              <a:solidFill>
                <a:srgbClr val="000000"/>
              </a:solidFill>
            </a:endParaRPr>
          </a:p>
          <a:p>
            <a:pPr marL="341313" indent="-341313"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Настройте СС</a:t>
            </a:r>
            <a:r>
              <a:rPr lang="en-US" dirty="0">
                <a:solidFill>
                  <a:srgbClr val="000000"/>
                </a:solidFill>
              </a:rPr>
              <a:t>R </a:t>
            </a:r>
            <a:r>
              <a:rPr lang="ru-RU" dirty="0">
                <a:solidFill>
                  <a:srgbClr val="000000"/>
                </a:solidFill>
              </a:rPr>
              <a:t>таблицу 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Для набора 1- назначение </a:t>
            </a:r>
            <a:r>
              <a:rPr lang="ru-RU" dirty="0" smtClean="0">
                <a:solidFill>
                  <a:srgbClr val="000000"/>
                </a:solidFill>
              </a:rPr>
              <a:t>номер</a:t>
            </a:r>
            <a:r>
              <a:rPr lang="en-US" dirty="0" smtClean="0">
                <a:solidFill>
                  <a:srgbClr val="000000"/>
                </a:solidFill>
              </a:rPr>
              <a:t> LiP8002E</a:t>
            </a:r>
            <a:endParaRPr lang="ru-RU" dirty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Для 2 – группа </a:t>
            </a:r>
          </a:p>
          <a:p>
            <a:pPr marL="341313" indent="-341313">
              <a:buFont typeface="Times New Roman" pitchFamily="16" charset="0"/>
              <a:buAutoNum type="arabicParenR" startAt="5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Проверьте правильность работы голосового меню</a:t>
            </a:r>
            <a:r>
              <a:rPr lang="ru-RU" dirty="0" smtClean="0">
                <a:solidFill>
                  <a:srgbClr val="000000"/>
                </a:solidFill>
              </a:rPr>
              <a:t>.</a:t>
            </a:r>
            <a:endParaRPr lang="ru-RU" dirty="0">
              <a:solidFill>
                <a:srgbClr val="000000"/>
              </a:solidFill>
            </a:endParaRPr>
          </a:p>
          <a:p>
            <a: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ru-RU" dirty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1492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Голосовая</a:t>
            </a:r>
            <a:r>
              <a:rPr lang="en-US" b="1" dirty="0" smtClean="0"/>
              <a:t> </a:t>
            </a:r>
            <a:r>
              <a:rPr lang="en-US" b="1" dirty="0" err="1" smtClean="0"/>
              <a:t>почта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85794"/>
            <a:ext cx="164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428736"/>
            <a:ext cx="1543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714488"/>
            <a:ext cx="29813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285992"/>
            <a:ext cx="190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571744"/>
            <a:ext cx="22193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2500306"/>
            <a:ext cx="13811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818" y="2786058"/>
            <a:ext cx="34575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3372" y="4000504"/>
            <a:ext cx="30003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1571612"/>
            <a:ext cx="1047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2844" y="1857364"/>
            <a:ext cx="25812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2844" y="2000240"/>
            <a:ext cx="23526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Овальная выноска 14"/>
          <p:cNvSpPr/>
          <p:nvPr/>
        </p:nvSpPr>
        <p:spPr>
          <a:xfrm>
            <a:off x="4500562" y="1643050"/>
            <a:ext cx="285752" cy="357190"/>
          </a:xfrm>
          <a:prstGeom prst="wedgeEllipseCallout">
            <a:avLst>
              <a:gd name="adj1" fmla="val -808888"/>
              <a:gd name="adj2" fmla="val 8804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3306" y="714356"/>
            <a:ext cx="528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Для доступа к </a:t>
            </a:r>
            <a:r>
              <a:rPr lang="en-US" b="1" dirty="0" smtClean="0">
                <a:solidFill>
                  <a:srgbClr val="FF0000"/>
                </a:solidFill>
              </a:rPr>
              <a:t>VM</a:t>
            </a:r>
            <a:r>
              <a:rPr lang="en-US" dirty="0" smtClean="0"/>
              <a:t> </a:t>
            </a:r>
            <a:r>
              <a:rPr lang="ru-RU" dirty="0" smtClean="0"/>
              <a:t>нужна соответствующая группа (пустая, без членов)</a:t>
            </a:r>
            <a:endParaRPr lang="ru-RU" dirty="0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28794" y="857232"/>
            <a:ext cx="14382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428860" y="2214554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Доступ к </a:t>
            </a:r>
            <a:r>
              <a:rPr lang="en-US" dirty="0" smtClean="0"/>
              <a:t>VM </a:t>
            </a:r>
            <a:r>
              <a:rPr lang="ru-RU" dirty="0" smtClean="0"/>
              <a:t>осуществляется вводом  *440100*1234 (</a:t>
            </a:r>
            <a:r>
              <a:rPr lang="ru-RU" dirty="0" err="1" smtClean="0"/>
              <a:t>группа+номер+код</a:t>
            </a:r>
            <a:r>
              <a:rPr lang="ru-RU" dirty="0" smtClean="0"/>
              <a:t>) или кнопкой</a:t>
            </a:r>
            <a:endParaRPr lang="ru-RU" dirty="0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5720" y="3571876"/>
            <a:ext cx="1057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14282" y="3214686"/>
            <a:ext cx="2845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Для Записи в </a:t>
            </a:r>
            <a:r>
              <a:rPr lang="en-US" b="1" dirty="0" smtClean="0">
                <a:solidFill>
                  <a:srgbClr val="FF0000"/>
                </a:solidFill>
              </a:rPr>
              <a:t>VM </a:t>
            </a:r>
            <a:r>
              <a:rPr lang="ru-RU" b="1" dirty="0" smtClean="0">
                <a:solidFill>
                  <a:srgbClr val="FF0000"/>
                </a:solidFill>
              </a:rPr>
              <a:t>кнопкой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5720" y="4000504"/>
            <a:ext cx="24193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3571876"/>
            <a:ext cx="13811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14282" y="4500570"/>
            <a:ext cx="3495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Для Записи в </a:t>
            </a:r>
            <a:r>
              <a:rPr lang="en-US" b="1" dirty="0" smtClean="0">
                <a:solidFill>
                  <a:srgbClr val="FF0000"/>
                </a:solidFill>
              </a:rPr>
              <a:t>VM </a:t>
            </a:r>
            <a:r>
              <a:rPr lang="ru-RU" b="1" dirty="0" smtClean="0">
                <a:solidFill>
                  <a:srgbClr val="FF0000"/>
                </a:solidFill>
              </a:rPr>
              <a:t>автоматически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5286388"/>
            <a:ext cx="24384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4929198"/>
            <a:ext cx="1057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2786050" y="5286388"/>
            <a:ext cx="5475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Возможно определить тип записываемых разговоров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Голосовая</a:t>
            </a:r>
            <a:r>
              <a:rPr lang="en-US" b="1" dirty="0" smtClean="0"/>
              <a:t> </a:t>
            </a:r>
            <a:r>
              <a:rPr lang="en-US" b="1" dirty="0" err="1" smtClean="0"/>
              <a:t>почта</a:t>
            </a:r>
            <a:r>
              <a:rPr lang="ru-RU" b="1" dirty="0" smtClean="0"/>
              <a:t> (пересылка на </a:t>
            </a:r>
            <a:r>
              <a:rPr lang="en-US" b="1" dirty="0" smtClean="0"/>
              <a:t>E-mail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10668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52197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5720" y="4143380"/>
            <a:ext cx="2672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Адрес почтового сервера</a:t>
            </a:r>
          </a:p>
          <a:p>
            <a:r>
              <a:rPr lang="ru-RU" dirty="0" smtClean="0"/>
              <a:t>Учетные данные</a:t>
            </a:r>
          </a:p>
          <a:p>
            <a:r>
              <a:rPr lang="ru-RU" dirty="0" smtClean="0"/>
              <a:t>Параметры письма</a:t>
            </a:r>
            <a:endParaRPr lang="ru-RU" dirty="0"/>
          </a:p>
        </p:txBody>
      </p:sp>
      <p:cxnSp>
        <p:nvCxnSpPr>
          <p:cNvPr id="11" name="Соединительная линия уступом 10"/>
          <p:cNvCxnSpPr/>
          <p:nvPr/>
        </p:nvCxnSpPr>
        <p:spPr>
          <a:xfrm rot="5400000" flipH="1" flipV="1">
            <a:off x="2500298" y="2143116"/>
            <a:ext cx="2857520" cy="1571636"/>
          </a:xfrm>
          <a:prstGeom prst="bentConnector3">
            <a:avLst>
              <a:gd name="adj1" fmla="val 2485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/>
          <p:nvPr/>
        </p:nvCxnSpPr>
        <p:spPr>
          <a:xfrm rot="5400000" flipH="1" flipV="1">
            <a:off x="2643174" y="2357430"/>
            <a:ext cx="2928958" cy="1643074"/>
          </a:xfrm>
          <a:prstGeom prst="bentConnector3">
            <a:avLst>
              <a:gd name="adj1" fmla="val 26363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/>
          <p:nvPr/>
        </p:nvCxnSpPr>
        <p:spPr>
          <a:xfrm rot="5400000" flipH="1" flipV="1">
            <a:off x="3000364" y="2786058"/>
            <a:ext cx="2571768" cy="1714512"/>
          </a:xfrm>
          <a:prstGeom prst="bentConnector3">
            <a:avLst>
              <a:gd name="adj1" fmla="val 3273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2409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Голосовая</a:t>
            </a:r>
            <a:r>
              <a:rPr lang="en-US" b="1" dirty="0" smtClean="0"/>
              <a:t> </a:t>
            </a:r>
            <a:r>
              <a:rPr lang="en-US" b="1" dirty="0" err="1" smtClean="0"/>
              <a:t>почта</a:t>
            </a:r>
            <a:r>
              <a:rPr lang="ru-RU" b="1" dirty="0" smtClean="0"/>
              <a:t> (Запись на </a:t>
            </a:r>
            <a:r>
              <a:rPr lang="en-US" b="1" dirty="0" err="1" smtClean="0"/>
              <a:t>Phontage</a:t>
            </a:r>
            <a:r>
              <a:rPr lang="en-US" b="1" dirty="0" smtClean="0"/>
              <a:t>)</a:t>
            </a:r>
            <a:endParaRPr lang="ru-RU" b="1" dirty="0"/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1057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14546" y="1357298"/>
            <a:ext cx="365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116</a:t>
            </a:r>
            <a:r>
              <a:rPr lang="en-US" dirty="0" smtClean="0"/>
              <a:t>               </a:t>
            </a:r>
            <a:r>
              <a:rPr lang="ru-RU" dirty="0" smtClean="0"/>
              <a:t>Указать номер </a:t>
            </a:r>
            <a:r>
              <a:rPr lang="en-US" dirty="0" err="1" smtClean="0"/>
              <a:t>Phontage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071678"/>
            <a:ext cx="718185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Голосовая</a:t>
            </a:r>
            <a:r>
              <a:rPr lang="en-US" b="1" dirty="0" smtClean="0"/>
              <a:t> </a:t>
            </a:r>
            <a:r>
              <a:rPr lang="en-US" b="1" dirty="0" err="1" smtClean="0"/>
              <a:t>почта</a:t>
            </a:r>
            <a:r>
              <a:rPr lang="en-US" b="1" dirty="0" smtClean="0"/>
              <a:t> (</a:t>
            </a:r>
            <a:r>
              <a:rPr lang="ru-RU" b="1" dirty="0" smtClean="0"/>
              <a:t>Сохранение сообщений на </a:t>
            </a:r>
            <a:r>
              <a:rPr lang="en-US" b="1" dirty="0" err="1" smtClean="0"/>
              <a:t>Phontage</a:t>
            </a:r>
            <a:r>
              <a:rPr lang="en-US" b="1" dirty="0" smtClean="0"/>
              <a:t>)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1057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24288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5984" y="1285860"/>
            <a:ext cx="381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116</a:t>
            </a:r>
          </a:p>
          <a:p>
            <a:endParaRPr lang="ru-RU" sz="10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214554"/>
            <a:ext cx="733425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Голосовая</a:t>
            </a:r>
            <a:r>
              <a:rPr lang="en-US" b="1" dirty="0" smtClean="0"/>
              <a:t> </a:t>
            </a:r>
            <a:r>
              <a:rPr lang="en-US" b="1" dirty="0" err="1" smtClean="0"/>
              <a:t>почта</a:t>
            </a:r>
            <a:r>
              <a:rPr lang="en-US" b="1" dirty="0" smtClean="0"/>
              <a:t> (</a:t>
            </a:r>
            <a:r>
              <a:rPr lang="ru-RU" b="1" dirty="0" smtClean="0"/>
              <a:t>Управление)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8786874" cy="330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7158" y="4929198"/>
            <a:ext cx="4014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Просмотр</a:t>
            </a:r>
            <a:r>
              <a:rPr lang="en-US" dirty="0" smtClean="0"/>
              <a:t> </a:t>
            </a:r>
            <a:r>
              <a:rPr lang="en-US" dirty="0" err="1" smtClean="0"/>
              <a:t>почтовых</a:t>
            </a:r>
            <a:r>
              <a:rPr lang="en-US" dirty="0" smtClean="0"/>
              <a:t> </a:t>
            </a:r>
            <a:r>
              <a:rPr lang="en-US" dirty="0" err="1" smtClean="0"/>
              <a:t>ящиков</a:t>
            </a:r>
            <a:endParaRPr lang="en-US" dirty="0" smtClean="0"/>
          </a:p>
          <a:p>
            <a:r>
              <a:rPr lang="en-US" dirty="0" err="1" smtClean="0"/>
              <a:t>Удаление</a:t>
            </a:r>
            <a:r>
              <a:rPr lang="en-US" dirty="0" smtClean="0"/>
              <a:t> </a:t>
            </a:r>
            <a:r>
              <a:rPr lang="en-US" dirty="0" err="1" smtClean="0"/>
              <a:t>записей</a:t>
            </a:r>
            <a:r>
              <a:rPr lang="en-US" dirty="0" smtClean="0"/>
              <a:t> </a:t>
            </a:r>
            <a:r>
              <a:rPr lang="en-US" dirty="0" err="1" smtClean="0"/>
              <a:t>из</a:t>
            </a:r>
            <a:r>
              <a:rPr lang="en-US" dirty="0" smtClean="0"/>
              <a:t> </a:t>
            </a:r>
            <a:r>
              <a:rPr lang="en-US" dirty="0" err="1" smtClean="0"/>
              <a:t>почтовых</a:t>
            </a:r>
            <a:r>
              <a:rPr lang="en-US" dirty="0" smtClean="0"/>
              <a:t> </a:t>
            </a:r>
            <a:r>
              <a:rPr lang="en-US" dirty="0" err="1" smtClean="0"/>
              <a:t>ящиков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 Box 1"/>
          <p:cNvSpPr txBox="1">
            <a:spLocks noChangeArrowheads="1"/>
          </p:cNvSpPr>
          <p:nvPr/>
        </p:nvSpPr>
        <p:spPr bwMode="auto">
          <a:xfrm>
            <a:off x="3779838" y="549275"/>
            <a:ext cx="1257693" cy="371513"/>
          </a:xfrm>
          <a:prstGeom prst="rect">
            <a:avLst/>
          </a:prstGeom>
          <a:solidFill>
            <a:srgbClr val="4F81BD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000000"/>
                </a:solidFill>
              </a:rPr>
              <a:t>ПРАКТИКА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323850" y="981075"/>
            <a:ext cx="8501063" cy="526516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1313" indent="-341313"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Настройте возможность записи разговора клавишей, клавишу записи и доступа к </a:t>
            </a:r>
            <a:r>
              <a:rPr lang="en-US" dirty="0">
                <a:solidFill>
                  <a:srgbClr val="000000"/>
                </a:solidFill>
              </a:rPr>
              <a:t>VM</a:t>
            </a:r>
            <a:r>
              <a:rPr lang="ru-RU" dirty="0">
                <a:solidFill>
                  <a:srgbClr val="000000"/>
                </a:solidFill>
              </a:rPr>
              <a:t> для абонента </a:t>
            </a:r>
            <a:r>
              <a:rPr lang="ru-RU" dirty="0" smtClean="0">
                <a:solidFill>
                  <a:srgbClr val="000000"/>
                </a:solidFill>
              </a:rPr>
              <a:t>LIP8002E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r>
              <a:rPr lang="en-US" dirty="0" err="1" smtClean="0">
                <a:solidFill>
                  <a:srgbClr val="000000"/>
                </a:solidFill>
              </a:rPr>
              <a:t>Прописать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кнопки</a:t>
            </a:r>
            <a:r>
              <a:rPr lang="en-US" dirty="0" smtClean="0">
                <a:solidFill>
                  <a:srgbClr val="000000"/>
                </a:solidFill>
              </a:rPr>
              <a:t> 3 и 4 в </a:t>
            </a:r>
            <a:r>
              <a:rPr lang="en-US" dirty="0" err="1" smtClean="0">
                <a:solidFill>
                  <a:srgbClr val="000000"/>
                </a:solidFill>
              </a:rPr>
              <a:t>ручном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режиме</a:t>
            </a:r>
            <a:r>
              <a:rPr lang="en-US" dirty="0" smtClean="0">
                <a:solidFill>
                  <a:srgbClr val="000000"/>
                </a:solidFill>
              </a:rPr>
              <a:t> (</a:t>
            </a:r>
            <a:r>
              <a:rPr lang="en-US" dirty="0" err="1" smtClean="0">
                <a:solidFill>
                  <a:srgbClr val="000000"/>
                </a:solidFill>
              </a:rPr>
              <a:t>для</a:t>
            </a:r>
            <a:r>
              <a:rPr lang="en-US" dirty="0" smtClean="0">
                <a:solidFill>
                  <a:srgbClr val="000000"/>
                </a:solidFill>
              </a:rPr>
              <a:t> 3 – </a:t>
            </a:r>
            <a:r>
              <a:rPr lang="ru-RU" dirty="0" smtClean="0">
                <a:solidFill>
                  <a:srgbClr val="000000"/>
                </a:solidFill>
              </a:rPr>
              <a:t>PGM +3</a:t>
            </a:r>
            <a:r>
              <a:rPr lang="en-US" dirty="0" smtClean="0">
                <a:solidFill>
                  <a:srgbClr val="000000"/>
                </a:solidFill>
              </a:rPr>
              <a:t>я </a:t>
            </a:r>
            <a:r>
              <a:rPr lang="en-US" dirty="0" err="1" smtClean="0">
                <a:solidFill>
                  <a:srgbClr val="000000"/>
                </a:solidFill>
              </a:rPr>
              <a:t>клавиша</a:t>
            </a:r>
            <a:r>
              <a:rPr lang="en-US" dirty="0" smtClean="0">
                <a:solidFill>
                  <a:srgbClr val="000000"/>
                </a:solidFill>
              </a:rPr>
              <a:t>+</a:t>
            </a:r>
            <a:r>
              <a:rPr lang="ru-RU" dirty="0" smtClean="0">
                <a:solidFill>
                  <a:srgbClr val="000000"/>
                </a:solidFill>
              </a:rPr>
              <a:t>*440100*1234+Save, </a:t>
            </a:r>
            <a:r>
              <a:rPr lang="en-US" dirty="0" err="1" smtClean="0">
                <a:solidFill>
                  <a:srgbClr val="000000"/>
                </a:solidFill>
              </a:rPr>
              <a:t>для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4 – PGM+4</a:t>
            </a:r>
            <a:r>
              <a:rPr lang="en-US" dirty="0" smtClean="0">
                <a:solidFill>
                  <a:srgbClr val="000000"/>
                </a:solidFill>
              </a:rPr>
              <a:t>я </a:t>
            </a:r>
            <a:r>
              <a:rPr lang="en-US" dirty="0" err="1" smtClean="0">
                <a:solidFill>
                  <a:srgbClr val="000000"/>
                </a:solidFill>
              </a:rPr>
              <a:t>клавиша</a:t>
            </a:r>
            <a:r>
              <a:rPr lang="en-US" dirty="0" smtClean="0">
                <a:solidFill>
                  <a:srgbClr val="000000"/>
                </a:solidFill>
              </a:rPr>
              <a:t>+</a:t>
            </a:r>
            <a:r>
              <a:rPr lang="ru-RU" dirty="0" smtClean="0">
                <a:solidFill>
                  <a:srgbClr val="000000"/>
                </a:solidFill>
              </a:rPr>
              <a:t>PGM+80+Save)</a:t>
            </a:r>
            <a:endParaRPr lang="ru-RU" dirty="0">
              <a:solidFill>
                <a:srgbClr val="000000"/>
              </a:solidFill>
            </a:endParaRPr>
          </a:p>
          <a:p>
            <a:pPr marL="341313" indent="-341313"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Произведите вызов с абонента </a:t>
            </a:r>
            <a:r>
              <a:rPr lang="ru-RU" dirty="0" smtClean="0">
                <a:solidFill>
                  <a:srgbClr val="000000"/>
                </a:solidFill>
              </a:rPr>
              <a:t>LIP8002E, </a:t>
            </a:r>
            <a:r>
              <a:rPr lang="ru-RU" dirty="0">
                <a:solidFill>
                  <a:srgbClr val="000000"/>
                </a:solidFill>
              </a:rPr>
              <a:t>произведите запись, прослушайте</a:t>
            </a:r>
          </a:p>
          <a:p>
            <a:pPr marL="341313" indent="-341313"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Настройте автоматическую запись с отправкой на </a:t>
            </a:r>
            <a:r>
              <a:rPr lang="en-US" dirty="0">
                <a:solidFill>
                  <a:srgbClr val="000000"/>
                </a:solidFill>
              </a:rPr>
              <a:t>E-mail </a:t>
            </a:r>
            <a:r>
              <a:rPr lang="ru-RU" dirty="0" smtClean="0">
                <a:solidFill>
                  <a:srgbClr val="000000"/>
                </a:solidFill>
              </a:rPr>
              <a:t> для </a:t>
            </a:r>
            <a:r>
              <a:rPr lang="ru-RU" dirty="0">
                <a:solidFill>
                  <a:srgbClr val="000000"/>
                </a:solidFill>
              </a:rPr>
              <a:t>абонента </a:t>
            </a:r>
            <a:r>
              <a:rPr lang="ru-RU" dirty="0" smtClean="0">
                <a:solidFill>
                  <a:srgbClr val="000000"/>
                </a:solidFill>
              </a:rPr>
              <a:t>LIP8002E по </a:t>
            </a:r>
            <a:r>
              <a:rPr lang="ru-RU" dirty="0">
                <a:solidFill>
                  <a:srgbClr val="000000"/>
                </a:solidFill>
              </a:rPr>
              <a:t>вариантам.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Данные для настройки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PGM1</a:t>
            </a:r>
            <a:r>
              <a:rPr lang="ru-RU" dirty="0" smtClean="0">
                <a:solidFill>
                  <a:srgbClr val="000000"/>
                </a:solidFill>
              </a:rPr>
              <a:t>27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VSF MSG - SMTP Mail Server Address 192.168.0.200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VSF MSG - Receiver Mail Address </a:t>
            </a:r>
            <a:r>
              <a:rPr lang="ru-RU" sz="1400" dirty="0">
                <a:solidFill>
                  <a:srgbClr val="0000FF"/>
                </a:solidFill>
                <a:hlinkClick r:id="rId3"/>
              </a:rPr>
              <a:t>1</a:t>
            </a:r>
            <a:r>
              <a:rPr lang="en-US" sz="1400" dirty="0">
                <a:solidFill>
                  <a:srgbClr val="0000FF"/>
                </a:solidFill>
                <a:hlinkClick r:id="rId3"/>
              </a:rPr>
              <a:t>@192.168.0.200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VSF MSG - SMTP Mail Server ID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FF"/>
                </a:solidFill>
                <a:hlinkClick r:id="rId3"/>
              </a:rPr>
              <a:t>1@192.168.0.200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VSF MSG - SMTP Mail Server Password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1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sz="1400" dirty="0" err="1" smtClean="0">
                <a:solidFill>
                  <a:srgbClr val="000000"/>
                </a:solidFill>
              </a:rPr>
              <a:t>Attach</a:t>
            </a:r>
            <a:r>
              <a:rPr lang="ru-RU" sz="1400" dirty="0" smtClean="0">
                <a:solidFill>
                  <a:srgbClr val="000000"/>
                </a:solidFill>
              </a:rPr>
              <a:t>  – ON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sz="1400" dirty="0" err="1" smtClean="0">
                <a:solidFill>
                  <a:srgbClr val="000000"/>
                </a:solidFill>
              </a:rPr>
              <a:t>Delete</a:t>
            </a:r>
            <a:r>
              <a:rPr lang="ru-RU" sz="1400" dirty="0" smtClean="0">
                <a:solidFill>
                  <a:srgbClr val="000000"/>
                </a:solidFill>
              </a:rPr>
              <a:t> – ON</a:t>
            </a: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ru-RU" dirty="0" smtClean="0">
              <a:solidFill>
                <a:srgbClr val="000000"/>
              </a:solidFill>
            </a:endParaRPr>
          </a:p>
          <a:p>
            <a:pPr marL="344487" indent="-342900">
              <a:buClrTx/>
              <a:buFontTx/>
              <a:buAutoNum type="arabicParenR" startAt="4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Произведите </a:t>
            </a:r>
            <a:r>
              <a:rPr lang="ru-RU" dirty="0">
                <a:solidFill>
                  <a:srgbClr val="000000"/>
                </a:solidFill>
              </a:rPr>
              <a:t>вызов с аппарата </a:t>
            </a:r>
            <a:r>
              <a:rPr lang="ru-RU" dirty="0" smtClean="0">
                <a:solidFill>
                  <a:srgbClr val="000000"/>
                </a:solidFill>
              </a:rPr>
              <a:t>LIP8002E. </a:t>
            </a:r>
            <a:r>
              <a:rPr lang="ru-RU" dirty="0">
                <a:solidFill>
                  <a:srgbClr val="000000"/>
                </a:solidFill>
              </a:rPr>
              <a:t>Получите </a:t>
            </a:r>
            <a:r>
              <a:rPr lang="en-US" dirty="0">
                <a:solidFill>
                  <a:srgbClr val="000000"/>
                </a:solidFill>
              </a:rPr>
              <a:t>e-mail </a:t>
            </a:r>
            <a:r>
              <a:rPr lang="ru-RU" dirty="0">
                <a:solidFill>
                  <a:srgbClr val="000000"/>
                </a:solidFill>
              </a:rPr>
              <a:t>с записью используя Ваш почтовый </a:t>
            </a:r>
            <a:r>
              <a:rPr lang="ru-RU" dirty="0" smtClean="0">
                <a:solidFill>
                  <a:srgbClr val="000000"/>
                </a:solidFill>
              </a:rPr>
              <a:t>клиент</a:t>
            </a:r>
          </a:p>
          <a:p>
            <a:pPr marL="344487" indent="-342900">
              <a:buClrTx/>
              <a:buFontTx/>
              <a:buAutoNum type="arabicParenR" startAt="4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Выйдете из </a:t>
            </a:r>
            <a:r>
              <a:rPr lang="en-US" dirty="0" smtClean="0">
                <a:solidFill>
                  <a:srgbClr val="000000"/>
                </a:solidFill>
              </a:rPr>
              <a:t>Web </a:t>
            </a:r>
            <a:r>
              <a:rPr lang="ru-RU" dirty="0" smtClean="0">
                <a:solidFill>
                  <a:srgbClr val="000000"/>
                </a:solidFill>
              </a:rPr>
              <a:t>администрирования и зайдите повторно используя в качестве </a:t>
            </a:r>
            <a:r>
              <a:rPr lang="en-US" dirty="0" smtClean="0">
                <a:solidFill>
                  <a:srgbClr val="000000"/>
                </a:solidFill>
              </a:rPr>
              <a:t>ID </a:t>
            </a:r>
            <a:r>
              <a:rPr lang="ru-RU" dirty="0" smtClean="0">
                <a:solidFill>
                  <a:srgbClr val="000000"/>
                </a:solidFill>
              </a:rPr>
              <a:t>номер аппарата, а </a:t>
            </a:r>
            <a:r>
              <a:rPr lang="en-US" dirty="0" smtClean="0">
                <a:solidFill>
                  <a:srgbClr val="000000"/>
                </a:solidFill>
              </a:rPr>
              <a:t>password 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*1234 (</a:t>
            </a:r>
            <a:r>
              <a:rPr lang="ru-RU" dirty="0" smtClean="0">
                <a:solidFill>
                  <a:srgbClr val="000000"/>
                </a:solidFill>
              </a:rPr>
              <a:t>см. </a:t>
            </a:r>
            <a:r>
              <a:rPr lang="en-US" dirty="0" smtClean="0">
                <a:solidFill>
                  <a:srgbClr val="000000"/>
                </a:solidFill>
              </a:rPr>
              <a:t>Pgm227 </a:t>
            </a:r>
            <a:r>
              <a:rPr lang="ru-RU" dirty="0" smtClean="0">
                <a:solidFill>
                  <a:srgbClr val="000000"/>
                </a:solidFill>
              </a:rPr>
              <a:t>для данного номера)</a:t>
            </a:r>
            <a:endParaRPr lang="ru-RU" dirty="0">
              <a:solidFill>
                <a:srgbClr val="000000"/>
              </a:solidFill>
            </a:endParaRPr>
          </a:p>
          <a:p>
            <a:pPr marL="342900" indent="-341313">
              <a:buClr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Построение корпоративной сети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836712"/>
            <a:ext cx="8678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объединения двух и более АТС используются сети передачи данных или цифровые каналы </a:t>
            </a:r>
            <a:r>
              <a:rPr lang="en-US" dirty="0" smtClean="0"/>
              <a:t>ISDN</a:t>
            </a:r>
            <a:r>
              <a:rPr lang="ru-RU" dirty="0" smtClean="0"/>
              <a:t> </a:t>
            </a:r>
            <a:r>
              <a:rPr lang="en-US" dirty="0" smtClean="0"/>
              <a:t>PRI</a:t>
            </a:r>
            <a:r>
              <a:rPr lang="ru-RU" dirty="0" smtClean="0"/>
              <a:t>. Для формирования общего плана нумерации необходимо избегать пересечения (для удобства рекомендуется использование четырёхзначной нумерации).</a:t>
            </a:r>
          </a:p>
        </p:txBody>
      </p:sp>
      <p:pic>
        <p:nvPicPr>
          <p:cNvPr id="8" name="Picture 5" descr="C:\Users\Administrator\Desktop\Project ON\iPECS Small\최종기구[121015]\img\Sam.119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96952"/>
            <a:ext cx="17764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Administrator\Desktop\Project ON\iPECS Small\최종기구[121015]\img\Sam.119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17764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LIP-8024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509120"/>
            <a:ext cx="1276764" cy="638382"/>
          </a:xfrm>
          <a:prstGeom prst="rect">
            <a:avLst/>
          </a:prstGeom>
          <a:noFill/>
        </p:spPr>
      </p:pic>
      <p:pic>
        <p:nvPicPr>
          <p:cNvPr id="12" name="Picture 14" descr="LIP-8024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509120"/>
            <a:ext cx="1276764" cy="63838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403648" y="5229200"/>
            <a:ext cx="506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1хх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88224" y="5229200"/>
            <a:ext cx="506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2хх</a:t>
            </a:r>
          </a:p>
        </p:txBody>
      </p:sp>
      <p:sp>
        <p:nvSpPr>
          <p:cNvPr id="15" name="Облако 14"/>
          <p:cNvSpPr/>
          <p:nvPr/>
        </p:nvSpPr>
        <p:spPr>
          <a:xfrm>
            <a:off x="3131840" y="2780928"/>
            <a:ext cx="2232248" cy="1440160"/>
          </a:xfrm>
          <a:prstGeom prst="cloud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923928" y="3284984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TCP/IP</a:t>
            </a:r>
            <a:endParaRPr lang="ru-RU" sz="1600" dirty="0" smtClean="0"/>
          </a:p>
        </p:txBody>
      </p:sp>
      <p:cxnSp>
        <p:nvCxnSpPr>
          <p:cNvPr id="18" name="Прямая соединительная линия 17"/>
          <p:cNvCxnSpPr>
            <a:stCxn id="9" idx="3"/>
            <a:endCxn id="15" idx="2"/>
          </p:cNvCxnSpPr>
          <p:nvPr/>
        </p:nvCxnSpPr>
        <p:spPr>
          <a:xfrm>
            <a:off x="2676004" y="3493840"/>
            <a:ext cx="462760" cy="7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15" idx="0"/>
            <a:endCxn id="8" idx="1"/>
          </p:cNvCxnSpPr>
          <p:nvPr/>
        </p:nvCxnSpPr>
        <p:spPr>
          <a:xfrm flipV="1">
            <a:off x="5362228" y="3493840"/>
            <a:ext cx="649932" cy="7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endCxn id="11" idx="0"/>
          </p:cNvCxnSpPr>
          <p:nvPr/>
        </p:nvCxnSpPr>
        <p:spPr>
          <a:xfrm flipH="1">
            <a:off x="1753998" y="4077072"/>
            <a:ext cx="969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12" idx="0"/>
          </p:cNvCxnSpPr>
          <p:nvPr/>
        </p:nvCxnSpPr>
        <p:spPr>
          <a:xfrm flipH="1">
            <a:off x="6866566" y="4077072"/>
            <a:ext cx="969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259632" y="249289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10.10.10.2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00192" y="2564904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10.10.10.3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Построение корпоративной сети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836712"/>
            <a:ext cx="8678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Включение для линий функции </a:t>
            </a:r>
            <a:r>
              <a:rPr lang="en-US" dirty="0" smtClean="0"/>
              <a:t>NET </a:t>
            </a:r>
            <a:r>
              <a:rPr lang="ru-RU" dirty="0" smtClean="0"/>
              <a:t>позволит задействовать дополнительную сигнализацию для использования дополнительного функционала АТС. Для включения  индикации статуса удалённого абонента на клавишах системных аппаратов используется дополнительное приложение «</a:t>
            </a:r>
            <a:r>
              <a:rPr lang="en-US" dirty="0" smtClean="0"/>
              <a:t>BLF Server</a:t>
            </a:r>
            <a:r>
              <a:rPr lang="ru-RU" dirty="0" smtClean="0"/>
              <a:t>» (одно на всю сеть).</a:t>
            </a:r>
          </a:p>
        </p:txBody>
      </p:sp>
      <p:pic>
        <p:nvPicPr>
          <p:cNvPr id="68610" name="Picture 2" descr="C:\Documents and Settings\SonOfNorth\YandexDisk\Скриншоты\NET enab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564904"/>
            <a:ext cx="3381375" cy="1381125"/>
          </a:xfrm>
          <a:prstGeom prst="rect">
            <a:avLst/>
          </a:prstGeom>
          <a:noFill/>
        </p:spPr>
      </p:pic>
      <p:pic>
        <p:nvPicPr>
          <p:cNvPr id="68611" name="Picture 3" descr="C:\Documents and Settings\SonOfNorth\YandexDisk\Скриншоты\BL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780928"/>
            <a:ext cx="3752850" cy="3409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1160242"/>
              </p:ext>
            </p:extLst>
          </p:nvPr>
        </p:nvGraphicFramePr>
        <p:xfrm>
          <a:off x="152400" y="152400"/>
          <a:ext cx="8839199" cy="57339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61539"/>
                <a:gridCol w="1341726"/>
                <a:gridCol w="4238497"/>
                <a:gridCol w="674176"/>
                <a:gridCol w="674176"/>
                <a:gridCol w="749085"/>
              </a:tblGrid>
              <a:tr h="36087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наименование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описание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KSUA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KSUI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EKSU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717">
                <a:tc rowSpan="9">
                  <a:txBody>
                    <a:bodyPr/>
                    <a:lstStyle/>
                    <a:p>
                      <a:pPr algn="ctr"/>
                      <a:endParaRPr lang="en-US" sz="1200" dirty="0" smtClean="0">
                        <a:effectLst/>
                        <a:latin typeface="+mn-lt"/>
                        <a:ea typeface="Malgun Gothic"/>
                        <a:cs typeface="Times New Roman"/>
                      </a:endParaRPr>
                    </a:p>
                    <a:p>
                      <a:pPr algn="ctr"/>
                      <a:endParaRPr lang="en-US" sz="1200" dirty="0" smtClean="0">
                        <a:effectLst/>
                        <a:latin typeface="+mn-lt"/>
                        <a:ea typeface="Malgun Gothic"/>
                        <a:cs typeface="Times New Roman"/>
                      </a:endParaRPr>
                    </a:p>
                    <a:p>
                      <a:pPr algn="ctr"/>
                      <a:endParaRPr lang="en-US" sz="1200" dirty="0" smtClean="0">
                        <a:effectLst/>
                        <a:latin typeface="+mn-lt"/>
                        <a:ea typeface="Malgun Gothic"/>
                        <a:cs typeface="Times New Roman"/>
                      </a:endParaRPr>
                    </a:p>
                    <a:p>
                      <a:pPr algn="ctr"/>
                      <a:endParaRPr lang="en-US" sz="1200" dirty="0" smtClean="0">
                        <a:effectLst/>
                        <a:latin typeface="+mn-lt"/>
                        <a:ea typeface="Malgun Gothic"/>
                        <a:cs typeface="Times New Roman"/>
                      </a:endParaRPr>
                    </a:p>
                    <a:p>
                      <a:pPr algn="ctr"/>
                      <a:endParaRPr lang="en-US" sz="1200" dirty="0" smtClean="0">
                        <a:effectLst/>
                        <a:latin typeface="+mn-lt"/>
                        <a:ea typeface="Malgun Gothic"/>
                        <a:cs typeface="Times New Roman"/>
                      </a:endParaRPr>
                    </a:p>
                    <a:p>
                      <a:pPr algn="ctr"/>
                      <a:endParaRPr lang="en-US" sz="1200" dirty="0" smtClean="0">
                        <a:effectLst/>
                        <a:latin typeface="+mn-lt"/>
                        <a:ea typeface="Malgun Gothic"/>
                        <a:cs typeface="Times New Roman"/>
                      </a:endParaRPr>
                    </a:p>
                    <a:p>
                      <a:pPr algn="ctr"/>
                      <a:r>
                        <a:rPr lang="ru-RU" sz="1200" dirty="0" smtClean="0">
                          <a:effectLst/>
                          <a:latin typeface="+mn-lt"/>
                          <a:ea typeface="Malgun Gothic"/>
                          <a:cs typeface="Times New Roman"/>
                        </a:rPr>
                        <a:t>Платы</a:t>
                      </a:r>
                      <a:endParaRPr lang="en-US" sz="1200" dirty="0" smtClean="0">
                        <a:effectLst/>
                        <a:latin typeface="+mn-lt"/>
                        <a:ea typeface="Malgun Gothic"/>
                        <a:cs typeface="Times New Roman"/>
                      </a:endParaRPr>
                    </a:p>
                    <a:p>
                      <a:pPr algn="ctr"/>
                      <a:endParaRPr lang="en-US" sz="1200" dirty="0" smtClean="0">
                        <a:effectLst/>
                        <a:latin typeface="+mn-lt"/>
                        <a:ea typeface="Malgun Gothic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eMG80-CH204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Плата 2 портов аналоговых СЛ и 4 гибридных интерфейсов</a:t>
                      </a:r>
                      <a:endParaRPr lang="ru-RU" sz="10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7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eMG80-CH408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Плата 4 портов аналоговых СЛ и 8 гибридных интерфейсов</a:t>
                      </a:r>
                      <a:endParaRPr lang="ru-RU" sz="10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7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eMG80-CS416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Плата 4 портов аналоговых СЛ и 16 SLT-телефонов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7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eMG80-BH104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Плата 1 интерфейса ISDN BRI (2B+D) и 4 гибридных интерфейсов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НЕТ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7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eMG80-BH208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Плата 2 интерфейсов ISDN BRI (2B+D) и 8 гибридных интерфейсов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НЕТ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7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eMG80-HYB8</a:t>
                      </a:r>
                      <a:endParaRPr lang="ru-RU" sz="10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Плата 8 гибридных интерфейсов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7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eMG80-SLB16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Интерфейсная плата 16 аналоговых однолинейных телефонов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7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eMG80-PRIU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Модуль 1 интерфейса ISDN PRI/E1R2 или T1 (30 или 24 каналов)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НЕТ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НЕТ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7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eMG80-BRIU2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Интерфейсный модуль 2 интерфейса ISDN BRI (2B+D)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НЕТ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НЕТ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717">
                <a:tc rowSpan="5">
                  <a:txBody>
                    <a:bodyPr/>
                    <a:lstStyle/>
                    <a:p>
                      <a:pPr algn="ctr"/>
                      <a:endParaRPr lang="en-US" sz="1200" dirty="0" smtClean="0">
                        <a:effectLst/>
                        <a:latin typeface="+mn-lt"/>
                        <a:ea typeface="Malgun Gothic"/>
                        <a:cs typeface="Times New Roman"/>
                      </a:endParaRPr>
                    </a:p>
                    <a:p>
                      <a:pPr algn="ctr"/>
                      <a:endParaRPr lang="en-US" sz="1200" dirty="0" smtClean="0">
                        <a:effectLst/>
                        <a:latin typeface="+mn-lt"/>
                        <a:ea typeface="Malgun Gothic"/>
                        <a:cs typeface="Times New Roman"/>
                      </a:endParaRPr>
                    </a:p>
                    <a:p>
                      <a:pPr algn="ctr"/>
                      <a:endParaRPr lang="en-US" sz="1200" dirty="0" smtClean="0">
                        <a:effectLst/>
                        <a:latin typeface="+mn-lt"/>
                        <a:ea typeface="Malgun Gothic"/>
                        <a:cs typeface="Times New Roman"/>
                      </a:endParaRPr>
                    </a:p>
                    <a:p>
                      <a:pPr algn="ctr"/>
                      <a:endParaRPr lang="en-US" sz="1200" dirty="0" smtClean="0">
                        <a:effectLst/>
                        <a:latin typeface="+mn-lt"/>
                        <a:ea typeface="Malgun Gothic"/>
                        <a:cs typeface="Times New Roman"/>
                      </a:endParaRPr>
                    </a:p>
                    <a:p>
                      <a:pPr algn="ctr"/>
                      <a:endParaRPr lang="en-US" sz="1200" dirty="0" smtClean="0">
                        <a:effectLst/>
                        <a:latin typeface="+mn-lt"/>
                        <a:ea typeface="Malgun Gothic"/>
                        <a:cs typeface="Times New Roman"/>
                      </a:endParaRPr>
                    </a:p>
                    <a:p>
                      <a:pPr algn="ctr"/>
                      <a:r>
                        <a:rPr lang="ru-RU" sz="1200" dirty="0" smtClean="0">
                          <a:effectLst/>
                          <a:latin typeface="+mn-lt"/>
                          <a:ea typeface="Malgun Gothic"/>
                          <a:cs typeface="Times New Roman"/>
                        </a:rPr>
                        <a:t>Доп.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Malgun Gothic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Malgun Gothic"/>
                          <a:cs typeface="Times New Roman"/>
                        </a:rPr>
                        <a:t>платы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eMG80-WTIB4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Плата </a:t>
                      </a:r>
                      <a:r>
                        <a:rPr lang="en-US" sz="1000" dirty="0" smtClean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DECT </a:t>
                      </a:r>
                      <a:r>
                        <a:rPr lang="ru-RU" sz="1000" dirty="0" smtClean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(</a:t>
                      </a:r>
                      <a:r>
                        <a:rPr lang="en-US" sz="1000" dirty="0" smtClean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4 </a:t>
                      </a:r>
                      <a:r>
                        <a:rPr lang="ru-RU" sz="1000" dirty="0" smtClean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базовые</a:t>
                      </a:r>
                      <a:r>
                        <a:rPr lang="ru-RU" sz="1000" baseline="0" dirty="0" smtClean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 станции)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НЕТ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664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eMG80-VVMU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8 каналов </a:t>
                      </a:r>
                      <a:r>
                        <a:rPr lang="ru-RU" sz="1000" dirty="0" err="1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VoIP</a:t>
                      </a: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, 4 канала голосовой почты, 1 час хранения сообщений голосовой почты по умолчанию плюс 15 часов 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- для активации функций </a:t>
                      </a:r>
                      <a:r>
                        <a:rPr lang="ru-RU" sz="1000" dirty="0" err="1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VoIP</a:t>
                      </a: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, каналов голосовой почты и хранения сообщений голосовой почты требуется установка лицензии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НЕТ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7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eMG80-MEMU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Модуль расширения памяти для каналов голосовой </a:t>
                      </a:r>
                      <a:r>
                        <a:rPr lang="ru-RU" sz="1000" dirty="0" smtClean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почты</a:t>
                      </a:r>
                      <a:endParaRPr lang="en-US" sz="1000" dirty="0" smtClean="0">
                        <a:effectLst/>
                        <a:latin typeface="Arial"/>
                        <a:ea typeface="Malgun Gothic"/>
                        <a:cs typeface="Times New Roman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 smtClean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(15 часов)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НЕТ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7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eMG80-MODU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Модуль модема</a:t>
                      </a:r>
                      <a:endParaRPr lang="ru-RU" sz="10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НЕТ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87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eMG80-RMB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78130" algn="l"/>
                        </a:tabLst>
                      </a:pPr>
                      <a:r>
                        <a:rPr lang="ru-RU" sz="1000" dirty="0">
                          <a:effectLst/>
                          <a:latin typeface="Arial"/>
                          <a:ea typeface="Malgun Gothic"/>
                          <a:cs typeface="Times New Roman"/>
                        </a:rPr>
                        <a:t>Кронштейн для монтажа в 19" стойку (опция)</a:t>
                      </a:r>
                      <a:endParaRPr lang="ru-RU" sz="1000" dirty="0">
                        <a:effectLst/>
                        <a:latin typeface="Calibri"/>
                        <a:ea typeface="Malgun Gothic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2400" y="5943600"/>
            <a:ext cx="4648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ПРИМЕЧАНИЕ</a:t>
            </a:r>
          </a:p>
          <a:p>
            <a:r>
              <a:rPr lang="ru-RU" sz="1000" dirty="0" smtClean="0"/>
              <a:t>Обратите </a:t>
            </a:r>
            <a:r>
              <a:rPr lang="ru-RU" sz="1000" dirty="0"/>
              <a:t>внимание, что интерфейсные платы CS416, SLB16 или WTIB4 </a:t>
            </a:r>
            <a:endParaRPr lang="en-US" sz="1000" dirty="0" smtClean="0"/>
          </a:p>
          <a:p>
            <a:r>
              <a:rPr lang="ru-RU" sz="1000" dirty="0" smtClean="0"/>
              <a:t>могут </a:t>
            </a:r>
            <a:r>
              <a:rPr lang="ru-RU" sz="1000" dirty="0"/>
              <a:t>быть установлены в системный блок KSU только по одной.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Построение корпоративной сети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836712"/>
            <a:ext cx="8678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каждой из станций необходимо указать собственный план нумерации (необходимо использовать индекс 0 таблицы сетевой нумерации </a:t>
            </a:r>
            <a:r>
              <a:rPr lang="en-US" dirty="0" smtClean="0"/>
              <a:t>PGM 324</a:t>
            </a:r>
            <a:r>
              <a:rPr lang="ru-RU" dirty="0" smtClean="0"/>
              <a:t>) и прописать план нумерации и </a:t>
            </a:r>
            <a:r>
              <a:rPr lang="en-US" dirty="0" smtClean="0"/>
              <a:t>IP </a:t>
            </a:r>
            <a:r>
              <a:rPr lang="ru-RU" dirty="0" smtClean="0"/>
              <a:t>адрес каждого узла в сети. Здесь же указывается номер группы </a:t>
            </a:r>
            <a:r>
              <a:rPr lang="en-US" dirty="0" smtClean="0"/>
              <a:t>CO</a:t>
            </a:r>
            <a:r>
              <a:rPr lang="ru-RU" dirty="0" smtClean="0"/>
              <a:t>, которая должна использоваться для связи между АТС. </a:t>
            </a: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69634" name="Picture 2" descr="C:\Documents and Settings\SonOfNorth\YandexDisk\Скриншоты\Self N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852936"/>
            <a:ext cx="3152775" cy="1857375"/>
          </a:xfrm>
          <a:prstGeom prst="rect">
            <a:avLst/>
          </a:prstGeom>
          <a:noFill/>
        </p:spPr>
      </p:pic>
      <p:pic>
        <p:nvPicPr>
          <p:cNvPr id="69635" name="Picture 3" descr="C:\Documents and Settings\SonOfNorth\YandexDisk\Скриншоты\Other N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284984"/>
            <a:ext cx="4781550" cy="2638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Построение корпоративной сети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836712"/>
            <a:ext cx="8678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сети также могут быть настроены транзитные вызовы с использованием городских линий удалённой АТС.</a:t>
            </a:r>
          </a:p>
        </p:txBody>
      </p:sp>
      <p:pic>
        <p:nvPicPr>
          <p:cNvPr id="70658" name="Picture 2" descr="C:\Documents and Settings\SonOfNorth\YandexDisk\Скриншоты\PSTN transi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340768"/>
            <a:ext cx="3312368" cy="52152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520" y="1628800"/>
            <a:ext cx="28438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транзитных вызовов на вызывающей стороне нужно прописать цифры набора. При этом тип линий должен быть выставлен как «</a:t>
            </a:r>
            <a:r>
              <a:rPr lang="en-US" dirty="0" smtClean="0"/>
              <a:t>PSTN</a:t>
            </a:r>
            <a:r>
              <a:rPr lang="ru-RU" dirty="0" smtClean="0"/>
              <a:t>» и опция повтора набора (</a:t>
            </a:r>
            <a:r>
              <a:rPr lang="en-US" dirty="0" smtClean="0"/>
              <a:t>Digit Repeat</a:t>
            </a:r>
            <a:r>
              <a:rPr lang="ru-RU" dirty="0" smtClean="0"/>
              <a:t>)</a:t>
            </a:r>
            <a:r>
              <a:rPr lang="en-US" dirty="0" smtClean="0"/>
              <a:t> </a:t>
            </a:r>
            <a:r>
              <a:rPr lang="ru-RU" dirty="0" smtClean="0"/>
              <a:t>должна быть включена. Также должна быть создана отдельная группа </a:t>
            </a:r>
            <a:r>
              <a:rPr lang="en-US" dirty="0" smtClean="0"/>
              <a:t>CO </a:t>
            </a:r>
            <a:r>
              <a:rPr lang="ru-RU" dirty="0" smtClean="0"/>
              <a:t>для транзитных вызовов.</a:t>
            </a:r>
          </a:p>
          <a:p>
            <a:endParaRPr lang="ru-RU" dirty="0" smtClean="0"/>
          </a:p>
        </p:txBody>
      </p:sp>
      <p:pic>
        <p:nvPicPr>
          <p:cNvPr id="70659" name="Picture 3" descr="C:\Documents and Settings\SonOfNorth\YandexDisk\Скриншоты\PSTN NET gr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797151"/>
            <a:ext cx="3822763" cy="1802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Построение корпоративной сети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1628800"/>
            <a:ext cx="2843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Входящие вызовы можно напрямую назначать на сетевых абонентов удалённых АТС (как по цифровым, так и по аналоговым линиям).</a:t>
            </a:r>
          </a:p>
        </p:txBody>
      </p:sp>
      <p:pic>
        <p:nvPicPr>
          <p:cNvPr id="71682" name="Picture 2" descr="C:\Documents and Settings\SonOfNorth\YandexDisk\Скриншоты\CO transi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980728"/>
            <a:ext cx="4619625" cy="3076575"/>
          </a:xfrm>
          <a:prstGeom prst="rect">
            <a:avLst/>
          </a:prstGeom>
          <a:noFill/>
        </p:spPr>
      </p:pic>
      <p:pic>
        <p:nvPicPr>
          <p:cNvPr id="71683" name="Picture 3" descr="C:\Documents and Settings\SonOfNorth\YandexDisk\Скриншоты\DID transi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365104"/>
            <a:ext cx="5857875" cy="1733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ext Box 1"/>
          <p:cNvSpPr txBox="1">
            <a:spLocks noChangeArrowheads="1"/>
          </p:cNvSpPr>
          <p:nvPr/>
        </p:nvSpPr>
        <p:spPr bwMode="auto">
          <a:xfrm>
            <a:off x="3779838" y="549275"/>
            <a:ext cx="1257693" cy="371513"/>
          </a:xfrm>
          <a:prstGeom prst="rect">
            <a:avLst/>
          </a:prstGeom>
          <a:solidFill>
            <a:srgbClr val="4F81BD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000000"/>
                </a:solidFill>
              </a:rPr>
              <a:t>ПРАКТИКА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684213" y="1125538"/>
            <a:ext cx="8215312" cy="9255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1313" indent="-341313"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Организуйте </a:t>
            </a:r>
            <a:r>
              <a:rPr lang="en-US" dirty="0">
                <a:solidFill>
                  <a:srgbClr val="000000"/>
                </a:solidFill>
              </a:rPr>
              <a:t>NET</a:t>
            </a:r>
            <a:r>
              <a:rPr lang="ru-RU" dirty="0">
                <a:solidFill>
                  <a:srgbClr val="000000"/>
                </a:solidFill>
              </a:rPr>
              <a:t> маршрутизацию согласно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для</a:t>
            </a:r>
            <a:r>
              <a:rPr lang="en-US" dirty="0">
                <a:solidFill>
                  <a:srgbClr val="000000"/>
                </a:solidFill>
              </a:rPr>
              <a:t> NET </a:t>
            </a:r>
            <a:r>
              <a:rPr lang="ru-RU" dirty="0">
                <a:solidFill>
                  <a:srgbClr val="000000"/>
                </a:solidFill>
              </a:rPr>
              <a:t>маршрутов используем СО </a:t>
            </a:r>
            <a:r>
              <a:rPr lang="en-US" dirty="0">
                <a:solidFill>
                  <a:srgbClr val="000000"/>
                </a:solidFill>
              </a:rPr>
              <a:t>6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000000"/>
                </a:solidFill>
              </a:rPr>
              <a:t>PGM140 </a:t>
            </a:r>
            <a:r>
              <a:rPr lang="en-US" dirty="0" smtClean="0">
                <a:solidFill>
                  <a:srgbClr val="000000"/>
                </a:solidFill>
              </a:rPr>
              <a:t>Type-DID</a:t>
            </a:r>
            <a:endParaRPr lang="en-US" dirty="0">
              <a:solidFill>
                <a:srgbClr val="000000"/>
              </a:solidFill>
            </a:endParaRPr>
          </a:p>
          <a:p>
            <a:pPr marL="341313" indent="-341313">
              <a:buFont typeface="Times New Roman" pitchFamily="16" charset="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ru-RU" dirty="0">
                <a:solidFill>
                  <a:srgbClr val="000000"/>
                </a:solidFill>
              </a:rPr>
              <a:t> Произведите Вызовы</a:t>
            </a:r>
          </a:p>
        </p:txBody>
      </p:sp>
    </p:spTree>
    <p:extLst>
      <p:ext uri="{BB962C8B-B14F-4D97-AF65-F5344CB8AC3E}">
        <p14:creationId xmlns:p14="http://schemas.microsoft.com/office/powerpoint/2010/main" xmlns="" val="1353134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Регистрация </a:t>
            </a:r>
            <a:r>
              <a:rPr lang="en-US" b="1" dirty="0" smtClean="0"/>
              <a:t>DECT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836712"/>
            <a:ext cx="8678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</a:t>
            </a:r>
            <a:r>
              <a:rPr lang="en-US" dirty="0" smtClean="0"/>
              <a:t> </a:t>
            </a:r>
            <a:r>
              <a:rPr lang="ru-RU" dirty="0" smtClean="0"/>
              <a:t>включения процедуры регистрации трубок </a:t>
            </a:r>
            <a:r>
              <a:rPr lang="en-US" dirty="0" smtClean="0"/>
              <a:t>DECT </a:t>
            </a:r>
            <a:r>
              <a:rPr lang="ru-RU" dirty="0" smtClean="0"/>
              <a:t>необходимо придумать и указать </a:t>
            </a:r>
            <a:r>
              <a:rPr lang="en-US" dirty="0" smtClean="0"/>
              <a:t>Account Code</a:t>
            </a:r>
            <a:r>
              <a:rPr lang="ru-RU" dirty="0" smtClean="0"/>
              <a:t> и выбрать тип регистрируемого </a:t>
            </a:r>
            <a:r>
              <a:rPr lang="en-US" dirty="0" smtClean="0"/>
              <a:t>DECT </a:t>
            </a:r>
            <a:r>
              <a:rPr lang="ru-RU" dirty="0" smtClean="0"/>
              <a:t>терминала.</a:t>
            </a: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81922" name="Picture 2" descr="C:\Documents and Settings\SonOfNorth\YandexDisk\Скриншоты\DECT rgst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132856"/>
            <a:ext cx="5381625" cy="3695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" y="504825"/>
            <a:ext cx="7831138" cy="5848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30019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00" y="523875"/>
            <a:ext cx="7799388" cy="5811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71038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Ручной перевод вызова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836712"/>
            <a:ext cx="8678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</a:t>
            </a:r>
            <a:r>
              <a:rPr lang="en-US" dirty="0" smtClean="0"/>
              <a:t> </a:t>
            </a:r>
            <a:r>
              <a:rPr lang="ru-RU" dirty="0" smtClean="0"/>
              <a:t>корректной работы функции перевода вызова (при нажатии клавиши </a:t>
            </a:r>
            <a:r>
              <a:rPr lang="en-US" dirty="0" smtClean="0"/>
              <a:t>Flash</a:t>
            </a:r>
            <a:r>
              <a:rPr lang="ru-RU" dirty="0" smtClean="0"/>
              <a:t> на аналоговом аппарате) необходимо отрегулировать минимальное и максимальное время разрыва шлейфа.</a:t>
            </a:r>
          </a:p>
        </p:txBody>
      </p:sp>
      <p:pic>
        <p:nvPicPr>
          <p:cNvPr id="82946" name="Picture 2" descr="C:\Documents and Settings\SonOfNorth\YandexDisk\Скриншоты\Flash tm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852936"/>
            <a:ext cx="4800600" cy="12858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08104" y="3429000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Таймер подавления дребезга контактов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8104" y="3645024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Максимальное время разрыва шлейфа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8104" y="3861048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Минимальное время разрыва шлейфа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Ручной перевод вызова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836712"/>
            <a:ext cx="8678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Перевод и переадресация вызова за пределы системы возможны только при корректировке таймера «</a:t>
            </a:r>
            <a:r>
              <a:rPr lang="en-US" dirty="0" smtClean="0"/>
              <a:t>Open Loop</a:t>
            </a:r>
            <a:r>
              <a:rPr lang="ru-RU" dirty="0" smtClean="0"/>
              <a:t>»</a:t>
            </a:r>
            <a:r>
              <a:rPr lang="en-US" dirty="0" smtClean="0"/>
              <a:t>.</a:t>
            </a:r>
            <a:endParaRPr lang="ru-RU" dirty="0" smtClean="0"/>
          </a:p>
        </p:txBody>
      </p:sp>
      <p:pic>
        <p:nvPicPr>
          <p:cNvPr id="83970" name="Picture 2" descr="C:\Documents and Settings\SonOfNorth\YandexDisk\Скриншоты\Open Lo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4"/>
            <a:ext cx="6115051" cy="3190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Ручной перевод вызова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836712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предотвращения «зависания» аналоговых городских линий при соединении </a:t>
            </a:r>
            <a:r>
              <a:rPr lang="en-US" dirty="0" smtClean="0"/>
              <a:t>CO-CO </a:t>
            </a:r>
            <a:r>
              <a:rPr lang="ru-RU" dirty="0" smtClean="0"/>
              <a:t>можно включить (и при необходимости отрегулировать) встроенные детекторы отбоя.</a:t>
            </a:r>
          </a:p>
        </p:txBody>
      </p:sp>
      <p:pic>
        <p:nvPicPr>
          <p:cNvPr id="84994" name="Picture 2" descr="C:\Documents and Settings\SonOfNorth\YandexDisk\Скриншоты\CP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6134101" cy="2419350"/>
          </a:xfrm>
          <a:prstGeom prst="rect">
            <a:avLst/>
          </a:prstGeom>
          <a:noFill/>
        </p:spPr>
      </p:pic>
      <p:pic>
        <p:nvPicPr>
          <p:cNvPr id="84995" name="Picture 3" descr="C:\Documents and Settings\SonOfNorth\YandexDisk\Скриншоты\Tone caden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149080"/>
            <a:ext cx="4895850" cy="2400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L9.guo50q6MUgxqWipW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L9.guo50q6MUgxqWipW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L9.guo50q6MUgxqWipW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4649</Words>
  <Application>Microsoft Office PowerPoint</Application>
  <PresentationFormat>Экран (4:3)</PresentationFormat>
  <Paragraphs>912</Paragraphs>
  <Slides>104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104</vt:i4>
      </vt:variant>
    </vt:vector>
  </HeadingPairs>
  <TitlesOfParts>
    <vt:vector size="106" baseType="lpstr">
      <vt:lpstr>Тема Office</vt:lpstr>
      <vt:lpstr>클립</vt:lpstr>
      <vt:lpstr>Базовая настройка систем  IPECS eMG80 </vt:lpstr>
      <vt:lpstr>Внешний вид</vt:lpstr>
      <vt:lpstr>Внешний вид</vt:lpstr>
      <vt:lpstr>Внешний вид</vt:lpstr>
      <vt:lpstr>2 Вида Базовых блоков</vt:lpstr>
      <vt:lpstr>Схема подключений</vt:lpstr>
      <vt:lpstr>Емкость системы KSUA</vt:lpstr>
      <vt:lpstr>Емкость системы KSUI</vt:lpstr>
      <vt:lpstr>Слайд 9</vt:lpstr>
      <vt:lpstr>Универсальные слоты</vt:lpstr>
      <vt:lpstr>Платы</vt:lpstr>
      <vt:lpstr>Платы DECT</vt:lpstr>
      <vt:lpstr>Платы DECT</vt:lpstr>
      <vt:lpstr>Платы</vt:lpstr>
      <vt:lpstr>Расширение VoIP и VM </vt:lpstr>
      <vt:lpstr>Дополнительные модули</vt:lpstr>
      <vt:lpstr>Подключение</vt:lpstr>
      <vt:lpstr>Резервные батареи</vt:lpstr>
      <vt:lpstr>Варианты установки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spa</dc:creator>
  <cp:lastModifiedBy>SonOfNorth</cp:lastModifiedBy>
  <cp:revision>175</cp:revision>
  <dcterms:created xsi:type="dcterms:W3CDTF">2014-04-18T08:43:24Z</dcterms:created>
  <dcterms:modified xsi:type="dcterms:W3CDTF">2014-10-24T08:34:53Z</dcterms:modified>
</cp:coreProperties>
</file>