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CF87F-66C6-47FB-BC5B-A2414EB4480C}" type="datetimeFigureOut">
              <a:rPr lang="ru-RU" smtClean="0"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BC9E7-09C8-4CFD-B180-C4CCE007E2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ChangeArrowheads="1"/>
          </p:cNvSpPr>
          <p:nvPr/>
        </p:nvSpPr>
        <p:spPr bwMode="auto">
          <a:xfrm>
            <a:off x="539750" y="1125538"/>
            <a:ext cx="35655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b="0"/>
              <a:t>SIP </a:t>
            </a:r>
            <a:r>
              <a:rPr lang="ru-RU" sz="2200" b="0"/>
              <a:t>вызов с регистрацией</a:t>
            </a:r>
            <a:endParaRPr kumimoji="1" lang="ru-RU" sz="2200" b="0">
              <a:solidFill>
                <a:srgbClr val="292929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197100" y="1892300"/>
            <a:ext cx="1019175" cy="584200"/>
            <a:chOff x="317" y="1684"/>
            <a:chExt cx="3946" cy="2472"/>
          </a:xfrm>
        </p:grpSpPr>
        <p:pic>
          <p:nvPicPr>
            <p:cNvPr id="26640" name="Picture 10" descr="MG_cabinet_side"/>
            <p:cNvPicPr>
              <a:picLocks noChangeAspect="1" noChangeArrowheads="1"/>
            </p:cNvPicPr>
            <p:nvPr/>
          </p:nvPicPr>
          <p:blipFill>
            <a:blip r:embed="rId2" cstate="print"/>
            <a:srcRect l="29520" t="52206" r="29057" b="29185"/>
            <a:stretch>
              <a:fillRect/>
            </a:stretch>
          </p:blipFill>
          <p:spPr bwMode="auto">
            <a:xfrm>
              <a:off x="317" y="2920"/>
              <a:ext cx="3946" cy="1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1" name="Picture 11" descr="MG_cabinet_side"/>
            <p:cNvPicPr>
              <a:picLocks noChangeAspect="1" noChangeArrowheads="1"/>
            </p:cNvPicPr>
            <p:nvPr/>
          </p:nvPicPr>
          <p:blipFill>
            <a:blip r:embed="rId2" cstate="print"/>
            <a:srcRect l="29520" t="52206" r="29057" b="29185"/>
            <a:stretch>
              <a:fillRect/>
            </a:stretch>
          </p:blipFill>
          <p:spPr bwMode="auto">
            <a:xfrm>
              <a:off x="317" y="1684"/>
              <a:ext cx="3946" cy="1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2" name="Picture 12" descr="MG_cabinet_side"/>
            <p:cNvPicPr>
              <a:picLocks noChangeAspect="1" noChangeArrowheads="1"/>
            </p:cNvPicPr>
            <p:nvPr/>
          </p:nvPicPr>
          <p:blipFill>
            <a:blip r:embed="rId2" cstate="print"/>
            <a:srcRect l="49828" t="52206" r="31905" b="41481"/>
            <a:stretch>
              <a:fillRect/>
            </a:stretch>
          </p:blipFill>
          <p:spPr bwMode="auto">
            <a:xfrm>
              <a:off x="536" y="1697"/>
              <a:ext cx="1741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628" name="Picture 13" descr="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25900" y="1739900"/>
            <a:ext cx="10668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Line 18"/>
          <p:cNvSpPr>
            <a:spLocks noChangeShapeType="1"/>
          </p:cNvSpPr>
          <p:nvPr/>
        </p:nvSpPr>
        <p:spPr bwMode="auto">
          <a:xfrm flipH="1">
            <a:off x="3263900" y="2197100"/>
            <a:ext cx="762000" cy="4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26630" name="Line 19"/>
          <p:cNvSpPr>
            <a:spLocks noChangeShapeType="1"/>
          </p:cNvSpPr>
          <p:nvPr/>
        </p:nvSpPr>
        <p:spPr bwMode="auto">
          <a:xfrm flipH="1">
            <a:off x="5092700" y="2197100"/>
            <a:ext cx="990600" cy="4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26631" name="Text Box 21"/>
          <p:cNvSpPr txBox="1">
            <a:spLocks noChangeArrowheads="1"/>
          </p:cNvSpPr>
          <p:nvPr/>
        </p:nvSpPr>
        <p:spPr bwMode="auto">
          <a:xfrm>
            <a:off x="596900" y="18923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kumimoji="1" lang="en-US" altLang="ko-KR" sz="1000">
                <a:ea typeface="굴림" charset="-127"/>
              </a:rPr>
              <a:t>MPB  IP : 1</a:t>
            </a:r>
            <a:r>
              <a:rPr kumimoji="1" lang="ru-RU" altLang="ko-KR" sz="1000"/>
              <a:t>72</a:t>
            </a:r>
            <a:r>
              <a:rPr kumimoji="1" lang="en-US" altLang="ko-KR" sz="1000">
                <a:ea typeface="굴림" charset="-127"/>
              </a:rPr>
              <a:t>.16.0.</a:t>
            </a:r>
            <a:r>
              <a:rPr kumimoji="1" lang="ru-RU" altLang="ko-KR" sz="1000"/>
              <a:t>2</a:t>
            </a:r>
            <a:r>
              <a:rPr kumimoji="1" lang="en-US" altLang="ko-KR" sz="1000">
                <a:ea typeface="굴림" charset="-127"/>
              </a:rPr>
              <a:t>1</a:t>
            </a:r>
            <a:r>
              <a:rPr kumimoji="1" lang="ru-RU" altLang="ko-KR" sz="1000"/>
              <a:t>0</a:t>
            </a:r>
            <a:endParaRPr kumimoji="1" lang="en-US" altLang="ko-KR" sz="1000">
              <a:ea typeface="굴림" charset="-127"/>
            </a:endParaRPr>
          </a:p>
          <a:p>
            <a:pPr latinLnBrk="1"/>
            <a:r>
              <a:rPr kumimoji="1" lang="en-US" altLang="ko-KR" sz="1000">
                <a:ea typeface="굴림" charset="-127"/>
              </a:rPr>
              <a:t>STA 1XX</a:t>
            </a:r>
          </a:p>
        </p:txBody>
      </p:sp>
      <p:sp>
        <p:nvSpPr>
          <p:cNvPr id="26632" name="Text Box 26"/>
          <p:cNvSpPr txBox="1">
            <a:spLocks noChangeArrowheads="1"/>
          </p:cNvSpPr>
          <p:nvPr/>
        </p:nvSpPr>
        <p:spPr bwMode="auto">
          <a:xfrm>
            <a:off x="6845300" y="18923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kumimoji="1" lang="en-US" altLang="ko-KR" sz="1000">
                <a:ea typeface="굴림" charset="-127"/>
              </a:rPr>
              <a:t>SIP Server</a:t>
            </a:r>
          </a:p>
          <a:p>
            <a:pPr latinLnBrk="1"/>
            <a:r>
              <a:rPr kumimoji="1" lang="en-US" altLang="ko-KR" sz="1000">
                <a:ea typeface="굴림" charset="-127"/>
              </a:rPr>
              <a:t>IP : 61.41.106.116</a:t>
            </a:r>
          </a:p>
        </p:txBody>
      </p:sp>
      <p:pic>
        <p:nvPicPr>
          <p:cNvPr id="26633" name="Picture 30" descr="AViiO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6235700" y="1739900"/>
            <a:ext cx="40322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4" name="Rectangle 7"/>
          <p:cNvSpPr txBox="1">
            <a:spLocks noChangeArrowheads="1"/>
          </p:cNvSpPr>
          <p:nvPr/>
        </p:nvSpPr>
        <p:spPr bwMode="auto">
          <a:xfrm>
            <a:off x="-88900" y="2501900"/>
            <a:ext cx="510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latinLnBrk="1">
              <a:buFontTx/>
              <a:buChar char="•"/>
            </a:pPr>
            <a:r>
              <a:rPr lang="en-US" altLang="ko-KR" sz="1200" b="0">
                <a:solidFill>
                  <a:srgbClr val="00CC00"/>
                </a:solidFill>
                <a:ea typeface="굴림" charset="-127"/>
              </a:rPr>
              <a:t> </a:t>
            </a:r>
            <a:r>
              <a:rPr lang="en-US" altLang="ko-KR" sz="1200" b="0">
                <a:ea typeface="굴림" charset="-127"/>
              </a:rPr>
              <a:t>CO Line Attribute (PGM 160, 161)</a:t>
            </a: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r>
              <a:rPr lang="en-US" altLang="ko-KR" sz="1200" b="0">
                <a:solidFill>
                  <a:srgbClr val="00CC00"/>
                </a:solidFill>
                <a:ea typeface="굴림" charset="-127"/>
              </a:rPr>
              <a:t> </a:t>
            </a:r>
            <a:r>
              <a:rPr lang="en-US" altLang="ko-KR" sz="1200" b="0">
                <a:ea typeface="굴림" charset="-127"/>
              </a:rPr>
              <a:t>SIP CO Basic Registration</a:t>
            </a: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endParaRPr lang="en-US" altLang="ko-KR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r>
              <a:rPr lang="en-US" altLang="ko-KR" sz="1200" b="0">
                <a:solidFill>
                  <a:srgbClr val="00CC00"/>
                </a:solidFill>
                <a:ea typeface="굴림" charset="-127"/>
              </a:rPr>
              <a:t> </a:t>
            </a:r>
            <a:r>
              <a:rPr lang="en-US" altLang="ko-KR" sz="1200" b="0">
                <a:ea typeface="굴림" charset="-127"/>
              </a:rPr>
              <a:t>SIP CO Additional Registration </a:t>
            </a:r>
            <a:endParaRPr lang="ru-RU" altLang="ko-KR" sz="1200" b="0"/>
          </a:p>
          <a:p>
            <a:pPr marL="742950" lvl="1" indent="-285750" latinLnBrk="1"/>
            <a:r>
              <a:rPr lang="ru-RU" altLang="ko-KR" sz="1200" b="0"/>
              <a:t>       </a:t>
            </a:r>
            <a:r>
              <a:rPr lang="en-US" altLang="ko-KR" sz="1200" b="0">
                <a:ea typeface="굴림" charset="-127"/>
              </a:rPr>
              <a:t>(</a:t>
            </a:r>
            <a:r>
              <a:rPr lang="ru-RU" altLang="ko-KR" sz="1200" b="0"/>
              <a:t>требуется перезагрузка</a:t>
            </a:r>
            <a:r>
              <a:rPr lang="en-US" altLang="ko-KR" sz="1200" b="0">
                <a:ea typeface="굴림" charset="-127"/>
              </a:rPr>
              <a:t>)</a:t>
            </a:r>
            <a:endParaRPr lang="ko-KR" altLang="en-US" sz="1200" b="0">
              <a:ea typeface="굴림" charset="-127"/>
            </a:endParaRPr>
          </a:p>
          <a:p>
            <a:pPr marL="742950" lvl="1" indent="-285750" latinLnBrk="1">
              <a:buFontTx/>
              <a:buChar char="•"/>
            </a:pPr>
            <a:r>
              <a:rPr lang="en-US" altLang="ko-KR" sz="1200" b="0">
                <a:solidFill>
                  <a:srgbClr val="00CC00"/>
                </a:solidFill>
                <a:ea typeface="굴림" charset="-127"/>
              </a:rPr>
              <a:t> </a:t>
            </a:r>
            <a:r>
              <a:rPr lang="en-US" altLang="ko-KR" sz="1200" b="0">
                <a:ea typeface="굴림" charset="-127"/>
              </a:rPr>
              <a:t>SIP CO Codec</a:t>
            </a:r>
          </a:p>
          <a:p>
            <a:pPr marL="742950" lvl="1" indent="-285750" latinLnBrk="1">
              <a:buFontTx/>
              <a:buChar char="•"/>
            </a:pPr>
            <a:r>
              <a:rPr lang="en-US" altLang="ko-KR" sz="1200" b="0">
                <a:solidFill>
                  <a:srgbClr val="00CC00"/>
                </a:solidFill>
                <a:ea typeface="굴림" charset="-127"/>
              </a:rPr>
              <a:t> </a:t>
            </a:r>
            <a:r>
              <a:rPr lang="en-US" altLang="ko-KR" sz="1200" b="0">
                <a:ea typeface="굴림" charset="-127"/>
              </a:rPr>
              <a:t>SIP CO User Id</a:t>
            </a:r>
          </a:p>
        </p:txBody>
      </p:sp>
      <p:sp>
        <p:nvSpPr>
          <p:cNvPr id="26635" name="Rectangle 17"/>
          <p:cNvSpPr>
            <a:spLocks noChangeArrowheads="1"/>
          </p:cNvSpPr>
          <p:nvPr/>
        </p:nvSpPr>
        <p:spPr bwMode="auto">
          <a:xfrm>
            <a:off x="0" y="188913"/>
            <a:ext cx="9144000" cy="706437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SIP</a:t>
            </a:r>
            <a:r>
              <a:rPr lang="ru-RU" sz="2400">
                <a:solidFill>
                  <a:schemeClr val="bg1"/>
                </a:solidFill>
              </a:rPr>
              <a:t>. Вызов с регистрацией</a:t>
            </a:r>
          </a:p>
        </p:txBody>
      </p:sp>
      <p:pic>
        <p:nvPicPr>
          <p:cNvPr id="26636" name="Picture 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4300" y="2708275"/>
            <a:ext cx="48514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7" name="Picture 3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4300" y="3933825"/>
            <a:ext cx="48704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8" name="Picture 4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4300" y="4508500"/>
            <a:ext cx="4849813" cy="17494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</p:pic>
      <p:pic>
        <p:nvPicPr>
          <p:cNvPr id="26639" name="Picture 3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4300" y="3573463"/>
            <a:ext cx="4892675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706437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SIP</a:t>
            </a:r>
            <a:r>
              <a:rPr lang="ru-RU" sz="2400">
                <a:solidFill>
                  <a:schemeClr val="bg1"/>
                </a:solidFill>
              </a:rPr>
              <a:t>. Вызов с регистрацией. Практика</a:t>
            </a:r>
          </a:p>
        </p:txBody>
      </p:sp>
      <p:pic>
        <p:nvPicPr>
          <p:cNvPr id="2765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25538"/>
            <a:ext cx="2819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908050"/>
            <a:ext cx="1728787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773238"/>
            <a:ext cx="1728787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2070100"/>
            <a:ext cx="38163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24075" y="1989138"/>
            <a:ext cx="12001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388" y="4005263"/>
            <a:ext cx="38163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388" y="4292600"/>
            <a:ext cx="38877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1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388" y="4508500"/>
            <a:ext cx="37909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1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9388" y="4724400"/>
            <a:ext cx="41529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0" name="Picture 2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940425" y="5300663"/>
            <a:ext cx="2951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1" name="Picture 1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484438" y="4868863"/>
            <a:ext cx="16954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2" name="Picture 1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35825" y="5373688"/>
            <a:ext cx="16859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3" name="Picture 2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79388" y="6092825"/>
            <a:ext cx="87582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4" name="Picture 2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9388" y="5876925"/>
            <a:ext cx="15525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5" name="Picture 24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435600" y="4868863"/>
            <a:ext cx="34861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6" name="Picture 25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235825" y="4652963"/>
            <a:ext cx="16668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7" name="Text Box 26"/>
          <p:cNvSpPr txBox="1">
            <a:spLocks noChangeArrowheads="1"/>
          </p:cNvSpPr>
          <p:nvPr/>
        </p:nvSpPr>
        <p:spPr bwMode="auto">
          <a:xfrm>
            <a:off x="2319338" y="11445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3300"/>
                </a:solidFill>
              </a:rPr>
              <a:t>1)</a:t>
            </a:r>
          </a:p>
        </p:txBody>
      </p:sp>
      <p:sp>
        <p:nvSpPr>
          <p:cNvPr id="27668" name="Text Box 27"/>
          <p:cNvSpPr txBox="1">
            <a:spLocks noChangeArrowheads="1"/>
          </p:cNvSpPr>
          <p:nvPr/>
        </p:nvSpPr>
        <p:spPr bwMode="auto">
          <a:xfrm>
            <a:off x="3563938" y="19891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3300"/>
                </a:solidFill>
              </a:rPr>
              <a:t>2)</a:t>
            </a:r>
          </a:p>
        </p:txBody>
      </p:sp>
      <p:sp>
        <p:nvSpPr>
          <p:cNvPr id="27669" name="Text Box 29"/>
          <p:cNvSpPr txBox="1">
            <a:spLocks noChangeArrowheads="1"/>
          </p:cNvSpPr>
          <p:nvPr/>
        </p:nvSpPr>
        <p:spPr bwMode="auto">
          <a:xfrm>
            <a:off x="3203575" y="53006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3300"/>
                </a:solidFill>
              </a:rPr>
              <a:t>4)</a:t>
            </a:r>
          </a:p>
        </p:txBody>
      </p:sp>
      <p:sp>
        <p:nvSpPr>
          <p:cNvPr id="27670" name="Text Box 31"/>
          <p:cNvSpPr txBox="1">
            <a:spLocks noChangeArrowheads="1"/>
          </p:cNvSpPr>
          <p:nvPr/>
        </p:nvSpPr>
        <p:spPr bwMode="auto">
          <a:xfrm>
            <a:off x="4716463" y="62372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3300"/>
                </a:solidFill>
              </a:rPr>
              <a:t>6)</a:t>
            </a:r>
          </a:p>
        </p:txBody>
      </p:sp>
      <p:sp>
        <p:nvSpPr>
          <p:cNvPr id="27671" name="Text Box 32"/>
          <p:cNvSpPr txBox="1">
            <a:spLocks noChangeArrowheads="1"/>
          </p:cNvSpPr>
          <p:nvPr/>
        </p:nvSpPr>
        <p:spPr bwMode="auto">
          <a:xfrm>
            <a:off x="5435600" y="56610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3300"/>
                </a:solidFill>
              </a:rPr>
              <a:t>7)</a:t>
            </a:r>
          </a:p>
        </p:txBody>
      </p:sp>
      <p:sp>
        <p:nvSpPr>
          <p:cNvPr id="27672" name="Text Box 33"/>
          <p:cNvSpPr txBox="1">
            <a:spLocks noChangeArrowheads="1"/>
          </p:cNvSpPr>
          <p:nvPr/>
        </p:nvSpPr>
        <p:spPr bwMode="auto">
          <a:xfrm>
            <a:off x="3059113" y="908050"/>
            <a:ext cx="6084887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1400" b="0"/>
              <a:t>Меняем тип платы</a:t>
            </a:r>
          </a:p>
          <a:p>
            <a:pPr marL="342900" indent="-342900">
              <a:buFontTx/>
              <a:buAutoNum type="arabicParenR"/>
            </a:pPr>
            <a:r>
              <a:rPr lang="ru-RU" sz="1400" b="0"/>
              <a:t>Прописываем логическое назначение (порядковый номер) платы</a:t>
            </a:r>
          </a:p>
          <a:p>
            <a:pPr marL="342900" indent="-342900">
              <a:buFontTx/>
              <a:buAutoNum type="arabicParenR"/>
            </a:pPr>
            <a:r>
              <a:rPr lang="ru-RU" sz="1400" b="0"/>
              <a:t>Задаем атрибуты линий платы </a:t>
            </a:r>
            <a:r>
              <a:rPr lang="en-US" sz="1400" b="0"/>
              <a:t>VOIU</a:t>
            </a:r>
          </a:p>
          <a:p>
            <a:pPr marL="342900" indent="-342900">
              <a:buFontTx/>
              <a:buAutoNum type="arabicParenR"/>
            </a:pPr>
            <a:r>
              <a:rPr lang="ru-RU" sz="1400" b="0"/>
              <a:t>Задаем атрибуты регистрации для группы линий платы </a:t>
            </a:r>
            <a:r>
              <a:rPr lang="en-US" sz="1400" b="0"/>
              <a:t>VOIU.</a:t>
            </a:r>
            <a:r>
              <a:rPr lang="ru-RU" sz="1400" b="0"/>
              <a:t> Перезагружаем АТС.</a:t>
            </a:r>
          </a:p>
        </p:txBody>
      </p:sp>
      <p:pic>
        <p:nvPicPr>
          <p:cNvPr id="27673" name="Picture 35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708400" y="5445125"/>
            <a:ext cx="22320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74" name="Picture 34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995738" y="5300663"/>
            <a:ext cx="15335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75" name="Text Box 30"/>
          <p:cNvSpPr txBox="1">
            <a:spLocks noChangeArrowheads="1"/>
          </p:cNvSpPr>
          <p:nvPr/>
        </p:nvSpPr>
        <p:spPr bwMode="auto">
          <a:xfrm>
            <a:off x="8027988" y="56610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3300"/>
                </a:solidFill>
              </a:rPr>
              <a:t>5)</a:t>
            </a:r>
          </a:p>
        </p:txBody>
      </p:sp>
      <p:pic>
        <p:nvPicPr>
          <p:cNvPr id="27676" name="Picture 36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79388" y="2420938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77" name="Picture 10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411413" y="2492375"/>
            <a:ext cx="15335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78" name="Text Box 28"/>
          <p:cNvSpPr txBox="1">
            <a:spLocks noChangeArrowheads="1"/>
          </p:cNvSpPr>
          <p:nvPr/>
        </p:nvSpPr>
        <p:spPr bwMode="auto">
          <a:xfrm>
            <a:off x="3543300" y="330517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3300"/>
                </a:solidFill>
              </a:rPr>
              <a:t>3)</a:t>
            </a:r>
          </a:p>
        </p:txBody>
      </p:sp>
      <p:sp>
        <p:nvSpPr>
          <p:cNvPr id="27679" name="Text Box 37"/>
          <p:cNvSpPr txBox="1">
            <a:spLocks noChangeArrowheads="1"/>
          </p:cNvSpPr>
          <p:nvPr/>
        </p:nvSpPr>
        <p:spPr bwMode="auto">
          <a:xfrm>
            <a:off x="4767263" y="553720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7)</a:t>
            </a:r>
            <a:endParaRPr lang="ru-RU">
              <a:solidFill>
                <a:srgbClr val="CC3300"/>
              </a:solidFill>
            </a:endParaRPr>
          </a:p>
        </p:txBody>
      </p:sp>
      <p:sp>
        <p:nvSpPr>
          <p:cNvPr id="27680" name="Text Box 38"/>
          <p:cNvSpPr txBox="1">
            <a:spLocks noChangeArrowheads="1"/>
          </p:cNvSpPr>
          <p:nvPr/>
        </p:nvSpPr>
        <p:spPr bwMode="auto">
          <a:xfrm>
            <a:off x="8151813" y="481647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8)</a:t>
            </a:r>
            <a:endParaRPr lang="ru-RU">
              <a:solidFill>
                <a:srgbClr val="CC3300"/>
              </a:solidFill>
            </a:endParaRPr>
          </a:p>
        </p:txBody>
      </p:sp>
      <p:sp>
        <p:nvSpPr>
          <p:cNvPr id="27681" name="Text Box 39"/>
          <p:cNvSpPr txBox="1">
            <a:spLocks noChangeArrowheads="1"/>
          </p:cNvSpPr>
          <p:nvPr/>
        </p:nvSpPr>
        <p:spPr bwMode="auto">
          <a:xfrm>
            <a:off x="3995738" y="1989138"/>
            <a:ext cx="49688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 startAt="5"/>
            </a:pPr>
            <a:r>
              <a:rPr lang="ru-RU" sz="1400" b="0"/>
              <a:t>Задаем диапазон используемых таблиц регистраций</a:t>
            </a:r>
          </a:p>
          <a:p>
            <a:pPr marL="342900" indent="-342900">
              <a:buFontTx/>
              <a:buAutoNum type="arabicParenR" startAt="5"/>
            </a:pPr>
            <a:r>
              <a:rPr lang="ru-RU" sz="1400" b="0"/>
              <a:t>Заполняем таблицы регистрационных данных</a:t>
            </a:r>
          </a:p>
          <a:p>
            <a:pPr marL="342900" indent="-342900">
              <a:buFontTx/>
              <a:buAutoNum type="arabicParenR" startAt="5"/>
            </a:pPr>
            <a:r>
              <a:rPr lang="ru-RU" sz="1400" b="0"/>
              <a:t>Определяем назначение входящего вызова (в соответствии с назначением таблицы конвертации пункт160)</a:t>
            </a:r>
          </a:p>
          <a:p>
            <a:pPr marL="342900" indent="-342900">
              <a:buFontTx/>
              <a:buAutoNum type="arabicParenR" startAt="5"/>
            </a:pPr>
            <a:r>
              <a:rPr lang="ru-RU" sz="1400" b="0"/>
              <a:t>Для абонента 100 назначаем использование регистрационной записи (в случае ПУСТО используется первая запись из диапазона пункт 371)</a:t>
            </a:r>
          </a:p>
          <a:p>
            <a:pPr marL="342900" indent="-342900">
              <a:buFontTx/>
              <a:buAutoNum type="arabicParenR" startAt="5"/>
            </a:pPr>
            <a:r>
              <a:rPr lang="ru-RU" sz="1400" b="0"/>
              <a:t>Производим регистрацию в пункте 371. Проверяем ее статус на </a:t>
            </a:r>
            <a:r>
              <a:rPr lang="en-US" sz="1400" b="0"/>
              <a:t>SIP </a:t>
            </a:r>
            <a:r>
              <a:rPr lang="ru-RU" sz="1400" b="0"/>
              <a:t>сервере. Набираем 803, делаем исходящий вызов. Проверяем входящий вызов.</a:t>
            </a:r>
            <a:r>
              <a:rPr lang="en-US" sz="1400" b="0"/>
              <a:t> </a:t>
            </a:r>
            <a:endParaRPr lang="ru-RU" sz="14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Экран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SonOfNorth</dc:creator>
  <cp:lastModifiedBy>SonOfNorth</cp:lastModifiedBy>
  <cp:revision>1</cp:revision>
  <dcterms:created xsi:type="dcterms:W3CDTF">2012-03-28T09:55:28Z</dcterms:created>
  <dcterms:modified xsi:type="dcterms:W3CDTF">2012-03-28T09:56:11Z</dcterms:modified>
</cp:coreProperties>
</file>