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1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7" r:id="rId13"/>
    <p:sldId id="308" r:id="rId14"/>
    <p:sldId id="309" r:id="rId15"/>
    <p:sldId id="322" r:id="rId16"/>
    <p:sldId id="318" r:id="rId17"/>
    <p:sldId id="319" r:id="rId18"/>
    <p:sldId id="320" r:id="rId19"/>
    <p:sldId id="321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69" r:id="rId29"/>
    <p:sldId id="323" r:id="rId30"/>
    <p:sldId id="272" r:id="rId31"/>
    <p:sldId id="273" r:id="rId32"/>
    <p:sldId id="271" r:id="rId33"/>
    <p:sldId id="274" r:id="rId34"/>
    <p:sldId id="32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1" autoAdjust="0"/>
    <p:restoredTop sz="94640" autoAdjust="0"/>
  </p:normalViewPr>
  <p:slideViewPr>
    <p:cSldViewPr>
      <p:cViewPr varScale="1">
        <p:scale>
          <a:sx n="74" d="100"/>
          <a:sy n="74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43590-70C8-4EEF-8053-2074C1BEF8F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79C413A0-BE91-4211-A45B-5707A0AB5FB9}">
      <dgm:prSet phldrT="[텍스트]" custT="1"/>
      <dgm:spPr/>
      <dgm:t>
        <a:bodyPr/>
        <a:lstStyle/>
        <a:p>
          <a:pPr latinLnBrk="1"/>
          <a:r>
            <a:rPr lang="ru-RU" altLang="ko-KR" sz="1600" dirty="0" smtClean="0">
              <a:latin typeface="Calibri" pitchFamily="34" charset="0"/>
            </a:rPr>
            <a:t>Основные</a:t>
          </a:r>
          <a:endParaRPr lang="ko-KR" altLang="en-US" sz="1600" dirty="0">
            <a:latin typeface="Calibri" pitchFamily="34" charset="0"/>
          </a:endParaRPr>
        </a:p>
      </dgm:t>
    </dgm:pt>
    <dgm:pt modelId="{2FABD4AF-DCF3-448B-A794-7A5C747371D7}" type="parTrans" cxnId="{CEBB5D5B-1F88-4BB3-BF27-DC723EBA1C92}">
      <dgm:prSet/>
      <dgm:spPr/>
      <dgm:t>
        <a:bodyPr/>
        <a:lstStyle/>
        <a:p>
          <a:pPr latinLnBrk="1"/>
          <a:endParaRPr lang="ko-KR" altLang="en-US">
            <a:latin typeface="Calibri" pitchFamily="34" charset="0"/>
          </a:endParaRPr>
        </a:p>
      </dgm:t>
    </dgm:pt>
    <dgm:pt modelId="{ADDFAEDE-6F30-4236-BE15-A222A50A7DEB}" type="sibTrans" cxnId="{CEBB5D5B-1F88-4BB3-BF27-DC723EBA1C92}">
      <dgm:prSet/>
      <dgm:spPr/>
      <dgm:t>
        <a:bodyPr/>
        <a:lstStyle/>
        <a:p>
          <a:pPr latinLnBrk="1"/>
          <a:endParaRPr lang="ko-KR" altLang="en-US">
            <a:latin typeface="Calibri" pitchFamily="34" charset="0"/>
          </a:endParaRPr>
        </a:p>
      </dgm:t>
    </dgm:pt>
    <dgm:pt modelId="{ED31914F-0A21-4D60-8CFE-0263AEF31370}">
      <dgm:prSet phldrT="[텍스트]" custT="1"/>
      <dgm:spPr/>
      <dgm:t>
        <a:bodyPr/>
        <a:lstStyle/>
        <a:p>
          <a:pPr latinLnBrk="1"/>
          <a:r>
            <a:rPr lang="ru-RU" altLang="ko-KR" sz="1400" b="1" dirty="0" smtClean="0">
              <a:latin typeface="Calibri" pitchFamily="34" charset="0"/>
            </a:rPr>
            <a:t>Каждой группе может быть задан алгоритм работы </a:t>
          </a:r>
          <a:r>
            <a:rPr lang="en-US" altLang="ko-KR" sz="1400" b="1" dirty="0" smtClean="0">
              <a:latin typeface="Calibri" pitchFamily="34" charset="0"/>
            </a:rPr>
            <a:t>(Circular, Terminal, Longest Idle, Ring, Voice Mail</a:t>
          </a:r>
          <a:r>
            <a:rPr lang="ru-RU" altLang="ko-KR" sz="1400" b="1" dirty="0" smtClean="0">
              <a:latin typeface="Calibri" pitchFamily="34" charset="0"/>
            </a:rPr>
            <a:t>)</a:t>
          </a:r>
          <a:r>
            <a:rPr lang="en-US" altLang="ko-KR" sz="1400" b="1" dirty="0" smtClean="0">
              <a:latin typeface="Calibri" pitchFamily="34" charset="0"/>
            </a:rPr>
            <a:t>.</a:t>
          </a:r>
          <a:endParaRPr lang="ko-KR" altLang="en-US" sz="1400" b="1" dirty="0">
            <a:latin typeface="Calibri" pitchFamily="34" charset="0"/>
          </a:endParaRPr>
        </a:p>
      </dgm:t>
    </dgm:pt>
    <dgm:pt modelId="{43A5F17E-AE08-4E84-999A-E95A8586EF22}" type="parTrans" cxnId="{363060A0-0795-450B-A1B9-370C5E5D0466}">
      <dgm:prSet/>
      <dgm:spPr/>
      <dgm:t>
        <a:bodyPr/>
        <a:lstStyle/>
        <a:p>
          <a:pPr latinLnBrk="1"/>
          <a:endParaRPr lang="ko-KR" altLang="en-US">
            <a:latin typeface="Calibri" pitchFamily="34" charset="0"/>
          </a:endParaRPr>
        </a:p>
      </dgm:t>
    </dgm:pt>
    <dgm:pt modelId="{DDD57045-6707-4047-A312-07FEFB13C2CE}" type="sibTrans" cxnId="{363060A0-0795-450B-A1B9-370C5E5D0466}">
      <dgm:prSet/>
      <dgm:spPr/>
      <dgm:t>
        <a:bodyPr/>
        <a:lstStyle/>
        <a:p>
          <a:pPr latinLnBrk="1"/>
          <a:endParaRPr lang="ko-KR" altLang="en-US">
            <a:latin typeface="Calibri" pitchFamily="34" charset="0"/>
          </a:endParaRPr>
        </a:p>
      </dgm:t>
    </dgm:pt>
    <dgm:pt modelId="{84CABA47-0559-401B-A7E3-9D04FA481CE3}">
      <dgm:prSet phldrT="[텍스트]" custT="1"/>
      <dgm:spPr/>
      <dgm:t>
        <a:bodyPr/>
        <a:lstStyle/>
        <a:p>
          <a:pPr latinLnBrk="1"/>
          <a:r>
            <a:rPr lang="ru-RU" altLang="ko-KR" sz="1600" dirty="0" smtClean="0">
              <a:latin typeface="Calibri" pitchFamily="34" charset="0"/>
            </a:rPr>
            <a:t>Приветствия</a:t>
          </a:r>
          <a:r>
            <a:rPr lang="en-US" altLang="ko-KR" sz="1600" dirty="0" smtClean="0">
              <a:latin typeface="Calibri" pitchFamily="34" charset="0"/>
            </a:rPr>
            <a:t>, </a:t>
          </a:r>
          <a:r>
            <a:rPr lang="ru-RU" altLang="ko-KR" sz="1600" dirty="0" smtClean="0">
              <a:latin typeface="Calibri" pitchFamily="34" charset="0"/>
            </a:rPr>
            <a:t>Ожидающий тон</a:t>
          </a:r>
          <a:endParaRPr lang="ko-KR" altLang="en-US" sz="1600" dirty="0">
            <a:latin typeface="Calibri" pitchFamily="34" charset="0"/>
          </a:endParaRPr>
        </a:p>
      </dgm:t>
    </dgm:pt>
    <dgm:pt modelId="{B8AE76FB-B912-4195-8CAD-DC06E7F938D2}" type="parTrans" cxnId="{48EE9F95-4E89-43FA-BC04-A40CED1C61E5}">
      <dgm:prSet/>
      <dgm:spPr/>
      <dgm:t>
        <a:bodyPr/>
        <a:lstStyle/>
        <a:p>
          <a:pPr latinLnBrk="1"/>
          <a:endParaRPr lang="ko-KR" altLang="en-US"/>
        </a:p>
      </dgm:t>
    </dgm:pt>
    <dgm:pt modelId="{9DCCE6B4-4735-4D29-B721-0CF800B1D2CF}" type="sibTrans" cxnId="{48EE9F95-4E89-43FA-BC04-A40CED1C61E5}">
      <dgm:prSet/>
      <dgm:spPr/>
      <dgm:t>
        <a:bodyPr/>
        <a:lstStyle/>
        <a:p>
          <a:pPr latinLnBrk="1"/>
          <a:endParaRPr lang="ko-KR" altLang="en-US"/>
        </a:p>
      </dgm:t>
    </dgm:pt>
    <dgm:pt modelId="{8B703A96-8229-4FC7-A2C3-A9C391A8813A}">
      <dgm:prSet phldrT="[텍스트]" custT="1"/>
      <dgm:spPr/>
      <dgm:t>
        <a:bodyPr/>
        <a:lstStyle/>
        <a:p>
          <a:pPr latinLnBrk="1"/>
          <a:r>
            <a:rPr lang="ru-RU" altLang="ko-KR" sz="1400" b="1" dirty="0" smtClean="0">
              <a:latin typeface="Calibri" pitchFamily="34" charset="0"/>
              <a:sym typeface="Wingdings" pitchFamily="2" charset="2"/>
            </a:rPr>
            <a:t>Приветственное сообщение или Тон Ожидания в очереди может быть назначен</a:t>
          </a:r>
          <a:r>
            <a:rPr lang="en-US" altLang="ko-KR" sz="1400" b="1" dirty="0" smtClean="0">
              <a:latin typeface="Calibri" pitchFamily="34" charset="0"/>
              <a:sym typeface="Wingdings" pitchFamily="2" charset="2"/>
            </a:rPr>
            <a:t>.</a:t>
          </a:r>
          <a:endParaRPr lang="ko-KR" altLang="en-US" sz="1400" dirty="0">
            <a:latin typeface="Calibri" pitchFamily="34" charset="0"/>
          </a:endParaRPr>
        </a:p>
      </dgm:t>
    </dgm:pt>
    <dgm:pt modelId="{33B7DD36-B10F-4644-B469-E6994A9BC150}" type="parTrans" cxnId="{97C1C2F8-1A41-4E33-88CF-75EB6531B96E}">
      <dgm:prSet/>
      <dgm:spPr/>
      <dgm:t>
        <a:bodyPr/>
        <a:lstStyle/>
        <a:p>
          <a:pPr latinLnBrk="1"/>
          <a:endParaRPr lang="ko-KR" altLang="en-US"/>
        </a:p>
      </dgm:t>
    </dgm:pt>
    <dgm:pt modelId="{2FB41D77-83D9-4071-B558-400803B053A5}" type="sibTrans" cxnId="{97C1C2F8-1A41-4E33-88CF-75EB6531B96E}">
      <dgm:prSet/>
      <dgm:spPr/>
      <dgm:t>
        <a:bodyPr/>
        <a:lstStyle/>
        <a:p>
          <a:pPr latinLnBrk="1"/>
          <a:endParaRPr lang="ko-KR" altLang="en-US"/>
        </a:p>
      </dgm:t>
    </dgm:pt>
    <dgm:pt modelId="{B6218744-0FD6-4F5F-892D-7EC3FE824ADA}">
      <dgm:prSet phldrT="[텍스트]" custT="1"/>
      <dgm:spPr/>
      <dgm:t>
        <a:bodyPr/>
        <a:lstStyle/>
        <a:p>
          <a:pPr latinLnBrk="1"/>
          <a:r>
            <a:rPr lang="ru-RU" altLang="ko-KR" sz="1400" b="1" dirty="0" smtClean="0">
              <a:latin typeface="Calibri" pitchFamily="34" charset="0"/>
            </a:rPr>
            <a:t>Макс</a:t>
          </a:r>
          <a:r>
            <a:rPr lang="en-US" altLang="ko-KR" sz="1400" b="1" dirty="0" smtClean="0">
              <a:latin typeface="Calibri" pitchFamily="34" charset="0"/>
            </a:rPr>
            <a:t>. 50 </a:t>
          </a:r>
          <a:r>
            <a:rPr lang="ru-RU" altLang="ko-KR" sz="1400" b="1" dirty="0" smtClean="0">
              <a:latin typeface="Calibri" pitchFamily="34" charset="0"/>
            </a:rPr>
            <a:t>участников может быть назначено</a:t>
          </a:r>
          <a:endParaRPr lang="ko-KR" altLang="en-US" sz="1400" b="1" dirty="0">
            <a:latin typeface="Calibri" pitchFamily="34" charset="0"/>
          </a:endParaRPr>
        </a:p>
      </dgm:t>
    </dgm:pt>
    <dgm:pt modelId="{BAD7A719-5844-49CD-A2E7-D0D9F2D4C371}" type="parTrans" cxnId="{1247D772-C02E-4A47-9EA0-FA911061274A}">
      <dgm:prSet/>
      <dgm:spPr/>
      <dgm:t>
        <a:bodyPr/>
        <a:lstStyle/>
        <a:p>
          <a:pPr latinLnBrk="1"/>
          <a:endParaRPr lang="ko-KR" altLang="en-US"/>
        </a:p>
      </dgm:t>
    </dgm:pt>
    <dgm:pt modelId="{C4C0583B-6880-4521-ACC4-AB754EFA2F13}" type="sibTrans" cxnId="{1247D772-C02E-4A47-9EA0-FA911061274A}">
      <dgm:prSet/>
      <dgm:spPr/>
      <dgm:t>
        <a:bodyPr/>
        <a:lstStyle/>
        <a:p>
          <a:pPr latinLnBrk="1"/>
          <a:endParaRPr lang="ko-KR" altLang="en-US"/>
        </a:p>
      </dgm:t>
    </dgm:pt>
    <dgm:pt modelId="{50B002BE-5C64-4715-9A01-F55EBAEF2D56}">
      <dgm:prSet phldrT="[텍스트]" custT="1"/>
      <dgm:spPr/>
      <dgm:t>
        <a:bodyPr/>
        <a:lstStyle/>
        <a:p>
          <a:pPr latinLnBrk="1"/>
          <a:r>
            <a:rPr lang="ru-RU" altLang="ko-KR" sz="1400" b="1" dirty="0" smtClean="0">
              <a:latin typeface="Calibri" pitchFamily="34" charset="0"/>
            </a:rPr>
            <a:t>Имя группы</a:t>
          </a:r>
          <a:r>
            <a:rPr lang="en-US" altLang="ko-KR" sz="1400" b="1" dirty="0" smtClean="0">
              <a:latin typeface="Calibri" pitchFamily="34" charset="0"/>
            </a:rPr>
            <a:t>, </a:t>
          </a:r>
          <a:r>
            <a:rPr lang="ru-RU" altLang="ko-KR" sz="1400" b="1" dirty="0" smtClean="0">
              <a:latin typeface="Calibri" pitchFamily="34" charset="0"/>
            </a:rPr>
            <a:t>Арендатор,</a:t>
          </a:r>
          <a:r>
            <a:rPr lang="en-US" altLang="ko-KR" sz="1400" b="1" dirty="0" smtClean="0">
              <a:latin typeface="Calibri" pitchFamily="34" charset="0"/>
            </a:rPr>
            <a:t> </a:t>
          </a:r>
          <a:r>
            <a:rPr lang="ru-RU" altLang="ko-KR" sz="1400" b="1" dirty="0" smtClean="0">
              <a:latin typeface="Calibri" pitchFamily="34" charset="0"/>
            </a:rPr>
            <a:t>Временная таблица</a:t>
          </a:r>
          <a:r>
            <a:rPr lang="en-US" altLang="ko-KR" sz="1400" b="1" dirty="0" smtClean="0">
              <a:latin typeface="Calibri" pitchFamily="34" charset="0"/>
            </a:rPr>
            <a:t>, </a:t>
          </a:r>
          <a:r>
            <a:rPr lang="ru-RU" altLang="ko-KR" sz="1400" b="1" dirty="0" smtClean="0">
              <a:latin typeface="Calibri" pitchFamily="34" charset="0"/>
            </a:rPr>
            <a:t>Опция перехвата</a:t>
          </a:r>
          <a:r>
            <a:rPr lang="en-US" altLang="ko-KR" sz="1400" b="1" dirty="0" smtClean="0">
              <a:latin typeface="Calibri" pitchFamily="34" charset="0"/>
            </a:rPr>
            <a:t>.</a:t>
          </a:r>
          <a:endParaRPr lang="ko-KR" altLang="en-US" sz="1400" b="1" dirty="0">
            <a:latin typeface="Calibri" pitchFamily="34" charset="0"/>
          </a:endParaRPr>
        </a:p>
      </dgm:t>
    </dgm:pt>
    <dgm:pt modelId="{503B42FF-95C6-4306-9DD4-6444302B26A2}" type="parTrans" cxnId="{C945A74C-68B0-42CB-9EE7-A108BEF67DFF}">
      <dgm:prSet/>
      <dgm:spPr/>
      <dgm:t>
        <a:bodyPr/>
        <a:lstStyle/>
        <a:p>
          <a:pPr latinLnBrk="1"/>
          <a:endParaRPr lang="ko-KR" altLang="en-US"/>
        </a:p>
      </dgm:t>
    </dgm:pt>
    <dgm:pt modelId="{22CD02E1-61FB-4DEC-8BBE-9194A6982820}" type="sibTrans" cxnId="{C945A74C-68B0-42CB-9EE7-A108BEF67DFF}">
      <dgm:prSet/>
      <dgm:spPr/>
      <dgm:t>
        <a:bodyPr/>
        <a:lstStyle/>
        <a:p>
          <a:pPr latinLnBrk="1"/>
          <a:endParaRPr lang="ko-KR" altLang="en-US"/>
        </a:p>
      </dgm:t>
    </dgm:pt>
    <dgm:pt modelId="{727D792B-6F06-45D7-8A2D-9C8FAF1BB5FB}">
      <dgm:prSet phldrT="[텍스트]" custT="1"/>
      <dgm:spPr/>
      <dgm:t>
        <a:bodyPr/>
        <a:lstStyle/>
        <a:p>
          <a:pPr latinLnBrk="1"/>
          <a:r>
            <a:rPr lang="ru-RU" altLang="ko-KR" sz="1600" dirty="0" smtClean="0">
              <a:latin typeface="Calibri" pitchFamily="34" charset="0"/>
            </a:rPr>
            <a:t>Атрибуты</a:t>
          </a:r>
          <a:endParaRPr lang="ko-KR" altLang="en-US" sz="1600" dirty="0">
            <a:latin typeface="Calibri" pitchFamily="34" charset="0"/>
          </a:endParaRPr>
        </a:p>
      </dgm:t>
    </dgm:pt>
    <dgm:pt modelId="{E8C2E5AF-EF53-409B-805D-DF3473A4C139}" type="parTrans" cxnId="{F8B72F1C-946E-4A6E-A696-8A7D44F9DDB3}">
      <dgm:prSet/>
      <dgm:spPr/>
      <dgm:t>
        <a:bodyPr/>
        <a:lstStyle/>
        <a:p>
          <a:pPr latinLnBrk="1"/>
          <a:endParaRPr lang="ko-KR" altLang="en-US"/>
        </a:p>
      </dgm:t>
    </dgm:pt>
    <dgm:pt modelId="{EC1C5F57-D349-409B-A9C1-33DF01B3B79F}" type="sibTrans" cxnId="{F8B72F1C-946E-4A6E-A696-8A7D44F9DDB3}">
      <dgm:prSet/>
      <dgm:spPr/>
      <dgm:t>
        <a:bodyPr/>
        <a:lstStyle/>
        <a:p>
          <a:pPr latinLnBrk="1"/>
          <a:endParaRPr lang="ko-KR" altLang="en-US"/>
        </a:p>
      </dgm:t>
    </dgm:pt>
    <dgm:pt modelId="{CCAA076A-A9A3-430A-9E47-D46612D5D709}">
      <dgm:prSet phldrT="[텍스트]" custT="1"/>
      <dgm:spPr/>
      <dgm:t>
        <a:bodyPr/>
        <a:lstStyle/>
        <a:p>
          <a:pPr latinLnBrk="1"/>
          <a:r>
            <a:rPr lang="en-US" altLang="ko-KR" sz="1400" b="1" dirty="0" smtClean="0">
              <a:latin typeface="Calibri" pitchFamily="34" charset="0"/>
              <a:sym typeface="Wingdings" pitchFamily="2" charset="2"/>
            </a:rPr>
            <a:t> </a:t>
          </a:r>
          <a:r>
            <a:rPr lang="ru-RU" altLang="ko-KR" sz="1400" b="1" dirty="0" smtClean="0">
              <a:latin typeface="Calibri" pitchFamily="34" charset="0"/>
              <a:sym typeface="Wingdings" pitchFamily="2" charset="2"/>
            </a:rPr>
            <a:t>Может быть включена опция переадресации </a:t>
          </a:r>
          <a:r>
            <a:rPr lang="en-US" altLang="ko-KR" sz="1400" b="1" dirty="0" smtClean="0">
              <a:latin typeface="Calibri" pitchFamily="34" charset="0"/>
              <a:sym typeface="Wingdings" pitchFamily="2" charset="2"/>
            </a:rPr>
            <a:t>(All, Queue Timeout, Queue overflow)</a:t>
          </a:r>
          <a:endParaRPr lang="ko-KR" altLang="en-US" sz="1400" dirty="0">
            <a:latin typeface="Calibri" pitchFamily="34" charset="0"/>
          </a:endParaRPr>
        </a:p>
      </dgm:t>
    </dgm:pt>
    <dgm:pt modelId="{C367BD54-5F7C-4715-93BE-778F9287C318}" type="parTrans" cxnId="{A7E76E25-0CE2-402D-9755-9A9BAF5AE58B}">
      <dgm:prSet/>
      <dgm:spPr/>
      <dgm:t>
        <a:bodyPr/>
        <a:lstStyle/>
        <a:p>
          <a:pPr latinLnBrk="1"/>
          <a:endParaRPr lang="ko-KR" altLang="en-US"/>
        </a:p>
      </dgm:t>
    </dgm:pt>
    <dgm:pt modelId="{A85AFD9B-74A4-436B-89B7-D45BABCBB939}" type="sibTrans" cxnId="{A7E76E25-0CE2-402D-9755-9A9BAF5AE58B}">
      <dgm:prSet/>
      <dgm:spPr/>
      <dgm:t>
        <a:bodyPr/>
        <a:lstStyle/>
        <a:p>
          <a:pPr latinLnBrk="1"/>
          <a:endParaRPr lang="ko-KR" altLang="en-US"/>
        </a:p>
      </dgm:t>
    </dgm:pt>
    <dgm:pt modelId="{D851C554-6EA8-42E6-B05A-DEE31BD4DAFC}">
      <dgm:prSet phldrT="[텍스트]" custT="1"/>
      <dgm:spPr/>
      <dgm:t>
        <a:bodyPr/>
        <a:lstStyle/>
        <a:p>
          <a:pPr latinLnBrk="1"/>
          <a:r>
            <a:rPr lang="en-US" altLang="ko-KR" sz="1400" b="1" dirty="0" smtClean="0">
              <a:latin typeface="Calibri" pitchFamily="34" charset="0"/>
              <a:sym typeface="Wingdings" pitchFamily="2" charset="2"/>
            </a:rPr>
            <a:t> </a:t>
          </a:r>
          <a:r>
            <a:rPr lang="ru-RU" altLang="ko-KR" sz="1400" b="1" dirty="0" smtClean="0">
              <a:latin typeface="Calibri" pitchFamily="34" charset="0"/>
              <a:sym typeface="Wingdings" pitchFamily="2" charset="2"/>
            </a:rPr>
            <a:t>Типы тонов</a:t>
          </a:r>
          <a:r>
            <a:rPr lang="en-US" altLang="ko-KR" sz="1400" b="1" dirty="0" smtClean="0">
              <a:latin typeface="Calibri" pitchFamily="34" charset="0"/>
              <a:sym typeface="Wingdings" pitchFamily="2" charset="2"/>
            </a:rPr>
            <a:t>: Normal, Prompt, Announcement, INT/EXT MOH,VMIB MOH,SLT MOH. </a:t>
          </a:r>
          <a:endParaRPr lang="ko-KR" altLang="en-US" sz="1400" dirty="0">
            <a:latin typeface="Calibri" pitchFamily="34" charset="0"/>
          </a:endParaRPr>
        </a:p>
      </dgm:t>
    </dgm:pt>
    <dgm:pt modelId="{578396EA-E83E-4556-85BC-925D9F8F2AB8}" type="parTrans" cxnId="{A2AE132F-8FC3-480F-A0C5-DB4DF1845B81}">
      <dgm:prSet/>
      <dgm:spPr/>
      <dgm:t>
        <a:bodyPr/>
        <a:lstStyle/>
        <a:p>
          <a:pPr latinLnBrk="1"/>
          <a:endParaRPr lang="ko-KR" altLang="en-US"/>
        </a:p>
      </dgm:t>
    </dgm:pt>
    <dgm:pt modelId="{2DE63FF1-B089-4382-9A48-F066C6DADA87}" type="sibTrans" cxnId="{A2AE132F-8FC3-480F-A0C5-DB4DF1845B81}">
      <dgm:prSet/>
      <dgm:spPr/>
      <dgm:t>
        <a:bodyPr/>
        <a:lstStyle/>
        <a:p>
          <a:pPr latinLnBrk="1"/>
          <a:endParaRPr lang="ko-KR" altLang="en-US"/>
        </a:p>
      </dgm:t>
    </dgm:pt>
    <dgm:pt modelId="{2A992544-6378-4AF2-B9AA-9B3F7AAE8A87}">
      <dgm:prSet phldrT="[텍스트]" custT="1"/>
      <dgm:spPr/>
      <dgm:t>
        <a:bodyPr/>
        <a:lstStyle/>
        <a:p>
          <a:pPr latinLnBrk="1"/>
          <a:r>
            <a:rPr lang="en-US" altLang="ko-KR" sz="1400" b="1" dirty="0" smtClean="0">
              <a:latin typeface="Calibri" pitchFamily="34" charset="0"/>
            </a:rPr>
            <a:t> </a:t>
          </a:r>
          <a:r>
            <a:rPr lang="ru-RU" altLang="ko-KR" sz="1400" b="1" dirty="0" smtClean="0">
              <a:latin typeface="Calibri" pitchFamily="34" charset="0"/>
            </a:rPr>
            <a:t>Доп. Сервисы</a:t>
          </a:r>
          <a:r>
            <a:rPr lang="en-US" altLang="ko-KR" sz="1400" b="1" dirty="0" smtClean="0">
              <a:latin typeface="Calibri" pitchFamily="34" charset="0"/>
            </a:rPr>
            <a:t>: Max Queue Counter, Wrap up timer, Member No answer timer</a:t>
          </a:r>
          <a:endParaRPr lang="ko-KR" altLang="en-US" sz="1400" b="1" dirty="0">
            <a:latin typeface="Calibri" pitchFamily="34" charset="0"/>
          </a:endParaRPr>
        </a:p>
      </dgm:t>
    </dgm:pt>
    <dgm:pt modelId="{E72D686A-FD6C-40AD-8ECC-208BAE2EEAB5}" type="parTrans" cxnId="{E25FEE16-FF0F-42F4-A7A5-19008C031297}">
      <dgm:prSet/>
      <dgm:spPr/>
      <dgm:t>
        <a:bodyPr/>
        <a:lstStyle/>
        <a:p>
          <a:pPr latinLnBrk="1"/>
          <a:endParaRPr lang="ko-KR" altLang="en-US"/>
        </a:p>
      </dgm:t>
    </dgm:pt>
    <dgm:pt modelId="{B6A7C314-688E-4DF2-803D-5D22477A5C89}" type="sibTrans" cxnId="{E25FEE16-FF0F-42F4-A7A5-19008C031297}">
      <dgm:prSet/>
      <dgm:spPr/>
      <dgm:t>
        <a:bodyPr/>
        <a:lstStyle/>
        <a:p>
          <a:pPr latinLnBrk="1"/>
          <a:endParaRPr lang="ko-KR" altLang="en-US"/>
        </a:p>
      </dgm:t>
    </dgm:pt>
    <dgm:pt modelId="{E9380A8F-EDA1-43FE-B0A7-5A98EE4D0930}" type="pres">
      <dgm:prSet presAssocID="{96043590-70C8-4EEF-8053-2074C1BEF8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FB76FA-CFEE-48D2-A915-3794DC850AC0}" type="pres">
      <dgm:prSet presAssocID="{79C413A0-BE91-4211-A45B-5707A0AB5FB9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3AA54C51-F0F2-4C02-9DDE-8E961E3DA7FA}" type="pres">
      <dgm:prSet presAssocID="{79C413A0-BE91-4211-A45B-5707A0AB5FB9}" presName="parentText" presStyleLbl="node1" presStyleIdx="0" presStyleCnt="3" custScaleX="49143" custScaleY="38688" custLinFactNeighborX="-3901" custLinFactNeighborY="-1135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24AE2A-A23B-4BBC-ADA9-F942240688B9}" type="pres">
      <dgm:prSet presAssocID="{79C413A0-BE91-4211-A45B-5707A0AB5FB9}" presName="descendantText" presStyleLbl="alignAccFollowNode1" presStyleIdx="0" presStyleCnt="3" custScaleX="124111" custScaleY="42405" custLinFactNeighborX="1631" custLinFactNeighborY="-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6A3B5E-A96B-4253-B49C-385DDB6F1E7B}" type="pres">
      <dgm:prSet presAssocID="{ADDFAEDE-6F30-4236-BE15-A222A50A7DEB}" presName="sp" presStyleCnt="0"/>
      <dgm:spPr/>
      <dgm:t>
        <a:bodyPr/>
        <a:lstStyle/>
        <a:p>
          <a:pPr latinLnBrk="1"/>
          <a:endParaRPr lang="ko-KR" altLang="en-US"/>
        </a:p>
      </dgm:t>
    </dgm:pt>
    <dgm:pt modelId="{EF9D57F7-BBDA-4457-87E2-722F94A11065}" type="pres">
      <dgm:prSet presAssocID="{84CABA47-0559-401B-A7E3-9D04FA481CE3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274FB2CC-78C7-47D3-8460-68F76B04AE55}" type="pres">
      <dgm:prSet presAssocID="{84CABA47-0559-401B-A7E3-9D04FA481CE3}" presName="parentText" presStyleLbl="node1" presStyleIdx="1" presStyleCnt="3" custScaleX="50044" custScaleY="32955" custLinFactNeighborX="-2839" custLinFactNeighborY="-253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ED02AA-D5E2-4811-9B78-6EBC3629C0F0}" type="pres">
      <dgm:prSet presAssocID="{84CABA47-0559-401B-A7E3-9D04FA481CE3}" presName="descendantText" presStyleLbl="alignAccFollowNode1" presStyleIdx="1" presStyleCnt="3" custScaleX="123138" custScaleY="40620" custLinFactNeighborY="-28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163465-1448-490C-8114-CF7BA530A822}" type="pres">
      <dgm:prSet presAssocID="{9DCCE6B4-4735-4D29-B721-0CF800B1D2C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9DF58C5A-1448-4261-BC6E-13524C74D819}" type="pres">
      <dgm:prSet presAssocID="{727D792B-6F06-45D7-8A2D-9C8FAF1BB5FB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9C3A417E-71E6-4165-ACAE-482475608054}" type="pres">
      <dgm:prSet presAssocID="{727D792B-6F06-45D7-8A2D-9C8FAF1BB5FB}" presName="parentText" presStyleLbl="node1" presStyleIdx="2" presStyleCnt="3" custScaleX="51055" custScaleY="32955" custLinFactNeighborX="-2197" custLinFactNeighborY="-461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74EC33-62E7-4A29-8D13-598DD5CD14B8}" type="pres">
      <dgm:prSet presAssocID="{727D792B-6F06-45D7-8A2D-9C8FAF1BB5FB}" presName="descendantText" presStyleLbl="alignAccFollowNode1" presStyleIdx="2" presStyleCnt="3" custScaleX="123138" custScaleY="40620" custLinFactNeighborX="-880" custLinFactNeighborY="-60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8EE9F95-4E89-43FA-BC04-A40CED1C61E5}" srcId="{96043590-70C8-4EEF-8053-2074C1BEF8FB}" destId="{84CABA47-0559-401B-A7E3-9D04FA481CE3}" srcOrd="1" destOrd="0" parTransId="{B8AE76FB-B912-4195-8CAD-DC06E7F938D2}" sibTransId="{9DCCE6B4-4735-4D29-B721-0CF800B1D2CF}"/>
    <dgm:cxn modelId="{FA1D17A9-A60F-48A4-A1FC-22D2EA5413BB}" type="presOf" srcId="{ED31914F-0A21-4D60-8CFE-0263AEF31370}" destId="{2724AE2A-A23B-4BBC-ADA9-F942240688B9}" srcOrd="0" destOrd="0" presId="urn:microsoft.com/office/officeart/2005/8/layout/vList5"/>
    <dgm:cxn modelId="{97C1C2F8-1A41-4E33-88CF-75EB6531B96E}" srcId="{84CABA47-0559-401B-A7E3-9D04FA481CE3}" destId="{8B703A96-8229-4FC7-A2C3-A9C391A8813A}" srcOrd="0" destOrd="0" parTransId="{33B7DD36-B10F-4644-B469-E6994A9BC150}" sibTransId="{2FB41D77-83D9-4071-B558-400803B053A5}"/>
    <dgm:cxn modelId="{BFA96F0B-BFA3-4A40-90E7-721415C91AF3}" type="presOf" srcId="{2A992544-6378-4AF2-B9AA-9B3F7AAE8A87}" destId="{D774EC33-62E7-4A29-8D13-598DD5CD14B8}" srcOrd="0" destOrd="1" presId="urn:microsoft.com/office/officeart/2005/8/layout/vList5"/>
    <dgm:cxn modelId="{45C35B64-C1E9-4DE6-A04A-BC96898C2410}" type="presOf" srcId="{84CABA47-0559-401B-A7E3-9D04FA481CE3}" destId="{274FB2CC-78C7-47D3-8460-68F76B04AE55}" srcOrd="0" destOrd="0" presId="urn:microsoft.com/office/officeart/2005/8/layout/vList5"/>
    <dgm:cxn modelId="{0B77F4AC-3A6E-45BC-891E-FBC5D8E6B46E}" type="presOf" srcId="{CCAA076A-A9A3-430A-9E47-D46612D5D709}" destId="{D774EC33-62E7-4A29-8D13-598DD5CD14B8}" srcOrd="0" destOrd="0" presId="urn:microsoft.com/office/officeart/2005/8/layout/vList5"/>
    <dgm:cxn modelId="{F8B72F1C-946E-4A6E-A696-8A7D44F9DDB3}" srcId="{96043590-70C8-4EEF-8053-2074C1BEF8FB}" destId="{727D792B-6F06-45D7-8A2D-9C8FAF1BB5FB}" srcOrd="2" destOrd="0" parTransId="{E8C2E5AF-EF53-409B-805D-DF3473A4C139}" sibTransId="{EC1C5F57-D349-409B-A9C1-33DF01B3B79F}"/>
    <dgm:cxn modelId="{E29479E5-EB1D-4CE2-85A1-E82692EDE69E}" type="presOf" srcId="{8B703A96-8229-4FC7-A2C3-A9C391A8813A}" destId="{BEED02AA-D5E2-4811-9B78-6EBC3629C0F0}" srcOrd="0" destOrd="0" presId="urn:microsoft.com/office/officeart/2005/8/layout/vList5"/>
    <dgm:cxn modelId="{C9DA891D-2C5B-4F42-A50A-5421244ABB6B}" type="presOf" srcId="{D851C554-6EA8-42E6-B05A-DEE31BD4DAFC}" destId="{BEED02AA-D5E2-4811-9B78-6EBC3629C0F0}" srcOrd="0" destOrd="1" presId="urn:microsoft.com/office/officeart/2005/8/layout/vList5"/>
    <dgm:cxn modelId="{C945A74C-68B0-42CB-9EE7-A108BEF67DFF}" srcId="{79C413A0-BE91-4211-A45B-5707A0AB5FB9}" destId="{50B002BE-5C64-4715-9A01-F55EBAEF2D56}" srcOrd="1" destOrd="0" parTransId="{503B42FF-95C6-4306-9DD4-6444302B26A2}" sibTransId="{22CD02E1-61FB-4DEC-8BBE-9194A6982820}"/>
    <dgm:cxn modelId="{A7E76E25-0CE2-402D-9755-9A9BAF5AE58B}" srcId="{727D792B-6F06-45D7-8A2D-9C8FAF1BB5FB}" destId="{CCAA076A-A9A3-430A-9E47-D46612D5D709}" srcOrd="0" destOrd="0" parTransId="{C367BD54-5F7C-4715-93BE-778F9287C318}" sibTransId="{A85AFD9B-74A4-436B-89B7-D45BABCBB939}"/>
    <dgm:cxn modelId="{CEBB5D5B-1F88-4BB3-BF27-DC723EBA1C92}" srcId="{96043590-70C8-4EEF-8053-2074C1BEF8FB}" destId="{79C413A0-BE91-4211-A45B-5707A0AB5FB9}" srcOrd="0" destOrd="0" parTransId="{2FABD4AF-DCF3-448B-A794-7A5C747371D7}" sibTransId="{ADDFAEDE-6F30-4236-BE15-A222A50A7DEB}"/>
    <dgm:cxn modelId="{A2AE132F-8FC3-480F-A0C5-DB4DF1845B81}" srcId="{84CABA47-0559-401B-A7E3-9D04FA481CE3}" destId="{D851C554-6EA8-42E6-B05A-DEE31BD4DAFC}" srcOrd="1" destOrd="0" parTransId="{578396EA-E83E-4556-85BC-925D9F8F2AB8}" sibTransId="{2DE63FF1-B089-4382-9A48-F066C6DADA87}"/>
    <dgm:cxn modelId="{1247D772-C02E-4A47-9EA0-FA911061274A}" srcId="{79C413A0-BE91-4211-A45B-5707A0AB5FB9}" destId="{B6218744-0FD6-4F5F-892D-7EC3FE824ADA}" srcOrd="2" destOrd="0" parTransId="{BAD7A719-5844-49CD-A2E7-D0D9F2D4C371}" sibTransId="{C4C0583B-6880-4521-ACC4-AB754EFA2F13}"/>
    <dgm:cxn modelId="{363060A0-0795-450B-A1B9-370C5E5D0466}" srcId="{79C413A0-BE91-4211-A45B-5707A0AB5FB9}" destId="{ED31914F-0A21-4D60-8CFE-0263AEF31370}" srcOrd="0" destOrd="0" parTransId="{43A5F17E-AE08-4E84-999A-E95A8586EF22}" sibTransId="{DDD57045-6707-4047-A312-07FEFB13C2CE}"/>
    <dgm:cxn modelId="{E25FEE16-FF0F-42F4-A7A5-19008C031297}" srcId="{727D792B-6F06-45D7-8A2D-9C8FAF1BB5FB}" destId="{2A992544-6378-4AF2-B9AA-9B3F7AAE8A87}" srcOrd="1" destOrd="0" parTransId="{E72D686A-FD6C-40AD-8ECC-208BAE2EEAB5}" sibTransId="{B6A7C314-688E-4DF2-803D-5D22477A5C89}"/>
    <dgm:cxn modelId="{356527CB-ADF4-476C-8A95-0E10B21AF405}" type="presOf" srcId="{96043590-70C8-4EEF-8053-2074C1BEF8FB}" destId="{E9380A8F-EDA1-43FE-B0A7-5A98EE4D0930}" srcOrd="0" destOrd="0" presId="urn:microsoft.com/office/officeart/2005/8/layout/vList5"/>
    <dgm:cxn modelId="{2F93C8A1-9407-48D0-9F6B-83ACB2A10492}" type="presOf" srcId="{79C413A0-BE91-4211-A45B-5707A0AB5FB9}" destId="{3AA54C51-F0F2-4C02-9DDE-8E961E3DA7FA}" srcOrd="0" destOrd="0" presId="urn:microsoft.com/office/officeart/2005/8/layout/vList5"/>
    <dgm:cxn modelId="{3583A534-8A99-4C16-85AA-56618E171F7C}" type="presOf" srcId="{B6218744-0FD6-4F5F-892D-7EC3FE824ADA}" destId="{2724AE2A-A23B-4BBC-ADA9-F942240688B9}" srcOrd="0" destOrd="2" presId="urn:microsoft.com/office/officeart/2005/8/layout/vList5"/>
    <dgm:cxn modelId="{6F181617-9055-459C-B1AD-ABD4E167BBB7}" type="presOf" srcId="{50B002BE-5C64-4715-9A01-F55EBAEF2D56}" destId="{2724AE2A-A23B-4BBC-ADA9-F942240688B9}" srcOrd="0" destOrd="1" presId="urn:microsoft.com/office/officeart/2005/8/layout/vList5"/>
    <dgm:cxn modelId="{8ADC62E3-108F-4FA5-A30C-F799DD721631}" type="presOf" srcId="{727D792B-6F06-45D7-8A2D-9C8FAF1BB5FB}" destId="{9C3A417E-71E6-4165-ACAE-482475608054}" srcOrd="0" destOrd="0" presId="urn:microsoft.com/office/officeart/2005/8/layout/vList5"/>
    <dgm:cxn modelId="{A090D606-BCA1-4875-A2B2-384BFA97D89A}" type="presParOf" srcId="{E9380A8F-EDA1-43FE-B0A7-5A98EE4D0930}" destId="{5CFB76FA-CFEE-48D2-A915-3794DC850AC0}" srcOrd="0" destOrd="0" presId="urn:microsoft.com/office/officeart/2005/8/layout/vList5"/>
    <dgm:cxn modelId="{71F381D0-CAD5-4517-96C5-94B66CCA2604}" type="presParOf" srcId="{5CFB76FA-CFEE-48D2-A915-3794DC850AC0}" destId="{3AA54C51-F0F2-4C02-9DDE-8E961E3DA7FA}" srcOrd="0" destOrd="0" presId="urn:microsoft.com/office/officeart/2005/8/layout/vList5"/>
    <dgm:cxn modelId="{C57012C5-97C8-443D-A539-26D987EF582C}" type="presParOf" srcId="{5CFB76FA-CFEE-48D2-A915-3794DC850AC0}" destId="{2724AE2A-A23B-4BBC-ADA9-F942240688B9}" srcOrd="1" destOrd="0" presId="urn:microsoft.com/office/officeart/2005/8/layout/vList5"/>
    <dgm:cxn modelId="{85E206F0-44EA-4675-B310-40ED33334F65}" type="presParOf" srcId="{E9380A8F-EDA1-43FE-B0A7-5A98EE4D0930}" destId="{A66A3B5E-A96B-4253-B49C-385DDB6F1E7B}" srcOrd="1" destOrd="0" presId="urn:microsoft.com/office/officeart/2005/8/layout/vList5"/>
    <dgm:cxn modelId="{9E7B0B14-E2A1-479E-861F-D2A03EDEE120}" type="presParOf" srcId="{E9380A8F-EDA1-43FE-B0A7-5A98EE4D0930}" destId="{EF9D57F7-BBDA-4457-87E2-722F94A11065}" srcOrd="2" destOrd="0" presId="urn:microsoft.com/office/officeart/2005/8/layout/vList5"/>
    <dgm:cxn modelId="{ED44ECD7-66D6-414F-9F62-453532E07334}" type="presParOf" srcId="{EF9D57F7-BBDA-4457-87E2-722F94A11065}" destId="{274FB2CC-78C7-47D3-8460-68F76B04AE55}" srcOrd="0" destOrd="0" presId="urn:microsoft.com/office/officeart/2005/8/layout/vList5"/>
    <dgm:cxn modelId="{A0D63B2D-C0CF-48EF-AB0F-F821C3432743}" type="presParOf" srcId="{EF9D57F7-BBDA-4457-87E2-722F94A11065}" destId="{BEED02AA-D5E2-4811-9B78-6EBC3629C0F0}" srcOrd="1" destOrd="0" presId="urn:microsoft.com/office/officeart/2005/8/layout/vList5"/>
    <dgm:cxn modelId="{D3222211-0616-4053-A579-7EAE89D566C3}" type="presParOf" srcId="{E9380A8F-EDA1-43FE-B0A7-5A98EE4D0930}" destId="{83163465-1448-490C-8114-CF7BA530A822}" srcOrd="3" destOrd="0" presId="urn:microsoft.com/office/officeart/2005/8/layout/vList5"/>
    <dgm:cxn modelId="{D4F307D7-81B8-4EF9-9EC8-D33206B5FF09}" type="presParOf" srcId="{E9380A8F-EDA1-43FE-B0A7-5A98EE4D0930}" destId="{9DF58C5A-1448-4261-BC6E-13524C74D819}" srcOrd="4" destOrd="0" presId="urn:microsoft.com/office/officeart/2005/8/layout/vList5"/>
    <dgm:cxn modelId="{4232983C-0D18-4AD8-A38D-38AC3560C03E}" type="presParOf" srcId="{9DF58C5A-1448-4261-BC6E-13524C74D819}" destId="{9C3A417E-71E6-4165-ACAE-482475608054}" srcOrd="0" destOrd="0" presId="urn:microsoft.com/office/officeart/2005/8/layout/vList5"/>
    <dgm:cxn modelId="{6A8FD632-B226-4E8B-8F80-0414418A9491}" type="presParOf" srcId="{9DF58C5A-1448-4261-BC6E-13524C74D819}" destId="{D774EC33-62E7-4A29-8D13-598DD5CD14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24AE2A-A23B-4BBC-ADA9-F942240688B9}">
      <dsp:nvSpPr>
        <dsp:cNvPr id="0" name=""/>
        <dsp:cNvSpPr/>
      </dsp:nvSpPr>
      <dsp:spPr>
        <a:xfrm rot="5400000">
          <a:off x="4686386" y="-2930836"/>
          <a:ext cx="856637" cy="683948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ko-KR" sz="1400" b="1" kern="1200" dirty="0" smtClean="0">
              <a:latin typeface="Calibri" pitchFamily="34" charset="0"/>
            </a:rPr>
            <a:t>Каждой группе может быть задан алгоритм работы </a:t>
          </a:r>
          <a:r>
            <a:rPr lang="en-US" altLang="ko-KR" sz="1400" b="1" kern="1200" dirty="0" smtClean="0">
              <a:latin typeface="Calibri" pitchFamily="34" charset="0"/>
            </a:rPr>
            <a:t>(Circular, Terminal, Longest Idle, Ring, Voice Mail</a:t>
          </a:r>
          <a:r>
            <a:rPr lang="ru-RU" altLang="ko-KR" sz="1400" b="1" kern="1200" dirty="0" smtClean="0">
              <a:latin typeface="Calibri" pitchFamily="34" charset="0"/>
            </a:rPr>
            <a:t>)</a:t>
          </a:r>
          <a:r>
            <a:rPr lang="en-US" altLang="ko-KR" sz="1400" b="1" kern="1200" dirty="0" smtClean="0">
              <a:latin typeface="Calibri" pitchFamily="34" charset="0"/>
            </a:rPr>
            <a:t>.</a:t>
          </a:r>
          <a:endParaRPr lang="ko-KR" altLang="en-US" sz="1400" b="1" kern="1200" dirty="0">
            <a:latin typeface="Calibri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ko-KR" sz="1400" b="1" kern="1200" dirty="0" smtClean="0">
              <a:latin typeface="Calibri" pitchFamily="34" charset="0"/>
            </a:rPr>
            <a:t>Имя группы</a:t>
          </a:r>
          <a:r>
            <a:rPr lang="en-US" altLang="ko-KR" sz="1400" b="1" kern="1200" dirty="0" smtClean="0">
              <a:latin typeface="Calibri" pitchFamily="34" charset="0"/>
            </a:rPr>
            <a:t>, </a:t>
          </a:r>
          <a:r>
            <a:rPr lang="ru-RU" altLang="ko-KR" sz="1400" b="1" kern="1200" dirty="0" smtClean="0">
              <a:latin typeface="Calibri" pitchFamily="34" charset="0"/>
            </a:rPr>
            <a:t>Арендатор,</a:t>
          </a:r>
          <a:r>
            <a:rPr lang="en-US" altLang="ko-KR" sz="1400" b="1" kern="1200" dirty="0" smtClean="0">
              <a:latin typeface="Calibri" pitchFamily="34" charset="0"/>
            </a:rPr>
            <a:t> </a:t>
          </a:r>
          <a:r>
            <a:rPr lang="ru-RU" altLang="ko-KR" sz="1400" b="1" kern="1200" dirty="0" smtClean="0">
              <a:latin typeface="Calibri" pitchFamily="34" charset="0"/>
            </a:rPr>
            <a:t>Временная таблица</a:t>
          </a:r>
          <a:r>
            <a:rPr lang="en-US" altLang="ko-KR" sz="1400" b="1" kern="1200" dirty="0" smtClean="0">
              <a:latin typeface="Calibri" pitchFamily="34" charset="0"/>
            </a:rPr>
            <a:t>, </a:t>
          </a:r>
          <a:r>
            <a:rPr lang="ru-RU" altLang="ko-KR" sz="1400" b="1" kern="1200" dirty="0" smtClean="0">
              <a:latin typeface="Calibri" pitchFamily="34" charset="0"/>
            </a:rPr>
            <a:t>Опция перехвата</a:t>
          </a:r>
          <a:r>
            <a:rPr lang="en-US" altLang="ko-KR" sz="1400" b="1" kern="1200" dirty="0" smtClean="0">
              <a:latin typeface="Calibri" pitchFamily="34" charset="0"/>
            </a:rPr>
            <a:t>.</a:t>
          </a:r>
          <a:endParaRPr lang="ko-KR" altLang="en-US" sz="1400" b="1" kern="1200" dirty="0">
            <a:latin typeface="Calibri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ko-KR" sz="1400" b="1" kern="1200" dirty="0" smtClean="0">
              <a:latin typeface="Calibri" pitchFamily="34" charset="0"/>
            </a:rPr>
            <a:t>Макс</a:t>
          </a:r>
          <a:r>
            <a:rPr lang="en-US" altLang="ko-KR" sz="1400" b="1" kern="1200" dirty="0" smtClean="0">
              <a:latin typeface="Calibri" pitchFamily="34" charset="0"/>
            </a:rPr>
            <a:t>. 50 </a:t>
          </a:r>
          <a:r>
            <a:rPr lang="ru-RU" altLang="ko-KR" sz="1400" b="1" kern="1200" dirty="0" smtClean="0">
              <a:latin typeface="Calibri" pitchFamily="34" charset="0"/>
            </a:rPr>
            <a:t>участников может быть назначено</a:t>
          </a:r>
          <a:endParaRPr lang="ko-KR" altLang="en-US" sz="1400" b="1" kern="1200" dirty="0">
            <a:latin typeface="Calibri" pitchFamily="34" charset="0"/>
          </a:endParaRPr>
        </a:p>
      </dsp:txBody>
      <dsp:txXfrm rot="5400000">
        <a:off x="4686386" y="-2930836"/>
        <a:ext cx="856637" cy="6839489"/>
      </dsp:txXfrm>
    </dsp:sp>
    <dsp:sp modelId="{3AA54C51-F0F2-4C02-9DDE-8E961E3DA7FA}">
      <dsp:nvSpPr>
        <dsp:cNvPr id="0" name=""/>
        <dsp:cNvSpPr/>
      </dsp:nvSpPr>
      <dsp:spPr>
        <a:xfrm>
          <a:off x="0" y="0"/>
          <a:ext cx="1523342" cy="9769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600" kern="1200" dirty="0" smtClean="0">
              <a:latin typeface="Calibri" pitchFamily="34" charset="0"/>
            </a:rPr>
            <a:t>Основные</a:t>
          </a:r>
          <a:endParaRPr lang="ko-KR" altLang="en-US" sz="1600" kern="1200" dirty="0">
            <a:latin typeface="Calibri" pitchFamily="34" charset="0"/>
          </a:endParaRPr>
        </a:p>
      </dsp:txBody>
      <dsp:txXfrm>
        <a:off x="0" y="0"/>
        <a:ext cx="1523342" cy="976936"/>
      </dsp:txXfrm>
    </dsp:sp>
    <dsp:sp modelId="{BEED02AA-D5E2-4811-9B78-6EBC3629C0F0}">
      <dsp:nvSpPr>
        <dsp:cNvPr id="0" name=""/>
        <dsp:cNvSpPr/>
      </dsp:nvSpPr>
      <dsp:spPr>
        <a:xfrm rot="5400000">
          <a:off x="4654977" y="-1930950"/>
          <a:ext cx="820578" cy="6785869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ko-KR" sz="1400" b="1" kern="1200" dirty="0" smtClean="0">
              <a:latin typeface="Calibri" pitchFamily="34" charset="0"/>
              <a:sym typeface="Wingdings" pitchFamily="2" charset="2"/>
            </a:rPr>
            <a:t>Приветственное сообщение или Тон Ожидания в очереди может быть назначен</a:t>
          </a:r>
          <a:r>
            <a:rPr lang="en-US" altLang="ko-KR" sz="1400" b="1" kern="1200" dirty="0" smtClean="0">
              <a:latin typeface="Calibri" pitchFamily="34" charset="0"/>
              <a:sym typeface="Wingdings" pitchFamily="2" charset="2"/>
            </a:rPr>
            <a:t>.</a:t>
          </a:r>
          <a:endParaRPr lang="ko-KR" altLang="en-US" sz="1400" kern="1200" dirty="0">
            <a:latin typeface="Calibri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>
              <a:latin typeface="Calibri" pitchFamily="34" charset="0"/>
              <a:sym typeface="Wingdings" pitchFamily="2" charset="2"/>
            </a:rPr>
            <a:t> </a:t>
          </a:r>
          <a:r>
            <a:rPr lang="ru-RU" altLang="ko-KR" sz="1400" b="1" kern="1200" dirty="0" smtClean="0">
              <a:latin typeface="Calibri" pitchFamily="34" charset="0"/>
              <a:sym typeface="Wingdings" pitchFamily="2" charset="2"/>
            </a:rPr>
            <a:t>Типы тонов</a:t>
          </a:r>
          <a:r>
            <a:rPr lang="en-US" altLang="ko-KR" sz="1400" b="1" kern="1200" dirty="0" smtClean="0">
              <a:latin typeface="Calibri" pitchFamily="34" charset="0"/>
              <a:sym typeface="Wingdings" pitchFamily="2" charset="2"/>
            </a:rPr>
            <a:t>: Normal, Prompt, Announcement, INT/EXT MOH,VMIB MOH,SLT MOH. </a:t>
          </a:r>
          <a:endParaRPr lang="ko-KR" altLang="en-US" sz="1400" kern="1200" dirty="0">
            <a:latin typeface="Calibri" pitchFamily="34" charset="0"/>
          </a:endParaRPr>
        </a:p>
      </dsp:txBody>
      <dsp:txXfrm rot="5400000">
        <a:off x="4654977" y="-1930950"/>
        <a:ext cx="820578" cy="6785869"/>
      </dsp:txXfrm>
    </dsp:sp>
    <dsp:sp modelId="{274FB2CC-78C7-47D3-8460-68F76B04AE55}">
      <dsp:nvSpPr>
        <dsp:cNvPr id="0" name=""/>
        <dsp:cNvSpPr/>
      </dsp:nvSpPr>
      <dsp:spPr>
        <a:xfrm>
          <a:off x="0" y="1040111"/>
          <a:ext cx="1551271" cy="83216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600" kern="1200" dirty="0" smtClean="0">
              <a:latin typeface="Calibri" pitchFamily="34" charset="0"/>
            </a:rPr>
            <a:t>Приветствия</a:t>
          </a:r>
          <a:r>
            <a:rPr lang="en-US" altLang="ko-KR" sz="1600" kern="1200" dirty="0" smtClean="0">
              <a:latin typeface="Calibri" pitchFamily="34" charset="0"/>
            </a:rPr>
            <a:t>, </a:t>
          </a:r>
          <a:r>
            <a:rPr lang="ru-RU" altLang="ko-KR" sz="1600" kern="1200" dirty="0" smtClean="0">
              <a:latin typeface="Calibri" pitchFamily="34" charset="0"/>
            </a:rPr>
            <a:t>Ожидающий тон</a:t>
          </a:r>
          <a:endParaRPr lang="ko-KR" altLang="en-US" sz="1600" kern="1200" dirty="0">
            <a:latin typeface="Calibri" pitchFamily="34" charset="0"/>
          </a:endParaRPr>
        </a:p>
      </dsp:txBody>
      <dsp:txXfrm>
        <a:off x="0" y="1040111"/>
        <a:ext cx="1551271" cy="832168"/>
      </dsp:txXfrm>
    </dsp:sp>
    <dsp:sp modelId="{D774EC33-62E7-4A29-8D13-598DD5CD14B8}">
      <dsp:nvSpPr>
        <dsp:cNvPr id="0" name=""/>
        <dsp:cNvSpPr/>
      </dsp:nvSpPr>
      <dsp:spPr>
        <a:xfrm rot="5400000">
          <a:off x="4659038" y="-1036622"/>
          <a:ext cx="820578" cy="6785869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>
              <a:latin typeface="Calibri" pitchFamily="34" charset="0"/>
              <a:sym typeface="Wingdings" pitchFamily="2" charset="2"/>
            </a:rPr>
            <a:t> </a:t>
          </a:r>
          <a:r>
            <a:rPr lang="ru-RU" altLang="ko-KR" sz="1400" b="1" kern="1200" dirty="0" smtClean="0">
              <a:latin typeface="Calibri" pitchFamily="34" charset="0"/>
              <a:sym typeface="Wingdings" pitchFamily="2" charset="2"/>
            </a:rPr>
            <a:t>Может быть включена опция переадресации </a:t>
          </a:r>
          <a:r>
            <a:rPr lang="en-US" altLang="ko-KR" sz="1400" b="1" kern="1200" dirty="0" smtClean="0">
              <a:latin typeface="Calibri" pitchFamily="34" charset="0"/>
              <a:sym typeface="Wingdings" pitchFamily="2" charset="2"/>
            </a:rPr>
            <a:t>(All, Queue Timeout, Queue overflow)</a:t>
          </a:r>
          <a:endParaRPr lang="ko-KR" altLang="en-US" sz="1400" kern="1200" dirty="0">
            <a:latin typeface="Calibri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>
              <a:latin typeface="Calibri" pitchFamily="34" charset="0"/>
            </a:rPr>
            <a:t> </a:t>
          </a:r>
          <a:r>
            <a:rPr lang="ru-RU" altLang="ko-KR" sz="1400" b="1" kern="1200" dirty="0" smtClean="0">
              <a:latin typeface="Calibri" pitchFamily="34" charset="0"/>
            </a:rPr>
            <a:t>Доп. Сервисы</a:t>
          </a:r>
          <a:r>
            <a:rPr lang="en-US" altLang="ko-KR" sz="1400" b="1" kern="1200" dirty="0" smtClean="0">
              <a:latin typeface="Calibri" pitchFamily="34" charset="0"/>
            </a:rPr>
            <a:t>: Max Queue Counter, Wrap up timer, Member No answer timer</a:t>
          </a:r>
          <a:endParaRPr lang="ko-KR" altLang="en-US" sz="1400" b="1" kern="1200" dirty="0">
            <a:latin typeface="Calibri" pitchFamily="34" charset="0"/>
          </a:endParaRPr>
        </a:p>
      </dsp:txBody>
      <dsp:txXfrm rot="5400000">
        <a:off x="4659038" y="-1036622"/>
        <a:ext cx="820578" cy="6785869"/>
      </dsp:txXfrm>
    </dsp:sp>
    <dsp:sp modelId="{9C3A417E-71E6-4165-ACAE-482475608054}">
      <dsp:nvSpPr>
        <dsp:cNvPr id="0" name=""/>
        <dsp:cNvSpPr/>
      </dsp:nvSpPr>
      <dsp:spPr>
        <a:xfrm>
          <a:off x="0" y="1946015"/>
          <a:ext cx="1582611" cy="83216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1600" kern="1200" dirty="0" smtClean="0">
              <a:latin typeface="Calibri" pitchFamily="34" charset="0"/>
            </a:rPr>
            <a:t>Атрибуты</a:t>
          </a:r>
          <a:endParaRPr lang="ko-KR" altLang="en-US" sz="1600" kern="1200" dirty="0">
            <a:latin typeface="Calibri" pitchFamily="34" charset="0"/>
          </a:endParaRPr>
        </a:p>
      </dsp:txBody>
      <dsp:txXfrm>
        <a:off x="0" y="1946015"/>
        <a:ext cx="1582611" cy="83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7F99A-CE36-4C8F-8A20-FFADD906F11D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8BC3-1AF4-48E9-B665-0540B310C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Enter maintenance mode(‘brandy’), ‘nr’ display network configuration, ‘ns hi 192.168.1.1’ set IP.</a:t>
            </a:r>
          </a:p>
          <a:p>
            <a:pPr eaLnBrk="1" hangingPunct="1">
              <a:spcBef>
                <a:spcPct val="0"/>
              </a:spcBef>
            </a:pPr>
            <a:endParaRPr lang="en-US" altLang="ko-KR" smtClean="0"/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--- Networking Resources Table 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Local IP address : 192.168.123.30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Subnet mask : 255.255.255.0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Gateway IP address : 192.168.123.254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Firewall IP address : 0.0.0.0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DNS IP address : 0.0.0.0</a:t>
            </a:r>
          </a:p>
          <a:p>
            <a:pPr eaLnBrk="1" hangingPunct="1">
              <a:spcBef>
                <a:spcPct val="0"/>
              </a:spcBef>
            </a:pPr>
            <a:endParaRPr lang="en-US" altLang="ko-KR" smtClean="0"/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ns hi|hm|hg|hf|hd ddd.ddd.ddd.ddd</a:t>
            </a:r>
            <a:endParaRPr lang="ko-KR" altLang="en-US" smtClean="0"/>
          </a:p>
        </p:txBody>
      </p:sp>
      <p:sp>
        <p:nvSpPr>
          <p:cNvPr id="2765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3E58125-D073-44A0-97F2-378EE9E620B2}" type="slidenum"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pPr/>
              <a:t>5</a:t>
            </a:fld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8676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DD2CD42-F638-454F-B7E1-B65123A1B238}" type="slidenum"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pPr/>
              <a:t>6</a:t>
            </a:fld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* PGM 131 F4 Password</a:t>
            </a:r>
            <a:endParaRPr lang="ko-KR" altLang="en-US" smtClean="0"/>
          </a:p>
        </p:txBody>
      </p:sp>
      <p:sp>
        <p:nvSpPr>
          <p:cNvPr id="29700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357CC18-8AAB-4B4A-8199-DDE7D954F260}" type="slidenum"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pPr/>
              <a:t>7</a:t>
            </a:fld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0724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78BD234-C577-49C0-B240-152FFB49F204}" type="slidenum"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pPr/>
              <a:t>8</a:t>
            </a:fld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0135DEAE-7CC7-4A0C-8A69-E29D2CA38DBE}" type="slidenum"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pPr/>
              <a:t>9</a:t>
            </a:fld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Arial" pitchFamily="34" charset="0"/>
              <a:ea typeface="굴림" charset="-127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Arial" pitchFamily="34" charset="0"/>
              <a:ea typeface="굴림" charset="-127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455E9-FE31-4F20-9949-EE3341458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121" y="274639"/>
            <a:ext cx="8229759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17BD-29A4-48B1-AF10-2BCE743B94EF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C2FB-8651-45FC-A995-275F0116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164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168.jpeg"/><Relationship Id="rId5" Type="http://schemas.openxmlformats.org/officeDocument/2006/relationships/image" Target="../media/image163.png"/><Relationship Id="rId10" Type="http://schemas.openxmlformats.org/officeDocument/2006/relationships/image" Target="../media/image167.jpe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169.png"/><Relationship Id="rId7" Type="http://schemas.openxmlformats.org/officeDocument/2006/relationships/image" Target="../media/image163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5.png"/><Relationship Id="rId4" Type="http://schemas.openxmlformats.org/officeDocument/2006/relationships/image" Target="../media/image170.png"/><Relationship Id="rId9" Type="http://schemas.openxmlformats.org/officeDocument/2006/relationships/image" Target="../media/image1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직사각형 8"/>
          <p:cNvSpPr>
            <a:spLocks noChangeArrowheads="1"/>
          </p:cNvSpPr>
          <p:nvPr/>
        </p:nvSpPr>
        <p:spPr bwMode="auto">
          <a:xfrm>
            <a:off x="0" y="-11113"/>
            <a:ext cx="9144000" cy="6858001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 anchorCtr="1"/>
          <a:lstStyle/>
          <a:p>
            <a:endParaRPr lang="ko-KR" altLang="en-US" sz="1200">
              <a:solidFill>
                <a:srgbClr val="FF0000"/>
              </a:solidFill>
              <a:ea typeface="굴림" charset="-127"/>
            </a:endParaRPr>
          </a:p>
        </p:txBody>
      </p:sp>
      <p:pic>
        <p:nvPicPr>
          <p:cNvPr id="1030" name="Picture 41" descr="iPECS-M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t="42548" r="68993" b="47000"/>
          <a:stretch>
            <a:fillRect/>
          </a:stretch>
        </p:blipFill>
        <p:spPr bwMode="auto">
          <a:xfrm>
            <a:off x="3505200" y="4392613"/>
            <a:ext cx="21161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46"/>
          <p:cNvSpPr txBox="1">
            <a:spLocks noChangeArrowheads="1"/>
          </p:cNvSpPr>
          <p:nvPr/>
        </p:nvSpPr>
        <p:spPr bwMode="auto">
          <a:xfrm>
            <a:off x="3421063" y="4800600"/>
            <a:ext cx="2293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>
                <a:latin typeface="Franklin Gothic Medium" pitchFamily="34" charset="0"/>
                <a:ea typeface="굴림" charset="-127"/>
              </a:rPr>
              <a:t>Business Enabled Communications</a:t>
            </a:r>
          </a:p>
        </p:txBody>
      </p:sp>
      <p:pic>
        <p:nvPicPr>
          <p:cNvPr id="1032" name="Picture 7" descr="F:\LG_Ericsson_PMS.jpg"/>
          <p:cNvPicPr>
            <a:picLocks noChangeAspect="1" noChangeArrowheads="1"/>
          </p:cNvPicPr>
          <p:nvPr/>
        </p:nvPicPr>
        <p:blipFill>
          <a:blip r:embed="rId4" cstate="print"/>
          <a:srcRect l="24040" t="44031" r="23639" b="44000"/>
          <a:stretch>
            <a:fillRect/>
          </a:stretch>
        </p:blipFill>
        <p:spPr bwMode="auto">
          <a:xfrm>
            <a:off x="2535238" y="5588000"/>
            <a:ext cx="4835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31"/>
          <p:cNvSpPr>
            <a:spLocks noChangeArrowheads="1"/>
          </p:cNvSpPr>
          <p:nvPr/>
        </p:nvSpPr>
        <p:spPr bwMode="gray">
          <a:xfrm>
            <a:off x="0" y="-11113"/>
            <a:ext cx="2244725" cy="3194051"/>
          </a:xfrm>
          <a:prstGeom prst="rect">
            <a:avLst/>
          </a:prstGeom>
          <a:solidFill>
            <a:srgbClr val="0037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034" name="Rectangle 35"/>
          <p:cNvSpPr>
            <a:spLocks noChangeArrowheads="1"/>
          </p:cNvSpPr>
          <p:nvPr/>
        </p:nvSpPr>
        <p:spPr bwMode="gray">
          <a:xfrm>
            <a:off x="2286000" y="3124200"/>
            <a:ext cx="6858000" cy="533400"/>
          </a:xfrm>
          <a:prstGeom prst="rect">
            <a:avLst/>
          </a:prstGeom>
          <a:solidFill>
            <a:srgbClr val="0037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035" name="Rectangle 36"/>
          <p:cNvSpPr>
            <a:spLocks noChangeArrowheads="1"/>
          </p:cNvSpPr>
          <p:nvPr/>
        </p:nvSpPr>
        <p:spPr bwMode="gray">
          <a:xfrm>
            <a:off x="0" y="3048000"/>
            <a:ext cx="9144000" cy="228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41850" y="-9525"/>
          <a:ext cx="2216150" cy="3133725"/>
        </p:xfrm>
        <a:graphic>
          <a:graphicData uri="http://schemas.openxmlformats.org/presentationml/2006/ole">
            <p:oleObj spid="_x0000_s1026" name="Image" r:id="rId5" imgW="4330159" imgH="6146032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908800" y="-11113"/>
          <a:ext cx="2235200" cy="3127376"/>
        </p:xfrm>
        <a:graphic>
          <a:graphicData uri="http://schemas.openxmlformats.org/presentationml/2006/ole">
            <p:oleObj spid="_x0000_s1027" name="Image" r:id="rId6" imgW="2666667" imgH="3669841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78063" y="-12700"/>
          <a:ext cx="2293937" cy="3136900"/>
        </p:xfrm>
        <a:graphic>
          <a:graphicData uri="http://schemas.openxmlformats.org/presentationml/2006/ole">
            <p:oleObj spid="_x0000_s1028" name="Image" r:id="rId7" imgW="2526984" imgH="3428571" progId="">
              <p:embed/>
            </p:oleObj>
          </a:graphicData>
        </a:graphic>
      </p:graphicFrame>
      <p:sp>
        <p:nvSpPr>
          <p:cNvPr id="1036" name="Rectangle 21"/>
          <p:cNvSpPr txBox="1">
            <a:spLocks noChangeArrowheads="1"/>
          </p:cNvSpPr>
          <p:nvPr/>
        </p:nvSpPr>
        <p:spPr bwMode="auto">
          <a:xfrm>
            <a:off x="2133600" y="3048000"/>
            <a:ext cx="7010400" cy="6699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3600">
                <a:solidFill>
                  <a:schemeClr val="bg1"/>
                </a:solidFill>
              </a:rPr>
              <a:t>Базовая настройка </a:t>
            </a:r>
            <a:r>
              <a:rPr lang="en-US" altLang="ko-KR" sz="3600">
                <a:solidFill>
                  <a:schemeClr val="bg1"/>
                </a:solidFill>
                <a:ea typeface="굴림" charset="-127"/>
              </a:rPr>
              <a:t>IPECS-MG</a:t>
            </a:r>
            <a:endParaRPr lang="ko-KR" altLang="en-US" sz="3600">
              <a:solidFill>
                <a:schemeClr val="bg1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28"/>
          <p:cNvSpPr txBox="1">
            <a:spLocks noChangeArrowheads="1"/>
          </p:cNvSpPr>
          <p:nvPr/>
        </p:nvSpPr>
        <p:spPr bwMode="auto">
          <a:xfrm>
            <a:off x="966620" y="1752601"/>
            <a:ext cx="797104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Перейти к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System Data &gt; Web Access Authorization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Указать доступные пункты для трёх Администраторов и трёх Пользователей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. 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Maintenance ID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не имеет ограничений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.</a:t>
            </a:r>
          </a:p>
        </p:txBody>
      </p:sp>
      <p:sp>
        <p:nvSpPr>
          <p:cNvPr id="9219" name="Rectangle 7"/>
          <p:cNvSpPr txBox="1">
            <a:spLocks noChangeArrowheads="1"/>
          </p:cNvSpPr>
          <p:nvPr/>
        </p:nvSpPr>
        <p:spPr bwMode="auto">
          <a:xfrm>
            <a:off x="626954" y="1371601"/>
            <a:ext cx="8155159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Пользовательский доступ к разделам настройки регулируется в 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System Data</a:t>
            </a:r>
            <a:endParaRPr kumimoji="0" lang="en-US" altLang="ko-KR" b="1">
              <a:latin typeface="Calibri" pitchFamily="34" charset="0"/>
            </a:endParaRPr>
          </a:p>
        </p:txBody>
      </p:sp>
      <p:pic>
        <p:nvPicPr>
          <p:cNvPr id="9220" name="Picture 10" descr="web_au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945" y="2663825"/>
            <a:ext cx="6364770" cy="370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23784" y="928688"/>
            <a:ext cx="332682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Авторизация 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Web</a:t>
            </a:r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 доступа</a:t>
            </a:r>
            <a:endParaRPr lang="en-US" altLang="ko-KR" sz="220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9224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en-US" altLang="ko-KR" sz="2400" b="1">
                  <a:solidFill>
                    <a:schemeClr val="bg1"/>
                  </a:solidFill>
                  <a:latin typeface="Calibri" pitchFamily="34" charset="0"/>
                </a:rPr>
                <a:t>WEB Admin</a:t>
              </a:r>
              <a:endParaRPr kumimoji="0" lang="en-US" altLang="ko-KR" sz="2400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cxnSp>
          <p:nvCxnSpPr>
            <p:cNvPr id="9225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28"/>
          <p:cNvSpPr txBox="1">
            <a:spLocks noChangeArrowheads="1"/>
          </p:cNvSpPr>
          <p:nvPr/>
        </p:nvSpPr>
        <p:spPr bwMode="auto">
          <a:xfrm>
            <a:off x="869799" y="1917700"/>
            <a:ext cx="3447451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Pre-programmed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Numbering Plan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Station Port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Station Number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CO Line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Station Group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System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Table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Tenant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Board Data</a:t>
            </a:r>
          </a:p>
        </p:txBody>
      </p:sp>
      <p:sp>
        <p:nvSpPr>
          <p:cNvPr id="10243" name="CasellaDiTesto 28"/>
          <p:cNvSpPr txBox="1">
            <a:spLocks noChangeArrowheads="1"/>
          </p:cNvSpPr>
          <p:nvPr/>
        </p:nvSpPr>
        <p:spPr bwMode="auto">
          <a:xfrm>
            <a:off x="4325187" y="1939925"/>
            <a:ext cx="3447451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Voice Network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T-Net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ko-KR" altLang="en-US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H.323 Data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SIP CO Data (web only)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SIP Station Data (web only)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Zone Data (web only)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SNMP Data (web only)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DECT Data 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Green Mode (web only)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Initialization</a:t>
            </a:r>
          </a:p>
          <a:p>
            <a:pPr algn="l">
              <a:buClr>
                <a:srgbClr val="76D750"/>
              </a:buClr>
              <a:buFontTx/>
              <a:buChar char="•"/>
            </a:pP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23784" y="928688"/>
            <a:ext cx="36982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latinLnBrk="0" hangingPunct="0"/>
            <a:r>
              <a:rPr kumimoji="0" lang="ru-RU" altLang="ko-KR" sz="2000" b="1">
                <a:latin typeface="Calibri" pitchFamily="34" charset="0"/>
              </a:rPr>
              <a:t>Категории администрирования</a:t>
            </a:r>
            <a:endParaRPr kumimoji="0" lang="en-US" altLang="ko-KR" sz="2000" b="1">
              <a:latin typeface="Calibri" pitchFamily="34" charset="0"/>
            </a:endParaRP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10246" name="Rectangle 21"/>
          <p:cNvSpPr txBox="1">
            <a:spLocks noChangeArrowheads="1"/>
          </p:cNvSpPr>
          <p:nvPr/>
        </p:nvSpPr>
        <p:spPr bwMode="auto">
          <a:xfrm>
            <a:off x="0" y="346075"/>
            <a:ext cx="7009183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latinLnBrk="0" hangingPunct="0"/>
            <a:r>
              <a:rPr kumimoji="0" lang="ru-RU" altLang="ko-KR" sz="2400" b="1">
                <a:solidFill>
                  <a:schemeClr val="bg1"/>
                </a:solidFill>
                <a:latin typeface="Calibri" pitchFamily="34" charset="0"/>
              </a:rPr>
              <a:t>Категории администрирования</a:t>
            </a:r>
            <a:endParaRPr kumimoji="0" lang="en-US" altLang="ko-KR" sz="2400" b="1">
              <a:solidFill>
                <a:srgbClr val="9BBB5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stn_ov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323" y="3171825"/>
            <a:ext cx="7552013" cy="2859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58684" y="1428751"/>
            <a:ext cx="5547350" cy="1819275"/>
            <a:chOff x="654" y="1134"/>
            <a:chExt cx="3120" cy="81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54" y="1134"/>
              <a:ext cx="3120" cy="568"/>
              <a:chOff x="576" y="912"/>
              <a:chExt cx="3120" cy="568"/>
            </a:xfrm>
          </p:grpSpPr>
          <p:pic>
            <p:nvPicPr>
              <p:cNvPr id="14346" name="Picture 6" descr="overview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912"/>
                <a:ext cx="3120" cy="56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14347" name="Rectangle 7"/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432" cy="192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4345" name="Line 11"/>
            <p:cNvSpPr>
              <a:spLocks noChangeShapeType="1"/>
            </p:cNvSpPr>
            <p:nvPr/>
          </p:nvSpPr>
          <p:spPr bwMode="auto">
            <a:xfrm>
              <a:off x="3462" y="1428"/>
              <a:ext cx="12" cy="5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0" name="CasellaDiTesto 28"/>
          <p:cNvSpPr txBox="1">
            <a:spLocks noChangeArrowheads="1"/>
          </p:cNvSpPr>
          <p:nvPr/>
        </p:nvSpPr>
        <p:spPr bwMode="auto">
          <a:xfrm>
            <a:off x="536482" y="982664"/>
            <a:ext cx="7772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</a:rPr>
              <a:t>Меню обзора присутствуют в категориях </a:t>
            </a:r>
            <a:r>
              <a:rPr kumimoji="0" lang="en-US" altLang="ko-KR">
                <a:latin typeface="Calibri" pitchFamily="34" charset="0"/>
              </a:rPr>
              <a:t>STA, Station Group </a:t>
            </a:r>
            <a:r>
              <a:rPr kumimoji="0" lang="ru-RU" altLang="ko-KR">
                <a:latin typeface="Calibri" pitchFamily="34" charset="0"/>
              </a:rPr>
              <a:t>и</a:t>
            </a:r>
            <a:r>
              <a:rPr kumimoji="0" lang="en-US" altLang="ko-KR">
                <a:latin typeface="Calibri" pitchFamily="34" charset="0"/>
              </a:rPr>
              <a:t> CO PGM.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14342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ru-RU" altLang="ko-KR" sz="2400" b="1">
                  <a:solidFill>
                    <a:schemeClr val="bg1"/>
                  </a:solidFill>
                  <a:latin typeface="Calibri" pitchFamily="34" charset="0"/>
                </a:rPr>
                <a:t>Меню обзора</a:t>
              </a:r>
              <a:endParaRPr kumimoji="0" lang="en-US" altLang="ko-KR" sz="2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14343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28"/>
          <p:cNvSpPr txBox="1">
            <a:spLocks noChangeArrowheads="1"/>
          </p:cNvSpPr>
          <p:nvPr/>
        </p:nvSpPr>
        <p:spPr bwMode="auto">
          <a:xfrm>
            <a:off x="501563" y="993776"/>
            <a:ext cx="604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solidFill>
                  <a:srgbClr val="4D4D4D"/>
                </a:solidFill>
                <a:latin typeface="Franklin Gothic Medium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solidFill>
                  <a:srgbClr val="4D4D4D"/>
                </a:solidFill>
                <a:latin typeface="Franklin Gothic Medium" pitchFamily="34" charset="0"/>
                <a:ea typeface="HY헤드라인M" pitchFamily="18" charset="-127"/>
              </a:rPr>
              <a:t>Можно нажать</a:t>
            </a:r>
            <a:r>
              <a:rPr kumimoji="0" lang="en-US" altLang="ko-KR">
                <a:solidFill>
                  <a:srgbClr val="4D4D4D"/>
                </a:solidFill>
                <a:latin typeface="Franklin Gothic Medium" pitchFamily="34" charset="0"/>
                <a:ea typeface="HY헤드라인M" pitchFamily="18" charset="-127"/>
              </a:rPr>
              <a:t> </a:t>
            </a:r>
            <a:r>
              <a:rPr kumimoji="0" lang="en-US" altLang="ko-KR">
                <a:solidFill>
                  <a:srgbClr val="4D4D4D"/>
                </a:solidFill>
                <a:latin typeface="Franklin Gothic Medium" pitchFamily="34" charset="0"/>
              </a:rPr>
              <a:t>[N] </a:t>
            </a:r>
            <a:r>
              <a:rPr kumimoji="0" lang="ru-RU" altLang="ko-KR">
                <a:solidFill>
                  <a:srgbClr val="4D4D4D"/>
                </a:solidFill>
                <a:latin typeface="Franklin Gothic Medium" pitchFamily="34" charset="0"/>
              </a:rPr>
              <a:t>чтобы открыть новое окно</a:t>
            </a:r>
            <a:r>
              <a:rPr kumimoji="0" lang="en-US" altLang="ko-KR">
                <a:solidFill>
                  <a:srgbClr val="4D4D4D"/>
                </a:solidFill>
                <a:latin typeface="Franklin Gothic Medium" pitchFamily="34" charset="0"/>
              </a:rPr>
              <a:t>.</a:t>
            </a:r>
          </a:p>
        </p:txBody>
      </p:sp>
      <p:pic>
        <p:nvPicPr>
          <p:cNvPr id="15363" name="Picture 17" descr="windo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183" y="1360489"/>
            <a:ext cx="6347311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Oval 18"/>
          <p:cNvSpPr>
            <a:spLocks noChangeArrowheads="1"/>
          </p:cNvSpPr>
          <p:nvPr/>
        </p:nvSpPr>
        <p:spPr bwMode="auto">
          <a:xfrm>
            <a:off x="1876099" y="3535364"/>
            <a:ext cx="290463" cy="2762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365" name="Picture 22" descr="windo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030" y="2047876"/>
            <a:ext cx="4029962" cy="4225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15366" name="AutoShape 25"/>
          <p:cNvCxnSpPr>
            <a:cxnSpLocks noChangeShapeType="1"/>
            <a:stCxn id="15364" idx="6"/>
          </p:cNvCxnSpPr>
          <p:nvPr/>
        </p:nvCxnSpPr>
        <p:spPr bwMode="auto">
          <a:xfrm>
            <a:off x="2179260" y="3673475"/>
            <a:ext cx="2695107" cy="565150"/>
          </a:xfrm>
          <a:prstGeom prst="curvedConnector3">
            <a:avLst>
              <a:gd name="adj1" fmla="val 49704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15368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ru-RU" altLang="ko-KR" sz="2400" b="1">
                  <a:solidFill>
                    <a:schemeClr val="bg1"/>
                  </a:solidFill>
                  <a:latin typeface="Calibri" pitchFamily="34" charset="0"/>
                </a:rPr>
                <a:t>Новые окна</a:t>
              </a:r>
              <a:endParaRPr kumimoji="0" lang="en-US" altLang="ko-KR" sz="2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15369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20" y="1406525"/>
            <a:ext cx="4668027" cy="2724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387" name="CasellaDiTesto 28"/>
          <p:cNvSpPr txBox="1">
            <a:spLocks noChangeArrowheads="1"/>
          </p:cNvSpPr>
          <p:nvPr/>
        </p:nvSpPr>
        <p:spPr bwMode="auto">
          <a:xfrm>
            <a:off x="501563" y="960439"/>
            <a:ext cx="8424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solidFill>
                  <a:srgbClr val="4D4D4D"/>
                </a:solidFill>
                <a:latin typeface="Franklin Gothic Medium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solidFill>
                  <a:srgbClr val="4D4D4D"/>
                </a:solidFill>
                <a:latin typeface="Franklin Gothic Medium" pitchFamily="34" charset="0"/>
                <a:ea typeface="HY헤드라인M" pitchFamily="18" charset="-127"/>
              </a:rPr>
              <a:t>Некоторые поля имеют ссылки на связанные с ними программные опции</a:t>
            </a:r>
            <a:endParaRPr kumimoji="0" lang="en-US" altLang="ko-KR">
              <a:solidFill>
                <a:srgbClr val="4D4D4D"/>
              </a:solidFill>
              <a:latin typeface="Franklin Gothic Medium" pitchFamily="34" charset="0"/>
            </a:endParaRPr>
          </a:p>
        </p:txBody>
      </p:sp>
      <p:cxnSp>
        <p:nvCxnSpPr>
          <p:cNvPr id="16388" name="AutoShape 7"/>
          <p:cNvCxnSpPr>
            <a:cxnSpLocks noChangeShapeType="1"/>
          </p:cNvCxnSpPr>
          <p:nvPr/>
        </p:nvCxnSpPr>
        <p:spPr bwMode="auto">
          <a:xfrm flipV="1">
            <a:off x="4268047" y="2887663"/>
            <a:ext cx="2401470" cy="476250"/>
          </a:xfrm>
          <a:prstGeom prst="curvedConnector4">
            <a:avLst>
              <a:gd name="adj1" fmla="val 6213"/>
              <a:gd name="adj2" fmla="val 148000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6389" name="Picture 9" descr="lin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452" y="2887663"/>
            <a:ext cx="3860130" cy="2068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90" name="Picture 10" descr="link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242" y="4629151"/>
            <a:ext cx="6023517" cy="1635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6004471" y="5930901"/>
            <a:ext cx="712663" cy="257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3314124" y="3216276"/>
            <a:ext cx="1125343" cy="352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16394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ru-RU" altLang="ko-KR" sz="2400" b="1">
                  <a:solidFill>
                    <a:schemeClr val="bg1"/>
                  </a:solidFill>
                  <a:latin typeface="Calibri" pitchFamily="34" charset="0"/>
                </a:rPr>
                <a:t>Связанные</a:t>
              </a:r>
              <a:r>
                <a:rPr kumimoji="0" lang="en-US" altLang="ko-KR" sz="2400" b="1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kumimoji="0" lang="ru-RU" altLang="ko-KR" sz="2400" b="1">
                  <a:solidFill>
                    <a:schemeClr val="bg1"/>
                  </a:solidFill>
                  <a:latin typeface="Calibri" pitchFamily="34" charset="0"/>
                </a:rPr>
                <a:t>ссылки </a:t>
              </a:r>
              <a:r>
                <a:rPr kumimoji="0" lang="en-US" altLang="ko-KR" sz="2400" b="1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</p:txBody>
        </p:sp>
        <p:cxnSp>
          <p:nvCxnSpPr>
            <p:cNvPr id="16395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58750" y="1052513"/>
            <a:ext cx="8985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1. Соединяем </a:t>
            </a:r>
            <a:r>
              <a:rPr lang="en-US" sz="1400" b="0"/>
              <a:t>Lan </a:t>
            </a:r>
            <a:r>
              <a:rPr lang="ru-RU" sz="1400" b="0"/>
              <a:t>порт </a:t>
            </a:r>
            <a:r>
              <a:rPr lang="en-US" sz="1400" b="0"/>
              <a:t>MPB </a:t>
            </a:r>
            <a:r>
              <a:rPr lang="ru-RU" sz="1400" b="0"/>
              <a:t>напрямую с ПК (тк все АТС имеют один </a:t>
            </a:r>
            <a:r>
              <a:rPr lang="en-US" sz="1400" b="0"/>
              <a:t>IP </a:t>
            </a:r>
            <a:r>
              <a:rPr lang="ru-RU" sz="1400" b="0"/>
              <a:t>адрес </a:t>
            </a:r>
            <a:r>
              <a:rPr lang="en-US" altLang="ko-KR" sz="1400" b="0">
                <a:solidFill>
                  <a:schemeClr val="tx2"/>
                </a:solidFill>
                <a:ea typeface="굴림" charset="-127"/>
              </a:rPr>
              <a:t>10.10.10.1</a:t>
            </a:r>
            <a:r>
              <a:rPr lang="ru-RU" altLang="ko-KR" sz="1400" b="0">
                <a:solidFill>
                  <a:schemeClr val="tx2"/>
                </a:solidFill>
              </a:rPr>
              <a:t>) и подключаемся используя </a:t>
            </a:r>
            <a:r>
              <a:rPr lang="en-US" altLang="ko-KR" sz="1400" b="0">
                <a:solidFill>
                  <a:schemeClr val="tx2"/>
                </a:solidFill>
                <a:ea typeface="굴림" charset="-127"/>
              </a:rPr>
              <a:t>WEB</a:t>
            </a:r>
            <a:r>
              <a:rPr lang="ru-RU" altLang="ko-KR" sz="1400" b="0"/>
              <a:t>. </a:t>
            </a:r>
            <a:r>
              <a:rPr lang="en-US" altLang="ko-KR" sz="1400" b="0">
                <a:ea typeface="굴림" charset="-127"/>
              </a:rPr>
              <a:t>2</a:t>
            </a:r>
            <a:r>
              <a:rPr lang="ru-RU" altLang="ko-KR" sz="1400" b="0"/>
              <a:t>й переключатель на </a:t>
            </a:r>
            <a:r>
              <a:rPr lang="en-US" altLang="ko-KR" sz="1400" b="0">
                <a:ea typeface="굴림" charset="-127"/>
              </a:rPr>
              <a:t>MPB</a:t>
            </a:r>
            <a:r>
              <a:rPr lang="ru-RU" altLang="ko-KR" sz="1400" b="0"/>
              <a:t> (</a:t>
            </a:r>
            <a:r>
              <a:rPr lang="en-US" altLang="ko-KR" sz="1400" b="0">
                <a:solidFill>
                  <a:schemeClr val="tx2"/>
                </a:solidFill>
                <a:ea typeface="굴림" charset="-127"/>
              </a:rPr>
              <a:t>Battery</a:t>
            </a:r>
            <a:r>
              <a:rPr lang="ru-RU" altLang="ko-KR" sz="1400" b="0">
                <a:solidFill>
                  <a:schemeClr val="tx2"/>
                </a:solidFill>
              </a:rPr>
              <a:t>) переводим в положение </a:t>
            </a:r>
            <a:r>
              <a:rPr lang="en-US" altLang="ko-KR" sz="1400" b="0">
                <a:solidFill>
                  <a:schemeClr val="tx2"/>
                </a:solidFill>
                <a:ea typeface="굴림" charset="-127"/>
              </a:rPr>
              <a:t>ON</a:t>
            </a:r>
            <a:r>
              <a:rPr lang="ru-RU" altLang="ko-KR" sz="1400" b="0">
                <a:solidFill>
                  <a:schemeClr val="tx2"/>
                </a:solidFill>
              </a:rPr>
              <a:t>.</a:t>
            </a:r>
            <a:endParaRPr lang="ru-RU" sz="1400" b="0">
              <a:solidFill>
                <a:schemeClr val="tx2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5629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133600"/>
            <a:ext cx="47720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50825" y="2133600"/>
            <a:ext cx="2089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2. Входим в режим администрирования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133600"/>
            <a:ext cx="192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29000"/>
            <a:ext cx="4314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213100"/>
            <a:ext cx="23145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50825" y="2636838"/>
            <a:ext cx="3836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3. Нажимаем </a:t>
            </a:r>
            <a:r>
              <a:rPr lang="en-US" sz="1400" b="0"/>
              <a:t>LOGIN </a:t>
            </a:r>
            <a:r>
              <a:rPr lang="ru-RU" sz="1400" b="0"/>
              <a:t>(вводить </a:t>
            </a:r>
            <a:r>
              <a:rPr lang="en-US" sz="1400" b="0"/>
              <a:t>password </a:t>
            </a:r>
            <a:r>
              <a:rPr lang="ru-RU" sz="1400" b="0"/>
              <a:t>и </a:t>
            </a:r>
            <a:r>
              <a:rPr lang="en-US" sz="1400" b="0"/>
              <a:t>ID </a:t>
            </a:r>
            <a:r>
              <a:rPr lang="ru-RU" sz="1400" b="0"/>
              <a:t>требутся только после задания пароля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624388" y="3571875"/>
            <a:ext cx="4051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4. Выбираем </a:t>
            </a:r>
            <a:r>
              <a:rPr lang="en-US" sz="1400" b="0"/>
              <a:t>Russia </a:t>
            </a:r>
            <a:r>
              <a:rPr lang="ru-RU" sz="1400" b="0"/>
              <a:t>и нажимаем </a:t>
            </a:r>
            <a:r>
              <a:rPr lang="en-US" sz="1400" b="0"/>
              <a:t>Save</a:t>
            </a:r>
            <a:r>
              <a:rPr lang="ru-RU" sz="1400" b="0"/>
              <a:t>. Далее перезагружаем АТС (либо кнопкой на </a:t>
            </a:r>
            <a:r>
              <a:rPr lang="en-US" sz="1400" b="0"/>
              <a:t>MPB </a:t>
            </a:r>
            <a:r>
              <a:rPr lang="ru-RU" sz="1400" b="0"/>
              <a:t>либо</a:t>
            </a: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4076700"/>
            <a:ext cx="1419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4076700"/>
            <a:ext cx="1171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179388" y="4437063"/>
            <a:ext cx="706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0"/>
              <a:t>5. После перезагрузки АТС переводим 1й переключатель на </a:t>
            </a:r>
            <a:r>
              <a:rPr lang="en-US" sz="1400" b="0"/>
              <a:t>MPB </a:t>
            </a:r>
            <a:r>
              <a:rPr lang="ru-RU" sz="1400" b="0"/>
              <a:t>в положение </a:t>
            </a:r>
            <a:r>
              <a:rPr lang="en-US" sz="1400" b="0"/>
              <a:t>ON</a:t>
            </a:r>
            <a:endParaRPr lang="ru-RU" sz="1400" b="0"/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179388" y="4652963"/>
            <a:ext cx="4105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6</a:t>
            </a:r>
            <a:r>
              <a:rPr lang="ru-RU" sz="1400" b="0"/>
              <a:t>. Входим в режим администрирования и изменяем значение </a:t>
            </a:r>
            <a:r>
              <a:rPr lang="en-US" sz="1400" b="0"/>
              <a:t>IP </a:t>
            </a:r>
            <a:r>
              <a:rPr lang="ru-RU" sz="1400" b="0"/>
              <a:t>адреса (по вариантам)</a:t>
            </a:r>
          </a:p>
        </p:txBody>
      </p:sp>
      <p:pic>
        <p:nvPicPr>
          <p:cNvPr id="8207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4724400"/>
            <a:ext cx="2228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179388" y="5084763"/>
            <a:ext cx="5616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7. Перезагружаем АТС и подключаем ее в общий </a:t>
            </a:r>
            <a:r>
              <a:rPr lang="en-US" sz="1400" b="0"/>
              <a:t>switch</a:t>
            </a:r>
            <a:r>
              <a:rPr lang="ru-RU" sz="1400" b="0"/>
              <a:t>, также подключаем ПК (поменяйте </a:t>
            </a:r>
            <a:r>
              <a:rPr lang="en-US" sz="1400" b="0"/>
              <a:t>ip </a:t>
            </a:r>
            <a:r>
              <a:rPr lang="ru-RU" sz="1400" b="0"/>
              <a:t>по варианту)</a:t>
            </a:r>
          </a:p>
        </p:txBody>
      </p:sp>
      <p:pic>
        <p:nvPicPr>
          <p:cNvPr id="8209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5589588"/>
            <a:ext cx="38893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8038" y="5589588"/>
            <a:ext cx="22288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4264025" y="5875338"/>
            <a:ext cx="4629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8. Подключаемся по новому </a:t>
            </a:r>
            <a:r>
              <a:rPr lang="en-US" sz="1400" b="0"/>
              <a:t>ip </a:t>
            </a:r>
            <a:r>
              <a:rPr lang="ru-RU" sz="1400" b="0"/>
              <a:t>и</a:t>
            </a:r>
            <a:r>
              <a:rPr lang="en-US" sz="1400" b="0"/>
              <a:t> </a:t>
            </a:r>
            <a:r>
              <a:rPr lang="ru-RU" sz="1400" b="0"/>
              <a:t>задаем </a:t>
            </a:r>
            <a:r>
              <a:rPr lang="en-US" sz="1400" b="0"/>
              <a:t>ID </a:t>
            </a:r>
            <a:r>
              <a:rPr lang="ru-RU" sz="1400" b="0"/>
              <a:t>и </a:t>
            </a:r>
            <a:r>
              <a:rPr lang="en-US" sz="1400" b="0"/>
              <a:t>pssword </a:t>
            </a:r>
            <a:r>
              <a:rPr lang="ru-RU" sz="1400" b="0"/>
              <a:t>для</a:t>
            </a:r>
            <a:r>
              <a:rPr lang="en-US" sz="1400" b="0"/>
              <a:t> maint (</a:t>
            </a:r>
            <a:r>
              <a:rPr lang="ru-RU" sz="1400" b="0"/>
              <a:t>это необходимо для получения полного доступа к администрированию. Переподключаемся к АТС с вводом </a:t>
            </a:r>
            <a:r>
              <a:rPr lang="en-US" sz="1400" b="0"/>
              <a:t>ID </a:t>
            </a:r>
            <a:r>
              <a:rPr lang="ru-RU" sz="1400" b="0"/>
              <a:t>и </a:t>
            </a:r>
            <a:r>
              <a:rPr lang="en-US" sz="1400" b="0"/>
              <a:t>password</a:t>
            </a:r>
            <a:r>
              <a:rPr lang="ru-RU" sz="1400" b="0"/>
              <a:t>.  </a:t>
            </a:r>
          </a:p>
        </p:txBody>
      </p:sp>
      <p:pic>
        <p:nvPicPr>
          <p:cNvPr id="8212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425" y="4797425"/>
            <a:ext cx="2990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Rectangle 22"/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Практика. Первое включение, инициализация БД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54086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95288" y="908050"/>
            <a:ext cx="75311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lvl="1" indent="-3175" eaLnBrk="0" latinLnBrk="1" hangingPunct="0"/>
            <a:r>
              <a:rPr lang="ru-RU" altLang="ko-KR" sz="2200" b="0"/>
              <a:t>Система может быть обновлена используя Web-Admin</a:t>
            </a:r>
            <a:endParaRPr lang="en-US" altLang="ko-KR" sz="2200" b="0">
              <a:ea typeface="굴림" charset="-127"/>
            </a:endParaRPr>
          </a:p>
        </p:txBody>
      </p:sp>
      <p:sp>
        <p:nvSpPr>
          <p:cNvPr id="36868" name="AutoShape 27"/>
          <p:cNvSpPr>
            <a:spLocks noChangeArrowheads="1"/>
          </p:cNvSpPr>
          <p:nvPr/>
        </p:nvSpPr>
        <p:spPr bwMode="auto">
          <a:xfrm>
            <a:off x="6443663" y="1557338"/>
            <a:ext cx="2514600" cy="4392612"/>
          </a:xfrm>
          <a:prstGeom prst="roundRect">
            <a:avLst>
              <a:gd name="adj" fmla="val 6056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en-US" sz="2400">
              <a:solidFill>
                <a:srgbClr val="5D5D63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6869" name="AutoShape 27"/>
          <p:cNvSpPr>
            <a:spLocks noChangeArrowheads="1"/>
          </p:cNvSpPr>
          <p:nvPr/>
        </p:nvSpPr>
        <p:spPr bwMode="auto">
          <a:xfrm>
            <a:off x="395288" y="1557338"/>
            <a:ext cx="6019800" cy="4392612"/>
          </a:xfrm>
          <a:prstGeom prst="roundRect">
            <a:avLst>
              <a:gd name="adj" fmla="val 6056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en-US" sz="2400">
              <a:solidFill>
                <a:srgbClr val="5D5D63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6870" name="모서리가 둥근 직사각형 34"/>
          <p:cNvSpPr>
            <a:spLocks noChangeArrowheads="1"/>
          </p:cNvSpPr>
          <p:nvPr/>
        </p:nvSpPr>
        <p:spPr bwMode="auto">
          <a:xfrm>
            <a:off x="684213" y="3213100"/>
            <a:ext cx="1728787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6871" name="모서리가 둥근 직사각형 34"/>
          <p:cNvSpPr>
            <a:spLocks noChangeArrowheads="1"/>
          </p:cNvSpPr>
          <p:nvPr/>
        </p:nvSpPr>
        <p:spPr bwMode="auto">
          <a:xfrm>
            <a:off x="3635375" y="2492375"/>
            <a:ext cx="1057275" cy="3905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pic>
        <p:nvPicPr>
          <p:cNvPr id="3687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365625"/>
            <a:ext cx="31432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모서리가 둥근 직사각형 34"/>
          <p:cNvSpPr>
            <a:spLocks noChangeArrowheads="1"/>
          </p:cNvSpPr>
          <p:nvPr/>
        </p:nvSpPr>
        <p:spPr bwMode="auto">
          <a:xfrm>
            <a:off x="2627313" y="5084763"/>
            <a:ext cx="1514475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6874" name="Rectangle 19"/>
          <p:cNvSpPr>
            <a:spLocks noChangeArrowheads="1"/>
          </p:cNvSpPr>
          <p:nvPr/>
        </p:nvSpPr>
        <p:spPr bwMode="auto">
          <a:xfrm>
            <a:off x="3995738" y="1916113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1)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6875" name="Rectangle 20"/>
          <p:cNvSpPr>
            <a:spLocks noChangeArrowheads="1"/>
          </p:cNvSpPr>
          <p:nvPr/>
        </p:nvSpPr>
        <p:spPr bwMode="auto">
          <a:xfrm>
            <a:off x="2411413" y="3213100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2)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6876" name="Rectangle 21"/>
          <p:cNvSpPr>
            <a:spLocks noChangeArrowheads="1"/>
          </p:cNvSpPr>
          <p:nvPr/>
        </p:nvSpPr>
        <p:spPr bwMode="auto">
          <a:xfrm>
            <a:off x="4932363" y="3141663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3)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6877" name="Rectangle 22"/>
          <p:cNvSpPr>
            <a:spLocks noChangeArrowheads="1"/>
          </p:cNvSpPr>
          <p:nvPr/>
        </p:nvSpPr>
        <p:spPr bwMode="auto">
          <a:xfrm>
            <a:off x="4284663" y="3500438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6878" name="Rectangle 35"/>
          <p:cNvSpPr>
            <a:spLocks noChangeArrowheads="1"/>
          </p:cNvSpPr>
          <p:nvPr/>
        </p:nvSpPr>
        <p:spPr bwMode="auto">
          <a:xfrm>
            <a:off x="1692275" y="4365625"/>
            <a:ext cx="3124200" cy="144780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kumimoji="1" lang="ko-KR" altLang="en-US" sz="2400" b="0">
              <a:ea typeface="HY헤드라인M" pitchFamily="18" charset="-127"/>
            </a:endParaRPr>
          </a:p>
        </p:txBody>
      </p:sp>
      <p:sp>
        <p:nvSpPr>
          <p:cNvPr id="36879" name="Rectangle 40"/>
          <p:cNvSpPr>
            <a:spLocks noChangeArrowheads="1"/>
          </p:cNvSpPr>
          <p:nvPr/>
        </p:nvSpPr>
        <p:spPr bwMode="auto">
          <a:xfrm>
            <a:off x="611188" y="1989138"/>
            <a:ext cx="5410200" cy="198120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kumimoji="1" lang="ko-KR" altLang="en-US" sz="2400" b="0">
              <a:ea typeface="HY헤드라인M" pitchFamily="18" charset="-127"/>
            </a:endParaRPr>
          </a:p>
        </p:txBody>
      </p:sp>
      <p:sp>
        <p:nvSpPr>
          <p:cNvPr id="36880" name="Text Box 137"/>
          <p:cNvSpPr txBox="1">
            <a:spLocks noChangeArrowheads="1"/>
          </p:cNvSpPr>
          <p:nvPr/>
        </p:nvSpPr>
        <p:spPr bwMode="auto">
          <a:xfrm>
            <a:off x="6553200" y="2271713"/>
            <a:ext cx="2590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200" b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1) </a:t>
            </a:r>
            <a:r>
              <a:rPr lang="ru-RU" altLang="ko-KR" sz="1200" b="0">
                <a:solidFill>
                  <a:srgbClr val="000000"/>
                </a:solidFill>
              </a:rPr>
              <a:t>Выберите </a:t>
            </a:r>
            <a:r>
              <a:rPr lang="en-US" altLang="ko-KR" sz="1200" b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[S/W Upgrade]</a:t>
            </a:r>
          </a:p>
          <a:p>
            <a:pPr latinLnBrk="1"/>
            <a:endParaRPr lang="en-US" altLang="ko-KR" sz="1200" b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  <a:p>
            <a:pPr latinLnBrk="1"/>
            <a:r>
              <a:rPr lang="en-US" altLang="ko-KR" sz="1200" b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2) </a:t>
            </a:r>
            <a:r>
              <a:rPr lang="ru-RU" altLang="ko-KR" sz="1200" b="0">
                <a:solidFill>
                  <a:srgbClr val="000000"/>
                </a:solidFill>
              </a:rPr>
              <a:t>Кликните</a:t>
            </a:r>
            <a:r>
              <a:rPr lang="en-US" altLang="ko-KR" sz="1200" b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 File Upload</a:t>
            </a:r>
          </a:p>
          <a:p>
            <a:pPr latinLnBrk="1"/>
            <a:endParaRPr lang="en-US" altLang="ko-KR" sz="1200" b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  <a:p>
            <a:pPr latinLnBrk="1"/>
            <a:r>
              <a:rPr lang="en-US" altLang="ko-KR" sz="1200" b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3) </a:t>
            </a:r>
            <a:r>
              <a:rPr lang="ru-RU" altLang="ko-KR" sz="1200" b="0">
                <a:solidFill>
                  <a:srgbClr val="000000"/>
                </a:solidFill>
              </a:rPr>
              <a:t>Выберете файл прошивки</a:t>
            </a:r>
            <a:endParaRPr lang="en-US" altLang="ko-KR" sz="1200" b="0">
              <a:solidFill>
                <a:srgbClr val="000000"/>
              </a:solidFill>
              <a:ea typeface="굴림" charset="-127"/>
            </a:endParaRPr>
          </a:p>
          <a:p>
            <a:pPr latinLnBrk="1"/>
            <a:endParaRPr lang="en-US" altLang="ko-KR" sz="1200" b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  <a:p>
            <a:pPr latinLnBrk="1"/>
            <a:r>
              <a:rPr lang="en-US" altLang="ko-KR" sz="1200" b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4) </a:t>
            </a:r>
            <a:r>
              <a:rPr lang="ru-RU" altLang="ko-KR" sz="1200" b="0">
                <a:solidFill>
                  <a:srgbClr val="000000"/>
                </a:solidFill>
              </a:rPr>
              <a:t>Кликните </a:t>
            </a:r>
            <a:r>
              <a:rPr lang="en-US" altLang="ko-KR" sz="1200" b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[Upload]</a:t>
            </a:r>
          </a:p>
          <a:p>
            <a:pPr latinLnBrk="1"/>
            <a:endParaRPr lang="ru-RU" altLang="ko-KR" sz="1200" b="0">
              <a:solidFill>
                <a:srgbClr val="000000"/>
              </a:solidFill>
            </a:endParaRPr>
          </a:p>
          <a:p>
            <a:pPr latinLnBrk="1"/>
            <a:r>
              <a:rPr lang="ru-RU" altLang="ko-KR" sz="1200" b="0">
                <a:solidFill>
                  <a:srgbClr val="000000"/>
                </a:solidFill>
              </a:rPr>
              <a:t>Если загрузка произошла успешна будет показано предложение перезагрузить </a:t>
            </a:r>
          </a:p>
          <a:p>
            <a:pPr latinLnBrk="1"/>
            <a:r>
              <a:rPr lang="ru-RU" altLang="ko-KR" sz="1200" b="0">
                <a:solidFill>
                  <a:srgbClr val="000000"/>
                </a:solidFill>
              </a:rPr>
              <a:t>Систему.</a:t>
            </a:r>
            <a:r>
              <a:rPr lang="en-US" altLang="ko-KR" sz="1200" b="0" i="1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t> </a:t>
            </a:r>
          </a:p>
          <a:p>
            <a:pPr latinLnBrk="1"/>
            <a:endParaRPr lang="en-US" altLang="ko-KR" sz="1200" b="0" i="1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  <a:p>
            <a:pPr latinLnBrk="1"/>
            <a:r>
              <a:rPr lang="en-US" altLang="ko-KR" sz="1200" b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5) </a:t>
            </a:r>
            <a:r>
              <a:rPr lang="ru-RU" altLang="ko-KR" sz="1200" b="0">
                <a:solidFill>
                  <a:srgbClr val="000000"/>
                </a:solidFill>
              </a:rPr>
              <a:t>Перезагрузите систему</a:t>
            </a:r>
            <a:endParaRPr lang="en-US" altLang="ko-KR" sz="1200" b="0" i="1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  <a:p>
            <a:pPr latinLnBrk="1"/>
            <a:endParaRPr lang="en-US" altLang="ko-KR" sz="1200" b="0" i="1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  <a:p>
            <a:pPr latinLnBrk="1"/>
            <a:endParaRPr lang="en-US" altLang="ko-KR" sz="1200" b="0" i="1">
              <a:solidFill>
                <a:srgbClr val="000000"/>
              </a:solidFill>
              <a:latin typeface="Calibri" pitchFamily="34" charset="0"/>
              <a:ea typeface="바탕" charset="-127"/>
            </a:endParaRPr>
          </a:p>
        </p:txBody>
      </p:sp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Обновление </a:t>
            </a:r>
            <a:r>
              <a:rPr lang="ru-RU" sz="2400" dirty="0" smtClean="0">
                <a:solidFill>
                  <a:schemeClr val="bg1"/>
                </a:solidFill>
              </a:rPr>
              <a:t>ПО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1733550"/>
            <a:ext cx="1047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79512" y="1412776"/>
            <a:ext cx="53058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lvl="1" indent="-3175" eaLnBrk="0" latinLnBrk="1" hangingPunct="0"/>
            <a:r>
              <a:rPr lang="ru-RU" altLang="ko-KR" sz="1400" b="0" dirty="0">
                <a:solidFill>
                  <a:schemeClr val="tx2"/>
                </a:solidFill>
                <a:cs typeface="Times New Roman" pitchFamily="18" charset="0"/>
              </a:rPr>
              <a:t>Обновление системы возможно при помощи </a:t>
            </a:r>
            <a:r>
              <a:rPr lang="en-US" altLang="ko-KR" sz="1400" b="0" dirty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USB</a:t>
            </a:r>
            <a:r>
              <a:rPr lang="en-US" altLang="ko-KR" sz="1400" b="0" dirty="0">
                <a:solidFill>
                  <a:schemeClr val="tx2"/>
                </a:solidFill>
                <a:ea typeface="굴림" charset="-127"/>
                <a:cs typeface="Times New Roman" pitchFamily="18" charset="0"/>
              </a:rPr>
              <a:t> </a:t>
            </a:r>
            <a:r>
              <a:rPr lang="en-US" altLang="ko-KR" sz="1400" b="0" dirty="0" smtClean="0">
                <a:solidFill>
                  <a:schemeClr val="tx2"/>
                </a:solidFill>
                <a:ea typeface="굴림" charset="-127"/>
                <a:cs typeface="Times New Roman" pitchFamily="18" charset="0"/>
              </a:rPr>
              <a:t>flash</a:t>
            </a:r>
            <a:endParaRPr lang="ru-RU" altLang="ko-KR" sz="1400" b="0" dirty="0" smtClean="0">
              <a:solidFill>
                <a:schemeClr val="tx2"/>
              </a:solidFill>
              <a:ea typeface="굴림" charset="-127"/>
              <a:cs typeface="Times New Roman" pitchFamily="18" charset="0"/>
            </a:endParaRPr>
          </a:p>
          <a:p>
            <a:pPr marL="182563" lvl="1" indent="-3175" eaLnBrk="0" latinLnBrk="1" hangingPunct="0"/>
            <a:r>
              <a:rPr lang="ru-RU" altLang="ko-KR" sz="1400" b="0" dirty="0" smtClean="0">
                <a:solidFill>
                  <a:schemeClr val="tx2"/>
                </a:solidFill>
                <a:cs typeface="Times New Roman" pitchFamily="18" charset="0"/>
              </a:rPr>
              <a:t>На </a:t>
            </a:r>
            <a:r>
              <a:rPr lang="ru-RU" altLang="ko-KR" sz="1400" b="0" dirty="0">
                <a:solidFill>
                  <a:schemeClr val="tx2"/>
                </a:solidFill>
                <a:cs typeface="Times New Roman" pitchFamily="18" charset="0"/>
              </a:rPr>
              <a:t>носителе должен быть файл вида </a:t>
            </a:r>
            <a:r>
              <a:rPr lang="en-US" altLang="ko-KR" sz="1400" b="0" dirty="0">
                <a:solidFill>
                  <a:schemeClr val="tx2"/>
                </a:solidFill>
                <a:ea typeface="바탕" charset="-127"/>
              </a:rPr>
              <a:t>GS55(56)MXXXX.rom</a:t>
            </a:r>
            <a:endParaRPr lang="en-US" altLang="ko-KR" sz="1400" dirty="0">
              <a:solidFill>
                <a:schemeClr val="tx2"/>
              </a:solidFill>
              <a:ea typeface="HY헤드라인M" pitchFamily="18" charset="-127"/>
            </a:endParaRPr>
          </a:p>
        </p:txBody>
      </p:sp>
      <p:sp>
        <p:nvSpPr>
          <p:cNvPr id="37892" name="Rectangle 15"/>
          <p:cNvSpPr>
            <a:spLocks noChangeArrowheads="1"/>
          </p:cNvSpPr>
          <p:nvPr/>
        </p:nvSpPr>
        <p:spPr bwMode="auto">
          <a:xfrm>
            <a:off x="395288" y="2636838"/>
            <a:ext cx="63182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Для обновления;  </a:t>
            </a:r>
          </a:p>
          <a:p>
            <a:pPr marL="457200" indent="-457200">
              <a:buFontTx/>
              <a:buAutoNum type="arabicParenR"/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Скопируйте файл (GS55(56)MXXXX.rom) на USB флэш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2) Установите USB флэш в USB порт на MPB.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3) На системном телефоне нажмите кнопку [PGM] 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    затем наберите ‘091’,и  код Attendant . 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endParaRPr lang="ru-RU" altLang="ko-KR" sz="1400" b="0"/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5) Номера существующих на USB флэш Rom будут показаны.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endParaRPr lang="ru-RU" altLang="ko-KR" sz="1400" b="0"/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6) Наберите номер Rom для выбора и отображения имени файла.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7) Нажмите  [HOLD] для начала обновления системы.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endParaRPr lang="ru-RU" altLang="ko-KR" sz="1400" b="0"/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endParaRPr lang="ru-RU" altLang="ko-KR" sz="1400" b="0"/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8) Через несколько минут будет отображён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    статус обновления</a:t>
            </a:r>
          </a:p>
          <a:p>
            <a:pPr marL="457200" indent="-457200">
              <a:tabLst>
                <a:tab pos="228600" algn="r"/>
                <a:tab pos="800100" algn="l"/>
                <a:tab pos="1371600" algn="l"/>
                <a:tab pos="6400800" algn="r"/>
                <a:tab pos="8915400" algn="r"/>
              </a:tabLst>
            </a:pPr>
            <a:r>
              <a:rPr lang="ru-RU" altLang="ko-KR" sz="1400" b="0"/>
              <a:t>9) Перезагрузите систему</a:t>
            </a:r>
            <a:endParaRPr lang="en-US" altLang="ko-KR" sz="1400" b="0">
              <a:ea typeface="굴림" charset="-127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227763" y="3141663"/>
            <a:ext cx="2247900" cy="438150"/>
            <a:chOff x="3740" y="2038"/>
            <a:chExt cx="1674" cy="357"/>
          </a:xfrm>
        </p:grpSpPr>
        <p:sp>
          <p:nvSpPr>
            <p:cNvPr id="37908" name="AutoShape 18"/>
            <p:cNvSpPr>
              <a:spLocks noChangeArrowheads="1"/>
            </p:cNvSpPr>
            <p:nvPr/>
          </p:nvSpPr>
          <p:spPr bwMode="auto">
            <a:xfrm>
              <a:off x="3740" y="2038"/>
              <a:ext cx="1674" cy="357"/>
            </a:xfrm>
            <a:prstGeom prst="flowChartAlternateProcess">
              <a:avLst/>
            </a:prstGeom>
            <a:solidFill>
              <a:srgbClr val="80808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lang="ko-KR" altLang="en-US" sz="1100" b="0">
                <a:solidFill>
                  <a:srgbClr val="5D5D63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3786" y="2067"/>
              <a:ext cx="1582" cy="299"/>
            </a:xfrm>
            <a:prstGeom prst="rect">
              <a:avLst/>
            </a:prstGeom>
            <a:solidFill>
              <a:srgbClr val="86B6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ko-KR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  </a:t>
              </a:r>
              <a:r>
                <a:rPr kumimoji="1" lang="ko-KR" altLang="en-US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M</a:t>
              </a:r>
              <a:r>
                <a:rPr kumimoji="1" lang="en-US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OUNT USB MEMORY           </a:t>
              </a:r>
            </a:p>
            <a:p>
              <a:pPr algn="ctr" latinLnBrk="1"/>
              <a:r>
                <a:rPr kumimoji="1" lang="en-US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PLEASE WAIT…</a:t>
              </a:r>
              <a:r>
                <a:rPr kumimoji="1" lang="en-US" altLang="ko-KR" sz="14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                  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227763" y="3860800"/>
            <a:ext cx="2247900" cy="419100"/>
            <a:chOff x="3740" y="2038"/>
            <a:chExt cx="1674" cy="357"/>
          </a:xfrm>
        </p:grpSpPr>
        <p:sp>
          <p:nvSpPr>
            <p:cNvPr id="37906" name="AutoShape 24"/>
            <p:cNvSpPr>
              <a:spLocks noChangeArrowheads="1"/>
            </p:cNvSpPr>
            <p:nvPr/>
          </p:nvSpPr>
          <p:spPr bwMode="auto">
            <a:xfrm>
              <a:off x="3740" y="2038"/>
              <a:ext cx="1674" cy="357"/>
            </a:xfrm>
            <a:prstGeom prst="flowChartAlternateProcess">
              <a:avLst/>
            </a:prstGeom>
            <a:solidFill>
              <a:srgbClr val="80808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lang="ko-KR" altLang="en-US" sz="1100" b="0">
                <a:solidFill>
                  <a:srgbClr val="5D5D63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37907" name="Rectangle 25"/>
            <p:cNvSpPr>
              <a:spLocks noChangeArrowheads="1"/>
            </p:cNvSpPr>
            <p:nvPr/>
          </p:nvSpPr>
          <p:spPr bwMode="auto">
            <a:xfrm>
              <a:off x="3786" y="2067"/>
              <a:ext cx="1582" cy="299"/>
            </a:xfrm>
            <a:prstGeom prst="rect">
              <a:avLst/>
            </a:prstGeom>
            <a:solidFill>
              <a:srgbClr val="86B6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ko-KR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  </a:t>
              </a:r>
              <a:r>
                <a:rPr kumimoji="1" lang="ko-KR" altLang="en-US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R</a:t>
              </a:r>
              <a:r>
                <a:rPr kumimoji="1" lang="en-US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OM FILE NUM : TOTAL 2    </a:t>
              </a:r>
            </a:p>
            <a:p>
              <a:pPr algn="ctr" latinLnBrk="1"/>
              <a:r>
                <a:rPr kumimoji="1" lang="en-US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PRESS 0-1 TO VIEW FILE</a:t>
              </a:r>
              <a:r>
                <a:rPr kumimoji="1" lang="en-US" altLang="ko-KR" sz="14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   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227763" y="4365625"/>
            <a:ext cx="2324100" cy="457200"/>
            <a:chOff x="3740" y="2038"/>
            <a:chExt cx="1674" cy="357"/>
          </a:xfrm>
        </p:grpSpPr>
        <p:sp>
          <p:nvSpPr>
            <p:cNvPr id="37904" name="AutoShape 27"/>
            <p:cNvSpPr>
              <a:spLocks noChangeArrowheads="1"/>
            </p:cNvSpPr>
            <p:nvPr/>
          </p:nvSpPr>
          <p:spPr bwMode="auto">
            <a:xfrm>
              <a:off x="3740" y="2038"/>
              <a:ext cx="1674" cy="357"/>
            </a:xfrm>
            <a:prstGeom prst="flowChartAlternateProcess">
              <a:avLst/>
            </a:prstGeom>
            <a:solidFill>
              <a:srgbClr val="80808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lang="ko-KR" altLang="en-US" sz="1100" b="0">
                <a:solidFill>
                  <a:srgbClr val="5D5D63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37905" name="Rectangle 28"/>
            <p:cNvSpPr>
              <a:spLocks noChangeArrowheads="1"/>
            </p:cNvSpPr>
            <p:nvPr/>
          </p:nvSpPr>
          <p:spPr bwMode="auto">
            <a:xfrm>
              <a:off x="3786" y="2067"/>
              <a:ext cx="1582" cy="299"/>
            </a:xfrm>
            <a:prstGeom prst="rect">
              <a:avLst/>
            </a:prstGeom>
            <a:solidFill>
              <a:srgbClr val="86B6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latinLnBrk="1" hangingPunct="0"/>
              <a:r>
                <a:rPr kumimoji="1" lang="ko-KR" altLang="en-US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0</a:t>
              </a:r>
              <a:r>
                <a:rPr kumimoji="1" lang="en-US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: GS56MA0Aa.rom</a:t>
              </a:r>
            </a:p>
            <a:p>
              <a:pPr eaLnBrk="0" latinLnBrk="1" hangingPunct="0"/>
              <a:r>
                <a:rPr kumimoji="1" lang="en-US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PRESS HOLD TO UPGRADE</a:t>
              </a:r>
              <a:endParaRPr lang="en-US" altLang="ko-KR" sz="1200" b="0">
                <a:solidFill>
                  <a:srgbClr val="000000"/>
                </a:solidFill>
                <a:latin typeface="Calibri" pitchFamily="34" charset="0"/>
                <a:ea typeface="바탕" charset="-127"/>
                <a:cs typeface="Times New Roman" pitchFamily="18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227763" y="5229225"/>
            <a:ext cx="2324100" cy="457200"/>
            <a:chOff x="3740" y="2038"/>
            <a:chExt cx="1674" cy="357"/>
          </a:xfrm>
        </p:grpSpPr>
        <p:sp>
          <p:nvSpPr>
            <p:cNvPr id="37902" name="AutoShape 30"/>
            <p:cNvSpPr>
              <a:spLocks noChangeArrowheads="1"/>
            </p:cNvSpPr>
            <p:nvPr/>
          </p:nvSpPr>
          <p:spPr bwMode="auto">
            <a:xfrm>
              <a:off x="3740" y="2038"/>
              <a:ext cx="1674" cy="357"/>
            </a:xfrm>
            <a:prstGeom prst="flowChartAlternateProcess">
              <a:avLst/>
            </a:prstGeom>
            <a:solidFill>
              <a:srgbClr val="80808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lang="ko-KR" altLang="en-US" sz="1100" b="0">
                <a:solidFill>
                  <a:srgbClr val="5D5D63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37903" name="Rectangle 31"/>
            <p:cNvSpPr>
              <a:spLocks noChangeArrowheads="1"/>
            </p:cNvSpPr>
            <p:nvPr/>
          </p:nvSpPr>
          <p:spPr bwMode="auto">
            <a:xfrm>
              <a:off x="3786" y="2067"/>
              <a:ext cx="1582" cy="299"/>
            </a:xfrm>
            <a:prstGeom prst="rect">
              <a:avLst/>
            </a:prstGeom>
            <a:solidFill>
              <a:srgbClr val="86B6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latinLnBrk="1" hangingPunct="0"/>
              <a:r>
                <a:rPr kumimoji="1" lang="en-US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SOFTWARE UPGRADE</a:t>
              </a:r>
            </a:p>
            <a:p>
              <a:pPr eaLnBrk="0" latinLnBrk="1" hangingPunct="0"/>
              <a:r>
                <a:rPr kumimoji="1" lang="en-US" altLang="ko-KR" sz="1200">
                  <a:solidFill>
                    <a:srgbClr val="5D5D63"/>
                  </a:solidFill>
                  <a:latin typeface="Calibri" pitchFamily="34" charset="0"/>
                  <a:ea typeface="굴림" charset="-127"/>
                </a:rPr>
                <a:t>USB UPGRADE SUCCESS</a:t>
              </a:r>
              <a:endParaRPr lang="en-US" altLang="ko-KR" sz="1200" b="0">
                <a:solidFill>
                  <a:srgbClr val="000000"/>
                </a:solidFill>
                <a:latin typeface="Calibri" pitchFamily="34" charset="0"/>
                <a:ea typeface="바탕" charset="-127"/>
                <a:cs typeface="Times New Roman" pitchFamily="18" charset="0"/>
              </a:endParaRPr>
            </a:p>
          </p:txBody>
        </p:sp>
      </p:grpSp>
      <p:pic>
        <p:nvPicPr>
          <p:cNvPr id="37897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04900"/>
            <a:ext cx="2895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7248525" y="1533525"/>
            <a:ext cx="295275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>
              <a:defRPr/>
            </a:pPr>
            <a:endParaRPr kumimoji="1" lang="ko-KR" altLang="en-US" sz="2200" b="0">
              <a:solidFill>
                <a:srgbClr val="5D5D63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7899" name="TextBox 10"/>
          <p:cNvSpPr txBox="1">
            <a:spLocks noChangeArrowheads="1"/>
          </p:cNvSpPr>
          <p:nvPr/>
        </p:nvSpPr>
        <p:spPr bwMode="auto">
          <a:xfrm>
            <a:off x="7496175" y="1504950"/>
            <a:ext cx="48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400">
                <a:solidFill>
                  <a:srgbClr val="FFFF00"/>
                </a:solidFill>
                <a:latin typeface="Calibri" pitchFamily="34" charset="0"/>
                <a:ea typeface="굴림" charset="-127"/>
              </a:rPr>
              <a:t>USB</a:t>
            </a:r>
            <a:endParaRPr kumimoji="1" lang="ko-KR" altLang="en-US" sz="1400">
              <a:solidFill>
                <a:srgbClr val="FFFF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7900" name="Rectangle 5"/>
          <p:cNvSpPr>
            <a:spLocks noChangeArrowheads="1"/>
          </p:cNvSpPr>
          <p:nvPr/>
        </p:nvSpPr>
        <p:spPr bwMode="auto">
          <a:xfrm>
            <a:off x="468313" y="908050"/>
            <a:ext cx="371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ru-RU" altLang="ko-KR" sz="2200" b="0" dirty="0">
                <a:solidFill>
                  <a:srgbClr val="292929"/>
                </a:solidFill>
              </a:rPr>
              <a:t>Обновление системы -</a:t>
            </a:r>
            <a:r>
              <a:rPr kumimoji="1" lang="en-US" altLang="ko-KR" sz="2200" b="0" dirty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 </a:t>
            </a:r>
            <a:r>
              <a:rPr kumimoji="1" lang="en-US" altLang="ko-KR" sz="2200" b="0" dirty="0" smtClean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USB</a:t>
            </a:r>
            <a:endParaRPr kumimoji="1" lang="en-US" altLang="ko-KR" sz="2200" b="0" dirty="0">
              <a:solidFill>
                <a:srgbClr val="292929"/>
              </a:solidFill>
              <a:ea typeface="굴림" charset="-127"/>
            </a:endParaRPr>
          </a:p>
        </p:txBody>
      </p:sp>
      <p:sp>
        <p:nvSpPr>
          <p:cNvPr id="37901" name="Rectangle 22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Обновление </a:t>
            </a:r>
            <a:r>
              <a:rPr lang="ru-RU" sz="2400" dirty="0" smtClean="0">
                <a:solidFill>
                  <a:schemeClr val="bg1"/>
                </a:solidFill>
              </a:rPr>
              <a:t>ПО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38300"/>
            <a:ext cx="5581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971550" y="836613"/>
            <a:ext cx="6416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latinLnBrk="1" hangingPunct="0">
              <a:lnSpc>
                <a:spcPct val="115000"/>
              </a:lnSpc>
              <a:buClr>
                <a:srgbClr val="76D750"/>
              </a:buClr>
              <a:buFont typeface="Arial" pitchFamily="34" charset="0"/>
              <a:buNone/>
            </a:pPr>
            <a:r>
              <a:rPr lang="ru-RU" altLang="ko-KR" sz="1400" b="0">
                <a:solidFill>
                  <a:schemeClr val="tx2"/>
                </a:solidFill>
              </a:rPr>
              <a:t>Обновление</a:t>
            </a:r>
            <a:r>
              <a:rPr lang="en-US" altLang="ko-KR" sz="1400" b="0">
                <a:solidFill>
                  <a:schemeClr val="tx2"/>
                </a:solidFill>
                <a:ea typeface="굴림" charset="-127"/>
              </a:rPr>
              <a:t> </a:t>
            </a:r>
            <a:r>
              <a:rPr lang="ru-RU" altLang="ko-KR" sz="1400" b="0">
                <a:solidFill>
                  <a:schemeClr val="tx2"/>
                </a:solidFill>
              </a:rPr>
              <a:t>прошивок плат и внешних устройств (</a:t>
            </a:r>
            <a:r>
              <a:rPr lang="en-US" altLang="ko-KR" sz="1400" b="0">
                <a:ea typeface="굴림" charset="-127"/>
              </a:rPr>
              <a:t>Lip Phone, DTIM/SLTM</a:t>
            </a:r>
            <a:r>
              <a:rPr lang="ru-RU" altLang="ko-KR" sz="1400" b="0"/>
              <a:t>)</a:t>
            </a:r>
            <a:endParaRPr lang="en-US" altLang="ko-KR" sz="1400" b="0">
              <a:ea typeface="굴림" charset="-127"/>
            </a:endParaRPr>
          </a:p>
        </p:txBody>
      </p:sp>
      <p:sp>
        <p:nvSpPr>
          <p:cNvPr id="38916" name="AutoShape 27"/>
          <p:cNvSpPr>
            <a:spLocks noChangeArrowheads="1"/>
          </p:cNvSpPr>
          <p:nvPr/>
        </p:nvSpPr>
        <p:spPr bwMode="auto">
          <a:xfrm>
            <a:off x="6477000" y="1485900"/>
            <a:ext cx="2514600" cy="4038600"/>
          </a:xfrm>
          <a:prstGeom prst="roundRect">
            <a:avLst>
              <a:gd name="adj" fmla="val 6056"/>
            </a:avLst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en-US" sz="2400">
              <a:solidFill>
                <a:srgbClr val="5D5D63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8917" name="AutoShape 27"/>
          <p:cNvSpPr>
            <a:spLocks noChangeArrowheads="1"/>
          </p:cNvSpPr>
          <p:nvPr/>
        </p:nvSpPr>
        <p:spPr bwMode="auto">
          <a:xfrm>
            <a:off x="381000" y="1485900"/>
            <a:ext cx="6019800" cy="4038600"/>
          </a:xfrm>
          <a:prstGeom prst="roundRect">
            <a:avLst>
              <a:gd name="adj" fmla="val 6056"/>
            </a:avLst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en-US" sz="2400">
              <a:solidFill>
                <a:srgbClr val="5D5D63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8918" name="모서리가 둥근 직사각형 34"/>
          <p:cNvSpPr>
            <a:spLocks noChangeArrowheads="1"/>
          </p:cNvSpPr>
          <p:nvPr/>
        </p:nvSpPr>
        <p:spPr bwMode="auto">
          <a:xfrm>
            <a:off x="595313" y="2924175"/>
            <a:ext cx="1676400" cy="1619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8919" name="모서리가 둥근 직사각형 34"/>
          <p:cNvSpPr>
            <a:spLocks noChangeArrowheads="1"/>
          </p:cNvSpPr>
          <p:nvPr/>
        </p:nvSpPr>
        <p:spPr bwMode="auto">
          <a:xfrm>
            <a:off x="3571875" y="1641475"/>
            <a:ext cx="1057275" cy="3111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8920" name="모서리가 둥근 직사각형 34"/>
          <p:cNvSpPr>
            <a:spLocks noChangeArrowheads="1"/>
          </p:cNvSpPr>
          <p:nvPr/>
        </p:nvSpPr>
        <p:spPr bwMode="auto">
          <a:xfrm>
            <a:off x="2447925" y="4743450"/>
            <a:ext cx="2286000" cy="190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8921" name="Rectangle 34"/>
          <p:cNvSpPr>
            <a:spLocks noChangeArrowheads="1"/>
          </p:cNvSpPr>
          <p:nvPr/>
        </p:nvSpPr>
        <p:spPr bwMode="auto">
          <a:xfrm>
            <a:off x="3949700" y="1917700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1)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8922" name="Rectangle 35"/>
          <p:cNvSpPr>
            <a:spLocks noChangeArrowheads="1"/>
          </p:cNvSpPr>
          <p:nvPr/>
        </p:nvSpPr>
        <p:spPr bwMode="auto">
          <a:xfrm>
            <a:off x="2197100" y="2863850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2)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8923" name="Rectangle 36"/>
          <p:cNvSpPr>
            <a:spLocks noChangeArrowheads="1"/>
          </p:cNvSpPr>
          <p:nvPr/>
        </p:nvSpPr>
        <p:spPr bwMode="auto">
          <a:xfrm>
            <a:off x="4676775" y="4702175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3)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8924" name="Rectangle 37"/>
          <p:cNvSpPr>
            <a:spLocks noChangeArrowheads="1"/>
          </p:cNvSpPr>
          <p:nvPr/>
        </p:nvSpPr>
        <p:spPr bwMode="auto">
          <a:xfrm>
            <a:off x="3714750" y="5187950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8925" name="Rectangle 38"/>
          <p:cNvSpPr>
            <a:spLocks noChangeArrowheads="1"/>
          </p:cNvSpPr>
          <p:nvPr/>
        </p:nvSpPr>
        <p:spPr bwMode="auto">
          <a:xfrm>
            <a:off x="2663825" y="2813050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5)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8926" name="Rectangle 39"/>
          <p:cNvSpPr>
            <a:spLocks noChangeArrowheads="1"/>
          </p:cNvSpPr>
          <p:nvPr/>
        </p:nvSpPr>
        <p:spPr bwMode="auto">
          <a:xfrm>
            <a:off x="5562600" y="2403475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6)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8927" name="Rectangle 49"/>
          <p:cNvSpPr>
            <a:spLocks noChangeArrowheads="1"/>
          </p:cNvSpPr>
          <p:nvPr/>
        </p:nvSpPr>
        <p:spPr bwMode="auto">
          <a:xfrm>
            <a:off x="609600" y="1628775"/>
            <a:ext cx="5562600" cy="3819525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kumimoji="1" lang="ko-KR" altLang="en-US" sz="2400" b="0">
              <a:ea typeface="HY헤드라인M" pitchFamily="18" charset="-127"/>
            </a:endParaRPr>
          </a:p>
        </p:txBody>
      </p:sp>
      <p:sp>
        <p:nvSpPr>
          <p:cNvPr id="38928" name="Text Box 137"/>
          <p:cNvSpPr txBox="1">
            <a:spLocks noChangeArrowheads="1"/>
          </p:cNvSpPr>
          <p:nvPr/>
        </p:nvSpPr>
        <p:spPr bwMode="auto">
          <a:xfrm>
            <a:off x="6553200" y="1638300"/>
            <a:ext cx="25908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0">
                <a:ea typeface="굴림" charset="-127"/>
              </a:rPr>
              <a:t>1) </a:t>
            </a:r>
            <a:r>
              <a:rPr lang="ru-RU" altLang="ko-KR" sz="1400" b="0"/>
              <a:t>Выберите </a:t>
            </a:r>
            <a:r>
              <a:rPr lang="en-US" altLang="ko-KR" sz="1400" b="0">
                <a:ea typeface="굴림" charset="-127"/>
              </a:rPr>
              <a:t> [S/W Upgrade]</a:t>
            </a:r>
          </a:p>
          <a:p>
            <a:r>
              <a:rPr lang="en-US" altLang="ko-KR" sz="1400" b="0">
                <a:ea typeface="굴림" charset="-127"/>
              </a:rPr>
              <a:t>2) </a:t>
            </a:r>
            <a:r>
              <a:rPr lang="ru-RU" altLang="ko-KR" sz="1400" b="0"/>
              <a:t>Нажмите</a:t>
            </a:r>
            <a:r>
              <a:rPr lang="en-US" altLang="ko-KR" sz="1400" b="0">
                <a:ea typeface="굴림" charset="-127"/>
              </a:rPr>
              <a:t> G/W Upgrade</a:t>
            </a:r>
          </a:p>
          <a:p>
            <a:r>
              <a:rPr lang="en-US" altLang="ko-KR" sz="1400" b="0">
                <a:ea typeface="굴림" charset="-127"/>
              </a:rPr>
              <a:t>3) </a:t>
            </a:r>
            <a:r>
              <a:rPr lang="ru-RU" altLang="ko-KR" sz="1400" b="0"/>
              <a:t>Выберите</a:t>
            </a:r>
            <a:r>
              <a:rPr lang="en-US" altLang="ko-KR" sz="1400" b="0">
                <a:ea typeface="굴림" charset="-127"/>
              </a:rPr>
              <a:t> ‘S/W’ </a:t>
            </a:r>
            <a:r>
              <a:rPr lang="ru-RU" altLang="ko-KR" sz="1400" b="0"/>
              <a:t>для   </a:t>
            </a:r>
          </a:p>
          <a:p>
            <a:r>
              <a:rPr lang="ru-RU" altLang="ko-KR" sz="1400" b="0"/>
              <a:t>     обновления</a:t>
            </a:r>
            <a:endParaRPr lang="en-US" altLang="ko-KR" sz="1400" b="0">
              <a:ea typeface="굴림" charset="-127"/>
            </a:endParaRPr>
          </a:p>
          <a:p>
            <a:r>
              <a:rPr lang="en-US" altLang="ko-KR" sz="1400" b="0">
                <a:ea typeface="굴림" charset="-127"/>
              </a:rPr>
              <a:t>4) </a:t>
            </a:r>
            <a:r>
              <a:rPr lang="ru-RU" altLang="ko-KR" sz="1400" b="0"/>
              <a:t>Нажмите </a:t>
            </a:r>
            <a:r>
              <a:rPr lang="en-US" altLang="ko-KR" sz="1400" b="0">
                <a:ea typeface="굴림" charset="-127"/>
              </a:rPr>
              <a:t>[Select]</a:t>
            </a:r>
          </a:p>
          <a:p>
            <a:r>
              <a:rPr lang="en-US" altLang="ko-KR" sz="1400" b="0">
                <a:ea typeface="굴림" charset="-127"/>
              </a:rPr>
              <a:t>5) </a:t>
            </a:r>
            <a:r>
              <a:rPr lang="ru-RU" altLang="ko-KR" sz="1400" b="0"/>
              <a:t>Выберите слот для обновления</a:t>
            </a:r>
            <a:endParaRPr lang="en-US" altLang="ko-KR" sz="1400" b="0">
              <a:ea typeface="굴림" charset="-127"/>
            </a:endParaRPr>
          </a:p>
          <a:p>
            <a:r>
              <a:rPr lang="en-US" altLang="ko-KR" sz="1400" b="0">
                <a:ea typeface="굴림" charset="-127"/>
              </a:rPr>
              <a:t>6) </a:t>
            </a:r>
            <a:r>
              <a:rPr lang="ru-RU" altLang="ko-KR" sz="1400" b="0"/>
              <a:t>Нажмите</a:t>
            </a:r>
            <a:r>
              <a:rPr lang="en-US" altLang="ko-KR" sz="1400" b="0">
                <a:ea typeface="굴림" charset="-127"/>
              </a:rPr>
              <a:t>[Upgrade]</a:t>
            </a:r>
          </a:p>
          <a:p>
            <a:endParaRPr lang="en-US" altLang="ko-KR" sz="1400" b="0">
              <a:ea typeface="굴림" charset="-127"/>
            </a:endParaRPr>
          </a:p>
          <a:p>
            <a:r>
              <a:rPr lang="ru-RU" altLang="ko-KR" sz="1400" b="0"/>
              <a:t>При удачном завершении обновления будет показано</a:t>
            </a:r>
            <a:endParaRPr lang="en-US" altLang="ko-KR" sz="1400" b="0">
              <a:ea typeface="굴림" charset="-127"/>
            </a:endParaRPr>
          </a:p>
          <a:p>
            <a:r>
              <a:rPr lang="ru-RU" altLang="ko-KR" sz="1400" b="0"/>
              <a:t>сообщение.</a:t>
            </a:r>
          </a:p>
          <a:p>
            <a:endParaRPr lang="en-US" altLang="ko-KR" sz="1400" b="0">
              <a:ea typeface="굴림" charset="-127"/>
            </a:endParaRPr>
          </a:p>
          <a:p>
            <a:r>
              <a:rPr lang="en-US" altLang="ko-KR" sz="1400" b="0">
                <a:ea typeface="굴림" charset="-127"/>
              </a:rPr>
              <a:t>5) </a:t>
            </a:r>
            <a:r>
              <a:rPr lang="ru-RU" altLang="ko-KR" sz="1400" b="0"/>
              <a:t>Обновлённое устройство будет перезагружено автоматически</a:t>
            </a:r>
            <a:r>
              <a:rPr lang="en-US" altLang="ko-KR" sz="1400" b="0">
                <a:ea typeface="굴림" charset="-127"/>
              </a:rPr>
              <a:t>.</a:t>
            </a:r>
          </a:p>
          <a:p>
            <a:endParaRPr lang="en-US" altLang="ko-KR" sz="1400" b="0">
              <a:ea typeface="굴림" charset="-127"/>
            </a:endParaRPr>
          </a:p>
          <a:p>
            <a:endParaRPr lang="en-US" altLang="ko-KR" sz="1400" b="0" i="1">
              <a:ea typeface="굴림" charset="-127"/>
            </a:endParaRPr>
          </a:p>
          <a:p>
            <a:pPr latinLnBrk="1"/>
            <a:endParaRPr lang="en-US" altLang="ko-KR" sz="1200" b="0" i="1">
              <a:solidFill>
                <a:srgbClr val="000000"/>
              </a:solidFill>
              <a:ea typeface="바탕" charset="-127"/>
            </a:endParaRPr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Обновление </a:t>
            </a:r>
            <a:r>
              <a:rPr lang="ru-RU" sz="2400" dirty="0" smtClean="0">
                <a:solidFill>
                  <a:schemeClr val="bg1"/>
                </a:solidFill>
              </a:rPr>
              <a:t>ПО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2093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AutoShape 27"/>
          <p:cNvSpPr>
            <a:spLocks noChangeArrowheads="1"/>
          </p:cNvSpPr>
          <p:nvPr/>
        </p:nvSpPr>
        <p:spPr bwMode="auto">
          <a:xfrm>
            <a:off x="6443663" y="2276475"/>
            <a:ext cx="2514600" cy="4062413"/>
          </a:xfrm>
          <a:prstGeom prst="roundRect">
            <a:avLst>
              <a:gd name="adj" fmla="val 6056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en-US" sz="2400">
              <a:solidFill>
                <a:srgbClr val="5D5D63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9940" name="AutoShape 27"/>
          <p:cNvSpPr>
            <a:spLocks noChangeArrowheads="1"/>
          </p:cNvSpPr>
          <p:nvPr/>
        </p:nvSpPr>
        <p:spPr bwMode="auto">
          <a:xfrm>
            <a:off x="395288" y="2282825"/>
            <a:ext cx="6019800" cy="4114800"/>
          </a:xfrm>
          <a:prstGeom prst="roundRect">
            <a:avLst>
              <a:gd name="adj" fmla="val 6056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en-US" sz="2400">
              <a:solidFill>
                <a:srgbClr val="5D5D63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9941" name="Text Box 137"/>
          <p:cNvSpPr txBox="1">
            <a:spLocks noChangeArrowheads="1"/>
          </p:cNvSpPr>
          <p:nvPr/>
        </p:nvSpPr>
        <p:spPr bwMode="auto">
          <a:xfrm>
            <a:off x="6553200" y="2414588"/>
            <a:ext cx="25908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0">
                <a:ea typeface="굴림" charset="-127"/>
              </a:rPr>
              <a:t>1) </a:t>
            </a:r>
            <a:r>
              <a:rPr lang="ru-RU" altLang="ko-KR" sz="1400" b="0"/>
              <a:t>Выберите </a:t>
            </a:r>
            <a:r>
              <a:rPr lang="en-US" altLang="ko-KR" sz="1400" b="0">
                <a:ea typeface="굴림" charset="-127"/>
              </a:rPr>
              <a:t> [S/W Upgrade]</a:t>
            </a:r>
          </a:p>
          <a:p>
            <a:r>
              <a:rPr lang="en-US" altLang="ko-KR" sz="1400" b="0">
                <a:ea typeface="굴림" charset="-127"/>
              </a:rPr>
              <a:t>2) </a:t>
            </a:r>
            <a:r>
              <a:rPr lang="ru-RU" altLang="ko-KR" sz="1400" b="0"/>
              <a:t>Нажмите</a:t>
            </a:r>
            <a:r>
              <a:rPr lang="en-US" altLang="ko-KR" sz="1400" b="0">
                <a:ea typeface="굴림" charset="-127"/>
              </a:rPr>
              <a:t> VMIB Prompt Upgrade</a:t>
            </a:r>
          </a:p>
          <a:p>
            <a:r>
              <a:rPr lang="en-US" altLang="ko-KR" sz="1400" b="0">
                <a:ea typeface="굴림" charset="-127"/>
              </a:rPr>
              <a:t>3) </a:t>
            </a:r>
            <a:r>
              <a:rPr lang="ru-RU" altLang="ko-KR" sz="1400" b="0"/>
              <a:t>Выберите</a:t>
            </a:r>
            <a:r>
              <a:rPr lang="en-US" altLang="ko-KR" sz="1400" b="0">
                <a:ea typeface="굴림" charset="-127"/>
              </a:rPr>
              <a:t> ‘Prompt’ </a:t>
            </a:r>
            <a:r>
              <a:rPr lang="ru-RU" altLang="ko-KR" sz="1400" b="0"/>
              <a:t>для   </a:t>
            </a:r>
          </a:p>
          <a:p>
            <a:r>
              <a:rPr lang="ru-RU" altLang="ko-KR" sz="1400" b="0"/>
              <a:t>     загрузки</a:t>
            </a:r>
            <a:endParaRPr lang="en-US" altLang="ko-KR" sz="1400" b="0">
              <a:ea typeface="굴림" charset="-127"/>
            </a:endParaRPr>
          </a:p>
          <a:p>
            <a:r>
              <a:rPr lang="en-US" altLang="ko-KR" sz="1400" b="0">
                <a:ea typeface="굴림" charset="-127"/>
              </a:rPr>
              <a:t>4) </a:t>
            </a:r>
            <a:r>
              <a:rPr lang="ru-RU" altLang="ko-KR" sz="1400" b="0"/>
              <a:t>Нажмите </a:t>
            </a:r>
            <a:r>
              <a:rPr lang="en-US" altLang="ko-KR" sz="1400" b="0">
                <a:ea typeface="굴림" charset="-127"/>
              </a:rPr>
              <a:t>[Select]</a:t>
            </a:r>
          </a:p>
          <a:p>
            <a:r>
              <a:rPr lang="en-US" altLang="ko-KR" sz="1400" b="0">
                <a:ea typeface="굴림" charset="-127"/>
              </a:rPr>
              <a:t>5) </a:t>
            </a:r>
            <a:r>
              <a:rPr lang="ru-RU" altLang="ko-KR" sz="1400" b="0"/>
              <a:t>Выберите слот для обновления и </a:t>
            </a:r>
            <a:r>
              <a:rPr lang="en-US" altLang="ko-KR" sz="1400" b="0">
                <a:ea typeface="굴림" charset="-127"/>
              </a:rPr>
              <a:t>Prompt Index</a:t>
            </a:r>
          </a:p>
          <a:p>
            <a:endParaRPr lang="en-US" altLang="ko-KR" sz="1400" b="0">
              <a:ea typeface="굴림" charset="-127"/>
            </a:endParaRPr>
          </a:p>
          <a:p>
            <a:r>
              <a:rPr lang="en-US" altLang="ko-KR" sz="1400" b="0">
                <a:ea typeface="굴림" charset="-127"/>
              </a:rPr>
              <a:t>6) </a:t>
            </a:r>
            <a:r>
              <a:rPr lang="ru-RU" altLang="ko-KR" sz="1400" b="0"/>
              <a:t>Нажмите</a:t>
            </a:r>
            <a:r>
              <a:rPr lang="en-US" altLang="ko-KR" sz="1400" b="0">
                <a:ea typeface="굴림" charset="-127"/>
              </a:rPr>
              <a:t>[Upgrade]</a:t>
            </a:r>
          </a:p>
          <a:p>
            <a:endParaRPr lang="en-US" altLang="ko-KR" sz="1400" b="0">
              <a:ea typeface="굴림" charset="-127"/>
            </a:endParaRPr>
          </a:p>
          <a:p>
            <a:r>
              <a:rPr lang="ru-RU" altLang="ko-KR" sz="1400" b="0"/>
              <a:t>При удачном завершении обновления будет показано</a:t>
            </a:r>
            <a:endParaRPr lang="en-US" altLang="ko-KR" sz="1400" b="0">
              <a:ea typeface="굴림" charset="-127"/>
            </a:endParaRPr>
          </a:p>
          <a:p>
            <a:r>
              <a:rPr lang="ru-RU" altLang="ko-KR" sz="1400" b="0"/>
              <a:t>сообщение.</a:t>
            </a:r>
          </a:p>
          <a:p>
            <a:endParaRPr lang="en-US" altLang="ko-KR" sz="1400" b="0">
              <a:ea typeface="굴림" charset="-127"/>
            </a:endParaRPr>
          </a:p>
        </p:txBody>
      </p:sp>
      <p:sp>
        <p:nvSpPr>
          <p:cNvPr id="39942" name="모서리가 둥근 직사각형 34"/>
          <p:cNvSpPr>
            <a:spLocks noChangeArrowheads="1"/>
          </p:cNvSpPr>
          <p:nvPr/>
        </p:nvSpPr>
        <p:spPr bwMode="auto">
          <a:xfrm>
            <a:off x="538163" y="3735388"/>
            <a:ext cx="1676400" cy="1619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9943" name="모서리가 둥근 직사각형 34"/>
          <p:cNvSpPr>
            <a:spLocks noChangeArrowheads="1"/>
          </p:cNvSpPr>
          <p:nvPr/>
        </p:nvSpPr>
        <p:spPr bwMode="auto">
          <a:xfrm>
            <a:off x="3571875" y="2424113"/>
            <a:ext cx="1057275" cy="2254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9944" name="모서리가 둥근 직사각형 34"/>
          <p:cNvSpPr>
            <a:spLocks noChangeArrowheads="1"/>
          </p:cNvSpPr>
          <p:nvPr/>
        </p:nvSpPr>
        <p:spPr bwMode="auto">
          <a:xfrm>
            <a:off x="2476500" y="5821363"/>
            <a:ext cx="2095500" cy="104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latinLnBrk="1"/>
            <a:endParaRPr lang="ko-KR" altLang="en-US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9945" name="Rectangle 15"/>
          <p:cNvSpPr>
            <a:spLocks noChangeArrowheads="1"/>
          </p:cNvSpPr>
          <p:nvPr/>
        </p:nvSpPr>
        <p:spPr bwMode="auto">
          <a:xfrm>
            <a:off x="3949700" y="2598738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1)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9946" name="Rectangle 16"/>
          <p:cNvSpPr>
            <a:spLocks noChangeArrowheads="1"/>
          </p:cNvSpPr>
          <p:nvPr/>
        </p:nvSpPr>
        <p:spPr bwMode="auto">
          <a:xfrm>
            <a:off x="2149475" y="3684588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2)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9947" name="Rectangle 17"/>
          <p:cNvSpPr>
            <a:spLocks noChangeArrowheads="1"/>
          </p:cNvSpPr>
          <p:nvPr/>
        </p:nvSpPr>
        <p:spPr bwMode="auto">
          <a:xfrm>
            <a:off x="4514850" y="5726113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3)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9948" name="Rectangle 18"/>
          <p:cNvSpPr>
            <a:spLocks noChangeArrowheads="1"/>
          </p:cNvSpPr>
          <p:nvPr/>
        </p:nvSpPr>
        <p:spPr bwMode="auto">
          <a:xfrm>
            <a:off x="3648075" y="6018213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9949" name="Rectangle 19"/>
          <p:cNvSpPr>
            <a:spLocks noChangeArrowheads="1"/>
          </p:cNvSpPr>
          <p:nvPr/>
        </p:nvSpPr>
        <p:spPr bwMode="auto">
          <a:xfrm>
            <a:off x="2533650" y="3563938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5)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9950" name="Rectangle 20"/>
          <p:cNvSpPr>
            <a:spLocks noChangeArrowheads="1"/>
          </p:cNvSpPr>
          <p:nvPr/>
        </p:nvSpPr>
        <p:spPr bwMode="auto">
          <a:xfrm>
            <a:off x="5638800" y="2992438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7)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9951" name="Rectangle 28"/>
          <p:cNvSpPr>
            <a:spLocks noChangeArrowheads="1"/>
          </p:cNvSpPr>
          <p:nvPr/>
        </p:nvSpPr>
        <p:spPr bwMode="auto">
          <a:xfrm>
            <a:off x="3190875" y="3306763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6)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9952" name="Rectangle 36"/>
          <p:cNvSpPr>
            <a:spLocks noChangeArrowheads="1"/>
          </p:cNvSpPr>
          <p:nvPr/>
        </p:nvSpPr>
        <p:spPr bwMode="auto">
          <a:xfrm>
            <a:off x="533400" y="2420938"/>
            <a:ext cx="5715000" cy="382905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kumimoji="1" lang="ko-KR" altLang="en-US" sz="2400" b="0">
              <a:ea typeface="HY헤드라인M" pitchFamily="18" charset="-127"/>
            </a:endParaRPr>
          </a:p>
        </p:txBody>
      </p:sp>
      <p:sp>
        <p:nvSpPr>
          <p:cNvPr id="39953" name="Rectangle 5"/>
          <p:cNvSpPr>
            <a:spLocks noChangeArrowheads="1"/>
          </p:cNvSpPr>
          <p:nvPr/>
        </p:nvSpPr>
        <p:spPr bwMode="auto">
          <a:xfrm>
            <a:off x="539750" y="1052513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1" lang="ru-RU" altLang="ko-KR" b="0">
                <a:solidFill>
                  <a:srgbClr val="292929"/>
                </a:solidFill>
              </a:rPr>
              <a:t>Обновления предустановленных сообщенийдля</a:t>
            </a:r>
            <a:r>
              <a:rPr kumimoji="1" lang="en-US" altLang="ko-KR" b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 VMIB/AAIB/AAFU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519113" y="1360488"/>
            <a:ext cx="7577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b="0"/>
              <a:t>На </a:t>
            </a:r>
            <a:r>
              <a:rPr lang="en-US" b="0"/>
              <a:t>MPB</a:t>
            </a:r>
            <a:r>
              <a:rPr lang="ru-RU" b="0"/>
              <a:t> загружены </a:t>
            </a:r>
            <a:r>
              <a:rPr kumimoji="1" lang="ru-RU" altLang="ko-KR" b="0">
                <a:solidFill>
                  <a:srgbClr val="292929"/>
                </a:solidFill>
              </a:rPr>
              <a:t>предустановленные сообщения для всех языков</a:t>
            </a:r>
          </a:p>
          <a:p>
            <a:pPr>
              <a:buFontTx/>
              <a:buChar char="-"/>
            </a:pPr>
            <a:r>
              <a:rPr kumimoji="1" lang="en-US" b="0"/>
              <a:t>1 VM </a:t>
            </a:r>
            <a:r>
              <a:rPr kumimoji="1" lang="ru-RU" b="0"/>
              <a:t>поддерживает </a:t>
            </a:r>
            <a:r>
              <a:rPr kumimoji="1" lang="en-US" b="0"/>
              <a:t>3 </a:t>
            </a:r>
            <a:r>
              <a:rPr kumimoji="1" lang="ru-RU" b="0"/>
              <a:t>различных языка</a:t>
            </a:r>
            <a:r>
              <a:rPr kumimoji="1" lang="en-US" b="0"/>
              <a:t>.</a:t>
            </a:r>
            <a:endParaRPr kumimoji="1" lang="ru-RU" b="0"/>
          </a:p>
          <a:p>
            <a:pPr>
              <a:buFontTx/>
              <a:buChar char="-"/>
            </a:pPr>
            <a:r>
              <a:rPr kumimoji="1" lang="ru-RU" b="0"/>
              <a:t>Выбор языка может быть настроен для каждого абонента и С.Л.</a:t>
            </a:r>
          </a:p>
        </p:txBody>
      </p:sp>
      <p:sp>
        <p:nvSpPr>
          <p:cNvPr id="39955" name="Rectangle 20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Обновление </a:t>
            </a:r>
            <a:r>
              <a:rPr lang="ru-RU" sz="2400" dirty="0" smtClean="0">
                <a:solidFill>
                  <a:schemeClr val="bg1"/>
                </a:solidFill>
              </a:rPr>
              <a:t>ПО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ystem connection copy"/>
          <p:cNvPicPr>
            <a:picLocks noChangeAspect="1" noChangeArrowheads="1"/>
          </p:cNvPicPr>
          <p:nvPr/>
        </p:nvPicPr>
        <p:blipFill>
          <a:blip r:embed="rId2" cstate="print"/>
          <a:srcRect b="2446"/>
          <a:stretch>
            <a:fillRect/>
          </a:stretch>
        </p:blipFill>
        <p:spPr bwMode="auto">
          <a:xfrm>
            <a:off x="468313" y="1125538"/>
            <a:ext cx="828040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Схема соединений системы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ChangeArrowheads="1"/>
          </p:cNvSpPr>
          <p:nvPr/>
        </p:nvSpPr>
        <p:spPr bwMode="auto">
          <a:xfrm>
            <a:off x="336492" y="1514476"/>
            <a:ext cx="85900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В системе может быть выбран один из шести планов нумерации по умолчанию</a:t>
            </a:r>
            <a:r>
              <a:rPr kumimoji="0" lang="en-US" altLang="ko-KR">
                <a:latin typeface="Calibri" pitchFamily="34" charset="0"/>
              </a:rPr>
              <a:t>. </a:t>
            </a:r>
            <a:endParaRPr kumimoji="0" lang="en-US" altLang="ko-KR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68716" name="Group 108"/>
          <p:cNvGraphicFramePr>
            <a:graphicFrameLocks noGrp="1"/>
          </p:cNvGraphicFramePr>
          <p:nvPr>
            <p:ph/>
          </p:nvPr>
        </p:nvGraphicFramePr>
        <p:xfrm>
          <a:off x="517435" y="2208213"/>
          <a:ext cx="8204116" cy="3256030"/>
        </p:xfrm>
        <a:graphic>
          <a:graphicData uri="http://schemas.openxmlformats.org/drawingml/2006/table">
            <a:tbl>
              <a:tblPr/>
              <a:tblGrid>
                <a:gridCol w="1660356"/>
                <a:gridCol w="1044038"/>
                <a:gridCol w="1217482"/>
                <a:gridCol w="1050774"/>
                <a:gridCol w="1050774"/>
                <a:gridCol w="1050774"/>
                <a:gridCol w="1129918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7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Type 1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7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Type 2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7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Type 3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7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Type 4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7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Type 5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7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Type 6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750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Внутренние номера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100 ~ 473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100 ~ 699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1000 ~ 1647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7000 ~ 7647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2000 ~ 2647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2000 ~ 2647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Вызов дежурного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*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#9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Код доступа к городским линиям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Группы городских линий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801~ 872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*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801 ~ *872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801~ 872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401~ 472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801~ 872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801~ 872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Коды функций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5xx, 6xx, etc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*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5xx, *6xx, etc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5xx, 6xx, etc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5xx, 6xx, etc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5xx, 6xx, etc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*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5xx, *6xx, etc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Группы поиска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620 ~ 669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*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620 ~ *669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620 ~ 669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620 ~ 669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620 ~ 669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*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바탕" pitchFamily="18" charset="-127"/>
                          <a:cs typeface="Times New Roman" pitchFamily="18" charset="0"/>
                        </a:rPr>
                        <a:t>620 ~ *669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89984" marR="89984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77" name="Rectangle 5"/>
          <p:cNvSpPr>
            <a:spLocks noChangeArrowheads="1"/>
          </p:cNvSpPr>
          <p:nvPr/>
        </p:nvSpPr>
        <p:spPr bwMode="auto">
          <a:xfrm>
            <a:off x="523784" y="928688"/>
            <a:ext cx="550608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Типы планов нумерации системы 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(ADM 110)</a:t>
            </a:r>
          </a:p>
        </p:txBody>
      </p:sp>
      <p:sp>
        <p:nvSpPr>
          <p:cNvPr id="17478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17480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ru-RU" altLang="ko-KR" sz="2400" b="1">
                  <a:solidFill>
                    <a:schemeClr val="bg1"/>
                  </a:solidFill>
                  <a:latin typeface="Calibri" pitchFamily="34" charset="0"/>
                </a:rPr>
                <a:t>Нумерационный план</a:t>
              </a:r>
              <a:endParaRPr kumimoji="0" lang="en-US" altLang="ko-KR" sz="2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17481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ChangeArrowheads="1"/>
          </p:cNvSpPr>
          <p:nvPr/>
        </p:nvSpPr>
        <p:spPr bwMode="auto">
          <a:xfrm>
            <a:off x="803136" y="1384300"/>
            <a:ext cx="811230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</a:rPr>
              <a:t>Максимальная длина номера – 8 знаков</a:t>
            </a:r>
            <a:r>
              <a:rPr kumimoji="0" lang="en-US" altLang="ko-KR">
                <a:latin typeface="Calibri" pitchFamily="34" charset="0"/>
              </a:rPr>
              <a:t>. </a:t>
            </a:r>
          </a:p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ru-RU" altLang="ko-KR">
                <a:latin typeface="Calibri" pitchFamily="34" charset="0"/>
              </a:rPr>
              <a:t>   Каждый набор будет сопоставлен с нумерационным планом системы </a:t>
            </a:r>
            <a:r>
              <a:rPr kumimoji="0" lang="en-US" altLang="ko-KR">
                <a:latin typeface="Calibri" pitchFamily="34" charset="0"/>
              </a:rPr>
              <a:t>.</a:t>
            </a:r>
          </a:p>
        </p:txBody>
      </p:sp>
      <p:sp>
        <p:nvSpPr>
          <p:cNvPr id="18435" name="Text Box 78"/>
          <p:cNvSpPr txBox="1">
            <a:spLocks noChangeArrowheads="1"/>
          </p:cNvSpPr>
          <p:nvPr/>
        </p:nvSpPr>
        <p:spPr bwMode="auto">
          <a:xfrm>
            <a:off x="1139627" y="2108200"/>
            <a:ext cx="7493287" cy="12001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altLang="ko-KR">
                <a:latin typeface="Calibri" pitchFamily="34" charset="0"/>
              </a:rPr>
              <a:t> - Prefix Code		: </a:t>
            </a:r>
            <a:r>
              <a:rPr kumimoji="0" lang="ru-RU" altLang="ko-KR">
                <a:latin typeface="Calibri" pitchFamily="34" charset="0"/>
              </a:rPr>
              <a:t>первые значения наборов</a:t>
            </a:r>
            <a:endParaRPr kumimoji="0" lang="en-US" altLang="ko-KR">
              <a:latin typeface="Calibri" pitchFamily="34" charset="0"/>
            </a:endParaRPr>
          </a:p>
          <a:p>
            <a:pPr algn="l"/>
            <a:r>
              <a:rPr kumimoji="0" lang="en-US" altLang="ko-KR">
                <a:latin typeface="Calibri" pitchFamily="34" charset="0"/>
              </a:rPr>
              <a:t> - More digits		: </a:t>
            </a:r>
            <a:r>
              <a:rPr kumimoji="0" lang="ru-RU" altLang="ko-KR">
                <a:latin typeface="Calibri" pitchFamily="34" charset="0"/>
              </a:rPr>
              <a:t>количество знаков после первого значения</a:t>
            </a:r>
          </a:p>
          <a:p>
            <a:pPr algn="l"/>
            <a:r>
              <a:rPr kumimoji="0" lang="en-US" altLang="ko-KR">
                <a:latin typeface="Calibri" pitchFamily="34" charset="0"/>
              </a:rPr>
              <a:t> - Master Prefix digits	: prefix code</a:t>
            </a:r>
            <a:r>
              <a:rPr kumimoji="0" lang="ru-RU" altLang="ko-KR">
                <a:latin typeface="Calibri" pitchFamily="34" charset="0"/>
              </a:rPr>
              <a:t> содержащий более 4х знаков</a:t>
            </a:r>
            <a:endParaRPr kumimoji="0" lang="en-US" altLang="ko-KR">
              <a:latin typeface="Calibri" pitchFamily="34" charset="0"/>
            </a:endParaRPr>
          </a:p>
          <a:p>
            <a:pPr algn="l"/>
            <a:r>
              <a:rPr kumimoji="0" lang="en-US" altLang="ko-KR">
                <a:latin typeface="Calibri" pitchFamily="34" charset="0"/>
              </a:rPr>
              <a:t>		 	; </a:t>
            </a:r>
            <a:r>
              <a:rPr kumimoji="0" lang="en-US" altLang="ko-KR" u="sng">
                <a:solidFill>
                  <a:srgbClr val="FF0000"/>
                </a:solidFill>
                <a:latin typeface="Calibri" pitchFamily="34" charset="0"/>
              </a:rPr>
              <a:t>XXXX</a:t>
            </a:r>
            <a:r>
              <a:rPr kumimoji="0" lang="en-US" altLang="ko-KR">
                <a:latin typeface="Calibri" pitchFamily="34" charset="0"/>
              </a:rPr>
              <a:t>XXXX </a:t>
            </a:r>
            <a:r>
              <a:rPr kumimoji="0" lang="en-US" altLang="ko-KR" sz="1400">
                <a:latin typeface="Calibri" pitchFamily="34" charset="0"/>
              </a:rPr>
              <a:t>(</a:t>
            </a:r>
            <a:r>
              <a:rPr kumimoji="0" lang="ru-RU" altLang="ko-KR" sz="1400">
                <a:latin typeface="Calibri" pitchFamily="34" charset="0"/>
              </a:rPr>
              <a:t>Макс.</a:t>
            </a:r>
            <a:r>
              <a:rPr kumimoji="0" lang="en-US" altLang="ko-KR" sz="1400">
                <a:latin typeface="Calibri" pitchFamily="34" charset="0"/>
              </a:rPr>
              <a:t> 3</a:t>
            </a:r>
            <a:r>
              <a:rPr kumimoji="0" lang="ru-RU" altLang="ko-KR" sz="1400">
                <a:latin typeface="Calibri" pitchFamily="34" charset="0"/>
              </a:rPr>
              <a:t> в </a:t>
            </a:r>
            <a:r>
              <a:rPr kumimoji="0" lang="en-US" altLang="ko-KR" sz="1400">
                <a:latin typeface="Calibri" pitchFamily="34" charset="0"/>
              </a:rPr>
              <a:t>iPECS-MG 100, 5 </a:t>
            </a:r>
            <a:r>
              <a:rPr kumimoji="0" lang="ru-RU" altLang="ko-KR" sz="1400">
                <a:latin typeface="Calibri" pitchFamily="34" charset="0"/>
              </a:rPr>
              <a:t>в</a:t>
            </a:r>
            <a:r>
              <a:rPr kumimoji="0" lang="en-US" altLang="ko-KR" sz="1400">
                <a:latin typeface="Calibri" pitchFamily="34" charset="0"/>
              </a:rPr>
              <a:t> iPECS-MG 300)</a:t>
            </a:r>
            <a:endParaRPr lang="ko-KR" altLang="en-US" sz="1400">
              <a:latin typeface="Calibri" pitchFamily="34" charset="0"/>
            </a:endParaRPr>
          </a:p>
        </p:txBody>
      </p:sp>
      <p:pic>
        <p:nvPicPr>
          <p:cNvPr id="18436" name="Picture 80" descr="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864" y="3462338"/>
            <a:ext cx="3736326" cy="28749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37" name="Line 83"/>
          <p:cNvSpPr>
            <a:spLocks noChangeShapeType="1"/>
          </p:cNvSpPr>
          <p:nvPr/>
        </p:nvSpPr>
        <p:spPr bwMode="auto">
          <a:xfrm>
            <a:off x="5037851" y="4298950"/>
            <a:ext cx="56346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Text Box 84"/>
          <p:cNvSpPr txBox="1">
            <a:spLocks noChangeArrowheads="1"/>
          </p:cNvSpPr>
          <p:nvPr/>
        </p:nvSpPr>
        <p:spPr bwMode="auto">
          <a:xfrm>
            <a:off x="5569571" y="4159250"/>
            <a:ext cx="49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2XXX</a:t>
            </a:r>
            <a:endParaRPr lang="ko-KR" altLang="en-US" sz="1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39" name="Line 85"/>
          <p:cNvSpPr>
            <a:spLocks noChangeShapeType="1"/>
          </p:cNvSpPr>
          <p:nvPr/>
        </p:nvSpPr>
        <p:spPr bwMode="auto">
          <a:xfrm>
            <a:off x="5044200" y="4505325"/>
            <a:ext cx="56187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Text Box 86"/>
          <p:cNvSpPr txBox="1">
            <a:spLocks noChangeArrowheads="1"/>
          </p:cNvSpPr>
          <p:nvPr/>
        </p:nvSpPr>
        <p:spPr bwMode="auto">
          <a:xfrm>
            <a:off x="5583855" y="4384675"/>
            <a:ext cx="26189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dirty="0">
                <a:solidFill>
                  <a:schemeClr val="tx2"/>
                </a:solidFill>
                <a:latin typeface="Calibri" pitchFamily="34" charset="0"/>
              </a:rPr>
              <a:t>0</a:t>
            </a:r>
            <a:endParaRPr lang="ko-KR" alt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41" name="Line 87"/>
          <p:cNvSpPr>
            <a:spLocks noChangeShapeType="1"/>
          </p:cNvSpPr>
          <p:nvPr/>
        </p:nvSpPr>
        <p:spPr bwMode="auto">
          <a:xfrm>
            <a:off x="5031502" y="4692650"/>
            <a:ext cx="56346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Text Box 88"/>
          <p:cNvSpPr txBox="1">
            <a:spLocks noChangeArrowheads="1"/>
          </p:cNvSpPr>
          <p:nvPr/>
        </p:nvSpPr>
        <p:spPr bwMode="auto">
          <a:xfrm>
            <a:off x="5572746" y="4572000"/>
            <a:ext cx="33807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*4</a:t>
            </a:r>
            <a:endParaRPr lang="ko-KR" altLang="en-US" sz="1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43" name="Line 89"/>
          <p:cNvSpPr>
            <a:spLocks noChangeShapeType="1"/>
          </p:cNvSpPr>
          <p:nvPr/>
        </p:nvSpPr>
        <p:spPr bwMode="auto">
          <a:xfrm>
            <a:off x="5037851" y="4860925"/>
            <a:ext cx="56346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Text Box 90"/>
          <p:cNvSpPr txBox="1">
            <a:spLocks noChangeArrowheads="1"/>
          </p:cNvSpPr>
          <p:nvPr/>
        </p:nvSpPr>
        <p:spPr bwMode="auto">
          <a:xfrm>
            <a:off x="5579094" y="4740275"/>
            <a:ext cx="496801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*5XX</a:t>
            </a:r>
            <a:endParaRPr lang="ko-KR" altLang="en-US" sz="1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45" name="Line 91"/>
          <p:cNvSpPr>
            <a:spLocks noChangeShapeType="1"/>
          </p:cNvSpPr>
          <p:nvPr/>
        </p:nvSpPr>
        <p:spPr bwMode="auto">
          <a:xfrm>
            <a:off x="5044200" y="5048250"/>
            <a:ext cx="56187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Text Box 92"/>
          <p:cNvSpPr txBox="1">
            <a:spLocks noChangeArrowheads="1"/>
          </p:cNvSpPr>
          <p:nvPr/>
        </p:nvSpPr>
        <p:spPr bwMode="auto">
          <a:xfrm>
            <a:off x="5583855" y="4918075"/>
            <a:ext cx="49680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200">
                <a:solidFill>
                  <a:schemeClr val="tx2"/>
                </a:solidFill>
                <a:latin typeface="Calibri" pitchFamily="34" charset="0"/>
              </a:rPr>
              <a:t>*</a:t>
            </a:r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6XX</a:t>
            </a:r>
          </a:p>
        </p:txBody>
      </p:sp>
      <p:sp>
        <p:nvSpPr>
          <p:cNvPr id="18447" name="Line 93"/>
          <p:cNvSpPr>
            <a:spLocks noChangeShapeType="1"/>
          </p:cNvSpPr>
          <p:nvPr/>
        </p:nvSpPr>
        <p:spPr bwMode="auto">
          <a:xfrm>
            <a:off x="5041025" y="5226050"/>
            <a:ext cx="56187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Text Box 94"/>
          <p:cNvSpPr txBox="1">
            <a:spLocks noChangeArrowheads="1"/>
          </p:cNvSpPr>
          <p:nvPr/>
        </p:nvSpPr>
        <p:spPr bwMode="auto">
          <a:xfrm>
            <a:off x="5582269" y="5105400"/>
            <a:ext cx="33807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200">
                <a:solidFill>
                  <a:schemeClr val="tx2"/>
                </a:solidFill>
                <a:latin typeface="Calibri" pitchFamily="34" charset="0"/>
              </a:rPr>
              <a:t>*</a:t>
            </a:r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8449" name="Line 95"/>
          <p:cNvSpPr>
            <a:spLocks noChangeShapeType="1"/>
          </p:cNvSpPr>
          <p:nvPr/>
        </p:nvSpPr>
        <p:spPr bwMode="auto">
          <a:xfrm>
            <a:off x="5037851" y="5403850"/>
            <a:ext cx="56346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Text Box 96"/>
          <p:cNvSpPr txBox="1">
            <a:spLocks noChangeArrowheads="1"/>
          </p:cNvSpPr>
          <p:nvPr/>
        </p:nvSpPr>
        <p:spPr bwMode="auto">
          <a:xfrm>
            <a:off x="5579094" y="5283200"/>
            <a:ext cx="496801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200">
                <a:solidFill>
                  <a:schemeClr val="tx2"/>
                </a:solidFill>
                <a:latin typeface="Calibri" pitchFamily="34" charset="0"/>
              </a:rPr>
              <a:t>*</a:t>
            </a:r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8XX</a:t>
            </a:r>
          </a:p>
        </p:txBody>
      </p:sp>
      <p:sp>
        <p:nvSpPr>
          <p:cNvPr id="18451" name="Line 97"/>
          <p:cNvSpPr>
            <a:spLocks noChangeShapeType="1"/>
          </p:cNvSpPr>
          <p:nvPr/>
        </p:nvSpPr>
        <p:spPr bwMode="auto">
          <a:xfrm>
            <a:off x="5034676" y="5581650"/>
            <a:ext cx="56346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Text Box 98"/>
          <p:cNvSpPr txBox="1">
            <a:spLocks noChangeArrowheads="1"/>
          </p:cNvSpPr>
          <p:nvPr/>
        </p:nvSpPr>
        <p:spPr bwMode="auto">
          <a:xfrm>
            <a:off x="5575920" y="5461000"/>
            <a:ext cx="496801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#8XX</a:t>
            </a:r>
          </a:p>
        </p:txBody>
      </p:sp>
      <p:sp>
        <p:nvSpPr>
          <p:cNvPr id="18453" name="Line 99"/>
          <p:cNvSpPr>
            <a:spLocks noChangeShapeType="1"/>
          </p:cNvSpPr>
          <p:nvPr/>
        </p:nvSpPr>
        <p:spPr bwMode="auto">
          <a:xfrm>
            <a:off x="5031502" y="5759450"/>
            <a:ext cx="56346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Text Box 100"/>
          <p:cNvSpPr txBox="1">
            <a:spLocks noChangeArrowheads="1"/>
          </p:cNvSpPr>
          <p:nvPr/>
        </p:nvSpPr>
        <p:spPr bwMode="auto">
          <a:xfrm>
            <a:off x="5572746" y="5638800"/>
            <a:ext cx="33807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#9</a:t>
            </a:r>
          </a:p>
        </p:txBody>
      </p:sp>
      <p:sp>
        <p:nvSpPr>
          <p:cNvPr id="18455" name="Line 101"/>
          <p:cNvSpPr>
            <a:spLocks noChangeShapeType="1"/>
          </p:cNvSpPr>
          <p:nvPr/>
        </p:nvSpPr>
        <p:spPr bwMode="auto">
          <a:xfrm>
            <a:off x="5029915" y="5927725"/>
            <a:ext cx="56187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Text Box 102"/>
          <p:cNvSpPr txBox="1">
            <a:spLocks noChangeArrowheads="1"/>
          </p:cNvSpPr>
          <p:nvPr/>
        </p:nvSpPr>
        <p:spPr bwMode="auto">
          <a:xfrm>
            <a:off x="5569571" y="5807075"/>
            <a:ext cx="49521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#*XX</a:t>
            </a:r>
          </a:p>
        </p:txBody>
      </p:sp>
      <p:sp>
        <p:nvSpPr>
          <p:cNvPr id="18457" name="Text Box 104"/>
          <p:cNvSpPr txBox="1">
            <a:spLocks noChangeArrowheads="1"/>
          </p:cNvSpPr>
          <p:nvPr/>
        </p:nvSpPr>
        <p:spPr bwMode="auto">
          <a:xfrm>
            <a:off x="5566396" y="5984875"/>
            <a:ext cx="49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>
                <a:solidFill>
                  <a:schemeClr val="tx2"/>
                </a:solidFill>
                <a:latin typeface="Calibri" pitchFamily="34" charset="0"/>
              </a:rPr>
              <a:t>1XXX</a:t>
            </a:r>
          </a:p>
        </p:txBody>
      </p:sp>
      <p:sp>
        <p:nvSpPr>
          <p:cNvPr id="18458" name="CasellaDiTesto 28"/>
          <p:cNvSpPr txBox="1">
            <a:spLocks noChangeArrowheads="1"/>
          </p:cNvSpPr>
          <p:nvPr/>
        </p:nvSpPr>
        <p:spPr bwMode="auto">
          <a:xfrm>
            <a:off x="6374293" y="4200526"/>
            <a:ext cx="2523687" cy="1477963"/>
          </a:xfrm>
          <a:prstGeom prst="rect">
            <a:avLst/>
          </a:prstGeom>
          <a:solidFill>
            <a:srgbClr val="76D7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ru-RU" altLang="ko-KR" b="1">
                <a:latin typeface="Calibri" pitchFamily="34" charset="0"/>
                <a:ea typeface="HY헤드라인M" pitchFamily="18" charset="-127"/>
              </a:rPr>
              <a:t>Удаление значения приведёт к удалению всех связанных значений в плане нумерации</a:t>
            </a:r>
            <a:r>
              <a:rPr kumimoji="0" lang="en-US" altLang="ko-KR" b="1">
                <a:latin typeface="Calibri" pitchFamily="34" charset="0"/>
                <a:ea typeface="HY헤드라인M" pitchFamily="18" charset="-127"/>
              </a:rPr>
              <a:t>!</a:t>
            </a:r>
          </a:p>
        </p:txBody>
      </p:sp>
      <p:sp>
        <p:nvSpPr>
          <p:cNvPr id="18459" name="Text Box 106"/>
          <p:cNvSpPr txBox="1">
            <a:spLocks noChangeArrowheads="1"/>
          </p:cNvSpPr>
          <p:nvPr/>
        </p:nvSpPr>
        <p:spPr bwMode="auto">
          <a:xfrm>
            <a:off x="8140875" y="3817938"/>
            <a:ext cx="5428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6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8460" name="Rectangle 5"/>
          <p:cNvSpPr>
            <a:spLocks noChangeArrowheads="1"/>
          </p:cNvSpPr>
          <p:nvPr/>
        </p:nvSpPr>
        <p:spPr bwMode="auto">
          <a:xfrm>
            <a:off x="523784" y="928688"/>
            <a:ext cx="729488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ru-RU" altLang="ko-KR" sz="2000" b="1">
                <a:latin typeface="Calibri" pitchFamily="34" charset="0"/>
              </a:rPr>
              <a:t>Нумерационный план системы 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(ADM 111)</a:t>
            </a:r>
          </a:p>
        </p:txBody>
      </p:sp>
      <p:sp>
        <p:nvSpPr>
          <p:cNvPr id="18461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18463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ru-RU" altLang="ko-KR" sz="2400" b="1">
                  <a:solidFill>
                    <a:schemeClr val="bg1"/>
                  </a:solidFill>
                  <a:latin typeface="Calibri" pitchFamily="34" charset="0"/>
                </a:rPr>
                <a:t>Нумерационный план</a:t>
              </a:r>
              <a:endParaRPr kumimoji="0" lang="en-US" altLang="ko-KR" sz="2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18464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ChangeArrowheads="1"/>
          </p:cNvSpPr>
          <p:nvPr/>
        </p:nvSpPr>
        <p:spPr bwMode="auto">
          <a:xfrm>
            <a:off x="174594" y="1593850"/>
            <a:ext cx="441883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altLang="ko-KR">
                <a:latin typeface="Calibri" pitchFamily="34" charset="0"/>
              </a:rPr>
              <a:t>Создание плана нумерации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</a:rPr>
              <a:t>1000 ~ 1499</a:t>
            </a:r>
          </a:p>
        </p:txBody>
      </p:sp>
      <p:sp>
        <p:nvSpPr>
          <p:cNvPr id="19459" name="CasellaDiTesto 28"/>
          <p:cNvSpPr txBox="1">
            <a:spLocks noChangeArrowheads="1"/>
          </p:cNvSpPr>
          <p:nvPr/>
        </p:nvSpPr>
        <p:spPr bwMode="auto">
          <a:xfrm>
            <a:off x="779328" y="3378200"/>
            <a:ext cx="7736131" cy="9159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-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 Требуемый план нумерации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450XXXX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   -  Prefix Code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450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, More digits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</a:t>
            </a:r>
          </a:p>
          <a:p>
            <a:pPr algn="l"/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-  Master prefix digits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450</a:t>
            </a:r>
          </a:p>
          <a:p>
            <a:pPr algn="l"/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=&gt;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Назначение нумерации в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ADM 112.</a:t>
            </a:r>
          </a:p>
        </p:txBody>
      </p:sp>
      <p:sp>
        <p:nvSpPr>
          <p:cNvPr id="19460" name="Rectangle 7"/>
          <p:cNvSpPr txBox="1">
            <a:spLocks noChangeArrowheads="1"/>
          </p:cNvSpPr>
          <p:nvPr/>
        </p:nvSpPr>
        <p:spPr bwMode="auto">
          <a:xfrm>
            <a:off x="180944" y="2952750"/>
            <a:ext cx="52537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ru-RU" altLang="ko-KR">
                <a:latin typeface="Calibri" pitchFamily="34" charset="0"/>
              </a:rPr>
              <a:t> Создание плана нумерации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</a:rPr>
              <a:t>4501000</a:t>
            </a:r>
            <a:r>
              <a:rPr kumimoji="0" lang="en-US" altLang="ko-KR">
                <a:latin typeface="Calibri" pitchFamily="34" charset="0"/>
              </a:rPr>
              <a:t>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</a:rPr>
              <a:t>~ 4504899</a:t>
            </a:r>
          </a:p>
        </p:txBody>
      </p:sp>
      <p:sp>
        <p:nvSpPr>
          <p:cNvPr id="19461" name="CasellaDiTesto 28"/>
          <p:cNvSpPr txBox="1">
            <a:spLocks noChangeArrowheads="1"/>
          </p:cNvSpPr>
          <p:nvPr/>
        </p:nvSpPr>
        <p:spPr bwMode="auto">
          <a:xfrm>
            <a:off x="803136" y="1993900"/>
            <a:ext cx="7707561" cy="9159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Требуемый план нумерации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1XXX          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-  Prefix Code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1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, More digits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3</a:t>
            </a:r>
          </a:p>
          <a:p>
            <a:pPr algn="l"/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-  Master prefix digits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None</a:t>
            </a:r>
          </a:p>
          <a:p>
            <a:pPr algn="l"/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=&gt;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Назначение нумерации в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ADM 112.</a:t>
            </a:r>
          </a:p>
        </p:txBody>
      </p:sp>
      <p:sp>
        <p:nvSpPr>
          <p:cNvPr id="19462" name="CasellaDiTesto 28"/>
          <p:cNvSpPr txBox="1">
            <a:spLocks noChangeArrowheads="1"/>
          </p:cNvSpPr>
          <p:nvPr/>
        </p:nvSpPr>
        <p:spPr bwMode="auto">
          <a:xfrm>
            <a:off x="793612" y="4746626"/>
            <a:ext cx="7793272" cy="14652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-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 Требуемый план нумерации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80X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~ 87X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,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8#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</a:t>
            </a:r>
          </a:p>
          <a:p>
            <a:pPr algn="l">
              <a:buFontTx/>
              <a:buChar char="-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Prefix Code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80 ~ 87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, More digits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1</a:t>
            </a:r>
          </a:p>
          <a:p>
            <a:pPr algn="l">
              <a:buFontTx/>
              <a:buChar char="-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Prefix Code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8#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, More digits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0</a:t>
            </a:r>
          </a:p>
          <a:p>
            <a:pPr algn="l"/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-  Master prefix digits :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None</a:t>
            </a:r>
          </a:p>
          <a:p>
            <a:pPr algn="l"/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=&gt;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Назначение нумерации в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ADM 11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2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.</a:t>
            </a:r>
          </a:p>
        </p:txBody>
      </p:sp>
      <p:sp>
        <p:nvSpPr>
          <p:cNvPr id="19463" name="Rectangle 7"/>
          <p:cNvSpPr txBox="1">
            <a:spLocks noChangeArrowheads="1"/>
          </p:cNvSpPr>
          <p:nvPr/>
        </p:nvSpPr>
        <p:spPr bwMode="auto">
          <a:xfrm>
            <a:off x="195229" y="4340225"/>
            <a:ext cx="643302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altLang="ko-KR">
                <a:latin typeface="Calibri" pitchFamily="34" charset="0"/>
              </a:rPr>
              <a:t>Создание плана нумерации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</a:rPr>
              <a:t>801</a:t>
            </a:r>
            <a:r>
              <a:rPr kumimoji="0" lang="en-US" altLang="ko-KR">
                <a:latin typeface="Calibri" pitchFamily="34" charset="0"/>
              </a:rPr>
              <a:t>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</a:rPr>
              <a:t>~ 872</a:t>
            </a:r>
            <a:r>
              <a:rPr kumimoji="0" lang="en-US" altLang="ko-KR">
                <a:latin typeface="Calibri" pitchFamily="34" charset="0"/>
              </a:rPr>
              <a:t> and </a:t>
            </a:r>
            <a:r>
              <a:rPr kumimoji="0" lang="en-US" altLang="ko-KR" b="1">
                <a:solidFill>
                  <a:srgbClr val="FF0000"/>
                </a:solidFill>
                <a:latin typeface="Calibri" pitchFamily="34" charset="0"/>
              </a:rPr>
              <a:t>8#</a:t>
            </a: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523784" y="928688"/>
            <a:ext cx="132533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Примеры</a:t>
            </a:r>
            <a:endParaRPr lang="en-US" altLang="ko-KR" sz="220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19466" name="Rectangle 21"/>
          <p:cNvSpPr txBox="1">
            <a:spLocks noChangeArrowheads="1"/>
          </p:cNvSpPr>
          <p:nvPr/>
        </p:nvSpPr>
        <p:spPr bwMode="auto">
          <a:xfrm>
            <a:off x="0" y="346075"/>
            <a:ext cx="7009183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latinLnBrk="0" hangingPunct="0"/>
            <a:r>
              <a:rPr kumimoji="0" lang="ru-RU" altLang="ko-KR" sz="2400" b="1">
                <a:solidFill>
                  <a:schemeClr val="bg1"/>
                </a:solidFill>
                <a:latin typeface="Calibri" pitchFamily="34" charset="0"/>
              </a:rPr>
              <a:t>Нумерационный план</a:t>
            </a:r>
            <a:endParaRPr kumimoji="0" lang="en-US" altLang="ko-KR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468" y="1747839"/>
            <a:ext cx="3880763" cy="2562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3" name="CasellaDiTesto 28"/>
          <p:cNvSpPr txBox="1">
            <a:spLocks noChangeArrowheads="1"/>
          </p:cNvSpPr>
          <p:nvPr/>
        </p:nvSpPr>
        <p:spPr bwMode="auto">
          <a:xfrm>
            <a:off x="509500" y="1366838"/>
            <a:ext cx="476643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Редактирование номеров по отдельности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2223702" y="2222501"/>
            <a:ext cx="1917367" cy="200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3874415" y="3419476"/>
            <a:ext cx="501563" cy="219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486" name="Picture 15" descr="11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609" y="2122489"/>
            <a:ext cx="2712567" cy="1247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7" name="CasellaDiTesto 28"/>
          <p:cNvSpPr txBox="1">
            <a:spLocks noChangeArrowheads="1"/>
          </p:cNvSpPr>
          <p:nvPr/>
        </p:nvSpPr>
        <p:spPr bwMode="auto">
          <a:xfrm>
            <a:off x="5048961" y="1128714"/>
            <a:ext cx="370140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Массовое и</a:t>
            </a:r>
            <a:r>
              <a:rPr kumimoji="0" lang="ru-RU" altLang="ko-KR">
                <a:latin typeface="Calibri" pitchFamily="34" charset="0"/>
              </a:rPr>
              <a:t>зменение нумерации с использованием диапазона порядковых значений портов</a:t>
            </a:r>
          </a:p>
        </p:txBody>
      </p:sp>
      <p:sp>
        <p:nvSpPr>
          <p:cNvPr id="20488" name="CasellaDiTesto 28"/>
          <p:cNvSpPr txBox="1">
            <a:spLocks noChangeArrowheads="1"/>
          </p:cNvSpPr>
          <p:nvPr/>
        </p:nvSpPr>
        <p:spPr bwMode="auto">
          <a:xfrm>
            <a:off x="5075944" y="3541713"/>
            <a:ext cx="370140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Массовое и</a:t>
            </a:r>
            <a:r>
              <a:rPr kumimoji="0" lang="ru-RU" altLang="ko-KR">
                <a:latin typeface="Calibri" pitchFamily="34" charset="0"/>
              </a:rPr>
              <a:t>зменение нумерации с использованием диапазона и стартового значения номеров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20489" name="Picture 19" descr="11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040" y="4414839"/>
            <a:ext cx="2741137" cy="1247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90" name="Rectangle 20"/>
          <p:cNvSpPr>
            <a:spLocks noChangeArrowheads="1"/>
          </p:cNvSpPr>
          <p:nvPr/>
        </p:nvSpPr>
        <p:spPr bwMode="auto">
          <a:xfrm>
            <a:off x="5325139" y="2314576"/>
            <a:ext cx="2796689" cy="504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1" name="Rectangle 21"/>
          <p:cNvSpPr>
            <a:spLocks noChangeArrowheads="1"/>
          </p:cNvSpPr>
          <p:nvPr/>
        </p:nvSpPr>
        <p:spPr bwMode="auto">
          <a:xfrm>
            <a:off x="5372755" y="4970464"/>
            <a:ext cx="2795102" cy="504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2" name="CasellaDiTesto 28"/>
          <p:cNvSpPr txBox="1">
            <a:spLocks noChangeArrowheads="1"/>
          </p:cNvSpPr>
          <p:nvPr/>
        </p:nvSpPr>
        <p:spPr bwMode="auto">
          <a:xfrm>
            <a:off x="614257" y="5437189"/>
            <a:ext cx="441407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Поиск существующих значений номеров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20493" name="Picture 23" descr="115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4065" y="5772150"/>
            <a:ext cx="2707805" cy="579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94" name="Rectangle 24"/>
          <p:cNvSpPr>
            <a:spLocks noChangeArrowheads="1"/>
          </p:cNvSpPr>
          <p:nvPr/>
        </p:nvSpPr>
        <p:spPr bwMode="auto">
          <a:xfrm>
            <a:off x="1260257" y="6054725"/>
            <a:ext cx="2796689" cy="247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495" name="Picture 25" descr="115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5148" y="5903913"/>
            <a:ext cx="2901446" cy="442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96" name="Line 26"/>
          <p:cNvSpPr>
            <a:spLocks noChangeShapeType="1"/>
          </p:cNvSpPr>
          <p:nvPr/>
        </p:nvSpPr>
        <p:spPr bwMode="auto">
          <a:xfrm>
            <a:off x="4114086" y="6146800"/>
            <a:ext cx="96820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CasellaDiTesto 28"/>
          <p:cNvSpPr txBox="1">
            <a:spLocks noChangeArrowheads="1"/>
          </p:cNvSpPr>
          <p:nvPr/>
        </p:nvSpPr>
        <p:spPr bwMode="auto">
          <a:xfrm>
            <a:off x="741234" y="4537076"/>
            <a:ext cx="4158528" cy="923925"/>
          </a:xfrm>
          <a:prstGeom prst="rect">
            <a:avLst/>
          </a:prstGeom>
          <a:solidFill>
            <a:srgbClr val="76D7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 typeface="Wingdings" pitchFamily="2" charset="2"/>
              <a:buNone/>
            </a:pPr>
            <a:r>
              <a:rPr kumimoji="0" lang="ru-RU" altLang="ko-KR" b="1">
                <a:latin typeface="Calibri" pitchFamily="34" charset="0"/>
                <a:ea typeface="HY헤드라인M" pitchFamily="18" charset="-127"/>
              </a:rPr>
              <a:t>При назначении номера для порта, должна существовать соответствующая маска в плане нумерации системы</a:t>
            </a:r>
            <a:r>
              <a:rPr kumimoji="0" lang="en-US" altLang="ko-KR" b="1">
                <a:latin typeface="Calibri" pitchFamily="34" charset="0"/>
                <a:ea typeface="HY헤드라인M" pitchFamily="18" charset="-127"/>
              </a:rPr>
              <a:t>!!</a:t>
            </a:r>
          </a:p>
        </p:txBody>
      </p:sp>
      <p:sp>
        <p:nvSpPr>
          <p:cNvPr id="20498" name="Text Box 30"/>
          <p:cNvSpPr txBox="1">
            <a:spLocks noChangeArrowheads="1"/>
          </p:cNvSpPr>
          <p:nvPr/>
        </p:nvSpPr>
        <p:spPr bwMode="auto">
          <a:xfrm>
            <a:off x="4399786" y="4178301"/>
            <a:ext cx="58409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40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499" name="Rectangle 5"/>
          <p:cNvSpPr>
            <a:spLocks noChangeArrowheads="1"/>
          </p:cNvSpPr>
          <p:nvPr/>
        </p:nvSpPr>
        <p:spPr bwMode="auto">
          <a:xfrm>
            <a:off x="523784" y="928688"/>
            <a:ext cx="4380739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Гибкий план нумерации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 (ADM 112)</a:t>
            </a:r>
          </a:p>
        </p:txBody>
      </p:sp>
      <p:sp>
        <p:nvSpPr>
          <p:cNvPr id="20500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20501" name="Rectangle 21"/>
          <p:cNvSpPr txBox="1">
            <a:spLocks noChangeArrowheads="1"/>
          </p:cNvSpPr>
          <p:nvPr/>
        </p:nvSpPr>
        <p:spPr bwMode="auto">
          <a:xfrm>
            <a:off x="0" y="346075"/>
            <a:ext cx="7009183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latinLnBrk="0" hangingPunct="0"/>
            <a:r>
              <a:rPr kumimoji="0" lang="ru-RU" altLang="ko-KR" sz="2400" b="1">
                <a:solidFill>
                  <a:schemeClr val="bg1"/>
                </a:solidFill>
                <a:latin typeface="Calibri" pitchFamily="34" charset="0"/>
              </a:rPr>
              <a:t>Нумерационный план</a:t>
            </a:r>
            <a:endParaRPr kumimoji="0" lang="en-US" altLang="ko-KR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 descr="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11" y="2465389"/>
            <a:ext cx="7047276" cy="3762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07" name="CasellaDiTesto 28"/>
          <p:cNvSpPr txBox="1">
            <a:spLocks noChangeArrowheads="1"/>
          </p:cNvSpPr>
          <p:nvPr/>
        </p:nvSpPr>
        <p:spPr bwMode="auto">
          <a:xfrm>
            <a:off x="580924" y="1614488"/>
            <a:ext cx="72393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Выбрать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[Feature Numbering]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в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меню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Feature Numbering Plan</a:t>
            </a:r>
          </a:p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</a:rPr>
              <a:t>Проверить или редактировать коды функций при необходимости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3288729" y="2917826"/>
            <a:ext cx="1336443" cy="238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9" name="CasellaDiTesto 28"/>
          <p:cNvSpPr txBox="1">
            <a:spLocks noChangeArrowheads="1"/>
          </p:cNvSpPr>
          <p:nvPr/>
        </p:nvSpPr>
        <p:spPr bwMode="auto">
          <a:xfrm>
            <a:off x="5329899" y="5111750"/>
            <a:ext cx="3569668" cy="1200150"/>
          </a:xfrm>
          <a:prstGeom prst="rect">
            <a:avLst/>
          </a:prstGeom>
          <a:solidFill>
            <a:srgbClr val="76D7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</a:pPr>
            <a:r>
              <a:rPr kumimoji="0" lang="ru-RU" altLang="ko-KR" b="1">
                <a:latin typeface="Calibri" pitchFamily="34" charset="0"/>
                <a:ea typeface="HY헤드라인M" pitchFamily="18" charset="-127"/>
              </a:rPr>
              <a:t>При назначении кода функции, должна существовать соответствующая маска в плане нумерации системы</a:t>
            </a:r>
            <a:r>
              <a:rPr kumimoji="0" lang="en-US" altLang="ko-KR" b="1">
                <a:latin typeface="Calibri" pitchFamily="34" charset="0"/>
                <a:ea typeface="HY헤드라인M" pitchFamily="18" charset="-127"/>
              </a:rPr>
              <a:t>!!</a:t>
            </a:r>
          </a:p>
        </p:txBody>
      </p:sp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8223410" y="4702176"/>
            <a:ext cx="58409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40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523784" y="928688"/>
            <a:ext cx="4718819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Нумерация кодов функций 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(ADM 113)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21513" name="Rectangle 21"/>
          <p:cNvSpPr txBox="1">
            <a:spLocks noChangeArrowheads="1"/>
          </p:cNvSpPr>
          <p:nvPr/>
        </p:nvSpPr>
        <p:spPr bwMode="auto">
          <a:xfrm>
            <a:off x="0" y="346075"/>
            <a:ext cx="7009183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latinLnBrk="0" hangingPunct="0"/>
            <a:r>
              <a:rPr kumimoji="0" lang="ru-RU" altLang="ko-KR" sz="2400" b="1">
                <a:solidFill>
                  <a:schemeClr val="bg1"/>
                </a:solidFill>
                <a:latin typeface="Calibri" pitchFamily="34" charset="0"/>
              </a:rPr>
              <a:t>Нумерационный план</a:t>
            </a:r>
            <a:endParaRPr kumimoji="0" lang="en-US" altLang="ko-KR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3" descr="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5321964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3" descr="range_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461" y="5534026"/>
            <a:ext cx="2814148" cy="70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532" name="CasellaDiTesto 28"/>
          <p:cNvSpPr txBox="1">
            <a:spLocks noChangeArrowheads="1"/>
          </p:cNvSpPr>
          <p:nvPr/>
        </p:nvSpPr>
        <p:spPr bwMode="auto">
          <a:xfrm>
            <a:off x="580924" y="1576388"/>
            <a:ext cx="828531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Выбрать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[CO Group Access Code]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в меню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Feature Numbering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Plan</a:t>
            </a:r>
          </a:p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latin typeface="Calibri" pitchFamily="34" charset="0"/>
              </a:rPr>
              <a:t>Проверить или редактировать коды доступа к группам </a:t>
            </a:r>
            <a:r>
              <a:rPr kumimoji="0" lang="en-US" altLang="ko-KR">
                <a:latin typeface="Calibri" pitchFamily="34" charset="0"/>
              </a:rPr>
              <a:t>CO</a:t>
            </a:r>
            <a:r>
              <a:rPr kumimoji="0" lang="ru-RU" altLang="ko-KR">
                <a:latin typeface="Calibri" pitchFamily="34" charset="0"/>
              </a:rPr>
              <a:t> при необходимости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2533" name="CasellaDiTesto 28"/>
          <p:cNvSpPr txBox="1">
            <a:spLocks noChangeArrowheads="1"/>
          </p:cNvSpPr>
          <p:nvPr/>
        </p:nvSpPr>
        <p:spPr bwMode="auto">
          <a:xfrm>
            <a:off x="4812464" y="4613276"/>
            <a:ext cx="433153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</a:rPr>
              <a:t> </a:t>
            </a:r>
            <a:r>
              <a:rPr kumimoji="0" lang="ru-RU" altLang="ko-KR">
                <a:latin typeface="Calibri" pitchFamily="34" charset="0"/>
              </a:rPr>
              <a:t>Назначение нумерации групп с использованием диапазона порядковых значений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2534" name="Rectangle 15"/>
          <p:cNvSpPr>
            <a:spLocks noChangeArrowheads="1"/>
          </p:cNvSpPr>
          <p:nvPr/>
        </p:nvSpPr>
        <p:spPr bwMode="auto">
          <a:xfrm>
            <a:off x="2877639" y="5921375"/>
            <a:ext cx="896781" cy="247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5" name="Rectangle 21"/>
          <p:cNvSpPr>
            <a:spLocks noChangeArrowheads="1"/>
          </p:cNvSpPr>
          <p:nvPr/>
        </p:nvSpPr>
        <p:spPr bwMode="auto">
          <a:xfrm>
            <a:off x="3742150" y="2450926"/>
            <a:ext cx="1365013" cy="238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6" name="CasellaDiTesto 28"/>
          <p:cNvSpPr txBox="1">
            <a:spLocks noChangeArrowheads="1"/>
          </p:cNvSpPr>
          <p:nvPr/>
        </p:nvSpPr>
        <p:spPr bwMode="auto">
          <a:xfrm>
            <a:off x="246020" y="4665664"/>
            <a:ext cx="461406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Удаление нумерации групп с использованием диапазона порядковых значений</a:t>
            </a:r>
            <a:endParaRPr kumimoji="0" lang="ko-KR" altLang="en-US"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22537" name="Picture 2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229" y="5522914"/>
            <a:ext cx="2831608" cy="695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538" name="CasellaDiTesto 28"/>
          <p:cNvSpPr txBox="1">
            <a:spLocks noChangeArrowheads="1"/>
          </p:cNvSpPr>
          <p:nvPr/>
        </p:nvSpPr>
        <p:spPr bwMode="auto">
          <a:xfrm>
            <a:off x="5775911" y="2908300"/>
            <a:ext cx="2980807" cy="1477328"/>
          </a:xfrm>
          <a:prstGeom prst="rect">
            <a:avLst/>
          </a:prstGeom>
          <a:solidFill>
            <a:srgbClr val="76D7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6D750"/>
              </a:buClr>
            </a:pPr>
            <a:r>
              <a:rPr kumimoji="0" lang="ru-RU" altLang="ko-KR" b="1" dirty="0" smtClean="0">
                <a:latin typeface="Calibri" pitchFamily="34" charset="0"/>
                <a:ea typeface="HY헤드라인M" pitchFamily="18" charset="-127"/>
              </a:rPr>
              <a:t>При назначении номера группы </a:t>
            </a:r>
            <a:r>
              <a:rPr kumimoji="0" lang="en-US" altLang="ko-KR" b="1" dirty="0" smtClean="0">
                <a:latin typeface="Calibri" pitchFamily="34" charset="0"/>
                <a:ea typeface="HY헤드라인M" pitchFamily="18" charset="-127"/>
              </a:rPr>
              <a:t>CO</a:t>
            </a:r>
            <a:r>
              <a:rPr kumimoji="0" lang="ru-RU" altLang="ko-KR" b="1" dirty="0" smtClean="0">
                <a:latin typeface="Calibri" pitchFamily="34" charset="0"/>
                <a:ea typeface="HY헤드라인M" pitchFamily="18" charset="-127"/>
              </a:rPr>
              <a:t> должна существовать соответствующая маска в плане нумерации системы</a:t>
            </a:r>
            <a:r>
              <a:rPr kumimoji="0" lang="en-US" altLang="ko-KR" b="1" dirty="0" smtClean="0">
                <a:latin typeface="Calibri" pitchFamily="34" charset="0"/>
                <a:ea typeface="HY헤드라인M" pitchFamily="18" charset="-127"/>
              </a:rPr>
              <a:t>!!</a:t>
            </a:r>
            <a:endParaRPr kumimoji="0" lang="en-US" altLang="ko-KR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2539" name="Text Box 26"/>
          <p:cNvSpPr txBox="1">
            <a:spLocks noChangeArrowheads="1"/>
          </p:cNvSpPr>
          <p:nvPr/>
        </p:nvSpPr>
        <p:spPr bwMode="auto">
          <a:xfrm>
            <a:off x="8151984" y="2501901"/>
            <a:ext cx="58409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40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523785" y="928688"/>
            <a:ext cx="6098116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Код доступа к группе городских линий 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(ADM 114)</a:t>
            </a:r>
          </a:p>
        </p:txBody>
      </p:sp>
      <p:sp>
        <p:nvSpPr>
          <p:cNvPr id="22541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22542" name="Rectangle 21"/>
          <p:cNvSpPr txBox="1">
            <a:spLocks noChangeArrowheads="1"/>
          </p:cNvSpPr>
          <p:nvPr/>
        </p:nvSpPr>
        <p:spPr bwMode="auto">
          <a:xfrm>
            <a:off x="0" y="346075"/>
            <a:ext cx="7009183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latinLnBrk="0" hangingPunct="0"/>
            <a:r>
              <a:rPr kumimoji="0" lang="ru-RU" altLang="ko-KR" sz="2400" b="1">
                <a:solidFill>
                  <a:schemeClr val="bg1"/>
                </a:solidFill>
                <a:latin typeface="Calibri" pitchFamily="34" charset="0"/>
              </a:rPr>
              <a:t>Нумерационный план</a:t>
            </a:r>
            <a:endParaRPr kumimoji="0" lang="en-US" altLang="ko-KR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1" descr="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59759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sellaDiTesto 28"/>
          <p:cNvSpPr txBox="1">
            <a:spLocks noChangeArrowheads="1"/>
          </p:cNvSpPr>
          <p:nvPr/>
        </p:nvSpPr>
        <p:spPr bwMode="auto">
          <a:xfrm>
            <a:off x="504737" y="1506538"/>
            <a:ext cx="807579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Выбрать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[Station Group Number]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в меню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Feature Numbering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Plan</a:t>
            </a:r>
          </a:p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ru-RU" altLang="ko-KR">
                <a:latin typeface="Calibri" pitchFamily="34" charset="0"/>
              </a:rPr>
              <a:t>Проверить или редактировать коды доступа к группам абонентов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5292080" y="2420888"/>
            <a:ext cx="1336443" cy="238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57" name="CasellaDiTesto 28"/>
          <p:cNvSpPr txBox="1">
            <a:spLocks noChangeArrowheads="1"/>
          </p:cNvSpPr>
          <p:nvPr/>
        </p:nvSpPr>
        <p:spPr bwMode="auto">
          <a:xfrm>
            <a:off x="5292080" y="3573016"/>
            <a:ext cx="3693471" cy="1200150"/>
          </a:xfrm>
          <a:prstGeom prst="rect">
            <a:avLst/>
          </a:prstGeom>
          <a:solidFill>
            <a:srgbClr val="76D7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</a:pPr>
            <a:r>
              <a:rPr kumimoji="0" lang="ru-RU" altLang="ko-KR" b="1" dirty="0">
                <a:latin typeface="Calibri" pitchFamily="34" charset="0"/>
                <a:ea typeface="HY헤드라인M" pitchFamily="18" charset="-127"/>
              </a:rPr>
              <a:t>При назначении номера группы абонентов, должна существовать соответствующая маска в плане нумерации системы</a:t>
            </a:r>
            <a:r>
              <a:rPr kumimoji="0" lang="en-US" altLang="ko-KR" b="1" dirty="0">
                <a:latin typeface="Calibri" pitchFamily="34" charset="0"/>
                <a:ea typeface="HY헤드라인M" pitchFamily="18" charset="-127"/>
              </a:rPr>
              <a:t>!!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7886918" y="3141664"/>
            <a:ext cx="58409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40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3559" name="CasellaDiTesto 28"/>
          <p:cNvSpPr txBox="1">
            <a:spLocks noChangeArrowheads="1"/>
          </p:cNvSpPr>
          <p:nvPr/>
        </p:nvSpPr>
        <p:spPr bwMode="auto">
          <a:xfrm>
            <a:off x="4812464" y="4735514"/>
            <a:ext cx="370140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</a:rPr>
              <a:t> </a:t>
            </a:r>
            <a:r>
              <a:rPr kumimoji="0" lang="ru-RU" altLang="ko-KR">
                <a:latin typeface="Calibri" pitchFamily="34" charset="0"/>
              </a:rPr>
              <a:t>Назначение нумерации групп с использованием диапазона порядковых значений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3560" name="CasellaDiTesto 28"/>
          <p:cNvSpPr txBox="1">
            <a:spLocks noChangeArrowheads="1"/>
          </p:cNvSpPr>
          <p:nvPr/>
        </p:nvSpPr>
        <p:spPr bwMode="auto">
          <a:xfrm>
            <a:off x="480929" y="4787900"/>
            <a:ext cx="423471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</a:rPr>
              <a:t> </a:t>
            </a:r>
            <a:r>
              <a:rPr kumimoji="0" lang="ru-RU" altLang="ko-KR">
                <a:latin typeface="Calibri" pitchFamily="34" charset="0"/>
              </a:rPr>
              <a:t>Удаление нумерации групп с использованием диапазона порядковых значений</a:t>
            </a:r>
            <a:endParaRPr kumimoji="0" lang="ko-KR" altLang="en-US"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23561" name="Picture 14" descr="del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718" y="5618164"/>
            <a:ext cx="3077628" cy="7254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3562" name="Picture 15" descr="115_r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463" y="5603875"/>
            <a:ext cx="3063343" cy="723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563" name="Rectangle 5"/>
          <p:cNvSpPr>
            <a:spLocks noChangeArrowheads="1"/>
          </p:cNvSpPr>
          <p:nvPr/>
        </p:nvSpPr>
        <p:spPr bwMode="auto">
          <a:xfrm>
            <a:off x="523784" y="928688"/>
            <a:ext cx="49029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Нумерация групп абонентов 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(ADM 115)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23565" name="Rectangle 21"/>
          <p:cNvSpPr txBox="1">
            <a:spLocks noChangeArrowheads="1"/>
          </p:cNvSpPr>
          <p:nvPr/>
        </p:nvSpPr>
        <p:spPr bwMode="auto">
          <a:xfrm>
            <a:off x="0" y="346075"/>
            <a:ext cx="7009183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latinLnBrk="0" hangingPunct="0"/>
            <a:r>
              <a:rPr kumimoji="0" lang="ru-RU" altLang="ko-KR" sz="2400" b="1">
                <a:solidFill>
                  <a:schemeClr val="bg1"/>
                </a:solidFill>
                <a:latin typeface="Calibri" pitchFamily="34" charset="0"/>
              </a:rPr>
              <a:t>Нумерационный план</a:t>
            </a:r>
            <a:endParaRPr kumimoji="0" lang="en-US" altLang="ko-KR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864" y="2408239"/>
            <a:ext cx="6339374" cy="21161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579" name="CasellaDiTesto 28"/>
          <p:cNvSpPr txBox="1">
            <a:spLocks noChangeArrowheads="1"/>
          </p:cNvSpPr>
          <p:nvPr/>
        </p:nvSpPr>
        <p:spPr bwMode="auto">
          <a:xfrm>
            <a:off x="588861" y="1443039"/>
            <a:ext cx="828848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Перейти к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ADM 321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в группе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Voice Network</a:t>
            </a:r>
          </a:p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</a:rPr>
              <a:t>Ввести маску, содержащую первое значение и общее количество знаков сетевого номера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418833" y="3508376"/>
            <a:ext cx="1336443" cy="238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81" name="CasellaDiTesto 28"/>
          <p:cNvSpPr txBox="1">
            <a:spLocks noChangeArrowheads="1"/>
          </p:cNvSpPr>
          <p:nvPr/>
        </p:nvSpPr>
        <p:spPr bwMode="auto">
          <a:xfrm>
            <a:off x="3702995" y="4483100"/>
            <a:ext cx="5006106" cy="1200150"/>
          </a:xfrm>
          <a:prstGeom prst="rect">
            <a:avLst/>
          </a:prstGeom>
          <a:solidFill>
            <a:srgbClr val="76D7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</a:pPr>
            <a:r>
              <a:rPr kumimoji="0" lang="ru-RU" altLang="ko-KR" b="1">
                <a:latin typeface="Calibri" pitchFamily="34" charset="0"/>
                <a:ea typeface="HY헤드라인M" pitchFamily="18" charset="-127"/>
              </a:rPr>
              <a:t>При назначении кода нумерации сетевых абонентов, должна существовать соответствующая маска в плане нумерации системы</a:t>
            </a:r>
            <a:r>
              <a:rPr kumimoji="0" lang="en-US" altLang="ko-KR" b="1">
                <a:latin typeface="Calibri" pitchFamily="34" charset="0"/>
                <a:ea typeface="HY헤드라인M" pitchFamily="18" charset="-127"/>
              </a:rPr>
              <a:t>!!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237791" y="4076701"/>
            <a:ext cx="58409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4000" b="1">
                <a:solidFill>
                  <a:srgbClr val="FF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4583" name="CasellaDiTesto 28"/>
          <p:cNvSpPr txBox="1">
            <a:spLocks noChangeArrowheads="1"/>
          </p:cNvSpPr>
          <p:nvPr/>
        </p:nvSpPr>
        <p:spPr bwMode="auto">
          <a:xfrm>
            <a:off x="668222" y="5748338"/>
            <a:ext cx="831705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Проверить</a:t>
            </a:r>
            <a:r>
              <a:rPr kumimoji="0" lang="en-US" altLang="ko-KR">
                <a:latin typeface="Calibri" pitchFamily="34" charset="0"/>
              </a:rPr>
              <a:t> ADM 111 </a:t>
            </a:r>
            <a:r>
              <a:rPr kumimoji="0" lang="ru-RU" altLang="ko-KR">
                <a:latin typeface="Calibri" pitchFamily="34" charset="0"/>
              </a:rPr>
              <a:t>и план нумерации системы на наличие совпадений со значениями сетевой нумерации</a:t>
            </a:r>
            <a:endParaRPr kumimoji="0" lang="ko-KR" altLang="en-US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523784" y="928688"/>
            <a:ext cx="3820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Сетевая нумерация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 (ADM 112)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24586" name="Rectangle 21"/>
          <p:cNvSpPr txBox="1">
            <a:spLocks noChangeArrowheads="1"/>
          </p:cNvSpPr>
          <p:nvPr/>
        </p:nvSpPr>
        <p:spPr bwMode="auto">
          <a:xfrm>
            <a:off x="0" y="346075"/>
            <a:ext cx="7009183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latinLnBrk="0" hangingPunct="0"/>
            <a:r>
              <a:rPr kumimoji="0" lang="ru-RU" altLang="ko-KR" sz="2400" b="1">
                <a:solidFill>
                  <a:schemeClr val="bg1"/>
                </a:solidFill>
                <a:latin typeface="Calibri" pitchFamily="34" charset="0"/>
              </a:rPr>
              <a:t>Нумерационный план</a:t>
            </a:r>
            <a:endParaRPr kumimoji="0" lang="en-US" altLang="ko-KR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11413" y="1125538"/>
            <a:ext cx="6553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              1. Изменение плана нумерации для систем </a:t>
            </a:r>
          </a:p>
          <a:p>
            <a:r>
              <a:rPr lang="en-US" sz="1400" b="0"/>
              <a:t>A</a:t>
            </a:r>
            <a:r>
              <a:rPr lang="ru-RU" sz="1400" b="0"/>
              <a:t> </a:t>
            </a:r>
            <a:r>
              <a:rPr lang="en-US" sz="1400" b="0"/>
              <a:t>(100-199)</a:t>
            </a:r>
          </a:p>
          <a:p>
            <a:r>
              <a:rPr lang="en-US" sz="1400" b="0"/>
              <a:t>B (200-299)</a:t>
            </a:r>
            <a:endParaRPr lang="ru-RU" sz="1400" b="0"/>
          </a:p>
          <a:p>
            <a:r>
              <a:rPr lang="en-US" sz="1400" b="0"/>
              <a:t>C (300-399) </a:t>
            </a:r>
            <a:r>
              <a:rPr lang="ru-RU" sz="1400" b="0"/>
              <a:t>Перед изменением удалить текущие значения. </a:t>
            </a:r>
            <a:endParaRPr lang="en-US" sz="1400" b="0"/>
          </a:p>
          <a:p>
            <a:r>
              <a:rPr lang="ru-RU" sz="1400" b="0"/>
              <a:t>Следует указать все возможные префиксы набора, включая префиксы удаленных АТС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388" y="2565400"/>
            <a:ext cx="3908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2</a:t>
            </a:r>
            <a:r>
              <a:rPr lang="ru-RU" sz="1400" b="0"/>
              <a:t>. Добавить необходимые номера</a:t>
            </a:r>
          </a:p>
          <a:p>
            <a:r>
              <a:rPr lang="ru-RU" sz="1400" b="0"/>
              <a:t> </a:t>
            </a:r>
            <a:r>
              <a:rPr lang="en-US" sz="1400" b="0"/>
              <a:t>A</a:t>
            </a:r>
            <a:r>
              <a:rPr lang="ru-RU" sz="1400" b="0"/>
              <a:t> </a:t>
            </a:r>
            <a:r>
              <a:rPr lang="en-US" sz="1400" b="0"/>
              <a:t>(100-1</a:t>
            </a:r>
            <a:r>
              <a:rPr lang="ru-RU" sz="1400" b="0"/>
              <a:t>49</a:t>
            </a:r>
            <a:r>
              <a:rPr lang="en-US" sz="1400" b="0"/>
              <a:t>)</a:t>
            </a:r>
            <a:r>
              <a:rPr lang="ru-RU" sz="1400" b="0"/>
              <a:t> </a:t>
            </a:r>
            <a:r>
              <a:rPr lang="en-US" sz="1400" b="0"/>
              <a:t>B (200-</a:t>
            </a:r>
            <a:r>
              <a:rPr lang="ru-RU" sz="1400" b="0"/>
              <a:t>24</a:t>
            </a:r>
            <a:r>
              <a:rPr lang="en-US" sz="1400" b="0"/>
              <a:t>9)</a:t>
            </a:r>
            <a:r>
              <a:rPr lang="ru-RU" sz="1400" b="0"/>
              <a:t> </a:t>
            </a:r>
            <a:r>
              <a:rPr lang="en-US" sz="1400" b="0"/>
              <a:t>C (300-</a:t>
            </a:r>
            <a:r>
              <a:rPr lang="ru-RU" sz="1400" b="0"/>
              <a:t>34</a:t>
            </a:r>
            <a:r>
              <a:rPr lang="en-US" sz="1400" b="0"/>
              <a:t>9)</a:t>
            </a:r>
            <a:endParaRPr lang="ru-RU" sz="1400" b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24300" y="3644900"/>
            <a:ext cx="496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3</a:t>
            </a:r>
            <a:r>
              <a:rPr lang="ru-RU" sz="1400" b="0"/>
              <a:t>. Изменить значение функции Перехвата в группе на </a:t>
            </a:r>
            <a:r>
              <a:rPr lang="en-US" sz="1400" b="0"/>
              <a:t>‘</a:t>
            </a:r>
            <a:r>
              <a:rPr lang="ru-RU" sz="1400" b="0"/>
              <a:t>**</a:t>
            </a:r>
            <a:r>
              <a:rPr lang="en-US" sz="1400" b="0"/>
              <a:t>’</a:t>
            </a:r>
            <a:endParaRPr lang="ru-RU" sz="1400" b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644900"/>
            <a:ext cx="3600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4463"/>
            <a:ext cx="2200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25538"/>
            <a:ext cx="271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636838"/>
            <a:ext cx="3286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357563"/>
            <a:ext cx="29527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2492375"/>
            <a:ext cx="3097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Практика. План нумерации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33400" y="1376363"/>
          <a:ext cx="8153400" cy="1383030"/>
        </p:xfrm>
        <a:graphic>
          <a:graphicData uri="http://schemas.openxmlformats.org/drawingml/2006/table">
            <a:tbl>
              <a:tblPr/>
              <a:tblGrid>
                <a:gridCol w="2209800"/>
                <a:gridCol w="1905000"/>
                <a:gridCol w="1905000"/>
                <a:gridCol w="21336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Система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Кол-во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 </a:t>
                      </a:r>
                      <a:r>
                        <a:rPr kumimoji="0" lang="ru-RU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групп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Кол-во участников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Номера групп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iPECS-MG 300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50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50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620 ~ 669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iPECS-MG 100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20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50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620 ~ 639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다이어그램 13"/>
          <p:cNvGraphicFramePr/>
          <p:nvPr/>
        </p:nvGraphicFramePr>
        <p:xfrm>
          <a:off x="381000" y="3352800"/>
          <a:ext cx="8610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85" name="Rectangle 5"/>
          <p:cNvSpPr>
            <a:spLocks noChangeArrowheads="1"/>
          </p:cNvSpPr>
          <p:nvPr/>
        </p:nvSpPr>
        <p:spPr bwMode="auto">
          <a:xfrm>
            <a:off x="492125" y="928688"/>
            <a:ext cx="21049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ko-KR" sz="2200" dirty="0" smtClean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Ёмкость систем </a:t>
            </a:r>
            <a:endParaRPr lang="ru-RU" altLang="ko-KR" sz="2200" dirty="0">
              <a:solidFill>
                <a:srgbClr val="292929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15386" name="Rectangle 11"/>
          <p:cNvSpPr>
            <a:spLocks noChangeArrowheads="1"/>
          </p:cNvSpPr>
          <p:nvPr/>
        </p:nvSpPr>
        <p:spPr bwMode="auto">
          <a:xfrm>
            <a:off x="163513" y="993775"/>
            <a:ext cx="28575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ko-KR" altLang="en-US" sz="1800">
              <a:latin typeface="Calibri" pitchFamily="34" charset="0"/>
              <a:ea typeface="굴림" charset="-127"/>
            </a:endParaRPr>
          </a:p>
        </p:txBody>
      </p:sp>
      <p:sp>
        <p:nvSpPr>
          <p:cNvPr id="15387" name="Rectangle 5"/>
          <p:cNvSpPr>
            <a:spLocks noChangeArrowheads="1"/>
          </p:cNvSpPr>
          <p:nvPr/>
        </p:nvSpPr>
        <p:spPr bwMode="auto">
          <a:xfrm>
            <a:off x="481013" y="2808288"/>
            <a:ext cx="34894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ko-KR" sz="2200" dirty="0" smtClean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Атрибуты групп абонентов</a:t>
            </a:r>
            <a:endParaRPr lang="en-US" altLang="ko-KR" sz="2200" dirty="0">
              <a:solidFill>
                <a:srgbClr val="292929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15388" name="Rectangle 11"/>
          <p:cNvSpPr>
            <a:spLocks noChangeArrowheads="1"/>
          </p:cNvSpPr>
          <p:nvPr/>
        </p:nvSpPr>
        <p:spPr bwMode="auto">
          <a:xfrm>
            <a:off x="152400" y="2873375"/>
            <a:ext cx="28575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ko-KR" altLang="en-US" sz="1800">
              <a:latin typeface="Calibri" pitchFamily="34" charset="0"/>
              <a:ea typeface="굴림" charset="-127"/>
            </a:endParaRPr>
          </a:p>
        </p:txBody>
      </p:sp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0" y="346075"/>
            <a:ext cx="9144000" cy="433388"/>
            <a:chOff x="0" y="345375"/>
            <a:chExt cx="9144000" cy="433388"/>
          </a:xfrm>
        </p:grpSpPr>
        <p:sp>
          <p:nvSpPr>
            <p:cNvPr id="11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>
              <a:lvl1pPr algn="ctr">
                <a:defRPr sz="3600"/>
              </a:lvl1pPr>
            </a:lstStyle>
            <a:p>
              <a:pPr algn="l" eaLnBrk="0" latinLnBrk="0" hangingPunct="0">
                <a:defRPr/>
              </a:pPr>
              <a:r>
                <a:rPr lang="ru-RU" altLang="ko-KR" sz="2400" b="1" dirty="0" smtClean="0">
                  <a:solidFill>
                    <a:schemeClr val="bg1"/>
                  </a:solidFill>
                  <a:latin typeface="Calibri" pitchFamily="34" charset="0"/>
                  <a:ea typeface="굴림" pitchFamily="50" charset="-127"/>
                </a:rPr>
                <a:t>Группы абонентов</a:t>
              </a:r>
              <a:endParaRPr lang="en-US" altLang="ko-KR" sz="2400" b="1" dirty="0" smtClean="0">
                <a:solidFill>
                  <a:schemeClr val="bg1"/>
                </a:solidFill>
                <a:latin typeface="Calibri" pitchFamily="34" charset="0"/>
                <a:ea typeface="굴림" pitchFamily="50" charset="-127"/>
              </a:endParaRPr>
            </a:p>
          </p:txBody>
        </p:sp>
        <p:cxnSp>
          <p:nvCxnSpPr>
            <p:cNvPr id="15391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  <a:solidFill>
            <a:srgbClr val="000080"/>
          </a:solidFill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Максимальная ёмкость систем краткая</a:t>
            </a:r>
            <a:r>
              <a:rPr lang="en-US" altLang="ko-KR" sz="2400" b="1" smtClean="0">
                <a:solidFill>
                  <a:schemeClr val="bg1"/>
                </a:solidFill>
                <a:latin typeface="Franklin Gothic Medium" pitchFamily="34" charset="0"/>
                <a:ea typeface="굴림" charset="-127"/>
              </a:rPr>
              <a:t> </a:t>
            </a:r>
            <a:r>
              <a:rPr lang="ru-RU" sz="2400" b="1" smtClean="0">
                <a:solidFill>
                  <a:schemeClr val="bg1"/>
                </a:solidFill>
              </a:rPr>
              <a:t>сводная таблица</a:t>
            </a: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>
            <p:ph idx="1"/>
          </p:nvPr>
        </p:nvGraphicFramePr>
        <p:xfrm>
          <a:off x="971550" y="1412875"/>
          <a:ext cx="6727825" cy="1584961"/>
        </p:xfrm>
        <a:graphic>
          <a:graphicData uri="http://schemas.openxmlformats.org/drawingml/2006/table">
            <a:tbl>
              <a:tblPr/>
              <a:tblGrid>
                <a:gridCol w="1265238"/>
                <a:gridCol w="993775"/>
                <a:gridCol w="1074737"/>
                <a:gridCol w="1074738"/>
                <a:gridCol w="1077912"/>
                <a:gridCol w="1241425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процессор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абоненты макс.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С.Л.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кол-во портов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IP / TDM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DECT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MG100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120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120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96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80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200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MG300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324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324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192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240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  <a:tab pos="1371600" algn="l"/>
                          <a:tab pos="6400800" algn="r"/>
                          <a:tab pos="8915400" algn="r"/>
                        </a:tabLst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charset="-127"/>
                          <a:cs typeface="Arial" pitchFamily="34" charset="0"/>
                        </a:rPr>
                        <a:t>414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55" name="Picture 39" descr="iPECS_MG_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149725"/>
            <a:ext cx="2181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40" descr="iPECS_MG_300_i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73463"/>
            <a:ext cx="21177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7" name="Text Box 41"/>
          <p:cNvSpPr txBox="1">
            <a:spLocks noChangeArrowheads="1"/>
          </p:cNvSpPr>
          <p:nvPr/>
        </p:nvSpPr>
        <p:spPr bwMode="auto">
          <a:xfrm>
            <a:off x="2051050" y="35734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MG100</a:t>
            </a:r>
            <a:endParaRPr lang="ru-RU"/>
          </a:p>
        </p:txBody>
      </p:sp>
      <p:sp>
        <p:nvSpPr>
          <p:cNvPr id="5158" name="Text Box 42"/>
          <p:cNvSpPr txBox="1">
            <a:spLocks noChangeArrowheads="1"/>
          </p:cNvSpPr>
          <p:nvPr/>
        </p:nvSpPr>
        <p:spPr bwMode="auto">
          <a:xfrm>
            <a:off x="5364163" y="3284538"/>
            <a:ext cx="95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MG300</a:t>
            </a:r>
            <a:endParaRPr lang="ru-RU"/>
          </a:p>
        </p:txBody>
      </p:sp>
      <p:sp>
        <p:nvSpPr>
          <p:cNvPr id="5159" name="Text Box 43"/>
          <p:cNvSpPr txBox="1">
            <a:spLocks noChangeArrowheads="1"/>
          </p:cNvSpPr>
          <p:nvPr/>
        </p:nvSpPr>
        <p:spPr bwMode="auto">
          <a:xfrm>
            <a:off x="4067175" y="501332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BKSU</a:t>
            </a:r>
            <a:endParaRPr lang="ru-RU" b="0"/>
          </a:p>
        </p:txBody>
      </p:sp>
      <p:sp>
        <p:nvSpPr>
          <p:cNvPr id="5160" name="Text Box 46"/>
          <p:cNvSpPr txBox="1">
            <a:spLocks noChangeArrowheads="1"/>
          </p:cNvSpPr>
          <p:nvPr/>
        </p:nvSpPr>
        <p:spPr bwMode="auto">
          <a:xfrm>
            <a:off x="4140200" y="450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5161" name="Text Box 47"/>
          <p:cNvSpPr txBox="1">
            <a:spLocks noChangeArrowheads="1"/>
          </p:cNvSpPr>
          <p:nvPr/>
        </p:nvSpPr>
        <p:spPr bwMode="auto">
          <a:xfrm>
            <a:off x="4067175" y="44370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EKSU</a:t>
            </a:r>
            <a:endParaRPr lang="ru-RU" b="0"/>
          </a:p>
        </p:txBody>
      </p:sp>
      <p:sp>
        <p:nvSpPr>
          <p:cNvPr id="5162" name="Text Box 50"/>
          <p:cNvSpPr txBox="1">
            <a:spLocks noChangeArrowheads="1"/>
          </p:cNvSpPr>
          <p:nvPr/>
        </p:nvSpPr>
        <p:spPr bwMode="auto">
          <a:xfrm>
            <a:off x="4067175" y="393382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EKSU</a:t>
            </a:r>
            <a:endParaRPr lang="ru-RU" b="0"/>
          </a:p>
        </p:txBody>
      </p:sp>
      <p:sp>
        <p:nvSpPr>
          <p:cNvPr id="5163" name="Text Box 52"/>
          <p:cNvSpPr txBox="1">
            <a:spLocks noChangeArrowheads="1"/>
          </p:cNvSpPr>
          <p:nvPr/>
        </p:nvSpPr>
        <p:spPr bwMode="auto">
          <a:xfrm>
            <a:off x="2700338" y="5876925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>
                <a:solidFill>
                  <a:srgbClr val="CC3300"/>
                </a:solidFill>
              </a:rPr>
              <a:t>Отличие только в процессоре</a:t>
            </a:r>
          </a:p>
        </p:txBody>
      </p:sp>
      <p:sp>
        <p:nvSpPr>
          <p:cNvPr id="5164" name="AutoShape 27"/>
          <p:cNvSpPr>
            <a:spLocks noChangeArrowheads="1"/>
          </p:cNvSpPr>
          <p:nvPr/>
        </p:nvSpPr>
        <p:spPr bwMode="auto">
          <a:xfrm>
            <a:off x="4859338" y="5013325"/>
            <a:ext cx="4572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 sz="2400" b="0">
              <a:ea typeface="HY헤드라인M" pitchFamily="18" charset="-127"/>
            </a:endParaRPr>
          </a:p>
        </p:txBody>
      </p:sp>
      <p:sp>
        <p:nvSpPr>
          <p:cNvPr id="5165" name="AutoShape 27"/>
          <p:cNvSpPr>
            <a:spLocks noChangeArrowheads="1"/>
          </p:cNvSpPr>
          <p:nvPr/>
        </p:nvSpPr>
        <p:spPr bwMode="auto">
          <a:xfrm>
            <a:off x="4859338" y="4437063"/>
            <a:ext cx="4572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 sz="2400" b="0">
              <a:ea typeface="HY헤드라인M" pitchFamily="18" charset="-127"/>
            </a:endParaRPr>
          </a:p>
        </p:txBody>
      </p:sp>
      <p:sp>
        <p:nvSpPr>
          <p:cNvPr id="5166" name="AutoShape 27"/>
          <p:cNvSpPr>
            <a:spLocks noChangeArrowheads="1"/>
          </p:cNvSpPr>
          <p:nvPr/>
        </p:nvSpPr>
        <p:spPr bwMode="auto">
          <a:xfrm>
            <a:off x="4859338" y="3933825"/>
            <a:ext cx="4572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 sz="2400" b="0">
              <a:ea typeface="HY헤드라인M" pitchFamily="18" charset="-127"/>
            </a:endParaRPr>
          </a:p>
        </p:txBody>
      </p:sp>
      <p:sp>
        <p:nvSpPr>
          <p:cNvPr id="5167" name="AutoShape 27"/>
          <p:cNvSpPr>
            <a:spLocks noChangeArrowheads="1"/>
          </p:cNvSpPr>
          <p:nvPr/>
        </p:nvSpPr>
        <p:spPr bwMode="auto">
          <a:xfrm rot="10800000">
            <a:off x="3635375" y="4437063"/>
            <a:ext cx="4572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latinLnBrk="1"/>
            <a:endParaRPr lang="ko-KR" altLang="en-US" sz="2400" b="0">
              <a:ea typeface="HY헤드라인M" pitchFamily="18" charset="-127"/>
            </a:endParaRPr>
          </a:p>
        </p:txBody>
      </p:sp>
      <p:sp>
        <p:nvSpPr>
          <p:cNvPr id="5168" name="AutoShape 27"/>
          <p:cNvSpPr>
            <a:spLocks noChangeArrowheads="1"/>
          </p:cNvSpPr>
          <p:nvPr/>
        </p:nvSpPr>
        <p:spPr bwMode="auto">
          <a:xfrm rot="10800000">
            <a:off x="3635375" y="5013325"/>
            <a:ext cx="4572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latinLnBrk="1"/>
            <a:endParaRPr lang="ko-KR" altLang="en-US" sz="2400" b="0"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9"/>
          <p:cNvGrpSpPr>
            <a:grpSpLocks/>
          </p:cNvGrpSpPr>
          <p:nvPr/>
        </p:nvGrpSpPr>
        <p:grpSpPr bwMode="auto">
          <a:xfrm>
            <a:off x="4787900" y="2924175"/>
            <a:ext cx="3989388" cy="3429000"/>
            <a:chOff x="1849673" y="1828800"/>
            <a:chExt cx="7308281" cy="4495800"/>
          </a:xfrm>
        </p:grpSpPr>
        <p:sp>
          <p:nvSpPr>
            <p:cNvPr id="14381" name="AutoShape 5"/>
            <p:cNvSpPr>
              <a:spLocks noChangeArrowheads="1"/>
            </p:cNvSpPr>
            <p:nvPr/>
          </p:nvSpPr>
          <p:spPr bwMode="auto">
            <a:xfrm>
              <a:off x="1849673" y="4495060"/>
              <a:ext cx="1468637" cy="1219694"/>
            </a:xfrm>
            <a:prstGeom prst="cloudCallout">
              <a:avLst>
                <a:gd name="adj1" fmla="val -22917"/>
                <a:gd name="adj2" fmla="val 11588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en-US" altLang="ko-KR" sz="1400">
                  <a:solidFill>
                    <a:srgbClr val="46464A"/>
                  </a:solidFill>
                  <a:latin typeface="Calibri" pitchFamily="34" charset="0"/>
                  <a:ea typeface="HY헤드라인M" pitchFamily="18" charset="-127"/>
                </a:rPr>
                <a:t>CO LINE 2</a:t>
              </a:r>
              <a:endParaRPr lang="ko-KR" altLang="en-US" sz="1400">
                <a:solidFill>
                  <a:srgbClr val="46464A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4382" name="AutoShape 4"/>
            <p:cNvSpPr>
              <a:spLocks noChangeArrowheads="1"/>
            </p:cNvSpPr>
            <p:nvPr/>
          </p:nvSpPr>
          <p:spPr bwMode="auto">
            <a:xfrm>
              <a:off x="1849673" y="2590588"/>
              <a:ext cx="1552973" cy="1219694"/>
            </a:xfrm>
            <a:prstGeom prst="cloudCallout">
              <a:avLst>
                <a:gd name="adj1" fmla="val -22917"/>
                <a:gd name="adj2" fmla="val 11588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en-US" altLang="ko-KR" sz="1400">
                  <a:solidFill>
                    <a:srgbClr val="46464A"/>
                  </a:solidFill>
                  <a:latin typeface="Calibri" pitchFamily="34" charset="0"/>
                  <a:ea typeface="HY헤드라인M" pitchFamily="18" charset="-127"/>
                </a:rPr>
                <a:t>CO LINE 1</a:t>
              </a:r>
              <a:endParaRPr lang="en-US" altLang="ko-KR" sz="1400" b="0">
                <a:solidFill>
                  <a:srgbClr val="46464A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3276600" y="1828800"/>
              <a:ext cx="5881354" cy="4495800"/>
              <a:chOff x="2256" y="672"/>
              <a:chExt cx="3730" cy="2928"/>
            </a:xfrm>
          </p:grpSpPr>
          <p:sp>
            <p:nvSpPr>
              <p:cNvPr id="14392" name="AutoShape 24"/>
              <p:cNvSpPr>
                <a:spLocks noChangeArrowheads="1"/>
              </p:cNvSpPr>
              <p:nvPr/>
            </p:nvSpPr>
            <p:spPr bwMode="auto">
              <a:xfrm>
                <a:off x="4752" y="2272"/>
                <a:ext cx="624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14393" name="AutoShape 28"/>
              <p:cNvSpPr>
                <a:spLocks noChangeArrowheads="1"/>
              </p:cNvSpPr>
              <p:nvPr/>
            </p:nvSpPr>
            <p:spPr bwMode="auto">
              <a:xfrm>
                <a:off x="2774" y="2358"/>
                <a:ext cx="624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14394" name="Oval 2"/>
              <p:cNvSpPr>
                <a:spLocks noChangeArrowheads="1"/>
              </p:cNvSpPr>
              <p:nvPr/>
            </p:nvSpPr>
            <p:spPr bwMode="auto">
              <a:xfrm>
                <a:off x="2256" y="672"/>
                <a:ext cx="3264" cy="29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1200" b="0">
                  <a:latin typeface="Times New Roman" pitchFamily="18" charset="0"/>
                  <a:ea typeface="HY헤드라인M" pitchFamily="18" charset="-127"/>
                </a:endParaRPr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3553" y="688"/>
                <a:ext cx="97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STA101</a:t>
                </a:r>
              </a:p>
            </p:txBody>
          </p:sp>
          <p:sp>
            <p:nvSpPr>
              <p:cNvPr id="47" name="Text Box 19"/>
              <p:cNvSpPr txBox="1">
                <a:spLocks noChangeArrowheads="1"/>
              </p:cNvSpPr>
              <p:nvPr/>
            </p:nvSpPr>
            <p:spPr bwMode="auto">
              <a:xfrm>
                <a:off x="5016" y="2136"/>
                <a:ext cx="97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103</a:t>
                </a:r>
              </a:p>
            </p:txBody>
          </p:sp>
          <p:sp>
            <p:nvSpPr>
              <p:cNvPr id="14397" name="AutoShape 20"/>
              <p:cNvSpPr>
                <a:spLocks noChangeArrowheads="1"/>
              </p:cNvSpPr>
              <p:nvPr/>
            </p:nvSpPr>
            <p:spPr bwMode="auto">
              <a:xfrm>
                <a:off x="3832" y="832"/>
                <a:ext cx="680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14398" name="AutoShape 22"/>
              <p:cNvSpPr>
                <a:spLocks noChangeArrowheads="1"/>
              </p:cNvSpPr>
              <p:nvPr/>
            </p:nvSpPr>
            <p:spPr bwMode="auto">
              <a:xfrm>
                <a:off x="4704" y="1382"/>
                <a:ext cx="680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14399" name="AutoShape 26"/>
              <p:cNvSpPr>
                <a:spLocks noChangeArrowheads="1"/>
              </p:cNvSpPr>
              <p:nvPr/>
            </p:nvSpPr>
            <p:spPr bwMode="auto">
              <a:xfrm>
                <a:off x="3864" y="2915"/>
                <a:ext cx="624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53" name="Text Box 30"/>
              <p:cNvSpPr txBox="1">
                <a:spLocks noChangeArrowheads="1"/>
              </p:cNvSpPr>
              <p:nvPr/>
            </p:nvSpPr>
            <p:spPr bwMode="auto">
              <a:xfrm>
                <a:off x="2303" y="2232"/>
                <a:ext cx="97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105</a:t>
                </a:r>
              </a:p>
            </p:txBody>
          </p:sp>
          <p:sp>
            <p:nvSpPr>
              <p:cNvPr id="14401" name="AutoShape 31"/>
              <p:cNvSpPr>
                <a:spLocks noChangeArrowheads="1"/>
              </p:cNvSpPr>
              <p:nvPr/>
            </p:nvSpPr>
            <p:spPr bwMode="auto">
              <a:xfrm>
                <a:off x="2944" y="1240"/>
                <a:ext cx="624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55" name="Text Box 35"/>
              <p:cNvSpPr txBox="1">
                <a:spLocks noChangeArrowheads="1"/>
              </p:cNvSpPr>
              <p:nvPr/>
            </p:nvSpPr>
            <p:spPr bwMode="auto">
              <a:xfrm>
                <a:off x="3409" y="2737"/>
                <a:ext cx="97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104</a:t>
                </a:r>
              </a:p>
            </p:txBody>
          </p:sp>
          <p:sp>
            <p:nvSpPr>
              <p:cNvPr id="56" name="Text Box 36"/>
              <p:cNvSpPr txBox="1">
                <a:spLocks noChangeArrowheads="1"/>
              </p:cNvSpPr>
              <p:nvPr/>
            </p:nvSpPr>
            <p:spPr bwMode="auto">
              <a:xfrm>
                <a:off x="2303" y="1176"/>
                <a:ext cx="97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100</a:t>
                </a:r>
              </a:p>
            </p:txBody>
          </p: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3024" y="1008"/>
                <a:ext cx="1920" cy="2208"/>
                <a:chOff x="3024" y="1008"/>
                <a:chExt cx="1920" cy="2208"/>
              </a:xfrm>
            </p:grpSpPr>
            <p:sp>
              <p:nvSpPr>
                <p:cNvPr id="14411" name="Arc 7"/>
                <p:cNvSpPr>
                  <a:spLocks/>
                </p:cNvSpPr>
                <p:nvPr/>
              </p:nvSpPr>
              <p:spPr bwMode="auto">
                <a:xfrm rot="5400000" flipH="1">
                  <a:off x="4212" y="1091"/>
                  <a:ext cx="624" cy="457"/>
                </a:xfrm>
                <a:custGeom>
                  <a:avLst/>
                  <a:gdLst>
                    <a:gd name="T0" fmla="*/ 0 w 21600"/>
                    <a:gd name="T1" fmla="*/ 0 h 20538"/>
                    <a:gd name="T2" fmla="*/ 0 w 21600"/>
                    <a:gd name="T3" fmla="*/ 0 h 20538"/>
                    <a:gd name="T4" fmla="*/ 0 w 21600"/>
                    <a:gd name="T5" fmla="*/ 0 h 2053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538"/>
                    <a:gd name="T11" fmla="*/ 21600 w 21600"/>
                    <a:gd name="T12" fmla="*/ 20538 h 205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538" fill="none" extrusionOk="0">
                      <a:moveTo>
                        <a:pt x="9520" y="0"/>
                      </a:moveTo>
                      <a:cubicBezTo>
                        <a:pt x="16914" y="3631"/>
                        <a:pt x="21600" y="11151"/>
                        <a:pt x="21600" y="19389"/>
                      </a:cubicBezTo>
                      <a:cubicBezTo>
                        <a:pt x="21600" y="19772"/>
                        <a:pt x="21589" y="20155"/>
                        <a:pt x="21569" y="20538"/>
                      </a:cubicBezTo>
                    </a:path>
                    <a:path w="21600" h="20538" stroke="0" extrusionOk="0">
                      <a:moveTo>
                        <a:pt x="9520" y="0"/>
                      </a:moveTo>
                      <a:cubicBezTo>
                        <a:pt x="16914" y="3631"/>
                        <a:pt x="21600" y="11151"/>
                        <a:pt x="21600" y="19389"/>
                      </a:cubicBezTo>
                      <a:cubicBezTo>
                        <a:pt x="21600" y="19772"/>
                        <a:pt x="21589" y="20155"/>
                        <a:pt x="21569" y="20538"/>
                      </a:cubicBezTo>
                      <a:lnTo>
                        <a:pt x="0" y="19389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12" name="Line 8"/>
                <p:cNvSpPr>
                  <a:spLocks noChangeShapeType="1"/>
                </p:cNvSpPr>
                <p:nvPr/>
              </p:nvSpPr>
              <p:spPr bwMode="auto">
                <a:xfrm>
                  <a:off x="4944" y="19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FF993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13" name="Arc 9"/>
                <p:cNvSpPr>
                  <a:spLocks/>
                </p:cNvSpPr>
                <p:nvPr/>
              </p:nvSpPr>
              <p:spPr bwMode="auto">
                <a:xfrm flipH="1" flipV="1">
                  <a:off x="3024" y="2880"/>
                  <a:ext cx="52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14" name="Arc 10"/>
                <p:cNvSpPr>
                  <a:spLocks/>
                </p:cNvSpPr>
                <p:nvPr/>
              </p:nvSpPr>
              <p:spPr bwMode="auto">
                <a:xfrm rot="-5400000" flipH="1" flipV="1">
                  <a:off x="4237" y="2675"/>
                  <a:ext cx="624" cy="457"/>
                </a:xfrm>
                <a:custGeom>
                  <a:avLst/>
                  <a:gdLst>
                    <a:gd name="T0" fmla="*/ 0 w 21600"/>
                    <a:gd name="T1" fmla="*/ 0 h 20538"/>
                    <a:gd name="T2" fmla="*/ 0 w 21600"/>
                    <a:gd name="T3" fmla="*/ 0 h 20538"/>
                    <a:gd name="T4" fmla="*/ 0 w 21600"/>
                    <a:gd name="T5" fmla="*/ 0 h 2053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538"/>
                    <a:gd name="T11" fmla="*/ 21600 w 21600"/>
                    <a:gd name="T12" fmla="*/ 20538 h 205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538" fill="none" extrusionOk="0">
                      <a:moveTo>
                        <a:pt x="9520" y="0"/>
                      </a:moveTo>
                      <a:cubicBezTo>
                        <a:pt x="16914" y="3631"/>
                        <a:pt x="21600" y="11151"/>
                        <a:pt x="21600" y="19389"/>
                      </a:cubicBezTo>
                      <a:cubicBezTo>
                        <a:pt x="21600" y="19772"/>
                        <a:pt x="21589" y="20155"/>
                        <a:pt x="21569" y="20538"/>
                      </a:cubicBezTo>
                    </a:path>
                    <a:path w="21600" h="20538" stroke="0" extrusionOk="0">
                      <a:moveTo>
                        <a:pt x="9520" y="0"/>
                      </a:moveTo>
                      <a:cubicBezTo>
                        <a:pt x="16914" y="3631"/>
                        <a:pt x="21600" y="11151"/>
                        <a:pt x="21600" y="19389"/>
                      </a:cubicBezTo>
                      <a:cubicBezTo>
                        <a:pt x="21600" y="19772"/>
                        <a:pt x="21589" y="20155"/>
                        <a:pt x="21569" y="20538"/>
                      </a:cubicBezTo>
                      <a:lnTo>
                        <a:pt x="0" y="19389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15" name="Arc 6"/>
                <p:cNvSpPr>
                  <a:spLocks/>
                </p:cNvSpPr>
                <p:nvPr/>
              </p:nvSpPr>
              <p:spPr bwMode="auto">
                <a:xfrm flipH="1">
                  <a:off x="3120" y="1056"/>
                  <a:ext cx="52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>
                <a:off x="2832" y="1920"/>
                <a:ext cx="2041" cy="1392"/>
                <a:chOff x="2832" y="1920"/>
                <a:chExt cx="2041" cy="1392"/>
              </a:xfrm>
            </p:grpSpPr>
            <p:sp>
              <p:nvSpPr>
                <p:cNvPr id="14407" name="Line 12"/>
                <p:cNvSpPr>
                  <a:spLocks noChangeShapeType="1"/>
                </p:cNvSpPr>
                <p:nvPr/>
              </p:nvSpPr>
              <p:spPr bwMode="auto">
                <a:xfrm>
                  <a:off x="4800" y="1920"/>
                  <a:ext cx="0" cy="384"/>
                </a:xfrm>
                <a:prstGeom prst="line">
                  <a:avLst/>
                </a:prstGeom>
                <a:noFill/>
                <a:ln w="38100" cap="rnd">
                  <a:solidFill>
                    <a:srgbClr val="D60093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08" name="Arc 13"/>
                <p:cNvSpPr>
                  <a:spLocks/>
                </p:cNvSpPr>
                <p:nvPr/>
              </p:nvSpPr>
              <p:spPr bwMode="auto">
                <a:xfrm flipH="1" flipV="1">
                  <a:off x="2928" y="2928"/>
                  <a:ext cx="624" cy="336"/>
                </a:xfrm>
                <a:custGeom>
                  <a:avLst/>
                  <a:gdLst>
                    <a:gd name="T0" fmla="*/ 0 w 21600"/>
                    <a:gd name="T1" fmla="*/ 0 h 21575"/>
                    <a:gd name="T2" fmla="*/ 0 w 21600"/>
                    <a:gd name="T3" fmla="*/ 0 h 21575"/>
                    <a:gd name="T4" fmla="*/ 0 w 21600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5"/>
                    <a:gd name="T11" fmla="*/ 21600 w 21600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5" fill="none" extrusionOk="0">
                      <a:moveTo>
                        <a:pt x="1046" y="0"/>
                      </a:moveTo>
                      <a:cubicBezTo>
                        <a:pt x="12555" y="558"/>
                        <a:pt x="21600" y="10052"/>
                        <a:pt x="21600" y="21575"/>
                      </a:cubicBezTo>
                    </a:path>
                    <a:path w="21600" h="21575" stroke="0" extrusionOk="0">
                      <a:moveTo>
                        <a:pt x="1046" y="0"/>
                      </a:moveTo>
                      <a:cubicBezTo>
                        <a:pt x="12555" y="558"/>
                        <a:pt x="21600" y="10052"/>
                        <a:pt x="21600" y="21575"/>
                      </a:cubicBezTo>
                      <a:lnTo>
                        <a:pt x="0" y="21575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D60093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09" name="Arc 14"/>
                <p:cNvSpPr>
                  <a:spLocks/>
                </p:cNvSpPr>
                <p:nvPr/>
              </p:nvSpPr>
              <p:spPr bwMode="auto">
                <a:xfrm rot="-5400000" flipH="1" flipV="1">
                  <a:off x="4333" y="2771"/>
                  <a:ext cx="624" cy="457"/>
                </a:xfrm>
                <a:custGeom>
                  <a:avLst/>
                  <a:gdLst>
                    <a:gd name="T0" fmla="*/ 0 w 21600"/>
                    <a:gd name="T1" fmla="*/ 0 h 20538"/>
                    <a:gd name="T2" fmla="*/ 0 w 21600"/>
                    <a:gd name="T3" fmla="*/ 0 h 20538"/>
                    <a:gd name="T4" fmla="*/ 0 w 21600"/>
                    <a:gd name="T5" fmla="*/ 0 h 2053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538"/>
                    <a:gd name="T11" fmla="*/ 21600 w 21600"/>
                    <a:gd name="T12" fmla="*/ 20538 h 205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538" fill="none" extrusionOk="0">
                      <a:moveTo>
                        <a:pt x="9520" y="0"/>
                      </a:moveTo>
                      <a:cubicBezTo>
                        <a:pt x="16914" y="3631"/>
                        <a:pt x="21600" y="11151"/>
                        <a:pt x="21600" y="19389"/>
                      </a:cubicBezTo>
                      <a:cubicBezTo>
                        <a:pt x="21600" y="19772"/>
                        <a:pt x="21589" y="20155"/>
                        <a:pt x="21569" y="20538"/>
                      </a:cubicBezTo>
                    </a:path>
                    <a:path w="21600" h="20538" stroke="0" extrusionOk="0">
                      <a:moveTo>
                        <a:pt x="9520" y="0"/>
                      </a:moveTo>
                      <a:cubicBezTo>
                        <a:pt x="16914" y="3631"/>
                        <a:pt x="21600" y="11151"/>
                        <a:pt x="21600" y="19389"/>
                      </a:cubicBezTo>
                      <a:cubicBezTo>
                        <a:pt x="21600" y="19772"/>
                        <a:pt x="21589" y="20155"/>
                        <a:pt x="21569" y="20538"/>
                      </a:cubicBezTo>
                      <a:lnTo>
                        <a:pt x="0" y="19389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D60093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10" name="Line 15"/>
                <p:cNvSpPr>
                  <a:spLocks noChangeShapeType="1"/>
                </p:cNvSpPr>
                <p:nvPr/>
              </p:nvSpPr>
              <p:spPr bwMode="auto">
                <a:xfrm>
                  <a:off x="2832" y="1920"/>
                  <a:ext cx="0" cy="384"/>
                </a:xfrm>
                <a:prstGeom prst="line">
                  <a:avLst/>
                </a:prstGeom>
                <a:noFill/>
                <a:ln w="38100" cap="rnd">
                  <a:solidFill>
                    <a:srgbClr val="D60093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9" name="Text Box 18"/>
              <p:cNvSpPr txBox="1">
                <a:spLocks noChangeArrowheads="1"/>
              </p:cNvSpPr>
              <p:nvPr/>
            </p:nvSpPr>
            <p:spPr bwMode="auto">
              <a:xfrm>
                <a:off x="4632" y="1160"/>
                <a:ext cx="97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102</a:t>
                </a:r>
              </a:p>
            </p:txBody>
          </p:sp>
        </p:grpSp>
        <p:sp>
          <p:nvSpPr>
            <p:cNvPr id="14384" name="Line 34"/>
            <p:cNvSpPr>
              <a:spLocks noChangeShapeType="1"/>
            </p:cNvSpPr>
            <p:nvPr/>
          </p:nvSpPr>
          <p:spPr bwMode="auto">
            <a:xfrm flipV="1">
              <a:off x="3048001" y="3285772"/>
              <a:ext cx="930591" cy="1438627"/>
            </a:xfrm>
            <a:prstGeom prst="line">
              <a:avLst/>
            </a:prstGeom>
            <a:noFill/>
            <a:ln w="38100" cap="rnd">
              <a:solidFill>
                <a:srgbClr val="D60093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5" name="Line 33"/>
            <p:cNvSpPr>
              <a:spLocks noChangeShapeType="1"/>
            </p:cNvSpPr>
            <p:nvPr/>
          </p:nvSpPr>
          <p:spPr bwMode="auto">
            <a:xfrm>
              <a:off x="3352800" y="3124200"/>
              <a:ext cx="68580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86" name="Picture 26" descr="ldp7024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5486400"/>
              <a:ext cx="922338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7" name="Picture 26" descr="ldp7024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0" y="3124200"/>
              <a:ext cx="922338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8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3810000" y="4648200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9" name="Picture 19" descr="B-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76" t="24304" r="5948" b="11995"/>
            <a:stretch>
              <a:fillRect/>
            </a:stretch>
          </p:blipFill>
          <p:spPr bwMode="auto">
            <a:xfrm>
              <a:off x="6934200" y="4495800"/>
              <a:ext cx="9366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0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5638800" y="2286000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1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4114800" y="2895600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그룹 43"/>
          <p:cNvGrpSpPr>
            <a:grpSpLocks/>
          </p:cNvGrpSpPr>
          <p:nvPr/>
        </p:nvGrpSpPr>
        <p:grpSpPr bwMode="auto">
          <a:xfrm>
            <a:off x="382588" y="2855913"/>
            <a:ext cx="4129087" cy="3429000"/>
            <a:chOff x="1981200" y="1828799"/>
            <a:chExt cx="7078996" cy="4495796"/>
          </a:xfrm>
        </p:grpSpPr>
        <p:sp>
          <p:nvSpPr>
            <p:cNvPr id="14352" name="AutoShape 5"/>
            <p:cNvSpPr>
              <a:spLocks noChangeArrowheads="1"/>
            </p:cNvSpPr>
            <p:nvPr/>
          </p:nvSpPr>
          <p:spPr bwMode="auto">
            <a:xfrm>
              <a:off x="1981200" y="4495055"/>
              <a:ext cx="1447915" cy="1219693"/>
            </a:xfrm>
            <a:prstGeom prst="cloudCallout">
              <a:avLst>
                <a:gd name="adj1" fmla="val -22917"/>
                <a:gd name="adj2" fmla="val 11588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en-US" altLang="ko-KR" sz="1400">
                  <a:solidFill>
                    <a:srgbClr val="46464A"/>
                  </a:solidFill>
                  <a:latin typeface="Calibri" pitchFamily="34" charset="0"/>
                  <a:ea typeface="HY헤드라인M" pitchFamily="18" charset="-127"/>
                </a:rPr>
                <a:t>CO LINE 2</a:t>
              </a:r>
              <a:endParaRPr lang="ko-KR" altLang="en-US" sz="1400">
                <a:solidFill>
                  <a:srgbClr val="46464A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4353" name="AutoShape 4"/>
            <p:cNvSpPr>
              <a:spLocks noChangeArrowheads="1"/>
            </p:cNvSpPr>
            <p:nvPr/>
          </p:nvSpPr>
          <p:spPr bwMode="auto">
            <a:xfrm>
              <a:off x="1981200" y="2590587"/>
              <a:ext cx="1371709" cy="1219693"/>
            </a:xfrm>
            <a:prstGeom prst="cloudCallout">
              <a:avLst>
                <a:gd name="adj1" fmla="val -22917"/>
                <a:gd name="adj2" fmla="val 11588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en-US" altLang="ko-KR" sz="1400">
                  <a:solidFill>
                    <a:srgbClr val="46464A"/>
                  </a:solidFill>
                  <a:latin typeface="Calibri" pitchFamily="34" charset="0"/>
                  <a:ea typeface="HY헤드라인M" pitchFamily="18" charset="-127"/>
                </a:rPr>
                <a:t>CO LINE 1</a:t>
              </a:r>
              <a:endParaRPr lang="en-US" altLang="ko-KR" sz="1400" b="0">
                <a:solidFill>
                  <a:srgbClr val="46464A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3276601" y="1828799"/>
              <a:ext cx="5783595" cy="4495796"/>
              <a:chOff x="2256" y="672"/>
              <a:chExt cx="3668" cy="2928"/>
            </a:xfrm>
          </p:grpSpPr>
          <p:sp>
            <p:nvSpPr>
              <p:cNvPr id="14363" name="AutoShape 24"/>
              <p:cNvSpPr>
                <a:spLocks noChangeArrowheads="1"/>
              </p:cNvSpPr>
              <p:nvPr/>
            </p:nvSpPr>
            <p:spPr bwMode="auto">
              <a:xfrm>
                <a:off x="4752" y="2272"/>
                <a:ext cx="624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14364" name="Oval 2"/>
              <p:cNvSpPr>
                <a:spLocks noChangeArrowheads="1"/>
              </p:cNvSpPr>
              <p:nvPr/>
            </p:nvSpPr>
            <p:spPr bwMode="auto">
              <a:xfrm>
                <a:off x="2256" y="672"/>
                <a:ext cx="3264" cy="29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1200" b="0">
                  <a:latin typeface="Times New Roman" pitchFamily="18" charset="0"/>
                  <a:ea typeface="HY헤드라인M" pitchFamily="18" charset="-127"/>
                </a:endParaRPr>
              </a:p>
            </p:txBody>
          </p:sp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3551" y="688"/>
                <a:ext cx="908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STA101</a:t>
                </a:r>
              </a:p>
            </p:txBody>
          </p:sp>
          <p:sp>
            <p:nvSpPr>
              <p:cNvPr id="65" name="Text Box 19"/>
              <p:cNvSpPr txBox="1">
                <a:spLocks noChangeArrowheads="1"/>
              </p:cNvSpPr>
              <p:nvPr/>
            </p:nvSpPr>
            <p:spPr bwMode="auto">
              <a:xfrm>
                <a:off x="5016" y="2136"/>
                <a:ext cx="908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103</a:t>
                </a:r>
              </a:p>
            </p:txBody>
          </p:sp>
          <p:sp>
            <p:nvSpPr>
              <p:cNvPr id="14367" name="AutoShape 22"/>
              <p:cNvSpPr>
                <a:spLocks noChangeArrowheads="1"/>
              </p:cNvSpPr>
              <p:nvPr/>
            </p:nvSpPr>
            <p:spPr bwMode="auto">
              <a:xfrm>
                <a:off x="4704" y="1329"/>
                <a:ext cx="680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14368" name="AutoShape 26"/>
              <p:cNvSpPr>
                <a:spLocks noChangeArrowheads="1"/>
              </p:cNvSpPr>
              <p:nvPr/>
            </p:nvSpPr>
            <p:spPr bwMode="auto">
              <a:xfrm>
                <a:off x="3864" y="2817"/>
                <a:ext cx="624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14369" name="AutoShape 28"/>
              <p:cNvSpPr>
                <a:spLocks noChangeArrowheads="1"/>
              </p:cNvSpPr>
              <p:nvPr/>
            </p:nvSpPr>
            <p:spPr bwMode="auto">
              <a:xfrm>
                <a:off x="2836" y="2371"/>
                <a:ext cx="624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70" name="Text Box 30"/>
              <p:cNvSpPr txBox="1">
                <a:spLocks noChangeArrowheads="1"/>
              </p:cNvSpPr>
              <p:nvPr/>
            </p:nvSpPr>
            <p:spPr bwMode="auto">
              <a:xfrm>
                <a:off x="2303" y="2232"/>
                <a:ext cx="908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105</a:t>
                </a:r>
              </a:p>
            </p:txBody>
          </p:sp>
          <p:sp>
            <p:nvSpPr>
              <p:cNvPr id="14371" name="AutoShape 31"/>
              <p:cNvSpPr>
                <a:spLocks noChangeArrowheads="1"/>
              </p:cNvSpPr>
              <p:nvPr/>
            </p:nvSpPr>
            <p:spPr bwMode="auto">
              <a:xfrm>
                <a:off x="2944" y="1240"/>
                <a:ext cx="624" cy="336"/>
              </a:xfrm>
              <a:prstGeom prst="irregularSeal1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ea typeface="HY헤드라인M" pitchFamily="18" charset="-127"/>
                </a:endParaRPr>
              </a:p>
            </p:txBody>
          </p:sp>
          <p:sp>
            <p:nvSpPr>
              <p:cNvPr id="72" name="Text Box 35"/>
              <p:cNvSpPr txBox="1">
                <a:spLocks noChangeArrowheads="1"/>
              </p:cNvSpPr>
              <p:nvPr/>
            </p:nvSpPr>
            <p:spPr bwMode="auto">
              <a:xfrm>
                <a:off x="3407" y="2737"/>
                <a:ext cx="908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104</a:t>
                </a:r>
              </a:p>
            </p:txBody>
          </p:sp>
          <p:sp>
            <p:nvSpPr>
              <p:cNvPr id="73" name="Text Box 36"/>
              <p:cNvSpPr txBox="1">
                <a:spLocks noChangeArrowheads="1"/>
              </p:cNvSpPr>
              <p:nvPr/>
            </p:nvSpPr>
            <p:spPr bwMode="auto">
              <a:xfrm>
                <a:off x="2303" y="1176"/>
                <a:ext cx="908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100</a:t>
                </a:r>
              </a:p>
            </p:txBody>
          </p:sp>
          <p:sp>
            <p:nvSpPr>
              <p:cNvPr id="14374" name="Arc 6"/>
              <p:cNvSpPr>
                <a:spLocks/>
              </p:cNvSpPr>
              <p:nvPr/>
            </p:nvSpPr>
            <p:spPr bwMode="auto">
              <a:xfrm flipH="1">
                <a:off x="3120" y="1056"/>
                <a:ext cx="52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99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" name="Group 42"/>
              <p:cNvGrpSpPr>
                <a:grpSpLocks/>
              </p:cNvGrpSpPr>
              <p:nvPr/>
            </p:nvGrpSpPr>
            <p:grpSpPr bwMode="auto">
              <a:xfrm>
                <a:off x="2832" y="1751"/>
                <a:ext cx="2144" cy="1561"/>
                <a:chOff x="2832" y="1751"/>
                <a:chExt cx="2144" cy="1561"/>
              </a:xfrm>
            </p:grpSpPr>
            <p:sp>
              <p:nvSpPr>
                <p:cNvPr id="14377" name="Line 12"/>
                <p:cNvSpPr>
                  <a:spLocks noChangeShapeType="1"/>
                </p:cNvSpPr>
                <p:nvPr/>
              </p:nvSpPr>
              <p:spPr bwMode="auto">
                <a:xfrm>
                  <a:off x="4976" y="1920"/>
                  <a:ext cx="0" cy="384"/>
                </a:xfrm>
                <a:prstGeom prst="line">
                  <a:avLst/>
                </a:prstGeom>
                <a:noFill/>
                <a:ln w="38100" cap="rnd">
                  <a:solidFill>
                    <a:srgbClr val="D60093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8" name="Arc 13"/>
                <p:cNvSpPr>
                  <a:spLocks/>
                </p:cNvSpPr>
                <p:nvPr/>
              </p:nvSpPr>
              <p:spPr bwMode="auto">
                <a:xfrm flipH="1" flipV="1">
                  <a:off x="2928" y="2928"/>
                  <a:ext cx="624" cy="336"/>
                </a:xfrm>
                <a:custGeom>
                  <a:avLst/>
                  <a:gdLst>
                    <a:gd name="T0" fmla="*/ 0 w 21600"/>
                    <a:gd name="T1" fmla="*/ 0 h 21575"/>
                    <a:gd name="T2" fmla="*/ 0 w 21600"/>
                    <a:gd name="T3" fmla="*/ 0 h 21575"/>
                    <a:gd name="T4" fmla="*/ 0 w 21600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5"/>
                    <a:gd name="T11" fmla="*/ 21600 w 21600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5" fill="none" extrusionOk="0">
                      <a:moveTo>
                        <a:pt x="1046" y="0"/>
                      </a:moveTo>
                      <a:cubicBezTo>
                        <a:pt x="12555" y="558"/>
                        <a:pt x="21600" y="10052"/>
                        <a:pt x="21600" y="21575"/>
                      </a:cubicBezTo>
                    </a:path>
                    <a:path w="21600" h="21575" stroke="0" extrusionOk="0">
                      <a:moveTo>
                        <a:pt x="1046" y="0"/>
                      </a:moveTo>
                      <a:cubicBezTo>
                        <a:pt x="12555" y="558"/>
                        <a:pt x="21600" y="10052"/>
                        <a:pt x="21600" y="21575"/>
                      </a:cubicBezTo>
                      <a:lnTo>
                        <a:pt x="0" y="21575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D60093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9" name="Arc 14"/>
                <p:cNvSpPr>
                  <a:spLocks/>
                </p:cNvSpPr>
                <p:nvPr/>
              </p:nvSpPr>
              <p:spPr bwMode="auto">
                <a:xfrm rot="-5400000" flipH="1" flipV="1">
                  <a:off x="4333" y="2771"/>
                  <a:ext cx="624" cy="457"/>
                </a:xfrm>
                <a:custGeom>
                  <a:avLst/>
                  <a:gdLst>
                    <a:gd name="T0" fmla="*/ 0 w 21600"/>
                    <a:gd name="T1" fmla="*/ 0 h 20538"/>
                    <a:gd name="T2" fmla="*/ 0 w 21600"/>
                    <a:gd name="T3" fmla="*/ 0 h 20538"/>
                    <a:gd name="T4" fmla="*/ 0 w 21600"/>
                    <a:gd name="T5" fmla="*/ 0 h 2053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538"/>
                    <a:gd name="T11" fmla="*/ 21600 w 21600"/>
                    <a:gd name="T12" fmla="*/ 20538 h 205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538" fill="none" extrusionOk="0">
                      <a:moveTo>
                        <a:pt x="9520" y="0"/>
                      </a:moveTo>
                      <a:cubicBezTo>
                        <a:pt x="16914" y="3631"/>
                        <a:pt x="21600" y="11151"/>
                        <a:pt x="21600" y="19389"/>
                      </a:cubicBezTo>
                      <a:cubicBezTo>
                        <a:pt x="21600" y="19772"/>
                        <a:pt x="21589" y="20155"/>
                        <a:pt x="21569" y="20538"/>
                      </a:cubicBezTo>
                    </a:path>
                    <a:path w="21600" h="20538" stroke="0" extrusionOk="0">
                      <a:moveTo>
                        <a:pt x="9520" y="0"/>
                      </a:moveTo>
                      <a:cubicBezTo>
                        <a:pt x="16914" y="3631"/>
                        <a:pt x="21600" y="11151"/>
                        <a:pt x="21600" y="19389"/>
                      </a:cubicBezTo>
                      <a:cubicBezTo>
                        <a:pt x="21600" y="19772"/>
                        <a:pt x="21589" y="20155"/>
                        <a:pt x="21569" y="20538"/>
                      </a:cubicBezTo>
                      <a:lnTo>
                        <a:pt x="0" y="19389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D60093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8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32" y="1751"/>
                  <a:ext cx="26" cy="553"/>
                </a:xfrm>
                <a:prstGeom prst="line">
                  <a:avLst/>
                </a:prstGeom>
                <a:noFill/>
                <a:ln w="38100" cap="rnd">
                  <a:solidFill>
                    <a:srgbClr val="D60093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6" name="Text Box 18"/>
              <p:cNvSpPr txBox="1">
                <a:spLocks noChangeArrowheads="1"/>
              </p:cNvSpPr>
              <p:nvPr/>
            </p:nvSpPr>
            <p:spPr bwMode="auto">
              <a:xfrm>
                <a:off x="4633" y="1104"/>
                <a:ext cx="90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102</a:t>
                </a:r>
              </a:p>
            </p:txBody>
          </p:sp>
        </p:grpSp>
        <p:sp>
          <p:nvSpPr>
            <p:cNvPr id="14355" name="Line 34"/>
            <p:cNvSpPr>
              <a:spLocks noChangeShapeType="1"/>
            </p:cNvSpPr>
            <p:nvPr/>
          </p:nvSpPr>
          <p:spPr bwMode="auto">
            <a:xfrm flipV="1">
              <a:off x="3048000" y="3185863"/>
              <a:ext cx="3921261" cy="1462336"/>
            </a:xfrm>
            <a:prstGeom prst="line">
              <a:avLst/>
            </a:prstGeom>
            <a:noFill/>
            <a:ln w="38100" cap="rnd">
              <a:solidFill>
                <a:srgbClr val="D60093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>
              <a:off x="3290327" y="3027680"/>
              <a:ext cx="83820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57" name="Picture 26" descr="ldp7024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5486400"/>
              <a:ext cx="922338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6" descr="ldp7024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124200"/>
              <a:ext cx="922338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19" descr="B-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76" t="24304" r="5948" b="11995"/>
            <a:stretch>
              <a:fillRect/>
            </a:stretch>
          </p:blipFill>
          <p:spPr bwMode="auto">
            <a:xfrm>
              <a:off x="6934200" y="4495800"/>
              <a:ext cx="9366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3810000" y="4648200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4114800" y="2895600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5638800" y="2286000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AutoShape 27"/>
          <p:cNvSpPr>
            <a:spLocks noChangeArrowheads="1"/>
          </p:cNvSpPr>
          <p:nvPr/>
        </p:nvSpPr>
        <p:spPr bwMode="auto">
          <a:xfrm>
            <a:off x="306388" y="2551113"/>
            <a:ext cx="4337050" cy="4038600"/>
          </a:xfrm>
          <a:prstGeom prst="roundRect">
            <a:avLst>
              <a:gd name="adj" fmla="val 2898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ko-KR" sz="240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4341" name="AutoShape 27"/>
          <p:cNvSpPr>
            <a:spLocks noChangeArrowheads="1"/>
          </p:cNvSpPr>
          <p:nvPr/>
        </p:nvSpPr>
        <p:spPr bwMode="auto">
          <a:xfrm>
            <a:off x="4643438" y="2551113"/>
            <a:ext cx="4176712" cy="4038600"/>
          </a:xfrm>
          <a:prstGeom prst="roundRect">
            <a:avLst>
              <a:gd name="adj" fmla="val 2898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ko-KR" sz="240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274638" y="1593850"/>
            <a:ext cx="4368800" cy="849313"/>
          </a:xfrm>
          <a:prstGeom prst="roundRect">
            <a:avLst>
              <a:gd name="adj" fmla="val 7046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>
              <a:lnSpc>
                <a:spcPts val="1400"/>
              </a:lnSpc>
            </a:pPr>
            <a:r>
              <a:rPr lang="ru-RU" altLang="ko-KR" sz="1600">
                <a:sym typeface="Wingdings" pitchFamily="2" charset="2"/>
              </a:rPr>
              <a:t>При занятости или неответу вызов </a:t>
            </a:r>
          </a:p>
          <a:p>
            <a:pPr latinLnBrk="1">
              <a:lnSpc>
                <a:spcPts val="1400"/>
              </a:lnSpc>
            </a:pPr>
            <a:r>
              <a:rPr lang="ru-RU" altLang="ko-KR" sz="1600">
                <a:sym typeface="Wingdings" pitchFamily="2" charset="2"/>
              </a:rPr>
              <a:t>передаётся на следующего абонента </a:t>
            </a:r>
          </a:p>
          <a:p>
            <a:pPr latinLnBrk="1">
              <a:lnSpc>
                <a:spcPts val="1400"/>
              </a:lnSpc>
            </a:pPr>
            <a:r>
              <a:rPr lang="ru-RU" altLang="ko-KR" sz="1600">
                <a:sym typeface="Wingdings" pitchFamily="2" charset="2"/>
              </a:rPr>
              <a:t>(круговой поиск)</a:t>
            </a:r>
          </a:p>
          <a:p>
            <a:pPr latinLnBrk="1">
              <a:lnSpc>
                <a:spcPts val="1400"/>
              </a:lnSpc>
            </a:pPr>
            <a:endParaRPr lang="ko-KR" altLang="en-US" sz="1600" b="0">
              <a:ea typeface="굴림" charset="-127"/>
            </a:endParaRP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4643438" y="1587500"/>
            <a:ext cx="4176712" cy="849313"/>
          </a:xfrm>
          <a:prstGeom prst="roundRect">
            <a:avLst>
              <a:gd name="adj" fmla="val 7046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ko-KR" sz="1400">
                <a:sym typeface="Wingdings" pitchFamily="2" charset="2"/>
              </a:rPr>
              <a:t>При занятости или неответу вызов </a:t>
            </a:r>
          </a:p>
          <a:p>
            <a:pPr algn="ctr"/>
            <a:r>
              <a:rPr lang="ru-RU" altLang="ko-KR" sz="1400">
                <a:sym typeface="Wingdings" pitchFamily="2" charset="2"/>
              </a:rPr>
              <a:t>передаётся на следующего абонента до </a:t>
            </a:r>
          </a:p>
          <a:p>
            <a:pPr algn="ctr"/>
            <a:r>
              <a:rPr lang="ru-RU" altLang="ko-KR" sz="1400">
                <a:sym typeface="Wingdings" pitchFamily="2" charset="2"/>
              </a:rPr>
              <a:t>последнего в списке </a:t>
            </a:r>
            <a:endParaRPr lang="ko-KR" altLang="en-US" sz="1400">
              <a:ea typeface="굴림" charset="-127"/>
              <a:sym typeface="Wingdings" pitchFamily="2" charset="2"/>
            </a:endParaRPr>
          </a:p>
        </p:txBody>
      </p:sp>
      <p:sp>
        <p:nvSpPr>
          <p:cNvPr id="14344" name="Arc 11"/>
          <p:cNvSpPr>
            <a:spLocks/>
          </p:cNvSpPr>
          <p:nvPr/>
        </p:nvSpPr>
        <p:spPr bwMode="auto">
          <a:xfrm rot="5400000" flipH="1">
            <a:off x="7776369" y="3721894"/>
            <a:ext cx="561975" cy="290513"/>
          </a:xfrm>
          <a:custGeom>
            <a:avLst/>
            <a:gdLst>
              <a:gd name="T0" fmla="*/ 0 w 21600"/>
              <a:gd name="T1" fmla="*/ 0 h 20538"/>
              <a:gd name="T2" fmla="*/ 0 w 21600"/>
              <a:gd name="T3" fmla="*/ 0 h 20538"/>
              <a:gd name="T4" fmla="*/ 0 w 21600"/>
              <a:gd name="T5" fmla="*/ 0 h 20538"/>
              <a:gd name="T6" fmla="*/ 0 60000 65536"/>
              <a:gd name="T7" fmla="*/ 0 60000 65536"/>
              <a:gd name="T8" fmla="*/ 0 60000 65536"/>
              <a:gd name="T9" fmla="*/ 0 w 21600"/>
              <a:gd name="T10" fmla="*/ 0 h 20538"/>
              <a:gd name="T11" fmla="*/ 21600 w 21600"/>
              <a:gd name="T12" fmla="*/ 20538 h 205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538" fill="none" extrusionOk="0">
                <a:moveTo>
                  <a:pt x="9520" y="0"/>
                </a:moveTo>
                <a:cubicBezTo>
                  <a:pt x="16914" y="3631"/>
                  <a:pt x="21600" y="11151"/>
                  <a:pt x="21600" y="19389"/>
                </a:cubicBezTo>
                <a:cubicBezTo>
                  <a:pt x="21600" y="19772"/>
                  <a:pt x="21589" y="20155"/>
                  <a:pt x="21569" y="20538"/>
                </a:cubicBezTo>
              </a:path>
              <a:path w="21600" h="20538" stroke="0" extrusionOk="0">
                <a:moveTo>
                  <a:pt x="9520" y="0"/>
                </a:moveTo>
                <a:cubicBezTo>
                  <a:pt x="16914" y="3631"/>
                  <a:pt x="21600" y="11151"/>
                  <a:pt x="21600" y="19389"/>
                </a:cubicBezTo>
                <a:cubicBezTo>
                  <a:pt x="21600" y="19772"/>
                  <a:pt x="21589" y="20155"/>
                  <a:pt x="21569" y="20538"/>
                </a:cubicBezTo>
                <a:lnTo>
                  <a:pt x="0" y="19389"/>
                </a:lnTo>
                <a:close/>
              </a:path>
            </a:pathLst>
          </a:custGeom>
          <a:noFill/>
          <a:ln w="38100" cap="rnd">
            <a:solidFill>
              <a:srgbClr val="D60093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rc 11"/>
          <p:cNvSpPr>
            <a:spLocks/>
          </p:cNvSpPr>
          <p:nvPr/>
        </p:nvSpPr>
        <p:spPr bwMode="auto">
          <a:xfrm rot="21431203" flipH="1">
            <a:off x="6911975" y="3527425"/>
            <a:ext cx="731838" cy="346075"/>
          </a:xfrm>
          <a:custGeom>
            <a:avLst/>
            <a:gdLst>
              <a:gd name="T0" fmla="*/ 0 w 21600"/>
              <a:gd name="T1" fmla="*/ 0 h 20538"/>
              <a:gd name="T2" fmla="*/ 0 w 21600"/>
              <a:gd name="T3" fmla="*/ 0 h 20538"/>
              <a:gd name="T4" fmla="*/ 0 w 21600"/>
              <a:gd name="T5" fmla="*/ 0 h 20538"/>
              <a:gd name="T6" fmla="*/ 0 60000 65536"/>
              <a:gd name="T7" fmla="*/ 0 60000 65536"/>
              <a:gd name="T8" fmla="*/ 0 60000 65536"/>
              <a:gd name="T9" fmla="*/ 0 w 21600"/>
              <a:gd name="T10" fmla="*/ 0 h 20538"/>
              <a:gd name="T11" fmla="*/ 21600 w 21600"/>
              <a:gd name="T12" fmla="*/ 20538 h 205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538" fill="none" extrusionOk="0">
                <a:moveTo>
                  <a:pt x="9520" y="0"/>
                </a:moveTo>
                <a:cubicBezTo>
                  <a:pt x="16914" y="3631"/>
                  <a:pt x="21600" y="11151"/>
                  <a:pt x="21600" y="19389"/>
                </a:cubicBezTo>
                <a:cubicBezTo>
                  <a:pt x="21600" y="19772"/>
                  <a:pt x="21589" y="20155"/>
                  <a:pt x="21569" y="20538"/>
                </a:cubicBezTo>
              </a:path>
              <a:path w="21600" h="20538" stroke="0" extrusionOk="0">
                <a:moveTo>
                  <a:pt x="9520" y="0"/>
                </a:moveTo>
                <a:cubicBezTo>
                  <a:pt x="16914" y="3631"/>
                  <a:pt x="21600" y="11151"/>
                  <a:pt x="21600" y="19389"/>
                </a:cubicBezTo>
                <a:cubicBezTo>
                  <a:pt x="21600" y="19772"/>
                  <a:pt x="21589" y="20155"/>
                  <a:pt x="21569" y="20538"/>
                </a:cubicBezTo>
                <a:lnTo>
                  <a:pt x="0" y="19389"/>
                </a:lnTo>
                <a:close/>
              </a:path>
            </a:pathLst>
          </a:custGeom>
          <a:noFill/>
          <a:ln w="38100" cap="rnd">
            <a:solidFill>
              <a:srgbClr val="D60093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Text Box 36"/>
          <p:cNvSpPr txBox="1">
            <a:spLocks noChangeArrowheads="1"/>
          </p:cNvSpPr>
          <p:nvPr/>
        </p:nvSpPr>
        <p:spPr bwMode="auto">
          <a:xfrm>
            <a:off x="2959100" y="2595563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>
                <a:latin typeface="Calibri" pitchFamily="34" charset="0"/>
                <a:ea typeface="HY헤드라인M" pitchFamily="18" charset="-127"/>
              </a:rPr>
              <a:t>STA</a:t>
            </a:r>
            <a:r>
              <a:rPr lang="ko-KR" altLang="en-US" sz="1400">
                <a:latin typeface="Calibri" pitchFamily="34" charset="0"/>
                <a:ea typeface="HY헤드라인M" pitchFamily="18" charset="-127"/>
              </a:rPr>
              <a:t>10</a:t>
            </a:r>
            <a:r>
              <a:rPr lang="en-US" altLang="ko-KR" sz="1400">
                <a:latin typeface="Calibri" pitchFamily="34" charset="0"/>
                <a:ea typeface="HY헤드라인M" pitchFamily="18" charset="-127"/>
              </a:rPr>
              <a:t>1 answer </a:t>
            </a:r>
            <a:endParaRPr lang="ko-KR" altLang="en-US" sz="140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4347" name="Arc 13"/>
          <p:cNvSpPr>
            <a:spLocks/>
          </p:cNvSpPr>
          <p:nvPr/>
        </p:nvSpPr>
        <p:spPr bwMode="auto">
          <a:xfrm rot="6922415" flipH="1" flipV="1">
            <a:off x="1938338" y="3113088"/>
            <a:ext cx="636587" cy="503237"/>
          </a:xfrm>
          <a:custGeom>
            <a:avLst/>
            <a:gdLst>
              <a:gd name="T0" fmla="*/ 0 w 21600"/>
              <a:gd name="T1" fmla="*/ 0 h 21575"/>
              <a:gd name="T2" fmla="*/ 0 w 21600"/>
              <a:gd name="T3" fmla="*/ 0 h 21575"/>
              <a:gd name="T4" fmla="*/ 0 w 21600"/>
              <a:gd name="T5" fmla="*/ 0 h 21575"/>
              <a:gd name="T6" fmla="*/ 0 60000 65536"/>
              <a:gd name="T7" fmla="*/ 0 60000 65536"/>
              <a:gd name="T8" fmla="*/ 0 60000 65536"/>
              <a:gd name="T9" fmla="*/ 0 w 21600"/>
              <a:gd name="T10" fmla="*/ 0 h 21575"/>
              <a:gd name="T11" fmla="*/ 21600 w 21600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5" fill="none" extrusionOk="0">
                <a:moveTo>
                  <a:pt x="1046" y="0"/>
                </a:moveTo>
                <a:cubicBezTo>
                  <a:pt x="12555" y="558"/>
                  <a:pt x="21600" y="10052"/>
                  <a:pt x="21600" y="21575"/>
                </a:cubicBezTo>
              </a:path>
              <a:path w="21600" h="21575" stroke="0" extrusionOk="0">
                <a:moveTo>
                  <a:pt x="1046" y="0"/>
                </a:moveTo>
                <a:cubicBezTo>
                  <a:pt x="12555" y="558"/>
                  <a:pt x="21600" y="10052"/>
                  <a:pt x="21600" y="21575"/>
                </a:cubicBezTo>
                <a:lnTo>
                  <a:pt x="0" y="21575"/>
                </a:lnTo>
                <a:close/>
              </a:path>
            </a:pathLst>
          </a:custGeom>
          <a:noFill/>
          <a:ln w="38100" cap="rnd">
            <a:solidFill>
              <a:srgbClr val="D60093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rc 13"/>
          <p:cNvSpPr>
            <a:spLocks/>
          </p:cNvSpPr>
          <p:nvPr/>
        </p:nvSpPr>
        <p:spPr bwMode="auto">
          <a:xfrm rot="9732704" flipH="1" flipV="1">
            <a:off x="3333750" y="3230563"/>
            <a:ext cx="336550" cy="390525"/>
          </a:xfrm>
          <a:custGeom>
            <a:avLst/>
            <a:gdLst>
              <a:gd name="T0" fmla="*/ 0 w 21600"/>
              <a:gd name="T1" fmla="*/ 0 h 21575"/>
              <a:gd name="T2" fmla="*/ 0 w 21600"/>
              <a:gd name="T3" fmla="*/ 0 h 21575"/>
              <a:gd name="T4" fmla="*/ 0 w 21600"/>
              <a:gd name="T5" fmla="*/ 0 h 21575"/>
              <a:gd name="T6" fmla="*/ 0 60000 65536"/>
              <a:gd name="T7" fmla="*/ 0 60000 65536"/>
              <a:gd name="T8" fmla="*/ 0 60000 65536"/>
              <a:gd name="T9" fmla="*/ 0 w 21600"/>
              <a:gd name="T10" fmla="*/ 0 h 21575"/>
              <a:gd name="T11" fmla="*/ 21600 w 21600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5" fill="none" extrusionOk="0">
                <a:moveTo>
                  <a:pt x="1046" y="0"/>
                </a:moveTo>
                <a:cubicBezTo>
                  <a:pt x="12555" y="558"/>
                  <a:pt x="21600" y="10052"/>
                  <a:pt x="21600" y="21575"/>
                </a:cubicBezTo>
              </a:path>
              <a:path w="21600" h="21575" stroke="0" extrusionOk="0">
                <a:moveTo>
                  <a:pt x="1046" y="0"/>
                </a:moveTo>
                <a:cubicBezTo>
                  <a:pt x="12555" y="558"/>
                  <a:pt x="21600" y="10052"/>
                  <a:pt x="21600" y="21575"/>
                </a:cubicBezTo>
                <a:lnTo>
                  <a:pt x="0" y="21575"/>
                </a:lnTo>
                <a:close/>
              </a:path>
            </a:pathLst>
          </a:custGeom>
          <a:noFill/>
          <a:ln w="38100" cap="rnd">
            <a:solidFill>
              <a:srgbClr val="D60093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5"/>
          <p:cNvSpPr>
            <a:spLocks noChangeArrowheads="1"/>
          </p:cNvSpPr>
          <p:nvPr/>
        </p:nvSpPr>
        <p:spPr bwMode="auto">
          <a:xfrm>
            <a:off x="708025" y="1144588"/>
            <a:ext cx="3927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200" b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Circular (Round-robin search)</a:t>
            </a:r>
          </a:p>
        </p:txBody>
      </p:sp>
      <p:sp>
        <p:nvSpPr>
          <p:cNvPr id="14350" name="Rectangle 5"/>
          <p:cNvSpPr>
            <a:spLocks noChangeArrowheads="1"/>
          </p:cNvSpPr>
          <p:nvPr/>
        </p:nvSpPr>
        <p:spPr bwMode="auto">
          <a:xfrm>
            <a:off x="4932363" y="1125538"/>
            <a:ext cx="38750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200" b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Terminal (First-to-last search)</a:t>
            </a:r>
          </a:p>
        </p:txBody>
      </p:sp>
      <p:sp>
        <p:nvSpPr>
          <p:cNvPr id="14351" name="Rectangle 81"/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Группы абонентов. Типы групп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2"/>
          <p:cNvGrpSpPr>
            <a:grpSpLocks/>
          </p:cNvGrpSpPr>
          <p:nvPr/>
        </p:nvGrpSpPr>
        <p:grpSpPr bwMode="auto">
          <a:xfrm>
            <a:off x="4948238" y="2730500"/>
            <a:ext cx="3983037" cy="3581400"/>
            <a:chOff x="2537548" y="1676400"/>
            <a:chExt cx="6812828" cy="4648200"/>
          </a:xfrm>
        </p:grpSpPr>
        <p:sp>
          <p:nvSpPr>
            <p:cNvPr id="15396" name="AutoShape 4"/>
            <p:cNvSpPr>
              <a:spLocks noChangeArrowheads="1"/>
            </p:cNvSpPr>
            <p:nvPr/>
          </p:nvSpPr>
          <p:spPr bwMode="auto">
            <a:xfrm>
              <a:off x="2537548" y="2362505"/>
              <a:ext cx="1754120" cy="1295974"/>
            </a:xfrm>
            <a:prstGeom prst="cloudCallout">
              <a:avLst>
                <a:gd name="adj1" fmla="val -22917"/>
                <a:gd name="adj2" fmla="val 11588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en-US" altLang="ko-KR" sz="1400">
                  <a:solidFill>
                    <a:srgbClr val="46464A"/>
                  </a:solidFill>
                  <a:ea typeface="HY헤드라인M" pitchFamily="18" charset="-127"/>
                </a:rPr>
                <a:t>CO LINE 1</a:t>
              </a:r>
              <a:endParaRPr lang="ko-KR" altLang="en-US" sz="1400">
                <a:solidFill>
                  <a:srgbClr val="46464A"/>
                </a:solidFill>
                <a:ea typeface="HY헤드라인M" pitchFamily="18" charset="-127"/>
              </a:endParaRPr>
            </a:p>
          </p:txBody>
        </p:sp>
        <p:grpSp>
          <p:nvGrpSpPr>
            <p:cNvPr id="3" name="Group 74"/>
            <p:cNvGrpSpPr>
              <a:grpSpLocks/>
            </p:cNvGrpSpPr>
            <p:nvPr/>
          </p:nvGrpSpPr>
          <p:grpSpPr bwMode="auto">
            <a:xfrm>
              <a:off x="3581400" y="1676400"/>
              <a:ext cx="5768976" cy="4648200"/>
              <a:chOff x="2256" y="672"/>
              <a:chExt cx="3634" cy="2928"/>
            </a:xfrm>
          </p:grpSpPr>
          <p:sp>
            <p:nvSpPr>
              <p:cNvPr id="15405" name="Oval 3"/>
              <p:cNvSpPr>
                <a:spLocks noChangeArrowheads="1"/>
              </p:cNvSpPr>
              <p:nvPr/>
            </p:nvSpPr>
            <p:spPr bwMode="auto">
              <a:xfrm>
                <a:off x="2255" y="672"/>
                <a:ext cx="3265" cy="29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ko-KR" altLang="en-US" sz="2400" b="0">
                  <a:solidFill>
                    <a:srgbClr val="46464A"/>
                  </a:solidFill>
                  <a:ea typeface="HY헤드라인M" pitchFamily="18" charset="-127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215" y="768"/>
                <a:ext cx="90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STA101</a:t>
                </a:r>
              </a:p>
            </p:txBody>
          </p:sp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2928" y="720"/>
                <a:ext cx="2448" cy="2256"/>
                <a:chOff x="2928" y="720"/>
                <a:chExt cx="2448" cy="2256"/>
              </a:xfrm>
            </p:grpSpPr>
            <p:sp>
              <p:nvSpPr>
                <p:cNvPr id="51" name="Freeform 29"/>
                <p:cNvSpPr>
                  <a:spLocks/>
                </p:cNvSpPr>
                <p:nvPr/>
              </p:nvSpPr>
              <p:spPr bwMode="auto">
                <a:xfrm>
                  <a:off x="3884" y="72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52" name="Freeform 30"/>
                <p:cNvSpPr>
                  <a:spLocks/>
                </p:cNvSpPr>
                <p:nvPr/>
              </p:nvSpPr>
              <p:spPr bwMode="auto">
                <a:xfrm>
                  <a:off x="2926" y="1152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53" name="Freeform 31"/>
                <p:cNvSpPr>
                  <a:spLocks/>
                </p:cNvSpPr>
                <p:nvPr/>
              </p:nvSpPr>
              <p:spPr bwMode="auto">
                <a:xfrm>
                  <a:off x="4655" y="1200"/>
                  <a:ext cx="671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54" name="Freeform 32"/>
                <p:cNvSpPr>
                  <a:spLocks/>
                </p:cNvSpPr>
                <p:nvPr/>
              </p:nvSpPr>
              <p:spPr bwMode="auto">
                <a:xfrm>
                  <a:off x="4703" y="2111"/>
                  <a:ext cx="671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55" name="Freeform 33"/>
                <p:cNvSpPr>
                  <a:spLocks/>
                </p:cNvSpPr>
                <p:nvPr/>
              </p:nvSpPr>
              <p:spPr bwMode="auto">
                <a:xfrm>
                  <a:off x="3884" y="264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56" name="Freeform 34"/>
                <p:cNvSpPr>
                  <a:spLocks/>
                </p:cNvSpPr>
                <p:nvPr/>
              </p:nvSpPr>
              <p:spPr bwMode="auto">
                <a:xfrm>
                  <a:off x="2926" y="2111"/>
                  <a:ext cx="674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2928" y="720"/>
                <a:ext cx="2448" cy="2256"/>
                <a:chOff x="2928" y="720"/>
                <a:chExt cx="2448" cy="2256"/>
              </a:xfrm>
            </p:grpSpPr>
            <p:sp>
              <p:nvSpPr>
                <p:cNvPr id="45" name="Freeform 39"/>
                <p:cNvSpPr>
                  <a:spLocks/>
                </p:cNvSpPr>
                <p:nvPr/>
              </p:nvSpPr>
              <p:spPr bwMode="auto">
                <a:xfrm>
                  <a:off x="3884" y="72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6" name="Freeform 40"/>
                <p:cNvSpPr>
                  <a:spLocks/>
                </p:cNvSpPr>
                <p:nvPr/>
              </p:nvSpPr>
              <p:spPr bwMode="auto">
                <a:xfrm>
                  <a:off x="2926" y="1152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7" name="Freeform 41"/>
                <p:cNvSpPr>
                  <a:spLocks/>
                </p:cNvSpPr>
                <p:nvPr/>
              </p:nvSpPr>
              <p:spPr bwMode="auto">
                <a:xfrm>
                  <a:off x="4655" y="1200"/>
                  <a:ext cx="671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8" name="Freeform 42"/>
                <p:cNvSpPr>
                  <a:spLocks/>
                </p:cNvSpPr>
                <p:nvPr/>
              </p:nvSpPr>
              <p:spPr bwMode="auto">
                <a:xfrm>
                  <a:off x="4703" y="2111"/>
                  <a:ext cx="671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9" name="Freeform 43"/>
                <p:cNvSpPr>
                  <a:spLocks/>
                </p:cNvSpPr>
                <p:nvPr/>
              </p:nvSpPr>
              <p:spPr bwMode="auto">
                <a:xfrm>
                  <a:off x="3884" y="264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50" name="Freeform 44"/>
                <p:cNvSpPr>
                  <a:spLocks/>
                </p:cNvSpPr>
                <p:nvPr/>
              </p:nvSpPr>
              <p:spPr bwMode="auto">
                <a:xfrm>
                  <a:off x="2926" y="2111"/>
                  <a:ext cx="674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6" name="Group 45"/>
              <p:cNvGrpSpPr>
                <a:grpSpLocks/>
              </p:cNvGrpSpPr>
              <p:nvPr/>
            </p:nvGrpSpPr>
            <p:grpSpPr bwMode="auto">
              <a:xfrm>
                <a:off x="2928" y="720"/>
                <a:ext cx="2448" cy="2256"/>
                <a:chOff x="2928" y="720"/>
                <a:chExt cx="2448" cy="2256"/>
              </a:xfrm>
            </p:grpSpPr>
            <p:sp>
              <p:nvSpPr>
                <p:cNvPr id="39" name="Freeform 46"/>
                <p:cNvSpPr>
                  <a:spLocks/>
                </p:cNvSpPr>
                <p:nvPr/>
              </p:nvSpPr>
              <p:spPr bwMode="auto">
                <a:xfrm>
                  <a:off x="3884" y="72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2926" y="1152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1" name="Freeform 48"/>
                <p:cNvSpPr>
                  <a:spLocks/>
                </p:cNvSpPr>
                <p:nvPr/>
              </p:nvSpPr>
              <p:spPr bwMode="auto">
                <a:xfrm>
                  <a:off x="4655" y="1200"/>
                  <a:ext cx="671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2" name="Freeform 49"/>
                <p:cNvSpPr>
                  <a:spLocks/>
                </p:cNvSpPr>
                <p:nvPr/>
              </p:nvSpPr>
              <p:spPr bwMode="auto">
                <a:xfrm>
                  <a:off x="4703" y="2111"/>
                  <a:ext cx="671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3" name="Freeform 50"/>
                <p:cNvSpPr>
                  <a:spLocks/>
                </p:cNvSpPr>
                <p:nvPr/>
              </p:nvSpPr>
              <p:spPr bwMode="auto">
                <a:xfrm>
                  <a:off x="3884" y="264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auto">
                <a:xfrm>
                  <a:off x="2926" y="2111"/>
                  <a:ext cx="674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>
                <a:off x="2928" y="672"/>
                <a:ext cx="2448" cy="2256"/>
                <a:chOff x="2928" y="720"/>
                <a:chExt cx="2448" cy="2256"/>
              </a:xfrm>
            </p:grpSpPr>
            <p:sp>
              <p:nvSpPr>
                <p:cNvPr id="33" name="Freeform 53"/>
                <p:cNvSpPr>
                  <a:spLocks/>
                </p:cNvSpPr>
                <p:nvPr/>
              </p:nvSpPr>
              <p:spPr bwMode="auto">
                <a:xfrm>
                  <a:off x="3884" y="72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34" name="Freeform 54"/>
                <p:cNvSpPr>
                  <a:spLocks/>
                </p:cNvSpPr>
                <p:nvPr/>
              </p:nvSpPr>
              <p:spPr bwMode="auto">
                <a:xfrm>
                  <a:off x="2926" y="1152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35" name="Freeform 55"/>
                <p:cNvSpPr>
                  <a:spLocks/>
                </p:cNvSpPr>
                <p:nvPr/>
              </p:nvSpPr>
              <p:spPr bwMode="auto">
                <a:xfrm>
                  <a:off x="4655" y="1200"/>
                  <a:ext cx="671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36" name="Freeform 56"/>
                <p:cNvSpPr>
                  <a:spLocks/>
                </p:cNvSpPr>
                <p:nvPr/>
              </p:nvSpPr>
              <p:spPr bwMode="auto">
                <a:xfrm>
                  <a:off x="4703" y="2111"/>
                  <a:ext cx="671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37" name="Freeform 57"/>
                <p:cNvSpPr>
                  <a:spLocks/>
                </p:cNvSpPr>
                <p:nvPr/>
              </p:nvSpPr>
              <p:spPr bwMode="auto">
                <a:xfrm>
                  <a:off x="3884" y="264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38" name="Freeform 58"/>
                <p:cNvSpPr>
                  <a:spLocks/>
                </p:cNvSpPr>
                <p:nvPr/>
              </p:nvSpPr>
              <p:spPr bwMode="auto">
                <a:xfrm>
                  <a:off x="2926" y="2111"/>
                  <a:ext cx="674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8" name="Group 59"/>
              <p:cNvGrpSpPr>
                <a:grpSpLocks/>
              </p:cNvGrpSpPr>
              <p:nvPr/>
            </p:nvGrpSpPr>
            <p:grpSpPr bwMode="auto">
              <a:xfrm>
                <a:off x="2928" y="672"/>
                <a:ext cx="2448" cy="2256"/>
                <a:chOff x="2928" y="720"/>
                <a:chExt cx="2448" cy="2256"/>
              </a:xfrm>
            </p:grpSpPr>
            <p:sp>
              <p:nvSpPr>
                <p:cNvPr id="27" name="Freeform 60"/>
                <p:cNvSpPr>
                  <a:spLocks/>
                </p:cNvSpPr>
                <p:nvPr/>
              </p:nvSpPr>
              <p:spPr bwMode="auto">
                <a:xfrm>
                  <a:off x="3884" y="72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28" name="Freeform 61"/>
                <p:cNvSpPr>
                  <a:spLocks/>
                </p:cNvSpPr>
                <p:nvPr/>
              </p:nvSpPr>
              <p:spPr bwMode="auto">
                <a:xfrm>
                  <a:off x="2926" y="1152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29" name="Freeform 62"/>
                <p:cNvSpPr>
                  <a:spLocks/>
                </p:cNvSpPr>
                <p:nvPr/>
              </p:nvSpPr>
              <p:spPr bwMode="auto">
                <a:xfrm>
                  <a:off x="4655" y="1200"/>
                  <a:ext cx="671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30" name="Freeform 63"/>
                <p:cNvSpPr>
                  <a:spLocks/>
                </p:cNvSpPr>
                <p:nvPr/>
              </p:nvSpPr>
              <p:spPr bwMode="auto">
                <a:xfrm>
                  <a:off x="4703" y="2111"/>
                  <a:ext cx="671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31" name="Freeform 64"/>
                <p:cNvSpPr>
                  <a:spLocks/>
                </p:cNvSpPr>
                <p:nvPr/>
              </p:nvSpPr>
              <p:spPr bwMode="auto">
                <a:xfrm>
                  <a:off x="3884" y="2640"/>
                  <a:ext cx="674" cy="336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  <p:sp>
              <p:nvSpPr>
                <p:cNvPr id="32" name="Freeform 65"/>
                <p:cNvSpPr>
                  <a:spLocks/>
                </p:cNvSpPr>
                <p:nvPr/>
              </p:nvSpPr>
              <p:spPr bwMode="auto">
                <a:xfrm>
                  <a:off x="2926" y="2111"/>
                  <a:ext cx="674" cy="335"/>
                </a:xfrm>
                <a:custGeom>
                  <a:avLst/>
                  <a:gdLst>
                    <a:gd name="T0" fmla="*/ 192 w 960"/>
                    <a:gd name="T1" fmla="*/ 192 h 336"/>
                    <a:gd name="T2" fmla="*/ 0 w 960"/>
                    <a:gd name="T3" fmla="*/ 48 h 336"/>
                    <a:gd name="T4" fmla="*/ 336 w 960"/>
                    <a:gd name="T5" fmla="*/ 192 h 336"/>
                    <a:gd name="T6" fmla="*/ 384 w 960"/>
                    <a:gd name="T7" fmla="*/ 48 h 336"/>
                    <a:gd name="T8" fmla="*/ 480 w 960"/>
                    <a:gd name="T9" fmla="*/ 192 h 336"/>
                    <a:gd name="T10" fmla="*/ 720 w 960"/>
                    <a:gd name="T11" fmla="*/ 0 h 336"/>
                    <a:gd name="T12" fmla="*/ 624 w 960"/>
                    <a:gd name="T13" fmla="*/ 192 h 336"/>
                    <a:gd name="T14" fmla="*/ 864 w 960"/>
                    <a:gd name="T15" fmla="*/ 192 h 336"/>
                    <a:gd name="T16" fmla="*/ 768 w 960"/>
                    <a:gd name="T17" fmla="*/ 288 h 336"/>
                    <a:gd name="T18" fmla="*/ 960 w 960"/>
                    <a:gd name="T19" fmla="*/ 336 h 336"/>
                    <a:gd name="T20" fmla="*/ 672 w 960"/>
                    <a:gd name="T21" fmla="*/ 336 h 3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60"/>
                    <a:gd name="T34" fmla="*/ 0 h 336"/>
                    <a:gd name="T35" fmla="*/ 960 w 960"/>
                    <a:gd name="T36" fmla="*/ 336 h 3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60" h="336">
                      <a:moveTo>
                        <a:pt x="192" y="192"/>
                      </a:moveTo>
                      <a:lnTo>
                        <a:pt x="0" y="48"/>
                      </a:lnTo>
                      <a:lnTo>
                        <a:pt x="336" y="192"/>
                      </a:lnTo>
                      <a:lnTo>
                        <a:pt x="384" y="48"/>
                      </a:lnTo>
                      <a:lnTo>
                        <a:pt x="480" y="192"/>
                      </a:lnTo>
                      <a:lnTo>
                        <a:pt x="720" y="0"/>
                      </a:lnTo>
                      <a:lnTo>
                        <a:pt x="624" y="192"/>
                      </a:lnTo>
                      <a:lnTo>
                        <a:pt x="864" y="192"/>
                      </a:lnTo>
                      <a:lnTo>
                        <a:pt x="768" y="288"/>
                      </a:lnTo>
                      <a:lnTo>
                        <a:pt x="960" y="336"/>
                      </a:lnTo>
                      <a:lnTo>
                        <a:pt x="672" y="3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>
                    <a:defRPr/>
                  </a:pPr>
                  <a:endParaRPr lang="ko-KR" altLang="en-US" sz="2400" b="0" dirty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HY헤드라인M" pitchFamily="18" charset="-127"/>
                  </a:endParaRPr>
                </a:p>
              </p:txBody>
            </p:sp>
          </p:grp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4990" y="2065"/>
                <a:ext cx="90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103</a:t>
                </a: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3600" y="3165"/>
                <a:ext cx="90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104</a:t>
                </a: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2685" y="2736"/>
                <a:ext cx="901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105</a:t>
                </a:r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2498" y="1629"/>
                <a:ext cx="90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100</a:t>
                </a:r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080" y="1629"/>
                <a:ext cx="90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>
                  <a:defRPr/>
                </a:pPr>
                <a:r>
                  <a:rPr lang="en-US" altLang="ko-KR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STA</a:t>
                </a:r>
                <a:r>
                  <a:rPr lang="ko-KR" alt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itchFamily="34" charset="0"/>
                    <a:ea typeface="HY헤드라인M" pitchFamily="18" charset="-127"/>
                  </a:rPr>
                  <a:t>102</a:t>
                </a:r>
              </a:p>
            </p:txBody>
          </p:sp>
        </p:grpSp>
        <p:pic>
          <p:nvPicPr>
            <p:cNvPr id="15398" name="Picture 19" descr="B-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76" t="24304" r="5948" b="11995"/>
            <a:stretch>
              <a:fillRect/>
            </a:stretch>
          </p:blipFill>
          <p:spPr bwMode="auto">
            <a:xfrm>
              <a:off x="7216775" y="4268788"/>
              <a:ext cx="9366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9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4514850" y="4343400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0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6115050" y="2111375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1" name="Picture 26" descr="ldp7024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1863" y="5105400"/>
              <a:ext cx="922337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2" name="Picture 26" descr="ldp7024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54863" y="2819400"/>
              <a:ext cx="922337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3" name="Picture 27" descr="88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4591050" y="2720975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4" name="Line 33"/>
            <p:cNvSpPr>
              <a:spLocks noChangeShapeType="1"/>
            </p:cNvSpPr>
            <p:nvPr/>
          </p:nvSpPr>
          <p:spPr bwMode="auto">
            <a:xfrm>
              <a:off x="3380014" y="3225800"/>
              <a:ext cx="99060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그룹 63"/>
          <p:cNvGrpSpPr>
            <a:grpSpLocks/>
          </p:cNvGrpSpPr>
          <p:nvPr/>
        </p:nvGrpSpPr>
        <p:grpSpPr bwMode="auto">
          <a:xfrm>
            <a:off x="300038" y="2705100"/>
            <a:ext cx="4352925" cy="3408363"/>
            <a:chOff x="1371600" y="1579563"/>
            <a:chExt cx="7543742" cy="4648200"/>
          </a:xfrm>
        </p:grpSpPr>
        <p:sp>
          <p:nvSpPr>
            <p:cNvPr id="15371" name="AutoShape 8"/>
            <p:cNvSpPr>
              <a:spLocks noChangeArrowheads="1"/>
            </p:cNvSpPr>
            <p:nvPr/>
          </p:nvSpPr>
          <p:spPr bwMode="auto">
            <a:xfrm>
              <a:off x="1371600" y="3408967"/>
              <a:ext cx="1903818" cy="1218880"/>
            </a:xfrm>
            <a:prstGeom prst="cloudCallout">
              <a:avLst>
                <a:gd name="adj1" fmla="val -22917"/>
                <a:gd name="adj2" fmla="val 11588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en-US" altLang="ko-KR" sz="1400">
                  <a:solidFill>
                    <a:srgbClr val="46464A"/>
                  </a:solidFill>
                  <a:latin typeface="Calibri" pitchFamily="34" charset="0"/>
                  <a:ea typeface="HY헤드라인M" pitchFamily="18" charset="-127"/>
                </a:rPr>
                <a:t>CO LINE 2</a:t>
              </a:r>
              <a:endParaRPr lang="ko-KR" altLang="en-US" sz="1400">
                <a:solidFill>
                  <a:srgbClr val="46464A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1445881" y="4801044"/>
              <a:ext cx="1906570" cy="1218881"/>
            </a:xfrm>
            <a:prstGeom prst="cloudCallout">
              <a:avLst>
                <a:gd name="adj1" fmla="val -22917"/>
                <a:gd name="adj2" fmla="val 11588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en-US" altLang="ko-KR" sz="1400">
                  <a:solidFill>
                    <a:srgbClr val="46464A"/>
                  </a:solidFill>
                  <a:latin typeface="Calibri" pitchFamily="34" charset="0"/>
                  <a:ea typeface="HY헤드라인M" pitchFamily="18" charset="-127"/>
                </a:rPr>
                <a:t>CO LINE 3</a:t>
              </a:r>
              <a:endParaRPr lang="ko-KR" altLang="en-US" sz="1400">
                <a:solidFill>
                  <a:srgbClr val="46464A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5373" name="AutoShape 7"/>
            <p:cNvSpPr>
              <a:spLocks noChangeArrowheads="1"/>
            </p:cNvSpPr>
            <p:nvPr/>
          </p:nvSpPr>
          <p:spPr bwMode="auto">
            <a:xfrm>
              <a:off x="1371600" y="2036373"/>
              <a:ext cx="1903818" cy="1218880"/>
            </a:xfrm>
            <a:prstGeom prst="cloudCallout">
              <a:avLst>
                <a:gd name="adj1" fmla="val -22917"/>
                <a:gd name="adj2" fmla="val 11588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r>
                <a:rPr lang="en-US" altLang="ko-KR" sz="1400">
                  <a:solidFill>
                    <a:srgbClr val="46464A"/>
                  </a:solidFill>
                  <a:latin typeface="Calibri" pitchFamily="34" charset="0"/>
                  <a:ea typeface="HY헤드라인M" pitchFamily="18" charset="-127"/>
                </a:rPr>
                <a:t>CO LINE 1</a:t>
              </a:r>
              <a:endParaRPr lang="ko-KR" altLang="en-US" sz="1400">
                <a:solidFill>
                  <a:srgbClr val="46464A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5374" name="Oval 3"/>
            <p:cNvSpPr>
              <a:spLocks noChangeArrowheads="1"/>
            </p:cNvSpPr>
            <p:nvPr/>
          </p:nvSpPr>
          <p:spPr bwMode="auto">
            <a:xfrm>
              <a:off x="3505200" y="1579563"/>
              <a:ext cx="5181600" cy="464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atinLnBrk="1"/>
              <a:endParaRPr lang="ko-KR" altLang="en-US" sz="2400" b="0">
                <a:ea typeface="HY헤드라인M" pitchFamily="18" charset="-127"/>
              </a:endParaRPr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4114528" y="3123190"/>
              <a:ext cx="1447122" cy="4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STA</a:t>
              </a:r>
              <a:r>
                <a:rPr lang="ko-KR" altLang="en-US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100</a:t>
              </a:r>
            </a:p>
          </p:txBody>
        </p:sp>
        <p:sp>
          <p:nvSpPr>
            <p:cNvPr id="70" name="Text Box 14"/>
            <p:cNvSpPr txBox="1">
              <a:spLocks noChangeArrowheads="1"/>
            </p:cNvSpPr>
            <p:nvPr/>
          </p:nvSpPr>
          <p:spPr bwMode="auto">
            <a:xfrm>
              <a:off x="4725290" y="1828536"/>
              <a:ext cx="1447122" cy="4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STA</a:t>
              </a:r>
              <a:r>
                <a:rPr lang="ko-KR" altLang="en-US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101</a:t>
              </a:r>
            </a:p>
          </p:txBody>
        </p:sp>
        <p:sp>
          <p:nvSpPr>
            <p:cNvPr id="71" name="Text Box 15"/>
            <p:cNvSpPr txBox="1">
              <a:spLocks noChangeArrowheads="1"/>
            </p:cNvSpPr>
            <p:nvPr/>
          </p:nvSpPr>
          <p:spPr bwMode="auto">
            <a:xfrm>
              <a:off x="6477794" y="3276903"/>
              <a:ext cx="1447122" cy="4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STA</a:t>
              </a:r>
              <a:r>
                <a:rPr lang="ko-KR" altLang="en-US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102</a:t>
              </a: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7468220" y="3885261"/>
              <a:ext cx="1447122" cy="4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STA</a:t>
              </a:r>
              <a:r>
                <a:rPr lang="ko-KR" altLang="en-US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103</a:t>
              </a:r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5715716" y="4801044"/>
              <a:ext cx="1447122" cy="4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STA</a:t>
              </a:r>
              <a:r>
                <a:rPr lang="ko-KR" altLang="en-US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104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194313" y="4038974"/>
              <a:ext cx="1447122" cy="4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STA</a:t>
              </a:r>
              <a:r>
                <a:rPr lang="ko-KR" altLang="en-US" sz="14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  <a:ea typeface="HY헤드라인M" pitchFamily="18" charset="-127"/>
                </a:rPr>
                <a:t>105</a:t>
              </a:r>
            </a:p>
          </p:txBody>
        </p: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895600" y="2133644"/>
              <a:ext cx="2819400" cy="706455"/>
              <a:chOff x="1824" y="1152"/>
              <a:chExt cx="1776" cy="445"/>
            </a:xfrm>
          </p:grpSpPr>
          <p:sp>
            <p:nvSpPr>
              <p:cNvPr id="88" name="Line 9"/>
              <p:cNvSpPr>
                <a:spLocks noChangeShapeType="1"/>
              </p:cNvSpPr>
              <p:nvPr/>
            </p:nvSpPr>
            <p:spPr bwMode="auto">
              <a:xfrm flipV="1">
                <a:off x="1824" y="1583"/>
                <a:ext cx="721" cy="1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latinLnBrk="1">
                  <a:defRPr/>
                </a:pPr>
                <a:endParaRPr lang="ko-KR" altLang="en-US" sz="2400" b="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  <p:sp>
            <p:nvSpPr>
              <p:cNvPr id="89" name="Freeform 32"/>
              <p:cNvSpPr>
                <a:spLocks/>
              </p:cNvSpPr>
              <p:nvPr/>
            </p:nvSpPr>
            <p:spPr bwMode="auto">
              <a:xfrm>
                <a:off x="2930" y="1152"/>
                <a:ext cx="672" cy="334"/>
              </a:xfrm>
              <a:custGeom>
                <a:avLst/>
                <a:gdLst>
                  <a:gd name="T0" fmla="*/ 192 w 960"/>
                  <a:gd name="T1" fmla="*/ 192 h 336"/>
                  <a:gd name="T2" fmla="*/ 0 w 960"/>
                  <a:gd name="T3" fmla="*/ 48 h 336"/>
                  <a:gd name="T4" fmla="*/ 336 w 960"/>
                  <a:gd name="T5" fmla="*/ 192 h 336"/>
                  <a:gd name="T6" fmla="*/ 384 w 960"/>
                  <a:gd name="T7" fmla="*/ 48 h 336"/>
                  <a:gd name="T8" fmla="*/ 480 w 960"/>
                  <a:gd name="T9" fmla="*/ 192 h 336"/>
                  <a:gd name="T10" fmla="*/ 720 w 960"/>
                  <a:gd name="T11" fmla="*/ 0 h 336"/>
                  <a:gd name="T12" fmla="*/ 624 w 960"/>
                  <a:gd name="T13" fmla="*/ 192 h 336"/>
                  <a:gd name="T14" fmla="*/ 864 w 960"/>
                  <a:gd name="T15" fmla="*/ 192 h 336"/>
                  <a:gd name="T16" fmla="*/ 768 w 960"/>
                  <a:gd name="T17" fmla="*/ 288 h 336"/>
                  <a:gd name="T18" fmla="*/ 960 w 960"/>
                  <a:gd name="T19" fmla="*/ 336 h 336"/>
                  <a:gd name="T20" fmla="*/ 672 w 960"/>
                  <a:gd name="T21" fmla="*/ 336 h 3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0"/>
                  <a:gd name="T34" fmla="*/ 0 h 336"/>
                  <a:gd name="T35" fmla="*/ 960 w 960"/>
                  <a:gd name="T36" fmla="*/ 336 h 3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0" h="336">
                    <a:moveTo>
                      <a:pt x="192" y="192"/>
                    </a:moveTo>
                    <a:lnTo>
                      <a:pt x="0" y="48"/>
                    </a:lnTo>
                    <a:lnTo>
                      <a:pt x="336" y="192"/>
                    </a:lnTo>
                    <a:lnTo>
                      <a:pt x="384" y="48"/>
                    </a:lnTo>
                    <a:lnTo>
                      <a:pt x="480" y="192"/>
                    </a:lnTo>
                    <a:lnTo>
                      <a:pt x="720" y="0"/>
                    </a:lnTo>
                    <a:lnTo>
                      <a:pt x="624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960" y="336"/>
                    </a:lnTo>
                    <a:lnTo>
                      <a:pt x="672" y="33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defRPr/>
                </a:pPr>
                <a:endParaRPr lang="ko-KR" altLang="en-US" sz="2400" b="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895600" y="1655764"/>
              <a:ext cx="4267201" cy="2687638"/>
              <a:chOff x="1632" y="720"/>
              <a:chExt cx="2928" cy="1728"/>
            </a:xfrm>
          </p:grpSpPr>
          <p:sp>
            <p:nvSpPr>
              <p:cNvPr id="15392" name="Freeform 11"/>
              <p:cNvSpPr>
                <a:spLocks/>
              </p:cNvSpPr>
              <p:nvPr/>
            </p:nvSpPr>
            <p:spPr bwMode="auto">
              <a:xfrm>
                <a:off x="1632" y="1488"/>
                <a:ext cx="2208" cy="960"/>
              </a:xfrm>
              <a:custGeom>
                <a:avLst/>
                <a:gdLst>
                  <a:gd name="T0" fmla="*/ 0 w 2304"/>
                  <a:gd name="T1" fmla="*/ 1 h 1296"/>
                  <a:gd name="T2" fmla="*/ 153 w 2304"/>
                  <a:gd name="T3" fmla="*/ 1 h 1296"/>
                  <a:gd name="T4" fmla="*/ 153 w 2304"/>
                  <a:gd name="T5" fmla="*/ 1 h 1296"/>
                  <a:gd name="T6" fmla="*/ 669 w 2304"/>
                  <a:gd name="T7" fmla="*/ 1 h 1296"/>
                  <a:gd name="T8" fmla="*/ 669 w 2304"/>
                  <a:gd name="T9" fmla="*/ 0 h 1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296"/>
                  <a:gd name="T17" fmla="*/ 2304 w 2304"/>
                  <a:gd name="T18" fmla="*/ 1296 h 1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296">
                    <a:moveTo>
                      <a:pt x="0" y="1296"/>
                    </a:moveTo>
                    <a:lnTo>
                      <a:pt x="528" y="1296"/>
                    </a:lnTo>
                    <a:lnTo>
                      <a:pt x="528" y="624"/>
                    </a:lnTo>
                    <a:lnTo>
                      <a:pt x="2304" y="624"/>
                    </a:lnTo>
                    <a:lnTo>
                      <a:pt x="2304" y="0"/>
                    </a:lnTo>
                  </a:path>
                </a:pathLst>
              </a:custGeom>
              <a:noFill/>
              <a:ln w="38100">
                <a:solidFill>
                  <a:srgbClr val="D6009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auto">
              <a:xfrm>
                <a:off x="3888" y="720"/>
                <a:ext cx="672" cy="336"/>
              </a:xfrm>
              <a:custGeom>
                <a:avLst/>
                <a:gdLst>
                  <a:gd name="T0" fmla="*/ 1 w 960"/>
                  <a:gd name="T1" fmla="*/ 192 h 336"/>
                  <a:gd name="T2" fmla="*/ 0 w 960"/>
                  <a:gd name="T3" fmla="*/ 48 h 336"/>
                  <a:gd name="T4" fmla="*/ 1 w 960"/>
                  <a:gd name="T5" fmla="*/ 192 h 336"/>
                  <a:gd name="T6" fmla="*/ 1 w 960"/>
                  <a:gd name="T7" fmla="*/ 48 h 336"/>
                  <a:gd name="T8" fmla="*/ 1 w 960"/>
                  <a:gd name="T9" fmla="*/ 192 h 336"/>
                  <a:gd name="T10" fmla="*/ 1 w 960"/>
                  <a:gd name="T11" fmla="*/ 0 h 336"/>
                  <a:gd name="T12" fmla="*/ 1 w 960"/>
                  <a:gd name="T13" fmla="*/ 192 h 336"/>
                  <a:gd name="T14" fmla="*/ 1 w 960"/>
                  <a:gd name="T15" fmla="*/ 192 h 336"/>
                  <a:gd name="T16" fmla="*/ 1 w 960"/>
                  <a:gd name="T17" fmla="*/ 288 h 336"/>
                  <a:gd name="T18" fmla="*/ 1 w 960"/>
                  <a:gd name="T19" fmla="*/ 336 h 336"/>
                  <a:gd name="T20" fmla="*/ 1 w 960"/>
                  <a:gd name="T21" fmla="*/ 336 h 3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0"/>
                  <a:gd name="T34" fmla="*/ 0 h 336"/>
                  <a:gd name="T35" fmla="*/ 960 w 960"/>
                  <a:gd name="T36" fmla="*/ 336 h 3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0" h="336">
                    <a:moveTo>
                      <a:pt x="192" y="192"/>
                    </a:moveTo>
                    <a:lnTo>
                      <a:pt x="0" y="48"/>
                    </a:lnTo>
                    <a:lnTo>
                      <a:pt x="336" y="192"/>
                    </a:lnTo>
                    <a:lnTo>
                      <a:pt x="384" y="48"/>
                    </a:lnTo>
                    <a:lnTo>
                      <a:pt x="480" y="192"/>
                    </a:lnTo>
                    <a:lnTo>
                      <a:pt x="720" y="0"/>
                    </a:lnTo>
                    <a:lnTo>
                      <a:pt x="624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960" y="336"/>
                    </a:lnTo>
                    <a:lnTo>
                      <a:pt x="672" y="336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2514600" y="2514601"/>
              <a:ext cx="5867400" cy="3200401"/>
              <a:chOff x="1584" y="1200"/>
              <a:chExt cx="3744" cy="1999"/>
            </a:xfrm>
          </p:grpSpPr>
          <p:sp>
            <p:nvSpPr>
              <p:cNvPr id="15390" name="Freeform 25"/>
              <p:cNvSpPr>
                <a:spLocks/>
              </p:cNvSpPr>
              <p:nvPr/>
            </p:nvSpPr>
            <p:spPr bwMode="auto">
              <a:xfrm>
                <a:off x="1584" y="1872"/>
                <a:ext cx="3312" cy="1327"/>
              </a:xfrm>
              <a:custGeom>
                <a:avLst/>
                <a:gdLst>
                  <a:gd name="T0" fmla="*/ 0 w 3312"/>
                  <a:gd name="T1" fmla="*/ 9 h 1584"/>
                  <a:gd name="T2" fmla="*/ 864 w 3312"/>
                  <a:gd name="T3" fmla="*/ 9 h 1584"/>
                  <a:gd name="T4" fmla="*/ 864 w 3312"/>
                  <a:gd name="T5" fmla="*/ 3 h 1584"/>
                  <a:gd name="T6" fmla="*/ 3312 w 3312"/>
                  <a:gd name="T7" fmla="*/ 3 h 1584"/>
                  <a:gd name="T8" fmla="*/ 3312 w 3312"/>
                  <a:gd name="T9" fmla="*/ 0 h 1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2"/>
                  <a:gd name="T16" fmla="*/ 0 h 1584"/>
                  <a:gd name="T17" fmla="*/ 3312 w 3312"/>
                  <a:gd name="T18" fmla="*/ 1584 h 15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2" h="1584">
                    <a:moveTo>
                      <a:pt x="0" y="1584"/>
                    </a:moveTo>
                    <a:lnTo>
                      <a:pt x="864" y="1584"/>
                    </a:lnTo>
                    <a:lnTo>
                      <a:pt x="864" y="288"/>
                    </a:lnTo>
                    <a:lnTo>
                      <a:pt x="3312" y="288"/>
                    </a:lnTo>
                    <a:lnTo>
                      <a:pt x="3312" y="0"/>
                    </a:lnTo>
                  </a:path>
                </a:pathLst>
              </a:custGeom>
              <a:noFill/>
              <a:ln w="38100">
                <a:solidFill>
                  <a:srgbClr val="99CC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91" name="Freeform 34"/>
              <p:cNvSpPr>
                <a:spLocks/>
              </p:cNvSpPr>
              <p:nvPr/>
            </p:nvSpPr>
            <p:spPr bwMode="auto">
              <a:xfrm>
                <a:off x="4656" y="1200"/>
                <a:ext cx="672" cy="336"/>
              </a:xfrm>
              <a:custGeom>
                <a:avLst/>
                <a:gdLst>
                  <a:gd name="T0" fmla="*/ 1 w 960"/>
                  <a:gd name="T1" fmla="*/ 192 h 336"/>
                  <a:gd name="T2" fmla="*/ 0 w 960"/>
                  <a:gd name="T3" fmla="*/ 48 h 336"/>
                  <a:gd name="T4" fmla="*/ 1 w 960"/>
                  <a:gd name="T5" fmla="*/ 192 h 336"/>
                  <a:gd name="T6" fmla="*/ 1 w 960"/>
                  <a:gd name="T7" fmla="*/ 48 h 336"/>
                  <a:gd name="T8" fmla="*/ 1 w 960"/>
                  <a:gd name="T9" fmla="*/ 192 h 336"/>
                  <a:gd name="T10" fmla="*/ 1 w 960"/>
                  <a:gd name="T11" fmla="*/ 0 h 336"/>
                  <a:gd name="T12" fmla="*/ 1 w 960"/>
                  <a:gd name="T13" fmla="*/ 192 h 336"/>
                  <a:gd name="T14" fmla="*/ 1 w 960"/>
                  <a:gd name="T15" fmla="*/ 192 h 336"/>
                  <a:gd name="T16" fmla="*/ 1 w 960"/>
                  <a:gd name="T17" fmla="*/ 288 h 336"/>
                  <a:gd name="T18" fmla="*/ 1 w 960"/>
                  <a:gd name="T19" fmla="*/ 336 h 336"/>
                  <a:gd name="T20" fmla="*/ 1 w 960"/>
                  <a:gd name="T21" fmla="*/ 336 h 3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0"/>
                  <a:gd name="T34" fmla="*/ 0 h 336"/>
                  <a:gd name="T35" fmla="*/ 960 w 960"/>
                  <a:gd name="T36" fmla="*/ 336 h 3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0" h="336">
                    <a:moveTo>
                      <a:pt x="192" y="192"/>
                    </a:moveTo>
                    <a:lnTo>
                      <a:pt x="0" y="48"/>
                    </a:lnTo>
                    <a:lnTo>
                      <a:pt x="336" y="192"/>
                    </a:lnTo>
                    <a:lnTo>
                      <a:pt x="384" y="48"/>
                    </a:lnTo>
                    <a:lnTo>
                      <a:pt x="480" y="192"/>
                    </a:lnTo>
                    <a:lnTo>
                      <a:pt x="720" y="0"/>
                    </a:lnTo>
                    <a:lnTo>
                      <a:pt x="624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960" y="336"/>
                    </a:lnTo>
                    <a:lnTo>
                      <a:pt x="672" y="336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384" name="Picture 19" descr="B-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76" t="24304" r="5948" b="11995"/>
            <a:stretch>
              <a:fillRect/>
            </a:stretch>
          </p:blipFill>
          <p:spPr bwMode="auto">
            <a:xfrm>
              <a:off x="7162800" y="4268788"/>
              <a:ext cx="9366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Picture 27" descr="882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4038600" y="4421188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Picture 27" descr="882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4343400" y="2686639"/>
              <a:ext cx="742951" cy="555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Picture 27" descr="882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9293" t="18642" r="8524" b="12993"/>
            <a:stretch>
              <a:fillRect/>
            </a:stretch>
          </p:blipFill>
          <p:spPr bwMode="auto">
            <a:xfrm>
              <a:off x="5867400" y="2058988"/>
              <a:ext cx="7429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8" name="Picture 26" descr="ldp7024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5259388"/>
              <a:ext cx="922338" cy="53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26" descr="ldp7024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2897188"/>
              <a:ext cx="922338" cy="53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AutoShape 27"/>
          <p:cNvSpPr>
            <a:spLocks noChangeArrowheads="1"/>
          </p:cNvSpPr>
          <p:nvPr/>
        </p:nvSpPr>
        <p:spPr bwMode="auto">
          <a:xfrm>
            <a:off x="300038" y="2578100"/>
            <a:ext cx="4416425" cy="4038600"/>
          </a:xfrm>
          <a:prstGeom prst="roundRect">
            <a:avLst>
              <a:gd name="adj" fmla="val 2898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ko-KR" sz="240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365" name="AutoShape 27"/>
          <p:cNvSpPr>
            <a:spLocks noChangeArrowheads="1"/>
          </p:cNvSpPr>
          <p:nvPr/>
        </p:nvSpPr>
        <p:spPr bwMode="auto">
          <a:xfrm>
            <a:off x="4716463" y="2578100"/>
            <a:ext cx="4176712" cy="4038600"/>
          </a:xfrm>
          <a:prstGeom prst="roundRect">
            <a:avLst>
              <a:gd name="adj" fmla="val 2898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ko-KR" sz="240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268288" y="1557338"/>
            <a:ext cx="4375150" cy="871537"/>
          </a:xfrm>
          <a:prstGeom prst="roundRect">
            <a:avLst>
              <a:gd name="adj" fmla="val 7046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ru-RU" altLang="ko-KR" sz="1400">
              <a:sym typeface="Wingdings" pitchFamily="2" charset="2"/>
            </a:endParaRPr>
          </a:p>
          <a:p>
            <a:pPr latinLnBrk="1"/>
            <a:r>
              <a:rPr lang="ru-RU" altLang="ko-KR" sz="1400">
                <a:sym typeface="Wingdings" pitchFamily="2" charset="2"/>
              </a:rPr>
              <a:t>Вызов распределяется на простаивающих </a:t>
            </a:r>
          </a:p>
          <a:p>
            <a:pPr latinLnBrk="1"/>
            <a:r>
              <a:rPr lang="ru-RU" altLang="ko-KR" sz="1400">
                <a:sym typeface="Wingdings" pitchFamily="2" charset="2"/>
              </a:rPr>
              <a:t>Абонентов. (равномерное распределение)</a:t>
            </a:r>
          </a:p>
          <a:p>
            <a:pPr latinLnBrk="1"/>
            <a:r>
              <a:rPr lang="en-US" altLang="ko-KR" sz="1400">
                <a:ea typeface="HY헤드라인M" pitchFamily="18" charset="-127"/>
                <a:sym typeface="Wingdings" pitchFamily="2" charset="2"/>
              </a:rPr>
              <a:t>.</a:t>
            </a:r>
            <a:endParaRPr lang="ko-KR" altLang="en-US" sz="1400" b="0">
              <a:ea typeface="HY헤드라인M" pitchFamily="18" charset="-127"/>
            </a:endParaRPr>
          </a:p>
        </p:txBody>
      </p:sp>
      <p:sp>
        <p:nvSpPr>
          <p:cNvPr id="15367" name="AutoShape 4"/>
          <p:cNvSpPr>
            <a:spLocks noChangeArrowheads="1"/>
          </p:cNvSpPr>
          <p:nvPr/>
        </p:nvSpPr>
        <p:spPr bwMode="auto">
          <a:xfrm>
            <a:off x="4745038" y="1557338"/>
            <a:ext cx="4148137" cy="863600"/>
          </a:xfrm>
          <a:prstGeom prst="roundRect">
            <a:avLst>
              <a:gd name="adj" fmla="val 7046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r>
              <a:rPr lang="ru-RU" altLang="ko-KR" sz="1400">
                <a:sym typeface="Wingdings" pitchFamily="2" charset="2"/>
              </a:rPr>
              <a:t>Вызов поступает на всех участников</a:t>
            </a:r>
            <a:endParaRPr lang="ko-KR" altLang="en-US" sz="1400" b="0">
              <a:ea typeface="굴림" charset="-127"/>
            </a:endParaRP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708025" y="1144588"/>
            <a:ext cx="15605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200" b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Longest Idle</a:t>
            </a: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5148263" y="1052513"/>
            <a:ext cx="677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200" b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Ring</a:t>
            </a:r>
          </a:p>
        </p:txBody>
      </p:sp>
      <p:sp>
        <p:nvSpPr>
          <p:cNvPr id="15370" name="Rectangle 88"/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Группы абонентов. Типы групп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523875" y="928688"/>
            <a:ext cx="2813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ru-RU" altLang="ko-KR" sz="2200" b="0">
                <a:solidFill>
                  <a:srgbClr val="292929"/>
                </a:solidFill>
              </a:rPr>
              <a:t>Настройка</a:t>
            </a:r>
            <a:r>
              <a:rPr lang="en-US" altLang="ko-KR" sz="2200" b="0">
                <a:solidFill>
                  <a:srgbClr val="292929"/>
                </a:solidFill>
                <a:ea typeface="굴림" charset="-127"/>
              </a:rPr>
              <a:t> PGM 200</a:t>
            </a:r>
          </a:p>
          <a:p>
            <a:pPr latinLnBrk="1"/>
            <a:endParaRPr lang="ru-RU" sz="2200" b="0"/>
          </a:p>
        </p:txBody>
      </p:sp>
      <p:sp>
        <p:nvSpPr>
          <p:cNvPr id="13315" name="AutoShape 27"/>
          <p:cNvSpPr>
            <a:spLocks noChangeArrowheads="1"/>
          </p:cNvSpPr>
          <p:nvPr/>
        </p:nvSpPr>
        <p:spPr bwMode="auto">
          <a:xfrm>
            <a:off x="152400" y="2111375"/>
            <a:ext cx="8763000" cy="4364038"/>
          </a:xfrm>
          <a:prstGeom prst="roundRect">
            <a:avLst>
              <a:gd name="adj" fmla="val 2898"/>
            </a:avLst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ko-KR" sz="240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20650" y="1365250"/>
            <a:ext cx="8794750" cy="692150"/>
          </a:xfrm>
          <a:prstGeom prst="roundRect">
            <a:avLst>
              <a:gd name="adj" fmla="val 7046"/>
            </a:avLst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latinLnBrk="1">
              <a:lnSpc>
                <a:spcPts val="1400"/>
              </a:lnSpc>
            </a:pPr>
            <a:r>
              <a:rPr lang="ru-RU" altLang="ko-KR">
                <a:sym typeface="Wingdings" pitchFamily="2" charset="2"/>
              </a:rPr>
              <a:t>Максимум 50 участников в группе</a:t>
            </a:r>
            <a:endParaRPr lang="ko-KR" altLang="en-US" b="0">
              <a:ea typeface="굴림" charset="-127"/>
            </a:endParaRPr>
          </a:p>
        </p:txBody>
      </p:sp>
      <p:pic>
        <p:nvPicPr>
          <p:cNvPr id="1331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28850"/>
            <a:ext cx="3657600" cy="3173413"/>
          </a:xfrm>
          <a:prstGeom prst="rect">
            <a:avLst/>
          </a:prstGeom>
          <a:noFill/>
          <a:ln w="12700">
            <a:solidFill>
              <a:srgbClr val="595959"/>
            </a:solidFill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105400" y="4038600"/>
            <a:ext cx="1905000" cy="381000"/>
            <a:chOff x="-16" y="0"/>
            <a:chExt cx="1512" cy="480"/>
          </a:xfrm>
        </p:grpSpPr>
        <p:sp>
          <p:nvSpPr>
            <p:cNvPr id="13324" name="Rectangle 47"/>
            <p:cNvSpPr>
              <a:spLocks noChangeArrowheads="1"/>
            </p:cNvSpPr>
            <p:nvPr/>
          </p:nvSpPr>
          <p:spPr bwMode="auto">
            <a:xfrm>
              <a:off x="-16" y="0"/>
              <a:ext cx="15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1"/>
              <a:r>
                <a:rPr lang="en-US" altLang="ko-KR" sz="1000" b="0">
                  <a:latin typeface="Calibri" pitchFamily="34" charset="0"/>
                  <a:ea typeface="바탕체" pitchFamily="17" charset="-127"/>
                </a:rPr>
                <a:t> GROUP 620 RING</a:t>
              </a:r>
            </a:p>
            <a:p>
              <a:pPr algn="just" eaLnBrk="0" hangingPunct="0"/>
              <a:r>
                <a:rPr lang="en-US" altLang="ko-KR" sz="1000" b="0">
                  <a:latin typeface="Calibri" pitchFamily="34" charset="0"/>
                  <a:ea typeface="바탕체" pitchFamily="17" charset="-127"/>
                </a:rPr>
                <a:t>   04504629	(</a:t>
              </a:r>
              <a:r>
                <a:rPr lang="en-US" altLang="ko-KR" sz="1000">
                  <a:latin typeface="Calibri" pitchFamily="34" charset="0"/>
                  <a:ea typeface="바탕체" pitchFamily="17" charset="-127"/>
                </a:rPr>
                <a:t>Help Desk)</a:t>
              </a:r>
              <a:endParaRPr lang="en-US" altLang="ko-KR" sz="240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3325" name="Rectangle 48"/>
            <p:cNvSpPr>
              <a:spLocks noChangeArrowheads="1"/>
            </p:cNvSpPr>
            <p:nvPr/>
          </p:nvSpPr>
          <p:spPr bwMode="auto">
            <a:xfrm>
              <a:off x="0" y="0"/>
              <a:ext cx="1416" cy="48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pPr latinLnBrk="1"/>
              <a:endParaRPr lang="ko-KR" altLang="en-US" sz="2400" b="0">
                <a:latin typeface="Calibri" pitchFamily="34" charset="0"/>
                <a:ea typeface="HY헤드라인M" pitchFamily="18" charset="-127"/>
              </a:endParaRPr>
            </a:p>
          </p:txBody>
        </p:sp>
      </p:grpSp>
      <p:sp>
        <p:nvSpPr>
          <p:cNvPr id="13319" name="CasellaDiTesto 43"/>
          <p:cNvSpPr txBox="1">
            <a:spLocks noChangeArrowheads="1"/>
          </p:cNvSpPr>
          <p:nvPr/>
        </p:nvSpPr>
        <p:spPr bwMode="auto">
          <a:xfrm>
            <a:off x="4343400" y="2152650"/>
            <a:ext cx="449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Clr>
                <a:srgbClr val="00A400"/>
              </a:buClr>
              <a:buSzPct val="120000"/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  <a:ea typeface="HY헤드라인M" pitchFamily="18" charset="-127"/>
              </a:rPr>
              <a:t>Group Assignment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  </a:t>
            </a:r>
            <a:r>
              <a:rPr lang="ru-RU" altLang="ko-KR" sz="1400" b="0" dirty="0"/>
              <a:t>макс. 50 участников</a:t>
            </a: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. </a:t>
            </a:r>
          </a:p>
          <a:p>
            <a:pPr latinLnBrk="1">
              <a:buClr>
                <a:srgbClr val="00A400"/>
              </a:buClr>
              <a:buSzPct val="120000"/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  <a:ea typeface="HY헤드라인M" pitchFamily="18" charset="-127"/>
              </a:rPr>
              <a:t>Group Type 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 </a:t>
            </a:r>
            <a:r>
              <a:rPr lang="ru-RU" altLang="ko-KR" sz="1400" b="0" dirty="0"/>
              <a:t>Следующие значения могут быть выбраны</a:t>
            </a: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. 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 Terminal, Circular, Ring, Longest Idle, Voice Mail</a:t>
            </a:r>
          </a:p>
          <a:p>
            <a:pPr latinLnBrk="1">
              <a:buClr>
                <a:srgbClr val="00A400"/>
              </a:buClr>
              <a:buSzPct val="120000"/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  <a:ea typeface="HY헤드라인M" pitchFamily="18" charset="-127"/>
              </a:rPr>
              <a:t> Group Name 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 </a:t>
            </a:r>
            <a:r>
              <a:rPr lang="ru-RU" altLang="ko-KR" sz="1400" b="0" dirty="0"/>
              <a:t>Позволяет отображать имя звонящей группы</a:t>
            </a: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.</a:t>
            </a:r>
          </a:p>
          <a:p>
            <a:pPr latinLnBrk="1">
              <a:buClr>
                <a:srgbClr val="00A400"/>
              </a:buClr>
              <a:buSzPct val="120000"/>
            </a:pPr>
            <a:endParaRPr lang="en-US" altLang="ko-KR" sz="1400" b="0" dirty="0">
              <a:latin typeface="Calibri" pitchFamily="34" charset="0"/>
              <a:ea typeface="HY헤드라인M" pitchFamily="18" charset="-127"/>
            </a:endParaRPr>
          </a:p>
          <a:p>
            <a:pPr latinLnBrk="1">
              <a:buClr>
                <a:srgbClr val="00A400"/>
              </a:buClr>
              <a:buSzPct val="120000"/>
            </a:pPr>
            <a:endParaRPr lang="en-US" altLang="ko-KR" sz="1400" b="0" dirty="0">
              <a:solidFill>
                <a:srgbClr val="0C03BD"/>
              </a:solidFill>
              <a:latin typeface="Calibri" pitchFamily="34" charset="0"/>
              <a:ea typeface="HY헤드라인M" pitchFamily="18" charset="-127"/>
            </a:endParaRPr>
          </a:p>
          <a:p>
            <a:pPr latinLnBrk="1">
              <a:buClr>
                <a:srgbClr val="00A400"/>
              </a:buClr>
              <a:buSzPct val="120000"/>
            </a:pPr>
            <a:endParaRPr lang="ru-RU" altLang="ko-KR" sz="1400" b="0" dirty="0" smtClean="0">
              <a:latin typeface="Calibri" pitchFamily="34" charset="0"/>
              <a:ea typeface="HY헤드라인M" pitchFamily="18" charset="-127"/>
            </a:endParaRPr>
          </a:p>
          <a:p>
            <a:pPr latinLnBrk="1">
              <a:buClr>
                <a:srgbClr val="00A400"/>
              </a:buClr>
              <a:buSzPct val="120000"/>
            </a:pPr>
            <a:endParaRPr lang="en-US" altLang="ko-KR" sz="1400" b="0" dirty="0">
              <a:latin typeface="Calibri" pitchFamily="34" charset="0"/>
              <a:ea typeface="HY헤드라인M" pitchFamily="18" charset="-127"/>
            </a:endParaRPr>
          </a:p>
          <a:p>
            <a:pPr latinLnBrk="1">
              <a:buClr>
                <a:srgbClr val="00A400"/>
              </a:buClr>
              <a:buSzPct val="120000"/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  <a:ea typeface="HY헤드라인M" pitchFamily="18" charset="-127"/>
              </a:rPr>
              <a:t> Tenant Number  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ru-RU" altLang="ko-KR" sz="1400" b="0" dirty="0"/>
              <a:t>Позволяет распределить группы по арендаторам </a:t>
            </a: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Tenant Access </a:t>
            </a:r>
            <a:r>
              <a:rPr lang="en-US" altLang="ko-KR" sz="1400" dirty="0">
                <a:latin typeface="Calibri" pitchFamily="34" charset="0"/>
                <a:ea typeface="HY헤드라인M" pitchFamily="18" charset="-127"/>
              </a:rPr>
              <a:t>PGM 283</a:t>
            </a: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.</a:t>
            </a:r>
          </a:p>
          <a:p>
            <a:pPr latinLnBrk="1">
              <a:buClr>
                <a:srgbClr val="00A400"/>
              </a:buClr>
              <a:buSzPct val="120000"/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  <a:ea typeface="HY헤드라인M" pitchFamily="18" charset="-127"/>
              </a:rPr>
              <a:t> Time Table Index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ru-RU" altLang="ko-KR" sz="1400" b="0" dirty="0"/>
              <a:t>Расписание для каждой группы</a:t>
            </a: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.</a:t>
            </a:r>
          </a:p>
          <a:p>
            <a:pPr latinLnBrk="1">
              <a:buClr>
                <a:srgbClr val="00A400"/>
              </a:buClr>
              <a:buSzPct val="120000"/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  <a:ea typeface="HY헤드라인M" pitchFamily="18" charset="-127"/>
              </a:rPr>
              <a:t> Pick Up Option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ru-RU" altLang="ko-KR" sz="1400" b="0" dirty="0"/>
              <a:t>Опции перехвата</a:t>
            </a:r>
            <a:r>
              <a:rPr lang="en-US" altLang="ko-KR" sz="1400" b="0" dirty="0">
                <a:latin typeface="Calibri" pitchFamily="34" charset="0"/>
                <a:ea typeface="HY헤드라인M" pitchFamily="18" charset="-127"/>
              </a:rPr>
              <a:t>Disable, All Call, Internal, External)</a:t>
            </a:r>
            <a:endParaRPr lang="en-US" altLang="ko-KR" sz="1400" b="0" dirty="0">
              <a:solidFill>
                <a:srgbClr val="0C03BD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13320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48025"/>
            <a:ext cx="885825" cy="1114425"/>
          </a:xfrm>
          <a:prstGeom prst="rect">
            <a:avLst/>
          </a:prstGeom>
          <a:noFill/>
          <a:ln w="12700">
            <a:solidFill>
              <a:srgbClr val="595959"/>
            </a:solidFill>
            <a:miter lim="800000"/>
            <a:headEnd/>
            <a:tailEnd/>
          </a:ln>
        </p:spPr>
      </p:pic>
      <p:sp>
        <p:nvSpPr>
          <p:cNvPr id="13321" name="Line 34"/>
          <p:cNvSpPr>
            <a:spLocks noChangeShapeType="1"/>
          </p:cNvSpPr>
          <p:nvPr/>
        </p:nvSpPr>
        <p:spPr bwMode="auto">
          <a:xfrm>
            <a:off x="1981200" y="3284538"/>
            <a:ext cx="1371600" cy="11112"/>
          </a:xfrm>
          <a:prstGeom prst="line">
            <a:avLst/>
          </a:prstGeom>
          <a:noFill/>
          <a:ln w="38100" cap="rnd">
            <a:solidFill>
              <a:srgbClr val="00CC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사각형 설명선 48"/>
          <p:cNvSpPr/>
          <p:nvPr/>
        </p:nvSpPr>
        <p:spPr>
          <a:xfrm>
            <a:off x="228600" y="5581650"/>
            <a:ext cx="2895600" cy="762000"/>
          </a:xfrm>
          <a:prstGeom prst="wedgeRectCallout">
            <a:avLst>
              <a:gd name="adj1" fmla="val 26267"/>
              <a:gd name="adj2" fmla="val -796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defRPr/>
            </a:pPr>
            <a:r>
              <a:rPr lang="ru-RU" altLang="ko-KR" sz="1400" b="0">
                <a:solidFill>
                  <a:schemeClr val="tx2"/>
                </a:solidFill>
              </a:rPr>
              <a:t>Участники могут добавляться диапазоном или по одному </a:t>
            </a:r>
            <a:endParaRPr lang="en-US" altLang="ko-KR" sz="1400" b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Группы абонентов. Настройка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79388" y="920750"/>
            <a:ext cx="8785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588"/>
            <a:r>
              <a:rPr lang="ru-RU" sz="1400" i="1" u="sng"/>
              <a:t>Описание</a:t>
            </a:r>
            <a:endParaRPr lang="ru-RU" sz="1400" b="0" u="sng"/>
          </a:p>
          <a:p>
            <a:pPr indent="1588"/>
            <a:r>
              <a:rPr lang="ru-RU" sz="1400" b="0"/>
              <a:t>Пользователь может ответить на вызов, пришедший на другого абонента системы.</a:t>
            </a:r>
          </a:p>
          <a:p>
            <a:pPr indent="1588"/>
            <a:r>
              <a:rPr lang="ru-RU" sz="1400" b="0"/>
              <a:t>Перехвачены могут быть внутренние, входящие внешние, обратные и переведенные вручную вызовы.</a:t>
            </a:r>
          </a:p>
          <a:p>
            <a:pPr indent="1588"/>
            <a:r>
              <a:rPr lang="ru-RU" sz="1400" b="0"/>
              <a:t>Возможны два типа перехвата.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2060575"/>
            <a:ext cx="2962275" cy="1681163"/>
            <a:chOff x="696" y="1201"/>
            <a:chExt cx="4367" cy="2185"/>
          </a:xfrm>
        </p:grpSpPr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3480" y="1201"/>
            <a:ext cx="1583" cy="1314"/>
          </p:xfrm>
          <a:graphic>
            <a:graphicData uri="http://schemas.openxmlformats.org/presentationml/2006/ole">
              <p:oleObj spid="_x0000_s2051" name="클립" r:id="rId3" imgW="2664720" imgH="2237760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96" y="1201"/>
              <a:ext cx="1563" cy="1278"/>
              <a:chOff x="816" y="864"/>
              <a:chExt cx="1563" cy="1278"/>
            </a:xfrm>
          </p:grpSpPr>
          <p:sp>
            <p:nvSpPr>
              <p:cNvPr id="2163" name="Freeform 7"/>
              <p:cNvSpPr>
                <a:spLocks/>
              </p:cNvSpPr>
              <p:nvPr/>
            </p:nvSpPr>
            <p:spPr bwMode="auto">
              <a:xfrm>
                <a:off x="848" y="864"/>
                <a:ext cx="1531" cy="1031"/>
              </a:xfrm>
              <a:custGeom>
                <a:avLst/>
                <a:gdLst>
                  <a:gd name="T0" fmla="*/ 720 w 3062"/>
                  <a:gd name="T1" fmla="*/ 2 h 2063"/>
                  <a:gd name="T2" fmla="*/ 618 w 3062"/>
                  <a:gd name="T3" fmla="*/ 0 h 2063"/>
                  <a:gd name="T4" fmla="*/ 470 w 3062"/>
                  <a:gd name="T5" fmla="*/ 5 h 2063"/>
                  <a:gd name="T6" fmla="*/ 318 w 3062"/>
                  <a:gd name="T7" fmla="*/ 22 h 2063"/>
                  <a:gd name="T8" fmla="*/ 198 w 3062"/>
                  <a:gd name="T9" fmla="*/ 60 h 2063"/>
                  <a:gd name="T10" fmla="*/ 150 w 3062"/>
                  <a:gd name="T11" fmla="*/ 126 h 2063"/>
                  <a:gd name="T12" fmla="*/ 141 w 3062"/>
                  <a:gd name="T13" fmla="*/ 215 h 2063"/>
                  <a:gd name="T14" fmla="*/ 147 w 3062"/>
                  <a:gd name="T15" fmla="*/ 312 h 2063"/>
                  <a:gd name="T16" fmla="*/ 154 w 3062"/>
                  <a:gd name="T17" fmla="*/ 401 h 2063"/>
                  <a:gd name="T18" fmla="*/ 148 w 3062"/>
                  <a:gd name="T19" fmla="*/ 468 h 2063"/>
                  <a:gd name="T20" fmla="*/ 115 w 3062"/>
                  <a:gd name="T21" fmla="*/ 497 h 2063"/>
                  <a:gd name="T22" fmla="*/ 68 w 3062"/>
                  <a:gd name="T23" fmla="*/ 524 h 2063"/>
                  <a:gd name="T24" fmla="*/ 30 w 3062"/>
                  <a:gd name="T25" fmla="*/ 588 h 2063"/>
                  <a:gd name="T26" fmla="*/ 8 w 3062"/>
                  <a:gd name="T27" fmla="*/ 668 h 2063"/>
                  <a:gd name="T28" fmla="*/ 0 w 3062"/>
                  <a:gd name="T29" fmla="*/ 746 h 2063"/>
                  <a:gd name="T30" fmla="*/ 12 w 3062"/>
                  <a:gd name="T31" fmla="*/ 800 h 2063"/>
                  <a:gd name="T32" fmla="*/ 36 w 3062"/>
                  <a:gd name="T33" fmla="*/ 827 h 2063"/>
                  <a:gd name="T34" fmla="*/ 51 w 3062"/>
                  <a:gd name="T35" fmla="*/ 859 h 2063"/>
                  <a:gd name="T36" fmla="*/ 59 w 3062"/>
                  <a:gd name="T37" fmla="*/ 894 h 2063"/>
                  <a:gd name="T38" fmla="*/ 61 w 3062"/>
                  <a:gd name="T39" fmla="*/ 924 h 2063"/>
                  <a:gd name="T40" fmla="*/ 61 w 3062"/>
                  <a:gd name="T41" fmla="*/ 944 h 2063"/>
                  <a:gd name="T42" fmla="*/ 1530 w 3062"/>
                  <a:gd name="T43" fmla="*/ 1031 h 2063"/>
                  <a:gd name="T44" fmla="*/ 1530 w 3062"/>
                  <a:gd name="T45" fmla="*/ 1011 h 2063"/>
                  <a:gd name="T46" fmla="*/ 1531 w 3062"/>
                  <a:gd name="T47" fmla="*/ 960 h 2063"/>
                  <a:gd name="T48" fmla="*/ 1525 w 3062"/>
                  <a:gd name="T49" fmla="*/ 894 h 2063"/>
                  <a:gd name="T50" fmla="*/ 1503 w 3062"/>
                  <a:gd name="T51" fmla="*/ 826 h 2063"/>
                  <a:gd name="T52" fmla="*/ 1458 w 3062"/>
                  <a:gd name="T53" fmla="*/ 770 h 2063"/>
                  <a:gd name="T54" fmla="*/ 1397 w 3062"/>
                  <a:gd name="T55" fmla="*/ 727 h 2063"/>
                  <a:gd name="T56" fmla="*/ 1364 w 3062"/>
                  <a:gd name="T57" fmla="*/ 663 h 2063"/>
                  <a:gd name="T58" fmla="*/ 1356 w 3062"/>
                  <a:gd name="T59" fmla="*/ 587 h 2063"/>
                  <a:gd name="T60" fmla="*/ 1369 w 3062"/>
                  <a:gd name="T61" fmla="*/ 507 h 2063"/>
                  <a:gd name="T62" fmla="*/ 1400 w 3062"/>
                  <a:gd name="T63" fmla="*/ 437 h 2063"/>
                  <a:gd name="T64" fmla="*/ 1441 w 3062"/>
                  <a:gd name="T65" fmla="*/ 382 h 2063"/>
                  <a:gd name="T66" fmla="*/ 1455 w 3062"/>
                  <a:gd name="T67" fmla="*/ 332 h 2063"/>
                  <a:gd name="T68" fmla="*/ 1435 w 3062"/>
                  <a:gd name="T69" fmla="*/ 283 h 2063"/>
                  <a:gd name="T70" fmla="*/ 1387 w 3062"/>
                  <a:gd name="T71" fmla="*/ 242 h 2063"/>
                  <a:gd name="T72" fmla="*/ 1315 w 3062"/>
                  <a:gd name="T73" fmla="*/ 212 h 2063"/>
                  <a:gd name="T74" fmla="*/ 1224 w 3062"/>
                  <a:gd name="T75" fmla="*/ 200 h 2063"/>
                  <a:gd name="T76" fmla="*/ 1142 w 3062"/>
                  <a:gd name="T77" fmla="*/ 190 h 2063"/>
                  <a:gd name="T78" fmla="*/ 1100 w 3062"/>
                  <a:gd name="T79" fmla="*/ 175 h 2063"/>
                  <a:gd name="T80" fmla="*/ 1092 w 3062"/>
                  <a:gd name="T81" fmla="*/ 154 h 2063"/>
                  <a:gd name="T82" fmla="*/ 1115 w 3062"/>
                  <a:gd name="T83" fmla="*/ 136 h 2063"/>
                  <a:gd name="T84" fmla="*/ 1164 w 3062"/>
                  <a:gd name="T85" fmla="*/ 124 h 2063"/>
                  <a:gd name="T86" fmla="*/ 1227 w 3062"/>
                  <a:gd name="T87" fmla="*/ 117 h 2063"/>
                  <a:gd name="T88" fmla="*/ 1279 w 3062"/>
                  <a:gd name="T89" fmla="*/ 101 h 2063"/>
                  <a:gd name="T90" fmla="*/ 1313 w 3062"/>
                  <a:gd name="T91" fmla="*/ 79 h 2063"/>
                  <a:gd name="T92" fmla="*/ 1327 w 3062"/>
                  <a:gd name="T93" fmla="*/ 56 h 2063"/>
                  <a:gd name="T94" fmla="*/ 1321 w 3062"/>
                  <a:gd name="T95" fmla="*/ 39 h 2063"/>
                  <a:gd name="T96" fmla="*/ 1288 w 3062"/>
                  <a:gd name="T97" fmla="*/ 31 h 2063"/>
                  <a:gd name="T98" fmla="*/ 1192 w 3062"/>
                  <a:gd name="T99" fmla="*/ 25 h 2063"/>
                  <a:gd name="T100" fmla="*/ 1051 w 3062"/>
                  <a:gd name="T101" fmla="*/ 17 h 2063"/>
                  <a:gd name="T102" fmla="*/ 904 w 3062"/>
                  <a:gd name="T103" fmla="*/ 11 h 2063"/>
                  <a:gd name="T104" fmla="*/ 789 w 3062"/>
                  <a:gd name="T105" fmla="*/ 5 h 2063"/>
                  <a:gd name="T106" fmla="*/ 743 w 3062"/>
                  <a:gd name="T107" fmla="*/ 4 h 20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62"/>
                  <a:gd name="T163" fmla="*/ 0 h 2063"/>
                  <a:gd name="T164" fmla="*/ 3062 w 3062"/>
                  <a:gd name="T165" fmla="*/ 2063 h 206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62" h="2063">
                    <a:moveTo>
                      <a:pt x="1485" y="8"/>
                    </a:moveTo>
                    <a:lnTo>
                      <a:pt x="1472" y="6"/>
                    </a:lnTo>
                    <a:lnTo>
                      <a:pt x="1440" y="4"/>
                    </a:lnTo>
                    <a:lnTo>
                      <a:pt x="1386" y="2"/>
                    </a:lnTo>
                    <a:lnTo>
                      <a:pt x="1318" y="2"/>
                    </a:lnTo>
                    <a:lnTo>
                      <a:pt x="1235" y="0"/>
                    </a:lnTo>
                    <a:lnTo>
                      <a:pt x="1144" y="0"/>
                    </a:lnTo>
                    <a:lnTo>
                      <a:pt x="1045" y="4"/>
                    </a:lnTo>
                    <a:lnTo>
                      <a:pt x="941" y="11"/>
                    </a:lnTo>
                    <a:lnTo>
                      <a:pt x="836" y="18"/>
                    </a:lnTo>
                    <a:lnTo>
                      <a:pt x="733" y="31"/>
                    </a:lnTo>
                    <a:lnTo>
                      <a:pt x="635" y="45"/>
                    </a:lnTo>
                    <a:lnTo>
                      <a:pt x="545" y="66"/>
                    </a:lnTo>
                    <a:lnTo>
                      <a:pt x="463" y="91"/>
                    </a:lnTo>
                    <a:lnTo>
                      <a:pt x="396" y="121"/>
                    </a:lnTo>
                    <a:lnTo>
                      <a:pt x="346" y="160"/>
                    </a:lnTo>
                    <a:lnTo>
                      <a:pt x="317" y="204"/>
                    </a:lnTo>
                    <a:lnTo>
                      <a:pt x="300" y="252"/>
                    </a:lnTo>
                    <a:lnTo>
                      <a:pt x="289" y="309"/>
                    </a:lnTo>
                    <a:lnTo>
                      <a:pt x="282" y="369"/>
                    </a:lnTo>
                    <a:lnTo>
                      <a:pt x="282" y="431"/>
                    </a:lnTo>
                    <a:lnTo>
                      <a:pt x="283" y="495"/>
                    </a:lnTo>
                    <a:lnTo>
                      <a:pt x="289" y="560"/>
                    </a:lnTo>
                    <a:lnTo>
                      <a:pt x="294" y="624"/>
                    </a:lnTo>
                    <a:lnTo>
                      <a:pt x="301" y="688"/>
                    </a:lnTo>
                    <a:lnTo>
                      <a:pt x="305" y="746"/>
                    </a:lnTo>
                    <a:lnTo>
                      <a:pt x="308" y="803"/>
                    </a:lnTo>
                    <a:lnTo>
                      <a:pt x="308" y="855"/>
                    </a:lnTo>
                    <a:lnTo>
                      <a:pt x="305" y="899"/>
                    </a:lnTo>
                    <a:lnTo>
                      <a:pt x="296" y="936"/>
                    </a:lnTo>
                    <a:lnTo>
                      <a:pt x="282" y="966"/>
                    </a:lnTo>
                    <a:lnTo>
                      <a:pt x="260" y="986"/>
                    </a:lnTo>
                    <a:lnTo>
                      <a:pt x="231" y="995"/>
                    </a:lnTo>
                    <a:lnTo>
                      <a:pt x="197" y="1002"/>
                    </a:lnTo>
                    <a:lnTo>
                      <a:pt x="165" y="1021"/>
                    </a:lnTo>
                    <a:lnTo>
                      <a:pt x="135" y="1048"/>
                    </a:lnTo>
                    <a:lnTo>
                      <a:pt x="108" y="1085"/>
                    </a:lnTo>
                    <a:lnTo>
                      <a:pt x="83" y="1127"/>
                    </a:lnTo>
                    <a:lnTo>
                      <a:pt x="61" y="1177"/>
                    </a:lnTo>
                    <a:lnTo>
                      <a:pt x="43" y="1228"/>
                    </a:lnTo>
                    <a:lnTo>
                      <a:pt x="29" y="1283"/>
                    </a:lnTo>
                    <a:lnTo>
                      <a:pt x="16" y="1337"/>
                    </a:lnTo>
                    <a:lnTo>
                      <a:pt x="6" y="1392"/>
                    </a:lnTo>
                    <a:lnTo>
                      <a:pt x="0" y="1443"/>
                    </a:lnTo>
                    <a:lnTo>
                      <a:pt x="0" y="1493"/>
                    </a:lnTo>
                    <a:lnTo>
                      <a:pt x="2" y="1535"/>
                    </a:lnTo>
                    <a:lnTo>
                      <a:pt x="11" y="1572"/>
                    </a:lnTo>
                    <a:lnTo>
                      <a:pt x="23" y="1601"/>
                    </a:lnTo>
                    <a:lnTo>
                      <a:pt x="40" y="1620"/>
                    </a:lnTo>
                    <a:lnTo>
                      <a:pt x="57" y="1636"/>
                    </a:lnTo>
                    <a:lnTo>
                      <a:pt x="72" y="1654"/>
                    </a:lnTo>
                    <a:lnTo>
                      <a:pt x="84" y="1673"/>
                    </a:lnTo>
                    <a:lnTo>
                      <a:pt x="95" y="1696"/>
                    </a:lnTo>
                    <a:lnTo>
                      <a:pt x="102" y="1718"/>
                    </a:lnTo>
                    <a:lnTo>
                      <a:pt x="111" y="1741"/>
                    </a:lnTo>
                    <a:lnTo>
                      <a:pt x="115" y="1764"/>
                    </a:lnTo>
                    <a:lnTo>
                      <a:pt x="118" y="1788"/>
                    </a:lnTo>
                    <a:lnTo>
                      <a:pt x="120" y="1810"/>
                    </a:lnTo>
                    <a:lnTo>
                      <a:pt x="122" y="1829"/>
                    </a:lnTo>
                    <a:lnTo>
                      <a:pt x="122" y="1849"/>
                    </a:lnTo>
                    <a:lnTo>
                      <a:pt x="122" y="1865"/>
                    </a:lnTo>
                    <a:lnTo>
                      <a:pt x="122" y="1879"/>
                    </a:lnTo>
                    <a:lnTo>
                      <a:pt x="122" y="1889"/>
                    </a:lnTo>
                    <a:lnTo>
                      <a:pt x="122" y="1897"/>
                    </a:lnTo>
                    <a:lnTo>
                      <a:pt x="122" y="1898"/>
                    </a:lnTo>
                    <a:lnTo>
                      <a:pt x="3059" y="2063"/>
                    </a:lnTo>
                    <a:lnTo>
                      <a:pt x="3059" y="2058"/>
                    </a:lnTo>
                    <a:lnTo>
                      <a:pt x="3059" y="2044"/>
                    </a:lnTo>
                    <a:lnTo>
                      <a:pt x="3060" y="2022"/>
                    </a:lnTo>
                    <a:lnTo>
                      <a:pt x="3062" y="1994"/>
                    </a:lnTo>
                    <a:lnTo>
                      <a:pt x="3062" y="1959"/>
                    </a:lnTo>
                    <a:lnTo>
                      <a:pt x="3062" y="1921"/>
                    </a:lnTo>
                    <a:lnTo>
                      <a:pt x="3060" y="1879"/>
                    </a:lnTo>
                    <a:lnTo>
                      <a:pt x="3059" y="1836"/>
                    </a:lnTo>
                    <a:lnTo>
                      <a:pt x="3050" y="1788"/>
                    </a:lnTo>
                    <a:lnTo>
                      <a:pt x="3039" y="1742"/>
                    </a:lnTo>
                    <a:lnTo>
                      <a:pt x="3023" y="1696"/>
                    </a:lnTo>
                    <a:lnTo>
                      <a:pt x="3005" y="1652"/>
                    </a:lnTo>
                    <a:lnTo>
                      <a:pt x="2980" y="1609"/>
                    </a:lnTo>
                    <a:lnTo>
                      <a:pt x="2951" y="1574"/>
                    </a:lnTo>
                    <a:lnTo>
                      <a:pt x="2915" y="1540"/>
                    </a:lnTo>
                    <a:lnTo>
                      <a:pt x="2872" y="1516"/>
                    </a:lnTo>
                    <a:lnTo>
                      <a:pt x="2829" y="1487"/>
                    </a:lnTo>
                    <a:lnTo>
                      <a:pt x="2793" y="1454"/>
                    </a:lnTo>
                    <a:lnTo>
                      <a:pt x="2765" y="1416"/>
                    </a:lnTo>
                    <a:lnTo>
                      <a:pt x="2743" y="1374"/>
                    </a:lnTo>
                    <a:lnTo>
                      <a:pt x="2727" y="1326"/>
                    </a:lnTo>
                    <a:lnTo>
                      <a:pt x="2716" y="1276"/>
                    </a:lnTo>
                    <a:lnTo>
                      <a:pt x="2711" y="1227"/>
                    </a:lnTo>
                    <a:lnTo>
                      <a:pt x="2711" y="1174"/>
                    </a:lnTo>
                    <a:lnTo>
                      <a:pt x="2714" y="1120"/>
                    </a:lnTo>
                    <a:lnTo>
                      <a:pt x="2725" y="1067"/>
                    </a:lnTo>
                    <a:lnTo>
                      <a:pt x="2738" y="1014"/>
                    </a:lnTo>
                    <a:lnTo>
                      <a:pt x="2756" y="966"/>
                    </a:lnTo>
                    <a:lnTo>
                      <a:pt x="2774" y="917"/>
                    </a:lnTo>
                    <a:lnTo>
                      <a:pt x="2799" y="874"/>
                    </a:lnTo>
                    <a:lnTo>
                      <a:pt x="2826" y="833"/>
                    </a:lnTo>
                    <a:lnTo>
                      <a:pt x="2856" y="800"/>
                    </a:lnTo>
                    <a:lnTo>
                      <a:pt x="2881" y="764"/>
                    </a:lnTo>
                    <a:lnTo>
                      <a:pt x="2899" y="731"/>
                    </a:lnTo>
                    <a:lnTo>
                      <a:pt x="2908" y="697"/>
                    </a:lnTo>
                    <a:lnTo>
                      <a:pt x="2910" y="665"/>
                    </a:lnTo>
                    <a:lnTo>
                      <a:pt x="2903" y="630"/>
                    </a:lnTo>
                    <a:lnTo>
                      <a:pt x="2890" y="598"/>
                    </a:lnTo>
                    <a:lnTo>
                      <a:pt x="2870" y="566"/>
                    </a:lnTo>
                    <a:lnTo>
                      <a:pt x="2845" y="537"/>
                    </a:lnTo>
                    <a:lnTo>
                      <a:pt x="2813" y="509"/>
                    </a:lnTo>
                    <a:lnTo>
                      <a:pt x="2774" y="484"/>
                    </a:lnTo>
                    <a:lnTo>
                      <a:pt x="2730" y="461"/>
                    </a:lnTo>
                    <a:lnTo>
                      <a:pt x="2684" y="442"/>
                    </a:lnTo>
                    <a:lnTo>
                      <a:pt x="2630" y="424"/>
                    </a:lnTo>
                    <a:lnTo>
                      <a:pt x="2573" y="412"/>
                    </a:lnTo>
                    <a:lnTo>
                      <a:pt x="2512" y="403"/>
                    </a:lnTo>
                    <a:lnTo>
                      <a:pt x="2447" y="401"/>
                    </a:lnTo>
                    <a:lnTo>
                      <a:pt x="2384" y="397"/>
                    </a:lnTo>
                    <a:lnTo>
                      <a:pt x="2331" y="390"/>
                    </a:lnTo>
                    <a:lnTo>
                      <a:pt x="2284" y="381"/>
                    </a:lnTo>
                    <a:lnTo>
                      <a:pt x="2250" y="374"/>
                    </a:lnTo>
                    <a:lnTo>
                      <a:pt x="2221" y="360"/>
                    </a:lnTo>
                    <a:lnTo>
                      <a:pt x="2200" y="350"/>
                    </a:lnTo>
                    <a:lnTo>
                      <a:pt x="2187" y="335"/>
                    </a:lnTo>
                    <a:lnTo>
                      <a:pt x="2184" y="323"/>
                    </a:lnTo>
                    <a:lnTo>
                      <a:pt x="2184" y="309"/>
                    </a:lnTo>
                    <a:lnTo>
                      <a:pt x="2193" y="295"/>
                    </a:lnTo>
                    <a:lnTo>
                      <a:pt x="2207" y="282"/>
                    </a:lnTo>
                    <a:lnTo>
                      <a:pt x="2229" y="272"/>
                    </a:lnTo>
                    <a:lnTo>
                      <a:pt x="2255" y="261"/>
                    </a:lnTo>
                    <a:lnTo>
                      <a:pt x="2288" y="254"/>
                    </a:lnTo>
                    <a:lnTo>
                      <a:pt x="2327" y="249"/>
                    </a:lnTo>
                    <a:lnTo>
                      <a:pt x="2370" y="245"/>
                    </a:lnTo>
                    <a:lnTo>
                      <a:pt x="2413" y="241"/>
                    </a:lnTo>
                    <a:lnTo>
                      <a:pt x="2454" y="234"/>
                    </a:lnTo>
                    <a:lnTo>
                      <a:pt x="2490" y="227"/>
                    </a:lnTo>
                    <a:lnTo>
                      <a:pt x="2526" y="217"/>
                    </a:lnTo>
                    <a:lnTo>
                      <a:pt x="2557" y="202"/>
                    </a:lnTo>
                    <a:lnTo>
                      <a:pt x="2583" y="188"/>
                    </a:lnTo>
                    <a:lnTo>
                      <a:pt x="2605" y="174"/>
                    </a:lnTo>
                    <a:lnTo>
                      <a:pt x="2625" y="158"/>
                    </a:lnTo>
                    <a:lnTo>
                      <a:pt x="2637" y="142"/>
                    </a:lnTo>
                    <a:lnTo>
                      <a:pt x="2648" y="126"/>
                    </a:lnTo>
                    <a:lnTo>
                      <a:pt x="2653" y="112"/>
                    </a:lnTo>
                    <a:lnTo>
                      <a:pt x="2655" y="100"/>
                    </a:lnTo>
                    <a:lnTo>
                      <a:pt x="2650" y="87"/>
                    </a:lnTo>
                    <a:lnTo>
                      <a:pt x="2641" y="78"/>
                    </a:lnTo>
                    <a:lnTo>
                      <a:pt x="2627" y="71"/>
                    </a:lnTo>
                    <a:lnTo>
                      <a:pt x="2609" y="66"/>
                    </a:lnTo>
                    <a:lnTo>
                      <a:pt x="2576" y="62"/>
                    </a:lnTo>
                    <a:lnTo>
                      <a:pt x="2526" y="59"/>
                    </a:lnTo>
                    <a:lnTo>
                      <a:pt x="2460" y="54"/>
                    </a:lnTo>
                    <a:lnTo>
                      <a:pt x="2383" y="50"/>
                    </a:lnTo>
                    <a:lnTo>
                      <a:pt x="2293" y="45"/>
                    </a:lnTo>
                    <a:lnTo>
                      <a:pt x="2200" y="39"/>
                    </a:lnTo>
                    <a:lnTo>
                      <a:pt x="2101" y="34"/>
                    </a:lnTo>
                    <a:lnTo>
                      <a:pt x="2001" y="31"/>
                    </a:lnTo>
                    <a:lnTo>
                      <a:pt x="1902" y="25"/>
                    </a:lnTo>
                    <a:lnTo>
                      <a:pt x="1809" y="22"/>
                    </a:lnTo>
                    <a:lnTo>
                      <a:pt x="1721" y="16"/>
                    </a:lnTo>
                    <a:lnTo>
                      <a:pt x="1644" y="15"/>
                    </a:lnTo>
                    <a:lnTo>
                      <a:pt x="1578" y="11"/>
                    </a:lnTo>
                    <a:lnTo>
                      <a:pt x="1528" y="9"/>
                    </a:lnTo>
                    <a:lnTo>
                      <a:pt x="1495" y="8"/>
                    </a:lnTo>
                    <a:lnTo>
                      <a:pt x="1485" y="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" name="Freeform 8"/>
              <p:cNvSpPr>
                <a:spLocks/>
              </p:cNvSpPr>
              <p:nvPr/>
            </p:nvSpPr>
            <p:spPr bwMode="auto">
              <a:xfrm>
                <a:off x="816" y="1767"/>
                <a:ext cx="1561" cy="375"/>
              </a:xfrm>
              <a:custGeom>
                <a:avLst/>
                <a:gdLst>
                  <a:gd name="T0" fmla="*/ 1331 w 3123"/>
                  <a:gd name="T1" fmla="*/ 78 h 752"/>
                  <a:gd name="T2" fmla="*/ 1340 w 3123"/>
                  <a:gd name="T3" fmla="*/ 77 h 752"/>
                  <a:gd name="T4" fmla="*/ 1366 w 3123"/>
                  <a:gd name="T5" fmla="*/ 76 h 752"/>
                  <a:gd name="T6" fmla="*/ 1402 w 3123"/>
                  <a:gd name="T7" fmla="*/ 75 h 752"/>
                  <a:gd name="T8" fmla="*/ 1445 w 3123"/>
                  <a:gd name="T9" fmla="*/ 77 h 752"/>
                  <a:gd name="T10" fmla="*/ 1488 w 3123"/>
                  <a:gd name="T11" fmla="*/ 81 h 752"/>
                  <a:gd name="T12" fmla="*/ 1524 w 3123"/>
                  <a:gd name="T13" fmla="*/ 91 h 752"/>
                  <a:gd name="T14" fmla="*/ 1550 w 3123"/>
                  <a:gd name="T15" fmla="*/ 105 h 752"/>
                  <a:gd name="T16" fmla="*/ 1561 w 3123"/>
                  <a:gd name="T17" fmla="*/ 128 h 752"/>
                  <a:gd name="T18" fmla="*/ 1556 w 3123"/>
                  <a:gd name="T19" fmla="*/ 157 h 752"/>
                  <a:gd name="T20" fmla="*/ 1542 w 3123"/>
                  <a:gd name="T21" fmla="*/ 188 h 752"/>
                  <a:gd name="T22" fmla="*/ 1521 w 3123"/>
                  <a:gd name="T23" fmla="*/ 218 h 752"/>
                  <a:gd name="T24" fmla="*/ 1493 w 3123"/>
                  <a:gd name="T25" fmla="*/ 248 h 752"/>
                  <a:gd name="T26" fmla="*/ 1460 w 3123"/>
                  <a:gd name="T27" fmla="*/ 273 h 752"/>
                  <a:gd name="T28" fmla="*/ 1423 w 3123"/>
                  <a:gd name="T29" fmla="*/ 293 h 752"/>
                  <a:gd name="T30" fmla="*/ 1382 w 3123"/>
                  <a:gd name="T31" fmla="*/ 301 h 752"/>
                  <a:gd name="T32" fmla="*/ 1341 w 3123"/>
                  <a:gd name="T33" fmla="*/ 299 h 752"/>
                  <a:gd name="T34" fmla="*/ 1280 w 3123"/>
                  <a:gd name="T35" fmla="*/ 290 h 752"/>
                  <a:gd name="T36" fmla="*/ 1195 w 3123"/>
                  <a:gd name="T37" fmla="*/ 284 h 752"/>
                  <a:gd name="T38" fmla="*/ 1093 w 3123"/>
                  <a:gd name="T39" fmla="*/ 278 h 752"/>
                  <a:gd name="T40" fmla="*/ 987 w 3123"/>
                  <a:gd name="T41" fmla="*/ 278 h 752"/>
                  <a:gd name="T42" fmla="*/ 886 w 3123"/>
                  <a:gd name="T43" fmla="*/ 278 h 752"/>
                  <a:gd name="T44" fmla="*/ 802 w 3123"/>
                  <a:gd name="T45" fmla="*/ 284 h 752"/>
                  <a:gd name="T46" fmla="*/ 744 w 3123"/>
                  <a:gd name="T47" fmla="*/ 291 h 752"/>
                  <a:gd name="T48" fmla="*/ 724 w 3123"/>
                  <a:gd name="T49" fmla="*/ 302 h 752"/>
                  <a:gd name="T50" fmla="*/ 727 w 3123"/>
                  <a:gd name="T51" fmla="*/ 317 h 752"/>
                  <a:gd name="T52" fmla="*/ 734 w 3123"/>
                  <a:gd name="T53" fmla="*/ 332 h 752"/>
                  <a:gd name="T54" fmla="*/ 737 w 3123"/>
                  <a:gd name="T55" fmla="*/ 346 h 752"/>
                  <a:gd name="T56" fmla="*/ 736 w 3123"/>
                  <a:gd name="T57" fmla="*/ 359 h 752"/>
                  <a:gd name="T58" fmla="*/ 726 w 3123"/>
                  <a:gd name="T59" fmla="*/ 369 h 752"/>
                  <a:gd name="T60" fmla="*/ 701 w 3123"/>
                  <a:gd name="T61" fmla="*/ 374 h 752"/>
                  <a:gd name="T62" fmla="*/ 660 w 3123"/>
                  <a:gd name="T63" fmla="*/ 374 h 752"/>
                  <a:gd name="T64" fmla="*/ 598 w 3123"/>
                  <a:gd name="T65" fmla="*/ 368 h 752"/>
                  <a:gd name="T66" fmla="*/ 515 w 3123"/>
                  <a:gd name="T67" fmla="*/ 358 h 752"/>
                  <a:gd name="T68" fmla="*/ 422 w 3123"/>
                  <a:gd name="T69" fmla="*/ 348 h 752"/>
                  <a:gd name="T70" fmla="*/ 323 w 3123"/>
                  <a:gd name="T71" fmla="*/ 339 h 752"/>
                  <a:gd name="T72" fmla="*/ 226 w 3123"/>
                  <a:gd name="T73" fmla="*/ 328 h 752"/>
                  <a:gd name="T74" fmla="*/ 138 w 3123"/>
                  <a:gd name="T75" fmla="*/ 316 h 752"/>
                  <a:gd name="T76" fmla="*/ 68 w 3123"/>
                  <a:gd name="T77" fmla="*/ 301 h 752"/>
                  <a:gd name="T78" fmla="*/ 18 w 3123"/>
                  <a:gd name="T79" fmla="*/ 285 h 752"/>
                  <a:gd name="T80" fmla="*/ 0 w 3123"/>
                  <a:gd name="T81" fmla="*/ 265 h 752"/>
                  <a:gd name="T82" fmla="*/ 0 w 3123"/>
                  <a:gd name="T83" fmla="*/ 239 h 752"/>
                  <a:gd name="T84" fmla="*/ 5 w 3123"/>
                  <a:gd name="T85" fmla="*/ 210 h 752"/>
                  <a:gd name="T86" fmla="*/ 13 w 3123"/>
                  <a:gd name="T87" fmla="*/ 178 h 752"/>
                  <a:gd name="T88" fmla="*/ 24 w 3123"/>
                  <a:gd name="T89" fmla="*/ 145 h 752"/>
                  <a:gd name="T90" fmla="*/ 37 w 3123"/>
                  <a:gd name="T91" fmla="*/ 112 h 752"/>
                  <a:gd name="T92" fmla="*/ 54 w 3123"/>
                  <a:gd name="T93" fmla="*/ 84 h 752"/>
                  <a:gd name="T94" fmla="*/ 72 w 3123"/>
                  <a:gd name="T95" fmla="*/ 61 h 752"/>
                  <a:gd name="T96" fmla="*/ 93 w 3123"/>
                  <a:gd name="T97" fmla="*/ 46 h 752"/>
                  <a:gd name="T98" fmla="*/ 114 w 3123"/>
                  <a:gd name="T99" fmla="*/ 35 h 752"/>
                  <a:gd name="T100" fmla="*/ 140 w 3123"/>
                  <a:gd name="T101" fmla="*/ 26 h 752"/>
                  <a:gd name="T102" fmla="*/ 166 w 3123"/>
                  <a:gd name="T103" fmla="*/ 18 h 752"/>
                  <a:gd name="T104" fmla="*/ 192 w 3123"/>
                  <a:gd name="T105" fmla="*/ 12 h 752"/>
                  <a:gd name="T106" fmla="*/ 216 w 3123"/>
                  <a:gd name="T107" fmla="*/ 6 h 752"/>
                  <a:gd name="T108" fmla="*/ 234 w 3123"/>
                  <a:gd name="T109" fmla="*/ 3 h 752"/>
                  <a:gd name="T110" fmla="*/ 247 w 3123"/>
                  <a:gd name="T111" fmla="*/ 0 h 752"/>
                  <a:gd name="T112" fmla="*/ 251 w 3123"/>
                  <a:gd name="T113" fmla="*/ 0 h 7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23"/>
                  <a:gd name="T172" fmla="*/ 0 h 752"/>
                  <a:gd name="T173" fmla="*/ 3123 w 3123"/>
                  <a:gd name="T174" fmla="*/ 752 h 7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23" h="752">
                    <a:moveTo>
                      <a:pt x="503" y="0"/>
                    </a:moveTo>
                    <a:lnTo>
                      <a:pt x="2662" y="156"/>
                    </a:lnTo>
                    <a:lnTo>
                      <a:pt x="2665" y="156"/>
                    </a:lnTo>
                    <a:lnTo>
                      <a:pt x="2680" y="154"/>
                    </a:lnTo>
                    <a:lnTo>
                      <a:pt x="2701" y="153"/>
                    </a:lnTo>
                    <a:lnTo>
                      <a:pt x="2732" y="153"/>
                    </a:lnTo>
                    <a:lnTo>
                      <a:pt x="2768" y="151"/>
                    </a:lnTo>
                    <a:lnTo>
                      <a:pt x="2805" y="151"/>
                    </a:lnTo>
                    <a:lnTo>
                      <a:pt x="2846" y="151"/>
                    </a:lnTo>
                    <a:lnTo>
                      <a:pt x="2891" y="154"/>
                    </a:lnTo>
                    <a:lnTo>
                      <a:pt x="2934" y="156"/>
                    </a:lnTo>
                    <a:lnTo>
                      <a:pt x="2976" y="163"/>
                    </a:lnTo>
                    <a:lnTo>
                      <a:pt x="3013" y="170"/>
                    </a:lnTo>
                    <a:lnTo>
                      <a:pt x="3049" y="183"/>
                    </a:lnTo>
                    <a:lnTo>
                      <a:pt x="3078" y="195"/>
                    </a:lnTo>
                    <a:lnTo>
                      <a:pt x="3101" y="211"/>
                    </a:lnTo>
                    <a:lnTo>
                      <a:pt x="3117" y="232"/>
                    </a:lnTo>
                    <a:lnTo>
                      <a:pt x="3123" y="257"/>
                    </a:lnTo>
                    <a:lnTo>
                      <a:pt x="3119" y="284"/>
                    </a:lnTo>
                    <a:lnTo>
                      <a:pt x="3112" y="314"/>
                    </a:lnTo>
                    <a:lnTo>
                      <a:pt x="3099" y="344"/>
                    </a:lnTo>
                    <a:lnTo>
                      <a:pt x="3085" y="376"/>
                    </a:lnTo>
                    <a:lnTo>
                      <a:pt x="3063" y="406"/>
                    </a:lnTo>
                    <a:lnTo>
                      <a:pt x="3042" y="438"/>
                    </a:lnTo>
                    <a:lnTo>
                      <a:pt x="3017" y="468"/>
                    </a:lnTo>
                    <a:lnTo>
                      <a:pt x="2986" y="498"/>
                    </a:lnTo>
                    <a:lnTo>
                      <a:pt x="2956" y="523"/>
                    </a:lnTo>
                    <a:lnTo>
                      <a:pt x="2920" y="548"/>
                    </a:lnTo>
                    <a:lnTo>
                      <a:pt x="2884" y="569"/>
                    </a:lnTo>
                    <a:lnTo>
                      <a:pt x="2846" y="587"/>
                    </a:lnTo>
                    <a:lnTo>
                      <a:pt x="2805" y="597"/>
                    </a:lnTo>
                    <a:lnTo>
                      <a:pt x="2764" y="604"/>
                    </a:lnTo>
                    <a:lnTo>
                      <a:pt x="2723" y="604"/>
                    </a:lnTo>
                    <a:lnTo>
                      <a:pt x="2682" y="599"/>
                    </a:lnTo>
                    <a:lnTo>
                      <a:pt x="2630" y="589"/>
                    </a:lnTo>
                    <a:lnTo>
                      <a:pt x="2561" y="581"/>
                    </a:lnTo>
                    <a:lnTo>
                      <a:pt x="2481" y="573"/>
                    </a:lnTo>
                    <a:lnTo>
                      <a:pt x="2391" y="569"/>
                    </a:lnTo>
                    <a:lnTo>
                      <a:pt x="2291" y="562"/>
                    </a:lnTo>
                    <a:lnTo>
                      <a:pt x="2187" y="558"/>
                    </a:lnTo>
                    <a:lnTo>
                      <a:pt x="2081" y="557"/>
                    </a:lnTo>
                    <a:lnTo>
                      <a:pt x="1975" y="557"/>
                    </a:lnTo>
                    <a:lnTo>
                      <a:pt x="1869" y="557"/>
                    </a:lnTo>
                    <a:lnTo>
                      <a:pt x="1773" y="558"/>
                    </a:lnTo>
                    <a:lnTo>
                      <a:pt x="1681" y="562"/>
                    </a:lnTo>
                    <a:lnTo>
                      <a:pt x="1604" y="569"/>
                    </a:lnTo>
                    <a:lnTo>
                      <a:pt x="1538" y="573"/>
                    </a:lnTo>
                    <a:lnTo>
                      <a:pt x="1488" y="583"/>
                    </a:lnTo>
                    <a:lnTo>
                      <a:pt x="1457" y="592"/>
                    </a:lnTo>
                    <a:lnTo>
                      <a:pt x="1448" y="606"/>
                    </a:lnTo>
                    <a:lnTo>
                      <a:pt x="1450" y="619"/>
                    </a:lnTo>
                    <a:lnTo>
                      <a:pt x="1455" y="635"/>
                    </a:lnTo>
                    <a:lnTo>
                      <a:pt x="1461" y="649"/>
                    </a:lnTo>
                    <a:lnTo>
                      <a:pt x="1468" y="665"/>
                    </a:lnTo>
                    <a:lnTo>
                      <a:pt x="1471" y="679"/>
                    </a:lnTo>
                    <a:lnTo>
                      <a:pt x="1475" y="693"/>
                    </a:lnTo>
                    <a:lnTo>
                      <a:pt x="1475" y="705"/>
                    </a:lnTo>
                    <a:lnTo>
                      <a:pt x="1473" y="720"/>
                    </a:lnTo>
                    <a:lnTo>
                      <a:pt x="1464" y="729"/>
                    </a:lnTo>
                    <a:lnTo>
                      <a:pt x="1452" y="739"/>
                    </a:lnTo>
                    <a:lnTo>
                      <a:pt x="1430" y="744"/>
                    </a:lnTo>
                    <a:lnTo>
                      <a:pt x="1403" y="750"/>
                    </a:lnTo>
                    <a:lnTo>
                      <a:pt x="1366" y="752"/>
                    </a:lnTo>
                    <a:lnTo>
                      <a:pt x="1321" y="750"/>
                    </a:lnTo>
                    <a:lnTo>
                      <a:pt x="1263" y="744"/>
                    </a:lnTo>
                    <a:lnTo>
                      <a:pt x="1197" y="737"/>
                    </a:lnTo>
                    <a:lnTo>
                      <a:pt x="1116" y="727"/>
                    </a:lnTo>
                    <a:lnTo>
                      <a:pt x="1030" y="718"/>
                    </a:lnTo>
                    <a:lnTo>
                      <a:pt x="939" y="707"/>
                    </a:lnTo>
                    <a:lnTo>
                      <a:pt x="844" y="698"/>
                    </a:lnTo>
                    <a:lnTo>
                      <a:pt x="744" y="688"/>
                    </a:lnTo>
                    <a:lnTo>
                      <a:pt x="647" y="679"/>
                    </a:lnTo>
                    <a:lnTo>
                      <a:pt x="548" y="668"/>
                    </a:lnTo>
                    <a:lnTo>
                      <a:pt x="453" y="658"/>
                    </a:lnTo>
                    <a:lnTo>
                      <a:pt x="364" y="645"/>
                    </a:lnTo>
                    <a:lnTo>
                      <a:pt x="277" y="633"/>
                    </a:lnTo>
                    <a:lnTo>
                      <a:pt x="202" y="619"/>
                    </a:lnTo>
                    <a:lnTo>
                      <a:pt x="136" y="604"/>
                    </a:lnTo>
                    <a:lnTo>
                      <a:pt x="80" y="589"/>
                    </a:lnTo>
                    <a:lnTo>
                      <a:pt x="37" y="571"/>
                    </a:lnTo>
                    <a:lnTo>
                      <a:pt x="10" y="551"/>
                    </a:lnTo>
                    <a:lnTo>
                      <a:pt x="1" y="532"/>
                    </a:lnTo>
                    <a:lnTo>
                      <a:pt x="0" y="507"/>
                    </a:lnTo>
                    <a:lnTo>
                      <a:pt x="1" y="480"/>
                    </a:lnTo>
                    <a:lnTo>
                      <a:pt x="5" y="450"/>
                    </a:lnTo>
                    <a:lnTo>
                      <a:pt x="10" y="422"/>
                    </a:lnTo>
                    <a:lnTo>
                      <a:pt x="16" y="388"/>
                    </a:lnTo>
                    <a:lnTo>
                      <a:pt x="26" y="356"/>
                    </a:lnTo>
                    <a:lnTo>
                      <a:pt x="35" y="321"/>
                    </a:lnTo>
                    <a:lnTo>
                      <a:pt x="48" y="291"/>
                    </a:lnTo>
                    <a:lnTo>
                      <a:pt x="61" y="255"/>
                    </a:lnTo>
                    <a:lnTo>
                      <a:pt x="75" y="225"/>
                    </a:lnTo>
                    <a:lnTo>
                      <a:pt x="89" y="195"/>
                    </a:lnTo>
                    <a:lnTo>
                      <a:pt x="109" y="169"/>
                    </a:lnTo>
                    <a:lnTo>
                      <a:pt x="125" y="144"/>
                    </a:lnTo>
                    <a:lnTo>
                      <a:pt x="145" y="122"/>
                    </a:lnTo>
                    <a:lnTo>
                      <a:pt x="165" y="107"/>
                    </a:lnTo>
                    <a:lnTo>
                      <a:pt x="186" y="92"/>
                    </a:lnTo>
                    <a:lnTo>
                      <a:pt x="206" y="82"/>
                    </a:lnTo>
                    <a:lnTo>
                      <a:pt x="229" y="71"/>
                    </a:lnTo>
                    <a:lnTo>
                      <a:pt x="254" y="62"/>
                    </a:lnTo>
                    <a:lnTo>
                      <a:pt x="281" y="53"/>
                    </a:lnTo>
                    <a:lnTo>
                      <a:pt x="306" y="43"/>
                    </a:lnTo>
                    <a:lnTo>
                      <a:pt x="333" y="37"/>
                    </a:lnTo>
                    <a:lnTo>
                      <a:pt x="358" y="30"/>
                    </a:lnTo>
                    <a:lnTo>
                      <a:pt x="385" y="25"/>
                    </a:lnTo>
                    <a:lnTo>
                      <a:pt x="408" y="18"/>
                    </a:lnTo>
                    <a:lnTo>
                      <a:pt x="432" y="13"/>
                    </a:lnTo>
                    <a:lnTo>
                      <a:pt x="450" y="9"/>
                    </a:lnTo>
                    <a:lnTo>
                      <a:pt x="469" y="6"/>
                    </a:lnTo>
                    <a:lnTo>
                      <a:pt x="482" y="2"/>
                    </a:lnTo>
                    <a:lnTo>
                      <a:pt x="494" y="0"/>
                    </a:lnTo>
                    <a:lnTo>
                      <a:pt x="500" y="0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5" name="Freeform 9"/>
              <p:cNvSpPr>
                <a:spLocks/>
              </p:cNvSpPr>
              <p:nvPr/>
            </p:nvSpPr>
            <p:spPr bwMode="auto">
              <a:xfrm>
                <a:off x="1869" y="1239"/>
                <a:ext cx="232" cy="596"/>
              </a:xfrm>
              <a:custGeom>
                <a:avLst/>
                <a:gdLst>
                  <a:gd name="T0" fmla="*/ 114 w 464"/>
                  <a:gd name="T1" fmla="*/ 0 h 1193"/>
                  <a:gd name="T2" fmla="*/ 115 w 464"/>
                  <a:gd name="T3" fmla="*/ 0 h 1193"/>
                  <a:gd name="T4" fmla="*/ 120 w 464"/>
                  <a:gd name="T5" fmla="*/ 1 h 1193"/>
                  <a:gd name="T6" fmla="*/ 126 w 464"/>
                  <a:gd name="T7" fmla="*/ 2 h 1193"/>
                  <a:gd name="T8" fmla="*/ 136 w 464"/>
                  <a:gd name="T9" fmla="*/ 6 h 1193"/>
                  <a:gd name="T10" fmla="*/ 145 w 464"/>
                  <a:gd name="T11" fmla="*/ 10 h 1193"/>
                  <a:gd name="T12" fmla="*/ 156 w 464"/>
                  <a:gd name="T13" fmla="*/ 16 h 1193"/>
                  <a:gd name="T14" fmla="*/ 169 w 464"/>
                  <a:gd name="T15" fmla="*/ 23 h 1193"/>
                  <a:gd name="T16" fmla="*/ 181 w 464"/>
                  <a:gd name="T17" fmla="*/ 32 h 1193"/>
                  <a:gd name="T18" fmla="*/ 192 w 464"/>
                  <a:gd name="T19" fmla="*/ 41 h 1193"/>
                  <a:gd name="T20" fmla="*/ 204 w 464"/>
                  <a:gd name="T21" fmla="*/ 53 h 1193"/>
                  <a:gd name="T22" fmla="*/ 213 w 464"/>
                  <a:gd name="T23" fmla="*/ 68 h 1193"/>
                  <a:gd name="T24" fmla="*/ 223 w 464"/>
                  <a:gd name="T25" fmla="*/ 84 h 1193"/>
                  <a:gd name="T26" fmla="*/ 228 w 464"/>
                  <a:gd name="T27" fmla="*/ 102 h 1193"/>
                  <a:gd name="T28" fmla="*/ 232 w 464"/>
                  <a:gd name="T29" fmla="*/ 123 h 1193"/>
                  <a:gd name="T30" fmla="*/ 232 w 464"/>
                  <a:gd name="T31" fmla="*/ 146 h 1193"/>
                  <a:gd name="T32" fmla="*/ 231 w 464"/>
                  <a:gd name="T33" fmla="*/ 173 h 1193"/>
                  <a:gd name="T34" fmla="*/ 225 w 464"/>
                  <a:gd name="T35" fmla="*/ 200 h 1193"/>
                  <a:gd name="T36" fmla="*/ 219 w 464"/>
                  <a:gd name="T37" fmla="*/ 227 h 1193"/>
                  <a:gd name="T38" fmla="*/ 212 w 464"/>
                  <a:gd name="T39" fmla="*/ 253 h 1193"/>
                  <a:gd name="T40" fmla="*/ 204 w 464"/>
                  <a:gd name="T41" fmla="*/ 281 h 1193"/>
                  <a:gd name="T42" fmla="*/ 195 w 464"/>
                  <a:gd name="T43" fmla="*/ 305 h 1193"/>
                  <a:gd name="T44" fmla="*/ 187 w 464"/>
                  <a:gd name="T45" fmla="*/ 331 h 1193"/>
                  <a:gd name="T46" fmla="*/ 177 w 464"/>
                  <a:gd name="T47" fmla="*/ 356 h 1193"/>
                  <a:gd name="T48" fmla="*/ 169 w 464"/>
                  <a:gd name="T49" fmla="*/ 380 h 1193"/>
                  <a:gd name="T50" fmla="*/ 159 w 464"/>
                  <a:gd name="T51" fmla="*/ 403 h 1193"/>
                  <a:gd name="T52" fmla="*/ 151 w 464"/>
                  <a:gd name="T53" fmla="*/ 425 h 1193"/>
                  <a:gd name="T54" fmla="*/ 143 w 464"/>
                  <a:gd name="T55" fmla="*/ 445 h 1193"/>
                  <a:gd name="T56" fmla="*/ 137 w 464"/>
                  <a:gd name="T57" fmla="*/ 465 h 1193"/>
                  <a:gd name="T58" fmla="*/ 131 w 464"/>
                  <a:gd name="T59" fmla="*/ 483 h 1193"/>
                  <a:gd name="T60" fmla="*/ 127 w 464"/>
                  <a:gd name="T61" fmla="*/ 499 h 1193"/>
                  <a:gd name="T62" fmla="*/ 124 w 464"/>
                  <a:gd name="T63" fmla="*/ 514 h 1193"/>
                  <a:gd name="T64" fmla="*/ 123 w 464"/>
                  <a:gd name="T65" fmla="*/ 528 h 1193"/>
                  <a:gd name="T66" fmla="*/ 123 w 464"/>
                  <a:gd name="T67" fmla="*/ 538 h 1193"/>
                  <a:gd name="T68" fmla="*/ 123 w 464"/>
                  <a:gd name="T69" fmla="*/ 549 h 1193"/>
                  <a:gd name="T70" fmla="*/ 123 w 464"/>
                  <a:gd name="T71" fmla="*/ 558 h 1193"/>
                  <a:gd name="T72" fmla="*/ 124 w 464"/>
                  <a:gd name="T73" fmla="*/ 566 h 1193"/>
                  <a:gd name="T74" fmla="*/ 125 w 464"/>
                  <a:gd name="T75" fmla="*/ 572 h 1193"/>
                  <a:gd name="T76" fmla="*/ 125 w 464"/>
                  <a:gd name="T77" fmla="*/ 577 h 1193"/>
                  <a:gd name="T78" fmla="*/ 126 w 464"/>
                  <a:gd name="T79" fmla="*/ 582 h 1193"/>
                  <a:gd name="T80" fmla="*/ 127 w 464"/>
                  <a:gd name="T81" fmla="*/ 586 h 1193"/>
                  <a:gd name="T82" fmla="*/ 127 w 464"/>
                  <a:gd name="T83" fmla="*/ 589 h 1193"/>
                  <a:gd name="T84" fmla="*/ 128 w 464"/>
                  <a:gd name="T85" fmla="*/ 592 h 1193"/>
                  <a:gd name="T86" fmla="*/ 128 w 464"/>
                  <a:gd name="T87" fmla="*/ 593 h 1193"/>
                  <a:gd name="T88" fmla="*/ 129 w 464"/>
                  <a:gd name="T89" fmla="*/ 594 h 1193"/>
                  <a:gd name="T90" fmla="*/ 131 w 464"/>
                  <a:gd name="T91" fmla="*/ 595 h 1193"/>
                  <a:gd name="T92" fmla="*/ 131 w 464"/>
                  <a:gd name="T93" fmla="*/ 596 h 1193"/>
                  <a:gd name="T94" fmla="*/ 0 w 464"/>
                  <a:gd name="T95" fmla="*/ 590 h 1193"/>
                  <a:gd name="T96" fmla="*/ 114 w 464"/>
                  <a:gd name="T97" fmla="*/ 0 h 1193"/>
                  <a:gd name="T98" fmla="*/ 114 w 464"/>
                  <a:gd name="T99" fmla="*/ 0 h 11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4"/>
                  <a:gd name="T151" fmla="*/ 0 h 1193"/>
                  <a:gd name="T152" fmla="*/ 464 w 464"/>
                  <a:gd name="T153" fmla="*/ 1193 h 119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4" h="1193">
                    <a:moveTo>
                      <a:pt x="228" y="0"/>
                    </a:moveTo>
                    <a:lnTo>
                      <a:pt x="230" y="0"/>
                    </a:lnTo>
                    <a:lnTo>
                      <a:pt x="240" y="2"/>
                    </a:lnTo>
                    <a:lnTo>
                      <a:pt x="253" y="5"/>
                    </a:lnTo>
                    <a:lnTo>
                      <a:pt x="271" y="12"/>
                    </a:lnTo>
                    <a:lnTo>
                      <a:pt x="290" y="20"/>
                    </a:lnTo>
                    <a:lnTo>
                      <a:pt x="312" y="32"/>
                    </a:lnTo>
                    <a:lnTo>
                      <a:pt x="337" y="46"/>
                    </a:lnTo>
                    <a:lnTo>
                      <a:pt x="362" y="64"/>
                    </a:lnTo>
                    <a:lnTo>
                      <a:pt x="384" y="83"/>
                    </a:lnTo>
                    <a:lnTo>
                      <a:pt x="407" y="106"/>
                    </a:lnTo>
                    <a:lnTo>
                      <a:pt x="425" y="136"/>
                    </a:lnTo>
                    <a:lnTo>
                      <a:pt x="445" y="168"/>
                    </a:lnTo>
                    <a:lnTo>
                      <a:pt x="455" y="204"/>
                    </a:lnTo>
                    <a:lnTo>
                      <a:pt x="463" y="246"/>
                    </a:lnTo>
                    <a:lnTo>
                      <a:pt x="464" y="292"/>
                    </a:lnTo>
                    <a:lnTo>
                      <a:pt x="461" y="346"/>
                    </a:lnTo>
                    <a:lnTo>
                      <a:pt x="450" y="401"/>
                    </a:lnTo>
                    <a:lnTo>
                      <a:pt x="438" y="454"/>
                    </a:lnTo>
                    <a:lnTo>
                      <a:pt x="423" y="507"/>
                    </a:lnTo>
                    <a:lnTo>
                      <a:pt x="407" y="562"/>
                    </a:lnTo>
                    <a:lnTo>
                      <a:pt x="389" y="611"/>
                    </a:lnTo>
                    <a:lnTo>
                      <a:pt x="373" y="663"/>
                    </a:lnTo>
                    <a:lnTo>
                      <a:pt x="353" y="712"/>
                    </a:lnTo>
                    <a:lnTo>
                      <a:pt x="337" y="760"/>
                    </a:lnTo>
                    <a:lnTo>
                      <a:pt x="317" y="806"/>
                    </a:lnTo>
                    <a:lnTo>
                      <a:pt x="301" y="851"/>
                    </a:lnTo>
                    <a:lnTo>
                      <a:pt x="285" y="891"/>
                    </a:lnTo>
                    <a:lnTo>
                      <a:pt x="274" y="930"/>
                    </a:lnTo>
                    <a:lnTo>
                      <a:pt x="262" y="966"/>
                    </a:lnTo>
                    <a:lnTo>
                      <a:pt x="255" y="999"/>
                    </a:lnTo>
                    <a:lnTo>
                      <a:pt x="249" y="1028"/>
                    </a:lnTo>
                    <a:lnTo>
                      <a:pt x="247" y="1056"/>
                    </a:lnTo>
                    <a:lnTo>
                      <a:pt x="247" y="1077"/>
                    </a:lnTo>
                    <a:lnTo>
                      <a:pt x="247" y="1099"/>
                    </a:lnTo>
                    <a:lnTo>
                      <a:pt x="247" y="1116"/>
                    </a:lnTo>
                    <a:lnTo>
                      <a:pt x="249" y="1132"/>
                    </a:lnTo>
                    <a:lnTo>
                      <a:pt x="251" y="1145"/>
                    </a:lnTo>
                    <a:lnTo>
                      <a:pt x="251" y="1155"/>
                    </a:lnTo>
                    <a:lnTo>
                      <a:pt x="253" y="1164"/>
                    </a:lnTo>
                    <a:lnTo>
                      <a:pt x="255" y="1173"/>
                    </a:lnTo>
                    <a:lnTo>
                      <a:pt x="255" y="1178"/>
                    </a:lnTo>
                    <a:lnTo>
                      <a:pt x="256" y="1184"/>
                    </a:lnTo>
                    <a:lnTo>
                      <a:pt x="256" y="1186"/>
                    </a:lnTo>
                    <a:lnTo>
                      <a:pt x="258" y="1189"/>
                    </a:lnTo>
                    <a:lnTo>
                      <a:pt x="262" y="1191"/>
                    </a:lnTo>
                    <a:lnTo>
                      <a:pt x="262" y="1193"/>
                    </a:lnTo>
                    <a:lnTo>
                      <a:pt x="0" y="118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E863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6" name="Freeform 10"/>
              <p:cNvSpPr>
                <a:spLocks/>
              </p:cNvSpPr>
              <p:nvPr/>
            </p:nvSpPr>
            <p:spPr bwMode="auto">
              <a:xfrm>
                <a:off x="1294" y="1216"/>
                <a:ext cx="768" cy="614"/>
              </a:xfrm>
              <a:custGeom>
                <a:avLst/>
                <a:gdLst>
                  <a:gd name="T0" fmla="*/ 0 w 866"/>
                  <a:gd name="T1" fmla="*/ 7 h 1228"/>
                  <a:gd name="T2" fmla="*/ 8 w 866"/>
                  <a:gd name="T3" fmla="*/ 7 h 1228"/>
                  <a:gd name="T4" fmla="*/ 30 w 866"/>
                  <a:gd name="T5" fmla="*/ 6 h 1228"/>
                  <a:gd name="T6" fmla="*/ 65 w 866"/>
                  <a:gd name="T7" fmla="*/ 5 h 1228"/>
                  <a:gd name="T8" fmla="*/ 111 w 866"/>
                  <a:gd name="T9" fmla="*/ 3 h 1228"/>
                  <a:gd name="T10" fmla="*/ 167 w 866"/>
                  <a:gd name="T11" fmla="*/ 1 h 1228"/>
                  <a:gd name="T12" fmla="*/ 229 w 866"/>
                  <a:gd name="T13" fmla="*/ 1 h 1228"/>
                  <a:gd name="T14" fmla="*/ 294 w 866"/>
                  <a:gd name="T15" fmla="*/ 0 h 1228"/>
                  <a:gd name="T16" fmla="*/ 364 w 866"/>
                  <a:gd name="T17" fmla="*/ 1 h 1228"/>
                  <a:gd name="T18" fmla="*/ 433 w 866"/>
                  <a:gd name="T19" fmla="*/ 1 h 1228"/>
                  <a:gd name="T20" fmla="*/ 499 w 866"/>
                  <a:gd name="T21" fmla="*/ 3 h 1228"/>
                  <a:gd name="T22" fmla="*/ 564 w 866"/>
                  <a:gd name="T23" fmla="*/ 7 h 1228"/>
                  <a:gd name="T24" fmla="*/ 623 w 866"/>
                  <a:gd name="T25" fmla="*/ 12 h 1228"/>
                  <a:gd name="T26" fmla="*/ 672 w 866"/>
                  <a:gd name="T27" fmla="*/ 19 h 1228"/>
                  <a:gd name="T28" fmla="*/ 714 w 866"/>
                  <a:gd name="T29" fmla="*/ 29 h 1228"/>
                  <a:gd name="T30" fmla="*/ 744 w 866"/>
                  <a:gd name="T31" fmla="*/ 40 h 1228"/>
                  <a:gd name="T32" fmla="*/ 760 w 866"/>
                  <a:gd name="T33" fmla="*/ 55 h 1228"/>
                  <a:gd name="T34" fmla="*/ 764 w 866"/>
                  <a:gd name="T35" fmla="*/ 72 h 1228"/>
                  <a:gd name="T36" fmla="*/ 768 w 866"/>
                  <a:gd name="T37" fmla="*/ 89 h 1228"/>
                  <a:gd name="T38" fmla="*/ 768 w 866"/>
                  <a:gd name="T39" fmla="*/ 109 h 1228"/>
                  <a:gd name="T40" fmla="*/ 766 w 866"/>
                  <a:gd name="T41" fmla="*/ 130 h 1228"/>
                  <a:gd name="T42" fmla="*/ 762 w 866"/>
                  <a:gd name="T43" fmla="*/ 152 h 1228"/>
                  <a:gd name="T44" fmla="*/ 755 w 866"/>
                  <a:gd name="T45" fmla="*/ 173 h 1228"/>
                  <a:gd name="T46" fmla="*/ 748 w 866"/>
                  <a:gd name="T47" fmla="*/ 195 h 1228"/>
                  <a:gd name="T48" fmla="*/ 741 w 866"/>
                  <a:gd name="T49" fmla="*/ 217 h 1228"/>
                  <a:gd name="T50" fmla="*/ 730 w 866"/>
                  <a:gd name="T51" fmla="*/ 237 h 1228"/>
                  <a:gd name="T52" fmla="*/ 722 w 866"/>
                  <a:gd name="T53" fmla="*/ 258 h 1228"/>
                  <a:gd name="T54" fmla="*/ 710 w 866"/>
                  <a:gd name="T55" fmla="*/ 277 h 1228"/>
                  <a:gd name="T56" fmla="*/ 702 w 866"/>
                  <a:gd name="T57" fmla="*/ 293 h 1228"/>
                  <a:gd name="T58" fmla="*/ 694 w 866"/>
                  <a:gd name="T59" fmla="*/ 307 h 1228"/>
                  <a:gd name="T60" fmla="*/ 686 w 866"/>
                  <a:gd name="T61" fmla="*/ 319 h 1228"/>
                  <a:gd name="T62" fmla="*/ 680 w 866"/>
                  <a:gd name="T63" fmla="*/ 328 h 1228"/>
                  <a:gd name="T64" fmla="*/ 678 w 866"/>
                  <a:gd name="T65" fmla="*/ 335 h 1228"/>
                  <a:gd name="T66" fmla="*/ 672 w 866"/>
                  <a:gd name="T67" fmla="*/ 342 h 1228"/>
                  <a:gd name="T68" fmla="*/ 666 w 866"/>
                  <a:gd name="T69" fmla="*/ 353 h 1228"/>
                  <a:gd name="T70" fmla="*/ 660 w 866"/>
                  <a:gd name="T71" fmla="*/ 369 h 1228"/>
                  <a:gd name="T72" fmla="*/ 654 w 866"/>
                  <a:gd name="T73" fmla="*/ 388 h 1228"/>
                  <a:gd name="T74" fmla="*/ 646 w 866"/>
                  <a:gd name="T75" fmla="*/ 409 h 1228"/>
                  <a:gd name="T76" fmla="*/ 638 w 866"/>
                  <a:gd name="T77" fmla="*/ 433 h 1228"/>
                  <a:gd name="T78" fmla="*/ 631 w 866"/>
                  <a:gd name="T79" fmla="*/ 457 h 1228"/>
                  <a:gd name="T80" fmla="*/ 623 w 866"/>
                  <a:gd name="T81" fmla="*/ 483 h 1228"/>
                  <a:gd name="T82" fmla="*/ 614 w 866"/>
                  <a:gd name="T83" fmla="*/ 507 h 1228"/>
                  <a:gd name="T84" fmla="*/ 607 w 866"/>
                  <a:gd name="T85" fmla="*/ 531 h 1228"/>
                  <a:gd name="T86" fmla="*/ 600 w 866"/>
                  <a:gd name="T87" fmla="*/ 553 h 1228"/>
                  <a:gd name="T88" fmla="*/ 596 w 866"/>
                  <a:gd name="T89" fmla="*/ 573 h 1228"/>
                  <a:gd name="T90" fmla="*/ 590 w 866"/>
                  <a:gd name="T91" fmla="*/ 589 h 1228"/>
                  <a:gd name="T92" fmla="*/ 586 w 866"/>
                  <a:gd name="T93" fmla="*/ 602 h 1228"/>
                  <a:gd name="T94" fmla="*/ 584 w 866"/>
                  <a:gd name="T95" fmla="*/ 611 h 1228"/>
                  <a:gd name="T96" fmla="*/ 584 w 866"/>
                  <a:gd name="T97" fmla="*/ 614 h 1228"/>
                  <a:gd name="T98" fmla="*/ 46 w 866"/>
                  <a:gd name="T99" fmla="*/ 593 h 1228"/>
                  <a:gd name="T100" fmla="*/ 0 w 866"/>
                  <a:gd name="T101" fmla="*/ 7 h 1228"/>
                  <a:gd name="T102" fmla="*/ 0 w 866"/>
                  <a:gd name="T103" fmla="*/ 7 h 12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66"/>
                  <a:gd name="T157" fmla="*/ 0 h 1228"/>
                  <a:gd name="T158" fmla="*/ 866 w 866"/>
                  <a:gd name="T159" fmla="*/ 1228 h 12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66" h="1228">
                    <a:moveTo>
                      <a:pt x="0" y="14"/>
                    </a:moveTo>
                    <a:lnTo>
                      <a:pt x="9" y="14"/>
                    </a:lnTo>
                    <a:lnTo>
                      <a:pt x="34" y="12"/>
                    </a:lnTo>
                    <a:lnTo>
                      <a:pt x="73" y="9"/>
                    </a:lnTo>
                    <a:lnTo>
                      <a:pt x="125" y="7"/>
                    </a:lnTo>
                    <a:lnTo>
                      <a:pt x="188" y="3"/>
                    </a:lnTo>
                    <a:lnTo>
                      <a:pt x="258" y="2"/>
                    </a:lnTo>
                    <a:lnTo>
                      <a:pt x="332" y="0"/>
                    </a:lnTo>
                    <a:lnTo>
                      <a:pt x="410" y="2"/>
                    </a:lnTo>
                    <a:lnTo>
                      <a:pt x="488" y="2"/>
                    </a:lnTo>
                    <a:lnTo>
                      <a:pt x="563" y="7"/>
                    </a:lnTo>
                    <a:lnTo>
                      <a:pt x="636" y="14"/>
                    </a:lnTo>
                    <a:lnTo>
                      <a:pt x="703" y="25"/>
                    </a:lnTo>
                    <a:lnTo>
                      <a:pt x="758" y="39"/>
                    </a:lnTo>
                    <a:lnTo>
                      <a:pt x="805" y="58"/>
                    </a:lnTo>
                    <a:lnTo>
                      <a:pt x="839" y="81"/>
                    </a:lnTo>
                    <a:lnTo>
                      <a:pt x="857" y="111"/>
                    </a:lnTo>
                    <a:lnTo>
                      <a:pt x="862" y="143"/>
                    </a:lnTo>
                    <a:lnTo>
                      <a:pt x="866" y="179"/>
                    </a:lnTo>
                    <a:lnTo>
                      <a:pt x="866" y="218"/>
                    </a:lnTo>
                    <a:lnTo>
                      <a:pt x="864" y="260"/>
                    </a:lnTo>
                    <a:lnTo>
                      <a:pt x="859" y="303"/>
                    </a:lnTo>
                    <a:lnTo>
                      <a:pt x="851" y="347"/>
                    </a:lnTo>
                    <a:lnTo>
                      <a:pt x="843" y="390"/>
                    </a:lnTo>
                    <a:lnTo>
                      <a:pt x="835" y="434"/>
                    </a:lnTo>
                    <a:lnTo>
                      <a:pt x="823" y="475"/>
                    </a:lnTo>
                    <a:lnTo>
                      <a:pt x="814" y="515"/>
                    </a:lnTo>
                    <a:lnTo>
                      <a:pt x="801" y="553"/>
                    </a:lnTo>
                    <a:lnTo>
                      <a:pt x="792" y="586"/>
                    </a:lnTo>
                    <a:lnTo>
                      <a:pt x="782" y="615"/>
                    </a:lnTo>
                    <a:lnTo>
                      <a:pt x="774" y="639"/>
                    </a:lnTo>
                    <a:lnTo>
                      <a:pt x="767" y="657"/>
                    </a:lnTo>
                    <a:lnTo>
                      <a:pt x="764" y="671"/>
                    </a:lnTo>
                    <a:lnTo>
                      <a:pt x="758" y="684"/>
                    </a:lnTo>
                    <a:lnTo>
                      <a:pt x="751" y="707"/>
                    </a:lnTo>
                    <a:lnTo>
                      <a:pt x="744" y="739"/>
                    </a:lnTo>
                    <a:lnTo>
                      <a:pt x="737" y="776"/>
                    </a:lnTo>
                    <a:lnTo>
                      <a:pt x="728" y="818"/>
                    </a:lnTo>
                    <a:lnTo>
                      <a:pt x="719" y="866"/>
                    </a:lnTo>
                    <a:lnTo>
                      <a:pt x="712" y="914"/>
                    </a:lnTo>
                    <a:lnTo>
                      <a:pt x="703" y="966"/>
                    </a:lnTo>
                    <a:lnTo>
                      <a:pt x="692" y="1015"/>
                    </a:lnTo>
                    <a:lnTo>
                      <a:pt x="685" y="1061"/>
                    </a:lnTo>
                    <a:lnTo>
                      <a:pt x="676" y="1106"/>
                    </a:lnTo>
                    <a:lnTo>
                      <a:pt x="672" y="1146"/>
                    </a:lnTo>
                    <a:lnTo>
                      <a:pt x="665" y="1178"/>
                    </a:lnTo>
                    <a:lnTo>
                      <a:pt x="661" y="1203"/>
                    </a:lnTo>
                    <a:lnTo>
                      <a:pt x="658" y="1221"/>
                    </a:lnTo>
                    <a:lnTo>
                      <a:pt x="658" y="1228"/>
                    </a:lnTo>
                    <a:lnTo>
                      <a:pt x="52" y="118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594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7" name="Freeform 11"/>
              <p:cNvSpPr>
                <a:spLocks/>
              </p:cNvSpPr>
              <p:nvPr/>
            </p:nvSpPr>
            <p:spPr bwMode="auto">
              <a:xfrm>
                <a:off x="1861" y="1357"/>
                <a:ext cx="33" cy="32"/>
              </a:xfrm>
              <a:custGeom>
                <a:avLst/>
                <a:gdLst>
                  <a:gd name="T0" fmla="*/ 16 w 66"/>
                  <a:gd name="T1" fmla="*/ 32 h 64"/>
                  <a:gd name="T2" fmla="*/ 19 w 66"/>
                  <a:gd name="T3" fmla="*/ 32 h 64"/>
                  <a:gd name="T4" fmla="*/ 22 w 66"/>
                  <a:gd name="T5" fmla="*/ 30 h 64"/>
                  <a:gd name="T6" fmla="*/ 25 w 66"/>
                  <a:gd name="T7" fmla="*/ 28 h 64"/>
                  <a:gd name="T8" fmla="*/ 28 w 66"/>
                  <a:gd name="T9" fmla="*/ 27 h 64"/>
                  <a:gd name="T10" fmla="*/ 28 w 66"/>
                  <a:gd name="T11" fmla="*/ 24 h 64"/>
                  <a:gd name="T12" fmla="*/ 31 w 66"/>
                  <a:gd name="T13" fmla="*/ 21 h 64"/>
                  <a:gd name="T14" fmla="*/ 32 w 66"/>
                  <a:gd name="T15" fmla="*/ 19 h 64"/>
                  <a:gd name="T16" fmla="*/ 33 w 66"/>
                  <a:gd name="T17" fmla="*/ 16 h 64"/>
                  <a:gd name="T18" fmla="*/ 32 w 66"/>
                  <a:gd name="T19" fmla="*/ 12 h 64"/>
                  <a:gd name="T20" fmla="*/ 31 w 66"/>
                  <a:gd name="T21" fmla="*/ 10 h 64"/>
                  <a:gd name="T22" fmla="*/ 28 w 66"/>
                  <a:gd name="T23" fmla="*/ 6 h 64"/>
                  <a:gd name="T24" fmla="*/ 28 w 66"/>
                  <a:gd name="T25" fmla="*/ 4 h 64"/>
                  <a:gd name="T26" fmla="*/ 25 w 66"/>
                  <a:gd name="T27" fmla="*/ 2 h 64"/>
                  <a:gd name="T28" fmla="*/ 22 w 66"/>
                  <a:gd name="T29" fmla="*/ 1 h 64"/>
                  <a:gd name="T30" fmla="*/ 19 w 66"/>
                  <a:gd name="T31" fmla="*/ 0 h 64"/>
                  <a:gd name="T32" fmla="*/ 16 w 66"/>
                  <a:gd name="T33" fmla="*/ 0 h 64"/>
                  <a:gd name="T34" fmla="*/ 12 w 66"/>
                  <a:gd name="T35" fmla="*/ 0 h 64"/>
                  <a:gd name="T36" fmla="*/ 10 w 66"/>
                  <a:gd name="T37" fmla="*/ 1 h 64"/>
                  <a:gd name="T38" fmla="*/ 7 w 66"/>
                  <a:gd name="T39" fmla="*/ 2 h 64"/>
                  <a:gd name="T40" fmla="*/ 5 w 66"/>
                  <a:gd name="T41" fmla="*/ 4 h 64"/>
                  <a:gd name="T42" fmla="*/ 2 w 66"/>
                  <a:gd name="T43" fmla="*/ 6 h 64"/>
                  <a:gd name="T44" fmla="*/ 1 w 66"/>
                  <a:gd name="T45" fmla="*/ 10 h 64"/>
                  <a:gd name="T46" fmla="*/ 0 w 66"/>
                  <a:gd name="T47" fmla="*/ 12 h 64"/>
                  <a:gd name="T48" fmla="*/ 0 w 66"/>
                  <a:gd name="T49" fmla="*/ 16 h 64"/>
                  <a:gd name="T50" fmla="*/ 0 w 66"/>
                  <a:gd name="T51" fmla="*/ 19 h 64"/>
                  <a:gd name="T52" fmla="*/ 1 w 66"/>
                  <a:gd name="T53" fmla="*/ 21 h 64"/>
                  <a:gd name="T54" fmla="*/ 2 w 66"/>
                  <a:gd name="T55" fmla="*/ 24 h 64"/>
                  <a:gd name="T56" fmla="*/ 5 w 66"/>
                  <a:gd name="T57" fmla="*/ 27 h 64"/>
                  <a:gd name="T58" fmla="*/ 7 w 66"/>
                  <a:gd name="T59" fmla="*/ 28 h 64"/>
                  <a:gd name="T60" fmla="*/ 10 w 66"/>
                  <a:gd name="T61" fmla="*/ 30 h 64"/>
                  <a:gd name="T62" fmla="*/ 12 w 66"/>
                  <a:gd name="T63" fmla="*/ 32 h 64"/>
                  <a:gd name="T64" fmla="*/ 16 w 66"/>
                  <a:gd name="T65" fmla="*/ 32 h 64"/>
                  <a:gd name="T66" fmla="*/ 16 w 66"/>
                  <a:gd name="T67" fmla="*/ 32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64"/>
                  <a:gd name="T104" fmla="*/ 66 w 66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64">
                    <a:moveTo>
                      <a:pt x="32" y="64"/>
                    </a:moveTo>
                    <a:lnTo>
                      <a:pt x="38" y="64"/>
                    </a:lnTo>
                    <a:lnTo>
                      <a:pt x="45" y="61"/>
                    </a:lnTo>
                    <a:lnTo>
                      <a:pt x="50" y="57"/>
                    </a:lnTo>
                    <a:lnTo>
                      <a:pt x="56" y="54"/>
                    </a:lnTo>
                    <a:lnTo>
                      <a:pt x="57" y="48"/>
                    </a:lnTo>
                    <a:lnTo>
                      <a:pt x="63" y="43"/>
                    </a:lnTo>
                    <a:lnTo>
                      <a:pt x="64" y="38"/>
                    </a:lnTo>
                    <a:lnTo>
                      <a:pt x="66" y="32"/>
                    </a:lnTo>
                    <a:lnTo>
                      <a:pt x="64" y="25"/>
                    </a:lnTo>
                    <a:lnTo>
                      <a:pt x="63" y="20"/>
                    </a:lnTo>
                    <a:lnTo>
                      <a:pt x="57" y="13"/>
                    </a:lnTo>
                    <a:lnTo>
                      <a:pt x="56" y="9"/>
                    </a:lnTo>
                    <a:lnTo>
                      <a:pt x="50" y="4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11" y="9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8"/>
                    </a:lnTo>
                    <a:lnTo>
                      <a:pt x="11" y="54"/>
                    </a:lnTo>
                    <a:lnTo>
                      <a:pt x="14" y="57"/>
                    </a:lnTo>
                    <a:lnTo>
                      <a:pt x="20" y="61"/>
                    </a:lnTo>
                    <a:lnTo>
                      <a:pt x="25" y="64"/>
                    </a:ln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E863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8" name="Freeform 12"/>
              <p:cNvSpPr>
                <a:spLocks/>
              </p:cNvSpPr>
              <p:nvPr/>
            </p:nvSpPr>
            <p:spPr bwMode="auto">
              <a:xfrm>
                <a:off x="1861" y="1318"/>
                <a:ext cx="12" cy="27"/>
              </a:xfrm>
              <a:custGeom>
                <a:avLst/>
                <a:gdLst>
                  <a:gd name="T0" fmla="*/ 6 w 23"/>
                  <a:gd name="T1" fmla="*/ 1 h 53"/>
                  <a:gd name="T2" fmla="*/ 7 w 23"/>
                  <a:gd name="T3" fmla="*/ 0 h 53"/>
                  <a:gd name="T4" fmla="*/ 9 w 23"/>
                  <a:gd name="T5" fmla="*/ 2 h 53"/>
                  <a:gd name="T6" fmla="*/ 10 w 23"/>
                  <a:gd name="T7" fmla="*/ 4 h 53"/>
                  <a:gd name="T8" fmla="*/ 12 w 23"/>
                  <a:gd name="T9" fmla="*/ 7 h 53"/>
                  <a:gd name="T10" fmla="*/ 12 w 23"/>
                  <a:gd name="T11" fmla="*/ 10 h 53"/>
                  <a:gd name="T12" fmla="*/ 12 w 23"/>
                  <a:gd name="T13" fmla="*/ 13 h 53"/>
                  <a:gd name="T14" fmla="*/ 12 w 23"/>
                  <a:gd name="T15" fmla="*/ 17 h 53"/>
                  <a:gd name="T16" fmla="*/ 12 w 23"/>
                  <a:gd name="T17" fmla="*/ 20 h 53"/>
                  <a:gd name="T18" fmla="*/ 9 w 23"/>
                  <a:gd name="T19" fmla="*/ 24 h 53"/>
                  <a:gd name="T20" fmla="*/ 6 w 23"/>
                  <a:gd name="T21" fmla="*/ 27 h 53"/>
                  <a:gd name="T22" fmla="*/ 6 w 23"/>
                  <a:gd name="T23" fmla="*/ 27 h 53"/>
                  <a:gd name="T24" fmla="*/ 4 w 23"/>
                  <a:gd name="T25" fmla="*/ 27 h 53"/>
                  <a:gd name="T26" fmla="*/ 2 w 23"/>
                  <a:gd name="T27" fmla="*/ 25 h 53"/>
                  <a:gd name="T28" fmla="*/ 0 w 23"/>
                  <a:gd name="T29" fmla="*/ 22 h 53"/>
                  <a:gd name="T30" fmla="*/ 0 w 23"/>
                  <a:gd name="T31" fmla="*/ 20 h 53"/>
                  <a:gd name="T32" fmla="*/ 1 w 23"/>
                  <a:gd name="T33" fmla="*/ 17 h 53"/>
                  <a:gd name="T34" fmla="*/ 2 w 23"/>
                  <a:gd name="T35" fmla="*/ 13 h 53"/>
                  <a:gd name="T36" fmla="*/ 3 w 23"/>
                  <a:gd name="T37" fmla="*/ 11 h 53"/>
                  <a:gd name="T38" fmla="*/ 4 w 23"/>
                  <a:gd name="T39" fmla="*/ 6 h 53"/>
                  <a:gd name="T40" fmla="*/ 4 w 23"/>
                  <a:gd name="T41" fmla="*/ 4 h 53"/>
                  <a:gd name="T42" fmla="*/ 5 w 23"/>
                  <a:gd name="T43" fmla="*/ 2 h 53"/>
                  <a:gd name="T44" fmla="*/ 6 w 23"/>
                  <a:gd name="T45" fmla="*/ 1 h 53"/>
                  <a:gd name="T46" fmla="*/ 6 w 23"/>
                  <a:gd name="T47" fmla="*/ 1 h 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"/>
                  <a:gd name="T73" fmla="*/ 0 h 53"/>
                  <a:gd name="T74" fmla="*/ 23 w 23"/>
                  <a:gd name="T75" fmla="*/ 53 h 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" h="53">
                    <a:moveTo>
                      <a:pt x="11" y="1"/>
                    </a:moveTo>
                    <a:lnTo>
                      <a:pt x="14" y="0"/>
                    </a:lnTo>
                    <a:lnTo>
                      <a:pt x="18" y="3"/>
                    </a:lnTo>
                    <a:lnTo>
                      <a:pt x="20" y="7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23" y="26"/>
                    </a:lnTo>
                    <a:lnTo>
                      <a:pt x="23" y="33"/>
                    </a:lnTo>
                    <a:lnTo>
                      <a:pt x="23" y="40"/>
                    </a:lnTo>
                    <a:lnTo>
                      <a:pt x="18" y="47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4" y="26"/>
                    </a:lnTo>
                    <a:lnTo>
                      <a:pt x="5" y="21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9" name="Freeform 13"/>
              <p:cNvSpPr>
                <a:spLocks/>
              </p:cNvSpPr>
              <p:nvPr/>
            </p:nvSpPr>
            <p:spPr bwMode="auto">
              <a:xfrm>
                <a:off x="1902" y="1329"/>
                <a:ext cx="21" cy="18"/>
              </a:xfrm>
              <a:custGeom>
                <a:avLst/>
                <a:gdLst>
                  <a:gd name="T0" fmla="*/ 15 w 42"/>
                  <a:gd name="T1" fmla="*/ 0 h 37"/>
                  <a:gd name="T2" fmla="*/ 19 w 42"/>
                  <a:gd name="T3" fmla="*/ 2 h 37"/>
                  <a:gd name="T4" fmla="*/ 21 w 42"/>
                  <a:gd name="T5" fmla="*/ 5 h 37"/>
                  <a:gd name="T6" fmla="*/ 19 w 42"/>
                  <a:gd name="T7" fmla="*/ 9 h 37"/>
                  <a:gd name="T8" fmla="*/ 17 w 42"/>
                  <a:gd name="T9" fmla="*/ 12 h 37"/>
                  <a:gd name="T10" fmla="*/ 12 w 42"/>
                  <a:gd name="T11" fmla="*/ 16 h 37"/>
                  <a:gd name="T12" fmla="*/ 9 w 42"/>
                  <a:gd name="T13" fmla="*/ 17 h 37"/>
                  <a:gd name="T14" fmla="*/ 5 w 42"/>
                  <a:gd name="T15" fmla="*/ 18 h 37"/>
                  <a:gd name="T16" fmla="*/ 1 w 42"/>
                  <a:gd name="T17" fmla="*/ 17 h 37"/>
                  <a:gd name="T18" fmla="*/ 0 w 42"/>
                  <a:gd name="T19" fmla="*/ 14 h 37"/>
                  <a:gd name="T20" fmla="*/ 1 w 42"/>
                  <a:gd name="T21" fmla="*/ 11 h 37"/>
                  <a:gd name="T22" fmla="*/ 2 w 42"/>
                  <a:gd name="T23" fmla="*/ 9 h 37"/>
                  <a:gd name="T24" fmla="*/ 5 w 42"/>
                  <a:gd name="T25" fmla="*/ 7 h 37"/>
                  <a:gd name="T26" fmla="*/ 7 w 42"/>
                  <a:gd name="T27" fmla="*/ 5 h 37"/>
                  <a:gd name="T28" fmla="*/ 10 w 42"/>
                  <a:gd name="T29" fmla="*/ 3 h 37"/>
                  <a:gd name="T30" fmla="*/ 12 w 42"/>
                  <a:gd name="T31" fmla="*/ 1 h 37"/>
                  <a:gd name="T32" fmla="*/ 15 w 42"/>
                  <a:gd name="T33" fmla="*/ 0 h 37"/>
                  <a:gd name="T34" fmla="*/ 15 w 42"/>
                  <a:gd name="T35" fmla="*/ 0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37"/>
                  <a:gd name="T56" fmla="*/ 42 w 42"/>
                  <a:gd name="T57" fmla="*/ 37 h 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37">
                    <a:moveTo>
                      <a:pt x="31" y="0"/>
                    </a:moveTo>
                    <a:lnTo>
                      <a:pt x="38" y="5"/>
                    </a:lnTo>
                    <a:lnTo>
                      <a:pt x="42" y="10"/>
                    </a:lnTo>
                    <a:lnTo>
                      <a:pt x="38" y="18"/>
                    </a:lnTo>
                    <a:lnTo>
                      <a:pt x="34" y="25"/>
                    </a:lnTo>
                    <a:lnTo>
                      <a:pt x="25" y="32"/>
                    </a:lnTo>
                    <a:lnTo>
                      <a:pt x="18" y="35"/>
                    </a:lnTo>
                    <a:lnTo>
                      <a:pt x="9" y="37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3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15" y="10"/>
                    </a:lnTo>
                    <a:lnTo>
                      <a:pt x="20" y="7"/>
                    </a:lnTo>
                    <a:lnTo>
                      <a:pt x="25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0" name="Freeform 14"/>
              <p:cNvSpPr>
                <a:spLocks/>
              </p:cNvSpPr>
              <p:nvPr/>
            </p:nvSpPr>
            <p:spPr bwMode="auto">
              <a:xfrm>
                <a:off x="1909" y="1375"/>
                <a:ext cx="33" cy="16"/>
              </a:xfrm>
              <a:custGeom>
                <a:avLst/>
                <a:gdLst>
                  <a:gd name="T0" fmla="*/ 3 w 64"/>
                  <a:gd name="T1" fmla="*/ 0 h 32"/>
                  <a:gd name="T2" fmla="*/ 6 w 64"/>
                  <a:gd name="T3" fmla="*/ 1 h 32"/>
                  <a:gd name="T4" fmla="*/ 12 w 64"/>
                  <a:gd name="T5" fmla="*/ 1 h 32"/>
                  <a:gd name="T6" fmla="*/ 14 w 64"/>
                  <a:gd name="T7" fmla="*/ 1 h 32"/>
                  <a:gd name="T8" fmla="*/ 18 w 64"/>
                  <a:gd name="T9" fmla="*/ 2 h 32"/>
                  <a:gd name="T10" fmla="*/ 20 w 64"/>
                  <a:gd name="T11" fmla="*/ 2 h 32"/>
                  <a:gd name="T12" fmla="*/ 24 w 64"/>
                  <a:gd name="T13" fmla="*/ 3 h 32"/>
                  <a:gd name="T14" fmla="*/ 28 w 64"/>
                  <a:gd name="T15" fmla="*/ 5 h 32"/>
                  <a:gd name="T16" fmla="*/ 32 w 64"/>
                  <a:gd name="T17" fmla="*/ 7 h 32"/>
                  <a:gd name="T18" fmla="*/ 33 w 64"/>
                  <a:gd name="T19" fmla="*/ 10 h 32"/>
                  <a:gd name="T20" fmla="*/ 30 w 64"/>
                  <a:gd name="T21" fmla="*/ 16 h 32"/>
                  <a:gd name="T22" fmla="*/ 28 w 64"/>
                  <a:gd name="T23" fmla="*/ 14 h 32"/>
                  <a:gd name="T24" fmla="*/ 23 w 64"/>
                  <a:gd name="T25" fmla="*/ 14 h 32"/>
                  <a:gd name="T26" fmla="*/ 19 w 64"/>
                  <a:gd name="T27" fmla="*/ 14 h 32"/>
                  <a:gd name="T28" fmla="*/ 14 w 64"/>
                  <a:gd name="T29" fmla="*/ 13 h 32"/>
                  <a:gd name="T30" fmla="*/ 10 w 64"/>
                  <a:gd name="T31" fmla="*/ 12 h 32"/>
                  <a:gd name="T32" fmla="*/ 6 w 64"/>
                  <a:gd name="T33" fmla="*/ 11 h 32"/>
                  <a:gd name="T34" fmla="*/ 3 w 64"/>
                  <a:gd name="T35" fmla="*/ 10 h 32"/>
                  <a:gd name="T36" fmla="*/ 2 w 64"/>
                  <a:gd name="T37" fmla="*/ 9 h 32"/>
                  <a:gd name="T38" fmla="*/ 0 w 64"/>
                  <a:gd name="T39" fmla="*/ 7 h 32"/>
                  <a:gd name="T40" fmla="*/ 0 w 64"/>
                  <a:gd name="T41" fmla="*/ 5 h 32"/>
                  <a:gd name="T42" fmla="*/ 0 w 64"/>
                  <a:gd name="T43" fmla="*/ 2 h 32"/>
                  <a:gd name="T44" fmla="*/ 3 w 64"/>
                  <a:gd name="T45" fmla="*/ 0 h 32"/>
                  <a:gd name="T46" fmla="*/ 3 w 64"/>
                  <a:gd name="T47" fmla="*/ 0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32"/>
                  <a:gd name="T74" fmla="*/ 64 w 64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32">
                    <a:moveTo>
                      <a:pt x="5" y="0"/>
                    </a:moveTo>
                    <a:lnTo>
                      <a:pt x="12" y="2"/>
                    </a:lnTo>
                    <a:lnTo>
                      <a:pt x="23" y="3"/>
                    </a:lnTo>
                    <a:lnTo>
                      <a:pt x="28" y="3"/>
                    </a:lnTo>
                    <a:lnTo>
                      <a:pt x="34" y="5"/>
                    </a:lnTo>
                    <a:lnTo>
                      <a:pt x="39" y="5"/>
                    </a:lnTo>
                    <a:lnTo>
                      <a:pt x="46" y="7"/>
                    </a:lnTo>
                    <a:lnTo>
                      <a:pt x="55" y="11"/>
                    </a:lnTo>
                    <a:lnTo>
                      <a:pt x="62" y="14"/>
                    </a:lnTo>
                    <a:lnTo>
                      <a:pt x="64" y="21"/>
                    </a:lnTo>
                    <a:lnTo>
                      <a:pt x="59" y="32"/>
                    </a:lnTo>
                    <a:lnTo>
                      <a:pt x="54" y="28"/>
                    </a:lnTo>
                    <a:lnTo>
                      <a:pt x="45" y="28"/>
                    </a:lnTo>
                    <a:lnTo>
                      <a:pt x="36" y="28"/>
                    </a:lnTo>
                    <a:lnTo>
                      <a:pt x="27" y="27"/>
                    </a:lnTo>
                    <a:lnTo>
                      <a:pt x="19" y="25"/>
                    </a:lnTo>
                    <a:lnTo>
                      <a:pt x="12" y="23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" name="Freeform 15"/>
              <p:cNvSpPr>
                <a:spLocks/>
              </p:cNvSpPr>
              <p:nvPr/>
            </p:nvSpPr>
            <p:spPr bwMode="auto">
              <a:xfrm>
                <a:off x="1877" y="1411"/>
                <a:ext cx="14" cy="33"/>
              </a:xfrm>
              <a:custGeom>
                <a:avLst/>
                <a:gdLst>
                  <a:gd name="T0" fmla="*/ 8 w 27"/>
                  <a:gd name="T1" fmla="*/ 0 h 65"/>
                  <a:gd name="T2" fmla="*/ 9 w 27"/>
                  <a:gd name="T3" fmla="*/ 3 h 65"/>
                  <a:gd name="T4" fmla="*/ 12 w 27"/>
                  <a:gd name="T5" fmla="*/ 6 h 65"/>
                  <a:gd name="T6" fmla="*/ 12 w 27"/>
                  <a:gd name="T7" fmla="*/ 9 h 65"/>
                  <a:gd name="T8" fmla="*/ 13 w 27"/>
                  <a:gd name="T9" fmla="*/ 12 h 65"/>
                  <a:gd name="T10" fmla="*/ 13 w 27"/>
                  <a:gd name="T11" fmla="*/ 15 h 65"/>
                  <a:gd name="T12" fmla="*/ 14 w 27"/>
                  <a:gd name="T13" fmla="*/ 19 h 65"/>
                  <a:gd name="T14" fmla="*/ 13 w 27"/>
                  <a:gd name="T15" fmla="*/ 24 h 65"/>
                  <a:gd name="T16" fmla="*/ 11 w 27"/>
                  <a:gd name="T17" fmla="*/ 28 h 65"/>
                  <a:gd name="T18" fmla="*/ 8 w 27"/>
                  <a:gd name="T19" fmla="*/ 32 h 65"/>
                  <a:gd name="T20" fmla="*/ 4 w 27"/>
                  <a:gd name="T21" fmla="*/ 33 h 65"/>
                  <a:gd name="T22" fmla="*/ 2 w 27"/>
                  <a:gd name="T23" fmla="*/ 28 h 65"/>
                  <a:gd name="T24" fmla="*/ 1 w 27"/>
                  <a:gd name="T25" fmla="*/ 24 h 65"/>
                  <a:gd name="T26" fmla="*/ 0 w 27"/>
                  <a:gd name="T27" fmla="*/ 20 h 65"/>
                  <a:gd name="T28" fmla="*/ 1 w 27"/>
                  <a:gd name="T29" fmla="*/ 16 h 65"/>
                  <a:gd name="T30" fmla="*/ 2 w 27"/>
                  <a:gd name="T31" fmla="*/ 11 h 65"/>
                  <a:gd name="T32" fmla="*/ 4 w 27"/>
                  <a:gd name="T33" fmla="*/ 7 h 65"/>
                  <a:gd name="T34" fmla="*/ 5 w 27"/>
                  <a:gd name="T35" fmla="*/ 3 h 65"/>
                  <a:gd name="T36" fmla="*/ 8 w 27"/>
                  <a:gd name="T37" fmla="*/ 0 h 65"/>
                  <a:gd name="T38" fmla="*/ 8 w 27"/>
                  <a:gd name="T39" fmla="*/ 0 h 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"/>
                  <a:gd name="T61" fmla="*/ 0 h 65"/>
                  <a:gd name="T62" fmla="*/ 27 w 27"/>
                  <a:gd name="T63" fmla="*/ 65 h 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" h="65">
                    <a:moveTo>
                      <a:pt x="15" y="0"/>
                    </a:moveTo>
                    <a:lnTo>
                      <a:pt x="18" y="5"/>
                    </a:lnTo>
                    <a:lnTo>
                      <a:pt x="24" y="12"/>
                    </a:lnTo>
                    <a:lnTo>
                      <a:pt x="24" y="17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7" y="37"/>
                    </a:lnTo>
                    <a:lnTo>
                      <a:pt x="25" y="47"/>
                    </a:lnTo>
                    <a:lnTo>
                      <a:pt x="22" y="56"/>
                    </a:lnTo>
                    <a:lnTo>
                      <a:pt x="16" y="63"/>
                    </a:lnTo>
                    <a:lnTo>
                      <a:pt x="7" y="65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1"/>
                    </a:lnTo>
                    <a:lnTo>
                      <a:pt x="7" y="14"/>
                    </a:lnTo>
                    <a:lnTo>
                      <a:pt x="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 rot="839858">
                <a:off x="1488" y="1518"/>
                <a:ext cx="816" cy="550"/>
                <a:chOff x="1056" y="2160"/>
                <a:chExt cx="1104" cy="790"/>
              </a:xfrm>
            </p:grpSpPr>
            <p:sp>
              <p:nvSpPr>
                <p:cNvPr id="2173" name="Freeform 17"/>
                <p:cNvSpPr>
                  <a:spLocks/>
                </p:cNvSpPr>
                <p:nvPr/>
              </p:nvSpPr>
              <p:spPr bwMode="auto">
                <a:xfrm>
                  <a:off x="1056" y="2455"/>
                  <a:ext cx="336" cy="495"/>
                </a:xfrm>
                <a:custGeom>
                  <a:avLst/>
                  <a:gdLst>
                    <a:gd name="T0" fmla="*/ 206 w 672"/>
                    <a:gd name="T1" fmla="*/ 39 h 988"/>
                    <a:gd name="T2" fmla="*/ 163 w 672"/>
                    <a:gd name="T3" fmla="*/ 49 h 988"/>
                    <a:gd name="T4" fmla="*/ 122 w 672"/>
                    <a:gd name="T5" fmla="*/ 62 h 988"/>
                    <a:gd name="T6" fmla="*/ 124 w 672"/>
                    <a:gd name="T7" fmla="*/ 81 h 988"/>
                    <a:gd name="T8" fmla="*/ 150 w 672"/>
                    <a:gd name="T9" fmla="*/ 92 h 988"/>
                    <a:gd name="T10" fmla="*/ 89 w 672"/>
                    <a:gd name="T11" fmla="*/ 115 h 988"/>
                    <a:gd name="T12" fmla="*/ 69 w 672"/>
                    <a:gd name="T13" fmla="*/ 158 h 988"/>
                    <a:gd name="T14" fmla="*/ 102 w 672"/>
                    <a:gd name="T15" fmla="*/ 157 h 988"/>
                    <a:gd name="T16" fmla="*/ 91 w 672"/>
                    <a:gd name="T17" fmla="*/ 172 h 988"/>
                    <a:gd name="T18" fmla="*/ 42 w 672"/>
                    <a:gd name="T19" fmla="*/ 208 h 988"/>
                    <a:gd name="T20" fmla="*/ 44 w 672"/>
                    <a:gd name="T21" fmla="*/ 235 h 988"/>
                    <a:gd name="T22" fmla="*/ 78 w 672"/>
                    <a:gd name="T23" fmla="*/ 224 h 988"/>
                    <a:gd name="T24" fmla="*/ 60 w 672"/>
                    <a:gd name="T25" fmla="*/ 259 h 988"/>
                    <a:gd name="T26" fmla="*/ 31 w 672"/>
                    <a:gd name="T27" fmla="*/ 320 h 988"/>
                    <a:gd name="T28" fmla="*/ 65 w 672"/>
                    <a:gd name="T29" fmla="*/ 314 h 988"/>
                    <a:gd name="T30" fmla="*/ 93 w 672"/>
                    <a:gd name="T31" fmla="*/ 309 h 988"/>
                    <a:gd name="T32" fmla="*/ 58 w 672"/>
                    <a:gd name="T33" fmla="*/ 373 h 988"/>
                    <a:gd name="T34" fmla="*/ 68 w 672"/>
                    <a:gd name="T35" fmla="*/ 398 h 988"/>
                    <a:gd name="T36" fmla="*/ 95 w 672"/>
                    <a:gd name="T37" fmla="*/ 382 h 988"/>
                    <a:gd name="T38" fmla="*/ 119 w 672"/>
                    <a:gd name="T39" fmla="*/ 369 h 988"/>
                    <a:gd name="T40" fmla="*/ 104 w 672"/>
                    <a:gd name="T41" fmla="*/ 434 h 988"/>
                    <a:gd name="T42" fmla="*/ 147 w 672"/>
                    <a:gd name="T43" fmla="*/ 434 h 988"/>
                    <a:gd name="T44" fmla="*/ 180 w 672"/>
                    <a:gd name="T45" fmla="*/ 423 h 988"/>
                    <a:gd name="T46" fmla="*/ 171 w 672"/>
                    <a:gd name="T47" fmla="*/ 475 h 988"/>
                    <a:gd name="T48" fmla="*/ 209 w 672"/>
                    <a:gd name="T49" fmla="*/ 452 h 988"/>
                    <a:gd name="T50" fmla="*/ 229 w 672"/>
                    <a:gd name="T51" fmla="*/ 451 h 988"/>
                    <a:gd name="T52" fmla="*/ 240 w 672"/>
                    <a:gd name="T53" fmla="*/ 479 h 988"/>
                    <a:gd name="T54" fmla="*/ 264 w 672"/>
                    <a:gd name="T55" fmla="*/ 466 h 988"/>
                    <a:gd name="T56" fmla="*/ 284 w 672"/>
                    <a:gd name="T57" fmla="*/ 440 h 988"/>
                    <a:gd name="T58" fmla="*/ 319 w 672"/>
                    <a:gd name="T59" fmla="*/ 443 h 988"/>
                    <a:gd name="T60" fmla="*/ 327 w 672"/>
                    <a:gd name="T61" fmla="*/ 459 h 988"/>
                    <a:gd name="T62" fmla="*/ 291 w 672"/>
                    <a:gd name="T63" fmla="*/ 462 h 988"/>
                    <a:gd name="T64" fmla="*/ 269 w 672"/>
                    <a:gd name="T65" fmla="*/ 489 h 988"/>
                    <a:gd name="T66" fmla="*/ 234 w 672"/>
                    <a:gd name="T67" fmla="*/ 494 h 988"/>
                    <a:gd name="T68" fmla="*/ 215 w 672"/>
                    <a:gd name="T69" fmla="*/ 476 h 988"/>
                    <a:gd name="T70" fmla="*/ 194 w 672"/>
                    <a:gd name="T71" fmla="*/ 493 h 988"/>
                    <a:gd name="T72" fmla="*/ 168 w 672"/>
                    <a:gd name="T73" fmla="*/ 491 h 988"/>
                    <a:gd name="T74" fmla="*/ 149 w 672"/>
                    <a:gd name="T75" fmla="*/ 449 h 988"/>
                    <a:gd name="T76" fmla="*/ 106 w 672"/>
                    <a:gd name="T77" fmla="*/ 465 h 988"/>
                    <a:gd name="T78" fmla="*/ 84 w 672"/>
                    <a:gd name="T79" fmla="*/ 449 h 988"/>
                    <a:gd name="T80" fmla="*/ 75 w 672"/>
                    <a:gd name="T81" fmla="*/ 408 h 988"/>
                    <a:gd name="T82" fmla="*/ 36 w 672"/>
                    <a:gd name="T83" fmla="*/ 392 h 988"/>
                    <a:gd name="T84" fmla="*/ 47 w 672"/>
                    <a:gd name="T85" fmla="*/ 348 h 988"/>
                    <a:gd name="T86" fmla="*/ 36 w 672"/>
                    <a:gd name="T87" fmla="*/ 335 h 988"/>
                    <a:gd name="T88" fmla="*/ 11 w 672"/>
                    <a:gd name="T89" fmla="*/ 300 h 988"/>
                    <a:gd name="T90" fmla="*/ 40 w 672"/>
                    <a:gd name="T91" fmla="*/ 247 h 988"/>
                    <a:gd name="T92" fmla="*/ 0 w 672"/>
                    <a:gd name="T93" fmla="*/ 232 h 988"/>
                    <a:gd name="T94" fmla="*/ 38 w 672"/>
                    <a:gd name="T95" fmla="*/ 183 h 988"/>
                    <a:gd name="T96" fmla="*/ 60 w 672"/>
                    <a:gd name="T97" fmla="*/ 169 h 988"/>
                    <a:gd name="T98" fmla="*/ 50 w 672"/>
                    <a:gd name="T99" fmla="*/ 156 h 988"/>
                    <a:gd name="T100" fmla="*/ 61 w 672"/>
                    <a:gd name="T101" fmla="*/ 112 h 988"/>
                    <a:gd name="T102" fmla="*/ 97 w 672"/>
                    <a:gd name="T103" fmla="*/ 89 h 988"/>
                    <a:gd name="T104" fmla="*/ 93 w 672"/>
                    <a:gd name="T105" fmla="*/ 75 h 988"/>
                    <a:gd name="T106" fmla="*/ 115 w 672"/>
                    <a:gd name="T107" fmla="*/ 42 h 988"/>
                    <a:gd name="T108" fmla="*/ 164 w 672"/>
                    <a:gd name="T109" fmla="*/ 33 h 988"/>
                    <a:gd name="T110" fmla="*/ 199 w 672"/>
                    <a:gd name="T111" fmla="*/ 20 h 988"/>
                    <a:gd name="T112" fmla="*/ 223 w 672"/>
                    <a:gd name="T113" fmla="*/ 3 h 9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72"/>
                    <a:gd name="T172" fmla="*/ 0 h 988"/>
                    <a:gd name="T173" fmla="*/ 672 w 672"/>
                    <a:gd name="T174" fmla="*/ 988 h 98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72" h="988">
                      <a:moveTo>
                        <a:pt x="466" y="37"/>
                      </a:moveTo>
                      <a:lnTo>
                        <a:pt x="456" y="44"/>
                      </a:lnTo>
                      <a:lnTo>
                        <a:pt x="447" y="51"/>
                      </a:lnTo>
                      <a:lnTo>
                        <a:pt x="438" y="58"/>
                      </a:lnTo>
                      <a:lnTo>
                        <a:pt x="430" y="64"/>
                      </a:lnTo>
                      <a:lnTo>
                        <a:pt x="421" y="71"/>
                      </a:lnTo>
                      <a:lnTo>
                        <a:pt x="412" y="78"/>
                      </a:lnTo>
                      <a:lnTo>
                        <a:pt x="402" y="84"/>
                      </a:lnTo>
                      <a:lnTo>
                        <a:pt x="393" y="90"/>
                      </a:lnTo>
                      <a:lnTo>
                        <a:pt x="379" y="89"/>
                      </a:lnTo>
                      <a:lnTo>
                        <a:pt x="366" y="90"/>
                      </a:lnTo>
                      <a:lnTo>
                        <a:pt x="353" y="91"/>
                      </a:lnTo>
                      <a:lnTo>
                        <a:pt x="339" y="93"/>
                      </a:lnTo>
                      <a:lnTo>
                        <a:pt x="325" y="97"/>
                      </a:lnTo>
                      <a:lnTo>
                        <a:pt x="313" y="100"/>
                      </a:lnTo>
                      <a:lnTo>
                        <a:pt x="299" y="103"/>
                      </a:lnTo>
                      <a:lnTo>
                        <a:pt x="285" y="105"/>
                      </a:lnTo>
                      <a:lnTo>
                        <a:pt x="276" y="111"/>
                      </a:lnTo>
                      <a:lnTo>
                        <a:pt x="266" y="115"/>
                      </a:lnTo>
                      <a:lnTo>
                        <a:pt x="255" y="119"/>
                      </a:lnTo>
                      <a:lnTo>
                        <a:pt x="245" y="123"/>
                      </a:lnTo>
                      <a:lnTo>
                        <a:pt x="236" y="129"/>
                      </a:lnTo>
                      <a:lnTo>
                        <a:pt x="227" y="136"/>
                      </a:lnTo>
                      <a:lnTo>
                        <a:pt x="218" y="144"/>
                      </a:lnTo>
                      <a:lnTo>
                        <a:pt x="213" y="153"/>
                      </a:lnTo>
                      <a:lnTo>
                        <a:pt x="224" y="159"/>
                      </a:lnTo>
                      <a:lnTo>
                        <a:pt x="236" y="161"/>
                      </a:lnTo>
                      <a:lnTo>
                        <a:pt x="248" y="161"/>
                      </a:lnTo>
                      <a:lnTo>
                        <a:pt x="261" y="161"/>
                      </a:lnTo>
                      <a:lnTo>
                        <a:pt x="273" y="161"/>
                      </a:lnTo>
                      <a:lnTo>
                        <a:pt x="284" y="164"/>
                      </a:lnTo>
                      <a:lnTo>
                        <a:pt x="294" y="169"/>
                      </a:lnTo>
                      <a:lnTo>
                        <a:pt x="302" y="180"/>
                      </a:lnTo>
                      <a:lnTo>
                        <a:pt x="302" y="183"/>
                      </a:lnTo>
                      <a:lnTo>
                        <a:pt x="300" y="184"/>
                      </a:lnTo>
                      <a:lnTo>
                        <a:pt x="299" y="185"/>
                      </a:lnTo>
                      <a:lnTo>
                        <a:pt x="298" y="188"/>
                      </a:lnTo>
                      <a:lnTo>
                        <a:pt x="274" y="191"/>
                      </a:lnTo>
                      <a:lnTo>
                        <a:pt x="250" y="198"/>
                      </a:lnTo>
                      <a:lnTo>
                        <a:pt x="224" y="206"/>
                      </a:lnTo>
                      <a:lnTo>
                        <a:pt x="201" y="217"/>
                      </a:lnTo>
                      <a:lnTo>
                        <a:pt x="179" y="230"/>
                      </a:lnTo>
                      <a:lnTo>
                        <a:pt x="160" y="247"/>
                      </a:lnTo>
                      <a:lnTo>
                        <a:pt x="143" y="265"/>
                      </a:lnTo>
                      <a:lnTo>
                        <a:pt x="130" y="287"/>
                      </a:lnTo>
                      <a:lnTo>
                        <a:pt x="128" y="295"/>
                      </a:lnTo>
                      <a:lnTo>
                        <a:pt x="128" y="304"/>
                      </a:lnTo>
                      <a:lnTo>
                        <a:pt x="130" y="311"/>
                      </a:lnTo>
                      <a:lnTo>
                        <a:pt x="138" y="316"/>
                      </a:lnTo>
                      <a:lnTo>
                        <a:pt x="148" y="318"/>
                      </a:lnTo>
                      <a:lnTo>
                        <a:pt x="158" y="319"/>
                      </a:lnTo>
                      <a:lnTo>
                        <a:pt x="167" y="318"/>
                      </a:lnTo>
                      <a:lnTo>
                        <a:pt x="177" y="316"/>
                      </a:lnTo>
                      <a:lnTo>
                        <a:pt x="186" y="313"/>
                      </a:lnTo>
                      <a:lnTo>
                        <a:pt x="195" y="312"/>
                      </a:lnTo>
                      <a:lnTo>
                        <a:pt x="204" y="313"/>
                      </a:lnTo>
                      <a:lnTo>
                        <a:pt x="213" y="316"/>
                      </a:lnTo>
                      <a:lnTo>
                        <a:pt x="216" y="326"/>
                      </a:lnTo>
                      <a:lnTo>
                        <a:pt x="215" y="333"/>
                      </a:lnTo>
                      <a:lnTo>
                        <a:pt x="209" y="338"/>
                      </a:lnTo>
                      <a:lnTo>
                        <a:pt x="201" y="340"/>
                      </a:lnTo>
                      <a:lnTo>
                        <a:pt x="192" y="342"/>
                      </a:lnTo>
                      <a:lnTo>
                        <a:pt x="182" y="344"/>
                      </a:lnTo>
                      <a:lnTo>
                        <a:pt x="172" y="348"/>
                      </a:lnTo>
                      <a:lnTo>
                        <a:pt x="166" y="354"/>
                      </a:lnTo>
                      <a:lnTo>
                        <a:pt x="148" y="365"/>
                      </a:lnTo>
                      <a:lnTo>
                        <a:pt x="132" y="377"/>
                      </a:lnTo>
                      <a:lnTo>
                        <a:pt x="115" y="388"/>
                      </a:lnTo>
                      <a:lnTo>
                        <a:pt x="98" y="401"/>
                      </a:lnTo>
                      <a:lnTo>
                        <a:pt x="83" y="416"/>
                      </a:lnTo>
                      <a:lnTo>
                        <a:pt x="69" y="430"/>
                      </a:lnTo>
                      <a:lnTo>
                        <a:pt x="56" y="446"/>
                      </a:lnTo>
                      <a:lnTo>
                        <a:pt x="47" y="463"/>
                      </a:lnTo>
                      <a:lnTo>
                        <a:pt x="57" y="470"/>
                      </a:lnTo>
                      <a:lnTo>
                        <a:pt x="68" y="473"/>
                      </a:lnTo>
                      <a:lnTo>
                        <a:pt x="78" y="472"/>
                      </a:lnTo>
                      <a:lnTo>
                        <a:pt x="89" y="469"/>
                      </a:lnTo>
                      <a:lnTo>
                        <a:pt x="99" y="465"/>
                      </a:lnTo>
                      <a:lnTo>
                        <a:pt x="109" y="461"/>
                      </a:lnTo>
                      <a:lnTo>
                        <a:pt x="120" y="458"/>
                      </a:lnTo>
                      <a:lnTo>
                        <a:pt x="130" y="458"/>
                      </a:lnTo>
                      <a:lnTo>
                        <a:pt x="138" y="454"/>
                      </a:lnTo>
                      <a:lnTo>
                        <a:pt x="147" y="448"/>
                      </a:lnTo>
                      <a:lnTo>
                        <a:pt x="155" y="448"/>
                      </a:lnTo>
                      <a:lnTo>
                        <a:pt x="162" y="456"/>
                      </a:lnTo>
                      <a:lnTo>
                        <a:pt x="169" y="463"/>
                      </a:lnTo>
                      <a:lnTo>
                        <a:pt x="167" y="470"/>
                      </a:lnTo>
                      <a:lnTo>
                        <a:pt x="160" y="477"/>
                      </a:lnTo>
                      <a:lnTo>
                        <a:pt x="154" y="483"/>
                      </a:lnTo>
                      <a:lnTo>
                        <a:pt x="137" y="499"/>
                      </a:lnTo>
                      <a:lnTo>
                        <a:pt x="121" y="516"/>
                      </a:lnTo>
                      <a:lnTo>
                        <a:pt x="106" y="533"/>
                      </a:lnTo>
                      <a:lnTo>
                        <a:pt x="93" y="552"/>
                      </a:lnTo>
                      <a:lnTo>
                        <a:pt x="80" y="570"/>
                      </a:lnTo>
                      <a:lnTo>
                        <a:pt x="70" y="591"/>
                      </a:lnTo>
                      <a:lnTo>
                        <a:pt x="62" y="612"/>
                      </a:lnTo>
                      <a:lnTo>
                        <a:pt x="56" y="635"/>
                      </a:lnTo>
                      <a:lnTo>
                        <a:pt x="62" y="639"/>
                      </a:lnTo>
                      <a:lnTo>
                        <a:pt x="69" y="642"/>
                      </a:lnTo>
                      <a:lnTo>
                        <a:pt x="77" y="642"/>
                      </a:lnTo>
                      <a:lnTo>
                        <a:pt x="84" y="640"/>
                      </a:lnTo>
                      <a:lnTo>
                        <a:pt x="95" y="638"/>
                      </a:lnTo>
                      <a:lnTo>
                        <a:pt x="106" y="635"/>
                      </a:lnTo>
                      <a:lnTo>
                        <a:pt x="117" y="630"/>
                      </a:lnTo>
                      <a:lnTo>
                        <a:pt x="129" y="627"/>
                      </a:lnTo>
                      <a:lnTo>
                        <a:pt x="139" y="622"/>
                      </a:lnTo>
                      <a:lnTo>
                        <a:pt x="151" y="616"/>
                      </a:lnTo>
                      <a:lnTo>
                        <a:pt x="161" y="611"/>
                      </a:lnTo>
                      <a:lnTo>
                        <a:pt x="171" y="604"/>
                      </a:lnTo>
                      <a:lnTo>
                        <a:pt x="177" y="607"/>
                      </a:lnTo>
                      <a:lnTo>
                        <a:pt x="182" y="612"/>
                      </a:lnTo>
                      <a:lnTo>
                        <a:pt x="186" y="617"/>
                      </a:lnTo>
                      <a:lnTo>
                        <a:pt x="191" y="622"/>
                      </a:lnTo>
                      <a:lnTo>
                        <a:pt x="178" y="643"/>
                      </a:lnTo>
                      <a:lnTo>
                        <a:pt x="164" y="662"/>
                      </a:lnTo>
                      <a:lnTo>
                        <a:pt x="151" y="682"/>
                      </a:lnTo>
                      <a:lnTo>
                        <a:pt x="138" y="703"/>
                      </a:lnTo>
                      <a:lnTo>
                        <a:pt x="125" y="723"/>
                      </a:lnTo>
                      <a:lnTo>
                        <a:pt x="116" y="745"/>
                      </a:lnTo>
                      <a:lnTo>
                        <a:pt x="110" y="768"/>
                      </a:lnTo>
                      <a:lnTo>
                        <a:pt x="109" y="794"/>
                      </a:lnTo>
                      <a:lnTo>
                        <a:pt x="114" y="797"/>
                      </a:lnTo>
                      <a:lnTo>
                        <a:pt x="120" y="798"/>
                      </a:lnTo>
                      <a:lnTo>
                        <a:pt x="124" y="797"/>
                      </a:lnTo>
                      <a:lnTo>
                        <a:pt x="130" y="796"/>
                      </a:lnTo>
                      <a:lnTo>
                        <a:pt x="135" y="795"/>
                      </a:lnTo>
                      <a:lnTo>
                        <a:pt x="140" y="793"/>
                      </a:lnTo>
                      <a:lnTo>
                        <a:pt x="145" y="791"/>
                      </a:lnTo>
                      <a:lnTo>
                        <a:pt x="151" y="790"/>
                      </a:lnTo>
                      <a:lnTo>
                        <a:pt x="160" y="783"/>
                      </a:lnTo>
                      <a:lnTo>
                        <a:pt x="170" y="776"/>
                      </a:lnTo>
                      <a:lnTo>
                        <a:pt x="179" y="770"/>
                      </a:lnTo>
                      <a:lnTo>
                        <a:pt x="190" y="763"/>
                      </a:lnTo>
                      <a:lnTo>
                        <a:pt x="198" y="755"/>
                      </a:lnTo>
                      <a:lnTo>
                        <a:pt x="207" y="746"/>
                      </a:lnTo>
                      <a:lnTo>
                        <a:pt x="214" y="738"/>
                      </a:lnTo>
                      <a:lnTo>
                        <a:pt x="221" y="729"/>
                      </a:lnTo>
                      <a:lnTo>
                        <a:pt x="228" y="728"/>
                      </a:lnTo>
                      <a:lnTo>
                        <a:pt x="233" y="731"/>
                      </a:lnTo>
                      <a:lnTo>
                        <a:pt x="239" y="736"/>
                      </a:lnTo>
                      <a:lnTo>
                        <a:pt x="245" y="738"/>
                      </a:lnTo>
                      <a:lnTo>
                        <a:pt x="233" y="758"/>
                      </a:lnTo>
                      <a:lnTo>
                        <a:pt x="224" y="780"/>
                      </a:lnTo>
                      <a:lnTo>
                        <a:pt x="216" y="803"/>
                      </a:lnTo>
                      <a:lnTo>
                        <a:pt x="213" y="826"/>
                      </a:lnTo>
                      <a:lnTo>
                        <a:pt x="212" y="847"/>
                      </a:lnTo>
                      <a:lnTo>
                        <a:pt x="208" y="866"/>
                      </a:lnTo>
                      <a:lnTo>
                        <a:pt x="206" y="887"/>
                      </a:lnTo>
                      <a:lnTo>
                        <a:pt x="208" y="907"/>
                      </a:lnTo>
                      <a:lnTo>
                        <a:pt x="227" y="903"/>
                      </a:lnTo>
                      <a:lnTo>
                        <a:pt x="244" y="896"/>
                      </a:lnTo>
                      <a:lnTo>
                        <a:pt x="261" y="888"/>
                      </a:lnTo>
                      <a:lnTo>
                        <a:pt x="277" y="878"/>
                      </a:lnTo>
                      <a:lnTo>
                        <a:pt x="293" y="867"/>
                      </a:lnTo>
                      <a:lnTo>
                        <a:pt x="309" y="856"/>
                      </a:lnTo>
                      <a:lnTo>
                        <a:pt x="324" y="844"/>
                      </a:lnTo>
                      <a:lnTo>
                        <a:pt x="338" y="833"/>
                      </a:lnTo>
                      <a:lnTo>
                        <a:pt x="344" y="835"/>
                      </a:lnTo>
                      <a:lnTo>
                        <a:pt x="350" y="837"/>
                      </a:lnTo>
                      <a:lnTo>
                        <a:pt x="354" y="841"/>
                      </a:lnTo>
                      <a:lnTo>
                        <a:pt x="360" y="844"/>
                      </a:lnTo>
                      <a:lnTo>
                        <a:pt x="353" y="858"/>
                      </a:lnTo>
                      <a:lnTo>
                        <a:pt x="347" y="873"/>
                      </a:lnTo>
                      <a:lnTo>
                        <a:pt x="342" y="888"/>
                      </a:lnTo>
                      <a:lnTo>
                        <a:pt x="338" y="904"/>
                      </a:lnTo>
                      <a:lnTo>
                        <a:pt x="337" y="919"/>
                      </a:lnTo>
                      <a:lnTo>
                        <a:pt x="338" y="935"/>
                      </a:lnTo>
                      <a:lnTo>
                        <a:pt x="343" y="949"/>
                      </a:lnTo>
                      <a:lnTo>
                        <a:pt x="352" y="963"/>
                      </a:lnTo>
                      <a:lnTo>
                        <a:pt x="368" y="958"/>
                      </a:lnTo>
                      <a:lnTo>
                        <a:pt x="382" y="952"/>
                      </a:lnTo>
                      <a:lnTo>
                        <a:pt x="392" y="941"/>
                      </a:lnTo>
                      <a:lnTo>
                        <a:pt x="402" y="928"/>
                      </a:lnTo>
                      <a:lnTo>
                        <a:pt x="410" y="916"/>
                      </a:lnTo>
                      <a:lnTo>
                        <a:pt x="419" y="902"/>
                      </a:lnTo>
                      <a:lnTo>
                        <a:pt x="425" y="888"/>
                      </a:lnTo>
                      <a:lnTo>
                        <a:pt x="433" y="875"/>
                      </a:lnTo>
                      <a:lnTo>
                        <a:pt x="442" y="877"/>
                      </a:lnTo>
                      <a:lnTo>
                        <a:pt x="448" y="880"/>
                      </a:lnTo>
                      <a:lnTo>
                        <a:pt x="454" y="884"/>
                      </a:lnTo>
                      <a:lnTo>
                        <a:pt x="463" y="885"/>
                      </a:lnTo>
                      <a:lnTo>
                        <a:pt x="459" y="900"/>
                      </a:lnTo>
                      <a:lnTo>
                        <a:pt x="453" y="917"/>
                      </a:lnTo>
                      <a:lnTo>
                        <a:pt x="452" y="933"/>
                      </a:lnTo>
                      <a:lnTo>
                        <a:pt x="460" y="949"/>
                      </a:lnTo>
                      <a:lnTo>
                        <a:pt x="465" y="952"/>
                      </a:lnTo>
                      <a:lnTo>
                        <a:pt x="469" y="954"/>
                      </a:lnTo>
                      <a:lnTo>
                        <a:pt x="475" y="955"/>
                      </a:lnTo>
                      <a:lnTo>
                        <a:pt x="481" y="956"/>
                      </a:lnTo>
                      <a:lnTo>
                        <a:pt x="486" y="956"/>
                      </a:lnTo>
                      <a:lnTo>
                        <a:pt x="492" y="956"/>
                      </a:lnTo>
                      <a:lnTo>
                        <a:pt x="498" y="956"/>
                      </a:lnTo>
                      <a:lnTo>
                        <a:pt x="502" y="955"/>
                      </a:lnTo>
                      <a:lnTo>
                        <a:pt x="511" y="947"/>
                      </a:lnTo>
                      <a:lnTo>
                        <a:pt x="520" y="939"/>
                      </a:lnTo>
                      <a:lnTo>
                        <a:pt x="528" y="931"/>
                      </a:lnTo>
                      <a:lnTo>
                        <a:pt x="536" y="923"/>
                      </a:lnTo>
                      <a:lnTo>
                        <a:pt x="544" y="914"/>
                      </a:lnTo>
                      <a:lnTo>
                        <a:pt x="550" y="904"/>
                      </a:lnTo>
                      <a:lnTo>
                        <a:pt x="553" y="894"/>
                      </a:lnTo>
                      <a:lnTo>
                        <a:pt x="555" y="881"/>
                      </a:lnTo>
                      <a:lnTo>
                        <a:pt x="561" y="879"/>
                      </a:lnTo>
                      <a:lnTo>
                        <a:pt x="567" y="879"/>
                      </a:lnTo>
                      <a:lnTo>
                        <a:pt x="571" y="880"/>
                      </a:lnTo>
                      <a:lnTo>
                        <a:pt x="578" y="882"/>
                      </a:lnTo>
                      <a:lnTo>
                        <a:pt x="590" y="882"/>
                      </a:lnTo>
                      <a:lnTo>
                        <a:pt x="601" y="884"/>
                      </a:lnTo>
                      <a:lnTo>
                        <a:pt x="613" y="884"/>
                      </a:lnTo>
                      <a:lnTo>
                        <a:pt x="626" y="884"/>
                      </a:lnTo>
                      <a:lnTo>
                        <a:pt x="637" y="885"/>
                      </a:lnTo>
                      <a:lnTo>
                        <a:pt x="649" y="885"/>
                      </a:lnTo>
                      <a:lnTo>
                        <a:pt x="660" y="885"/>
                      </a:lnTo>
                      <a:lnTo>
                        <a:pt x="672" y="885"/>
                      </a:lnTo>
                      <a:lnTo>
                        <a:pt x="672" y="896"/>
                      </a:lnTo>
                      <a:lnTo>
                        <a:pt x="669" y="905"/>
                      </a:lnTo>
                      <a:lnTo>
                        <a:pt x="663" y="914"/>
                      </a:lnTo>
                      <a:lnTo>
                        <a:pt x="653" y="917"/>
                      </a:lnTo>
                      <a:lnTo>
                        <a:pt x="642" y="916"/>
                      </a:lnTo>
                      <a:lnTo>
                        <a:pt x="631" y="916"/>
                      </a:lnTo>
                      <a:lnTo>
                        <a:pt x="621" y="917"/>
                      </a:lnTo>
                      <a:lnTo>
                        <a:pt x="611" y="918"/>
                      </a:lnTo>
                      <a:lnTo>
                        <a:pt x="601" y="919"/>
                      </a:lnTo>
                      <a:lnTo>
                        <a:pt x="591" y="920"/>
                      </a:lnTo>
                      <a:lnTo>
                        <a:pt x="582" y="922"/>
                      </a:lnTo>
                      <a:lnTo>
                        <a:pt x="571" y="923"/>
                      </a:lnTo>
                      <a:lnTo>
                        <a:pt x="569" y="934"/>
                      </a:lnTo>
                      <a:lnTo>
                        <a:pt x="566" y="945"/>
                      </a:lnTo>
                      <a:lnTo>
                        <a:pt x="560" y="954"/>
                      </a:lnTo>
                      <a:lnTo>
                        <a:pt x="554" y="962"/>
                      </a:lnTo>
                      <a:lnTo>
                        <a:pt x="547" y="970"/>
                      </a:lnTo>
                      <a:lnTo>
                        <a:pt x="538" y="976"/>
                      </a:lnTo>
                      <a:lnTo>
                        <a:pt x="529" y="980"/>
                      </a:lnTo>
                      <a:lnTo>
                        <a:pt x="517" y="984"/>
                      </a:lnTo>
                      <a:lnTo>
                        <a:pt x="508" y="986"/>
                      </a:lnTo>
                      <a:lnTo>
                        <a:pt x="499" y="987"/>
                      </a:lnTo>
                      <a:lnTo>
                        <a:pt x="489" y="988"/>
                      </a:lnTo>
                      <a:lnTo>
                        <a:pt x="479" y="988"/>
                      </a:lnTo>
                      <a:lnTo>
                        <a:pt x="469" y="987"/>
                      </a:lnTo>
                      <a:lnTo>
                        <a:pt x="460" y="985"/>
                      </a:lnTo>
                      <a:lnTo>
                        <a:pt x="452" y="980"/>
                      </a:lnTo>
                      <a:lnTo>
                        <a:pt x="445" y="975"/>
                      </a:lnTo>
                      <a:lnTo>
                        <a:pt x="440" y="969"/>
                      </a:lnTo>
                      <a:lnTo>
                        <a:pt x="437" y="962"/>
                      </a:lnTo>
                      <a:lnTo>
                        <a:pt x="433" y="956"/>
                      </a:lnTo>
                      <a:lnTo>
                        <a:pt x="430" y="950"/>
                      </a:lnTo>
                      <a:lnTo>
                        <a:pt x="425" y="956"/>
                      </a:lnTo>
                      <a:lnTo>
                        <a:pt x="421" y="963"/>
                      </a:lnTo>
                      <a:lnTo>
                        <a:pt x="415" y="968"/>
                      </a:lnTo>
                      <a:lnTo>
                        <a:pt x="409" y="973"/>
                      </a:lnTo>
                      <a:lnTo>
                        <a:pt x="402" y="978"/>
                      </a:lnTo>
                      <a:lnTo>
                        <a:pt x="396" y="981"/>
                      </a:lnTo>
                      <a:lnTo>
                        <a:pt x="389" y="985"/>
                      </a:lnTo>
                      <a:lnTo>
                        <a:pt x="381" y="987"/>
                      </a:lnTo>
                      <a:lnTo>
                        <a:pt x="374" y="986"/>
                      </a:lnTo>
                      <a:lnTo>
                        <a:pt x="367" y="986"/>
                      </a:lnTo>
                      <a:lnTo>
                        <a:pt x="359" y="985"/>
                      </a:lnTo>
                      <a:lnTo>
                        <a:pt x="352" y="985"/>
                      </a:lnTo>
                      <a:lnTo>
                        <a:pt x="344" y="983"/>
                      </a:lnTo>
                      <a:lnTo>
                        <a:pt x="337" y="980"/>
                      </a:lnTo>
                      <a:lnTo>
                        <a:pt x="331" y="977"/>
                      </a:lnTo>
                      <a:lnTo>
                        <a:pt x="325" y="972"/>
                      </a:lnTo>
                      <a:lnTo>
                        <a:pt x="315" y="954"/>
                      </a:lnTo>
                      <a:lnTo>
                        <a:pt x="307" y="934"/>
                      </a:lnTo>
                      <a:lnTo>
                        <a:pt x="305" y="914"/>
                      </a:lnTo>
                      <a:lnTo>
                        <a:pt x="307" y="892"/>
                      </a:lnTo>
                      <a:lnTo>
                        <a:pt x="297" y="897"/>
                      </a:lnTo>
                      <a:lnTo>
                        <a:pt x="285" y="903"/>
                      </a:lnTo>
                      <a:lnTo>
                        <a:pt x="274" y="909"/>
                      </a:lnTo>
                      <a:lnTo>
                        <a:pt x="262" y="915"/>
                      </a:lnTo>
                      <a:lnTo>
                        <a:pt x="250" y="919"/>
                      </a:lnTo>
                      <a:lnTo>
                        <a:pt x="238" y="924"/>
                      </a:lnTo>
                      <a:lnTo>
                        <a:pt x="225" y="926"/>
                      </a:lnTo>
                      <a:lnTo>
                        <a:pt x="213" y="928"/>
                      </a:lnTo>
                      <a:lnTo>
                        <a:pt x="206" y="926"/>
                      </a:lnTo>
                      <a:lnTo>
                        <a:pt x="198" y="923"/>
                      </a:lnTo>
                      <a:lnTo>
                        <a:pt x="191" y="919"/>
                      </a:lnTo>
                      <a:lnTo>
                        <a:pt x="184" y="915"/>
                      </a:lnTo>
                      <a:lnTo>
                        <a:pt x="178" y="910"/>
                      </a:lnTo>
                      <a:lnTo>
                        <a:pt x="172" y="904"/>
                      </a:lnTo>
                      <a:lnTo>
                        <a:pt x="169" y="897"/>
                      </a:lnTo>
                      <a:lnTo>
                        <a:pt x="166" y="889"/>
                      </a:lnTo>
                      <a:lnTo>
                        <a:pt x="163" y="869"/>
                      </a:lnTo>
                      <a:lnTo>
                        <a:pt x="164" y="849"/>
                      </a:lnTo>
                      <a:lnTo>
                        <a:pt x="168" y="831"/>
                      </a:lnTo>
                      <a:lnTo>
                        <a:pt x="172" y="810"/>
                      </a:lnTo>
                      <a:lnTo>
                        <a:pt x="161" y="811"/>
                      </a:lnTo>
                      <a:lnTo>
                        <a:pt x="149" y="814"/>
                      </a:lnTo>
                      <a:lnTo>
                        <a:pt x="137" y="817"/>
                      </a:lnTo>
                      <a:lnTo>
                        <a:pt x="123" y="818"/>
                      </a:lnTo>
                      <a:lnTo>
                        <a:pt x="110" y="819"/>
                      </a:lnTo>
                      <a:lnTo>
                        <a:pt x="98" y="816"/>
                      </a:lnTo>
                      <a:lnTo>
                        <a:pt x="87" y="810"/>
                      </a:lnTo>
                      <a:lnTo>
                        <a:pt x="77" y="799"/>
                      </a:lnTo>
                      <a:lnTo>
                        <a:pt x="71" y="782"/>
                      </a:lnTo>
                      <a:lnTo>
                        <a:pt x="72" y="763"/>
                      </a:lnTo>
                      <a:lnTo>
                        <a:pt x="77" y="743"/>
                      </a:lnTo>
                      <a:lnTo>
                        <a:pt x="80" y="725"/>
                      </a:lnTo>
                      <a:lnTo>
                        <a:pt x="84" y="718"/>
                      </a:lnTo>
                      <a:lnTo>
                        <a:pt x="87" y="710"/>
                      </a:lnTo>
                      <a:lnTo>
                        <a:pt x="92" y="703"/>
                      </a:lnTo>
                      <a:lnTo>
                        <a:pt x="95" y="695"/>
                      </a:lnTo>
                      <a:lnTo>
                        <a:pt x="100" y="688"/>
                      </a:lnTo>
                      <a:lnTo>
                        <a:pt x="105" y="681"/>
                      </a:lnTo>
                      <a:lnTo>
                        <a:pt x="109" y="674"/>
                      </a:lnTo>
                      <a:lnTo>
                        <a:pt x="115" y="668"/>
                      </a:lnTo>
                      <a:lnTo>
                        <a:pt x="102" y="667"/>
                      </a:lnTo>
                      <a:lnTo>
                        <a:pt x="87" y="667"/>
                      </a:lnTo>
                      <a:lnTo>
                        <a:pt x="72" y="668"/>
                      </a:lnTo>
                      <a:lnTo>
                        <a:pt x="57" y="668"/>
                      </a:lnTo>
                      <a:lnTo>
                        <a:pt x="44" y="667"/>
                      </a:lnTo>
                      <a:lnTo>
                        <a:pt x="31" y="662"/>
                      </a:lnTo>
                      <a:lnTo>
                        <a:pt x="21" y="653"/>
                      </a:lnTo>
                      <a:lnTo>
                        <a:pt x="13" y="640"/>
                      </a:lnTo>
                      <a:lnTo>
                        <a:pt x="16" y="620"/>
                      </a:lnTo>
                      <a:lnTo>
                        <a:pt x="22" y="599"/>
                      </a:lnTo>
                      <a:lnTo>
                        <a:pt x="31" y="581"/>
                      </a:lnTo>
                      <a:lnTo>
                        <a:pt x="40" y="562"/>
                      </a:lnTo>
                      <a:lnTo>
                        <a:pt x="52" y="545"/>
                      </a:lnTo>
                      <a:lnTo>
                        <a:pt x="64" y="528"/>
                      </a:lnTo>
                      <a:lnTo>
                        <a:pt x="78" y="511"/>
                      </a:lnTo>
                      <a:lnTo>
                        <a:pt x="92" y="495"/>
                      </a:lnTo>
                      <a:lnTo>
                        <a:pt x="80" y="494"/>
                      </a:lnTo>
                      <a:lnTo>
                        <a:pt x="67" y="494"/>
                      </a:lnTo>
                      <a:lnTo>
                        <a:pt x="53" y="494"/>
                      </a:lnTo>
                      <a:lnTo>
                        <a:pt x="39" y="494"/>
                      </a:lnTo>
                      <a:lnTo>
                        <a:pt x="25" y="492"/>
                      </a:lnTo>
                      <a:lnTo>
                        <a:pt x="14" y="487"/>
                      </a:lnTo>
                      <a:lnTo>
                        <a:pt x="5" y="478"/>
                      </a:lnTo>
                      <a:lnTo>
                        <a:pt x="0" y="464"/>
                      </a:lnTo>
                      <a:lnTo>
                        <a:pt x="2" y="446"/>
                      </a:lnTo>
                      <a:lnTo>
                        <a:pt x="9" y="430"/>
                      </a:lnTo>
                      <a:lnTo>
                        <a:pt x="18" y="415"/>
                      </a:lnTo>
                      <a:lnTo>
                        <a:pt x="31" y="401"/>
                      </a:lnTo>
                      <a:lnTo>
                        <a:pt x="45" y="388"/>
                      </a:lnTo>
                      <a:lnTo>
                        <a:pt x="60" y="377"/>
                      </a:lnTo>
                      <a:lnTo>
                        <a:pt x="76" y="365"/>
                      </a:lnTo>
                      <a:lnTo>
                        <a:pt x="91" y="354"/>
                      </a:lnTo>
                      <a:lnTo>
                        <a:pt x="95" y="351"/>
                      </a:lnTo>
                      <a:lnTo>
                        <a:pt x="101" y="349"/>
                      </a:lnTo>
                      <a:lnTo>
                        <a:pt x="106" y="346"/>
                      </a:lnTo>
                      <a:lnTo>
                        <a:pt x="110" y="343"/>
                      </a:lnTo>
                      <a:lnTo>
                        <a:pt x="116" y="341"/>
                      </a:lnTo>
                      <a:lnTo>
                        <a:pt x="121" y="338"/>
                      </a:lnTo>
                      <a:lnTo>
                        <a:pt x="125" y="335"/>
                      </a:lnTo>
                      <a:lnTo>
                        <a:pt x="130" y="333"/>
                      </a:lnTo>
                      <a:lnTo>
                        <a:pt x="124" y="329"/>
                      </a:lnTo>
                      <a:lnTo>
                        <a:pt x="118" y="325"/>
                      </a:lnTo>
                      <a:lnTo>
                        <a:pt x="113" y="321"/>
                      </a:lnTo>
                      <a:lnTo>
                        <a:pt x="107" y="316"/>
                      </a:lnTo>
                      <a:lnTo>
                        <a:pt x="101" y="311"/>
                      </a:lnTo>
                      <a:lnTo>
                        <a:pt x="98" y="305"/>
                      </a:lnTo>
                      <a:lnTo>
                        <a:pt x="94" y="298"/>
                      </a:lnTo>
                      <a:lnTo>
                        <a:pt x="92" y="291"/>
                      </a:lnTo>
                      <a:lnTo>
                        <a:pt x="97" y="273"/>
                      </a:lnTo>
                      <a:lnTo>
                        <a:pt x="103" y="256"/>
                      </a:lnTo>
                      <a:lnTo>
                        <a:pt x="112" y="238"/>
                      </a:lnTo>
                      <a:lnTo>
                        <a:pt x="122" y="223"/>
                      </a:lnTo>
                      <a:lnTo>
                        <a:pt x="133" y="210"/>
                      </a:lnTo>
                      <a:lnTo>
                        <a:pt x="148" y="197"/>
                      </a:lnTo>
                      <a:lnTo>
                        <a:pt x="163" y="187"/>
                      </a:lnTo>
                      <a:lnTo>
                        <a:pt x="182" y="179"/>
                      </a:lnTo>
                      <a:lnTo>
                        <a:pt x="185" y="179"/>
                      </a:lnTo>
                      <a:lnTo>
                        <a:pt x="190" y="177"/>
                      </a:lnTo>
                      <a:lnTo>
                        <a:pt x="194" y="177"/>
                      </a:lnTo>
                      <a:lnTo>
                        <a:pt x="199" y="176"/>
                      </a:lnTo>
                      <a:lnTo>
                        <a:pt x="204" y="175"/>
                      </a:lnTo>
                      <a:lnTo>
                        <a:pt x="205" y="173"/>
                      </a:lnTo>
                      <a:lnTo>
                        <a:pt x="204" y="170"/>
                      </a:lnTo>
                      <a:lnTo>
                        <a:pt x="199" y="166"/>
                      </a:lnTo>
                      <a:lnTo>
                        <a:pt x="192" y="158"/>
                      </a:lnTo>
                      <a:lnTo>
                        <a:pt x="186" y="150"/>
                      </a:lnTo>
                      <a:lnTo>
                        <a:pt x="183" y="142"/>
                      </a:lnTo>
                      <a:lnTo>
                        <a:pt x="182" y="132"/>
                      </a:lnTo>
                      <a:lnTo>
                        <a:pt x="190" y="119"/>
                      </a:lnTo>
                      <a:lnTo>
                        <a:pt x="198" y="107"/>
                      </a:lnTo>
                      <a:lnTo>
                        <a:pt x="208" y="98"/>
                      </a:lnTo>
                      <a:lnTo>
                        <a:pt x="218" y="90"/>
                      </a:lnTo>
                      <a:lnTo>
                        <a:pt x="230" y="84"/>
                      </a:lnTo>
                      <a:lnTo>
                        <a:pt x="243" y="78"/>
                      </a:lnTo>
                      <a:lnTo>
                        <a:pt x="256" y="75"/>
                      </a:lnTo>
                      <a:lnTo>
                        <a:pt x="270" y="71"/>
                      </a:lnTo>
                      <a:lnTo>
                        <a:pt x="284" y="70"/>
                      </a:lnTo>
                      <a:lnTo>
                        <a:pt x="298" y="68"/>
                      </a:lnTo>
                      <a:lnTo>
                        <a:pt x="313" y="67"/>
                      </a:lnTo>
                      <a:lnTo>
                        <a:pt x="327" y="66"/>
                      </a:lnTo>
                      <a:lnTo>
                        <a:pt x="340" y="64"/>
                      </a:lnTo>
                      <a:lnTo>
                        <a:pt x="355" y="63"/>
                      </a:lnTo>
                      <a:lnTo>
                        <a:pt x="369" y="62"/>
                      </a:lnTo>
                      <a:lnTo>
                        <a:pt x="382" y="60"/>
                      </a:lnTo>
                      <a:lnTo>
                        <a:pt x="385" y="53"/>
                      </a:lnTo>
                      <a:lnTo>
                        <a:pt x="391" y="46"/>
                      </a:lnTo>
                      <a:lnTo>
                        <a:pt x="398" y="40"/>
                      </a:lnTo>
                      <a:lnTo>
                        <a:pt x="405" y="35"/>
                      </a:lnTo>
                      <a:lnTo>
                        <a:pt x="413" y="29"/>
                      </a:lnTo>
                      <a:lnTo>
                        <a:pt x="420" y="24"/>
                      </a:lnTo>
                      <a:lnTo>
                        <a:pt x="427" y="18"/>
                      </a:lnTo>
                      <a:lnTo>
                        <a:pt x="432" y="13"/>
                      </a:lnTo>
                      <a:lnTo>
                        <a:pt x="440" y="11"/>
                      </a:lnTo>
                      <a:lnTo>
                        <a:pt x="446" y="6"/>
                      </a:lnTo>
                      <a:lnTo>
                        <a:pt x="452" y="1"/>
                      </a:lnTo>
                      <a:lnTo>
                        <a:pt x="460" y="0"/>
                      </a:lnTo>
                      <a:lnTo>
                        <a:pt x="467" y="9"/>
                      </a:lnTo>
                      <a:lnTo>
                        <a:pt x="474" y="20"/>
                      </a:lnTo>
                      <a:lnTo>
                        <a:pt x="476" y="29"/>
                      </a:lnTo>
                      <a:lnTo>
                        <a:pt x="466" y="3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" name="Freeform 18"/>
                <p:cNvSpPr>
                  <a:spLocks/>
                </p:cNvSpPr>
                <p:nvPr/>
              </p:nvSpPr>
              <p:spPr bwMode="auto">
                <a:xfrm>
                  <a:off x="2066" y="2393"/>
                  <a:ext cx="94" cy="76"/>
                </a:xfrm>
                <a:custGeom>
                  <a:avLst/>
                  <a:gdLst>
                    <a:gd name="T0" fmla="*/ 63 w 188"/>
                    <a:gd name="T1" fmla="*/ 8 h 150"/>
                    <a:gd name="T2" fmla="*/ 59 w 188"/>
                    <a:gd name="T3" fmla="*/ 13 h 150"/>
                    <a:gd name="T4" fmla="*/ 50 w 188"/>
                    <a:gd name="T5" fmla="*/ 14 h 150"/>
                    <a:gd name="T6" fmla="*/ 41 w 188"/>
                    <a:gd name="T7" fmla="*/ 18 h 150"/>
                    <a:gd name="T8" fmla="*/ 33 w 188"/>
                    <a:gd name="T9" fmla="*/ 27 h 150"/>
                    <a:gd name="T10" fmla="*/ 25 w 188"/>
                    <a:gd name="T11" fmla="*/ 35 h 150"/>
                    <a:gd name="T12" fmla="*/ 20 w 188"/>
                    <a:gd name="T13" fmla="*/ 45 h 150"/>
                    <a:gd name="T14" fmla="*/ 18 w 188"/>
                    <a:gd name="T15" fmla="*/ 56 h 150"/>
                    <a:gd name="T16" fmla="*/ 24 w 188"/>
                    <a:gd name="T17" fmla="*/ 62 h 150"/>
                    <a:gd name="T18" fmla="*/ 35 w 188"/>
                    <a:gd name="T19" fmla="*/ 62 h 150"/>
                    <a:gd name="T20" fmla="*/ 47 w 188"/>
                    <a:gd name="T21" fmla="*/ 62 h 150"/>
                    <a:gd name="T22" fmla="*/ 59 w 188"/>
                    <a:gd name="T23" fmla="*/ 59 h 150"/>
                    <a:gd name="T24" fmla="*/ 70 w 188"/>
                    <a:gd name="T25" fmla="*/ 54 h 150"/>
                    <a:gd name="T26" fmla="*/ 79 w 188"/>
                    <a:gd name="T27" fmla="*/ 45 h 150"/>
                    <a:gd name="T28" fmla="*/ 79 w 188"/>
                    <a:gd name="T29" fmla="*/ 37 h 150"/>
                    <a:gd name="T30" fmla="*/ 72 w 188"/>
                    <a:gd name="T31" fmla="*/ 36 h 150"/>
                    <a:gd name="T32" fmla="*/ 65 w 188"/>
                    <a:gd name="T33" fmla="*/ 39 h 150"/>
                    <a:gd name="T34" fmla="*/ 59 w 188"/>
                    <a:gd name="T35" fmla="*/ 41 h 150"/>
                    <a:gd name="T36" fmla="*/ 52 w 188"/>
                    <a:gd name="T37" fmla="*/ 45 h 150"/>
                    <a:gd name="T38" fmla="*/ 47 w 188"/>
                    <a:gd name="T39" fmla="*/ 52 h 150"/>
                    <a:gd name="T40" fmla="*/ 42 w 188"/>
                    <a:gd name="T41" fmla="*/ 52 h 150"/>
                    <a:gd name="T42" fmla="*/ 38 w 188"/>
                    <a:gd name="T43" fmla="*/ 47 h 150"/>
                    <a:gd name="T44" fmla="*/ 34 w 188"/>
                    <a:gd name="T45" fmla="*/ 43 h 150"/>
                    <a:gd name="T46" fmla="*/ 34 w 188"/>
                    <a:gd name="T47" fmla="*/ 39 h 150"/>
                    <a:gd name="T48" fmla="*/ 41 w 188"/>
                    <a:gd name="T49" fmla="*/ 33 h 150"/>
                    <a:gd name="T50" fmla="*/ 49 w 188"/>
                    <a:gd name="T51" fmla="*/ 27 h 150"/>
                    <a:gd name="T52" fmla="*/ 60 w 188"/>
                    <a:gd name="T53" fmla="*/ 24 h 150"/>
                    <a:gd name="T54" fmla="*/ 72 w 188"/>
                    <a:gd name="T55" fmla="*/ 24 h 150"/>
                    <a:gd name="T56" fmla="*/ 80 w 188"/>
                    <a:gd name="T57" fmla="*/ 24 h 150"/>
                    <a:gd name="T58" fmla="*/ 84 w 188"/>
                    <a:gd name="T59" fmla="*/ 26 h 150"/>
                    <a:gd name="T60" fmla="*/ 88 w 188"/>
                    <a:gd name="T61" fmla="*/ 28 h 150"/>
                    <a:gd name="T62" fmla="*/ 92 w 188"/>
                    <a:gd name="T63" fmla="*/ 32 h 150"/>
                    <a:gd name="T64" fmla="*/ 94 w 188"/>
                    <a:gd name="T65" fmla="*/ 43 h 150"/>
                    <a:gd name="T66" fmla="*/ 87 w 188"/>
                    <a:gd name="T67" fmla="*/ 58 h 150"/>
                    <a:gd name="T68" fmla="*/ 74 w 188"/>
                    <a:gd name="T69" fmla="*/ 68 h 150"/>
                    <a:gd name="T70" fmla="*/ 58 w 188"/>
                    <a:gd name="T71" fmla="*/ 73 h 150"/>
                    <a:gd name="T72" fmla="*/ 42 w 188"/>
                    <a:gd name="T73" fmla="*/ 74 h 150"/>
                    <a:gd name="T74" fmla="*/ 25 w 188"/>
                    <a:gd name="T75" fmla="*/ 75 h 150"/>
                    <a:gd name="T76" fmla="*/ 14 w 188"/>
                    <a:gd name="T77" fmla="*/ 75 h 150"/>
                    <a:gd name="T78" fmla="*/ 7 w 188"/>
                    <a:gd name="T79" fmla="*/ 71 h 150"/>
                    <a:gd name="T80" fmla="*/ 3 w 188"/>
                    <a:gd name="T81" fmla="*/ 66 h 150"/>
                    <a:gd name="T82" fmla="*/ 0 w 188"/>
                    <a:gd name="T83" fmla="*/ 59 h 150"/>
                    <a:gd name="T84" fmla="*/ 1 w 188"/>
                    <a:gd name="T85" fmla="*/ 47 h 150"/>
                    <a:gd name="T86" fmla="*/ 6 w 188"/>
                    <a:gd name="T87" fmla="*/ 31 h 150"/>
                    <a:gd name="T88" fmla="*/ 16 w 188"/>
                    <a:gd name="T89" fmla="*/ 18 h 150"/>
                    <a:gd name="T90" fmla="*/ 28 w 188"/>
                    <a:gd name="T91" fmla="*/ 8 h 150"/>
                    <a:gd name="T92" fmla="*/ 39 w 188"/>
                    <a:gd name="T93" fmla="*/ 2 h 150"/>
                    <a:gd name="T94" fmla="*/ 46 w 188"/>
                    <a:gd name="T95" fmla="*/ 0 h 150"/>
                    <a:gd name="T96" fmla="*/ 52 w 188"/>
                    <a:gd name="T97" fmla="*/ 1 h 150"/>
                    <a:gd name="T98" fmla="*/ 58 w 188"/>
                    <a:gd name="T99" fmla="*/ 2 h 15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8"/>
                    <a:gd name="T151" fmla="*/ 0 h 150"/>
                    <a:gd name="T152" fmla="*/ 188 w 188"/>
                    <a:gd name="T153" fmla="*/ 150 h 15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8" h="150">
                      <a:moveTo>
                        <a:pt x="122" y="8"/>
                      </a:moveTo>
                      <a:lnTo>
                        <a:pt x="126" y="15"/>
                      </a:lnTo>
                      <a:lnTo>
                        <a:pt x="124" y="20"/>
                      </a:lnTo>
                      <a:lnTo>
                        <a:pt x="119" y="25"/>
                      </a:lnTo>
                      <a:lnTo>
                        <a:pt x="112" y="25"/>
                      </a:lnTo>
                      <a:lnTo>
                        <a:pt x="100" y="27"/>
                      </a:lnTo>
                      <a:lnTo>
                        <a:pt x="90" y="31"/>
                      </a:lnTo>
                      <a:lnTo>
                        <a:pt x="81" y="36"/>
                      </a:lnTo>
                      <a:lnTo>
                        <a:pt x="73" y="44"/>
                      </a:lnTo>
                      <a:lnTo>
                        <a:pt x="65" y="53"/>
                      </a:lnTo>
                      <a:lnTo>
                        <a:pt x="57" y="61"/>
                      </a:lnTo>
                      <a:lnTo>
                        <a:pt x="50" y="70"/>
                      </a:lnTo>
                      <a:lnTo>
                        <a:pt x="43" y="79"/>
                      </a:lnTo>
                      <a:lnTo>
                        <a:pt x="39" y="89"/>
                      </a:lnTo>
                      <a:lnTo>
                        <a:pt x="36" y="101"/>
                      </a:lnTo>
                      <a:lnTo>
                        <a:pt x="35" y="111"/>
                      </a:lnTo>
                      <a:lnTo>
                        <a:pt x="37" y="123"/>
                      </a:lnTo>
                      <a:lnTo>
                        <a:pt x="49" y="123"/>
                      </a:lnTo>
                      <a:lnTo>
                        <a:pt x="60" y="124"/>
                      </a:lnTo>
                      <a:lnTo>
                        <a:pt x="70" y="123"/>
                      </a:lnTo>
                      <a:lnTo>
                        <a:pt x="82" y="123"/>
                      </a:lnTo>
                      <a:lnTo>
                        <a:pt x="93" y="122"/>
                      </a:lnTo>
                      <a:lnTo>
                        <a:pt x="105" y="119"/>
                      </a:lnTo>
                      <a:lnTo>
                        <a:pt x="118" y="117"/>
                      </a:lnTo>
                      <a:lnTo>
                        <a:pt x="129" y="112"/>
                      </a:lnTo>
                      <a:lnTo>
                        <a:pt x="139" y="106"/>
                      </a:lnTo>
                      <a:lnTo>
                        <a:pt x="149" y="97"/>
                      </a:lnTo>
                      <a:lnTo>
                        <a:pt x="157" y="88"/>
                      </a:lnTo>
                      <a:lnTo>
                        <a:pt x="162" y="76"/>
                      </a:lnTo>
                      <a:lnTo>
                        <a:pt x="157" y="73"/>
                      </a:lnTo>
                      <a:lnTo>
                        <a:pt x="150" y="72"/>
                      </a:lnTo>
                      <a:lnTo>
                        <a:pt x="144" y="72"/>
                      </a:lnTo>
                      <a:lnTo>
                        <a:pt x="137" y="73"/>
                      </a:lnTo>
                      <a:lnTo>
                        <a:pt x="130" y="76"/>
                      </a:lnTo>
                      <a:lnTo>
                        <a:pt x="124" y="78"/>
                      </a:lnTo>
                      <a:lnTo>
                        <a:pt x="118" y="81"/>
                      </a:lnTo>
                      <a:lnTo>
                        <a:pt x="112" y="85"/>
                      </a:lnTo>
                      <a:lnTo>
                        <a:pt x="105" y="89"/>
                      </a:lnTo>
                      <a:lnTo>
                        <a:pt x="99" y="95"/>
                      </a:lnTo>
                      <a:lnTo>
                        <a:pt x="93" y="102"/>
                      </a:lnTo>
                      <a:lnTo>
                        <a:pt x="87" y="108"/>
                      </a:lnTo>
                      <a:lnTo>
                        <a:pt x="84" y="103"/>
                      </a:lnTo>
                      <a:lnTo>
                        <a:pt x="81" y="97"/>
                      </a:lnTo>
                      <a:lnTo>
                        <a:pt x="75" y="93"/>
                      </a:lnTo>
                      <a:lnTo>
                        <a:pt x="70" y="88"/>
                      </a:lnTo>
                      <a:lnTo>
                        <a:pt x="67" y="84"/>
                      </a:lnTo>
                      <a:lnTo>
                        <a:pt x="66" y="80"/>
                      </a:lnTo>
                      <a:lnTo>
                        <a:pt x="68" y="77"/>
                      </a:lnTo>
                      <a:lnTo>
                        <a:pt x="75" y="74"/>
                      </a:lnTo>
                      <a:lnTo>
                        <a:pt x="81" y="65"/>
                      </a:lnTo>
                      <a:lnTo>
                        <a:pt x="89" y="58"/>
                      </a:lnTo>
                      <a:lnTo>
                        <a:pt x="99" y="54"/>
                      </a:lnTo>
                      <a:lnTo>
                        <a:pt x="110" y="50"/>
                      </a:lnTo>
                      <a:lnTo>
                        <a:pt x="121" y="48"/>
                      </a:lnTo>
                      <a:lnTo>
                        <a:pt x="131" y="47"/>
                      </a:lnTo>
                      <a:lnTo>
                        <a:pt x="143" y="47"/>
                      </a:lnTo>
                      <a:lnTo>
                        <a:pt x="153" y="47"/>
                      </a:lnTo>
                      <a:lnTo>
                        <a:pt x="159" y="48"/>
                      </a:lnTo>
                      <a:lnTo>
                        <a:pt x="164" y="50"/>
                      </a:lnTo>
                      <a:lnTo>
                        <a:pt x="168" y="51"/>
                      </a:lnTo>
                      <a:lnTo>
                        <a:pt x="173" y="54"/>
                      </a:lnTo>
                      <a:lnTo>
                        <a:pt x="176" y="56"/>
                      </a:lnTo>
                      <a:lnTo>
                        <a:pt x="180" y="59"/>
                      </a:lnTo>
                      <a:lnTo>
                        <a:pt x="184" y="63"/>
                      </a:lnTo>
                      <a:lnTo>
                        <a:pt x="188" y="66"/>
                      </a:lnTo>
                      <a:lnTo>
                        <a:pt x="187" y="84"/>
                      </a:lnTo>
                      <a:lnTo>
                        <a:pt x="182" y="100"/>
                      </a:lnTo>
                      <a:lnTo>
                        <a:pt x="174" y="114"/>
                      </a:lnTo>
                      <a:lnTo>
                        <a:pt x="164" y="126"/>
                      </a:lnTo>
                      <a:lnTo>
                        <a:pt x="147" y="135"/>
                      </a:lnTo>
                      <a:lnTo>
                        <a:pt x="133" y="140"/>
                      </a:lnTo>
                      <a:lnTo>
                        <a:pt x="116" y="144"/>
                      </a:lnTo>
                      <a:lnTo>
                        <a:pt x="100" y="146"/>
                      </a:lnTo>
                      <a:lnTo>
                        <a:pt x="84" y="147"/>
                      </a:lnTo>
                      <a:lnTo>
                        <a:pt x="67" y="147"/>
                      </a:lnTo>
                      <a:lnTo>
                        <a:pt x="51" y="148"/>
                      </a:lnTo>
                      <a:lnTo>
                        <a:pt x="35" y="150"/>
                      </a:lnTo>
                      <a:lnTo>
                        <a:pt x="28" y="148"/>
                      </a:lnTo>
                      <a:lnTo>
                        <a:pt x="21" y="145"/>
                      </a:lnTo>
                      <a:lnTo>
                        <a:pt x="15" y="140"/>
                      </a:lnTo>
                      <a:lnTo>
                        <a:pt x="9" y="135"/>
                      </a:lnTo>
                      <a:lnTo>
                        <a:pt x="5" y="130"/>
                      </a:lnTo>
                      <a:lnTo>
                        <a:pt x="3" y="123"/>
                      </a:lnTo>
                      <a:lnTo>
                        <a:pt x="0" y="116"/>
                      </a:lnTo>
                      <a:lnTo>
                        <a:pt x="1" y="108"/>
                      </a:lnTo>
                      <a:lnTo>
                        <a:pt x="3" y="92"/>
                      </a:lnTo>
                      <a:lnTo>
                        <a:pt x="7" y="77"/>
                      </a:lnTo>
                      <a:lnTo>
                        <a:pt x="13" y="62"/>
                      </a:lnTo>
                      <a:lnTo>
                        <a:pt x="22" y="49"/>
                      </a:lnTo>
                      <a:lnTo>
                        <a:pt x="32" y="36"/>
                      </a:lnTo>
                      <a:lnTo>
                        <a:pt x="44" y="25"/>
                      </a:lnTo>
                      <a:lnTo>
                        <a:pt x="57" y="16"/>
                      </a:lnTo>
                      <a:lnTo>
                        <a:pt x="70" y="8"/>
                      </a:lnTo>
                      <a:lnTo>
                        <a:pt x="77" y="4"/>
                      </a:lnTo>
                      <a:lnTo>
                        <a:pt x="84" y="2"/>
                      </a:lnTo>
                      <a:lnTo>
                        <a:pt x="91" y="0"/>
                      </a:lnTo>
                      <a:lnTo>
                        <a:pt x="98" y="0"/>
                      </a:lnTo>
                      <a:lnTo>
                        <a:pt x="105" y="1"/>
                      </a:lnTo>
                      <a:lnTo>
                        <a:pt x="111" y="2"/>
                      </a:lnTo>
                      <a:lnTo>
                        <a:pt x="116" y="4"/>
                      </a:lnTo>
                      <a:lnTo>
                        <a:pt x="122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" name="Freeform 19"/>
                <p:cNvSpPr>
                  <a:spLocks/>
                </p:cNvSpPr>
                <p:nvPr/>
              </p:nvSpPr>
              <p:spPr bwMode="auto">
                <a:xfrm>
                  <a:off x="1917" y="2247"/>
                  <a:ext cx="108" cy="89"/>
                </a:xfrm>
                <a:custGeom>
                  <a:avLst/>
                  <a:gdLst>
                    <a:gd name="T0" fmla="*/ 96 w 217"/>
                    <a:gd name="T1" fmla="*/ 16 h 177"/>
                    <a:gd name="T2" fmla="*/ 103 w 217"/>
                    <a:gd name="T3" fmla="*/ 27 h 177"/>
                    <a:gd name="T4" fmla="*/ 106 w 217"/>
                    <a:gd name="T5" fmla="*/ 41 h 177"/>
                    <a:gd name="T6" fmla="*/ 107 w 217"/>
                    <a:gd name="T7" fmla="*/ 54 h 177"/>
                    <a:gd name="T8" fmla="*/ 107 w 217"/>
                    <a:gd name="T9" fmla="*/ 65 h 177"/>
                    <a:gd name="T10" fmla="*/ 102 w 217"/>
                    <a:gd name="T11" fmla="*/ 73 h 177"/>
                    <a:gd name="T12" fmla="*/ 97 w 217"/>
                    <a:gd name="T13" fmla="*/ 80 h 177"/>
                    <a:gd name="T14" fmla="*/ 89 w 217"/>
                    <a:gd name="T15" fmla="*/ 85 h 177"/>
                    <a:gd name="T16" fmla="*/ 79 w 217"/>
                    <a:gd name="T17" fmla="*/ 88 h 177"/>
                    <a:gd name="T18" fmla="*/ 68 w 217"/>
                    <a:gd name="T19" fmla="*/ 89 h 177"/>
                    <a:gd name="T20" fmla="*/ 57 w 217"/>
                    <a:gd name="T21" fmla="*/ 88 h 177"/>
                    <a:gd name="T22" fmla="*/ 47 w 217"/>
                    <a:gd name="T23" fmla="*/ 84 h 177"/>
                    <a:gd name="T24" fmla="*/ 38 w 217"/>
                    <a:gd name="T25" fmla="*/ 75 h 177"/>
                    <a:gd name="T26" fmla="*/ 34 w 217"/>
                    <a:gd name="T27" fmla="*/ 61 h 177"/>
                    <a:gd name="T28" fmla="*/ 36 w 217"/>
                    <a:gd name="T29" fmla="*/ 50 h 177"/>
                    <a:gd name="T30" fmla="*/ 41 w 217"/>
                    <a:gd name="T31" fmla="*/ 44 h 177"/>
                    <a:gd name="T32" fmla="*/ 49 w 217"/>
                    <a:gd name="T33" fmla="*/ 39 h 177"/>
                    <a:gd name="T34" fmla="*/ 57 w 217"/>
                    <a:gd name="T35" fmla="*/ 37 h 177"/>
                    <a:gd name="T36" fmla="*/ 64 w 217"/>
                    <a:gd name="T37" fmla="*/ 37 h 177"/>
                    <a:gd name="T38" fmla="*/ 70 w 217"/>
                    <a:gd name="T39" fmla="*/ 39 h 177"/>
                    <a:gd name="T40" fmla="*/ 76 w 217"/>
                    <a:gd name="T41" fmla="*/ 41 h 177"/>
                    <a:gd name="T42" fmla="*/ 81 w 217"/>
                    <a:gd name="T43" fmla="*/ 45 h 177"/>
                    <a:gd name="T44" fmla="*/ 83 w 217"/>
                    <a:gd name="T45" fmla="*/ 51 h 177"/>
                    <a:gd name="T46" fmla="*/ 78 w 217"/>
                    <a:gd name="T47" fmla="*/ 57 h 177"/>
                    <a:gd name="T48" fmla="*/ 72 w 217"/>
                    <a:gd name="T49" fmla="*/ 60 h 177"/>
                    <a:gd name="T50" fmla="*/ 68 w 217"/>
                    <a:gd name="T51" fmla="*/ 54 h 177"/>
                    <a:gd name="T52" fmla="*/ 61 w 217"/>
                    <a:gd name="T53" fmla="*/ 50 h 177"/>
                    <a:gd name="T54" fmla="*/ 54 w 217"/>
                    <a:gd name="T55" fmla="*/ 53 h 177"/>
                    <a:gd name="T56" fmla="*/ 48 w 217"/>
                    <a:gd name="T57" fmla="*/ 60 h 177"/>
                    <a:gd name="T58" fmla="*/ 49 w 217"/>
                    <a:gd name="T59" fmla="*/ 68 h 177"/>
                    <a:gd name="T60" fmla="*/ 52 w 217"/>
                    <a:gd name="T61" fmla="*/ 74 h 177"/>
                    <a:gd name="T62" fmla="*/ 58 w 217"/>
                    <a:gd name="T63" fmla="*/ 76 h 177"/>
                    <a:gd name="T64" fmla="*/ 64 w 217"/>
                    <a:gd name="T65" fmla="*/ 77 h 177"/>
                    <a:gd name="T66" fmla="*/ 70 w 217"/>
                    <a:gd name="T67" fmla="*/ 76 h 177"/>
                    <a:gd name="T68" fmla="*/ 76 w 217"/>
                    <a:gd name="T69" fmla="*/ 74 h 177"/>
                    <a:gd name="T70" fmla="*/ 82 w 217"/>
                    <a:gd name="T71" fmla="*/ 71 h 177"/>
                    <a:gd name="T72" fmla="*/ 87 w 217"/>
                    <a:gd name="T73" fmla="*/ 66 h 177"/>
                    <a:gd name="T74" fmla="*/ 91 w 217"/>
                    <a:gd name="T75" fmla="*/ 62 h 177"/>
                    <a:gd name="T76" fmla="*/ 93 w 217"/>
                    <a:gd name="T77" fmla="*/ 49 h 177"/>
                    <a:gd name="T78" fmla="*/ 89 w 217"/>
                    <a:gd name="T79" fmla="*/ 27 h 177"/>
                    <a:gd name="T80" fmla="*/ 76 w 217"/>
                    <a:gd name="T81" fmla="*/ 15 h 177"/>
                    <a:gd name="T82" fmla="*/ 61 w 217"/>
                    <a:gd name="T83" fmla="*/ 13 h 177"/>
                    <a:gd name="T84" fmla="*/ 46 w 217"/>
                    <a:gd name="T85" fmla="*/ 17 h 177"/>
                    <a:gd name="T86" fmla="*/ 32 w 217"/>
                    <a:gd name="T87" fmla="*/ 24 h 177"/>
                    <a:gd name="T88" fmla="*/ 22 w 217"/>
                    <a:gd name="T89" fmla="*/ 30 h 177"/>
                    <a:gd name="T90" fmla="*/ 16 w 217"/>
                    <a:gd name="T91" fmla="*/ 37 h 177"/>
                    <a:gd name="T92" fmla="*/ 10 w 217"/>
                    <a:gd name="T93" fmla="*/ 43 h 177"/>
                    <a:gd name="T94" fmla="*/ 4 w 217"/>
                    <a:gd name="T95" fmla="*/ 43 h 177"/>
                    <a:gd name="T96" fmla="*/ 1 w 217"/>
                    <a:gd name="T97" fmla="*/ 33 h 177"/>
                    <a:gd name="T98" fmla="*/ 5 w 217"/>
                    <a:gd name="T99" fmla="*/ 24 h 177"/>
                    <a:gd name="T100" fmla="*/ 13 w 217"/>
                    <a:gd name="T101" fmla="*/ 15 h 177"/>
                    <a:gd name="T102" fmla="*/ 23 w 217"/>
                    <a:gd name="T103" fmla="*/ 8 h 177"/>
                    <a:gd name="T104" fmla="*/ 36 w 217"/>
                    <a:gd name="T105" fmla="*/ 4 h 177"/>
                    <a:gd name="T106" fmla="*/ 52 w 217"/>
                    <a:gd name="T107" fmla="*/ 1 h 177"/>
                    <a:gd name="T108" fmla="*/ 68 w 217"/>
                    <a:gd name="T109" fmla="*/ 1 h 177"/>
                    <a:gd name="T110" fmla="*/ 84 w 217"/>
                    <a:gd name="T111" fmla="*/ 6 h 17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7"/>
                    <a:gd name="T169" fmla="*/ 0 h 177"/>
                    <a:gd name="T170" fmla="*/ 217 w 217"/>
                    <a:gd name="T171" fmla="*/ 177 h 17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7" h="177">
                      <a:moveTo>
                        <a:pt x="182" y="22"/>
                      </a:moveTo>
                      <a:lnTo>
                        <a:pt x="192" y="31"/>
                      </a:lnTo>
                      <a:lnTo>
                        <a:pt x="201" y="43"/>
                      </a:lnTo>
                      <a:lnTo>
                        <a:pt x="206" y="54"/>
                      </a:lnTo>
                      <a:lnTo>
                        <a:pt x="210" y="67"/>
                      </a:lnTo>
                      <a:lnTo>
                        <a:pt x="213" y="81"/>
                      </a:lnTo>
                      <a:lnTo>
                        <a:pt x="215" y="93"/>
                      </a:lnTo>
                      <a:lnTo>
                        <a:pt x="215" y="107"/>
                      </a:lnTo>
                      <a:lnTo>
                        <a:pt x="217" y="121"/>
                      </a:lnTo>
                      <a:lnTo>
                        <a:pt x="214" y="130"/>
                      </a:lnTo>
                      <a:lnTo>
                        <a:pt x="210" y="138"/>
                      </a:lnTo>
                      <a:lnTo>
                        <a:pt x="205" y="146"/>
                      </a:lnTo>
                      <a:lnTo>
                        <a:pt x="201" y="153"/>
                      </a:lnTo>
                      <a:lnTo>
                        <a:pt x="194" y="160"/>
                      </a:lnTo>
                      <a:lnTo>
                        <a:pt x="187" y="166"/>
                      </a:lnTo>
                      <a:lnTo>
                        <a:pt x="179" y="170"/>
                      </a:lnTo>
                      <a:lnTo>
                        <a:pt x="169" y="175"/>
                      </a:lnTo>
                      <a:lnTo>
                        <a:pt x="159" y="176"/>
                      </a:lnTo>
                      <a:lnTo>
                        <a:pt x="148" y="177"/>
                      </a:lnTo>
                      <a:lnTo>
                        <a:pt x="136" y="177"/>
                      </a:lnTo>
                      <a:lnTo>
                        <a:pt x="126" y="177"/>
                      </a:lnTo>
                      <a:lnTo>
                        <a:pt x="114" y="175"/>
                      </a:lnTo>
                      <a:lnTo>
                        <a:pt x="104" y="172"/>
                      </a:lnTo>
                      <a:lnTo>
                        <a:pt x="94" y="167"/>
                      </a:lnTo>
                      <a:lnTo>
                        <a:pt x="84" y="160"/>
                      </a:lnTo>
                      <a:lnTo>
                        <a:pt x="76" y="149"/>
                      </a:lnTo>
                      <a:lnTo>
                        <a:pt x="72" y="136"/>
                      </a:lnTo>
                      <a:lnTo>
                        <a:pt x="69" y="122"/>
                      </a:lnTo>
                      <a:lnTo>
                        <a:pt x="68" y="109"/>
                      </a:lnTo>
                      <a:lnTo>
                        <a:pt x="72" y="100"/>
                      </a:lnTo>
                      <a:lnTo>
                        <a:pt x="76" y="93"/>
                      </a:lnTo>
                      <a:lnTo>
                        <a:pt x="82" y="88"/>
                      </a:lnTo>
                      <a:lnTo>
                        <a:pt x="90" y="82"/>
                      </a:lnTo>
                      <a:lnTo>
                        <a:pt x="98" y="78"/>
                      </a:lnTo>
                      <a:lnTo>
                        <a:pt x="106" y="76"/>
                      </a:lnTo>
                      <a:lnTo>
                        <a:pt x="115" y="74"/>
                      </a:lnTo>
                      <a:lnTo>
                        <a:pt x="123" y="71"/>
                      </a:lnTo>
                      <a:lnTo>
                        <a:pt x="129" y="74"/>
                      </a:lnTo>
                      <a:lnTo>
                        <a:pt x="135" y="76"/>
                      </a:lnTo>
                      <a:lnTo>
                        <a:pt x="141" y="77"/>
                      </a:lnTo>
                      <a:lnTo>
                        <a:pt x="146" y="79"/>
                      </a:lnTo>
                      <a:lnTo>
                        <a:pt x="152" y="82"/>
                      </a:lnTo>
                      <a:lnTo>
                        <a:pt x="157" y="85"/>
                      </a:lnTo>
                      <a:lnTo>
                        <a:pt x="163" y="89"/>
                      </a:lnTo>
                      <a:lnTo>
                        <a:pt x="167" y="92"/>
                      </a:lnTo>
                      <a:lnTo>
                        <a:pt x="167" y="101"/>
                      </a:lnTo>
                      <a:lnTo>
                        <a:pt x="163" y="107"/>
                      </a:lnTo>
                      <a:lnTo>
                        <a:pt x="157" y="114"/>
                      </a:lnTo>
                      <a:lnTo>
                        <a:pt x="150" y="120"/>
                      </a:lnTo>
                      <a:lnTo>
                        <a:pt x="144" y="119"/>
                      </a:lnTo>
                      <a:lnTo>
                        <a:pt x="141" y="113"/>
                      </a:lnTo>
                      <a:lnTo>
                        <a:pt x="137" y="107"/>
                      </a:lnTo>
                      <a:lnTo>
                        <a:pt x="130" y="104"/>
                      </a:lnTo>
                      <a:lnTo>
                        <a:pt x="122" y="100"/>
                      </a:lnTo>
                      <a:lnTo>
                        <a:pt x="115" y="101"/>
                      </a:lnTo>
                      <a:lnTo>
                        <a:pt x="109" y="106"/>
                      </a:lnTo>
                      <a:lnTo>
                        <a:pt x="103" y="111"/>
                      </a:lnTo>
                      <a:lnTo>
                        <a:pt x="97" y="119"/>
                      </a:lnTo>
                      <a:lnTo>
                        <a:pt x="97" y="127"/>
                      </a:lnTo>
                      <a:lnTo>
                        <a:pt x="98" y="136"/>
                      </a:lnTo>
                      <a:lnTo>
                        <a:pt x="99" y="144"/>
                      </a:lnTo>
                      <a:lnTo>
                        <a:pt x="105" y="147"/>
                      </a:lnTo>
                      <a:lnTo>
                        <a:pt x="111" y="150"/>
                      </a:lnTo>
                      <a:lnTo>
                        <a:pt x="117" y="151"/>
                      </a:lnTo>
                      <a:lnTo>
                        <a:pt x="122" y="152"/>
                      </a:lnTo>
                      <a:lnTo>
                        <a:pt x="129" y="153"/>
                      </a:lnTo>
                      <a:lnTo>
                        <a:pt x="135" y="152"/>
                      </a:lnTo>
                      <a:lnTo>
                        <a:pt x="141" y="152"/>
                      </a:lnTo>
                      <a:lnTo>
                        <a:pt x="148" y="150"/>
                      </a:lnTo>
                      <a:lnTo>
                        <a:pt x="153" y="147"/>
                      </a:lnTo>
                      <a:lnTo>
                        <a:pt x="159" y="145"/>
                      </a:lnTo>
                      <a:lnTo>
                        <a:pt x="165" y="142"/>
                      </a:lnTo>
                      <a:lnTo>
                        <a:pt x="169" y="137"/>
                      </a:lnTo>
                      <a:lnTo>
                        <a:pt x="174" y="132"/>
                      </a:lnTo>
                      <a:lnTo>
                        <a:pt x="178" y="128"/>
                      </a:lnTo>
                      <a:lnTo>
                        <a:pt x="182" y="123"/>
                      </a:lnTo>
                      <a:lnTo>
                        <a:pt x="186" y="119"/>
                      </a:lnTo>
                      <a:lnTo>
                        <a:pt x="187" y="97"/>
                      </a:lnTo>
                      <a:lnTo>
                        <a:pt x="186" y="75"/>
                      </a:lnTo>
                      <a:lnTo>
                        <a:pt x="179" y="53"/>
                      </a:lnTo>
                      <a:lnTo>
                        <a:pt x="166" y="36"/>
                      </a:lnTo>
                      <a:lnTo>
                        <a:pt x="152" y="29"/>
                      </a:lnTo>
                      <a:lnTo>
                        <a:pt x="137" y="26"/>
                      </a:lnTo>
                      <a:lnTo>
                        <a:pt x="122" y="26"/>
                      </a:lnTo>
                      <a:lnTo>
                        <a:pt x="107" y="29"/>
                      </a:lnTo>
                      <a:lnTo>
                        <a:pt x="92" y="33"/>
                      </a:lnTo>
                      <a:lnTo>
                        <a:pt x="79" y="40"/>
                      </a:lnTo>
                      <a:lnTo>
                        <a:pt x="65" y="47"/>
                      </a:lnTo>
                      <a:lnTo>
                        <a:pt x="52" y="55"/>
                      </a:lnTo>
                      <a:lnTo>
                        <a:pt x="45" y="59"/>
                      </a:lnTo>
                      <a:lnTo>
                        <a:pt x="38" y="64"/>
                      </a:lnTo>
                      <a:lnTo>
                        <a:pt x="33" y="73"/>
                      </a:lnTo>
                      <a:lnTo>
                        <a:pt x="27" y="79"/>
                      </a:lnTo>
                      <a:lnTo>
                        <a:pt x="21" y="85"/>
                      </a:lnTo>
                      <a:lnTo>
                        <a:pt x="15" y="88"/>
                      </a:lnTo>
                      <a:lnTo>
                        <a:pt x="9" y="85"/>
                      </a:lnTo>
                      <a:lnTo>
                        <a:pt x="0" y="76"/>
                      </a:lnTo>
                      <a:lnTo>
                        <a:pt x="2" y="66"/>
                      </a:lnTo>
                      <a:lnTo>
                        <a:pt x="5" y="56"/>
                      </a:lnTo>
                      <a:lnTo>
                        <a:pt x="11" y="47"/>
                      </a:lnTo>
                      <a:lnTo>
                        <a:pt x="18" y="38"/>
                      </a:lnTo>
                      <a:lnTo>
                        <a:pt x="27" y="30"/>
                      </a:lnTo>
                      <a:lnTo>
                        <a:pt x="36" y="23"/>
                      </a:lnTo>
                      <a:lnTo>
                        <a:pt x="46" y="16"/>
                      </a:lnTo>
                      <a:lnTo>
                        <a:pt x="56" y="10"/>
                      </a:lnTo>
                      <a:lnTo>
                        <a:pt x="72" y="7"/>
                      </a:lnTo>
                      <a:lnTo>
                        <a:pt x="89" y="3"/>
                      </a:lnTo>
                      <a:lnTo>
                        <a:pt x="105" y="1"/>
                      </a:lnTo>
                      <a:lnTo>
                        <a:pt x="121" y="0"/>
                      </a:lnTo>
                      <a:lnTo>
                        <a:pt x="137" y="2"/>
                      </a:lnTo>
                      <a:lnTo>
                        <a:pt x="153" y="6"/>
                      </a:lnTo>
                      <a:lnTo>
                        <a:pt x="168" y="11"/>
                      </a:lnTo>
                      <a:lnTo>
                        <a:pt x="1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" name="Freeform 20"/>
                <p:cNvSpPr>
                  <a:spLocks/>
                </p:cNvSpPr>
                <p:nvPr/>
              </p:nvSpPr>
              <p:spPr bwMode="auto">
                <a:xfrm>
                  <a:off x="1767" y="2303"/>
                  <a:ext cx="94" cy="100"/>
                </a:xfrm>
                <a:custGeom>
                  <a:avLst/>
                  <a:gdLst>
                    <a:gd name="T0" fmla="*/ 94 w 190"/>
                    <a:gd name="T1" fmla="*/ 9 h 199"/>
                    <a:gd name="T2" fmla="*/ 84 w 190"/>
                    <a:gd name="T3" fmla="*/ 20 h 199"/>
                    <a:gd name="T4" fmla="*/ 74 w 190"/>
                    <a:gd name="T5" fmla="*/ 31 h 199"/>
                    <a:gd name="T6" fmla="*/ 63 w 190"/>
                    <a:gd name="T7" fmla="*/ 42 h 199"/>
                    <a:gd name="T8" fmla="*/ 51 w 190"/>
                    <a:gd name="T9" fmla="*/ 53 h 199"/>
                    <a:gd name="T10" fmla="*/ 41 w 190"/>
                    <a:gd name="T11" fmla="*/ 64 h 199"/>
                    <a:gd name="T12" fmla="*/ 30 w 190"/>
                    <a:gd name="T13" fmla="*/ 75 h 199"/>
                    <a:gd name="T14" fmla="*/ 21 w 190"/>
                    <a:gd name="T15" fmla="*/ 87 h 199"/>
                    <a:gd name="T16" fmla="*/ 12 w 190"/>
                    <a:gd name="T17" fmla="*/ 99 h 199"/>
                    <a:gd name="T18" fmla="*/ 8 w 190"/>
                    <a:gd name="T19" fmla="*/ 100 h 199"/>
                    <a:gd name="T20" fmla="*/ 5 w 190"/>
                    <a:gd name="T21" fmla="*/ 99 h 199"/>
                    <a:gd name="T22" fmla="*/ 2 w 190"/>
                    <a:gd name="T23" fmla="*/ 97 h 199"/>
                    <a:gd name="T24" fmla="*/ 0 w 190"/>
                    <a:gd name="T25" fmla="*/ 95 h 199"/>
                    <a:gd name="T26" fmla="*/ 1 w 190"/>
                    <a:gd name="T27" fmla="*/ 88 h 199"/>
                    <a:gd name="T28" fmla="*/ 4 w 190"/>
                    <a:gd name="T29" fmla="*/ 82 h 199"/>
                    <a:gd name="T30" fmla="*/ 8 w 190"/>
                    <a:gd name="T31" fmla="*/ 77 h 199"/>
                    <a:gd name="T32" fmla="*/ 13 w 190"/>
                    <a:gd name="T33" fmla="*/ 72 h 199"/>
                    <a:gd name="T34" fmla="*/ 21 w 190"/>
                    <a:gd name="T35" fmla="*/ 63 h 199"/>
                    <a:gd name="T36" fmla="*/ 30 w 190"/>
                    <a:gd name="T37" fmla="*/ 55 h 199"/>
                    <a:gd name="T38" fmla="*/ 38 w 190"/>
                    <a:gd name="T39" fmla="*/ 46 h 199"/>
                    <a:gd name="T40" fmla="*/ 46 w 190"/>
                    <a:gd name="T41" fmla="*/ 38 h 199"/>
                    <a:gd name="T42" fmla="*/ 54 w 190"/>
                    <a:gd name="T43" fmla="*/ 29 h 199"/>
                    <a:gd name="T44" fmla="*/ 62 w 190"/>
                    <a:gd name="T45" fmla="*/ 20 h 199"/>
                    <a:gd name="T46" fmla="*/ 69 w 190"/>
                    <a:gd name="T47" fmla="*/ 11 h 199"/>
                    <a:gd name="T48" fmla="*/ 76 w 190"/>
                    <a:gd name="T49" fmla="*/ 1 h 199"/>
                    <a:gd name="T50" fmla="*/ 79 w 190"/>
                    <a:gd name="T51" fmla="*/ 0 h 199"/>
                    <a:gd name="T52" fmla="*/ 82 w 190"/>
                    <a:gd name="T53" fmla="*/ 0 h 199"/>
                    <a:gd name="T54" fmla="*/ 84 w 190"/>
                    <a:gd name="T55" fmla="*/ 1 h 199"/>
                    <a:gd name="T56" fmla="*/ 86 w 190"/>
                    <a:gd name="T57" fmla="*/ 2 h 199"/>
                    <a:gd name="T58" fmla="*/ 88 w 190"/>
                    <a:gd name="T59" fmla="*/ 4 h 199"/>
                    <a:gd name="T60" fmla="*/ 91 w 190"/>
                    <a:gd name="T61" fmla="*/ 6 h 199"/>
                    <a:gd name="T62" fmla="*/ 92 w 190"/>
                    <a:gd name="T63" fmla="*/ 8 h 199"/>
                    <a:gd name="T64" fmla="*/ 94 w 190"/>
                    <a:gd name="T65" fmla="*/ 9 h 19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199"/>
                    <a:gd name="T101" fmla="*/ 190 w 190"/>
                    <a:gd name="T102" fmla="*/ 199 h 19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199">
                      <a:moveTo>
                        <a:pt x="190" y="18"/>
                      </a:moveTo>
                      <a:lnTo>
                        <a:pt x="169" y="40"/>
                      </a:lnTo>
                      <a:lnTo>
                        <a:pt x="149" y="62"/>
                      </a:lnTo>
                      <a:lnTo>
                        <a:pt x="127" y="84"/>
                      </a:lnTo>
                      <a:lnTo>
                        <a:pt x="104" y="106"/>
                      </a:lnTo>
                      <a:lnTo>
                        <a:pt x="83" y="127"/>
                      </a:lnTo>
                      <a:lnTo>
                        <a:pt x="61" y="150"/>
                      </a:lnTo>
                      <a:lnTo>
                        <a:pt x="42" y="173"/>
                      </a:lnTo>
                      <a:lnTo>
                        <a:pt x="24" y="197"/>
                      </a:lnTo>
                      <a:lnTo>
                        <a:pt x="17" y="199"/>
                      </a:lnTo>
                      <a:lnTo>
                        <a:pt x="11" y="197"/>
                      </a:lnTo>
                      <a:lnTo>
                        <a:pt x="5" y="193"/>
                      </a:lnTo>
                      <a:lnTo>
                        <a:pt x="0" y="189"/>
                      </a:lnTo>
                      <a:lnTo>
                        <a:pt x="3" y="175"/>
                      </a:lnTo>
                      <a:lnTo>
                        <a:pt x="9" y="163"/>
                      </a:lnTo>
                      <a:lnTo>
                        <a:pt x="17" y="153"/>
                      </a:lnTo>
                      <a:lnTo>
                        <a:pt x="27" y="143"/>
                      </a:lnTo>
                      <a:lnTo>
                        <a:pt x="43" y="125"/>
                      </a:lnTo>
                      <a:lnTo>
                        <a:pt x="60" y="109"/>
                      </a:lnTo>
                      <a:lnTo>
                        <a:pt x="77" y="92"/>
                      </a:lnTo>
                      <a:lnTo>
                        <a:pt x="93" y="75"/>
                      </a:lnTo>
                      <a:lnTo>
                        <a:pt x="109" y="57"/>
                      </a:lnTo>
                      <a:lnTo>
                        <a:pt x="126" y="40"/>
                      </a:lnTo>
                      <a:lnTo>
                        <a:pt x="139" y="21"/>
                      </a:lnTo>
                      <a:lnTo>
                        <a:pt x="153" y="1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69" y="1"/>
                      </a:lnTo>
                      <a:lnTo>
                        <a:pt x="174" y="4"/>
                      </a:lnTo>
                      <a:lnTo>
                        <a:pt x="178" y="7"/>
                      </a:lnTo>
                      <a:lnTo>
                        <a:pt x="183" y="11"/>
                      </a:lnTo>
                      <a:lnTo>
                        <a:pt x="186" y="15"/>
                      </a:lnTo>
                      <a:lnTo>
                        <a:pt x="190" y="1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" name="Freeform 21"/>
                <p:cNvSpPr>
                  <a:spLocks/>
                </p:cNvSpPr>
                <p:nvPr/>
              </p:nvSpPr>
              <p:spPr bwMode="auto">
                <a:xfrm>
                  <a:off x="1829" y="2351"/>
                  <a:ext cx="108" cy="64"/>
                </a:xfrm>
                <a:custGeom>
                  <a:avLst/>
                  <a:gdLst>
                    <a:gd name="T0" fmla="*/ 108 w 217"/>
                    <a:gd name="T1" fmla="*/ 13 h 127"/>
                    <a:gd name="T2" fmla="*/ 101 w 217"/>
                    <a:gd name="T3" fmla="*/ 15 h 127"/>
                    <a:gd name="T4" fmla="*/ 95 w 217"/>
                    <a:gd name="T5" fmla="*/ 18 h 127"/>
                    <a:gd name="T6" fmla="*/ 88 w 217"/>
                    <a:gd name="T7" fmla="*/ 21 h 127"/>
                    <a:gd name="T8" fmla="*/ 82 w 217"/>
                    <a:gd name="T9" fmla="*/ 24 h 127"/>
                    <a:gd name="T10" fmla="*/ 76 w 217"/>
                    <a:gd name="T11" fmla="*/ 28 h 127"/>
                    <a:gd name="T12" fmla="*/ 70 w 217"/>
                    <a:gd name="T13" fmla="*/ 30 h 127"/>
                    <a:gd name="T14" fmla="*/ 63 w 217"/>
                    <a:gd name="T15" fmla="*/ 34 h 127"/>
                    <a:gd name="T16" fmla="*/ 57 w 217"/>
                    <a:gd name="T17" fmla="*/ 37 h 127"/>
                    <a:gd name="T18" fmla="*/ 51 w 217"/>
                    <a:gd name="T19" fmla="*/ 41 h 127"/>
                    <a:gd name="T20" fmla="*/ 45 w 217"/>
                    <a:gd name="T21" fmla="*/ 44 h 127"/>
                    <a:gd name="T22" fmla="*/ 39 w 217"/>
                    <a:gd name="T23" fmla="*/ 48 h 127"/>
                    <a:gd name="T24" fmla="*/ 33 w 217"/>
                    <a:gd name="T25" fmla="*/ 51 h 127"/>
                    <a:gd name="T26" fmla="*/ 26 w 217"/>
                    <a:gd name="T27" fmla="*/ 54 h 127"/>
                    <a:gd name="T28" fmla="*/ 20 w 217"/>
                    <a:gd name="T29" fmla="*/ 58 h 127"/>
                    <a:gd name="T30" fmla="*/ 14 w 217"/>
                    <a:gd name="T31" fmla="*/ 61 h 127"/>
                    <a:gd name="T32" fmla="*/ 7 w 217"/>
                    <a:gd name="T33" fmla="*/ 64 h 127"/>
                    <a:gd name="T34" fmla="*/ 6 w 217"/>
                    <a:gd name="T35" fmla="*/ 59 h 127"/>
                    <a:gd name="T36" fmla="*/ 2 w 217"/>
                    <a:gd name="T37" fmla="*/ 55 h 127"/>
                    <a:gd name="T38" fmla="*/ 0 w 217"/>
                    <a:gd name="T39" fmla="*/ 51 h 127"/>
                    <a:gd name="T40" fmla="*/ 3 w 217"/>
                    <a:gd name="T41" fmla="*/ 46 h 127"/>
                    <a:gd name="T42" fmla="*/ 9 w 217"/>
                    <a:gd name="T43" fmla="*/ 43 h 127"/>
                    <a:gd name="T44" fmla="*/ 14 w 217"/>
                    <a:gd name="T45" fmla="*/ 40 h 127"/>
                    <a:gd name="T46" fmla="*/ 20 w 217"/>
                    <a:gd name="T47" fmla="*/ 36 h 127"/>
                    <a:gd name="T48" fmla="*/ 26 w 217"/>
                    <a:gd name="T49" fmla="*/ 33 h 127"/>
                    <a:gd name="T50" fmla="*/ 32 w 217"/>
                    <a:gd name="T51" fmla="*/ 30 h 127"/>
                    <a:gd name="T52" fmla="*/ 38 w 217"/>
                    <a:gd name="T53" fmla="*/ 27 h 127"/>
                    <a:gd name="T54" fmla="*/ 45 w 217"/>
                    <a:gd name="T55" fmla="*/ 24 h 127"/>
                    <a:gd name="T56" fmla="*/ 51 w 217"/>
                    <a:gd name="T57" fmla="*/ 21 h 127"/>
                    <a:gd name="T58" fmla="*/ 57 w 217"/>
                    <a:gd name="T59" fmla="*/ 18 h 127"/>
                    <a:gd name="T60" fmla="*/ 64 w 217"/>
                    <a:gd name="T61" fmla="*/ 15 h 127"/>
                    <a:gd name="T62" fmla="*/ 70 w 217"/>
                    <a:gd name="T63" fmla="*/ 13 h 127"/>
                    <a:gd name="T64" fmla="*/ 76 w 217"/>
                    <a:gd name="T65" fmla="*/ 10 h 127"/>
                    <a:gd name="T66" fmla="*/ 83 w 217"/>
                    <a:gd name="T67" fmla="*/ 7 h 127"/>
                    <a:gd name="T68" fmla="*/ 89 w 217"/>
                    <a:gd name="T69" fmla="*/ 5 h 127"/>
                    <a:gd name="T70" fmla="*/ 95 w 217"/>
                    <a:gd name="T71" fmla="*/ 3 h 127"/>
                    <a:gd name="T72" fmla="*/ 101 w 217"/>
                    <a:gd name="T73" fmla="*/ 0 h 127"/>
                    <a:gd name="T74" fmla="*/ 102 w 217"/>
                    <a:gd name="T75" fmla="*/ 5 h 127"/>
                    <a:gd name="T76" fmla="*/ 104 w 217"/>
                    <a:gd name="T77" fmla="*/ 7 h 127"/>
                    <a:gd name="T78" fmla="*/ 106 w 217"/>
                    <a:gd name="T79" fmla="*/ 10 h 127"/>
                    <a:gd name="T80" fmla="*/ 108 w 217"/>
                    <a:gd name="T81" fmla="*/ 13 h 12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17"/>
                    <a:gd name="T124" fmla="*/ 0 h 127"/>
                    <a:gd name="T125" fmla="*/ 217 w 217"/>
                    <a:gd name="T126" fmla="*/ 127 h 12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17" h="127">
                      <a:moveTo>
                        <a:pt x="217" y="26"/>
                      </a:moveTo>
                      <a:lnTo>
                        <a:pt x="203" y="30"/>
                      </a:lnTo>
                      <a:lnTo>
                        <a:pt x="190" y="36"/>
                      </a:lnTo>
                      <a:lnTo>
                        <a:pt x="177" y="42"/>
                      </a:lnTo>
                      <a:lnTo>
                        <a:pt x="165" y="48"/>
                      </a:lnTo>
                      <a:lnTo>
                        <a:pt x="152" y="55"/>
                      </a:lnTo>
                      <a:lnTo>
                        <a:pt x="140" y="60"/>
                      </a:lnTo>
                      <a:lnTo>
                        <a:pt x="127" y="67"/>
                      </a:lnTo>
                      <a:lnTo>
                        <a:pt x="115" y="74"/>
                      </a:lnTo>
                      <a:lnTo>
                        <a:pt x="103" y="81"/>
                      </a:lnTo>
                      <a:lnTo>
                        <a:pt x="90" y="88"/>
                      </a:lnTo>
                      <a:lnTo>
                        <a:pt x="79" y="95"/>
                      </a:lnTo>
                      <a:lnTo>
                        <a:pt x="66" y="102"/>
                      </a:lnTo>
                      <a:lnTo>
                        <a:pt x="53" y="108"/>
                      </a:lnTo>
                      <a:lnTo>
                        <a:pt x="41" y="115"/>
                      </a:lnTo>
                      <a:lnTo>
                        <a:pt x="28" y="121"/>
                      </a:lnTo>
                      <a:lnTo>
                        <a:pt x="15" y="127"/>
                      </a:lnTo>
                      <a:lnTo>
                        <a:pt x="12" y="118"/>
                      </a:lnTo>
                      <a:lnTo>
                        <a:pt x="4" y="109"/>
                      </a:lnTo>
                      <a:lnTo>
                        <a:pt x="0" y="101"/>
                      </a:lnTo>
                      <a:lnTo>
                        <a:pt x="6" y="91"/>
                      </a:lnTo>
                      <a:lnTo>
                        <a:pt x="18" y="85"/>
                      </a:lnTo>
                      <a:lnTo>
                        <a:pt x="29" y="79"/>
                      </a:lnTo>
                      <a:lnTo>
                        <a:pt x="41" y="72"/>
                      </a:lnTo>
                      <a:lnTo>
                        <a:pt x="53" y="66"/>
                      </a:lnTo>
                      <a:lnTo>
                        <a:pt x="65" y="59"/>
                      </a:lnTo>
                      <a:lnTo>
                        <a:pt x="77" y="53"/>
                      </a:lnTo>
                      <a:lnTo>
                        <a:pt x="90" y="48"/>
                      </a:lnTo>
                      <a:lnTo>
                        <a:pt x="103" y="42"/>
                      </a:lnTo>
                      <a:lnTo>
                        <a:pt x="115" y="36"/>
                      </a:lnTo>
                      <a:lnTo>
                        <a:pt x="128" y="30"/>
                      </a:lnTo>
                      <a:lnTo>
                        <a:pt x="141" y="25"/>
                      </a:lnTo>
                      <a:lnTo>
                        <a:pt x="153" y="20"/>
                      </a:lnTo>
                      <a:lnTo>
                        <a:pt x="166" y="14"/>
                      </a:lnTo>
                      <a:lnTo>
                        <a:pt x="179" y="10"/>
                      </a:lnTo>
                      <a:lnTo>
                        <a:pt x="190" y="5"/>
                      </a:lnTo>
                      <a:lnTo>
                        <a:pt x="203" y="0"/>
                      </a:lnTo>
                      <a:lnTo>
                        <a:pt x="205" y="9"/>
                      </a:lnTo>
                      <a:lnTo>
                        <a:pt x="209" y="14"/>
                      </a:lnTo>
                      <a:lnTo>
                        <a:pt x="213" y="20"/>
                      </a:lnTo>
                      <a:lnTo>
                        <a:pt x="217" y="2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" name="Freeform 22"/>
                <p:cNvSpPr>
                  <a:spLocks/>
                </p:cNvSpPr>
                <p:nvPr/>
              </p:nvSpPr>
              <p:spPr bwMode="auto">
                <a:xfrm>
                  <a:off x="1904" y="2423"/>
                  <a:ext cx="102" cy="55"/>
                </a:xfrm>
                <a:custGeom>
                  <a:avLst/>
                  <a:gdLst>
                    <a:gd name="T0" fmla="*/ 101 w 205"/>
                    <a:gd name="T1" fmla="*/ 9 h 110"/>
                    <a:gd name="T2" fmla="*/ 102 w 205"/>
                    <a:gd name="T3" fmla="*/ 11 h 110"/>
                    <a:gd name="T4" fmla="*/ 102 w 205"/>
                    <a:gd name="T5" fmla="*/ 14 h 110"/>
                    <a:gd name="T6" fmla="*/ 99 w 205"/>
                    <a:gd name="T7" fmla="*/ 15 h 110"/>
                    <a:gd name="T8" fmla="*/ 97 w 205"/>
                    <a:gd name="T9" fmla="*/ 16 h 110"/>
                    <a:gd name="T10" fmla="*/ 86 w 205"/>
                    <a:gd name="T11" fmla="*/ 21 h 110"/>
                    <a:gd name="T12" fmla="*/ 75 w 205"/>
                    <a:gd name="T13" fmla="*/ 26 h 110"/>
                    <a:gd name="T14" fmla="*/ 64 w 205"/>
                    <a:gd name="T15" fmla="*/ 30 h 110"/>
                    <a:gd name="T16" fmla="*/ 53 w 205"/>
                    <a:gd name="T17" fmla="*/ 35 h 110"/>
                    <a:gd name="T18" fmla="*/ 42 w 205"/>
                    <a:gd name="T19" fmla="*/ 40 h 110"/>
                    <a:gd name="T20" fmla="*/ 31 w 205"/>
                    <a:gd name="T21" fmla="*/ 45 h 110"/>
                    <a:gd name="T22" fmla="*/ 20 w 205"/>
                    <a:gd name="T23" fmla="*/ 50 h 110"/>
                    <a:gd name="T24" fmla="*/ 10 w 205"/>
                    <a:gd name="T25" fmla="*/ 55 h 110"/>
                    <a:gd name="T26" fmla="*/ 8 w 205"/>
                    <a:gd name="T27" fmla="*/ 51 h 110"/>
                    <a:gd name="T28" fmla="*/ 6 w 205"/>
                    <a:gd name="T29" fmla="*/ 47 h 110"/>
                    <a:gd name="T30" fmla="*/ 3 w 205"/>
                    <a:gd name="T31" fmla="*/ 43 h 110"/>
                    <a:gd name="T32" fmla="*/ 0 w 205"/>
                    <a:gd name="T33" fmla="*/ 39 h 110"/>
                    <a:gd name="T34" fmla="*/ 6 w 205"/>
                    <a:gd name="T35" fmla="*/ 37 h 110"/>
                    <a:gd name="T36" fmla="*/ 11 w 205"/>
                    <a:gd name="T37" fmla="*/ 34 h 110"/>
                    <a:gd name="T38" fmla="*/ 17 w 205"/>
                    <a:gd name="T39" fmla="*/ 31 h 110"/>
                    <a:gd name="T40" fmla="*/ 23 w 205"/>
                    <a:gd name="T41" fmla="*/ 28 h 110"/>
                    <a:gd name="T42" fmla="*/ 29 w 205"/>
                    <a:gd name="T43" fmla="*/ 26 h 110"/>
                    <a:gd name="T44" fmla="*/ 34 w 205"/>
                    <a:gd name="T45" fmla="*/ 24 h 110"/>
                    <a:gd name="T46" fmla="*/ 41 w 205"/>
                    <a:gd name="T47" fmla="*/ 22 h 110"/>
                    <a:gd name="T48" fmla="*/ 47 w 205"/>
                    <a:gd name="T49" fmla="*/ 19 h 110"/>
                    <a:gd name="T50" fmla="*/ 53 w 205"/>
                    <a:gd name="T51" fmla="*/ 17 h 110"/>
                    <a:gd name="T52" fmla="*/ 59 w 205"/>
                    <a:gd name="T53" fmla="*/ 14 h 110"/>
                    <a:gd name="T54" fmla="*/ 65 w 205"/>
                    <a:gd name="T55" fmla="*/ 12 h 110"/>
                    <a:gd name="T56" fmla="*/ 71 w 205"/>
                    <a:gd name="T57" fmla="*/ 10 h 110"/>
                    <a:gd name="T58" fmla="*/ 77 w 205"/>
                    <a:gd name="T59" fmla="*/ 7 h 110"/>
                    <a:gd name="T60" fmla="*/ 84 w 205"/>
                    <a:gd name="T61" fmla="*/ 5 h 110"/>
                    <a:gd name="T62" fmla="*/ 89 w 205"/>
                    <a:gd name="T63" fmla="*/ 3 h 110"/>
                    <a:gd name="T64" fmla="*/ 96 w 205"/>
                    <a:gd name="T65" fmla="*/ 0 h 110"/>
                    <a:gd name="T66" fmla="*/ 97 w 205"/>
                    <a:gd name="T67" fmla="*/ 3 h 110"/>
                    <a:gd name="T68" fmla="*/ 99 w 205"/>
                    <a:gd name="T69" fmla="*/ 5 h 110"/>
                    <a:gd name="T70" fmla="*/ 100 w 205"/>
                    <a:gd name="T71" fmla="*/ 7 h 110"/>
                    <a:gd name="T72" fmla="*/ 101 w 205"/>
                    <a:gd name="T73" fmla="*/ 9 h 1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5"/>
                    <a:gd name="T112" fmla="*/ 0 h 110"/>
                    <a:gd name="T113" fmla="*/ 205 w 205"/>
                    <a:gd name="T114" fmla="*/ 110 h 11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5" h="110">
                      <a:moveTo>
                        <a:pt x="202" y="17"/>
                      </a:moveTo>
                      <a:lnTo>
                        <a:pt x="205" y="22"/>
                      </a:lnTo>
                      <a:lnTo>
                        <a:pt x="204" y="27"/>
                      </a:lnTo>
                      <a:lnTo>
                        <a:pt x="199" y="30"/>
                      </a:lnTo>
                      <a:lnTo>
                        <a:pt x="194" y="32"/>
                      </a:lnTo>
                      <a:lnTo>
                        <a:pt x="172" y="41"/>
                      </a:lnTo>
                      <a:lnTo>
                        <a:pt x="151" y="51"/>
                      </a:lnTo>
                      <a:lnTo>
                        <a:pt x="129" y="60"/>
                      </a:lnTo>
                      <a:lnTo>
                        <a:pt x="107" y="70"/>
                      </a:lnTo>
                      <a:lnTo>
                        <a:pt x="85" y="80"/>
                      </a:lnTo>
                      <a:lnTo>
                        <a:pt x="63" y="89"/>
                      </a:lnTo>
                      <a:lnTo>
                        <a:pt x="41" y="100"/>
                      </a:lnTo>
                      <a:lnTo>
                        <a:pt x="21" y="110"/>
                      </a:lnTo>
                      <a:lnTo>
                        <a:pt x="16" y="101"/>
                      </a:lnTo>
                      <a:lnTo>
                        <a:pt x="12" y="93"/>
                      </a:lnTo>
                      <a:lnTo>
                        <a:pt x="6" y="85"/>
                      </a:lnTo>
                      <a:lnTo>
                        <a:pt x="0" y="78"/>
                      </a:lnTo>
                      <a:lnTo>
                        <a:pt x="12" y="73"/>
                      </a:lnTo>
                      <a:lnTo>
                        <a:pt x="23" y="67"/>
                      </a:lnTo>
                      <a:lnTo>
                        <a:pt x="35" y="63"/>
                      </a:lnTo>
                      <a:lnTo>
                        <a:pt x="46" y="57"/>
                      </a:lnTo>
                      <a:lnTo>
                        <a:pt x="58" y="52"/>
                      </a:lnTo>
                      <a:lnTo>
                        <a:pt x="69" y="48"/>
                      </a:lnTo>
                      <a:lnTo>
                        <a:pt x="82" y="43"/>
                      </a:lnTo>
                      <a:lnTo>
                        <a:pt x="94" y="38"/>
                      </a:lnTo>
                      <a:lnTo>
                        <a:pt x="106" y="34"/>
                      </a:lnTo>
                      <a:lnTo>
                        <a:pt x="118" y="29"/>
                      </a:lnTo>
                      <a:lnTo>
                        <a:pt x="131" y="24"/>
                      </a:lnTo>
                      <a:lnTo>
                        <a:pt x="143" y="19"/>
                      </a:lnTo>
                      <a:lnTo>
                        <a:pt x="155" y="14"/>
                      </a:lnTo>
                      <a:lnTo>
                        <a:pt x="168" y="10"/>
                      </a:lnTo>
                      <a:lnTo>
                        <a:pt x="179" y="5"/>
                      </a:lnTo>
                      <a:lnTo>
                        <a:pt x="192" y="0"/>
                      </a:lnTo>
                      <a:lnTo>
                        <a:pt x="195" y="5"/>
                      </a:lnTo>
                      <a:lnTo>
                        <a:pt x="199" y="9"/>
                      </a:lnTo>
                      <a:lnTo>
                        <a:pt x="201" y="13"/>
                      </a:lnTo>
                      <a:lnTo>
                        <a:pt x="202" y="1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" name="Freeform 23"/>
                <p:cNvSpPr>
                  <a:spLocks/>
                </p:cNvSpPr>
                <p:nvPr/>
              </p:nvSpPr>
              <p:spPr bwMode="auto">
                <a:xfrm>
                  <a:off x="1333" y="2160"/>
                  <a:ext cx="326" cy="234"/>
                </a:xfrm>
                <a:custGeom>
                  <a:avLst/>
                  <a:gdLst>
                    <a:gd name="T0" fmla="*/ 314 w 651"/>
                    <a:gd name="T1" fmla="*/ 4 h 468"/>
                    <a:gd name="T2" fmla="*/ 291 w 651"/>
                    <a:gd name="T3" fmla="*/ 12 h 468"/>
                    <a:gd name="T4" fmla="*/ 269 w 651"/>
                    <a:gd name="T5" fmla="*/ 22 h 468"/>
                    <a:gd name="T6" fmla="*/ 247 w 651"/>
                    <a:gd name="T7" fmla="*/ 33 h 468"/>
                    <a:gd name="T8" fmla="*/ 225 w 651"/>
                    <a:gd name="T9" fmla="*/ 44 h 468"/>
                    <a:gd name="T10" fmla="*/ 204 w 651"/>
                    <a:gd name="T11" fmla="*/ 56 h 468"/>
                    <a:gd name="T12" fmla="*/ 183 w 651"/>
                    <a:gd name="T13" fmla="*/ 69 h 468"/>
                    <a:gd name="T14" fmla="*/ 162 w 651"/>
                    <a:gd name="T15" fmla="*/ 83 h 468"/>
                    <a:gd name="T16" fmla="*/ 142 w 651"/>
                    <a:gd name="T17" fmla="*/ 98 h 468"/>
                    <a:gd name="T18" fmla="*/ 122 w 651"/>
                    <a:gd name="T19" fmla="*/ 114 h 468"/>
                    <a:gd name="T20" fmla="*/ 101 w 651"/>
                    <a:gd name="T21" fmla="*/ 130 h 468"/>
                    <a:gd name="T22" fmla="*/ 80 w 651"/>
                    <a:gd name="T23" fmla="*/ 147 h 468"/>
                    <a:gd name="T24" fmla="*/ 60 w 651"/>
                    <a:gd name="T25" fmla="*/ 164 h 468"/>
                    <a:gd name="T26" fmla="*/ 40 w 651"/>
                    <a:gd name="T27" fmla="*/ 182 h 468"/>
                    <a:gd name="T28" fmla="*/ 23 w 651"/>
                    <a:gd name="T29" fmla="*/ 201 h 468"/>
                    <a:gd name="T30" fmla="*/ 7 w 651"/>
                    <a:gd name="T31" fmla="*/ 223 h 468"/>
                    <a:gd name="T32" fmla="*/ 7 w 651"/>
                    <a:gd name="T33" fmla="*/ 227 h 468"/>
                    <a:gd name="T34" fmla="*/ 22 w 651"/>
                    <a:gd name="T35" fmla="*/ 215 h 468"/>
                    <a:gd name="T36" fmla="*/ 38 w 651"/>
                    <a:gd name="T37" fmla="*/ 205 h 468"/>
                    <a:gd name="T38" fmla="*/ 56 w 651"/>
                    <a:gd name="T39" fmla="*/ 198 h 468"/>
                    <a:gd name="T40" fmla="*/ 75 w 651"/>
                    <a:gd name="T41" fmla="*/ 193 h 468"/>
                    <a:gd name="T42" fmla="*/ 94 w 651"/>
                    <a:gd name="T43" fmla="*/ 190 h 468"/>
                    <a:gd name="T44" fmla="*/ 114 w 651"/>
                    <a:gd name="T45" fmla="*/ 191 h 468"/>
                    <a:gd name="T46" fmla="*/ 133 w 651"/>
                    <a:gd name="T47" fmla="*/ 195 h 468"/>
                    <a:gd name="T48" fmla="*/ 146 w 651"/>
                    <a:gd name="T49" fmla="*/ 199 h 468"/>
                    <a:gd name="T50" fmla="*/ 154 w 651"/>
                    <a:gd name="T51" fmla="*/ 206 h 468"/>
                    <a:gd name="T52" fmla="*/ 162 w 651"/>
                    <a:gd name="T53" fmla="*/ 213 h 468"/>
                    <a:gd name="T54" fmla="*/ 168 w 651"/>
                    <a:gd name="T55" fmla="*/ 211 h 468"/>
                    <a:gd name="T56" fmla="*/ 175 w 651"/>
                    <a:gd name="T57" fmla="*/ 196 h 468"/>
                    <a:gd name="T58" fmla="*/ 185 w 651"/>
                    <a:gd name="T59" fmla="*/ 182 h 468"/>
                    <a:gd name="T60" fmla="*/ 196 w 651"/>
                    <a:gd name="T61" fmla="*/ 168 h 468"/>
                    <a:gd name="T62" fmla="*/ 209 w 651"/>
                    <a:gd name="T63" fmla="*/ 157 h 468"/>
                    <a:gd name="T64" fmla="*/ 223 w 651"/>
                    <a:gd name="T65" fmla="*/ 146 h 468"/>
                    <a:gd name="T66" fmla="*/ 237 w 651"/>
                    <a:gd name="T67" fmla="*/ 136 h 468"/>
                    <a:gd name="T68" fmla="*/ 252 w 651"/>
                    <a:gd name="T69" fmla="*/ 128 h 468"/>
                    <a:gd name="T70" fmla="*/ 267 w 651"/>
                    <a:gd name="T71" fmla="*/ 120 h 468"/>
                    <a:gd name="T72" fmla="*/ 273 w 651"/>
                    <a:gd name="T73" fmla="*/ 111 h 468"/>
                    <a:gd name="T74" fmla="*/ 272 w 651"/>
                    <a:gd name="T75" fmla="*/ 98 h 468"/>
                    <a:gd name="T76" fmla="*/ 272 w 651"/>
                    <a:gd name="T77" fmla="*/ 77 h 468"/>
                    <a:gd name="T78" fmla="*/ 280 w 651"/>
                    <a:gd name="T79" fmla="*/ 51 h 468"/>
                    <a:gd name="T80" fmla="*/ 294 w 651"/>
                    <a:gd name="T81" fmla="*/ 27 h 468"/>
                    <a:gd name="T82" fmla="*/ 314 w 651"/>
                    <a:gd name="T83" fmla="*/ 7 h 4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51"/>
                    <a:gd name="T127" fmla="*/ 0 h 468"/>
                    <a:gd name="T128" fmla="*/ 651 w 651"/>
                    <a:gd name="T129" fmla="*/ 468 h 4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51" h="468">
                      <a:moveTo>
                        <a:pt x="651" y="0"/>
                      </a:moveTo>
                      <a:lnTo>
                        <a:pt x="628" y="8"/>
                      </a:lnTo>
                      <a:lnTo>
                        <a:pt x="605" y="16"/>
                      </a:lnTo>
                      <a:lnTo>
                        <a:pt x="582" y="24"/>
                      </a:lnTo>
                      <a:lnTo>
                        <a:pt x="560" y="33"/>
                      </a:lnTo>
                      <a:lnTo>
                        <a:pt x="537" y="44"/>
                      </a:lnTo>
                      <a:lnTo>
                        <a:pt x="515" y="54"/>
                      </a:lnTo>
                      <a:lnTo>
                        <a:pt x="494" y="65"/>
                      </a:lnTo>
                      <a:lnTo>
                        <a:pt x="472" y="75"/>
                      </a:lnTo>
                      <a:lnTo>
                        <a:pt x="450" y="88"/>
                      </a:lnTo>
                      <a:lnTo>
                        <a:pt x="429" y="99"/>
                      </a:lnTo>
                      <a:lnTo>
                        <a:pt x="407" y="112"/>
                      </a:lnTo>
                      <a:lnTo>
                        <a:pt x="387" y="124"/>
                      </a:lnTo>
                      <a:lnTo>
                        <a:pt x="366" y="137"/>
                      </a:lnTo>
                      <a:lnTo>
                        <a:pt x="345" y="151"/>
                      </a:lnTo>
                      <a:lnTo>
                        <a:pt x="324" y="165"/>
                      </a:lnTo>
                      <a:lnTo>
                        <a:pt x="304" y="179"/>
                      </a:lnTo>
                      <a:lnTo>
                        <a:pt x="284" y="195"/>
                      </a:lnTo>
                      <a:lnTo>
                        <a:pt x="264" y="211"/>
                      </a:lnTo>
                      <a:lnTo>
                        <a:pt x="243" y="227"/>
                      </a:lnTo>
                      <a:lnTo>
                        <a:pt x="222" y="243"/>
                      </a:lnTo>
                      <a:lnTo>
                        <a:pt x="201" y="259"/>
                      </a:lnTo>
                      <a:lnTo>
                        <a:pt x="180" y="275"/>
                      </a:lnTo>
                      <a:lnTo>
                        <a:pt x="159" y="293"/>
                      </a:lnTo>
                      <a:lnTo>
                        <a:pt x="138" y="309"/>
                      </a:lnTo>
                      <a:lnTo>
                        <a:pt x="119" y="327"/>
                      </a:lnTo>
                      <a:lnTo>
                        <a:pt x="99" y="344"/>
                      </a:lnTo>
                      <a:lnTo>
                        <a:pt x="80" y="363"/>
                      </a:lnTo>
                      <a:lnTo>
                        <a:pt x="62" y="382"/>
                      </a:lnTo>
                      <a:lnTo>
                        <a:pt x="45" y="402"/>
                      </a:lnTo>
                      <a:lnTo>
                        <a:pt x="29" y="423"/>
                      </a:lnTo>
                      <a:lnTo>
                        <a:pt x="14" y="445"/>
                      </a:lnTo>
                      <a:lnTo>
                        <a:pt x="0" y="468"/>
                      </a:lnTo>
                      <a:lnTo>
                        <a:pt x="14" y="454"/>
                      </a:lnTo>
                      <a:lnTo>
                        <a:pt x="28" y="441"/>
                      </a:lnTo>
                      <a:lnTo>
                        <a:pt x="44" y="430"/>
                      </a:lnTo>
                      <a:lnTo>
                        <a:pt x="60" y="419"/>
                      </a:lnTo>
                      <a:lnTo>
                        <a:pt x="76" y="410"/>
                      </a:lnTo>
                      <a:lnTo>
                        <a:pt x="93" y="402"/>
                      </a:lnTo>
                      <a:lnTo>
                        <a:pt x="112" y="395"/>
                      </a:lnTo>
                      <a:lnTo>
                        <a:pt x="130" y="389"/>
                      </a:lnTo>
                      <a:lnTo>
                        <a:pt x="149" y="385"/>
                      </a:lnTo>
                      <a:lnTo>
                        <a:pt x="168" y="381"/>
                      </a:lnTo>
                      <a:lnTo>
                        <a:pt x="188" y="380"/>
                      </a:lnTo>
                      <a:lnTo>
                        <a:pt x="207" y="380"/>
                      </a:lnTo>
                      <a:lnTo>
                        <a:pt x="227" y="381"/>
                      </a:lnTo>
                      <a:lnTo>
                        <a:pt x="246" y="385"/>
                      </a:lnTo>
                      <a:lnTo>
                        <a:pt x="265" y="389"/>
                      </a:lnTo>
                      <a:lnTo>
                        <a:pt x="284" y="395"/>
                      </a:lnTo>
                      <a:lnTo>
                        <a:pt x="292" y="397"/>
                      </a:lnTo>
                      <a:lnTo>
                        <a:pt x="300" y="403"/>
                      </a:lnTo>
                      <a:lnTo>
                        <a:pt x="308" y="412"/>
                      </a:lnTo>
                      <a:lnTo>
                        <a:pt x="316" y="420"/>
                      </a:lnTo>
                      <a:lnTo>
                        <a:pt x="324" y="426"/>
                      </a:lnTo>
                      <a:lnTo>
                        <a:pt x="331" y="427"/>
                      </a:lnTo>
                      <a:lnTo>
                        <a:pt x="336" y="422"/>
                      </a:lnTo>
                      <a:lnTo>
                        <a:pt x="341" y="407"/>
                      </a:lnTo>
                      <a:lnTo>
                        <a:pt x="350" y="392"/>
                      </a:lnTo>
                      <a:lnTo>
                        <a:pt x="359" y="377"/>
                      </a:lnTo>
                      <a:lnTo>
                        <a:pt x="369" y="363"/>
                      </a:lnTo>
                      <a:lnTo>
                        <a:pt x="381" y="350"/>
                      </a:lnTo>
                      <a:lnTo>
                        <a:pt x="392" y="336"/>
                      </a:lnTo>
                      <a:lnTo>
                        <a:pt x="405" y="325"/>
                      </a:lnTo>
                      <a:lnTo>
                        <a:pt x="418" y="313"/>
                      </a:lnTo>
                      <a:lnTo>
                        <a:pt x="431" y="302"/>
                      </a:lnTo>
                      <a:lnTo>
                        <a:pt x="445" y="291"/>
                      </a:lnTo>
                      <a:lnTo>
                        <a:pt x="459" y="281"/>
                      </a:lnTo>
                      <a:lnTo>
                        <a:pt x="474" y="272"/>
                      </a:lnTo>
                      <a:lnTo>
                        <a:pt x="488" y="264"/>
                      </a:lnTo>
                      <a:lnTo>
                        <a:pt x="503" y="256"/>
                      </a:lnTo>
                      <a:lnTo>
                        <a:pt x="518" y="248"/>
                      </a:lnTo>
                      <a:lnTo>
                        <a:pt x="534" y="241"/>
                      </a:lnTo>
                      <a:lnTo>
                        <a:pt x="549" y="235"/>
                      </a:lnTo>
                      <a:lnTo>
                        <a:pt x="545" y="222"/>
                      </a:lnTo>
                      <a:lnTo>
                        <a:pt x="544" y="209"/>
                      </a:lnTo>
                      <a:lnTo>
                        <a:pt x="544" y="195"/>
                      </a:lnTo>
                      <a:lnTo>
                        <a:pt x="543" y="181"/>
                      </a:lnTo>
                      <a:lnTo>
                        <a:pt x="544" y="153"/>
                      </a:lnTo>
                      <a:lnTo>
                        <a:pt x="550" y="127"/>
                      </a:lnTo>
                      <a:lnTo>
                        <a:pt x="560" y="101"/>
                      </a:lnTo>
                      <a:lnTo>
                        <a:pt x="573" y="76"/>
                      </a:lnTo>
                      <a:lnTo>
                        <a:pt x="588" y="54"/>
                      </a:lnTo>
                      <a:lnTo>
                        <a:pt x="607" y="33"/>
                      </a:lnTo>
                      <a:lnTo>
                        <a:pt x="628" y="15"/>
                      </a:lnTo>
                      <a:lnTo>
                        <a:pt x="65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" name="Freeform 24"/>
                <p:cNvSpPr>
                  <a:spLocks/>
                </p:cNvSpPr>
                <p:nvPr/>
              </p:nvSpPr>
              <p:spPr bwMode="auto">
                <a:xfrm>
                  <a:off x="1649" y="2182"/>
                  <a:ext cx="123" cy="96"/>
                </a:xfrm>
                <a:custGeom>
                  <a:avLst/>
                  <a:gdLst>
                    <a:gd name="T0" fmla="*/ 90 w 245"/>
                    <a:gd name="T1" fmla="*/ 22 h 191"/>
                    <a:gd name="T2" fmla="*/ 83 w 245"/>
                    <a:gd name="T3" fmla="*/ 20 h 191"/>
                    <a:gd name="T4" fmla="*/ 79 w 245"/>
                    <a:gd name="T5" fmla="*/ 8 h 191"/>
                    <a:gd name="T6" fmla="*/ 68 w 245"/>
                    <a:gd name="T7" fmla="*/ 10 h 191"/>
                    <a:gd name="T8" fmla="*/ 56 w 245"/>
                    <a:gd name="T9" fmla="*/ 12 h 191"/>
                    <a:gd name="T10" fmla="*/ 50 w 245"/>
                    <a:gd name="T11" fmla="*/ 15 h 191"/>
                    <a:gd name="T12" fmla="*/ 48 w 245"/>
                    <a:gd name="T13" fmla="*/ 17 h 191"/>
                    <a:gd name="T14" fmla="*/ 40 w 245"/>
                    <a:gd name="T15" fmla="*/ 38 h 191"/>
                    <a:gd name="T16" fmla="*/ 30 w 245"/>
                    <a:gd name="T17" fmla="*/ 38 h 191"/>
                    <a:gd name="T18" fmla="*/ 29 w 245"/>
                    <a:gd name="T19" fmla="*/ 33 h 191"/>
                    <a:gd name="T20" fmla="*/ 32 w 245"/>
                    <a:gd name="T21" fmla="*/ 19 h 191"/>
                    <a:gd name="T22" fmla="*/ 20 w 245"/>
                    <a:gd name="T23" fmla="*/ 25 h 191"/>
                    <a:gd name="T24" fmla="*/ 10 w 245"/>
                    <a:gd name="T25" fmla="*/ 32 h 191"/>
                    <a:gd name="T26" fmla="*/ 1 w 245"/>
                    <a:gd name="T27" fmla="*/ 46 h 191"/>
                    <a:gd name="T28" fmla="*/ 6 w 245"/>
                    <a:gd name="T29" fmla="*/ 73 h 191"/>
                    <a:gd name="T30" fmla="*/ 13 w 245"/>
                    <a:gd name="T31" fmla="*/ 51 h 191"/>
                    <a:gd name="T32" fmla="*/ 24 w 245"/>
                    <a:gd name="T33" fmla="*/ 58 h 191"/>
                    <a:gd name="T34" fmla="*/ 24 w 245"/>
                    <a:gd name="T35" fmla="*/ 66 h 191"/>
                    <a:gd name="T36" fmla="*/ 15 w 245"/>
                    <a:gd name="T37" fmla="*/ 84 h 191"/>
                    <a:gd name="T38" fmla="*/ 25 w 245"/>
                    <a:gd name="T39" fmla="*/ 91 h 191"/>
                    <a:gd name="T40" fmla="*/ 29 w 245"/>
                    <a:gd name="T41" fmla="*/ 82 h 191"/>
                    <a:gd name="T42" fmla="*/ 43 w 245"/>
                    <a:gd name="T43" fmla="*/ 73 h 191"/>
                    <a:gd name="T44" fmla="*/ 42 w 245"/>
                    <a:gd name="T45" fmla="*/ 96 h 191"/>
                    <a:gd name="T46" fmla="*/ 49 w 245"/>
                    <a:gd name="T47" fmla="*/ 95 h 191"/>
                    <a:gd name="T48" fmla="*/ 56 w 245"/>
                    <a:gd name="T49" fmla="*/ 93 h 191"/>
                    <a:gd name="T50" fmla="*/ 60 w 245"/>
                    <a:gd name="T51" fmla="*/ 91 h 191"/>
                    <a:gd name="T52" fmla="*/ 62 w 245"/>
                    <a:gd name="T53" fmla="*/ 91 h 191"/>
                    <a:gd name="T54" fmla="*/ 62 w 245"/>
                    <a:gd name="T55" fmla="*/ 83 h 191"/>
                    <a:gd name="T56" fmla="*/ 67 w 245"/>
                    <a:gd name="T57" fmla="*/ 81 h 191"/>
                    <a:gd name="T58" fmla="*/ 74 w 245"/>
                    <a:gd name="T59" fmla="*/ 80 h 191"/>
                    <a:gd name="T60" fmla="*/ 74 w 245"/>
                    <a:gd name="T61" fmla="*/ 81 h 191"/>
                    <a:gd name="T62" fmla="*/ 82 w 245"/>
                    <a:gd name="T63" fmla="*/ 72 h 191"/>
                    <a:gd name="T64" fmla="*/ 81 w 245"/>
                    <a:gd name="T65" fmla="*/ 59 h 191"/>
                    <a:gd name="T66" fmla="*/ 76 w 245"/>
                    <a:gd name="T67" fmla="*/ 51 h 191"/>
                    <a:gd name="T68" fmla="*/ 75 w 245"/>
                    <a:gd name="T69" fmla="*/ 46 h 191"/>
                    <a:gd name="T70" fmla="*/ 81 w 245"/>
                    <a:gd name="T71" fmla="*/ 44 h 191"/>
                    <a:gd name="T72" fmla="*/ 87 w 245"/>
                    <a:gd name="T73" fmla="*/ 50 h 191"/>
                    <a:gd name="T74" fmla="*/ 96 w 245"/>
                    <a:gd name="T75" fmla="*/ 56 h 191"/>
                    <a:gd name="T76" fmla="*/ 107 w 245"/>
                    <a:gd name="T77" fmla="*/ 46 h 191"/>
                    <a:gd name="T78" fmla="*/ 119 w 245"/>
                    <a:gd name="T79" fmla="*/ 37 h 191"/>
                    <a:gd name="T80" fmla="*/ 117 w 245"/>
                    <a:gd name="T81" fmla="*/ 18 h 191"/>
                    <a:gd name="T82" fmla="*/ 109 w 245"/>
                    <a:gd name="T83" fmla="*/ 2 h 191"/>
                    <a:gd name="T84" fmla="*/ 108 w 245"/>
                    <a:gd name="T85" fmla="*/ 0 h 191"/>
                    <a:gd name="T86" fmla="*/ 98 w 245"/>
                    <a:gd name="T87" fmla="*/ 3 h 191"/>
                    <a:gd name="T88" fmla="*/ 95 w 245"/>
                    <a:gd name="T89" fmla="*/ 12 h 19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5"/>
                    <a:gd name="T136" fmla="*/ 0 h 191"/>
                    <a:gd name="T137" fmla="*/ 245 w 245"/>
                    <a:gd name="T138" fmla="*/ 191 h 19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5" h="191">
                      <a:moveTo>
                        <a:pt x="191" y="40"/>
                      </a:moveTo>
                      <a:lnTo>
                        <a:pt x="185" y="41"/>
                      </a:lnTo>
                      <a:lnTo>
                        <a:pt x="179" y="44"/>
                      </a:lnTo>
                      <a:lnTo>
                        <a:pt x="174" y="46"/>
                      </a:lnTo>
                      <a:lnTo>
                        <a:pt x="169" y="47"/>
                      </a:lnTo>
                      <a:lnTo>
                        <a:pt x="166" y="39"/>
                      </a:lnTo>
                      <a:lnTo>
                        <a:pt x="163" y="31"/>
                      </a:lnTo>
                      <a:lnTo>
                        <a:pt x="159" y="23"/>
                      </a:lnTo>
                      <a:lnTo>
                        <a:pt x="157" y="15"/>
                      </a:lnTo>
                      <a:lnTo>
                        <a:pt x="150" y="16"/>
                      </a:lnTo>
                      <a:lnTo>
                        <a:pt x="142" y="18"/>
                      </a:lnTo>
                      <a:lnTo>
                        <a:pt x="135" y="19"/>
                      </a:lnTo>
                      <a:lnTo>
                        <a:pt x="127" y="21"/>
                      </a:lnTo>
                      <a:lnTo>
                        <a:pt x="120" y="23"/>
                      </a:lnTo>
                      <a:lnTo>
                        <a:pt x="112" y="24"/>
                      </a:lnTo>
                      <a:lnTo>
                        <a:pt x="105" y="25"/>
                      </a:lnTo>
                      <a:lnTo>
                        <a:pt x="99" y="26"/>
                      </a:lnTo>
                      <a:lnTo>
                        <a:pt x="99" y="29"/>
                      </a:lnTo>
                      <a:lnTo>
                        <a:pt x="97" y="30"/>
                      </a:lnTo>
                      <a:lnTo>
                        <a:pt x="96" y="32"/>
                      </a:lnTo>
                      <a:lnTo>
                        <a:pt x="95" y="34"/>
                      </a:lnTo>
                      <a:lnTo>
                        <a:pt x="90" y="48"/>
                      </a:lnTo>
                      <a:lnTo>
                        <a:pt x="86" y="64"/>
                      </a:lnTo>
                      <a:lnTo>
                        <a:pt x="79" y="76"/>
                      </a:lnTo>
                      <a:lnTo>
                        <a:pt x="63" y="75"/>
                      </a:lnTo>
                      <a:lnTo>
                        <a:pt x="62" y="75"/>
                      </a:lnTo>
                      <a:lnTo>
                        <a:pt x="59" y="75"/>
                      </a:lnTo>
                      <a:lnTo>
                        <a:pt x="58" y="75"/>
                      </a:lnTo>
                      <a:lnTo>
                        <a:pt x="56" y="75"/>
                      </a:lnTo>
                      <a:lnTo>
                        <a:pt x="57" y="65"/>
                      </a:lnTo>
                      <a:lnTo>
                        <a:pt x="59" y="56"/>
                      </a:lnTo>
                      <a:lnTo>
                        <a:pt x="61" y="47"/>
                      </a:lnTo>
                      <a:lnTo>
                        <a:pt x="63" y="38"/>
                      </a:lnTo>
                      <a:lnTo>
                        <a:pt x="55" y="41"/>
                      </a:lnTo>
                      <a:lnTo>
                        <a:pt x="47" y="45"/>
                      </a:lnTo>
                      <a:lnTo>
                        <a:pt x="40" y="49"/>
                      </a:lnTo>
                      <a:lnTo>
                        <a:pt x="32" y="54"/>
                      </a:lnTo>
                      <a:lnTo>
                        <a:pt x="25" y="59"/>
                      </a:lnTo>
                      <a:lnTo>
                        <a:pt x="19" y="64"/>
                      </a:lnTo>
                      <a:lnTo>
                        <a:pt x="13" y="70"/>
                      </a:lnTo>
                      <a:lnTo>
                        <a:pt x="8" y="77"/>
                      </a:lnTo>
                      <a:lnTo>
                        <a:pt x="1" y="92"/>
                      </a:lnTo>
                      <a:lnTo>
                        <a:pt x="0" y="109"/>
                      </a:lnTo>
                      <a:lnTo>
                        <a:pt x="4" y="128"/>
                      </a:lnTo>
                      <a:lnTo>
                        <a:pt x="12" y="145"/>
                      </a:lnTo>
                      <a:lnTo>
                        <a:pt x="17" y="129"/>
                      </a:lnTo>
                      <a:lnTo>
                        <a:pt x="20" y="112"/>
                      </a:lnTo>
                      <a:lnTo>
                        <a:pt x="26" y="102"/>
                      </a:lnTo>
                      <a:lnTo>
                        <a:pt x="41" y="109"/>
                      </a:lnTo>
                      <a:lnTo>
                        <a:pt x="44" y="113"/>
                      </a:lnTo>
                      <a:lnTo>
                        <a:pt x="48" y="116"/>
                      </a:lnTo>
                      <a:lnTo>
                        <a:pt x="51" y="118"/>
                      </a:lnTo>
                      <a:lnTo>
                        <a:pt x="55" y="121"/>
                      </a:lnTo>
                      <a:lnTo>
                        <a:pt x="48" y="132"/>
                      </a:lnTo>
                      <a:lnTo>
                        <a:pt x="42" y="144"/>
                      </a:lnTo>
                      <a:lnTo>
                        <a:pt x="36" y="155"/>
                      </a:lnTo>
                      <a:lnTo>
                        <a:pt x="30" y="167"/>
                      </a:lnTo>
                      <a:lnTo>
                        <a:pt x="35" y="171"/>
                      </a:lnTo>
                      <a:lnTo>
                        <a:pt x="42" y="177"/>
                      </a:lnTo>
                      <a:lnTo>
                        <a:pt x="49" y="182"/>
                      </a:lnTo>
                      <a:lnTo>
                        <a:pt x="56" y="185"/>
                      </a:lnTo>
                      <a:lnTo>
                        <a:pt x="57" y="174"/>
                      </a:lnTo>
                      <a:lnTo>
                        <a:pt x="58" y="163"/>
                      </a:lnTo>
                      <a:lnTo>
                        <a:pt x="62" y="154"/>
                      </a:lnTo>
                      <a:lnTo>
                        <a:pt x="67" y="146"/>
                      </a:lnTo>
                      <a:lnTo>
                        <a:pt x="85" y="146"/>
                      </a:lnTo>
                      <a:lnTo>
                        <a:pt x="90" y="156"/>
                      </a:lnTo>
                      <a:lnTo>
                        <a:pt x="88" y="173"/>
                      </a:lnTo>
                      <a:lnTo>
                        <a:pt x="84" y="191"/>
                      </a:lnTo>
                      <a:lnTo>
                        <a:pt x="88" y="191"/>
                      </a:lnTo>
                      <a:lnTo>
                        <a:pt x="93" y="191"/>
                      </a:lnTo>
                      <a:lnTo>
                        <a:pt x="97" y="190"/>
                      </a:lnTo>
                      <a:lnTo>
                        <a:pt x="102" y="189"/>
                      </a:lnTo>
                      <a:lnTo>
                        <a:pt x="107" y="188"/>
                      </a:lnTo>
                      <a:lnTo>
                        <a:pt x="111" y="186"/>
                      </a:lnTo>
                      <a:lnTo>
                        <a:pt x="116" y="184"/>
                      </a:lnTo>
                      <a:lnTo>
                        <a:pt x="120" y="182"/>
                      </a:lnTo>
                      <a:lnTo>
                        <a:pt x="122" y="181"/>
                      </a:lnTo>
                      <a:lnTo>
                        <a:pt x="123" y="181"/>
                      </a:lnTo>
                      <a:lnTo>
                        <a:pt x="123" y="176"/>
                      </a:lnTo>
                      <a:lnTo>
                        <a:pt x="123" y="170"/>
                      </a:lnTo>
                      <a:lnTo>
                        <a:pt x="123" y="166"/>
                      </a:lnTo>
                      <a:lnTo>
                        <a:pt x="123" y="161"/>
                      </a:lnTo>
                      <a:lnTo>
                        <a:pt x="128" y="161"/>
                      </a:lnTo>
                      <a:lnTo>
                        <a:pt x="134" y="161"/>
                      </a:lnTo>
                      <a:lnTo>
                        <a:pt x="141" y="160"/>
                      </a:lnTo>
                      <a:lnTo>
                        <a:pt x="147" y="158"/>
                      </a:lnTo>
                      <a:lnTo>
                        <a:pt x="148" y="159"/>
                      </a:lnTo>
                      <a:lnTo>
                        <a:pt x="148" y="160"/>
                      </a:lnTo>
                      <a:lnTo>
                        <a:pt x="148" y="161"/>
                      </a:lnTo>
                      <a:lnTo>
                        <a:pt x="154" y="155"/>
                      </a:lnTo>
                      <a:lnTo>
                        <a:pt x="159" y="148"/>
                      </a:lnTo>
                      <a:lnTo>
                        <a:pt x="164" y="143"/>
                      </a:lnTo>
                      <a:lnTo>
                        <a:pt x="170" y="137"/>
                      </a:lnTo>
                      <a:lnTo>
                        <a:pt x="165" y="128"/>
                      </a:lnTo>
                      <a:lnTo>
                        <a:pt x="162" y="117"/>
                      </a:lnTo>
                      <a:lnTo>
                        <a:pt x="157" y="110"/>
                      </a:lnTo>
                      <a:lnTo>
                        <a:pt x="151" y="106"/>
                      </a:lnTo>
                      <a:lnTo>
                        <a:pt x="151" y="102"/>
                      </a:lnTo>
                      <a:lnTo>
                        <a:pt x="150" y="99"/>
                      </a:lnTo>
                      <a:lnTo>
                        <a:pt x="149" y="95"/>
                      </a:lnTo>
                      <a:lnTo>
                        <a:pt x="149" y="92"/>
                      </a:lnTo>
                      <a:lnTo>
                        <a:pt x="153" y="88"/>
                      </a:lnTo>
                      <a:lnTo>
                        <a:pt x="158" y="88"/>
                      </a:lnTo>
                      <a:lnTo>
                        <a:pt x="162" y="87"/>
                      </a:lnTo>
                      <a:lnTo>
                        <a:pt x="163" y="82"/>
                      </a:lnTo>
                      <a:lnTo>
                        <a:pt x="170" y="91"/>
                      </a:lnTo>
                      <a:lnTo>
                        <a:pt x="174" y="100"/>
                      </a:lnTo>
                      <a:lnTo>
                        <a:pt x="180" y="110"/>
                      </a:lnTo>
                      <a:lnTo>
                        <a:pt x="185" y="120"/>
                      </a:lnTo>
                      <a:lnTo>
                        <a:pt x="192" y="112"/>
                      </a:lnTo>
                      <a:lnTo>
                        <a:pt x="199" y="105"/>
                      </a:lnTo>
                      <a:lnTo>
                        <a:pt x="205" y="98"/>
                      </a:lnTo>
                      <a:lnTo>
                        <a:pt x="214" y="91"/>
                      </a:lnTo>
                      <a:lnTo>
                        <a:pt x="220" y="85"/>
                      </a:lnTo>
                      <a:lnTo>
                        <a:pt x="228" y="79"/>
                      </a:lnTo>
                      <a:lnTo>
                        <a:pt x="237" y="74"/>
                      </a:lnTo>
                      <a:lnTo>
                        <a:pt x="245" y="69"/>
                      </a:lnTo>
                      <a:lnTo>
                        <a:pt x="240" y="52"/>
                      </a:lnTo>
                      <a:lnTo>
                        <a:pt x="234" y="35"/>
                      </a:lnTo>
                      <a:lnTo>
                        <a:pt x="227" y="19"/>
                      </a:lnTo>
                      <a:lnTo>
                        <a:pt x="219" y="4"/>
                      </a:lnTo>
                      <a:lnTo>
                        <a:pt x="218" y="3"/>
                      </a:lnTo>
                      <a:lnTo>
                        <a:pt x="217" y="2"/>
                      </a:lnTo>
                      <a:lnTo>
                        <a:pt x="216" y="1"/>
                      </a:lnTo>
                      <a:lnTo>
                        <a:pt x="215" y="0"/>
                      </a:lnTo>
                      <a:lnTo>
                        <a:pt x="208" y="2"/>
                      </a:lnTo>
                      <a:lnTo>
                        <a:pt x="202" y="4"/>
                      </a:lnTo>
                      <a:lnTo>
                        <a:pt x="195" y="6"/>
                      </a:lnTo>
                      <a:lnTo>
                        <a:pt x="188" y="8"/>
                      </a:lnTo>
                      <a:lnTo>
                        <a:pt x="188" y="16"/>
                      </a:lnTo>
                      <a:lnTo>
                        <a:pt x="189" y="24"/>
                      </a:lnTo>
                      <a:lnTo>
                        <a:pt x="191" y="32"/>
                      </a:lnTo>
                      <a:lnTo>
                        <a:pt x="191" y="4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" name="Freeform 25"/>
                <p:cNvSpPr>
                  <a:spLocks/>
                </p:cNvSpPr>
                <p:nvPr/>
              </p:nvSpPr>
              <p:spPr bwMode="auto">
                <a:xfrm>
                  <a:off x="1625" y="2161"/>
                  <a:ext cx="149" cy="162"/>
                </a:xfrm>
                <a:custGeom>
                  <a:avLst/>
                  <a:gdLst>
                    <a:gd name="T0" fmla="*/ 121 w 297"/>
                    <a:gd name="T1" fmla="*/ 85 h 324"/>
                    <a:gd name="T2" fmla="*/ 121 w 297"/>
                    <a:gd name="T3" fmla="*/ 96 h 324"/>
                    <a:gd name="T4" fmla="*/ 110 w 297"/>
                    <a:gd name="T5" fmla="*/ 89 h 324"/>
                    <a:gd name="T6" fmla="*/ 102 w 297"/>
                    <a:gd name="T7" fmla="*/ 98 h 324"/>
                    <a:gd name="T8" fmla="*/ 99 w 297"/>
                    <a:gd name="T9" fmla="*/ 113 h 324"/>
                    <a:gd name="T10" fmla="*/ 96 w 297"/>
                    <a:gd name="T11" fmla="*/ 126 h 324"/>
                    <a:gd name="T12" fmla="*/ 88 w 297"/>
                    <a:gd name="T13" fmla="*/ 130 h 324"/>
                    <a:gd name="T14" fmla="*/ 86 w 297"/>
                    <a:gd name="T15" fmla="*/ 116 h 324"/>
                    <a:gd name="T16" fmla="*/ 86 w 297"/>
                    <a:gd name="T17" fmla="*/ 111 h 324"/>
                    <a:gd name="T18" fmla="*/ 83 w 297"/>
                    <a:gd name="T19" fmla="*/ 113 h 324"/>
                    <a:gd name="T20" fmla="*/ 76 w 297"/>
                    <a:gd name="T21" fmla="*/ 115 h 324"/>
                    <a:gd name="T22" fmla="*/ 69 w 297"/>
                    <a:gd name="T23" fmla="*/ 116 h 324"/>
                    <a:gd name="T24" fmla="*/ 65 w 297"/>
                    <a:gd name="T25" fmla="*/ 122 h 324"/>
                    <a:gd name="T26" fmla="*/ 64 w 297"/>
                    <a:gd name="T27" fmla="*/ 129 h 324"/>
                    <a:gd name="T28" fmla="*/ 55 w 297"/>
                    <a:gd name="T29" fmla="*/ 129 h 324"/>
                    <a:gd name="T30" fmla="*/ 53 w 297"/>
                    <a:gd name="T31" fmla="*/ 117 h 324"/>
                    <a:gd name="T32" fmla="*/ 46 w 297"/>
                    <a:gd name="T33" fmla="*/ 109 h 324"/>
                    <a:gd name="T34" fmla="*/ 39 w 297"/>
                    <a:gd name="T35" fmla="*/ 105 h 324"/>
                    <a:gd name="T36" fmla="*/ 38 w 297"/>
                    <a:gd name="T37" fmla="*/ 106 h 324"/>
                    <a:gd name="T38" fmla="*/ 27 w 297"/>
                    <a:gd name="T39" fmla="*/ 100 h 324"/>
                    <a:gd name="T40" fmla="*/ 30 w 297"/>
                    <a:gd name="T41" fmla="*/ 94 h 324"/>
                    <a:gd name="T42" fmla="*/ 27 w 297"/>
                    <a:gd name="T43" fmla="*/ 85 h 324"/>
                    <a:gd name="T44" fmla="*/ 29 w 297"/>
                    <a:gd name="T45" fmla="*/ 59 h 324"/>
                    <a:gd name="T46" fmla="*/ 37 w 297"/>
                    <a:gd name="T47" fmla="*/ 50 h 324"/>
                    <a:gd name="T48" fmla="*/ 48 w 297"/>
                    <a:gd name="T49" fmla="*/ 43 h 324"/>
                    <a:gd name="T50" fmla="*/ 57 w 297"/>
                    <a:gd name="T51" fmla="*/ 36 h 324"/>
                    <a:gd name="T52" fmla="*/ 62 w 297"/>
                    <a:gd name="T53" fmla="*/ 23 h 324"/>
                    <a:gd name="T54" fmla="*/ 74 w 297"/>
                    <a:gd name="T55" fmla="*/ 30 h 324"/>
                    <a:gd name="T56" fmla="*/ 81 w 297"/>
                    <a:gd name="T57" fmla="*/ 33 h 324"/>
                    <a:gd name="T58" fmla="*/ 92 w 297"/>
                    <a:gd name="T59" fmla="*/ 30 h 324"/>
                    <a:gd name="T60" fmla="*/ 103 w 297"/>
                    <a:gd name="T61" fmla="*/ 28 h 324"/>
                    <a:gd name="T62" fmla="*/ 102 w 297"/>
                    <a:gd name="T63" fmla="*/ 22 h 324"/>
                    <a:gd name="T64" fmla="*/ 99 w 297"/>
                    <a:gd name="T65" fmla="*/ 20 h 324"/>
                    <a:gd name="T66" fmla="*/ 101 w 297"/>
                    <a:gd name="T67" fmla="*/ 17 h 324"/>
                    <a:gd name="T68" fmla="*/ 110 w 297"/>
                    <a:gd name="T69" fmla="*/ 13 h 324"/>
                    <a:gd name="T70" fmla="*/ 118 w 297"/>
                    <a:gd name="T71" fmla="*/ 15 h 324"/>
                    <a:gd name="T72" fmla="*/ 119 w 297"/>
                    <a:gd name="T73" fmla="*/ 21 h 324"/>
                    <a:gd name="T74" fmla="*/ 122 w 297"/>
                    <a:gd name="T75" fmla="*/ 24 h 324"/>
                    <a:gd name="T76" fmla="*/ 132 w 297"/>
                    <a:gd name="T77" fmla="*/ 21 h 324"/>
                    <a:gd name="T78" fmla="*/ 122 w 297"/>
                    <a:gd name="T79" fmla="*/ 11 h 324"/>
                    <a:gd name="T80" fmla="*/ 110 w 297"/>
                    <a:gd name="T81" fmla="*/ 4 h 324"/>
                    <a:gd name="T82" fmla="*/ 91 w 297"/>
                    <a:gd name="T83" fmla="*/ 1 h 324"/>
                    <a:gd name="T84" fmla="*/ 58 w 297"/>
                    <a:gd name="T85" fmla="*/ 11 h 324"/>
                    <a:gd name="T86" fmla="*/ 29 w 297"/>
                    <a:gd name="T87" fmla="*/ 29 h 324"/>
                    <a:gd name="T88" fmla="*/ 8 w 297"/>
                    <a:gd name="T89" fmla="*/ 52 h 324"/>
                    <a:gd name="T90" fmla="*/ 2 w 297"/>
                    <a:gd name="T91" fmla="*/ 81 h 324"/>
                    <a:gd name="T92" fmla="*/ 1 w 297"/>
                    <a:gd name="T93" fmla="*/ 112 h 324"/>
                    <a:gd name="T94" fmla="*/ 2 w 297"/>
                    <a:gd name="T95" fmla="*/ 127 h 324"/>
                    <a:gd name="T96" fmla="*/ 15 w 297"/>
                    <a:gd name="T97" fmla="*/ 148 h 324"/>
                    <a:gd name="T98" fmla="*/ 35 w 297"/>
                    <a:gd name="T99" fmla="*/ 159 h 324"/>
                    <a:gd name="T100" fmla="*/ 60 w 297"/>
                    <a:gd name="T101" fmla="*/ 162 h 324"/>
                    <a:gd name="T102" fmla="*/ 96 w 297"/>
                    <a:gd name="T103" fmla="*/ 151 h 324"/>
                    <a:gd name="T104" fmla="*/ 126 w 297"/>
                    <a:gd name="T105" fmla="*/ 124 h 324"/>
                    <a:gd name="T106" fmla="*/ 146 w 297"/>
                    <a:gd name="T107" fmla="*/ 91 h 324"/>
                    <a:gd name="T108" fmla="*/ 147 w 297"/>
                    <a:gd name="T109" fmla="*/ 55 h 324"/>
                    <a:gd name="T110" fmla="*/ 135 w 297"/>
                    <a:gd name="T111" fmla="*/ 63 h 324"/>
                    <a:gd name="T112" fmla="*/ 124 w 297"/>
                    <a:gd name="T113" fmla="*/ 74 h 3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7"/>
                    <a:gd name="T172" fmla="*/ 0 h 324"/>
                    <a:gd name="T173" fmla="*/ 297 w 297"/>
                    <a:gd name="T174" fmla="*/ 324 h 3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7" h="324">
                      <a:moveTo>
                        <a:pt x="234" y="162"/>
                      </a:moveTo>
                      <a:lnTo>
                        <a:pt x="237" y="166"/>
                      </a:lnTo>
                      <a:lnTo>
                        <a:pt x="241" y="171"/>
                      </a:lnTo>
                      <a:lnTo>
                        <a:pt x="245" y="175"/>
                      </a:lnTo>
                      <a:lnTo>
                        <a:pt x="251" y="179"/>
                      </a:lnTo>
                      <a:lnTo>
                        <a:pt x="241" y="192"/>
                      </a:lnTo>
                      <a:lnTo>
                        <a:pt x="233" y="194"/>
                      </a:lnTo>
                      <a:lnTo>
                        <a:pt x="226" y="189"/>
                      </a:lnTo>
                      <a:lnTo>
                        <a:pt x="219" y="179"/>
                      </a:lnTo>
                      <a:lnTo>
                        <a:pt x="213" y="185"/>
                      </a:lnTo>
                      <a:lnTo>
                        <a:pt x="208" y="190"/>
                      </a:lnTo>
                      <a:lnTo>
                        <a:pt x="203" y="197"/>
                      </a:lnTo>
                      <a:lnTo>
                        <a:pt x="197" y="203"/>
                      </a:lnTo>
                      <a:lnTo>
                        <a:pt x="198" y="215"/>
                      </a:lnTo>
                      <a:lnTo>
                        <a:pt x="198" y="226"/>
                      </a:lnTo>
                      <a:lnTo>
                        <a:pt x="198" y="239"/>
                      </a:lnTo>
                      <a:lnTo>
                        <a:pt x="198" y="250"/>
                      </a:lnTo>
                      <a:lnTo>
                        <a:pt x="192" y="253"/>
                      </a:lnTo>
                      <a:lnTo>
                        <a:pt x="188" y="256"/>
                      </a:lnTo>
                      <a:lnTo>
                        <a:pt x="182" y="258"/>
                      </a:lnTo>
                      <a:lnTo>
                        <a:pt x="175" y="260"/>
                      </a:lnTo>
                      <a:lnTo>
                        <a:pt x="172" y="251"/>
                      </a:lnTo>
                      <a:lnTo>
                        <a:pt x="171" y="242"/>
                      </a:lnTo>
                      <a:lnTo>
                        <a:pt x="171" y="232"/>
                      </a:lnTo>
                      <a:lnTo>
                        <a:pt x="172" y="223"/>
                      </a:lnTo>
                      <a:lnTo>
                        <a:pt x="171" y="223"/>
                      </a:lnTo>
                      <a:lnTo>
                        <a:pt x="169" y="224"/>
                      </a:lnTo>
                      <a:lnTo>
                        <a:pt x="165" y="226"/>
                      </a:lnTo>
                      <a:lnTo>
                        <a:pt x="160" y="228"/>
                      </a:lnTo>
                      <a:lnTo>
                        <a:pt x="156" y="230"/>
                      </a:lnTo>
                      <a:lnTo>
                        <a:pt x="151" y="231"/>
                      </a:lnTo>
                      <a:lnTo>
                        <a:pt x="146" y="232"/>
                      </a:lnTo>
                      <a:lnTo>
                        <a:pt x="142" y="233"/>
                      </a:lnTo>
                      <a:lnTo>
                        <a:pt x="137" y="233"/>
                      </a:lnTo>
                      <a:lnTo>
                        <a:pt x="133" y="233"/>
                      </a:lnTo>
                      <a:lnTo>
                        <a:pt x="131" y="239"/>
                      </a:lnTo>
                      <a:lnTo>
                        <a:pt x="130" y="245"/>
                      </a:lnTo>
                      <a:lnTo>
                        <a:pt x="130" y="249"/>
                      </a:lnTo>
                      <a:lnTo>
                        <a:pt x="131" y="254"/>
                      </a:lnTo>
                      <a:lnTo>
                        <a:pt x="127" y="257"/>
                      </a:lnTo>
                      <a:lnTo>
                        <a:pt x="121" y="258"/>
                      </a:lnTo>
                      <a:lnTo>
                        <a:pt x="115" y="258"/>
                      </a:lnTo>
                      <a:lnTo>
                        <a:pt x="110" y="258"/>
                      </a:lnTo>
                      <a:lnTo>
                        <a:pt x="108" y="250"/>
                      </a:lnTo>
                      <a:lnTo>
                        <a:pt x="106" y="242"/>
                      </a:lnTo>
                      <a:lnTo>
                        <a:pt x="105" y="235"/>
                      </a:lnTo>
                      <a:lnTo>
                        <a:pt x="105" y="227"/>
                      </a:lnTo>
                      <a:lnTo>
                        <a:pt x="98" y="224"/>
                      </a:lnTo>
                      <a:lnTo>
                        <a:pt x="91" y="219"/>
                      </a:lnTo>
                      <a:lnTo>
                        <a:pt x="84" y="213"/>
                      </a:lnTo>
                      <a:lnTo>
                        <a:pt x="79" y="209"/>
                      </a:lnTo>
                      <a:lnTo>
                        <a:pt x="77" y="210"/>
                      </a:lnTo>
                      <a:lnTo>
                        <a:pt x="77" y="211"/>
                      </a:lnTo>
                      <a:lnTo>
                        <a:pt x="76" y="212"/>
                      </a:lnTo>
                      <a:lnTo>
                        <a:pt x="75" y="213"/>
                      </a:lnTo>
                      <a:lnTo>
                        <a:pt x="69" y="209"/>
                      </a:lnTo>
                      <a:lnTo>
                        <a:pt x="60" y="205"/>
                      </a:lnTo>
                      <a:lnTo>
                        <a:pt x="54" y="201"/>
                      </a:lnTo>
                      <a:lnTo>
                        <a:pt x="56" y="193"/>
                      </a:lnTo>
                      <a:lnTo>
                        <a:pt x="57" y="192"/>
                      </a:lnTo>
                      <a:lnTo>
                        <a:pt x="59" y="189"/>
                      </a:lnTo>
                      <a:lnTo>
                        <a:pt x="60" y="188"/>
                      </a:lnTo>
                      <a:lnTo>
                        <a:pt x="61" y="187"/>
                      </a:lnTo>
                      <a:lnTo>
                        <a:pt x="53" y="170"/>
                      </a:lnTo>
                      <a:lnTo>
                        <a:pt x="49" y="151"/>
                      </a:lnTo>
                      <a:lnTo>
                        <a:pt x="50" y="134"/>
                      </a:lnTo>
                      <a:lnTo>
                        <a:pt x="57" y="119"/>
                      </a:lnTo>
                      <a:lnTo>
                        <a:pt x="62" y="112"/>
                      </a:lnTo>
                      <a:lnTo>
                        <a:pt x="68" y="106"/>
                      </a:lnTo>
                      <a:lnTo>
                        <a:pt x="74" y="101"/>
                      </a:lnTo>
                      <a:lnTo>
                        <a:pt x="81" y="96"/>
                      </a:lnTo>
                      <a:lnTo>
                        <a:pt x="89" y="91"/>
                      </a:lnTo>
                      <a:lnTo>
                        <a:pt x="96" y="87"/>
                      </a:lnTo>
                      <a:lnTo>
                        <a:pt x="104" y="83"/>
                      </a:lnTo>
                      <a:lnTo>
                        <a:pt x="112" y="80"/>
                      </a:lnTo>
                      <a:lnTo>
                        <a:pt x="114" y="72"/>
                      </a:lnTo>
                      <a:lnTo>
                        <a:pt x="116" y="63"/>
                      </a:lnTo>
                      <a:lnTo>
                        <a:pt x="120" y="54"/>
                      </a:lnTo>
                      <a:lnTo>
                        <a:pt x="123" y="46"/>
                      </a:lnTo>
                      <a:lnTo>
                        <a:pt x="133" y="50"/>
                      </a:lnTo>
                      <a:lnTo>
                        <a:pt x="142" y="53"/>
                      </a:lnTo>
                      <a:lnTo>
                        <a:pt x="148" y="60"/>
                      </a:lnTo>
                      <a:lnTo>
                        <a:pt x="148" y="68"/>
                      </a:lnTo>
                      <a:lnTo>
                        <a:pt x="154" y="67"/>
                      </a:lnTo>
                      <a:lnTo>
                        <a:pt x="161" y="66"/>
                      </a:lnTo>
                      <a:lnTo>
                        <a:pt x="169" y="65"/>
                      </a:lnTo>
                      <a:lnTo>
                        <a:pt x="176" y="63"/>
                      </a:lnTo>
                      <a:lnTo>
                        <a:pt x="184" y="61"/>
                      </a:lnTo>
                      <a:lnTo>
                        <a:pt x="191" y="60"/>
                      </a:lnTo>
                      <a:lnTo>
                        <a:pt x="199" y="58"/>
                      </a:lnTo>
                      <a:lnTo>
                        <a:pt x="206" y="57"/>
                      </a:lnTo>
                      <a:lnTo>
                        <a:pt x="205" y="52"/>
                      </a:lnTo>
                      <a:lnTo>
                        <a:pt x="204" y="48"/>
                      </a:lnTo>
                      <a:lnTo>
                        <a:pt x="203" y="44"/>
                      </a:lnTo>
                      <a:lnTo>
                        <a:pt x="202" y="39"/>
                      </a:lnTo>
                      <a:lnTo>
                        <a:pt x="199" y="39"/>
                      </a:lnTo>
                      <a:lnTo>
                        <a:pt x="197" y="39"/>
                      </a:lnTo>
                      <a:lnTo>
                        <a:pt x="196" y="38"/>
                      </a:lnTo>
                      <a:lnTo>
                        <a:pt x="196" y="36"/>
                      </a:lnTo>
                      <a:lnTo>
                        <a:pt x="202" y="34"/>
                      </a:lnTo>
                      <a:lnTo>
                        <a:pt x="207" y="31"/>
                      </a:lnTo>
                      <a:lnTo>
                        <a:pt x="213" y="28"/>
                      </a:lnTo>
                      <a:lnTo>
                        <a:pt x="220" y="26"/>
                      </a:lnTo>
                      <a:lnTo>
                        <a:pt x="226" y="26"/>
                      </a:lnTo>
                      <a:lnTo>
                        <a:pt x="230" y="27"/>
                      </a:lnTo>
                      <a:lnTo>
                        <a:pt x="236" y="30"/>
                      </a:lnTo>
                      <a:lnTo>
                        <a:pt x="240" y="37"/>
                      </a:lnTo>
                      <a:lnTo>
                        <a:pt x="238" y="39"/>
                      </a:lnTo>
                      <a:lnTo>
                        <a:pt x="237" y="43"/>
                      </a:lnTo>
                      <a:lnTo>
                        <a:pt x="237" y="46"/>
                      </a:lnTo>
                      <a:lnTo>
                        <a:pt x="237" y="50"/>
                      </a:lnTo>
                      <a:lnTo>
                        <a:pt x="244" y="48"/>
                      </a:lnTo>
                      <a:lnTo>
                        <a:pt x="251" y="46"/>
                      </a:lnTo>
                      <a:lnTo>
                        <a:pt x="257" y="44"/>
                      </a:lnTo>
                      <a:lnTo>
                        <a:pt x="264" y="42"/>
                      </a:lnTo>
                      <a:lnTo>
                        <a:pt x="257" y="35"/>
                      </a:lnTo>
                      <a:lnTo>
                        <a:pt x="250" y="28"/>
                      </a:lnTo>
                      <a:lnTo>
                        <a:pt x="243" y="22"/>
                      </a:lnTo>
                      <a:lnTo>
                        <a:pt x="235" y="18"/>
                      </a:lnTo>
                      <a:lnTo>
                        <a:pt x="228" y="12"/>
                      </a:lnTo>
                      <a:lnTo>
                        <a:pt x="220" y="8"/>
                      </a:lnTo>
                      <a:lnTo>
                        <a:pt x="212" y="4"/>
                      </a:lnTo>
                      <a:lnTo>
                        <a:pt x="204" y="0"/>
                      </a:lnTo>
                      <a:lnTo>
                        <a:pt x="181" y="3"/>
                      </a:lnTo>
                      <a:lnTo>
                        <a:pt x="158" y="7"/>
                      </a:lnTo>
                      <a:lnTo>
                        <a:pt x="136" y="13"/>
                      </a:lnTo>
                      <a:lnTo>
                        <a:pt x="115" y="22"/>
                      </a:lnTo>
                      <a:lnTo>
                        <a:pt x="96" y="33"/>
                      </a:lnTo>
                      <a:lnTo>
                        <a:pt x="76" y="45"/>
                      </a:lnTo>
                      <a:lnTo>
                        <a:pt x="58" y="59"/>
                      </a:lnTo>
                      <a:lnTo>
                        <a:pt x="39" y="74"/>
                      </a:lnTo>
                      <a:lnTo>
                        <a:pt x="27" y="89"/>
                      </a:lnTo>
                      <a:lnTo>
                        <a:pt x="16" y="105"/>
                      </a:lnTo>
                      <a:lnTo>
                        <a:pt x="10" y="122"/>
                      </a:lnTo>
                      <a:lnTo>
                        <a:pt x="6" y="142"/>
                      </a:lnTo>
                      <a:lnTo>
                        <a:pt x="4" y="162"/>
                      </a:lnTo>
                      <a:lnTo>
                        <a:pt x="3" y="182"/>
                      </a:lnTo>
                      <a:lnTo>
                        <a:pt x="1" y="203"/>
                      </a:lnTo>
                      <a:lnTo>
                        <a:pt x="1" y="224"/>
                      </a:lnTo>
                      <a:lnTo>
                        <a:pt x="0" y="230"/>
                      </a:lnTo>
                      <a:lnTo>
                        <a:pt x="0" y="241"/>
                      </a:lnTo>
                      <a:lnTo>
                        <a:pt x="3" y="255"/>
                      </a:lnTo>
                      <a:lnTo>
                        <a:pt x="12" y="268"/>
                      </a:lnTo>
                      <a:lnTo>
                        <a:pt x="20" y="283"/>
                      </a:lnTo>
                      <a:lnTo>
                        <a:pt x="30" y="295"/>
                      </a:lnTo>
                      <a:lnTo>
                        <a:pt x="42" y="304"/>
                      </a:lnTo>
                      <a:lnTo>
                        <a:pt x="56" y="311"/>
                      </a:lnTo>
                      <a:lnTo>
                        <a:pt x="70" y="317"/>
                      </a:lnTo>
                      <a:lnTo>
                        <a:pt x="87" y="321"/>
                      </a:lnTo>
                      <a:lnTo>
                        <a:pt x="103" y="323"/>
                      </a:lnTo>
                      <a:lnTo>
                        <a:pt x="119" y="324"/>
                      </a:lnTo>
                      <a:lnTo>
                        <a:pt x="145" y="322"/>
                      </a:lnTo>
                      <a:lnTo>
                        <a:pt x="169" y="314"/>
                      </a:lnTo>
                      <a:lnTo>
                        <a:pt x="192" y="302"/>
                      </a:lnTo>
                      <a:lnTo>
                        <a:pt x="214" y="287"/>
                      </a:lnTo>
                      <a:lnTo>
                        <a:pt x="234" y="269"/>
                      </a:lnTo>
                      <a:lnTo>
                        <a:pt x="252" y="249"/>
                      </a:lnTo>
                      <a:lnTo>
                        <a:pt x="267" y="227"/>
                      </a:lnTo>
                      <a:lnTo>
                        <a:pt x="281" y="205"/>
                      </a:lnTo>
                      <a:lnTo>
                        <a:pt x="291" y="183"/>
                      </a:lnTo>
                      <a:lnTo>
                        <a:pt x="297" y="160"/>
                      </a:lnTo>
                      <a:lnTo>
                        <a:pt x="297" y="136"/>
                      </a:lnTo>
                      <a:lnTo>
                        <a:pt x="294" y="111"/>
                      </a:lnTo>
                      <a:lnTo>
                        <a:pt x="286" y="116"/>
                      </a:lnTo>
                      <a:lnTo>
                        <a:pt x="277" y="121"/>
                      </a:lnTo>
                      <a:lnTo>
                        <a:pt x="269" y="127"/>
                      </a:lnTo>
                      <a:lnTo>
                        <a:pt x="263" y="133"/>
                      </a:lnTo>
                      <a:lnTo>
                        <a:pt x="254" y="140"/>
                      </a:lnTo>
                      <a:lnTo>
                        <a:pt x="248" y="147"/>
                      </a:lnTo>
                      <a:lnTo>
                        <a:pt x="241" y="154"/>
                      </a:lnTo>
                      <a:lnTo>
                        <a:pt x="234" y="16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2" name="Freeform 26"/>
                <p:cNvSpPr>
                  <a:spLocks/>
                </p:cNvSpPr>
                <p:nvPr/>
              </p:nvSpPr>
              <p:spPr bwMode="auto">
                <a:xfrm>
                  <a:off x="1326" y="2365"/>
                  <a:ext cx="170" cy="154"/>
                </a:xfrm>
                <a:custGeom>
                  <a:avLst/>
                  <a:gdLst>
                    <a:gd name="T0" fmla="*/ 151 w 341"/>
                    <a:gd name="T1" fmla="*/ 12 h 308"/>
                    <a:gd name="T2" fmla="*/ 134 w 341"/>
                    <a:gd name="T3" fmla="*/ 3 h 308"/>
                    <a:gd name="T4" fmla="*/ 105 w 341"/>
                    <a:gd name="T5" fmla="*/ 0 h 308"/>
                    <a:gd name="T6" fmla="*/ 75 w 341"/>
                    <a:gd name="T7" fmla="*/ 6 h 308"/>
                    <a:gd name="T8" fmla="*/ 48 w 341"/>
                    <a:gd name="T9" fmla="*/ 21 h 308"/>
                    <a:gd name="T10" fmla="*/ 24 w 341"/>
                    <a:gd name="T11" fmla="*/ 42 h 308"/>
                    <a:gd name="T12" fmla="*/ 10 w 341"/>
                    <a:gd name="T13" fmla="*/ 59 h 308"/>
                    <a:gd name="T14" fmla="*/ 2 w 341"/>
                    <a:gd name="T15" fmla="*/ 76 h 308"/>
                    <a:gd name="T16" fmla="*/ 13 w 341"/>
                    <a:gd name="T17" fmla="*/ 77 h 308"/>
                    <a:gd name="T18" fmla="*/ 30 w 341"/>
                    <a:gd name="T19" fmla="*/ 72 h 308"/>
                    <a:gd name="T20" fmla="*/ 29 w 341"/>
                    <a:gd name="T21" fmla="*/ 56 h 308"/>
                    <a:gd name="T22" fmla="*/ 40 w 341"/>
                    <a:gd name="T23" fmla="*/ 52 h 308"/>
                    <a:gd name="T24" fmla="*/ 45 w 341"/>
                    <a:gd name="T25" fmla="*/ 61 h 308"/>
                    <a:gd name="T26" fmla="*/ 57 w 341"/>
                    <a:gd name="T27" fmla="*/ 59 h 308"/>
                    <a:gd name="T28" fmla="*/ 70 w 341"/>
                    <a:gd name="T29" fmla="*/ 53 h 308"/>
                    <a:gd name="T30" fmla="*/ 72 w 341"/>
                    <a:gd name="T31" fmla="*/ 37 h 308"/>
                    <a:gd name="T32" fmla="*/ 84 w 341"/>
                    <a:gd name="T33" fmla="*/ 29 h 308"/>
                    <a:gd name="T34" fmla="*/ 87 w 341"/>
                    <a:gd name="T35" fmla="*/ 42 h 308"/>
                    <a:gd name="T36" fmla="*/ 99 w 341"/>
                    <a:gd name="T37" fmla="*/ 42 h 308"/>
                    <a:gd name="T38" fmla="*/ 105 w 341"/>
                    <a:gd name="T39" fmla="*/ 29 h 308"/>
                    <a:gd name="T40" fmla="*/ 111 w 341"/>
                    <a:gd name="T41" fmla="*/ 26 h 308"/>
                    <a:gd name="T42" fmla="*/ 120 w 341"/>
                    <a:gd name="T43" fmla="*/ 27 h 308"/>
                    <a:gd name="T44" fmla="*/ 122 w 341"/>
                    <a:gd name="T45" fmla="*/ 39 h 308"/>
                    <a:gd name="T46" fmla="*/ 129 w 341"/>
                    <a:gd name="T47" fmla="*/ 49 h 308"/>
                    <a:gd name="T48" fmla="*/ 132 w 341"/>
                    <a:gd name="T49" fmla="*/ 55 h 308"/>
                    <a:gd name="T50" fmla="*/ 133 w 341"/>
                    <a:gd name="T51" fmla="*/ 53 h 308"/>
                    <a:gd name="T52" fmla="*/ 144 w 341"/>
                    <a:gd name="T53" fmla="*/ 60 h 308"/>
                    <a:gd name="T54" fmla="*/ 144 w 341"/>
                    <a:gd name="T55" fmla="*/ 72 h 308"/>
                    <a:gd name="T56" fmla="*/ 136 w 341"/>
                    <a:gd name="T57" fmla="*/ 70 h 308"/>
                    <a:gd name="T58" fmla="*/ 128 w 341"/>
                    <a:gd name="T59" fmla="*/ 85 h 308"/>
                    <a:gd name="T60" fmla="*/ 126 w 341"/>
                    <a:gd name="T61" fmla="*/ 95 h 308"/>
                    <a:gd name="T62" fmla="*/ 116 w 341"/>
                    <a:gd name="T63" fmla="*/ 101 h 308"/>
                    <a:gd name="T64" fmla="*/ 111 w 341"/>
                    <a:gd name="T65" fmla="*/ 97 h 308"/>
                    <a:gd name="T66" fmla="*/ 102 w 341"/>
                    <a:gd name="T67" fmla="*/ 99 h 308"/>
                    <a:gd name="T68" fmla="*/ 90 w 341"/>
                    <a:gd name="T69" fmla="*/ 102 h 308"/>
                    <a:gd name="T70" fmla="*/ 91 w 341"/>
                    <a:gd name="T71" fmla="*/ 118 h 308"/>
                    <a:gd name="T72" fmla="*/ 84 w 341"/>
                    <a:gd name="T73" fmla="*/ 127 h 308"/>
                    <a:gd name="T74" fmla="*/ 74 w 341"/>
                    <a:gd name="T75" fmla="*/ 110 h 308"/>
                    <a:gd name="T76" fmla="*/ 64 w 341"/>
                    <a:gd name="T77" fmla="*/ 106 h 308"/>
                    <a:gd name="T78" fmla="*/ 57 w 341"/>
                    <a:gd name="T79" fmla="*/ 116 h 308"/>
                    <a:gd name="T80" fmla="*/ 48 w 341"/>
                    <a:gd name="T81" fmla="*/ 119 h 308"/>
                    <a:gd name="T82" fmla="*/ 44 w 341"/>
                    <a:gd name="T83" fmla="*/ 110 h 308"/>
                    <a:gd name="T84" fmla="*/ 29 w 341"/>
                    <a:gd name="T85" fmla="*/ 109 h 308"/>
                    <a:gd name="T86" fmla="*/ 10 w 341"/>
                    <a:gd name="T87" fmla="*/ 111 h 308"/>
                    <a:gd name="T88" fmla="*/ 22 w 341"/>
                    <a:gd name="T89" fmla="*/ 132 h 308"/>
                    <a:gd name="T90" fmla="*/ 51 w 341"/>
                    <a:gd name="T91" fmla="*/ 151 h 308"/>
                    <a:gd name="T92" fmla="*/ 86 w 341"/>
                    <a:gd name="T93" fmla="*/ 152 h 308"/>
                    <a:gd name="T94" fmla="*/ 117 w 341"/>
                    <a:gd name="T95" fmla="*/ 137 h 308"/>
                    <a:gd name="T96" fmla="*/ 142 w 341"/>
                    <a:gd name="T97" fmla="*/ 112 h 308"/>
                    <a:gd name="T98" fmla="*/ 162 w 341"/>
                    <a:gd name="T99" fmla="*/ 83 h 308"/>
                    <a:gd name="T100" fmla="*/ 167 w 341"/>
                    <a:gd name="T101" fmla="*/ 36 h 30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41"/>
                    <a:gd name="T154" fmla="*/ 0 h 308"/>
                    <a:gd name="T155" fmla="*/ 341 w 341"/>
                    <a:gd name="T156" fmla="*/ 308 h 30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41" h="308">
                      <a:moveTo>
                        <a:pt x="321" y="47"/>
                      </a:moveTo>
                      <a:lnTo>
                        <a:pt x="315" y="39"/>
                      </a:lnTo>
                      <a:lnTo>
                        <a:pt x="310" y="31"/>
                      </a:lnTo>
                      <a:lnTo>
                        <a:pt x="303" y="24"/>
                      </a:lnTo>
                      <a:lnTo>
                        <a:pt x="295" y="19"/>
                      </a:lnTo>
                      <a:lnTo>
                        <a:pt x="286" y="14"/>
                      </a:lnTo>
                      <a:lnTo>
                        <a:pt x="278" y="10"/>
                      </a:lnTo>
                      <a:lnTo>
                        <a:pt x="268" y="7"/>
                      </a:lnTo>
                      <a:lnTo>
                        <a:pt x="259" y="5"/>
                      </a:lnTo>
                      <a:lnTo>
                        <a:pt x="243" y="1"/>
                      </a:lnTo>
                      <a:lnTo>
                        <a:pt x="227" y="0"/>
                      </a:lnTo>
                      <a:lnTo>
                        <a:pt x="211" y="0"/>
                      </a:lnTo>
                      <a:lnTo>
                        <a:pt x="196" y="1"/>
                      </a:lnTo>
                      <a:lnTo>
                        <a:pt x="180" y="4"/>
                      </a:lnTo>
                      <a:lnTo>
                        <a:pt x="166" y="8"/>
                      </a:lnTo>
                      <a:lnTo>
                        <a:pt x="151" y="13"/>
                      </a:lnTo>
                      <a:lnTo>
                        <a:pt x="137" y="19"/>
                      </a:lnTo>
                      <a:lnTo>
                        <a:pt x="123" y="25"/>
                      </a:lnTo>
                      <a:lnTo>
                        <a:pt x="110" y="34"/>
                      </a:lnTo>
                      <a:lnTo>
                        <a:pt x="97" y="43"/>
                      </a:lnTo>
                      <a:lnTo>
                        <a:pt x="84" y="52"/>
                      </a:lnTo>
                      <a:lnTo>
                        <a:pt x="72" y="62"/>
                      </a:lnTo>
                      <a:lnTo>
                        <a:pt x="60" y="73"/>
                      </a:lnTo>
                      <a:lnTo>
                        <a:pt x="49" y="84"/>
                      </a:lnTo>
                      <a:lnTo>
                        <a:pt x="37" y="96"/>
                      </a:lnTo>
                      <a:lnTo>
                        <a:pt x="31" y="103"/>
                      </a:lnTo>
                      <a:lnTo>
                        <a:pt x="26" y="111"/>
                      </a:lnTo>
                      <a:lnTo>
                        <a:pt x="21" y="118"/>
                      </a:lnTo>
                      <a:lnTo>
                        <a:pt x="15" y="126"/>
                      </a:lnTo>
                      <a:lnTo>
                        <a:pt x="11" y="135"/>
                      </a:lnTo>
                      <a:lnTo>
                        <a:pt x="7" y="143"/>
                      </a:lnTo>
                      <a:lnTo>
                        <a:pt x="4" y="152"/>
                      </a:lnTo>
                      <a:lnTo>
                        <a:pt x="0" y="160"/>
                      </a:lnTo>
                      <a:lnTo>
                        <a:pt x="10" y="159"/>
                      </a:lnTo>
                      <a:lnTo>
                        <a:pt x="18" y="157"/>
                      </a:lnTo>
                      <a:lnTo>
                        <a:pt x="27" y="154"/>
                      </a:lnTo>
                      <a:lnTo>
                        <a:pt x="35" y="152"/>
                      </a:lnTo>
                      <a:lnTo>
                        <a:pt x="44" y="149"/>
                      </a:lnTo>
                      <a:lnTo>
                        <a:pt x="52" y="146"/>
                      </a:lnTo>
                      <a:lnTo>
                        <a:pt x="61" y="143"/>
                      </a:lnTo>
                      <a:lnTo>
                        <a:pt x="69" y="140"/>
                      </a:lnTo>
                      <a:lnTo>
                        <a:pt x="61" y="130"/>
                      </a:lnTo>
                      <a:lnTo>
                        <a:pt x="57" y="122"/>
                      </a:lnTo>
                      <a:lnTo>
                        <a:pt x="58" y="113"/>
                      </a:lnTo>
                      <a:lnTo>
                        <a:pt x="67" y="104"/>
                      </a:lnTo>
                      <a:lnTo>
                        <a:pt x="74" y="101"/>
                      </a:lnTo>
                      <a:lnTo>
                        <a:pt x="79" y="101"/>
                      </a:lnTo>
                      <a:lnTo>
                        <a:pt x="81" y="105"/>
                      </a:lnTo>
                      <a:lnTo>
                        <a:pt x="82" y="111"/>
                      </a:lnTo>
                      <a:lnTo>
                        <a:pt x="86" y="115"/>
                      </a:lnTo>
                      <a:lnTo>
                        <a:pt x="89" y="119"/>
                      </a:lnTo>
                      <a:lnTo>
                        <a:pt x="91" y="123"/>
                      </a:lnTo>
                      <a:lnTo>
                        <a:pt x="95" y="128"/>
                      </a:lnTo>
                      <a:lnTo>
                        <a:pt x="102" y="125"/>
                      </a:lnTo>
                      <a:lnTo>
                        <a:pt x="109" y="122"/>
                      </a:lnTo>
                      <a:lnTo>
                        <a:pt x="115" y="119"/>
                      </a:lnTo>
                      <a:lnTo>
                        <a:pt x="121" y="115"/>
                      </a:lnTo>
                      <a:lnTo>
                        <a:pt x="128" y="112"/>
                      </a:lnTo>
                      <a:lnTo>
                        <a:pt x="135" y="110"/>
                      </a:lnTo>
                      <a:lnTo>
                        <a:pt x="141" y="106"/>
                      </a:lnTo>
                      <a:lnTo>
                        <a:pt x="148" y="104"/>
                      </a:lnTo>
                      <a:lnTo>
                        <a:pt x="148" y="93"/>
                      </a:lnTo>
                      <a:lnTo>
                        <a:pt x="146" y="84"/>
                      </a:lnTo>
                      <a:lnTo>
                        <a:pt x="145" y="74"/>
                      </a:lnTo>
                      <a:lnTo>
                        <a:pt x="143" y="65"/>
                      </a:lnTo>
                      <a:lnTo>
                        <a:pt x="151" y="62"/>
                      </a:lnTo>
                      <a:lnTo>
                        <a:pt x="160" y="59"/>
                      </a:lnTo>
                      <a:lnTo>
                        <a:pt x="168" y="59"/>
                      </a:lnTo>
                      <a:lnTo>
                        <a:pt x="174" y="65"/>
                      </a:lnTo>
                      <a:lnTo>
                        <a:pt x="174" y="72"/>
                      </a:lnTo>
                      <a:lnTo>
                        <a:pt x="174" y="78"/>
                      </a:lnTo>
                      <a:lnTo>
                        <a:pt x="174" y="85"/>
                      </a:lnTo>
                      <a:lnTo>
                        <a:pt x="174" y="92"/>
                      </a:lnTo>
                      <a:lnTo>
                        <a:pt x="182" y="90"/>
                      </a:lnTo>
                      <a:lnTo>
                        <a:pt x="190" y="88"/>
                      </a:lnTo>
                      <a:lnTo>
                        <a:pt x="198" y="85"/>
                      </a:lnTo>
                      <a:lnTo>
                        <a:pt x="205" y="83"/>
                      </a:lnTo>
                      <a:lnTo>
                        <a:pt x="206" y="75"/>
                      </a:lnTo>
                      <a:lnTo>
                        <a:pt x="207" y="66"/>
                      </a:lnTo>
                      <a:lnTo>
                        <a:pt x="210" y="59"/>
                      </a:lnTo>
                      <a:lnTo>
                        <a:pt x="211" y="52"/>
                      </a:lnTo>
                      <a:lnTo>
                        <a:pt x="215" y="53"/>
                      </a:lnTo>
                      <a:lnTo>
                        <a:pt x="220" y="53"/>
                      </a:lnTo>
                      <a:lnTo>
                        <a:pt x="223" y="53"/>
                      </a:lnTo>
                      <a:lnTo>
                        <a:pt x="228" y="53"/>
                      </a:lnTo>
                      <a:lnTo>
                        <a:pt x="233" y="53"/>
                      </a:lnTo>
                      <a:lnTo>
                        <a:pt x="236" y="53"/>
                      </a:lnTo>
                      <a:lnTo>
                        <a:pt x="241" y="54"/>
                      </a:lnTo>
                      <a:lnTo>
                        <a:pt x="245" y="55"/>
                      </a:lnTo>
                      <a:lnTo>
                        <a:pt x="246" y="62"/>
                      </a:lnTo>
                      <a:lnTo>
                        <a:pt x="246" y="70"/>
                      </a:lnTo>
                      <a:lnTo>
                        <a:pt x="244" y="78"/>
                      </a:lnTo>
                      <a:lnTo>
                        <a:pt x="243" y="85"/>
                      </a:lnTo>
                      <a:lnTo>
                        <a:pt x="249" y="89"/>
                      </a:lnTo>
                      <a:lnTo>
                        <a:pt x="253" y="93"/>
                      </a:lnTo>
                      <a:lnTo>
                        <a:pt x="258" y="99"/>
                      </a:lnTo>
                      <a:lnTo>
                        <a:pt x="263" y="106"/>
                      </a:lnTo>
                      <a:lnTo>
                        <a:pt x="264" y="107"/>
                      </a:lnTo>
                      <a:lnTo>
                        <a:pt x="264" y="110"/>
                      </a:lnTo>
                      <a:lnTo>
                        <a:pt x="264" y="111"/>
                      </a:lnTo>
                      <a:lnTo>
                        <a:pt x="265" y="113"/>
                      </a:lnTo>
                      <a:lnTo>
                        <a:pt x="265" y="111"/>
                      </a:lnTo>
                      <a:lnTo>
                        <a:pt x="266" y="110"/>
                      </a:lnTo>
                      <a:lnTo>
                        <a:pt x="266" y="107"/>
                      </a:lnTo>
                      <a:lnTo>
                        <a:pt x="267" y="105"/>
                      </a:lnTo>
                      <a:lnTo>
                        <a:pt x="275" y="110"/>
                      </a:lnTo>
                      <a:lnTo>
                        <a:pt x="282" y="115"/>
                      </a:lnTo>
                      <a:lnTo>
                        <a:pt x="289" y="121"/>
                      </a:lnTo>
                      <a:lnTo>
                        <a:pt x="296" y="127"/>
                      </a:lnTo>
                      <a:lnTo>
                        <a:pt x="295" y="133"/>
                      </a:lnTo>
                      <a:lnTo>
                        <a:pt x="292" y="137"/>
                      </a:lnTo>
                      <a:lnTo>
                        <a:pt x="289" y="143"/>
                      </a:lnTo>
                      <a:lnTo>
                        <a:pt x="287" y="148"/>
                      </a:lnTo>
                      <a:lnTo>
                        <a:pt x="283" y="145"/>
                      </a:lnTo>
                      <a:lnTo>
                        <a:pt x="279" y="142"/>
                      </a:lnTo>
                      <a:lnTo>
                        <a:pt x="273" y="140"/>
                      </a:lnTo>
                      <a:lnTo>
                        <a:pt x="268" y="136"/>
                      </a:lnTo>
                      <a:lnTo>
                        <a:pt x="267" y="149"/>
                      </a:lnTo>
                      <a:lnTo>
                        <a:pt x="263" y="160"/>
                      </a:lnTo>
                      <a:lnTo>
                        <a:pt x="256" y="171"/>
                      </a:lnTo>
                      <a:lnTo>
                        <a:pt x="246" y="179"/>
                      </a:lnTo>
                      <a:lnTo>
                        <a:pt x="249" y="183"/>
                      </a:lnTo>
                      <a:lnTo>
                        <a:pt x="251" y="187"/>
                      </a:lnTo>
                      <a:lnTo>
                        <a:pt x="252" y="191"/>
                      </a:lnTo>
                      <a:lnTo>
                        <a:pt x="251" y="196"/>
                      </a:lnTo>
                      <a:lnTo>
                        <a:pt x="245" y="204"/>
                      </a:lnTo>
                      <a:lnTo>
                        <a:pt x="238" y="205"/>
                      </a:lnTo>
                      <a:lnTo>
                        <a:pt x="232" y="203"/>
                      </a:lnTo>
                      <a:lnTo>
                        <a:pt x="225" y="198"/>
                      </a:lnTo>
                      <a:lnTo>
                        <a:pt x="223" y="197"/>
                      </a:lnTo>
                      <a:lnTo>
                        <a:pt x="223" y="196"/>
                      </a:lnTo>
                      <a:lnTo>
                        <a:pt x="222" y="195"/>
                      </a:lnTo>
                      <a:lnTo>
                        <a:pt x="222" y="194"/>
                      </a:lnTo>
                      <a:lnTo>
                        <a:pt x="217" y="196"/>
                      </a:lnTo>
                      <a:lnTo>
                        <a:pt x="211" y="197"/>
                      </a:lnTo>
                      <a:lnTo>
                        <a:pt x="205" y="199"/>
                      </a:lnTo>
                      <a:lnTo>
                        <a:pt x="199" y="201"/>
                      </a:lnTo>
                      <a:lnTo>
                        <a:pt x="194" y="203"/>
                      </a:lnTo>
                      <a:lnTo>
                        <a:pt x="187" y="204"/>
                      </a:lnTo>
                      <a:lnTo>
                        <a:pt x="181" y="205"/>
                      </a:lnTo>
                      <a:lnTo>
                        <a:pt x="174" y="206"/>
                      </a:lnTo>
                      <a:lnTo>
                        <a:pt x="178" y="217"/>
                      </a:lnTo>
                      <a:lnTo>
                        <a:pt x="181" y="227"/>
                      </a:lnTo>
                      <a:lnTo>
                        <a:pt x="183" y="237"/>
                      </a:lnTo>
                      <a:lnTo>
                        <a:pt x="186" y="249"/>
                      </a:lnTo>
                      <a:lnTo>
                        <a:pt x="180" y="248"/>
                      </a:lnTo>
                      <a:lnTo>
                        <a:pt x="174" y="250"/>
                      </a:lnTo>
                      <a:lnTo>
                        <a:pt x="168" y="254"/>
                      </a:lnTo>
                      <a:lnTo>
                        <a:pt x="163" y="252"/>
                      </a:lnTo>
                      <a:lnTo>
                        <a:pt x="159" y="242"/>
                      </a:lnTo>
                      <a:lnTo>
                        <a:pt x="153" y="232"/>
                      </a:lnTo>
                      <a:lnTo>
                        <a:pt x="149" y="221"/>
                      </a:lnTo>
                      <a:lnTo>
                        <a:pt x="144" y="211"/>
                      </a:lnTo>
                      <a:lnTo>
                        <a:pt x="140" y="212"/>
                      </a:lnTo>
                      <a:lnTo>
                        <a:pt x="134" y="212"/>
                      </a:lnTo>
                      <a:lnTo>
                        <a:pt x="129" y="213"/>
                      </a:lnTo>
                      <a:lnTo>
                        <a:pt x="123" y="214"/>
                      </a:lnTo>
                      <a:lnTo>
                        <a:pt x="121" y="220"/>
                      </a:lnTo>
                      <a:lnTo>
                        <a:pt x="119" y="227"/>
                      </a:lnTo>
                      <a:lnTo>
                        <a:pt x="115" y="232"/>
                      </a:lnTo>
                      <a:lnTo>
                        <a:pt x="112" y="235"/>
                      </a:lnTo>
                      <a:lnTo>
                        <a:pt x="107" y="239"/>
                      </a:lnTo>
                      <a:lnTo>
                        <a:pt x="102" y="240"/>
                      </a:lnTo>
                      <a:lnTo>
                        <a:pt x="96" y="239"/>
                      </a:lnTo>
                      <a:lnTo>
                        <a:pt x="88" y="236"/>
                      </a:lnTo>
                      <a:lnTo>
                        <a:pt x="88" y="232"/>
                      </a:lnTo>
                      <a:lnTo>
                        <a:pt x="88" y="227"/>
                      </a:lnTo>
                      <a:lnTo>
                        <a:pt x="88" y="221"/>
                      </a:lnTo>
                      <a:lnTo>
                        <a:pt x="89" y="217"/>
                      </a:lnTo>
                      <a:lnTo>
                        <a:pt x="79" y="218"/>
                      </a:lnTo>
                      <a:lnTo>
                        <a:pt x="69" y="218"/>
                      </a:lnTo>
                      <a:lnTo>
                        <a:pt x="59" y="219"/>
                      </a:lnTo>
                      <a:lnTo>
                        <a:pt x="50" y="220"/>
                      </a:lnTo>
                      <a:lnTo>
                        <a:pt x="40" y="221"/>
                      </a:lnTo>
                      <a:lnTo>
                        <a:pt x="30" y="221"/>
                      </a:lnTo>
                      <a:lnTo>
                        <a:pt x="21" y="222"/>
                      </a:lnTo>
                      <a:lnTo>
                        <a:pt x="12" y="224"/>
                      </a:lnTo>
                      <a:lnTo>
                        <a:pt x="21" y="237"/>
                      </a:lnTo>
                      <a:lnTo>
                        <a:pt x="31" y="251"/>
                      </a:lnTo>
                      <a:lnTo>
                        <a:pt x="44" y="264"/>
                      </a:lnTo>
                      <a:lnTo>
                        <a:pt x="58" y="275"/>
                      </a:lnTo>
                      <a:lnTo>
                        <a:pt x="72" y="286"/>
                      </a:lnTo>
                      <a:lnTo>
                        <a:pt x="88" y="294"/>
                      </a:lnTo>
                      <a:lnTo>
                        <a:pt x="103" y="301"/>
                      </a:lnTo>
                      <a:lnTo>
                        <a:pt x="119" y="307"/>
                      </a:lnTo>
                      <a:lnTo>
                        <a:pt x="137" y="308"/>
                      </a:lnTo>
                      <a:lnTo>
                        <a:pt x="156" y="307"/>
                      </a:lnTo>
                      <a:lnTo>
                        <a:pt x="173" y="303"/>
                      </a:lnTo>
                      <a:lnTo>
                        <a:pt x="189" y="298"/>
                      </a:lnTo>
                      <a:lnTo>
                        <a:pt x="204" y="292"/>
                      </a:lnTo>
                      <a:lnTo>
                        <a:pt x="219" y="284"/>
                      </a:lnTo>
                      <a:lnTo>
                        <a:pt x="234" y="274"/>
                      </a:lnTo>
                      <a:lnTo>
                        <a:pt x="248" y="263"/>
                      </a:lnTo>
                      <a:lnTo>
                        <a:pt x="260" y="251"/>
                      </a:lnTo>
                      <a:lnTo>
                        <a:pt x="272" y="239"/>
                      </a:lnTo>
                      <a:lnTo>
                        <a:pt x="284" y="225"/>
                      </a:lnTo>
                      <a:lnTo>
                        <a:pt x="295" y="211"/>
                      </a:lnTo>
                      <a:lnTo>
                        <a:pt x="305" y="197"/>
                      </a:lnTo>
                      <a:lnTo>
                        <a:pt x="315" y="182"/>
                      </a:lnTo>
                      <a:lnTo>
                        <a:pt x="325" y="167"/>
                      </a:lnTo>
                      <a:lnTo>
                        <a:pt x="334" y="153"/>
                      </a:lnTo>
                      <a:lnTo>
                        <a:pt x="338" y="126"/>
                      </a:lnTo>
                      <a:lnTo>
                        <a:pt x="341" y="98"/>
                      </a:lnTo>
                      <a:lnTo>
                        <a:pt x="335" y="72"/>
                      </a:lnTo>
                      <a:lnTo>
                        <a:pt x="321" y="4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3" name="Freeform 27"/>
                <p:cNvSpPr>
                  <a:spLocks/>
                </p:cNvSpPr>
                <p:nvPr/>
              </p:nvSpPr>
              <p:spPr bwMode="auto">
                <a:xfrm>
                  <a:off x="1325" y="2407"/>
                  <a:ext cx="135" cy="70"/>
                </a:xfrm>
                <a:custGeom>
                  <a:avLst/>
                  <a:gdLst>
                    <a:gd name="T0" fmla="*/ 61 w 270"/>
                    <a:gd name="T1" fmla="*/ 45 h 141"/>
                    <a:gd name="T2" fmla="*/ 67 w 270"/>
                    <a:gd name="T3" fmla="*/ 51 h 141"/>
                    <a:gd name="T4" fmla="*/ 62 w 270"/>
                    <a:gd name="T5" fmla="*/ 65 h 141"/>
                    <a:gd name="T6" fmla="*/ 71 w 270"/>
                    <a:gd name="T7" fmla="*/ 64 h 141"/>
                    <a:gd name="T8" fmla="*/ 72 w 270"/>
                    <a:gd name="T9" fmla="*/ 59 h 141"/>
                    <a:gd name="T10" fmla="*/ 76 w 270"/>
                    <a:gd name="T11" fmla="*/ 53 h 141"/>
                    <a:gd name="T12" fmla="*/ 86 w 270"/>
                    <a:gd name="T13" fmla="*/ 56 h 141"/>
                    <a:gd name="T14" fmla="*/ 87 w 270"/>
                    <a:gd name="T15" fmla="*/ 60 h 141"/>
                    <a:gd name="T16" fmla="*/ 94 w 270"/>
                    <a:gd name="T17" fmla="*/ 60 h 141"/>
                    <a:gd name="T18" fmla="*/ 103 w 270"/>
                    <a:gd name="T19" fmla="*/ 58 h 141"/>
                    <a:gd name="T20" fmla="*/ 112 w 270"/>
                    <a:gd name="T21" fmla="*/ 55 h 141"/>
                    <a:gd name="T22" fmla="*/ 103 w 270"/>
                    <a:gd name="T23" fmla="*/ 44 h 141"/>
                    <a:gd name="T24" fmla="*/ 106 w 270"/>
                    <a:gd name="T25" fmla="*/ 36 h 141"/>
                    <a:gd name="T26" fmla="*/ 114 w 270"/>
                    <a:gd name="T27" fmla="*/ 38 h 141"/>
                    <a:gd name="T28" fmla="*/ 124 w 270"/>
                    <a:gd name="T29" fmla="*/ 48 h 141"/>
                    <a:gd name="T30" fmla="*/ 135 w 270"/>
                    <a:gd name="T31" fmla="*/ 33 h 141"/>
                    <a:gd name="T32" fmla="*/ 132 w 270"/>
                    <a:gd name="T33" fmla="*/ 22 h 141"/>
                    <a:gd name="T34" fmla="*/ 133 w 270"/>
                    <a:gd name="T35" fmla="*/ 16 h 141"/>
                    <a:gd name="T36" fmla="*/ 134 w 270"/>
                    <a:gd name="T37" fmla="*/ 15 h 141"/>
                    <a:gd name="T38" fmla="*/ 133 w 270"/>
                    <a:gd name="T39" fmla="*/ 12 h 141"/>
                    <a:gd name="T40" fmla="*/ 127 w 270"/>
                    <a:gd name="T41" fmla="*/ 5 h 141"/>
                    <a:gd name="T42" fmla="*/ 121 w 270"/>
                    <a:gd name="T43" fmla="*/ 4 h 141"/>
                    <a:gd name="T44" fmla="*/ 118 w 270"/>
                    <a:gd name="T45" fmla="*/ 13 h 141"/>
                    <a:gd name="T46" fmla="*/ 107 w 270"/>
                    <a:gd name="T47" fmla="*/ 11 h 141"/>
                    <a:gd name="T48" fmla="*/ 103 w 270"/>
                    <a:gd name="T49" fmla="*/ 5 h 141"/>
                    <a:gd name="T50" fmla="*/ 100 w 270"/>
                    <a:gd name="T51" fmla="*/ 1 h 141"/>
                    <a:gd name="T52" fmla="*/ 88 w 270"/>
                    <a:gd name="T53" fmla="*/ 4 h 141"/>
                    <a:gd name="T54" fmla="*/ 88 w 270"/>
                    <a:gd name="T55" fmla="*/ 21 h 141"/>
                    <a:gd name="T56" fmla="*/ 81 w 270"/>
                    <a:gd name="T57" fmla="*/ 27 h 141"/>
                    <a:gd name="T58" fmla="*/ 75 w 270"/>
                    <a:gd name="T59" fmla="*/ 23 h 141"/>
                    <a:gd name="T60" fmla="*/ 75 w 270"/>
                    <a:gd name="T61" fmla="*/ 10 h 141"/>
                    <a:gd name="T62" fmla="*/ 65 w 270"/>
                    <a:gd name="T63" fmla="*/ 14 h 141"/>
                    <a:gd name="T64" fmla="*/ 55 w 270"/>
                    <a:gd name="T65" fmla="*/ 19 h 141"/>
                    <a:gd name="T66" fmla="*/ 50 w 270"/>
                    <a:gd name="T67" fmla="*/ 25 h 141"/>
                    <a:gd name="T68" fmla="*/ 53 w 270"/>
                    <a:gd name="T69" fmla="*/ 31 h 141"/>
                    <a:gd name="T70" fmla="*/ 46 w 270"/>
                    <a:gd name="T71" fmla="*/ 37 h 141"/>
                    <a:gd name="T72" fmla="*/ 40 w 270"/>
                    <a:gd name="T73" fmla="*/ 33 h 141"/>
                    <a:gd name="T74" fmla="*/ 31 w 270"/>
                    <a:gd name="T75" fmla="*/ 30 h 141"/>
                    <a:gd name="T76" fmla="*/ 18 w 270"/>
                    <a:gd name="T77" fmla="*/ 34 h 141"/>
                    <a:gd name="T78" fmla="*/ 6 w 270"/>
                    <a:gd name="T79" fmla="*/ 38 h 141"/>
                    <a:gd name="T80" fmla="*/ 0 w 270"/>
                    <a:gd name="T81" fmla="*/ 52 h 141"/>
                    <a:gd name="T82" fmla="*/ 6 w 270"/>
                    <a:gd name="T83" fmla="*/ 67 h 141"/>
                    <a:gd name="T84" fmla="*/ 7 w 270"/>
                    <a:gd name="T85" fmla="*/ 70 h 141"/>
                    <a:gd name="T86" fmla="*/ 21 w 270"/>
                    <a:gd name="T87" fmla="*/ 69 h 141"/>
                    <a:gd name="T88" fmla="*/ 35 w 270"/>
                    <a:gd name="T89" fmla="*/ 67 h 141"/>
                    <a:gd name="T90" fmla="*/ 48 w 270"/>
                    <a:gd name="T91" fmla="*/ 61 h 141"/>
                    <a:gd name="T92" fmla="*/ 54 w 270"/>
                    <a:gd name="T93" fmla="*/ 44 h 1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70"/>
                    <a:gd name="T142" fmla="*/ 0 h 141"/>
                    <a:gd name="T143" fmla="*/ 270 w 270"/>
                    <a:gd name="T144" fmla="*/ 141 h 1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70" h="141">
                      <a:moveTo>
                        <a:pt x="108" y="89"/>
                      </a:moveTo>
                      <a:lnTo>
                        <a:pt x="116" y="90"/>
                      </a:lnTo>
                      <a:lnTo>
                        <a:pt x="123" y="91"/>
                      </a:lnTo>
                      <a:lnTo>
                        <a:pt x="130" y="93"/>
                      </a:lnTo>
                      <a:lnTo>
                        <a:pt x="137" y="96"/>
                      </a:lnTo>
                      <a:lnTo>
                        <a:pt x="134" y="103"/>
                      </a:lnTo>
                      <a:lnTo>
                        <a:pt x="131" y="112"/>
                      </a:lnTo>
                      <a:lnTo>
                        <a:pt x="129" y="121"/>
                      </a:lnTo>
                      <a:lnTo>
                        <a:pt x="125" y="131"/>
                      </a:lnTo>
                      <a:lnTo>
                        <a:pt x="131" y="130"/>
                      </a:lnTo>
                      <a:lnTo>
                        <a:pt x="136" y="129"/>
                      </a:lnTo>
                      <a:lnTo>
                        <a:pt x="142" y="129"/>
                      </a:lnTo>
                      <a:lnTo>
                        <a:pt x="146" y="128"/>
                      </a:lnTo>
                      <a:lnTo>
                        <a:pt x="145" y="123"/>
                      </a:lnTo>
                      <a:lnTo>
                        <a:pt x="145" y="119"/>
                      </a:lnTo>
                      <a:lnTo>
                        <a:pt x="145" y="114"/>
                      </a:lnTo>
                      <a:lnTo>
                        <a:pt x="145" y="109"/>
                      </a:lnTo>
                      <a:lnTo>
                        <a:pt x="153" y="107"/>
                      </a:lnTo>
                      <a:lnTo>
                        <a:pt x="161" y="104"/>
                      </a:lnTo>
                      <a:lnTo>
                        <a:pt x="168" y="104"/>
                      </a:lnTo>
                      <a:lnTo>
                        <a:pt x="173" y="112"/>
                      </a:lnTo>
                      <a:lnTo>
                        <a:pt x="174" y="114"/>
                      </a:lnTo>
                      <a:lnTo>
                        <a:pt x="175" y="118"/>
                      </a:lnTo>
                      <a:lnTo>
                        <a:pt x="175" y="121"/>
                      </a:lnTo>
                      <a:lnTo>
                        <a:pt x="176" y="123"/>
                      </a:lnTo>
                      <a:lnTo>
                        <a:pt x="183" y="122"/>
                      </a:lnTo>
                      <a:lnTo>
                        <a:pt x="189" y="121"/>
                      </a:lnTo>
                      <a:lnTo>
                        <a:pt x="196" y="120"/>
                      </a:lnTo>
                      <a:lnTo>
                        <a:pt x="201" y="118"/>
                      </a:lnTo>
                      <a:lnTo>
                        <a:pt x="207" y="116"/>
                      </a:lnTo>
                      <a:lnTo>
                        <a:pt x="213" y="114"/>
                      </a:lnTo>
                      <a:lnTo>
                        <a:pt x="219" y="113"/>
                      </a:lnTo>
                      <a:lnTo>
                        <a:pt x="224" y="111"/>
                      </a:lnTo>
                      <a:lnTo>
                        <a:pt x="217" y="103"/>
                      </a:lnTo>
                      <a:lnTo>
                        <a:pt x="212" y="95"/>
                      </a:lnTo>
                      <a:lnTo>
                        <a:pt x="207" y="88"/>
                      </a:lnTo>
                      <a:lnTo>
                        <a:pt x="206" y="78"/>
                      </a:lnTo>
                      <a:lnTo>
                        <a:pt x="211" y="76"/>
                      </a:lnTo>
                      <a:lnTo>
                        <a:pt x="213" y="73"/>
                      </a:lnTo>
                      <a:lnTo>
                        <a:pt x="217" y="69"/>
                      </a:lnTo>
                      <a:lnTo>
                        <a:pt x="223" y="68"/>
                      </a:lnTo>
                      <a:lnTo>
                        <a:pt x="228" y="76"/>
                      </a:lnTo>
                      <a:lnTo>
                        <a:pt x="235" y="83"/>
                      </a:lnTo>
                      <a:lnTo>
                        <a:pt x="242" y="89"/>
                      </a:lnTo>
                      <a:lnTo>
                        <a:pt x="248" y="96"/>
                      </a:lnTo>
                      <a:lnTo>
                        <a:pt x="258" y="88"/>
                      </a:lnTo>
                      <a:lnTo>
                        <a:pt x="265" y="77"/>
                      </a:lnTo>
                      <a:lnTo>
                        <a:pt x="269" y="66"/>
                      </a:lnTo>
                      <a:lnTo>
                        <a:pt x="270" y="53"/>
                      </a:lnTo>
                      <a:lnTo>
                        <a:pt x="267" y="50"/>
                      </a:lnTo>
                      <a:lnTo>
                        <a:pt x="263" y="45"/>
                      </a:lnTo>
                      <a:lnTo>
                        <a:pt x="262" y="39"/>
                      </a:lnTo>
                      <a:lnTo>
                        <a:pt x="262" y="33"/>
                      </a:lnTo>
                      <a:lnTo>
                        <a:pt x="265" y="33"/>
                      </a:lnTo>
                      <a:lnTo>
                        <a:pt x="266" y="32"/>
                      </a:lnTo>
                      <a:lnTo>
                        <a:pt x="266" y="31"/>
                      </a:lnTo>
                      <a:lnTo>
                        <a:pt x="267" y="30"/>
                      </a:lnTo>
                      <a:lnTo>
                        <a:pt x="266" y="28"/>
                      </a:lnTo>
                      <a:lnTo>
                        <a:pt x="266" y="27"/>
                      </a:lnTo>
                      <a:lnTo>
                        <a:pt x="266" y="24"/>
                      </a:lnTo>
                      <a:lnTo>
                        <a:pt x="265" y="23"/>
                      </a:lnTo>
                      <a:lnTo>
                        <a:pt x="260" y="16"/>
                      </a:lnTo>
                      <a:lnTo>
                        <a:pt x="255" y="10"/>
                      </a:lnTo>
                      <a:lnTo>
                        <a:pt x="251" y="6"/>
                      </a:lnTo>
                      <a:lnTo>
                        <a:pt x="245" y="2"/>
                      </a:lnTo>
                      <a:lnTo>
                        <a:pt x="243" y="9"/>
                      </a:lnTo>
                      <a:lnTo>
                        <a:pt x="242" y="15"/>
                      </a:lnTo>
                      <a:lnTo>
                        <a:pt x="239" y="21"/>
                      </a:lnTo>
                      <a:lnTo>
                        <a:pt x="236" y="27"/>
                      </a:lnTo>
                      <a:lnTo>
                        <a:pt x="228" y="27"/>
                      </a:lnTo>
                      <a:lnTo>
                        <a:pt x="222" y="24"/>
                      </a:lnTo>
                      <a:lnTo>
                        <a:pt x="215" y="22"/>
                      </a:lnTo>
                      <a:lnTo>
                        <a:pt x="207" y="22"/>
                      </a:lnTo>
                      <a:lnTo>
                        <a:pt x="207" y="16"/>
                      </a:lnTo>
                      <a:lnTo>
                        <a:pt x="207" y="10"/>
                      </a:lnTo>
                      <a:lnTo>
                        <a:pt x="207" y="6"/>
                      </a:lnTo>
                      <a:lnTo>
                        <a:pt x="207" y="0"/>
                      </a:lnTo>
                      <a:lnTo>
                        <a:pt x="200" y="2"/>
                      </a:lnTo>
                      <a:lnTo>
                        <a:pt x="192" y="5"/>
                      </a:lnTo>
                      <a:lnTo>
                        <a:pt x="184" y="7"/>
                      </a:lnTo>
                      <a:lnTo>
                        <a:pt x="176" y="9"/>
                      </a:lnTo>
                      <a:lnTo>
                        <a:pt x="177" y="21"/>
                      </a:lnTo>
                      <a:lnTo>
                        <a:pt x="178" y="31"/>
                      </a:lnTo>
                      <a:lnTo>
                        <a:pt x="177" y="42"/>
                      </a:lnTo>
                      <a:lnTo>
                        <a:pt x="174" y="52"/>
                      </a:lnTo>
                      <a:lnTo>
                        <a:pt x="169" y="55"/>
                      </a:lnTo>
                      <a:lnTo>
                        <a:pt x="163" y="55"/>
                      </a:lnTo>
                      <a:lnTo>
                        <a:pt x="158" y="55"/>
                      </a:lnTo>
                      <a:lnTo>
                        <a:pt x="151" y="55"/>
                      </a:lnTo>
                      <a:lnTo>
                        <a:pt x="150" y="47"/>
                      </a:lnTo>
                      <a:lnTo>
                        <a:pt x="150" y="38"/>
                      </a:lnTo>
                      <a:lnTo>
                        <a:pt x="150" y="30"/>
                      </a:lnTo>
                      <a:lnTo>
                        <a:pt x="150" y="21"/>
                      </a:lnTo>
                      <a:lnTo>
                        <a:pt x="143" y="23"/>
                      </a:lnTo>
                      <a:lnTo>
                        <a:pt x="137" y="27"/>
                      </a:lnTo>
                      <a:lnTo>
                        <a:pt x="130" y="29"/>
                      </a:lnTo>
                      <a:lnTo>
                        <a:pt x="123" y="32"/>
                      </a:lnTo>
                      <a:lnTo>
                        <a:pt x="117" y="36"/>
                      </a:lnTo>
                      <a:lnTo>
                        <a:pt x="111" y="39"/>
                      </a:lnTo>
                      <a:lnTo>
                        <a:pt x="104" y="42"/>
                      </a:lnTo>
                      <a:lnTo>
                        <a:pt x="97" y="45"/>
                      </a:lnTo>
                      <a:lnTo>
                        <a:pt x="100" y="50"/>
                      </a:lnTo>
                      <a:lnTo>
                        <a:pt x="102" y="54"/>
                      </a:lnTo>
                      <a:lnTo>
                        <a:pt x="105" y="59"/>
                      </a:lnTo>
                      <a:lnTo>
                        <a:pt x="107" y="63"/>
                      </a:lnTo>
                      <a:lnTo>
                        <a:pt x="102" y="66"/>
                      </a:lnTo>
                      <a:lnTo>
                        <a:pt x="98" y="70"/>
                      </a:lnTo>
                      <a:lnTo>
                        <a:pt x="93" y="74"/>
                      </a:lnTo>
                      <a:lnTo>
                        <a:pt x="88" y="75"/>
                      </a:lnTo>
                      <a:lnTo>
                        <a:pt x="84" y="70"/>
                      </a:lnTo>
                      <a:lnTo>
                        <a:pt x="81" y="66"/>
                      </a:lnTo>
                      <a:lnTo>
                        <a:pt x="76" y="61"/>
                      </a:lnTo>
                      <a:lnTo>
                        <a:pt x="71" y="57"/>
                      </a:lnTo>
                      <a:lnTo>
                        <a:pt x="63" y="60"/>
                      </a:lnTo>
                      <a:lnTo>
                        <a:pt x="54" y="63"/>
                      </a:lnTo>
                      <a:lnTo>
                        <a:pt x="46" y="66"/>
                      </a:lnTo>
                      <a:lnTo>
                        <a:pt x="37" y="69"/>
                      </a:lnTo>
                      <a:lnTo>
                        <a:pt x="29" y="71"/>
                      </a:lnTo>
                      <a:lnTo>
                        <a:pt x="20" y="74"/>
                      </a:lnTo>
                      <a:lnTo>
                        <a:pt x="12" y="76"/>
                      </a:lnTo>
                      <a:lnTo>
                        <a:pt x="2" y="77"/>
                      </a:lnTo>
                      <a:lnTo>
                        <a:pt x="0" y="91"/>
                      </a:lnTo>
                      <a:lnTo>
                        <a:pt x="0" y="105"/>
                      </a:lnTo>
                      <a:lnTo>
                        <a:pt x="4" y="119"/>
                      </a:lnTo>
                      <a:lnTo>
                        <a:pt x="10" y="133"/>
                      </a:lnTo>
                      <a:lnTo>
                        <a:pt x="12" y="135"/>
                      </a:lnTo>
                      <a:lnTo>
                        <a:pt x="13" y="136"/>
                      </a:lnTo>
                      <a:lnTo>
                        <a:pt x="13" y="138"/>
                      </a:lnTo>
                      <a:lnTo>
                        <a:pt x="14" y="141"/>
                      </a:lnTo>
                      <a:lnTo>
                        <a:pt x="23" y="139"/>
                      </a:lnTo>
                      <a:lnTo>
                        <a:pt x="32" y="138"/>
                      </a:lnTo>
                      <a:lnTo>
                        <a:pt x="42" y="138"/>
                      </a:lnTo>
                      <a:lnTo>
                        <a:pt x="52" y="137"/>
                      </a:lnTo>
                      <a:lnTo>
                        <a:pt x="61" y="136"/>
                      </a:lnTo>
                      <a:lnTo>
                        <a:pt x="71" y="135"/>
                      </a:lnTo>
                      <a:lnTo>
                        <a:pt x="81" y="135"/>
                      </a:lnTo>
                      <a:lnTo>
                        <a:pt x="91" y="134"/>
                      </a:lnTo>
                      <a:lnTo>
                        <a:pt x="96" y="122"/>
                      </a:lnTo>
                      <a:lnTo>
                        <a:pt x="100" y="111"/>
                      </a:lnTo>
                      <a:lnTo>
                        <a:pt x="105" y="100"/>
                      </a:lnTo>
                      <a:lnTo>
                        <a:pt x="108" y="8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4" name="Freeform 28"/>
                <p:cNvSpPr>
                  <a:spLocks/>
                </p:cNvSpPr>
                <p:nvPr/>
              </p:nvSpPr>
              <p:spPr bwMode="auto">
                <a:xfrm>
                  <a:off x="1496" y="2483"/>
                  <a:ext cx="344" cy="343"/>
                </a:xfrm>
                <a:custGeom>
                  <a:avLst/>
                  <a:gdLst>
                    <a:gd name="T0" fmla="*/ 305 w 686"/>
                    <a:gd name="T1" fmla="*/ 3 h 686"/>
                    <a:gd name="T2" fmla="*/ 292 w 686"/>
                    <a:gd name="T3" fmla="*/ 13 h 686"/>
                    <a:gd name="T4" fmla="*/ 281 w 686"/>
                    <a:gd name="T5" fmla="*/ 25 h 686"/>
                    <a:gd name="T6" fmla="*/ 282 w 686"/>
                    <a:gd name="T7" fmla="*/ 65 h 686"/>
                    <a:gd name="T8" fmla="*/ 275 w 686"/>
                    <a:gd name="T9" fmla="*/ 78 h 686"/>
                    <a:gd name="T10" fmla="*/ 269 w 686"/>
                    <a:gd name="T11" fmla="*/ 80 h 686"/>
                    <a:gd name="T12" fmla="*/ 262 w 686"/>
                    <a:gd name="T13" fmla="*/ 80 h 686"/>
                    <a:gd name="T14" fmla="*/ 258 w 686"/>
                    <a:gd name="T15" fmla="*/ 29 h 686"/>
                    <a:gd name="T16" fmla="*/ 254 w 686"/>
                    <a:gd name="T17" fmla="*/ 14 h 686"/>
                    <a:gd name="T18" fmla="*/ 246 w 686"/>
                    <a:gd name="T19" fmla="*/ 26 h 686"/>
                    <a:gd name="T20" fmla="*/ 232 w 686"/>
                    <a:gd name="T21" fmla="*/ 58 h 686"/>
                    <a:gd name="T22" fmla="*/ 223 w 686"/>
                    <a:gd name="T23" fmla="*/ 92 h 686"/>
                    <a:gd name="T24" fmla="*/ 219 w 686"/>
                    <a:gd name="T25" fmla="*/ 106 h 686"/>
                    <a:gd name="T26" fmla="*/ 214 w 686"/>
                    <a:gd name="T27" fmla="*/ 110 h 686"/>
                    <a:gd name="T28" fmla="*/ 205 w 686"/>
                    <a:gd name="T29" fmla="*/ 110 h 686"/>
                    <a:gd name="T30" fmla="*/ 196 w 686"/>
                    <a:gd name="T31" fmla="*/ 110 h 686"/>
                    <a:gd name="T32" fmla="*/ 200 w 686"/>
                    <a:gd name="T33" fmla="*/ 87 h 686"/>
                    <a:gd name="T34" fmla="*/ 200 w 686"/>
                    <a:gd name="T35" fmla="*/ 66 h 686"/>
                    <a:gd name="T36" fmla="*/ 183 w 686"/>
                    <a:gd name="T37" fmla="*/ 71 h 686"/>
                    <a:gd name="T38" fmla="*/ 167 w 686"/>
                    <a:gd name="T39" fmla="*/ 77 h 686"/>
                    <a:gd name="T40" fmla="*/ 147 w 686"/>
                    <a:gd name="T41" fmla="*/ 83 h 686"/>
                    <a:gd name="T42" fmla="*/ 126 w 686"/>
                    <a:gd name="T43" fmla="*/ 90 h 686"/>
                    <a:gd name="T44" fmla="*/ 105 w 686"/>
                    <a:gd name="T45" fmla="*/ 96 h 686"/>
                    <a:gd name="T46" fmla="*/ 105 w 686"/>
                    <a:gd name="T47" fmla="*/ 82 h 686"/>
                    <a:gd name="T48" fmla="*/ 108 w 686"/>
                    <a:gd name="T49" fmla="*/ 52 h 686"/>
                    <a:gd name="T50" fmla="*/ 102 w 686"/>
                    <a:gd name="T51" fmla="*/ 30 h 686"/>
                    <a:gd name="T52" fmla="*/ 92 w 686"/>
                    <a:gd name="T53" fmla="*/ 38 h 686"/>
                    <a:gd name="T54" fmla="*/ 82 w 686"/>
                    <a:gd name="T55" fmla="*/ 47 h 686"/>
                    <a:gd name="T56" fmla="*/ 71 w 686"/>
                    <a:gd name="T57" fmla="*/ 65 h 686"/>
                    <a:gd name="T58" fmla="*/ 74 w 686"/>
                    <a:gd name="T59" fmla="*/ 90 h 686"/>
                    <a:gd name="T60" fmla="*/ 75 w 686"/>
                    <a:gd name="T61" fmla="*/ 115 h 686"/>
                    <a:gd name="T62" fmla="*/ 69 w 686"/>
                    <a:gd name="T63" fmla="*/ 117 h 686"/>
                    <a:gd name="T64" fmla="*/ 62 w 686"/>
                    <a:gd name="T65" fmla="*/ 118 h 686"/>
                    <a:gd name="T66" fmla="*/ 56 w 686"/>
                    <a:gd name="T67" fmla="*/ 109 h 686"/>
                    <a:gd name="T68" fmla="*/ 52 w 686"/>
                    <a:gd name="T69" fmla="*/ 83 h 686"/>
                    <a:gd name="T70" fmla="*/ 45 w 686"/>
                    <a:gd name="T71" fmla="*/ 56 h 686"/>
                    <a:gd name="T72" fmla="*/ 35 w 686"/>
                    <a:gd name="T73" fmla="*/ 53 h 686"/>
                    <a:gd name="T74" fmla="*/ 26 w 686"/>
                    <a:gd name="T75" fmla="*/ 70 h 686"/>
                    <a:gd name="T76" fmla="*/ 18 w 686"/>
                    <a:gd name="T77" fmla="*/ 97 h 686"/>
                    <a:gd name="T78" fmla="*/ 12 w 686"/>
                    <a:gd name="T79" fmla="*/ 125 h 686"/>
                    <a:gd name="T80" fmla="*/ 6 w 686"/>
                    <a:gd name="T81" fmla="*/ 144 h 686"/>
                    <a:gd name="T82" fmla="*/ 16 w 686"/>
                    <a:gd name="T83" fmla="*/ 150 h 686"/>
                    <a:gd name="T84" fmla="*/ 67 w 686"/>
                    <a:gd name="T85" fmla="*/ 135 h 686"/>
                    <a:gd name="T86" fmla="*/ 118 w 686"/>
                    <a:gd name="T87" fmla="*/ 123 h 686"/>
                    <a:gd name="T88" fmla="*/ 167 w 686"/>
                    <a:gd name="T89" fmla="*/ 121 h 686"/>
                    <a:gd name="T90" fmla="*/ 213 w 686"/>
                    <a:gd name="T91" fmla="*/ 134 h 686"/>
                    <a:gd name="T92" fmla="*/ 250 w 686"/>
                    <a:gd name="T93" fmla="*/ 168 h 686"/>
                    <a:gd name="T94" fmla="*/ 251 w 686"/>
                    <a:gd name="T95" fmla="*/ 169 h 686"/>
                    <a:gd name="T96" fmla="*/ 257 w 686"/>
                    <a:gd name="T97" fmla="*/ 158 h 686"/>
                    <a:gd name="T98" fmla="*/ 268 w 686"/>
                    <a:gd name="T99" fmla="*/ 140 h 686"/>
                    <a:gd name="T100" fmla="*/ 279 w 686"/>
                    <a:gd name="T101" fmla="*/ 124 h 686"/>
                    <a:gd name="T102" fmla="*/ 289 w 686"/>
                    <a:gd name="T103" fmla="*/ 134 h 686"/>
                    <a:gd name="T104" fmla="*/ 284 w 686"/>
                    <a:gd name="T105" fmla="*/ 149 h 686"/>
                    <a:gd name="T106" fmla="*/ 273 w 686"/>
                    <a:gd name="T107" fmla="*/ 167 h 686"/>
                    <a:gd name="T108" fmla="*/ 262 w 686"/>
                    <a:gd name="T109" fmla="*/ 185 h 686"/>
                    <a:gd name="T110" fmla="*/ 286 w 686"/>
                    <a:gd name="T111" fmla="*/ 241 h 686"/>
                    <a:gd name="T112" fmla="*/ 300 w 686"/>
                    <a:gd name="T113" fmla="*/ 302 h 686"/>
                    <a:gd name="T114" fmla="*/ 308 w 686"/>
                    <a:gd name="T115" fmla="*/ 338 h 686"/>
                    <a:gd name="T116" fmla="*/ 320 w 686"/>
                    <a:gd name="T117" fmla="*/ 325 h 686"/>
                    <a:gd name="T118" fmla="*/ 330 w 686"/>
                    <a:gd name="T119" fmla="*/ 311 h 686"/>
                    <a:gd name="T120" fmla="*/ 339 w 686"/>
                    <a:gd name="T121" fmla="*/ 227 h 686"/>
                    <a:gd name="T122" fmla="*/ 343 w 686"/>
                    <a:gd name="T123" fmla="*/ 110 h 686"/>
                    <a:gd name="T124" fmla="*/ 315 w 686"/>
                    <a:gd name="T125" fmla="*/ 0 h 68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86"/>
                    <a:gd name="T190" fmla="*/ 0 h 686"/>
                    <a:gd name="T191" fmla="*/ 686 w 686"/>
                    <a:gd name="T192" fmla="*/ 686 h 68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86" h="686">
                      <a:moveTo>
                        <a:pt x="628" y="0"/>
                      </a:moveTo>
                      <a:lnTo>
                        <a:pt x="617" y="1"/>
                      </a:lnTo>
                      <a:lnTo>
                        <a:pt x="608" y="5"/>
                      </a:lnTo>
                      <a:lnTo>
                        <a:pt x="599" y="12"/>
                      </a:lnTo>
                      <a:lnTo>
                        <a:pt x="591" y="19"/>
                      </a:lnTo>
                      <a:lnTo>
                        <a:pt x="583" y="27"/>
                      </a:lnTo>
                      <a:lnTo>
                        <a:pt x="576" y="36"/>
                      </a:lnTo>
                      <a:lnTo>
                        <a:pt x="569" y="44"/>
                      </a:lnTo>
                      <a:lnTo>
                        <a:pt x="561" y="51"/>
                      </a:lnTo>
                      <a:lnTo>
                        <a:pt x="561" y="77"/>
                      </a:lnTo>
                      <a:lnTo>
                        <a:pt x="563" y="104"/>
                      </a:lnTo>
                      <a:lnTo>
                        <a:pt x="563" y="129"/>
                      </a:lnTo>
                      <a:lnTo>
                        <a:pt x="557" y="153"/>
                      </a:lnTo>
                      <a:lnTo>
                        <a:pt x="553" y="153"/>
                      </a:lnTo>
                      <a:lnTo>
                        <a:pt x="548" y="155"/>
                      </a:lnTo>
                      <a:lnTo>
                        <a:pt x="544" y="156"/>
                      </a:lnTo>
                      <a:lnTo>
                        <a:pt x="540" y="158"/>
                      </a:lnTo>
                      <a:lnTo>
                        <a:pt x="536" y="159"/>
                      </a:lnTo>
                      <a:lnTo>
                        <a:pt x="531" y="159"/>
                      </a:lnTo>
                      <a:lnTo>
                        <a:pt x="528" y="160"/>
                      </a:lnTo>
                      <a:lnTo>
                        <a:pt x="523" y="159"/>
                      </a:lnTo>
                      <a:lnTo>
                        <a:pt x="517" y="126"/>
                      </a:lnTo>
                      <a:lnTo>
                        <a:pt x="516" y="92"/>
                      </a:lnTo>
                      <a:lnTo>
                        <a:pt x="515" y="59"/>
                      </a:lnTo>
                      <a:lnTo>
                        <a:pt x="511" y="26"/>
                      </a:lnTo>
                      <a:lnTo>
                        <a:pt x="509" y="28"/>
                      </a:lnTo>
                      <a:lnTo>
                        <a:pt x="507" y="29"/>
                      </a:lnTo>
                      <a:lnTo>
                        <a:pt x="505" y="30"/>
                      </a:lnTo>
                      <a:lnTo>
                        <a:pt x="502" y="31"/>
                      </a:lnTo>
                      <a:lnTo>
                        <a:pt x="490" y="52"/>
                      </a:lnTo>
                      <a:lnTo>
                        <a:pt x="479" y="73"/>
                      </a:lnTo>
                      <a:lnTo>
                        <a:pt x="470" y="95"/>
                      </a:lnTo>
                      <a:lnTo>
                        <a:pt x="462" y="117"/>
                      </a:lnTo>
                      <a:lnTo>
                        <a:pt x="455" y="139"/>
                      </a:lnTo>
                      <a:lnTo>
                        <a:pt x="448" y="162"/>
                      </a:lnTo>
                      <a:lnTo>
                        <a:pt x="444" y="185"/>
                      </a:lnTo>
                      <a:lnTo>
                        <a:pt x="439" y="208"/>
                      </a:lnTo>
                      <a:lnTo>
                        <a:pt x="438" y="211"/>
                      </a:lnTo>
                      <a:lnTo>
                        <a:pt x="437" y="213"/>
                      </a:lnTo>
                      <a:lnTo>
                        <a:pt x="436" y="217"/>
                      </a:lnTo>
                      <a:lnTo>
                        <a:pt x="432" y="220"/>
                      </a:lnTo>
                      <a:lnTo>
                        <a:pt x="426" y="220"/>
                      </a:lnTo>
                      <a:lnTo>
                        <a:pt x="421" y="221"/>
                      </a:lnTo>
                      <a:lnTo>
                        <a:pt x="414" y="221"/>
                      </a:lnTo>
                      <a:lnTo>
                        <a:pt x="408" y="221"/>
                      </a:lnTo>
                      <a:lnTo>
                        <a:pt x="402" y="221"/>
                      </a:lnTo>
                      <a:lnTo>
                        <a:pt x="396" y="221"/>
                      </a:lnTo>
                      <a:lnTo>
                        <a:pt x="391" y="220"/>
                      </a:lnTo>
                      <a:lnTo>
                        <a:pt x="386" y="220"/>
                      </a:lnTo>
                      <a:lnTo>
                        <a:pt x="392" y="197"/>
                      </a:lnTo>
                      <a:lnTo>
                        <a:pt x="398" y="175"/>
                      </a:lnTo>
                      <a:lnTo>
                        <a:pt x="405" y="153"/>
                      </a:lnTo>
                      <a:lnTo>
                        <a:pt x="409" y="130"/>
                      </a:lnTo>
                      <a:lnTo>
                        <a:pt x="398" y="132"/>
                      </a:lnTo>
                      <a:lnTo>
                        <a:pt x="387" y="135"/>
                      </a:lnTo>
                      <a:lnTo>
                        <a:pt x="376" y="139"/>
                      </a:lnTo>
                      <a:lnTo>
                        <a:pt x="365" y="142"/>
                      </a:lnTo>
                      <a:lnTo>
                        <a:pt x="355" y="147"/>
                      </a:lnTo>
                      <a:lnTo>
                        <a:pt x="344" y="150"/>
                      </a:lnTo>
                      <a:lnTo>
                        <a:pt x="333" y="153"/>
                      </a:lnTo>
                      <a:lnTo>
                        <a:pt x="322" y="156"/>
                      </a:lnTo>
                      <a:lnTo>
                        <a:pt x="308" y="160"/>
                      </a:lnTo>
                      <a:lnTo>
                        <a:pt x="293" y="166"/>
                      </a:lnTo>
                      <a:lnTo>
                        <a:pt x="279" y="171"/>
                      </a:lnTo>
                      <a:lnTo>
                        <a:pt x="265" y="175"/>
                      </a:lnTo>
                      <a:lnTo>
                        <a:pt x="252" y="180"/>
                      </a:lnTo>
                      <a:lnTo>
                        <a:pt x="238" y="185"/>
                      </a:lnTo>
                      <a:lnTo>
                        <a:pt x="224" y="189"/>
                      </a:lnTo>
                      <a:lnTo>
                        <a:pt x="210" y="193"/>
                      </a:lnTo>
                      <a:lnTo>
                        <a:pt x="204" y="183"/>
                      </a:lnTo>
                      <a:lnTo>
                        <a:pt x="206" y="174"/>
                      </a:lnTo>
                      <a:lnTo>
                        <a:pt x="210" y="164"/>
                      </a:lnTo>
                      <a:lnTo>
                        <a:pt x="213" y="151"/>
                      </a:lnTo>
                      <a:lnTo>
                        <a:pt x="214" y="127"/>
                      </a:lnTo>
                      <a:lnTo>
                        <a:pt x="215" y="104"/>
                      </a:lnTo>
                      <a:lnTo>
                        <a:pt x="215" y="80"/>
                      </a:lnTo>
                      <a:lnTo>
                        <a:pt x="210" y="58"/>
                      </a:lnTo>
                      <a:lnTo>
                        <a:pt x="203" y="60"/>
                      </a:lnTo>
                      <a:lnTo>
                        <a:pt x="196" y="65"/>
                      </a:lnTo>
                      <a:lnTo>
                        <a:pt x="190" y="69"/>
                      </a:lnTo>
                      <a:lnTo>
                        <a:pt x="184" y="75"/>
                      </a:lnTo>
                      <a:lnTo>
                        <a:pt x="177" y="81"/>
                      </a:lnTo>
                      <a:lnTo>
                        <a:pt x="170" y="87"/>
                      </a:lnTo>
                      <a:lnTo>
                        <a:pt x="164" y="94"/>
                      </a:lnTo>
                      <a:lnTo>
                        <a:pt x="157" y="99"/>
                      </a:lnTo>
                      <a:lnTo>
                        <a:pt x="146" y="114"/>
                      </a:lnTo>
                      <a:lnTo>
                        <a:pt x="141" y="129"/>
                      </a:lnTo>
                      <a:lnTo>
                        <a:pt x="141" y="147"/>
                      </a:lnTo>
                      <a:lnTo>
                        <a:pt x="144" y="163"/>
                      </a:lnTo>
                      <a:lnTo>
                        <a:pt x="147" y="180"/>
                      </a:lnTo>
                      <a:lnTo>
                        <a:pt x="150" y="197"/>
                      </a:lnTo>
                      <a:lnTo>
                        <a:pt x="152" y="215"/>
                      </a:lnTo>
                      <a:lnTo>
                        <a:pt x="150" y="231"/>
                      </a:lnTo>
                      <a:lnTo>
                        <a:pt x="146" y="232"/>
                      </a:lnTo>
                      <a:lnTo>
                        <a:pt x="141" y="233"/>
                      </a:lnTo>
                      <a:lnTo>
                        <a:pt x="138" y="234"/>
                      </a:lnTo>
                      <a:lnTo>
                        <a:pt x="133" y="235"/>
                      </a:lnTo>
                      <a:lnTo>
                        <a:pt x="129" y="236"/>
                      </a:lnTo>
                      <a:lnTo>
                        <a:pt x="124" y="236"/>
                      </a:lnTo>
                      <a:lnTo>
                        <a:pt x="119" y="235"/>
                      </a:lnTo>
                      <a:lnTo>
                        <a:pt x="115" y="234"/>
                      </a:lnTo>
                      <a:lnTo>
                        <a:pt x="111" y="218"/>
                      </a:lnTo>
                      <a:lnTo>
                        <a:pt x="109" y="201"/>
                      </a:lnTo>
                      <a:lnTo>
                        <a:pt x="107" y="182"/>
                      </a:lnTo>
                      <a:lnTo>
                        <a:pt x="104" y="165"/>
                      </a:lnTo>
                      <a:lnTo>
                        <a:pt x="100" y="148"/>
                      </a:lnTo>
                      <a:lnTo>
                        <a:pt x="95" y="130"/>
                      </a:lnTo>
                      <a:lnTo>
                        <a:pt x="89" y="113"/>
                      </a:lnTo>
                      <a:lnTo>
                        <a:pt x="80" y="98"/>
                      </a:lnTo>
                      <a:lnTo>
                        <a:pt x="73" y="102"/>
                      </a:lnTo>
                      <a:lnTo>
                        <a:pt x="69" y="107"/>
                      </a:lnTo>
                      <a:lnTo>
                        <a:pt x="63" y="114"/>
                      </a:lnTo>
                      <a:lnTo>
                        <a:pt x="57" y="121"/>
                      </a:lnTo>
                      <a:lnTo>
                        <a:pt x="52" y="140"/>
                      </a:lnTo>
                      <a:lnTo>
                        <a:pt x="46" y="158"/>
                      </a:lnTo>
                      <a:lnTo>
                        <a:pt x="40" y="175"/>
                      </a:lnTo>
                      <a:lnTo>
                        <a:pt x="35" y="194"/>
                      </a:lnTo>
                      <a:lnTo>
                        <a:pt x="31" y="212"/>
                      </a:lnTo>
                      <a:lnTo>
                        <a:pt x="26" y="231"/>
                      </a:lnTo>
                      <a:lnTo>
                        <a:pt x="24" y="250"/>
                      </a:lnTo>
                      <a:lnTo>
                        <a:pt x="23" y="269"/>
                      </a:lnTo>
                      <a:lnTo>
                        <a:pt x="17" y="278"/>
                      </a:lnTo>
                      <a:lnTo>
                        <a:pt x="11" y="287"/>
                      </a:lnTo>
                      <a:lnTo>
                        <a:pt x="6" y="297"/>
                      </a:lnTo>
                      <a:lnTo>
                        <a:pt x="0" y="307"/>
                      </a:lnTo>
                      <a:lnTo>
                        <a:pt x="32" y="299"/>
                      </a:lnTo>
                      <a:lnTo>
                        <a:pt x="65" y="289"/>
                      </a:lnTo>
                      <a:lnTo>
                        <a:pt x="99" y="279"/>
                      </a:lnTo>
                      <a:lnTo>
                        <a:pt x="133" y="270"/>
                      </a:lnTo>
                      <a:lnTo>
                        <a:pt x="168" y="261"/>
                      </a:lnTo>
                      <a:lnTo>
                        <a:pt x="202" y="254"/>
                      </a:lnTo>
                      <a:lnTo>
                        <a:pt x="235" y="247"/>
                      </a:lnTo>
                      <a:lnTo>
                        <a:pt x="270" y="243"/>
                      </a:lnTo>
                      <a:lnTo>
                        <a:pt x="302" y="241"/>
                      </a:lnTo>
                      <a:lnTo>
                        <a:pt x="334" y="242"/>
                      </a:lnTo>
                      <a:lnTo>
                        <a:pt x="365" y="247"/>
                      </a:lnTo>
                      <a:lnTo>
                        <a:pt x="395" y="255"/>
                      </a:lnTo>
                      <a:lnTo>
                        <a:pt x="424" y="268"/>
                      </a:lnTo>
                      <a:lnTo>
                        <a:pt x="451" y="285"/>
                      </a:lnTo>
                      <a:lnTo>
                        <a:pt x="476" y="308"/>
                      </a:lnTo>
                      <a:lnTo>
                        <a:pt x="499" y="336"/>
                      </a:lnTo>
                      <a:lnTo>
                        <a:pt x="500" y="337"/>
                      </a:lnTo>
                      <a:lnTo>
                        <a:pt x="500" y="338"/>
                      </a:lnTo>
                      <a:lnTo>
                        <a:pt x="500" y="339"/>
                      </a:lnTo>
                      <a:lnTo>
                        <a:pt x="507" y="326"/>
                      </a:lnTo>
                      <a:lnTo>
                        <a:pt x="513" y="315"/>
                      </a:lnTo>
                      <a:lnTo>
                        <a:pt x="520" y="303"/>
                      </a:lnTo>
                      <a:lnTo>
                        <a:pt x="528" y="292"/>
                      </a:lnTo>
                      <a:lnTo>
                        <a:pt x="534" y="280"/>
                      </a:lnTo>
                      <a:lnTo>
                        <a:pt x="541" y="269"/>
                      </a:lnTo>
                      <a:lnTo>
                        <a:pt x="549" y="258"/>
                      </a:lnTo>
                      <a:lnTo>
                        <a:pt x="557" y="248"/>
                      </a:lnTo>
                      <a:lnTo>
                        <a:pt x="564" y="254"/>
                      </a:lnTo>
                      <a:lnTo>
                        <a:pt x="570" y="261"/>
                      </a:lnTo>
                      <a:lnTo>
                        <a:pt x="576" y="268"/>
                      </a:lnTo>
                      <a:lnTo>
                        <a:pt x="583" y="273"/>
                      </a:lnTo>
                      <a:lnTo>
                        <a:pt x="575" y="286"/>
                      </a:lnTo>
                      <a:lnTo>
                        <a:pt x="567" y="297"/>
                      </a:lnTo>
                      <a:lnTo>
                        <a:pt x="559" y="310"/>
                      </a:lnTo>
                      <a:lnTo>
                        <a:pt x="552" y="322"/>
                      </a:lnTo>
                      <a:lnTo>
                        <a:pt x="544" y="334"/>
                      </a:lnTo>
                      <a:lnTo>
                        <a:pt x="537" y="347"/>
                      </a:lnTo>
                      <a:lnTo>
                        <a:pt x="529" y="359"/>
                      </a:lnTo>
                      <a:lnTo>
                        <a:pt x="522" y="371"/>
                      </a:lnTo>
                      <a:lnTo>
                        <a:pt x="541" y="407"/>
                      </a:lnTo>
                      <a:lnTo>
                        <a:pt x="557" y="445"/>
                      </a:lnTo>
                      <a:lnTo>
                        <a:pt x="571" y="483"/>
                      </a:lnTo>
                      <a:lnTo>
                        <a:pt x="582" y="523"/>
                      </a:lnTo>
                      <a:lnTo>
                        <a:pt x="591" y="562"/>
                      </a:lnTo>
                      <a:lnTo>
                        <a:pt x="598" y="604"/>
                      </a:lnTo>
                      <a:lnTo>
                        <a:pt x="603" y="644"/>
                      </a:lnTo>
                      <a:lnTo>
                        <a:pt x="607" y="686"/>
                      </a:lnTo>
                      <a:lnTo>
                        <a:pt x="615" y="676"/>
                      </a:lnTo>
                      <a:lnTo>
                        <a:pt x="623" y="667"/>
                      </a:lnTo>
                      <a:lnTo>
                        <a:pt x="630" y="658"/>
                      </a:lnTo>
                      <a:lnTo>
                        <a:pt x="638" y="649"/>
                      </a:lnTo>
                      <a:lnTo>
                        <a:pt x="645" y="640"/>
                      </a:lnTo>
                      <a:lnTo>
                        <a:pt x="652" y="630"/>
                      </a:lnTo>
                      <a:lnTo>
                        <a:pt x="659" y="621"/>
                      </a:lnTo>
                      <a:lnTo>
                        <a:pt x="664" y="611"/>
                      </a:lnTo>
                      <a:lnTo>
                        <a:pt x="670" y="532"/>
                      </a:lnTo>
                      <a:lnTo>
                        <a:pt x="677" y="454"/>
                      </a:lnTo>
                      <a:lnTo>
                        <a:pt x="684" y="376"/>
                      </a:lnTo>
                      <a:lnTo>
                        <a:pt x="686" y="297"/>
                      </a:lnTo>
                      <a:lnTo>
                        <a:pt x="684" y="220"/>
                      </a:lnTo>
                      <a:lnTo>
                        <a:pt x="675" y="145"/>
                      </a:lnTo>
                      <a:lnTo>
                        <a:pt x="656" y="72"/>
                      </a:lnTo>
                      <a:lnTo>
                        <a:pt x="628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5" name="Freeform 29"/>
                <p:cNvSpPr>
                  <a:spLocks/>
                </p:cNvSpPr>
                <p:nvPr/>
              </p:nvSpPr>
              <p:spPr bwMode="auto">
                <a:xfrm>
                  <a:off x="1407" y="2666"/>
                  <a:ext cx="127" cy="268"/>
                </a:xfrm>
                <a:custGeom>
                  <a:avLst/>
                  <a:gdLst>
                    <a:gd name="T0" fmla="*/ 60 w 256"/>
                    <a:gd name="T1" fmla="*/ 139 h 536"/>
                    <a:gd name="T2" fmla="*/ 67 w 256"/>
                    <a:gd name="T3" fmla="*/ 112 h 536"/>
                    <a:gd name="T4" fmla="*/ 78 w 256"/>
                    <a:gd name="T5" fmla="*/ 86 h 536"/>
                    <a:gd name="T6" fmla="*/ 92 w 256"/>
                    <a:gd name="T7" fmla="*/ 60 h 536"/>
                    <a:gd name="T8" fmla="*/ 101 w 256"/>
                    <a:gd name="T9" fmla="*/ 48 h 536"/>
                    <a:gd name="T10" fmla="*/ 106 w 256"/>
                    <a:gd name="T11" fmla="*/ 50 h 536"/>
                    <a:gd name="T12" fmla="*/ 112 w 256"/>
                    <a:gd name="T13" fmla="*/ 44 h 536"/>
                    <a:gd name="T14" fmla="*/ 119 w 256"/>
                    <a:gd name="T15" fmla="*/ 35 h 536"/>
                    <a:gd name="T16" fmla="*/ 127 w 256"/>
                    <a:gd name="T17" fmla="*/ 20 h 536"/>
                    <a:gd name="T18" fmla="*/ 122 w 256"/>
                    <a:gd name="T19" fmla="*/ 8 h 536"/>
                    <a:gd name="T20" fmla="*/ 105 w 256"/>
                    <a:gd name="T21" fmla="*/ 3 h 536"/>
                    <a:gd name="T22" fmla="*/ 82 w 256"/>
                    <a:gd name="T23" fmla="*/ 1 h 536"/>
                    <a:gd name="T24" fmla="*/ 60 w 256"/>
                    <a:gd name="T25" fmla="*/ 17 h 536"/>
                    <a:gd name="T26" fmla="*/ 39 w 256"/>
                    <a:gd name="T27" fmla="*/ 48 h 536"/>
                    <a:gd name="T28" fmla="*/ 21 w 256"/>
                    <a:gd name="T29" fmla="*/ 82 h 536"/>
                    <a:gd name="T30" fmla="*/ 6 w 256"/>
                    <a:gd name="T31" fmla="*/ 117 h 536"/>
                    <a:gd name="T32" fmla="*/ 0 w 256"/>
                    <a:gd name="T33" fmla="*/ 154 h 536"/>
                    <a:gd name="T34" fmla="*/ 3 w 256"/>
                    <a:gd name="T35" fmla="*/ 190 h 536"/>
                    <a:gd name="T36" fmla="*/ 13 w 256"/>
                    <a:gd name="T37" fmla="*/ 223 h 536"/>
                    <a:gd name="T38" fmla="*/ 30 w 256"/>
                    <a:gd name="T39" fmla="*/ 254 h 536"/>
                    <a:gd name="T40" fmla="*/ 46 w 256"/>
                    <a:gd name="T41" fmla="*/ 268 h 536"/>
                    <a:gd name="T42" fmla="*/ 55 w 256"/>
                    <a:gd name="T43" fmla="*/ 267 h 536"/>
                    <a:gd name="T44" fmla="*/ 64 w 256"/>
                    <a:gd name="T45" fmla="*/ 267 h 536"/>
                    <a:gd name="T46" fmla="*/ 73 w 256"/>
                    <a:gd name="T47" fmla="*/ 265 h 536"/>
                    <a:gd name="T48" fmla="*/ 84 w 256"/>
                    <a:gd name="T49" fmla="*/ 263 h 536"/>
                    <a:gd name="T50" fmla="*/ 96 w 256"/>
                    <a:gd name="T51" fmla="*/ 259 h 536"/>
                    <a:gd name="T52" fmla="*/ 108 w 256"/>
                    <a:gd name="T53" fmla="*/ 255 h 536"/>
                    <a:gd name="T54" fmla="*/ 120 w 256"/>
                    <a:gd name="T55" fmla="*/ 251 h 536"/>
                    <a:gd name="T56" fmla="*/ 121 w 256"/>
                    <a:gd name="T57" fmla="*/ 245 h 536"/>
                    <a:gd name="T58" fmla="*/ 110 w 256"/>
                    <a:gd name="T59" fmla="*/ 237 h 536"/>
                    <a:gd name="T60" fmla="*/ 101 w 256"/>
                    <a:gd name="T61" fmla="*/ 228 h 536"/>
                    <a:gd name="T62" fmla="*/ 93 w 256"/>
                    <a:gd name="T63" fmla="*/ 217 h 536"/>
                    <a:gd name="T64" fmla="*/ 87 w 256"/>
                    <a:gd name="T65" fmla="*/ 205 h 536"/>
                    <a:gd name="T66" fmla="*/ 83 w 256"/>
                    <a:gd name="T67" fmla="*/ 194 h 536"/>
                    <a:gd name="T68" fmla="*/ 79 w 256"/>
                    <a:gd name="T69" fmla="*/ 189 h 536"/>
                    <a:gd name="T70" fmla="*/ 74 w 256"/>
                    <a:gd name="T71" fmla="*/ 190 h 536"/>
                    <a:gd name="T72" fmla="*/ 68 w 256"/>
                    <a:gd name="T73" fmla="*/ 191 h 536"/>
                    <a:gd name="T74" fmla="*/ 64 w 256"/>
                    <a:gd name="T75" fmla="*/ 192 h 536"/>
                    <a:gd name="T76" fmla="*/ 57 w 256"/>
                    <a:gd name="T77" fmla="*/ 183 h 536"/>
                    <a:gd name="T78" fmla="*/ 57 w 256"/>
                    <a:gd name="T79" fmla="*/ 164 h 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56"/>
                    <a:gd name="T121" fmla="*/ 0 h 536"/>
                    <a:gd name="T122" fmla="*/ 256 w 256"/>
                    <a:gd name="T123" fmla="*/ 536 h 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56" h="536">
                      <a:moveTo>
                        <a:pt x="117" y="308"/>
                      </a:moveTo>
                      <a:lnTo>
                        <a:pt x="120" y="279"/>
                      </a:lnTo>
                      <a:lnTo>
                        <a:pt x="127" y="250"/>
                      </a:lnTo>
                      <a:lnTo>
                        <a:pt x="136" y="224"/>
                      </a:lnTo>
                      <a:lnTo>
                        <a:pt x="146" y="197"/>
                      </a:lnTo>
                      <a:lnTo>
                        <a:pt x="158" y="172"/>
                      </a:lnTo>
                      <a:lnTo>
                        <a:pt x="172" y="147"/>
                      </a:lnTo>
                      <a:lnTo>
                        <a:pt x="186" y="121"/>
                      </a:lnTo>
                      <a:lnTo>
                        <a:pt x="199" y="96"/>
                      </a:lnTo>
                      <a:lnTo>
                        <a:pt x="204" y="97"/>
                      </a:lnTo>
                      <a:lnTo>
                        <a:pt x="210" y="98"/>
                      </a:lnTo>
                      <a:lnTo>
                        <a:pt x="214" y="100"/>
                      </a:lnTo>
                      <a:lnTo>
                        <a:pt x="219" y="100"/>
                      </a:lnTo>
                      <a:lnTo>
                        <a:pt x="226" y="89"/>
                      </a:lnTo>
                      <a:lnTo>
                        <a:pt x="233" y="79"/>
                      </a:lnTo>
                      <a:lnTo>
                        <a:pt x="240" y="70"/>
                      </a:lnTo>
                      <a:lnTo>
                        <a:pt x="246" y="59"/>
                      </a:lnTo>
                      <a:lnTo>
                        <a:pt x="256" y="41"/>
                      </a:lnTo>
                      <a:lnTo>
                        <a:pt x="256" y="26"/>
                      </a:lnTo>
                      <a:lnTo>
                        <a:pt x="246" y="17"/>
                      </a:lnTo>
                      <a:lnTo>
                        <a:pt x="233" y="10"/>
                      </a:lnTo>
                      <a:lnTo>
                        <a:pt x="212" y="6"/>
                      </a:lnTo>
                      <a:lnTo>
                        <a:pt x="190" y="4"/>
                      </a:lnTo>
                      <a:lnTo>
                        <a:pt x="166" y="2"/>
                      </a:lnTo>
                      <a:lnTo>
                        <a:pt x="142" y="0"/>
                      </a:lnTo>
                      <a:lnTo>
                        <a:pt x="120" y="33"/>
                      </a:lnTo>
                      <a:lnTo>
                        <a:pt x="99" y="65"/>
                      </a:lnTo>
                      <a:lnTo>
                        <a:pt x="79" y="97"/>
                      </a:lnTo>
                      <a:lnTo>
                        <a:pt x="59" y="131"/>
                      </a:lnTo>
                      <a:lnTo>
                        <a:pt x="42" y="165"/>
                      </a:lnTo>
                      <a:lnTo>
                        <a:pt x="26" y="200"/>
                      </a:lnTo>
                      <a:lnTo>
                        <a:pt x="13" y="235"/>
                      </a:lnTo>
                      <a:lnTo>
                        <a:pt x="4" y="272"/>
                      </a:lnTo>
                      <a:lnTo>
                        <a:pt x="0" y="309"/>
                      </a:lnTo>
                      <a:lnTo>
                        <a:pt x="2" y="346"/>
                      </a:lnTo>
                      <a:lnTo>
                        <a:pt x="6" y="381"/>
                      </a:lnTo>
                      <a:lnTo>
                        <a:pt x="14" y="414"/>
                      </a:lnTo>
                      <a:lnTo>
                        <a:pt x="26" y="447"/>
                      </a:lnTo>
                      <a:lnTo>
                        <a:pt x="42" y="479"/>
                      </a:lnTo>
                      <a:lnTo>
                        <a:pt x="60" y="508"/>
                      </a:lnTo>
                      <a:lnTo>
                        <a:pt x="83" y="536"/>
                      </a:lnTo>
                      <a:lnTo>
                        <a:pt x="92" y="535"/>
                      </a:lnTo>
                      <a:lnTo>
                        <a:pt x="102" y="534"/>
                      </a:lnTo>
                      <a:lnTo>
                        <a:pt x="111" y="534"/>
                      </a:lnTo>
                      <a:lnTo>
                        <a:pt x="120" y="534"/>
                      </a:lnTo>
                      <a:lnTo>
                        <a:pt x="129" y="533"/>
                      </a:lnTo>
                      <a:lnTo>
                        <a:pt x="140" y="532"/>
                      </a:lnTo>
                      <a:lnTo>
                        <a:pt x="148" y="530"/>
                      </a:lnTo>
                      <a:lnTo>
                        <a:pt x="157" y="528"/>
                      </a:lnTo>
                      <a:lnTo>
                        <a:pt x="169" y="525"/>
                      </a:lnTo>
                      <a:lnTo>
                        <a:pt x="181" y="520"/>
                      </a:lnTo>
                      <a:lnTo>
                        <a:pt x="194" y="517"/>
                      </a:lnTo>
                      <a:lnTo>
                        <a:pt x="206" y="513"/>
                      </a:lnTo>
                      <a:lnTo>
                        <a:pt x="218" y="510"/>
                      </a:lnTo>
                      <a:lnTo>
                        <a:pt x="230" y="506"/>
                      </a:lnTo>
                      <a:lnTo>
                        <a:pt x="242" y="503"/>
                      </a:lnTo>
                      <a:lnTo>
                        <a:pt x="255" y="499"/>
                      </a:lnTo>
                      <a:lnTo>
                        <a:pt x="243" y="491"/>
                      </a:lnTo>
                      <a:lnTo>
                        <a:pt x="233" y="483"/>
                      </a:lnTo>
                      <a:lnTo>
                        <a:pt x="222" y="475"/>
                      </a:lnTo>
                      <a:lnTo>
                        <a:pt x="212" y="466"/>
                      </a:lnTo>
                      <a:lnTo>
                        <a:pt x="204" y="457"/>
                      </a:lnTo>
                      <a:lnTo>
                        <a:pt x="196" y="446"/>
                      </a:lnTo>
                      <a:lnTo>
                        <a:pt x="188" y="435"/>
                      </a:lnTo>
                      <a:lnTo>
                        <a:pt x="182" y="422"/>
                      </a:lnTo>
                      <a:lnTo>
                        <a:pt x="176" y="411"/>
                      </a:lnTo>
                      <a:lnTo>
                        <a:pt x="172" y="399"/>
                      </a:lnTo>
                      <a:lnTo>
                        <a:pt x="167" y="389"/>
                      </a:lnTo>
                      <a:lnTo>
                        <a:pt x="164" y="377"/>
                      </a:lnTo>
                      <a:lnTo>
                        <a:pt x="159" y="378"/>
                      </a:lnTo>
                      <a:lnTo>
                        <a:pt x="153" y="379"/>
                      </a:lnTo>
                      <a:lnTo>
                        <a:pt x="149" y="381"/>
                      </a:lnTo>
                      <a:lnTo>
                        <a:pt x="143" y="382"/>
                      </a:lnTo>
                      <a:lnTo>
                        <a:pt x="138" y="383"/>
                      </a:lnTo>
                      <a:lnTo>
                        <a:pt x="133" y="383"/>
                      </a:lnTo>
                      <a:lnTo>
                        <a:pt x="128" y="384"/>
                      </a:lnTo>
                      <a:lnTo>
                        <a:pt x="122" y="385"/>
                      </a:lnTo>
                      <a:lnTo>
                        <a:pt x="115" y="367"/>
                      </a:lnTo>
                      <a:lnTo>
                        <a:pt x="114" y="348"/>
                      </a:lnTo>
                      <a:lnTo>
                        <a:pt x="115" y="329"/>
                      </a:lnTo>
                      <a:lnTo>
                        <a:pt x="117" y="30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6" name="Freeform 30"/>
                <p:cNvSpPr>
                  <a:spLocks/>
                </p:cNvSpPr>
                <p:nvPr/>
              </p:nvSpPr>
              <p:spPr bwMode="auto">
                <a:xfrm>
                  <a:off x="1477" y="2604"/>
                  <a:ext cx="323" cy="311"/>
                </a:xfrm>
                <a:custGeom>
                  <a:avLst/>
                  <a:gdLst>
                    <a:gd name="T0" fmla="*/ 268 w 645"/>
                    <a:gd name="T1" fmla="*/ 90 h 623"/>
                    <a:gd name="T2" fmla="*/ 251 w 645"/>
                    <a:gd name="T3" fmla="*/ 128 h 623"/>
                    <a:gd name="T4" fmla="*/ 238 w 645"/>
                    <a:gd name="T5" fmla="*/ 167 h 623"/>
                    <a:gd name="T6" fmla="*/ 236 w 645"/>
                    <a:gd name="T7" fmla="*/ 184 h 623"/>
                    <a:gd name="T8" fmla="*/ 236 w 645"/>
                    <a:gd name="T9" fmla="*/ 200 h 623"/>
                    <a:gd name="T10" fmla="*/ 221 w 645"/>
                    <a:gd name="T11" fmla="*/ 190 h 623"/>
                    <a:gd name="T12" fmla="*/ 223 w 645"/>
                    <a:gd name="T13" fmla="*/ 159 h 623"/>
                    <a:gd name="T14" fmla="*/ 240 w 645"/>
                    <a:gd name="T15" fmla="*/ 118 h 623"/>
                    <a:gd name="T16" fmla="*/ 257 w 645"/>
                    <a:gd name="T17" fmla="*/ 76 h 623"/>
                    <a:gd name="T18" fmla="*/ 269 w 645"/>
                    <a:gd name="T19" fmla="*/ 48 h 623"/>
                    <a:gd name="T20" fmla="*/ 269 w 645"/>
                    <a:gd name="T21" fmla="*/ 47 h 623"/>
                    <a:gd name="T22" fmla="*/ 231 w 645"/>
                    <a:gd name="T23" fmla="*/ 13 h 623"/>
                    <a:gd name="T24" fmla="*/ 186 w 645"/>
                    <a:gd name="T25" fmla="*/ 0 h 623"/>
                    <a:gd name="T26" fmla="*/ 137 w 645"/>
                    <a:gd name="T27" fmla="*/ 3 h 623"/>
                    <a:gd name="T28" fmla="*/ 86 w 645"/>
                    <a:gd name="T29" fmla="*/ 14 h 623"/>
                    <a:gd name="T30" fmla="*/ 35 w 645"/>
                    <a:gd name="T31" fmla="*/ 29 h 623"/>
                    <a:gd name="T32" fmla="*/ 15 w 645"/>
                    <a:gd name="T33" fmla="*/ 40 h 623"/>
                    <a:gd name="T34" fmla="*/ 7 w 645"/>
                    <a:gd name="T35" fmla="*/ 51 h 623"/>
                    <a:gd name="T36" fmla="*/ 0 w 645"/>
                    <a:gd name="T37" fmla="*/ 62 h 623"/>
                    <a:gd name="T38" fmla="*/ 29 w 645"/>
                    <a:gd name="T39" fmla="*/ 64 h 623"/>
                    <a:gd name="T40" fmla="*/ 51 w 645"/>
                    <a:gd name="T41" fmla="*/ 69 h 623"/>
                    <a:gd name="T42" fmla="*/ 63 w 645"/>
                    <a:gd name="T43" fmla="*/ 76 h 623"/>
                    <a:gd name="T44" fmla="*/ 81 w 645"/>
                    <a:gd name="T45" fmla="*/ 73 h 623"/>
                    <a:gd name="T46" fmla="*/ 100 w 645"/>
                    <a:gd name="T47" fmla="*/ 72 h 623"/>
                    <a:gd name="T48" fmla="*/ 119 w 645"/>
                    <a:gd name="T49" fmla="*/ 70 h 623"/>
                    <a:gd name="T50" fmla="*/ 138 w 645"/>
                    <a:gd name="T51" fmla="*/ 68 h 623"/>
                    <a:gd name="T52" fmla="*/ 155 w 645"/>
                    <a:gd name="T53" fmla="*/ 66 h 623"/>
                    <a:gd name="T54" fmla="*/ 171 w 645"/>
                    <a:gd name="T55" fmla="*/ 65 h 623"/>
                    <a:gd name="T56" fmla="*/ 186 w 645"/>
                    <a:gd name="T57" fmla="*/ 68 h 623"/>
                    <a:gd name="T58" fmla="*/ 185 w 645"/>
                    <a:gd name="T59" fmla="*/ 93 h 623"/>
                    <a:gd name="T60" fmla="*/ 164 w 645"/>
                    <a:gd name="T61" fmla="*/ 136 h 623"/>
                    <a:gd name="T62" fmla="*/ 144 w 645"/>
                    <a:gd name="T63" fmla="*/ 182 h 623"/>
                    <a:gd name="T64" fmla="*/ 138 w 645"/>
                    <a:gd name="T65" fmla="*/ 207 h 623"/>
                    <a:gd name="T66" fmla="*/ 134 w 645"/>
                    <a:gd name="T67" fmla="*/ 216 h 623"/>
                    <a:gd name="T68" fmla="*/ 127 w 645"/>
                    <a:gd name="T69" fmla="*/ 219 h 623"/>
                    <a:gd name="T70" fmla="*/ 105 w 645"/>
                    <a:gd name="T71" fmla="*/ 224 h 623"/>
                    <a:gd name="T72" fmla="*/ 83 w 645"/>
                    <a:gd name="T73" fmla="*/ 231 h 623"/>
                    <a:gd name="T74" fmla="*/ 62 w 645"/>
                    <a:gd name="T75" fmla="*/ 237 h 623"/>
                    <a:gd name="T76" fmla="*/ 40 w 645"/>
                    <a:gd name="T77" fmla="*/ 243 h 623"/>
                    <a:gd name="T78" fmla="*/ 19 w 645"/>
                    <a:gd name="T79" fmla="*/ 249 h 623"/>
                    <a:gd name="T80" fmla="*/ 13 w 645"/>
                    <a:gd name="T81" fmla="*/ 256 h 623"/>
                    <a:gd name="T82" fmla="*/ 20 w 645"/>
                    <a:gd name="T83" fmla="*/ 273 h 623"/>
                    <a:gd name="T84" fmla="*/ 31 w 645"/>
                    <a:gd name="T85" fmla="*/ 290 h 623"/>
                    <a:gd name="T86" fmla="*/ 46 w 645"/>
                    <a:gd name="T87" fmla="*/ 303 h 623"/>
                    <a:gd name="T88" fmla="*/ 65 w 645"/>
                    <a:gd name="T89" fmla="*/ 309 h 623"/>
                    <a:gd name="T90" fmla="*/ 90 w 645"/>
                    <a:gd name="T91" fmla="*/ 301 h 623"/>
                    <a:gd name="T92" fmla="*/ 115 w 645"/>
                    <a:gd name="T93" fmla="*/ 293 h 623"/>
                    <a:gd name="T94" fmla="*/ 146 w 645"/>
                    <a:gd name="T95" fmla="*/ 285 h 623"/>
                    <a:gd name="T96" fmla="*/ 178 w 645"/>
                    <a:gd name="T97" fmla="*/ 277 h 623"/>
                    <a:gd name="T98" fmla="*/ 211 w 645"/>
                    <a:gd name="T99" fmla="*/ 268 h 623"/>
                    <a:gd name="T100" fmla="*/ 244 w 645"/>
                    <a:gd name="T101" fmla="*/ 259 h 623"/>
                    <a:gd name="T102" fmla="*/ 277 w 645"/>
                    <a:gd name="T103" fmla="*/ 251 h 623"/>
                    <a:gd name="T104" fmla="*/ 303 w 645"/>
                    <a:gd name="T105" fmla="*/ 243 h 623"/>
                    <a:gd name="T106" fmla="*/ 311 w 645"/>
                    <a:gd name="T107" fmla="*/ 234 h 623"/>
                    <a:gd name="T108" fmla="*/ 320 w 645"/>
                    <a:gd name="T109" fmla="*/ 225 h 623"/>
                    <a:gd name="T110" fmla="*/ 318 w 645"/>
                    <a:gd name="T111" fmla="*/ 181 h 623"/>
                    <a:gd name="T112" fmla="*/ 305 w 645"/>
                    <a:gd name="T113" fmla="*/ 121 h 623"/>
                    <a:gd name="T114" fmla="*/ 280 w 645"/>
                    <a:gd name="T115" fmla="*/ 65 h 62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45"/>
                    <a:gd name="T175" fmla="*/ 0 h 623"/>
                    <a:gd name="T176" fmla="*/ 645 w 645"/>
                    <a:gd name="T177" fmla="*/ 623 h 62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45" h="623">
                      <a:moveTo>
                        <a:pt x="560" y="130"/>
                      </a:moveTo>
                      <a:lnTo>
                        <a:pt x="547" y="154"/>
                      </a:lnTo>
                      <a:lnTo>
                        <a:pt x="535" y="180"/>
                      </a:lnTo>
                      <a:lnTo>
                        <a:pt x="523" y="205"/>
                      </a:lnTo>
                      <a:lnTo>
                        <a:pt x="513" y="230"/>
                      </a:lnTo>
                      <a:lnTo>
                        <a:pt x="502" y="256"/>
                      </a:lnTo>
                      <a:lnTo>
                        <a:pt x="492" y="281"/>
                      </a:lnTo>
                      <a:lnTo>
                        <a:pt x="484" y="308"/>
                      </a:lnTo>
                      <a:lnTo>
                        <a:pt x="476" y="334"/>
                      </a:lnTo>
                      <a:lnTo>
                        <a:pt x="471" y="343"/>
                      </a:lnTo>
                      <a:lnTo>
                        <a:pt x="471" y="356"/>
                      </a:lnTo>
                      <a:lnTo>
                        <a:pt x="472" y="369"/>
                      </a:lnTo>
                      <a:lnTo>
                        <a:pt x="475" y="381"/>
                      </a:lnTo>
                      <a:lnTo>
                        <a:pt x="475" y="393"/>
                      </a:lnTo>
                      <a:lnTo>
                        <a:pt x="471" y="401"/>
                      </a:lnTo>
                      <a:lnTo>
                        <a:pt x="462" y="404"/>
                      </a:lnTo>
                      <a:lnTo>
                        <a:pt x="445" y="402"/>
                      </a:lnTo>
                      <a:lnTo>
                        <a:pt x="441" y="381"/>
                      </a:lnTo>
                      <a:lnTo>
                        <a:pt x="440" y="361"/>
                      </a:lnTo>
                      <a:lnTo>
                        <a:pt x="441" y="339"/>
                      </a:lnTo>
                      <a:lnTo>
                        <a:pt x="445" y="319"/>
                      </a:lnTo>
                      <a:lnTo>
                        <a:pt x="457" y="291"/>
                      </a:lnTo>
                      <a:lnTo>
                        <a:pt x="469" y="264"/>
                      </a:lnTo>
                      <a:lnTo>
                        <a:pt x="480" y="236"/>
                      </a:lnTo>
                      <a:lnTo>
                        <a:pt x="492" y="209"/>
                      </a:lnTo>
                      <a:lnTo>
                        <a:pt x="502" y="180"/>
                      </a:lnTo>
                      <a:lnTo>
                        <a:pt x="514" y="152"/>
                      </a:lnTo>
                      <a:lnTo>
                        <a:pt x="525" y="124"/>
                      </a:lnTo>
                      <a:lnTo>
                        <a:pt x="538" y="98"/>
                      </a:lnTo>
                      <a:lnTo>
                        <a:pt x="538" y="97"/>
                      </a:lnTo>
                      <a:lnTo>
                        <a:pt x="538" y="96"/>
                      </a:lnTo>
                      <a:lnTo>
                        <a:pt x="537" y="95"/>
                      </a:lnTo>
                      <a:lnTo>
                        <a:pt x="514" y="67"/>
                      </a:lnTo>
                      <a:lnTo>
                        <a:pt x="489" y="44"/>
                      </a:lnTo>
                      <a:lnTo>
                        <a:pt x="462" y="27"/>
                      </a:lnTo>
                      <a:lnTo>
                        <a:pt x="433" y="14"/>
                      </a:lnTo>
                      <a:lnTo>
                        <a:pt x="403" y="6"/>
                      </a:lnTo>
                      <a:lnTo>
                        <a:pt x="372" y="1"/>
                      </a:lnTo>
                      <a:lnTo>
                        <a:pt x="340" y="0"/>
                      </a:lnTo>
                      <a:lnTo>
                        <a:pt x="308" y="2"/>
                      </a:lnTo>
                      <a:lnTo>
                        <a:pt x="273" y="6"/>
                      </a:lnTo>
                      <a:lnTo>
                        <a:pt x="240" y="13"/>
                      </a:lnTo>
                      <a:lnTo>
                        <a:pt x="206" y="20"/>
                      </a:lnTo>
                      <a:lnTo>
                        <a:pt x="171" y="29"/>
                      </a:lnTo>
                      <a:lnTo>
                        <a:pt x="137" y="38"/>
                      </a:lnTo>
                      <a:lnTo>
                        <a:pt x="103" y="48"/>
                      </a:lnTo>
                      <a:lnTo>
                        <a:pt x="70" y="58"/>
                      </a:lnTo>
                      <a:lnTo>
                        <a:pt x="38" y="66"/>
                      </a:lnTo>
                      <a:lnTo>
                        <a:pt x="33" y="74"/>
                      </a:lnTo>
                      <a:lnTo>
                        <a:pt x="29" y="81"/>
                      </a:lnTo>
                      <a:lnTo>
                        <a:pt x="24" y="89"/>
                      </a:lnTo>
                      <a:lnTo>
                        <a:pt x="19" y="96"/>
                      </a:lnTo>
                      <a:lnTo>
                        <a:pt x="14" y="103"/>
                      </a:lnTo>
                      <a:lnTo>
                        <a:pt x="9" y="109"/>
                      </a:lnTo>
                      <a:lnTo>
                        <a:pt x="4" y="118"/>
                      </a:lnTo>
                      <a:lnTo>
                        <a:pt x="0" y="124"/>
                      </a:lnTo>
                      <a:lnTo>
                        <a:pt x="19" y="126"/>
                      </a:lnTo>
                      <a:lnTo>
                        <a:pt x="38" y="127"/>
                      </a:lnTo>
                      <a:lnTo>
                        <a:pt x="57" y="128"/>
                      </a:lnTo>
                      <a:lnTo>
                        <a:pt x="75" y="130"/>
                      </a:lnTo>
                      <a:lnTo>
                        <a:pt x="90" y="134"/>
                      </a:lnTo>
                      <a:lnTo>
                        <a:pt x="102" y="139"/>
                      </a:lnTo>
                      <a:lnTo>
                        <a:pt x="110" y="146"/>
                      </a:lnTo>
                      <a:lnTo>
                        <a:pt x="114" y="156"/>
                      </a:lnTo>
                      <a:lnTo>
                        <a:pt x="125" y="153"/>
                      </a:lnTo>
                      <a:lnTo>
                        <a:pt x="138" y="151"/>
                      </a:lnTo>
                      <a:lnTo>
                        <a:pt x="150" y="149"/>
                      </a:lnTo>
                      <a:lnTo>
                        <a:pt x="162" y="147"/>
                      </a:lnTo>
                      <a:lnTo>
                        <a:pt x="175" y="146"/>
                      </a:lnTo>
                      <a:lnTo>
                        <a:pt x="187" y="145"/>
                      </a:lnTo>
                      <a:lnTo>
                        <a:pt x="200" y="144"/>
                      </a:lnTo>
                      <a:lnTo>
                        <a:pt x="213" y="143"/>
                      </a:lnTo>
                      <a:lnTo>
                        <a:pt x="225" y="142"/>
                      </a:lnTo>
                      <a:lnTo>
                        <a:pt x="238" y="141"/>
                      </a:lnTo>
                      <a:lnTo>
                        <a:pt x="249" y="139"/>
                      </a:lnTo>
                      <a:lnTo>
                        <a:pt x="262" y="138"/>
                      </a:lnTo>
                      <a:lnTo>
                        <a:pt x="275" y="137"/>
                      </a:lnTo>
                      <a:lnTo>
                        <a:pt x="286" y="136"/>
                      </a:lnTo>
                      <a:lnTo>
                        <a:pt x="299" y="135"/>
                      </a:lnTo>
                      <a:lnTo>
                        <a:pt x="310" y="133"/>
                      </a:lnTo>
                      <a:lnTo>
                        <a:pt x="321" y="133"/>
                      </a:lnTo>
                      <a:lnTo>
                        <a:pt x="331" y="131"/>
                      </a:lnTo>
                      <a:lnTo>
                        <a:pt x="342" y="131"/>
                      </a:lnTo>
                      <a:lnTo>
                        <a:pt x="353" y="130"/>
                      </a:lnTo>
                      <a:lnTo>
                        <a:pt x="363" y="133"/>
                      </a:lnTo>
                      <a:lnTo>
                        <a:pt x="371" y="137"/>
                      </a:lnTo>
                      <a:lnTo>
                        <a:pt x="378" y="144"/>
                      </a:lnTo>
                      <a:lnTo>
                        <a:pt x="383" y="157"/>
                      </a:lnTo>
                      <a:lnTo>
                        <a:pt x="370" y="186"/>
                      </a:lnTo>
                      <a:lnTo>
                        <a:pt x="356" y="214"/>
                      </a:lnTo>
                      <a:lnTo>
                        <a:pt x="342" y="244"/>
                      </a:lnTo>
                      <a:lnTo>
                        <a:pt x="328" y="273"/>
                      </a:lnTo>
                      <a:lnTo>
                        <a:pt x="314" y="304"/>
                      </a:lnTo>
                      <a:lnTo>
                        <a:pt x="301" y="334"/>
                      </a:lnTo>
                      <a:lnTo>
                        <a:pt x="288" y="365"/>
                      </a:lnTo>
                      <a:lnTo>
                        <a:pt x="278" y="397"/>
                      </a:lnTo>
                      <a:lnTo>
                        <a:pt x="276" y="406"/>
                      </a:lnTo>
                      <a:lnTo>
                        <a:pt x="275" y="414"/>
                      </a:lnTo>
                      <a:lnTo>
                        <a:pt x="272" y="422"/>
                      </a:lnTo>
                      <a:lnTo>
                        <a:pt x="270" y="430"/>
                      </a:lnTo>
                      <a:lnTo>
                        <a:pt x="267" y="433"/>
                      </a:lnTo>
                      <a:lnTo>
                        <a:pt x="262" y="434"/>
                      </a:lnTo>
                      <a:lnTo>
                        <a:pt x="257" y="437"/>
                      </a:lnTo>
                      <a:lnTo>
                        <a:pt x="253" y="439"/>
                      </a:lnTo>
                      <a:lnTo>
                        <a:pt x="238" y="442"/>
                      </a:lnTo>
                      <a:lnTo>
                        <a:pt x="223" y="446"/>
                      </a:lnTo>
                      <a:lnTo>
                        <a:pt x="209" y="449"/>
                      </a:lnTo>
                      <a:lnTo>
                        <a:pt x="194" y="453"/>
                      </a:lnTo>
                      <a:lnTo>
                        <a:pt x="180" y="457"/>
                      </a:lnTo>
                      <a:lnTo>
                        <a:pt x="165" y="462"/>
                      </a:lnTo>
                      <a:lnTo>
                        <a:pt x="152" y="465"/>
                      </a:lnTo>
                      <a:lnTo>
                        <a:pt x="138" y="470"/>
                      </a:lnTo>
                      <a:lnTo>
                        <a:pt x="123" y="475"/>
                      </a:lnTo>
                      <a:lnTo>
                        <a:pt x="109" y="478"/>
                      </a:lnTo>
                      <a:lnTo>
                        <a:pt x="94" y="483"/>
                      </a:lnTo>
                      <a:lnTo>
                        <a:pt x="80" y="487"/>
                      </a:lnTo>
                      <a:lnTo>
                        <a:pt x="65" y="491"/>
                      </a:lnTo>
                      <a:lnTo>
                        <a:pt x="52" y="494"/>
                      </a:lnTo>
                      <a:lnTo>
                        <a:pt x="37" y="498"/>
                      </a:lnTo>
                      <a:lnTo>
                        <a:pt x="22" y="501"/>
                      </a:lnTo>
                      <a:lnTo>
                        <a:pt x="25" y="513"/>
                      </a:lnTo>
                      <a:lnTo>
                        <a:pt x="30" y="523"/>
                      </a:lnTo>
                      <a:lnTo>
                        <a:pt x="34" y="535"/>
                      </a:lnTo>
                      <a:lnTo>
                        <a:pt x="40" y="546"/>
                      </a:lnTo>
                      <a:lnTo>
                        <a:pt x="46" y="559"/>
                      </a:lnTo>
                      <a:lnTo>
                        <a:pt x="54" y="570"/>
                      </a:lnTo>
                      <a:lnTo>
                        <a:pt x="62" y="581"/>
                      </a:lnTo>
                      <a:lnTo>
                        <a:pt x="70" y="590"/>
                      </a:lnTo>
                      <a:lnTo>
                        <a:pt x="80" y="599"/>
                      </a:lnTo>
                      <a:lnTo>
                        <a:pt x="91" y="607"/>
                      </a:lnTo>
                      <a:lnTo>
                        <a:pt x="101" y="615"/>
                      </a:lnTo>
                      <a:lnTo>
                        <a:pt x="113" y="623"/>
                      </a:lnTo>
                      <a:lnTo>
                        <a:pt x="130" y="618"/>
                      </a:lnTo>
                      <a:lnTo>
                        <a:pt x="146" y="613"/>
                      </a:lnTo>
                      <a:lnTo>
                        <a:pt x="163" y="607"/>
                      </a:lnTo>
                      <a:lnTo>
                        <a:pt x="179" y="603"/>
                      </a:lnTo>
                      <a:lnTo>
                        <a:pt x="196" y="597"/>
                      </a:lnTo>
                      <a:lnTo>
                        <a:pt x="213" y="592"/>
                      </a:lnTo>
                      <a:lnTo>
                        <a:pt x="230" y="586"/>
                      </a:lnTo>
                      <a:lnTo>
                        <a:pt x="246" y="581"/>
                      </a:lnTo>
                      <a:lnTo>
                        <a:pt x="268" y="576"/>
                      </a:lnTo>
                      <a:lnTo>
                        <a:pt x="291" y="571"/>
                      </a:lnTo>
                      <a:lnTo>
                        <a:pt x="313" y="566"/>
                      </a:lnTo>
                      <a:lnTo>
                        <a:pt x="334" y="560"/>
                      </a:lnTo>
                      <a:lnTo>
                        <a:pt x="356" y="554"/>
                      </a:lnTo>
                      <a:lnTo>
                        <a:pt x="378" y="548"/>
                      </a:lnTo>
                      <a:lnTo>
                        <a:pt x="400" y="543"/>
                      </a:lnTo>
                      <a:lnTo>
                        <a:pt x="422" y="537"/>
                      </a:lnTo>
                      <a:lnTo>
                        <a:pt x="444" y="530"/>
                      </a:lnTo>
                      <a:lnTo>
                        <a:pt x="466" y="524"/>
                      </a:lnTo>
                      <a:lnTo>
                        <a:pt x="487" y="518"/>
                      </a:lnTo>
                      <a:lnTo>
                        <a:pt x="509" y="513"/>
                      </a:lnTo>
                      <a:lnTo>
                        <a:pt x="532" y="507"/>
                      </a:lnTo>
                      <a:lnTo>
                        <a:pt x="554" y="502"/>
                      </a:lnTo>
                      <a:lnTo>
                        <a:pt x="576" y="498"/>
                      </a:lnTo>
                      <a:lnTo>
                        <a:pt x="599" y="493"/>
                      </a:lnTo>
                      <a:lnTo>
                        <a:pt x="605" y="487"/>
                      </a:lnTo>
                      <a:lnTo>
                        <a:pt x="610" y="482"/>
                      </a:lnTo>
                      <a:lnTo>
                        <a:pt x="616" y="476"/>
                      </a:lnTo>
                      <a:lnTo>
                        <a:pt x="622" y="469"/>
                      </a:lnTo>
                      <a:lnTo>
                        <a:pt x="628" y="463"/>
                      </a:lnTo>
                      <a:lnTo>
                        <a:pt x="633" y="457"/>
                      </a:lnTo>
                      <a:lnTo>
                        <a:pt x="639" y="450"/>
                      </a:lnTo>
                      <a:lnTo>
                        <a:pt x="645" y="445"/>
                      </a:lnTo>
                      <a:lnTo>
                        <a:pt x="641" y="403"/>
                      </a:lnTo>
                      <a:lnTo>
                        <a:pt x="636" y="363"/>
                      </a:lnTo>
                      <a:lnTo>
                        <a:pt x="629" y="321"/>
                      </a:lnTo>
                      <a:lnTo>
                        <a:pt x="620" y="282"/>
                      </a:lnTo>
                      <a:lnTo>
                        <a:pt x="609" y="242"/>
                      </a:lnTo>
                      <a:lnTo>
                        <a:pt x="595" y="204"/>
                      </a:lnTo>
                      <a:lnTo>
                        <a:pt x="579" y="166"/>
                      </a:lnTo>
                      <a:lnTo>
                        <a:pt x="560" y="13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7" name="Freeform 31"/>
                <p:cNvSpPr>
                  <a:spLocks/>
                </p:cNvSpPr>
                <p:nvPr/>
              </p:nvSpPr>
              <p:spPr bwMode="auto">
                <a:xfrm>
                  <a:off x="1523" y="2702"/>
                  <a:ext cx="24" cy="35"/>
                </a:xfrm>
                <a:custGeom>
                  <a:avLst/>
                  <a:gdLst>
                    <a:gd name="T0" fmla="*/ 11 w 47"/>
                    <a:gd name="T1" fmla="*/ 1 h 70"/>
                    <a:gd name="T2" fmla="*/ 11 w 47"/>
                    <a:gd name="T3" fmla="*/ 4 h 70"/>
                    <a:gd name="T4" fmla="*/ 9 w 47"/>
                    <a:gd name="T5" fmla="*/ 7 h 70"/>
                    <a:gd name="T6" fmla="*/ 9 w 47"/>
                    <a:gd name="T7" fmla="*/ 11 h 70"/>
                    <a:gd name="T8" fmla="*/ 8 w 47"/>
                    <a:gd name="T9" fmla="*/ 14 h 70"/>
                    <a:gd name="T10" fmla="*/ 5 w 47"/>
                    <a:gd name="T11" fmla="*/ 18 h 70"/>
                    <a:gd name="T12" fmla="*/ 4 w 47"/>
                    <a:gd name="T13" fmla="*/ 23 h 70"/>
                    <a:gd name="T14" fmla="*/ 2 w 47"/>
                    <a:gd name="T15" fmla="*/ 28 h 70"/>
                    <a:gd name="T16" fmla="*/ 0 w 47"/>
                    <a:gd name="T17" fmla="*/ 34 h 70"/>
                    <a:gd name="T18" fmla="*/ 4 w 47"/>
                    <a:gd name="T19" fmla="*/ 33 h 70"/>
                    <a:gd name="T20" fmla="*/ 7 w 47"/>
                    <a:gd name="T21" fmla="*/ 34 h 70"/>
                    <a:gd name="T22" fmla="*/ 10 w 47"/>
                    <a:gd name="T23" fmla="*/ 35 h 70"/>
                    <a:gd name="T24" fmla="*/ 13 w 47"/>
                    <a:gd name="T25" fmla="*/ 34 h 70"/>
                    <a:gd name="T26" fmla="*/ 15 w 47"/>
                    <a:gd name="T27" fmla="*/ 28 h 70"/>
                    <a:gd name="T28" fmla="*/ 16 w 47"/>
                    <a:gd name="T29" fmla="*/ 23 h 70"/>
                    <a:gd name="T30" fmla="*/ 18 w 47"/>
                    <a:gd name="T31" fmla="*/ 18 h 70"/>
                    <a:gd name="T32" fmla="*/ 20 w 47"/>
                    <a:gd name="T33" fmla="*/ 13 h 70"/>
                    <a:gd name="T34" fmla="*/ 21 w 47"/>
                    <a:gd name="T35" fmla="*/ 10 h 70"/>
                    <a:gd name="T36" fmla="*/ 22 w 47"/>
                    <a:gd name="T37" fmla="*/ 7 h 70"/>
                    <a:gd name="T38" fmla="*/ 23 w 47"/>
                    <a:gd name="T39" fmla="*/ 3 h 70"/>
                    <a:gd name="T40" fmla="*/ 24 w 47"/>
                    <a:gd name="T41" fmla="*/ 0 h 70"/>
                    <a:gd name="T42" fmla="*/ 20 w 47"/>
                    <a:gd name="T43" fmla="*/ 0 h 70"/>
                    <a:gd name="T44" fmla="*/ 17 w 47"/>
                    <a:gd name="T45" fmla="*/ 0 h 70"/>
                    <a:gd name="T46" fmla="*/ 14 w 47"/>
                    <a:gd name="T47" fmla="*/ 1 h 70"/>
                    <a:gd name="T48" fmla="*/ 11 w 47"/>
                    <a:gd name="T49" fmla="*/ 1 h 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"/>
                    <a:gd name="T76" fmla="*/ 0 h 70"/>
                    <a:gd name="T77" fmla="*/ 47 w 47"/>
                    <a:gd name="T78" fmla="*/ 70 h 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" h="70">
                      <a:moveTo>
                        <a:pt x="22" y="3"/>
                      </a:moveTo>
                      <a:lnTo>
                        <a:pt x="21" y="9"/>
                      </a:lnTo>
                      <a:lnTo>
                        <a:pt x="18" y="15"/>
                      </a:lnTo>
                      <a:lnTo>
                        <a:pt x="17" y="22"/>
                      </a:lnTo>
                      <a:lnTo>
                        <a:pt x="15" y="28"/>
                      </a:lnTo>
                      <a:lnTo>
                        <a:pt x="10" y="37"/>
                      </a:lnTo>
                      <a:lnTo>
                        <a:pt x="7" y="47"/>
                      </a:lnTo>
                      <a:lnTo>
                        <a:pt x="3" y="56"/>
                      </a:lnTo>
                      <a:lnTo>
                        <a:pt x="0" y="67"/>
                      </a:lnTo>
                      <a:lnTo>
                        <a:pt x="7" y="66"/>
                      </a:lnTo>
                      <a:lnTo>
                        <a:pt x="14" y="68"/>
                      </a:lnTo>
                      <a:lnTo>
                        <a:pt x="19" y="70"/>
                      </a:lnTo>
                      <a:lnTo>
                        <a:pt x="26" y="67"/>
                      </a:lnTo>
                      <a:lnTo>
                        <a:pt x="29" y="56"/>
                      </a:lnTo>
                      <a:lnTo>
                        <a:pt x="32" y="46"/>
                      </a:lnTo>
                      <a:lnTo>
                        <a:pt x="35" y="36"/>
                      </a:lnTo>
                      <a:lnTo>
                        <a:pt x="39" y="27"/>
                      </a:lnTo>
                      <a:lnTo>
                        <a:pt x="41" y="21"/>
                      </a:lnTo>
                      <a:lnTo>
                        <a:pt x="44" y="14"/>
                      </a:lnTo>
                      <a:lnTo>
                        <a:pt x="45" y="7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7" y="1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8" name="Freeform 32"/>
                <p:cNvSpPr>
                  <a:spLocks/>
                </p:cNvSpPr>
                <p:nvPr/>
              </p:nvSpPr>
              <p:spPr bwMode="auto">
                <a:xfrm>
                  <a:off x="1556" y="2702"/>
                  <a:ext cx="21" cy="39"/>
                </a:xfrm>
                <a:custGeom>
                  <a:avLst/>
                  <a:gdLst>
                    <a:gd name="T0" fmla="*/ 7 w 42"/>
                    <a:gd name="T1" fmla="*/ 2 h 77"/>
                    <a:gd name="T2" fmla="*/ 6 w 42"/>
                    <a:gd name="T3" fmla="*/ 5 h 77"/>
                    <a:gd name="T4" fmla="*/ 6 w 42"/>
                    <a:gd name="T5" fmla="*/ 7 h 77"/>
                    <a:gd name="T6" fmla="*/ 5 w 42"/>
                    <a:gd name="T7" fmla="*/ 10 h 77"/>
                    <a:gd name="T8" fmla="*/ 4 w 42"/>
                    <a:gd name="T9" fmla="*/ 13 h 77"/>
                    <a:gd name="T10" fmla="*/ 3 w 42"/>
                    <a:gd name="T11" fmla="*/ 19 h 77"/>
                    <a:gd name="T12" fmla="*/ 1 w 42"/>
                    <a:gd name="T13" fmla="*/ 26 h 77"/>
                    <a:gd name="T14" fmla="*/ 0 w 42"/>
                    <a:gd name="T15" fmla="*/ 32 h 77"/>
                    <a:gd name="T16" fmla="*/ 0 w 42"/>
                    <a:gd name="T17" fmla="*/ 38 h 77"/>
                    <a:gd name="T18" fmla="*/ 5 w 42"/>
                    <a:gd name="T19" fmla="*/ 39 h 77"/>
                    <a:gd name="T20" fmla="*/ 10 w 42"/>
                    <a:gd name="T21" fmla="*/ 38 h 77"/>
                    <a:gd name="T22" fmla="*/ 11 w 42"/>
                    <a:gd name="T23" fmla="*/ 35 h 77"/>
                    <a:gd name="T24" fmla="*/ 13 w 42"/>
                    <a:gd name="T25" fmla="*/ 31 h 77"/>
                    <a:gd name="T26" fmla="*/ 14 w 42"/>
                    <a:gd name="T27" fmla="*/ 27 h 77"/>
                    <a:gd name="T28" fmla="*/ 14 w 42"/>
                    <a:gd name="T29" fmla="*/ 22 h 77"/>
                    <a:gd name="T30" fmla="*/ 15 w 42"/>
                    <a:gd name="T31" fmla="*/ 17 h 77"/>
                    <a:gd name="T32" fmla="*/ 18 w 42"/>
                    <a:gd name="T33" fmla="*/ 13 h 77"/>
                    <a:gd name="T34" fmla="*/ 18 w 42"/>
                    <a:gd name="T35" fmla="*/ 12 h 77"/>
                    <a:gd name="T36" fmla="*/ 18 w 42"/>
                    <a:gd name="T37" fmla="*/ 12 h 77"/>
                    <a:gd name="T38" fmla="*/ 19 w 42"/>
                    <a:gd name="T39" fmla="*/ 11 h 77"/>
                    <a:gd name="T40" fmla="*/ 19 w 42"/>
                    <a:gd name="T41" fmla="*/ 11 h 77"/>
                    <a:gd name="T42" fmla="*/ 21 w 42"/>
                    <a:gd name="T43" fmla="*/ 8 h 77"/>
                    <a:gd name="T44" fmla="*/ 21 w 42"/>
                    <a:gd name="T45" fmla="*/ 5 h 77"/>
                    <a:gd name="T46" fmla="*/ 20 w 42"/>
                    <a:gd name="T47" fmla="*/ 3 h 77"/>
                    <a:gd name="T48" fmla="*/ 18 w 42"/>
                    <a:gd name="T49" fmla="*/ 1 h 77"/>
                    <a:gd name="T50" fmla="*/ 14 w 42"/>
                    <a:gd name="T51" fmla="*/ 0 h 77"/>
                    <a:gd name="T52" fmla="*/ 11 w 42"/>
                    <a:gd name="T53" fmla="*/ 0 h 77"/>
                    <a:gd name="T54" fmla="*/ 9 w 42"/>
                    <a:gd name="T55" fmla="*/ 1 h 77"/>
                    <a:gd name="T56" fmla="*/ 7 w 42"/>
                    <a:gd name="T57" fmla="*/ 2 h 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2"/>
                    <a:gd name="T88" fmla="*/ 0 h 77"/>
                    <a:gd name="T89" fmla="*/ 42 w 42"/>
                    <a:gd name="T90" fmla="*/ 77 h 7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2" h="77">
                      <a:moveTo>
                        <a:pt x="14" y="3"/>
                      </a:moveTo>
                      <a:lnTo>
                        <a:pt x="13" y="9"/>
                      </a:lnTo>
                      <a:lnTo>
                        <a:pt x="12" y="14"/>
                      </a:lnTo>
                      <a:lnTo>
                        <a:pt x="10" y="20"/>
                      </a:lnTo>
                      <a:lnTo>
                        <a:pt x="8" y="25"/>
                      </a:lnTo>
                      <a:lnTo>
                        <a:pt x="5" y="38"/>
                      </a:lnTo>
                      <a:lnTo>
                        <a:pt x="3" y="51"/>
                      </a:lnTo>
                      <a:lnTo>
                        <a:pt x="0" y="63"/>
                      </a:lnTo>
                      <a:lnTo>
                        <a:pt x="0" y="76"/>
                      </a:lnTo>
                      <a:lnTo>
                        <a:pt x="11" y="77"/>
                      </a:lnTo>
                      <a:lnTo>
                        <a:pt x="19" y="75"/>
                      </a:lnTo>
                      <a:lnTo>
                        <a:pt x="23" y="69"/>
                      </a:lnTo>
                      <a:lnTo>
                        <a:pt x="26" y="61"/>
                      </a:lnTo>
                      <a:lnTo>
                        <a:pt x="28" y="53"/>
                      </a:lnTo>
                      <a:lnTo>
                        <a:pt x="29" y="43"/>
                      </a:lnTo>
                      <a:lnTo>
                        <a:pt x="31" y="33"/>
                      </a:lnTo>
                      <a:lnTo>
                        <a:pt x="35" y="25"/>
                      </a:lnTo>
                      <a:lnTo>
                        <a:pt x="36" y="24"/>
                      </a:lnTo>
                      <a:lnTo>
                        <a:pt x="36" y="23"/>
                      </a:lnTo>
                      <a:lnTo>
                        <a:pt x="37" y="22"/>
                      </a:lnTo>
                      <a:lnTo>
                        <a:pt x="38" y="21"/>
                      </a:lnTo>
                      <a:lnTo>
                        <a:pt x="42" y="15"/>
                      </a:lnTo>
                      <a:lnTo>
                        <a:pt x="42" y="9"/>
                      </a:lnTo>
                      <a:lnTo>
                        <a:pt x="39" y="6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8" y="1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9" name="Freeform 33"/>
                <p:cNvSpPr>
                  <a:spLocks/>
                </p:cNvSpPr>
                <p:nvPr/>
              </p:nvSpPr>
              <p:spPr bwMode="auto">
                <a:xfrm>
                  <a:off x="1584" y="2700"/>
                  <a:ext cx="17" cy="39"/>
                </a:xfrm>
                <a:custGeom>
                  <a:avLst/>
                  <a:gdLst>
                    <a:gd name="T0" fmla="*/ 2 w 33"/>
                    <a:gd name="T1" fmla="*/ 2 h 77"/>
                    <a:gd name="T2" fmla="*/ 2 w 33"/>
                    <a:gd name="T3" fmla="*/ 3 h 77"/>
                    <a:gd name="T4" fmla="*/ 1 w 33"/>
                    <a:gd name="T5" fmla="*/ 6 h 77"/>
                    <a:gd name="T6" fmla="*/ 1 w 33"/>
                    <a:gd name="T7" fmla="*/ 9 h 77"/>
                    <a:gd name="T8" fmla="*/ 2 w 33"/>
                    <a:gd name="T9" fmla="*/ 11 h 77"/>
                    <a:gd name="T10" fmla="*/ 2 w 33"/>
                    <a:gd name="T11" fmla="*/ 12 h 77"/>
                    <a:gd name="T12" fmla="*/ 3 w 33"/>
                    <a:gd name="T13" fmla="*/ 13 h 77"/>
                    <a:gd name="T14" fmla="*/ 3 w 33"/>
                    <a:gd name="T15" fmla="*/ 15 h 77"/>
                    <a:gd name="T16" fmla="*/ 3 w 33"/>
                    <a:gd name="T17" fmla="*/ 16 h 77"/>
                    <a:gd name="T18" fmla="*/ 2 w 33"/>
                    <a:gd name="T19" fmla="*/ 20 h 77"/>
                    <a:gd name="T20" fmla="*/ 2 w 33"/>
                    <a:gd name="T21" fmla="*/ 25 h 77"/>
                    <a:gd name="T22" fmla="*/ 1 w 33"/>
                    <a:gd name="T23" fmla="*/ 29 h 77"/>
                    <a:gd name="T24" fmla="*/ 0 w 33"/>
                    <a:gd name="T25" fmla="*/ 33 h 77"/>
                    <a:gd name="T26" fmla="*/ 1 w 33"/>
                    <a:gd name="T27" fmla="*/ 36 h 77"/>
                    <a:gd name="T28" fmla="*/ 2 w 33"/>
                    <a:gd name="T29" fmla="*/ 38 h 77"/>
                    <a:gd name="T30" fmla="*/ 5 w 33"/>
                    <a:gd name="T31" fmla="*/ 39 h 77"/>
                    <a:gd name="T32" fmla="*/ 11 w 33"/>
                    <a:gd name="T33" fmla="*/ 38 h 77"/>
                    <a:gd name="T34" fmla="*/ 12 w 33"/>
                    <a:gd name="T35" fmla="*/ 34 h 77"/>
                    <a:gd name="T36" fmla="*/ 13 w 33"/>
                    <a:gd name="T37" fmla="*/ 29 h 77"/>
                    <a:gd name="T38" fmla="*/ 14 w 33"/>
                    <a:gd name="T39" fmla="*/ 25 h 77"/>
                    <a:gd name="T40" fmla="*/ 14 w 33"/>
                    <a:gd name="T41" fmla="*/ 21 h 77"/>
                    <a:gd name="T42" fmla="*/ 15 w 33"/>
                    <a:gd name="T43" fmla="*/ 16 h 77"/>
                    <a:gd name="T44" fmla="*/ 16 w 33"/>
                    <a:gd name="T45" fmla="*/ 10 h 77"/>
                    <a:gd name="T46" fmla="*/ 17 w 33"/>
                    <a:gd name="T47" fmla="*/ 5 h 77"/>
                    <a:gd name="T48" fmla="*/ 17 w 33"/>
                    <a:gd name="T49" fmla="*/ 0 h 77"/>
                    <a:gd name="T50" fmla="*/ 13 w 33"/>
                    <a:gd name="T51" fmla="*/ 1 h 77"/>
                    <a:gd name="T52" fmla="*/ 10 w 33"/>
                    <a:gd name="T53" fmla="*/ 1 h 77"/>
                    <a:gd name="T54" fmla="*/ 6 w 33"/>
                    <a:gd name="T55" fmla="*/ 1 h 77"/>
                    <a:gd name="T56" fmla="*/ 2 w 33"/>
                    <a:gd name="T57" fmla="*/ 2 h 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3"/>
                    <a:gd name="T88" fmla="*/ 0 h 77"/>
                    <a:gd name="T89" fmla="*/ 33 w 33"/>
                    <a:gd name="T90" fmla="*/ 77 h 7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3" h="77">
                      <a:moveTo>
                        <a:pt x="4" y="3"/>
                      </a:move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2" y="17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4" y="40"/>
                      </a:lnTo>
                      <a:lnTo>
                        <a:pt x="3" y="49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1" y="71"/>
                      </a:lnTo>
                      <a:lnTo>
                        <a:pt x="3" y="76"/>
                      </a:lnTo>
                      <a:lnTo>
                        <a:pt x="10" y="77"/>
                      </a:lnTo>
                      <a:lnTo>
                        <a:pt x="22" y="76"/>
                      </a:lnTo>
                      <a:lnTo>
                        <a:pt x="24" y="68"/>
                      </a:lnTo>
                      <a:lnTo>
                        <a:pt x="25" y="58"/>
                      </a:lnTo>
                      <a:lnTo>
                        <a:pt x="27" y="50"/>
                      </a:lnTo>
                      <a:lnTo>
                        <a:pt x="28" y="42"/>
                      </a:lnTo>
                      <a:lnTo>
                        <a:pt x="30" y="32"/>
                      </a:lnTo>
                      <a:lnTo>
                        <a:pt x="32" y="20"/>
                      </a:lnTo>
                      <a:lnTo>
                        <a:pt x="33" y="10"/>
                      </a:lnTo>
                      <a:lnTo>
                        <a:pt x="33" y="0"/>
                      </a:lnTo>
                      <a:lnTo>
                        <a:pt x="26" y="1"/>
                      </a:lnTo>
                      <a:lnTo>
                        <a:pt x="19" y="1"/>
                      </a:lnTo>
                      <a:lnTo>
                        <a:pt x="11" y="2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0" name="Freeform 34"/>
                <p:cNvSpPr>
                  <a:spLocks/>
                </p:cNvSpPr>
                <p:nvPr/>
              </p:nvSpPr>
              <p:spPr bwMode="auto">
                <a:xfrm>
                  <a:off x="1568" y="2786"/>
                  <a:ext cx="15" cy="19"/>
                </a:xfrm>
                <a:custGeom>
                  <a:avLst/>
                  <a:gdLst>
                    <a:gd name="T0" fmla="*/ 2 w 30"/>
                    <a:gd name="T1" fmla="*/ 3 h 38"/>
                    <a:gd name="T2" fmla="*/ 0 w 30"/>
                    <a:gd name="T3" fmla="*/ 6 h 38"/>
                    <a:gd name="T4" fmla="*/ 2 w 30"/>
                    <a:gd name="T5" fmla="*/ 10 h 38"/>
                    <a:gd name="T6" fmla="*/ 4 w 30"/>
                    <a:gd name="T7" fmla="*/ 12 h 38"/>
                    <a:gd name="T8" fmla="*/ 5 w 30"/>
                    <a:gd name="T9" fmla="*/ 17 h 38"/>
                    <a:gd name="T10" fmla="*/ 5 w 30"/>
                    <a:gd name="T11" fmla="*/ 18 h 38"/>
                    <a:gd name="T12" fmla="*/ 5 w 30"/>
                    <a:gd name="T13" fmla="*/ 18 h 38"/>
                    <a:gd name="T14" fmla="*/ 5 w 30"/>
                    <a:gd name="T15" fmla="*/ 19 h 38"/>
                    <a:gd name="T16" fmla="*/ 4 w 30"/>
                    <a:gd name="T17" fmla="*/ 19 h 38"/>
                    <a:gd name="T18" fmla="*/ 7 w 30"/>
                    <a:gd name="T19" fmla="*/ 19 h 38"/>
                    <a:gd name="T20" fmla="*/ 10 w 30"/>
                    <a:gd name="T21" fmla="*/ 18 h 38"/>
                    <a:gd name="T22" fmla="*/ 13 w 30"/>
                    <a:gd name="T23" fmla="*/ 18 h 38"/>
                    <a:gd name="T24" fmla="*/ 15 w 30"/>
                    <a:gd name="T25" fmla="*/ 16 h 38"/>
                    <a:gd name="T26" fmla="*/ 15 w 30"/>
                    <a:gd name="T27" fmla="*/ 15 h 38"/>
                    <a:gd name="T28" fmla="*/ 15 w 30"/>
                    <a:gd name="T29" fmla="*/ 15 h 38"/>
                    <a:gd name="T30" fmla="*/ 15 w 30"/>
                    <a:gd name="T31" fmla="*/ 15 h 38"/>
                    <a:gd name="T32" fmla="*/ 15 w 30"/>
                    <a:gd name="T33" fmla="*/ 14 h 38"/>
                    <a:gd name="T34" fmla="*/ 15 w 30"/>
                    <a:gd name="T35" fmla="*/ 7 h 38"/>
                    <a:gd name="T36" fmla="*/ 13 w 30"/>
                    <a:gd name="T37" fmla="*/ 2 h 38"/>
                    <a:gd name="T38" fmla="*/ 9 w 30"/>
                    <a:gd name="T39" fmla="*/ 0 h 38"/>
                    <a:gd name="T40" fmla="*/ 2 w 30"/>
                    <a:gd name="T41" fmla="*/ 3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0"/>
                    <a:gd name="T64" fmla="*/ 0 h 38"/>
                    <a:gd name="T65" fmla="*/ 30 w 30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0" h="38">
                      <a:moveTo>
                        <a:pt x="4" y="6"/>
                      </a:moveTo>
                      <a:lnTo>
                        <a:pt x="0" y="13"/>
                      </a:lnTo>
                      <a:lnTo>
                        <a:pt x="3" y="20"/>
                      </a:lnTo>
                      <a:lnTo>
                        <a:pt x="7" y="25"/>
                      </a:lnTo>
                      <a:lnTo>
                        <a:pt x="10" y="33"/>
                      </a:lnTo>
                      <a:lnTo>
                        <a:pt x="10" y="35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8" y="38"/>
                      </a:lnTo>
                      <a:lnTo>
                        <a:pt x="14" y="37"/>
                      </a:lnTo>
                      <a:lnTo>
                        <a:pt x="20" y="36"/>
                      </a:lnTo>
                      <a:lnTo>
                        <a:pt x="26" y="35"/>
                      </a:lnTo>
                      <a:lnTo>
                        <a:pt x="30" y="32"/>
                      </a:lnTo>
                      <a:lnTo>
                        <a:pt x="30" y="31"/>
                      </a:lnTo>
                      <a:lnTo>
                        <a:pt x="30" y="30"/>
                      </a:lnTo>
                      <a:lnTo>
                        <a:pt x="30" y="29"/>
                      </a:lnTo>
                      <a:lnTo>
                        <a:pt x="29" y="15"/>
                      </a:lnTo>
                      <a:lnTo>
                        <a:pt x="26" y="5"/>
                      </a:lnTo>
                      <a:lnTo>
                        <a:pt x="18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1" name="Freeform 35"/>
                <p:cNvSpPr>
                  <a:spLocks/>
                </p:cNvSpPr>
                <p:nvPr/>
              </p:nvSpPr>
              <p:spPr bwMode="auto">
                <a:xfrm>
                  <a:off x="1502" y="2793"/>
                  <a:ext cx="18" cy="32"/>
                </a:xfrm>
                <a:custGeom>
                  <a:avLst/>
                  <a:gdLst>
                    <a:gd name="T0" fmla="*/ 18 w 37"/>
                    <a:gd name="T1" fmla="*/ 2 h 65"/>
                    <a:gd name="T2" fmla="*/ 14 w 37"/>
                    <a:gd name="T3" fmla="*/ 1 h 65"/>
                    <a:gd name="T4" fmla="*/ 11 w 37"/>
                    <a:gd name="T5" fmla="*/ 0 h 65"/>
                    <a:gd name="T6" fmla="*/ 7 w 37"/>
                    <a:gd name="T7" fmla="*/ 0 h 65"/>
                    <a:gd name="T8" fmla="*/ 4 w 37"/>
                    <a:gd name="T9" fmla="*/ 2 h 65"/>
                    <a:gd name="T10" fmla="*/ 4 w 37"/>
                    <a:gd name="T11" fmla="*/ 4 h 65"/>
                    <a:gd name="T12" fmla="*/ 4 w 37"/>
                    <a:gd name="T13" fmla="*/ 7 h 65"/>
                    <a:gd name="T14" fmla="*/ 3 w 37"/>
                    <a:gd name="T15" fmla="*/ 9 h 65"/>
                    <a:gd name="T16" fmla="*/ 3 w 37"/>
                    <a:gd name="T17" fmla="*/ 11 h 65"/>
                    <a:gd name="T18" fmla="*/ 2 w 37"/>
                    <a:gd name="T19" fmla="*/ 15 h 65"/>
                    <a:gd name="T20" fmla="*/ 1 w 37"/>
                    <a:gd name="T21" fmla="*/ 19 h 65"/>
                    <a:gd name="T22" fmla="*/ 0 w 37"/>
                    <a:gd name="T23" fmla="*/ 23 h 65"/>
                    <a:gd name="T24" fmla="*/ 0 w 37"/>
                    <a:gd name="T25" fmla="*/ 27 h 65"/>
                    <a:gd name="T26" fmla="*/ 1 w 37"/>
                    <a:gd name="T27" fmla="*/ 29 h 65"/>
                    <a:gd name="T28" fmla="*/ 2 w 37"/>
                    <a:gd name="T29" fmla="*/ 30 h 65"/>
                    <a:gd name="T30" fmla="*/ 4 w 37"/>
                    <a:gd name="T31" fmla="*/ 30 h 65"/>
                    <a:gd name="T32" fmla="*/ 6 w 37"/>
                    <a:gd name="T33" fmla="*/ 30 h 65"/>
                    <a:gd name="T34" fmla="*/ 10 w 37"/>
                    <a:gd name="T35" fmla="*/ 32 h 65"/>
                    <a:gd name="T36" fmla="*/ 12 w 37"/>
                    <a:gd name="T37" fmla="*/ 30 h 65"/>
                    <a:gd name="T38" fmla="*/ 14 w 37"/>
                    <a:gd name="T39" fmla="*/ 26 h 65"/>
                    <a:gd name="T40" fmla="*/ 15 w 37"/>
                    <a:gd name="T41" fmla="*/ 22 h 65"/>
                    <a:gd name="T42" fmla="*/ 15 w 37"/>
                    <a:gd name="T43" fmla="*/ 21 h 65"/>
                    <a:gd name="T44" fmla="*/ 15 w 37"/>
                    <a:gd name="T45" fmla="*/ 19 h 65"/>
                    <a:gd name="T46" fmla="*/ 16 w 37"/>
                    <a:gd name="T47" fmla="*/ 17 h 65"/>
                    <a:gd name="T48" fmla="*/ 16 w 37"/>
                    <a:gd name="T49" fmla="*/ 16 h 65"/>
                    <a:gd name="T50" fmla="*/ 17 w 37"/>
                    <a:gd name="T51" fmla="*/ 12 h 65"/>
                    <a:gd name="T52" fmla="*/ 18 w 37"/>
                    <a:gd name="T53" fmla="*/ 9 h 65"/>
                    <a:gd name="T54" fmla="*/ 18 w 37"/>
                    <a:gd name="T55" fmla="*/ 6 h 65"/>
                    <a:gd name="T56" fmla="*/ 18 w 37"/>
                    <a:gd name="T57" fmla="*/ 2 h 6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7"/>
                    <a:gd name="T88" fmla="*/ 0 h 65"/>
                    <a:gd name="T89" fmla="*/ 37 w 37"/>
                    <a:gd name="T90" fmla="*/ 65 h 6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7" h="65">
                      <a:moveTo>
                        <a:pt x="36" y="5"/>
                      </a:moveTo>
                      <a:lnTo>
                        <a:pt x="29" y="2"/>
                      </a:lnTo>
                      <a:lnTo>
                        <a:pt x="22" y="1"/>
                      </a:lnTo>
                      <a:lnTo>
                        <a:pt x="15" y="0"/>
                      </a:lnTo>
                      <a:lnTo>
                        <a:pt x="9" y="5"/>
                      </a:lnTo>
                      <a:lnTo>
                        <a:pt x="8" y="9"/>
                      </a:lnTo>
                      <a:lnTo>
                        <a:pt x="8" y="14"/>
                      </a:lnTo>
                      <a:lnTo>
                        <a:pt x="7" y="18"/>
                      </a:lnTo>
                      <a:lnTo>
                        <a:pt x="6" y="23"/>
                      </a:lnTo>
                      <a:lnTo>
                        <a:pt x="5" y="31"/>
                      </a:lnTo>
                      <a:lnTo>
                        <a:pt x="2" y="39"/>
                      </a:lnTo>
                      <a:lnTo>
                        <a:pt x="1" y="47"/>
                      </a:lnTo>
                      <a:lnTo>
                        <a:pt x="0" y="55"/>
                      </a:lnTo>
                      <a:lnTo>
                        <a:pt x="2" y="58"/>
                      </a:lnTo>
                      <a:lnTo>
                        <a:pt x="5" y="60"/>
                      </a:lnTo>
                      <a:lnTo>
                        <a:pt x="9" y="60"/>
                      </a:lnTo>
                      <a:lnTo>
                        <a:pt x="13" y="61"/>
                      </a:lnTo>
                      <a:lnTo>
                        <a:pt x="21" y="65"/>
                      </a:lnTo>
                      <a:lnTo>
                        <a:pt x="25" y="61"/>
                      </a:lnTo>
                      <a:lnTo>
                        <a:pt x="29" y="53"/>
                      </a:lnTo>
                      <a:lnTo>
                        <a:pt x="31" y="45"/>
                      </a:lnTo>
                      <a:lnTo>
                        <a:pt x="31" y="42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3" y="32"/>
                      </a:lnTo>
                      <a:lnTo>
                        <a:pt x="35" y="25"/>
                      </a:lnTo>
                      <a:lnTo>
                        <a:pt x="36" y="18"/>
                      </a:lnTo>
                      <a:lnTo>
                        <a:pt x="37" y="12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2" name="Freeform 36"/>
                <p:cNvSpPr>
                  <a:spLocks/>
                </p:cNvSpPr>
                <p:nvPr/>
              </p:nvSpPr>
              <p:spPr bwMode="auto">
                <a:xfrm>
                  <a:off x="1535" y="2799"/>
                  <a:ext cx="14" cy="21"/>
                </a:xfrm>
                <a:custGeom>
                  <a:avLst/>
                  <a:gdLst>
                    <a:gd name="T0" fmla="*/ 12 w 28"/>
                    <a:gd name="T1" fmla="*/ 1 h 41"/>
                    <a:gd name="T2" fmla="*/ 9 w 28"/>
                    <a:gd name="T3" fmla="*/ 1 h 41"/>
                    <a:gd name="T4" fmla="*/ 5 w 28"/>
                    <a:gd name="T5" fmla="*/ 0 h 41"/>
                    <a:gd name="T6" fmla="*/ 2 w 28"/>
                    <a:gd name="T7" fmla="*/ 0 h 41"/>
                    <a:gd name="T8" fmla="*/ 0 w 28"/>
                    <a:gd name="T9" fmla="*/ 2 h 41"/>
                    <a:gd name="T10" fmla="*/ 1 w 28"/>
                    <a:gd name="T11" fmla="*/ 4 h 41"/>
                    <a:gd name="T12" fmla="*/ 1 w 28"/>
                    <a:gd name="T13" fmla="*/ 6 h 41"/>
                    <a:gd name="T14" fmla="*/ 1 w 28"/>
                    <a:gd name="T15" fmla="*/ 8 h 41"/>
                    <a:gd name="T16" fmla="*/ 1 w 28"/>
                    <a:gd name="T17" fmla="*/ 10 h 41"/>
                    <a:gd name="T18" fmla="*/ 1 w 28"/>
                    <a:gd name="T19" fmla="*/ 13 h 41"/>
                    <a:gd name="T20" fmla="*/ 1 w 28"/>
                    <a:gd name="T21" fmla="*/ 14 h 41"/>
                    <a:gd name="T22" fmla="*/ 1 w 28"/>
                    <a:gd name="T23" fmla="*/ 17 h 41"/>
                    <a:gd name="T24" fmla="*/ 1 w 28"/>
                    <a:gd name="T25" fmla="*/ 18 h 41"/>
                    <a:gd name="T26" fmla="*/ 4 w 28"/>
                    <a:gd name="T27" fmla="*/ 21 h 41"/>
                    <a:gd name="T28" fmla="*/ 7 w 28"/>
                    <a:gd name="T29" fmla="*/ 20 h 41"/>
                    <a:gd name="T30" fmla="*/ 11 w 28"/>
                    <a:gd name="T31" fmla="*/ 19 h 41"/>
                    <a:gd name="T32" fmla="*/ 14 w 28"/>
                    <a:gd name="T33" fmla="*/ 18 h 41"/>
                    <a:gd name="T34" fmla="*/ 13 w 28"/>
                    <a:gd name="T35" fmla="*/ 16 h 41"/>
                    <a:gd name="T36" fmla="*/ 13 w 28"/>
                    <a:gd name="T37" fmla="*/ 13 h 41"/>
                    <a:gd name="T38" fmla="*/ 13 w 28"/>
                    <a:gd name="T39" fmla="*/ 12 h 41"/>
                    <a:gd name="T40" fmla="*/ 13 w 28"/>
                    <a:gd name="T41" fmla="*/ 9 h 41"/>
                    <a:gd name="T42" fmla="*/ 12 w 28"/>
                    <a:gd name="T43" fmla="*/ 7 h 41"/>
                    <a:gd name="T44" fmla="*/ 12 w 28"/>
                    <a:gd name="T45" fmla="*/ 5 h 41"/>
                    <a:gd name="T46" fmla="*/ 12 w 28"/>
                    <a:gd name="T47" fmla="*/ 3 h 41"/>
                    <a:gd name="T48" fmla="*/ 12 w 28"/>
                    <a:gd name="T49" fmla="*/ 1 h 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"/>
                    <a:gd name="T76" fmla="*/ 0 h 41"/>
                    <a:gd name="T77" fmla="*/ 28 w 28"/>
                    <a:gd name="T78" fmla="*/ 41 h 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" h="41">
                      <a:moveTo>
                        <a:pt x="24" y="2"/>
                      </a:moveTo>
                      <a:lnTo>
                        <a:pt x="17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2" y="33"/>
                      </a:lnTo>
                      <a:lnTo>
                        <a:pt x="2" y="36"/>
                      </a:lnTo>
                      <a:lnTo>
                        <a:pt x="8" y="41"/>
                      </a:lnTo>
                      <a:lnTo>
                        <a:pt x="14" y="40"/>
                      </a:lnTo>
                      <a:lnTo>
                        <a:pt x="21" y="38"/>
                      </a:lnTo>
                      <a:lnTo>
                        <a:pt x="28" y="35"/>
                      </a:lnTo>
                      <a:lnTo>
                        <a:pt x="26" y="31"/>
                      </a:lnTo>
                      <a:lnTo>
                        <a:pt x="26" y="26"/>
                      </a:lnTo>
                      <a:lnTo>
                        <a:pt x="25" y="23"/>
                      </a:lnTo>
                      <a:lnTo>
                        <a:pt x="25" y="18"/>
                      </a:lnTo>
                      <a:lnTo>
                        <a:pt x="24" y="13"/>
                      </a:lnTo>
                      <a:lnTo>
                        <a:pt x="24" y="10"/>
                      </a:lnTo>
                      <a:lnTo>
                        <a:pt x="24" y="6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3" name="Freeform 37"/>
                <p:cNvSpPr>
                  <a:spLocks/>
                </p:cNvSpPr>
                <p:nvPr/>
              </p:nvSpPr>
              <p:spPr bwMode="auto">
                <a:xfrm>
                  <a:off x="1577" y="2743"/>
                  <a:ext cx="21" cy="34"/>
                </a:xfrm>
                <a:custGeom>
                  <a:avLst/>
                  <a:gdLst>
                    <a:gd name="T0" fmla="*/ 16 w 40"/>
                    <a:gd name="T1" fmla="*/ 34 h 68"/>
                    <a:gd name="T2" fmla="*/ 16 w 40"/>
                    <a:gd name="T3" fmla="*/ 30 h 68"/>
                    <a:gd name="T4" fmla="*/ 16 w 40"/>
                    <a:gd name="T5" fmla="*/ 26 h 68"/>
                    <a:gd name="T6" fmla="*/ 16 w 40"/>
                    <a:gd name="T7" fmla="*/ 22 h 68"/>
                    <a:gd name="T8" fmla="*/ 17 w 40"/>
                    <a:gd name="T9" fmla="*/ 19 h 68"/>
                    <a:gd name="T10" fmla="*/ 17 w 40"/>
                    <a:gd name="T11" fmla="*/ 16 h 68"/>
                    <a:gd name="T12" fmla="*/ 18 w 40"/>
                    <a:gd name="T13" fmla="*/ 14 h 68"/>
                    <a:gd name="T14" fmla="*/ 19 w 40"/>
                    <a:gd name="T15" fmla="*/ 11 h 68"/>
                    <a:gd name="T16" fmla="*/ 20 w 40"/>
                    <a:gd name="T17" fmla="*/ 9 h 68"/>
                    <a:gd name="T18" fmla="*/ 21 w 40"/>
                    <a:gd name="T19" fmla="*/ 5 h 68"/>
                    <a:gd name="T20" fmla="*/ 20 w 40"/>
                    <a:gd name="T21" fmla="*/ 3 h 68"/>
                    <a:gd name="T22" fmla="*/ 19 w 40"/>
                    <a:gd name="T23" fmla="*/ 2 h 68"/>
                    <a:gd name="T24" fmla="*/ 16 w 40"/>
                    <a:gd name="T25" fmla="*/ 2 h 68"/>
                    <a:gd name="T26" fmla="*/ 13 w 40"/>
                    <a:gd name="T27" fmla="*/ 2 h 68"/>
                    <a:gd name="T28" fmla="*/ 10 w 40"/>
                    <a:gd name="T29" fmla="*/ 2 h 68"/>
                    <a:gd name="T30" fmla="*/ 7 w 40"/>
                    <a:gd name="T31" fmla="*/ 1 h 68"/>
                    <a:gd name="T32" fmla="*/ 5 w 40"/>
                    <a:gd name="T33" fmla="*/ 0 h 68"/>
                    <a:gd name="T34" fmla="*/ 5 w 40"/>
                    <a:gd name="T35" fmla="*/ 5 h 68"/>
                    <a:gd name="T36" fmla="*/ 5 w 40"/>
                    <a:gd name="T37" fmla="*/ 10 h 68"/>
                    <a:gd name="T38" fmla="*/ 4 w 40"/>
                    <a:gd name="T39" fmla="*/ 15 h 68"/>
                    <a:gd name="T40" fmla="*/ 3 w 40"/>
                    <a:gd name="T41" fmla="*/ 20 h 68"/>
                    <a:gd name="T42" fmla="*/ 2 w 40"/>
                    <a:gd name="T43" fmla="*/ 22 h 68"/>
                    <a:gd name="T44" fmla="*/ 1 w 40"/>
                    <a:gd name="T45" fmla="*/ 25 h 68"/>
                    <a:gd name="T46" fmla="*/ 1 w 40"/>
                    <a:gd name="T47" fmla="*/ 27 h 68"/>
                    <a:gd name="T48" fmla="*/ 0 w 40"/>
                    <a:gd name="T49" fmla="*/ 29 h 68"/>
                    <a:gd name="T50" fmla="*/ 2 w 40"/>
                    <a:gd name="T51" fmla="*/ 34 h 68"/>
                    <a:gd name="T52" fmla="*/ 6 w 40"/>
                    <a:gd name="T53" fmla="*/ 34 h 68"/>
                    <a:gd name="T54" fmla="*/ 12 w 40"/>
                    <a:gd name="T55" fmla="*/ 33 h 68"/>
                    <a:gd name="T56" fmla="*/ 16 w 40"/>
                    <a:gd name="T57" fmla="*/ 34 h 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0"/>
                    <a:gd name="T88" fmla="*/ 0 h 68"/>
                    <a:gd name="T89" fmla="*/ 40 w 40"/>
                    <a:gd name="T90" fmla="*/ 68 h 6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0" h="68">
                      <a:moveTo>
                        <a:pt x="30" y="67"/>
                      </a:moveTo>
                      <a:lnTo>
                        <a:pt x="31" y="60"/>
                      </a:lnTo>
                      <a:lnTo>
                        <a:pt x="31" y="52"/>
                      </a:lnTo>
                      <a:lnTo>
                        <a:pt x="31" y="45"/>
                      </a:lnTo>
                      <a:lnTo>
                        <a:pt x="32" y="38"/>
                      </a:lnTo>
                      <a:lnTo>
                        <a:pt x="33" y="32"/>
                      </a:lnTo>
                      <a:lnTo>
                        <a:pt x="34" y="28"/>
                      </a:lnTo>
                      <a:lnTo>
                        <a:pt x="36" y="22"/>
                      </a:lnTo>
                      <a:lnTo>
                        <a:pt x="38" y="17"/>
                      </a:lnTo>
                      <a:lnTo>
                        <a:pt x="40" y="10"/>
                      </a:lnTo>
                      <a:lnTo>
                        <a:pt x="39" y="6"/>
                      </a:lnTo>
                      <a:lnTo>
                        <a:pt x="36" y="5"/>
                      </a:lnTo>
                      <a:lnTo>
                        <a:pt x="31" y="5"/>
                      </a:lnTo>
                      <a:lnTo>
                        <a:pt x="25" y="5"/>
                      </a:lnTo>
                      <a:lnTo>
                        <a:pt x="19" y="5"/>
                      </a:lnTo>
                      <a:lnTo>
                        <a:pt x="14" y="3"/>
                      </a:lnTo>
                      <a:lnTo>
                        <a:pt x="10" y="0"/>
                      </a:lnTo>
                      <a:lnTo>
                        <a:pt x="10" y="10"/>
                      </a:lnTo>
                      <a:lnTo>
                        <a:pt x="9" y="20"/>
                      </a:lnTo>
                      <a:lnTo>
                        <a:pt x="7" y="30"/>
                      </a:lnTo>
                      <a:lnTo>
                        <a:pt x="5" y="40"/>
                      </a:lnTo>
                      <a:lnTo>
                        <a:pt x="3" y="45"/>
                      </a:lnTo>
                      <a:lnTo>
                        <a:pt x="2" y="50"/>
                      </a:lnTo>
                      <a:lnTo>
                        <a:pt x="1" y="54"/>
                      </a:lnTo>
                      <a:lnTo>
                        <a:pt x="0" y="59"/>
                      </a:lnTo>
                      <a:lnTo>
                        <a:pt x="3" y="67"/>
                      </a:lnTo>
                      <a:lnTo>
                        <a:pt x="11" y="68"/>
                      </a:lnTo>
                      <a:lnTo>
                        <a:pt x="22" y="66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4" name="Freeform 38"/>
                <p:cNvSpPr>
                  <a:spLocks/>
                </p:cNvSpPr>
                <p:nvPr/>
              </p:nvSpPr>
              <p:spPr bwMode="auto">
                <a:xfrm>
                  <a:off x="1546" y="2749"/>
                  <a:ext cx="18" cy="38"/>
                </a:xfrm>
                <a:custGeom>
                  <a:avLst/>
                  <a:gdLst>
                    <a:gd name="T0" fmla="*/ 3 w 35"/>
                    <a:gd name="T1" fmla="*/ 18 h 75"/>
                    <a:gd name="T2" fmla="*/ 2 w 35"/>
                    <a:gd name="T3" fmla="*/ 23 h 75"/>
                    <a:gd name="T4" fmla="*/ 1 w 35"/>
                    <a:gd name="T5" fmla="*/ 27 h 75"/>
                    <a:gd name="T6" fmla="*/ 0 w 35"/>
                    <a:gd name="T7" fmla="*/ 31 h 75"/>
                    <a:gd name="T8" fmla="*/ 1 w 35"/>
                    <a:gd name="T9" fmla="*/ 36 h 75"/>
                    <a:gd name="T10" fmla="*/ 4 w 35"/>
                    <a:gd name="T11" fmla="*/ 36 h 75"/>
                    <a:gd name="T12" fmla="*/ 6 w 35"/>
                    <a:gd name="T13" fmla="*/ 37 h 75"/>
                    <a:gd name="T14" fmla="*/ 8 w 35"/>
                    <a:gd name="T15" fmla="*/ 38 h 75"/>
                    <a:gd name="T16" fmla="*/ 10 w 35"/>
                    <a:gd name="T17" fmla="*/ 37 h 75"/>
                    <a:gd name="T18" fmla="*/ 12 w 35"/>
                    <a:gd name="T19" fmla="*/ 32 h 75"/>
                    <a:gd name="T20" fmla="*/ 13 w 35"/>
                    <a:gd name="T21" fmla="*/ 26 h 75"/>
                    <a:gd name="T22" fmla="*/ 14 w 35"/>
                    <a:gd name="T23" fmla="*/ 20 h 75"/>
                    <a:gd name="T24" fmla="*/ 15 w 35"/>
                    <a:gd name="T25" fmla="*/ 14 h 75"/>
                    <a:gd name="T26" fmla="*/ 16 w 35"/>
                    <a:gd name="T27" fmla="*/ 11 h 75"/>
                    <a:gd name="T28" fmla="*/ 16 w 35"/>
                    <a:gd name="T29" fmla="*/ 8 h 75"/>
                    <a:gd name="T30" fmla="*/ 17 w 35"/>
                    <a:gd name="T31" fmla="*/ 5 h 75"/>
                    <a:gd name="T32" fmla="*/ 18 w 35"/>
                    <a:gd name="T33" fmla="*/ 1 h 75"/>
                    <a:gd name="T34" fmla="*/ 15 w 35"/>
                    <a:gd name="T35" fmla="*/ 0 h 75"/>
                    <a:gd name="T36" fmla="*/ 12 w 35"/>
                    <a:gd name="T37" fmla="*/ 0 h 75"/>
                    <a:gd name="T38" fmla="*/ 9 w 35"/>
                    <a:gd name="T39" fmla="*/ 1 h 75"/>
                    <a:gd name="T40" fmla="*/ 5 w 35"/>
                    <a:gd name="T41" fmla="*/ 0 h 75"/>
                    <a:gd name="T42" fmla="*/ 5 w 35"/>
                    <a:gd name="T43" fmla="*/ 4 h 75"/>
                    <a:gd name="T44" fmla="*/ 4 w 35"/>
                    <a:gd name="T45" fmla="*/ 7 h 75"/>
                    <a:gd name="T46" fmla="*/ 3 w 35"/>
                    <a:gd name="T47" fmla="*/ 10 h 75"/>
                    <a:gd name="T48" fmla="*/ 3 w 35"/>
                    <a:gd name="T49" fmla="*/ 14 h 75"/>
                    <a:gd name="T50" fmla="*/ 3 w 35"/>
                    <a:gd name="T51" fmla="*/ 15 h 75"/>
                    <a:gd name="T52" fmla="*/ 3 w 35"/>
                    <a:gd name="T53" fmla="*/ 16 h 75"/>
                    <a:gd name="T54" fmla="*/ 3 w 35"/>
                    <a:gd name="T55" fmla="*/ 17 h 75"/>
                    <a:gd name="T56" fmla="*/ 3 w 35"/>
                    <a:gd name="T57" fmla="*/ 18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5"/>
                    <a:gd name="T88" fmla="*/ 0 h 75"/>
                    <a:gd name="T89" fmla="*/ 35 w 35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5" h="75">
                      <a:moveTo>
                        <a:pt x="6" y="36"/>
                      </a:moveTo>
                      <a:lnTo>
                        <a:pt x="4" y="45"/>
                      </a:lnTo>
                      <a:lnTo>
                        <a:pt x="1" y="53"/>
                      </a:lnTo>
                      <a:lnTo>
                        <a:pt x="0" y="62"/>
                      </a:lnTo>
                      <a:lnTo>
                        <a:pt x="2" y="71"/>
                      </a:lnTo>
                      <a:lnTo>
                        <a:pt x="7" y="72"/>
                      </a:lnTo>
                      <a:lnTo>
                        <a:pt x="11" y="74"/>
                      </a:lnTo>
                      <a:lnTo>
                        <a:pt x="15" y="75"/>
                      </a:lnTo>
                      <a:lnTo>
                        <a:pt x="19" y="74"/>
                      </a:lnTo>
                      <a:lnTo>
                        <a:pt x="23" y="63"/>
                      </a:lnTo>
                      <a:lnTo>
                        <a:pt x="25" y="51"/>
                      </a:lnTo>
                      <a:lnTo>
                        <a:pt x="27" y="40"/>
                      </a:lnTo>
                      <a:lnTo>
                        <a:pt x="30" y="28"/>
                      </a:lnTo>
                      <a:lnTo>
                        <a:pt x="31" y="22"/>
                      </a:lnTo>
                      <a:lnTo>
                        <a:pt x="32" y="15"/>
                      </a:lnTo>
                      <a:lnTo>
                        <a:pt x="34" y="9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0" y="0"/>
                      </a:lnTo>
                      <a:lnTo>
                        <a:pt x="9" y="7"/>
                      </a:lnTo>
                      <a:lnTo>
                        <a:pt x="8" y="13"/>
                      </a:lnTo>
                      <a:lnTo>
                        <a:pt x="6" y="20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5" name="Freeform 39"/>
                <p:cNvSpPr>
                  <a:spLocks/>
                </p:cNvSpPr>
                <p:nvPr/>
              </p:nvSpPr>
              <p:spPr bwMode="auto">
                <a:xfrm>
                  <a:off x="1510" y="2750"/>
                  <a:ext cx="26" cy="33"/>
                </a:xfrm>
                <a:custGeom>
                  <a:avLst/>
                  <a:gdLst>
                    <a:gd name="T0" fmla="*/ 12 w 52"/>
                    <a:gd name="T1" fmla="*/ 33 h 65"/>
                    <a:gd name="T2" fmla="*/ 13 w 52"/>
                    <a:gd name="T3" fmla="*/ 29 h 65"/>
                    <a:gd name="T4" fmla="*/ 14 w 52"/>
                    <a:gd name="T5" fmla="*/ 26 h 65"/>
                    <a:gd name="T6" fmla="*/ 15 w 52"/>
                    <a:gd name="T7" fmla="*/ 23 h 65"/>
                    <a:gd name="T8" fmla="*/ 18 w 52"/>
                    <a:gd name="T9" fmla="*/ 20 h 65"/>
                    <a:gd name="T10" fmla="*/ 18 w 52"/>
                    <a:gd name="T11" fmla="*/ 18 h 65"/>
                    <a:gd name="T12" fmla="*/ 19 w 52"/>
                    <a:gd name="T13" fmla="*/ 16 h 65"/>
                    <a:gd name="T14" fmla="*/ 21 w 52"/>
                    <a:gd name="T15" fmla="*/ 14 h 65"/>
                    <a:gd name="T16" fmla="*/ 23 w 52"/>
                    <a:gd name="T17" fmla="*/ 13 h 65"/>
                    <a:gd name="T18" fmla="*/ 24 w 52"/>
                    <a:gd name="T19" fmla="*/ 12 h 65"/>
                    <a:gd name="T20" fmla="*/ 25 w 52"/>
                    <a:gd name="T21" fmla="*/ 11 h 65"/>
                    <a:gd name="T22" fmla="*/ 26 w 52"/>
                    <a:gd name="T23" fmla="*/ 10 h 65"/>
                    <a:gd name="T24" fmla="*/ 26 w 52"/>
                    <a:gd name="T25" fmla="*/ 8 h 65"/>
                    <a:gd name="T26" fmla="*/ 23 w 52"/>
                    <a:gd name="T27" fmla="*/ 5 h 65"/>
                    <a:gd name="T28" fmla="*/ 21 w 52"/>
                    <a:gd name="T29" fmla="*/ 3 h 65"/>
                    <a:gd name="T30" fmla="*/ 17 w 52"/>
                    <a:gd name="T31" fmla="*/ 1 h 65"/>
                    <a:gd name="T32" fmla="*/ 13 w 52"/>
                    <a:gd name="T33" fmla="*/ 0 h 65"/>
                    <a:gd name="T34" fmla="*/ 12 w 52"/>
                    <a:gd name="T35" fmla="*/ 5 h 65"/>
                    <a:gd name="T36" fmla="*/ 10 w 52"/>
                    <a:gd name="T37" fmla="*/ 9 h 65"/>
                    <a:gd name="T38" fmla="*/ 7 w 52"/>
                    <a:gd name="T39" fmla="*/ 13 h 65"/>
                    <a:gd name="T40" fmla="*/ 5 w 52"/>
                    <a:gd name="T41" fmla="*/ 18 h 65"/>
                    <a:gd name="T42" fmla="*/ 3 w 52"/>
                    <a:gd name="T43" fmla="*/ 20 h 65"/>
                    <a:gd name="T44" fmla="*/ 3 w 52"/>
                    <a:gd name="T45" fmla="*/ 23 h 65"/>
                    <a:gd name="T46" fmla="*/ 2 w 52"/>
                    <a:gd name="T47" fmla="*/ 25 h 65"/>
                    <a:gd name="T48" fmla="*/ 0 w 52"/>
                    <a:gd name="T49" fmla="*/ 27 h 65"/>
                    <a:gd name="T50" fmla="*/ 1 w 52"/>
                    <a:gd name="T51" fmla="*/ 30 h 65"/>
                    <a:gd name="T52" fmla="*/ 4 w 52"/>
                    <a:gd name="T53" fmla="*/ 31 h 65"/>
                    <a:gd name="T54" fmla="*/ 8 w 52"/>
                    <a:gd name="T55" fmla="*/ 32 h 65"/>
                    <a:gd name="T56" fmla="*/ 12 w 52"/>
                    <a:gd name="T57" fmla="*/ 33 h 6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2"/>
                    <a:gd name="T88" fmla="*/ 0 h 65"/>
                    <a:gd name="T89" fmla="*/ 52 w 52"/>
                    <a:gd name="T90" fmla="*/ 65 h 6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2" h="65">
                      <a:moveTo>
                        <a:pt x="23" y="65"/>
                      </a:moveTo>
                      <a:lnTo>
                        <a:pt x="27" y="58"/>
                      </a:lnTo>
                      <a:lnTo>
                        <a:pt x="29" y="51"/>
                      </a:lnTo>
                      <a:lnTo>
                        <a:pt x="31" y="46"/>
                      </a:lnTo>
                      <a:lnTo>
                        <a:pt x="35" y="39"/>
                      </a:lnTo>
                      <a:lnTo>
                        <a:pt x="36" y="35"/>
                      </a:lnTo>
                      <a:lnTo>
                        <a:pt x="38" y="32"/>
                      </a:lnTo>
                      <a:lnTo>
                        <a:pt x="42" y="28"/>
                      </a:lnTo>
                      <a:lnTo>
                        <a:pt x="45" y="26"/>
                      </a:lnTo>
                      <a:lnTo>
                        <a:pt x="48" y="24"/>
                      </a:lnTo>
                      <a:lnTo>
                        <a:pt x="50" y="22"/>
                      </a:lnTo>
                      <a:lnTo>
                        <a:pt x="51" y="19"/>
                      </a:lnTo>
                      <a:lnTo>
                        <a:pt x="52" y="16"/>
                      </a:lnTo>
                      <a:lnTo>
                        <a:pt x="46" y="10"/>
                      </a:lnTo>
                      <a:lnTo>
                        <a:pt x="41" y="5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3" y="9"/>
                      </a:lnTo>
                      <a:lnTo>
                        <a:pt x="19" y="18"/>
                      </a:lnTo>
                      <a:lnTo>
                        <a:pt x="14" y="26"/>
                      </a:lnTo>
                      <a:lnTo>
                        <a:pt x="10" y="35"/>
                      </a:lnTo>
                      <a:lnTo>
                        <a:pt x="7" y="40"/>
                      </a:lnTo>
                      <a:lnTo>
                        <a:pt x="5" y="45"/>
                      </a:lnTo>
                      <a:lnTo>
                        <a:pt x="3" y="49"/>
                      </a:lnTo>
                      <a:lnTo>
                        <a:pt x="0" y="54"/>
                      </a:lnTo>
                      <a:lnTo>
                        <a:pt x="2" y="60"/>
                      </a:lnTo>
                      <a:lnTo>
                        <a:pt x="8" y="62"/>
                      </a:lnTo>
                      <a:lnTo>
                        <a:pt x="16" y="63"/>
                      </a:lnTo>
                      <a:lnTo>
                        <a:pt x="23" y="6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2256" y="1681"/>
              <a:ext cx="1248" cy="438"/>
              <a:chOff x="2400" y="1584"/>
              <a:chExt cx="1248" cy="438"/>
            </a:xfrm>
          </p:grpSpPr>
          <p:sp>
            <p:nvSpPr>
              <p:cNvPr id="2161" name="Line 41"/>
              <p:cNvSpPr>
                <a:spLocks noChangeShapeType="1"/>
              </p:cNvSpPr>
              <p:nvPr/>
            </p:nvSpPr>
            <p:spPr bwMode="auto">
              <a:xfrm>
                <a:off x="2400" y="1968"/>
                <a:ext cx="1248" cy="0"/>
              </a:xfrm>
              <a:prstGeom prst="line">
                <a:avLst/>
              </a:prstGeom>
              <a:noFill/>
              <a:ln w="38100" cap="rnd">
                <a:solidFill>
                  <a:srgbClr val="FF9933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2" name="Text Box 42"/>
              <p:cNvSpPr txBox="1">
                <a:spLocks noChangeArrowheads="1"/>
              </p:cNvSpPr>
              <p:nvPr/>
            </p:nvSpPr>
            <p:spPr bwMode="auto">
              <a:xfrm>
                <a:off x="2620" y="1584"/>
                <a:ext cx="986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1"/>
                <a:r>
                  <a:rPr kumimoji="1" lang="ko-KR" altLang="en-US" sz="1000">
                    <a:ea typeface="굴림" charset="-127"/>
                  </a:rPr>
                  <a:t>7 + </a:t>
                </a:r>
                <a:r>
                  <a:rPr kumimoji="1" lang="en-US" altLang="ko-KR" sz="1000">
                    <a:ea typeface="굴림" charset="-127"/>
                  </a:rPr>
                  <a:t>no</a:t>
                </a:r>
                <a:r>
                  <a:rPr kumimoji="1" lang="en-US" altLang="ko-KR" sz="1600">
                    <a:ea typeface="굴림" charset="-127"/>
                  </a:rPr>
                  <a:t>. </a:t>
                </a:r>
              </a:p>
            </p:txBody>
          </p:sp>
        </p:grpSp>
        <p:sp>
          <p:nvSpPr>
            <p:cNvPr id="2159" name="Arc 43"/>
            <p:cNvSpPr>
              <a:spLocks/>
            </p:cNvSpPr>
            <p:nvPr/>
          </p:nvSpPr>
          <p:spPr bwMode="auto">
            <a:xfrm rot="13494738" flipH="1">
              <a:off x="2394" y="2017"/>
              <a:ext cx="956" cy="937"/>
            </a:xfrm>
            <a:custGeom>
              <a:avLst/>
              <a:gdLst>
                <a:gd name="T0" fmla="*/ 0 w 29000"/>
                <a:gd name="T1" fmla="*/ 1 h 28409"/>
                <a:gd name="T2" fmla="*/ 30 w 29000"/>
                <a:gd name="T3" fmla="*/ 31 h 28409"/>
                <a:gd name="T4" fmla="*/ 8 w 29000"/>
                <a:gd name="T5" fmla="*/ 23 h 28409"/>
                <a:gd name="T6" fmla="*/ 0 60000 65536"/>
                <a:gd name="T7" fmla="*/ 0 60000 65536"/>
                <a:gd name="T8" fmla="*/ 0 60000 65536"/>
                <a:gd name="T9" fmla="*/ 0 w 29000"/>
                <a:gd name="T10" fmla="*/ 0 h 28409"/>
                <a:gd name="T11" fmla="*/ 29000 w 29000"/>
                <a:gd name="T12" fmla="*/ 28409 h 28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00" h="28409" fill="none" extrusionOk="0">
                  <a:moveTo>
                    <a:pt x="0" y="1307"/>
                  </a:moveTo>
                  <a:cubicBezTo>
                    <a:pt x="2371" y="442"/>
                    <a:pt x="4875" y="-1"/>
                    <a:pt x="7400" y="0"/>
                  </a:cubicBezTo>
                  <a:cubicBezTo>
                    <a:pt x="19329" y="0"/>
                    <a:pt x="29000" y="9670"/>
                    <a:pt x="29000" y="21600"/>
                  </a:cubicBezTo>
                  <a:cubicBezTo>
                    <a:pt x="29000" y="23913"/>
                    <a:pt x="28628" y="26212"/>
                    <a:pt x="27898" y="28408"/>
                  </a:cubicBezTo>
                </a:path>
                <a:path w="29000" h="28409" stroke="0" extrusionOk="0">
                  <a:moveTo>
                    <a:pt x="0" y="1307"/>
                  </a:moveTo>
                  <a:cubicBezTo>
                    <a:pt x="2371" y="442"/>
                    <a:pt x="4875" y="-1"/>
                    <a:pt x="7400" y="0"/>
                  </a:cubicBezTo>
                  <a:cubicBezTo>
                    <a:pt x="19329" y="0"/>
                    <a:pt x="29000" y="9670"/>
                    <a:pt x="29000" y="21600"/>
                  </a:cubicBezTo>
                  <a:cubicBezTo>
                    <a:pt x="29000" y="23913"/>
                    <a:pt x="28628" y="26212"/>
                    <a:pt x="27898" y="28408"/>
                  </a:cubicBezTo>
                  <a:lnTo>
                    <a:pt x="7400" y="21600"/>
                  </a:lnTo>
                  <a:close/>
                </a:path>
              </a:pathLst>
            </a:cu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Text Box 44"/>
            <p:cNvSpPr txBox="1">
              <a:spLocks noChangeArrowheads="1"/>
            </p:cNvSpPr>
            <p:nvPr/>
          </p:nvSpPr>
          <p:spPr bwMode="auto">
            <a:xfrm>
              <a:off x="1620" y="2948"/>
              <a:ext cx="27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endParaRPr kumimoji="1" lang="en-US" altLang="ko-KR" sz="1600">
                <a:ea typeface="굴림" charset="-127"/>
              </a:endParaRPr>
            </a:p>
          </p:txBody>
        </p:sp>
      </p:grpSp>
      <p:sp>
        <p:nvSpPr>
          <p:cNvPr id="2054" name="Rectangle 45"/>
          <p:cNvSpPr>
            <a:spLocks noChangeArrowheads="1"/>
          </p:cNvSpPr>
          <p:nvPr/>
        </p:nvSpPr>
        <p:spPr bwMode="auto">
          <a:xfrm>
            <a:off x="179388" y="1844675"/>
            <a:ext cx="1595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ko-KR" sz="1200"/>
              <a:t>Прямой</a:t>
            </a:r>
            <a:r>
              <a:rPr lang="en-US" altLang="ko-KR" sz="1200">
                <a:ea typeface="굴림" charset="-127"/>
              </a:rPr>
              <a:t> </a:t>
            </a:r>
            <a:r>
              <a:rPr lang="ru-RU" altLang="ko-KR" sz="1200"/>
              <a:t>перехват</a:t>
            </a:r>
            <a:r>
              <a:rPr lang="en-US" altLang="ko-KR" sz="1200">
                <a:ea typeface="굴림" charset="-127"/>
              </a:rPr>
              <a:t> </a:t>
            </a:r>
            <a:r>
              <a:rPr lang="ru-RU" altLang="ko-KR" sz="1200"/>
              <a:t> </a:t>
            </a:r>
          </a:p>
        </p:txBody>
      </p:sp>
      <p:sp>
        <p:nvSpPr>
          <p:cNvPr id="2055" name="Rectangle 46"/>
          <p:cNvSpPr>
            <a:spLocks noChangeArrowheads="1"/>
          </p:cNvSpPr>
          <p:nvPr/>
        </p:nvSpPr>
        <p:spPr bwMode="auto">
          <a:xfrm>
            <a:off x="3635375" y="1773238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ko-KR" sz="1200" b="0"/>
              <a:t>Пользователь может перехватить вызов, набрав код прямого </a:t>
            </a:r>
          </a:p>
          <a:p>
            <a:r>
              <a:rPr lang="ru-RU" altLang="ko-KR" sz="1200" b="0"/>
              <a:t>перехвата и номер абонента, на которого приходит вызов </a:t>
            </a:r>
          </a:p>
        </p:txBody>
      </p:sp>
      <p:sp>
        <p:nvSpPr>
          <p:cNvPr id="2056" name="Rectangle 47"/>
          <p:cNvSpPr>
            <a:spLocks noChangeArrowheads="1"/>
          </p:cNvSpPr>
          <p:nvPr/>
        </p:nvSpPr>
        <p:spPr bwMode="auto">
          <a:xfrm>
            <a:off x="3635375" y="2224088"/>
            <a:ext cx="52562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0" i="1" u="sng"/>
              <a:t>Для ответа на вызов, приходящий на другого абонента:</a:t>
            </a:r>
            <a:endParaRPr lang="ru-RU" sz="1200" b="0"/>
          </a:p>
          <a:p>
            <a:r>
              <a:rPr lang="ru-RU" sz="1200" b="0"/>
              <a:t>Снимите трубку или нажмите клавишу </a:t>
            </a:r>
            <a:r>
              <a:rPr lang="ru-RU" sz="1200"/>
              <a:t>[</a:t>
            </a:r>
            <a:r>
              <a:rPr lang="en-US" sz="1200"/>
              <a:t>MON</a:t>
            </a:r>
            <a:r>
              <a:rPr lang="ru-RU" sz="1200"/>
              <a:t>]</a:t>
            </a:r>
            <a:r>
              <a:rPr lang="ru-RU" sz="1200" b="0"/>
              <a:t>.</a:t>
            </a:r>
          </a:p>
          <a:p>
            <a:r>
              <a:rPr lang="ru-RU" sz="1200" b="0"/>
              <a:t>Наберите код прямого перехвата «</a:t>
            </a:r>
            <a:r>
              <a:rPr lang="ru-RU" sz="1200"/>
              <a:t>7</a:t>
            </a:r>
            <a:r>
              <a:rPr lang="ru-RU" sz="1200" b="0"/>
              <a:t>»</a:t>
            </a:r>
            <a:r>
              <a:rPr lang="ru-RU" sz="1200"/>
              <a:t> </a:t>
            </a:r>
            <a:r>
              <a:rPr lang="ru-RU" sz="1200" b="0"/>
              <a:t>или нажмите клавишу прямого перехвата </a:t>
            </a:r>
            <a:r>
              <a:rPr lang="ru-RU" sz="1200"/>
              <a:t>{</a:t>
            </a:r>
            <a:r>
              <a:rPr lang="en-US" sz="1200"/>
              <a:t>Direct Call Pick</a:t>
            </a:r>
            <a:r>
              <a:rPr lang="ru-RU" sz="1200"/>
              <a:t>-</a:t>
            </a:r>
            <a:r>
              <a:rPr lang="en-US" sz="1200"/>
              <a:t>up</a:t>
            </a:r>
            <a:r>
              <a:rPr lang="ru-RU" sz="1200"/>
              <a:t>}</a:t>
            </a:r>
            <a:r>
              <a:rPr lang="ru-RU" sz="1200" b="0"/>
              <a:t>.</a:t>
            </a:r>
          </a:p>
          <a:p>
            <a:r>
              <a:rPr lang="ru-RU" sz="1200" b="0"/>
              <a:t>Наберите внутренний номер абонента, на которого приходит вызов.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50825" y="3357563"/>
            <a:ext cx="3384550" cy="2447925"/>
            <a:chOff x="528" y="1484"/>
            <a:chExt cx="4704" cy="1750"/>
          </a:xfrm>
        </p:grpSpPr>
        <p:sp>
          <p:nvSpPr>
            <p:cNvPr id="2063" name="Oval 50"/>
            <p:cNvSpPr>
              <a:spLocks noChangeArrowheads="1"/>
            </p:cNvSpPr>
            <p:nvPr/>
          </p:nvSpPr>
          <p:spPr bwMode="auto">
            <a:xfrm>
              <a:off x="528" y="1665"/>
              <a:ext cx="2466" cy="1569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endParaRPr kumimoji="1" lang="ko-KR" altLang="en-US" sz="1200" b="0">
                <a:ea typeface="굴림" charset="-127"/>
              </a:endParaRPr>
            </a:p>
          </p:txBody>
        </p:sp>
        <p:sp>
          <p:nvSpPr>
            <p:cNvPr id="2064" name="Text Box 51"/>
            <p:cNvSpPr txBox="1">
              <a:spLocks noChangeArrowheads="1"/>
            </p:cNvSpPr>
            <p:nvPr/>
          </p:nvSpPr>
          <p:spPr bwMode="auto">
            <a:xfrm>
              <a:off x="1203" y="3022"/>
              <a:ext cx="171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200">
                  <a:ea typeface="굴림" charset="-127"/>
                </a:rPr>
                <a:t>Pick-up Group</a:t>
              </a:r>
            </a:p>
          </p:txBody>
        </p:sp>
        <p:graphicFrame>
          <p:nvGraphicFramePr>
            <p:cNvPr id="2050" name="Object 52"/>
            <p:cNvGraphicFramePr>
              <a:graphicFrameLocks noChangeAspect="1"/>
            </p:cNvGraphicFramePr>
            <p:nvPr/>
          </p:nvGraphicFramePr>
          <p:xfrm>
            <a:off x="1783" y="2536"/>
            <a:ext cx="595" cy="401"/>
          </p:xfrm>
          <a:graphic>
            <a:graphicData uri="http://schemas.openxmlformats.org/presentationml/2006/ole">
              <p:oleObj spid="_x0000_s2050" name="클립" r:id="rId4" imgW="3999960" imgH="3468960" progId="">
                <p:embed/>
              </p:oleObj>
            </a:graphicData>
          </a:graphic>
        </p:graphicFrame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701" y="2083"/>
              <a:ext cx="544" cy="331"/>
              <a:chOff x="3552" y="811"/>
              <a:chExt cx="583" cy="456"/>
            </a:xfrm>
          </p:grpSpPr>
          <p:sp>
            <p:nvSpPr>
              <p:cNvPr id="2137" name="Freeform 54"/>
              <p:cNvSpPr>
                <a:spLocks/>
              </p:cNvSpPr>
              <p:nvPr/>
            </p:nvSpPr>
            <p:spPr bwMode="auto">
              <a:xfrm>
                <a:off x="3602" y="897"/>
                <a:ext cx="468" cy="319"/>
              </a:xfrm>
              <a:custGeom>
                <a:avLst/>
                <a:gdLst>
                  <a:gd name="T0" fmla="*/ 128 w 2342"/>
                  <a:gd name="T1" fmla="*/ 7 h 1592"/>
                  <a:gd name="T2" fmla="*/ 108 w 2342"/>
                  <a:gd name="T3" fmla="*/ 116 h 1592"/>
                  <a:gd name="T4" fmla="*/ 24 w 2342"/>
                  <a:gd name="T5" fmla="*/ 210 h 1592"/>
                  <a:gd name="T6" fmla="*/ 0 w 2342"/>
                  <a:gd name="T7" fmla="*/ 236 h 1592"/>
                  <a:gd name="T8" fmla="*/ 9 w 2342"/>
                  <a:gd name="T9" fmla="*/ 289 h 1592"/>
                  <a:gd name="T10" fmla="*/ 360 w 2342"/>
                  <a:gd name="T11" fmla="*/ 319 h 1592"/>
                  <a:gd name="T12" fmla="*/ 468 w 2342"/>
                  <a:gd name="T13" fmla="*/ 263 h 1592"/>
                  <a:gd name="T14" fmla="*/ 406 w 2342"/>
                  <a:gd name="T15" fmla="*/ 12 h 1592"/>
                  <a:gd name="T16" fmla="*/ 381 w 2342"/>
                  <a:gd name="T17" fmla="*/ 0 h 1592"/>
                  <a:gd name="T18" fmla="*/ 335 w 2342"/>
                  <a:gd name="T19" fmla="*/ 51 h 1592"/>
                  <a:gd name="T20" fmla="*/ 196 w 2342"/>
                  <a:gd name="T21" fmla="*/ 39 h 1592"/>
                  <a:gd name="T22" fmla="*/ 152 w 2342"/>
                  <a:gd name="T23" fmla="*/ 0 h 1592"/>
                  <a:gd name="T24" fmla="*/ 128 w 2342"/>
                  <a:gd name="T25" fmla="*/ 7 h 1592"/>
                  <a:gd name="T26" fmla="*/ 128 w 2342"/>
                  <a:gd name="T27" fmla="*/ 7 h 15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42"/>
                  <a:gd name="T43" fmla="*/ 0 h 1592"/>
                  <a:gd name="T44" fmla="*/ 2342 w 2342"/>
                  <a:gd name="T45" fmla="*/ 1592 h 15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42" h="1592">
                    <a:moveTo>
                      <a:pt x="640" y="33"/>
                    </a:moveTo>
                    <a:lnTo>
                      <a:pt x="538" y="578"/>
                    </a:lnTo>
                    <a:lnTo>
                      <a:pt x="120" y="1047"/>
                    </a:lnTo>
                    <a:lnTo>
                      <a:pt x="0" y="1180"/>
                    </a:lnTo>
                    <a:lnTo>
                      <a:pt x="45" y="1440"/>
                    </a:lnTo>
                    <a:lnTo>
                      <a:pt x="1803" y="1592"/>
                    </a:lnTo>
                    <a:lnTo>
                      <a:pt x="2342" y="1314"/>
                    </a:lnTo>
                    <a:lnTo>
                      <a:pt x="2031" y="58"/>
                    </a:lnTo>
                    <a:lnTo>
                      <a:pt x="1905" y="0"/>
                    </a:lnTo>
                    <a:lnTo>
                      <a:pt x="1677" y="255"/>
                    </a:lnTo>
                    <a:lnTo>
                      <a:pt x="980" y="197"/>
                    </a:lnTo>
                    <a:lnTo>
                      <a:pt x="760" y="0"/>
                    </a:lnTo>
                    <a:lnTo>
                      <a:pt x="64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Freeform 55"/>
              <p:cNvSpPr>
                <a:spLocks/>
              </p:cNvSpPr>
              <p:nvPr/>
            </p:nvSpPr>
            <p:spPr bwMode="auto">
              <a:xfrm>
                <a:off x="3605" y="915"/>
                <a:ext cx="530" cy="341"/>
              </a:xfrm>
              <a:custGeom>
                <a:avLst/>
                <a:gdLst>
                  <a:gd name="T0" fmla="*/ 24 w 2651"/>
                  <a:gd name="T1" fmla="*/ 231 h 1707"/>
                  <a:gd name="T2" fmla="*/ 110 w 2651"/>
                  <a:gd name="T3" fmla="*/ 231 h 1707"/>
                  <a:gd name="T4" fmla="*/ 258 w 2651"/>
                  <a:gd name="T5" fmla="*/ 257 h 1707"/>
                  <a:gd name="T6" fmla="*/ 229 w 2651"/>
                  <a:gd name="T7" fmla="*/ 230 h 1707"/>
                  <a:gd name="T8" fmla="*/ 341 w 2651"/>
                  <a:gd name="T9" fmla="*/ 170 h 1707"/>
                  <a:gd name="T10" fmla="*/ 381 w 2651"/>
                  <a:gd name="T11" fmla="*/ 204 h 1707"/>
                  <a:gd name="T12" fmla="*/ 392 w 2651"/>
                  <a:gd name="T13" fmla="*/ 158 h 1707"/>
                  <a:gd name="T14" fmla="*/ 381 w 2651"/>
                  <a:gd name="T15" fmla="*/ 48 h 1707"/>
                  <a:gd name="T16" fmla="*/ 391 w 2651"/>
                  <a:gd name="T17" fmla="*/ 0 h 1707"/>
                  <a:gd name="T18" fmla="*/ 414 w 2651"/>
                  <a:gd name="T19" fmla="*/ 33 h 1707"/>
                  <a:gd name="T20" fmla="*/ 430 w 2651"/>
                  <a:gd name="T21" fmla="*/ 29 h 1707"/>
                  <a:gd name="T22" fmla="*/ 444 w 2651"/>
                  <a:gd name="T23" fmla="*/ 0 h 1707"/>
                  <a:gd name="T24" fmla="*/ 486 w 2651"/>
                  <a:gd name="T25" fmla="*/ 13 h 1707"/>
                  <a:gd name="T26" fmla="*/ 492 w 2651"/>
                  <a:gd name="T27" fmla="*/ 163 h 1707"/>
                  <a:gd name="T28" fmla="*/ 529 w 2651"/>
                  <a:gd name="T29" fmla="*/ 190 h 1707"/>
                  <a:gd name="T30" fmla="*/ 530 w 2651"/>
                  <a:gd name="T31" fmla="*/ 237 h 1707"/>
                  <a:gd name="T32" fmla="*/ 348 w 2651"/>
                  <a:gd name="T33" fmla="*/ 341 h 1707"/>
                  <a:gd name="T34" fmla="*/ 0 w 2651"/>
                  <a:gd name="T35" fmla="*/ 280 h 1707"/>
                  <a:gd name="T36" fmla="*/ 24 w 2651"/>
                  <a:gd name="T37" fmla="*/ 231 h 1707"/>
                  <a:gd name="T38" fmla="*/ 24 w 2651"/>
                  <a:gd name="T39" fmla="*/ 231 h 17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51"/>
                  <a:gd name="T61" fmla="*/ 0 h 1707"/>
                  <a:gd name="T62" fmla="*/ 2651 w 2651"/>
                  <a:gd name="T63" fmla="*/ 1707 h 17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51" h="1707">
                    <a:moveTo>
                      <a:pt x="120" y="1155"/>
                    </a:moveTo>
                    <a:lnTo>
                      <a:pt x="551" y="1155"/>
                    </a:lnTo>
                    <a:lnTo>
                      <a:pt x="1291" y="1288"/>
                    </a:lnTo>
                    <a:lnTo>
                      <a:pt x="1146" y="1149"/>
                    </a:lnTo>
                    <a:lnTo>
                      <a:pt x="1708" y="850"/>
                    </a:lnTo>
                    <a:lnTo>
                      <a:pt x="1905" y="1021"/>
                    </a:lnTo>
                    <a:lnTo>
                      <a:pt x="1961" y="793"/>
                    </a:lnTo>
                    <a:lnTo>
                      <a:pt x="1905" y="241"/>
                    </a:lnTo>
                    <a:lnTo>
                      <a:pt x="1955" y="0"/>
                    </a:lnTo>
                    <a:lnTo>
                      <a:pt x="2069" y="165"/>
                    </a:lnTo>
                    <a:lnTo>
                      <a:pt x="2152" y="146"/>
                    </a:lnTo>
                    <a:lnTo>
                      <a:pt x="2222" y="0"/>
                    </a:lnTo>
                    <a:lnTo>
                      <a:pt x="2430" y="63"/>
                    </a:lnTo>
                    <a:lnTo>
                      <a:pt x="2461" y="818"/>
                    </a:lnTo>
                    <a:lnTo>
                      <a:pt x="2645" y="952"/>
                    </a:lnTo>
                    <a:lnTo>
                      <a:pt x="2651" y="1186"/>
                    </a:lnTo>
                    <a:lnTo>
                      <a:pt x="1741" y="1707"/>
                    </a:lnTo>
                    <a:lnTo>
                      <a:pt x="0" y="1402"/>
                    </a:lnTo>
                    <a:lnTo>
                      <a:pt x="120" y="1155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9" name="Freeform 56"/>
              <p:cNvSpPr>
                <a:spLocks/>
              </p:cNvSpPr>
              <p:nvPr/>
            </p:nvSpPr>
            <p:spPr bwMode="auto">
              <a:xfrm rot="1807377">
                <a:off x="3552" y="864"/>
                <a:ext cx="162" cy="214"/>
              </a:xfrm>
              <a:custGeom>
                <a:avLst/>
                <a:gdLst>
                  <a:gd name="T0" fmla="*/ 59 w 810"/>
                  <a:gd name="T1" fmla="*/ 142 h 1069"/>
                  <a:gd name="T2" fmla="*/ 83 w 810"/>
                  <a:gd name="T3" fmla="*/ 132 h 1069"/>
                  <a:gd name="T4" fmla="*/ 103 w 810"/>
                  <a:gd name="T5" fmla="*/ 132 h 1069"/>
                  <a:gd name="T6" fmla="*/ 111 w 810"/>
                  <a:gd name="T7" fmla="*/ 150 h 1069"/>
                  <a:gd name="T8" fmla="*/ 122 w 810"/>
                  <a:gd name="T9" fmla="*/ 165 h 1069"/>
                  <a:gd name="T10" fmla="*/ 149 w 810"/>
                  <a:gd name="T11" fmla="*/ 171 h 1069"/>
                  <a:gd name="T12" fmla="*/ 162 w 810"/>
                  <a:gd name="T13" fmla="*/ 197 h 1069"/>
                  <a:gd name="T14" fmla="*/ 157 w 810"/>
                  <a:gd name="T15" fmla="*/ 212 h 1069"/>
                  <a:gd name="T16" fmla="*/ 143 w 810"/>
                  <a:gd name="T17" fmla="*/ 210 h 1069"/>
                  <a:gd name="T18" fmla="*/ 131 w 810"/>
                  <a:gd name="T19" fmla="*/ 192 h 1069"/>
                  <a:gd name="T20" fmla="*/ 110 w 810"/>
                  <a:gd name="T21" fmla="*/ 200 h 1069"/>
                  <a:gd name="T22" fmla="*/ 96 w 810"/>
                  <a:gd name="T23" fmla="*/ 205 h 1069"/>
                  <a:gd name="T24" fmla="*/ 81 w 810"/>
                  <a:gd name="T25" fmla="*/ 195 h 1069"/>
                  <a:gd name="T26" fmla="*/ 85 w 810"/>
                  <a:gd name="T27" fmla="*/ 176 h 1069"/>
                  <a:gd name="T28" fmla="*/ 86 w 810"/>
                  <a:gd name="T29" fmla="*/ 159 h 1069"/>
                  <a:gd name="T30" fmla="*/ 68 w 810"/>
                  <a:gd name="T31" fmla="*/ 169 h 1069"/>
                  <a:gd name="T32" fmla="*/ 48 w 810"/>
                  <a:gd name="T33" fmla="*/ 179 h 1069"/>
                  <a:gd name="T34" fmla="*/ 26 w 810"/>
                  <a:gd name="T35" fmla="*/ 186 h 1069"/>
                  <a:gd name="T36" fmla="*/ 11 w 810"/>
                  <a:gd name="T37" fmla="*/ 169 h 1069"/>
                  <a:gd name="T38" fmla="*/ 20 w 810"/>
                  <a:gd name="T39" fmla="*/ 146 h 1069"/>
                  <a:gd name="T40" fmla="*/ 28 w 810"/>
                  <a:gd name="T41" fmla="*/ 134 h 1069"/>
                  <a:gd name="T42" fmla="*/ 38 w 810"/>
                  <a:gd name="T43" fmla="*/ 111 h 1069"/>
                  <a:gd name="T44" fmla="*/ 23 w 810"/>
                  <a:gd name="T45" fmla="*/ 104 h 1069"/>
                  <a:gd name="T46" fmla="*/ 2 w 810"/>
                  <a:gd name="T47" fmla="*/ 95 h 1069"/>
                  <a:gd name="T48" fmla="*/ 2 w 810"/>
                  <a:gd name="T49" fmla="*/ 81 h 1069"/>
                  <a:gd name="T50" fmla="*/ 10 w 810"/>
                  <a:gd name="T51" fmla="*/ 69 h 1069"/>
                  <a:gd name="T52" fmla="*/ 20 w 810"/>
                  <a:gd name="T53" fmla="*/ 60 h 1069"/>
                  <a:gd name="T54" fmla="*/ 31 w 810"/>
                  <a:gd name="T55" fmla="*/ 53 h 1069"/>
                  <a:gd name="T56" fmla="*/ 30 w 810"/>
                  <a:gd name="T57" fmla="*/ 13 h 1069"/>
                  <a:gd name="T58" fmla="*/ 46 w 810"/>
                  <a:gd name="T59" fmla="*/ 3 h 1069"/>
                  <a:gd name="T60" fmla="*/ 85 w 810"/>
                  <a:gd name="T61" fmla="*/ 0 h 1069"/>
                  <a:gd name="T62" fmla="*/ 86 w 810"/>
                  <a:gd name="T63" fmla="*/ 12 h 1069"/>
                  <a:gd name="T64" fmla="*/ 80 w 810"/>
                  <a:gd name="T65" fmla="*/ 19 h 1069"/>
                  <a:gd name="T66" fmla="*/ 73 w 810"/>
                  <a:gd name="T67" fmla="*/ 23 h 1069"/>
                  <a:gd name="T68" fmla="*/ 45 w 810"/>
                  <a:gd name="T69" fmla="*/ 25 h 1069"/>
                  <a:gd name="T70" fmla="*/ 48 w 810"/>
                  <a:gd name="T71" fmla="*/ 40 h 1069"/>
                  <a:gd name="T72" fmla="*/ 57 w 810"/>
                  <a:gd name="T73" fmla="*/ 61 h 1069"/>
                  <a:gd name="T74" fmla="*/ 51 w 810"/>
                  <a:gd name="T75" fmla="*/ 68 h 1069"/>
                  <a:gd name="T76" fmla="*/ 36 w 810"/>
                  <a:gd name="T77" fmla="*/ 73 h 1069"/>
                  <a:gd name="T78" fmla="*/ 33 w 810"/>
                  <a:gd name="T79" fmla="*/ 83 h 1069"/>
                  <a:gd name="T80" fmla="*/ 51 w 810"/>
                  <a:gd name="T81" fmla="*/ 83 h 1069"/>
                  <a:gd name="T82" fmla="*/ 62 w 810"/>
                  <a:gd name="T83" fmla="*/ 96 h 1069"/>
                  <a:gd name="T84" fmla="*/ 60 w 810"/>
                  <a:gd name="T85" fmla="*/ 124 h 1069"/>
                  <a:gd name="T86" fmla="*/ 52 w 810"/>
                  <a:gd name="T87" fmla="*/ 141 h 1069"/>
                  <a:gd name="T88" fmla="*/ 47 w 810"/>
                  <a:gd name="T89" fmla="*/ 147 h 10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10"/>
                  <a:gd name="T136" fmla="*/ 0 h 1069"/>
                  <a:gd name="T137" fmla="*/ 810 w 810"/>
                  <a:gd name="T138" fmla="*/ 1069 h 10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10" h="1069">
                    <a:moveTo>
                      <a:pt x="235" y="736"/>
                    </a:moveTo>
                    <a:lnTo>
                      <a:pt x="295" y="710"/>
                    </a:lnTo>
                    <a:lnTo>
                      <a:pt x="357" y="682"/>
                    </a:lnTo>
                    <a:lnTo>
                      <a:pt x="417" y="660"/>
                    </a:lnTo>
                    <a:lnTo>
                      <a:pt x="471" y="650"/>
                    </a:lnTo>
                    <a:lnTo>
                      <a:pt x="516" y="657"/>
                    </a:lnTo>
                    <a:lnTo>
                      <a:pt x="545" y="687"/>
                    </a:lnTo>
                    <a:lnTo>
                      <a:pt x="555" y="747"/>
                    </a:lnTo>
                    <a:lnTo>
                      <a:pt x="543" y="840"/>
                    </a:lnTo>
                    <a:lnTo>
                      <a:pt x="609" y="825"/>
                    </a:lnTo>
                    <a:lnTo>
                      <a:pt x="665" y="825"/>
                    </a:lnTo>
                    <a:lnTo>
                      <a:pt x="746" y="855"/>
                    </a:lnTo>
                    <a:lnTo>
                      <a:pt x="793" y="915"/>
                    </a:lnTo>
                    <a:lnTo>
                      <a:pt x="810" y="982"/>
                    </a:lnTo>
                    <a:lnTo>
                      <a:pt x="799" y="1040"/>
                    </a:lnTo>
                    <a:lnTo>
                      <a:pt x="786" y="1059"/>
                    </a:lnTo>
                    <a:lnTo>
                      <a:pt x="767" y="1069"/>
                    </a:lnTo>
                    <a:lnTo>
                      <a:pt x="717" y="1047"/>
                    </a:lnTo>
                    <a:lnTo>
                      <a:pt x="687" y="1012"/>
                    </a:lnTo>
                    <a:lnTo>
                      <a:pt x="654" y="957"/>
                    </a:lnTo>
                    <a:lnTo>
                      <a:pt x="588" y="979"/>
                    </a:lnTo>
                    <a:lnTo>
                      <a:pt x="552" y="998"/>
                    </a:lnTo>
                    <a:lnTo>
                      <a:pt x="515" y="1015"/>
                    </a:lnTo>
                    <a:lnTo>
                      <a:pt x="480" y="1025"/>
                    </a:lnTo>
                    <a:lnTo>
                      <a:pt x="450" y="1027"/>
                    </a:lnTo>
                    <a:lnTo>
                      <a:pt x="407" y="975"/>
                    </a:lnTo>
                    <a:lnTo>
                      <a:pt x="407" y="925"/>
                    </a:lnTo>
                    <a:lnTo>
                      <a:pt x="425" y="878"/>
                    </a:lnTo>
                    <a:lnTo>
                      <a:pt x="458" y="782"/>
                    </a:lnTo>
                    <a:lnTo>
                      <a:pt x="429" y="796"/>
                    </a:lnTo>
                    <a:lnTo>
                      <a:pt x="389" y="816"/>
                    </a:lnTo>
                    <a:lnTo>
                      <a:pt x="341" y="842"/>
                    </a:lnTo>
                    <a:lnTo>
                      <a:pt x="289" y="868"/>
                    </a:lnTo>
                    <a:lnTo>
                      <a:pt x="238" y="893"/>
                    </a:lnTo>
                    <a:lnTo>
                      <a:pt x="191" y="914"/>
                    </a:lnTo>
                    <a:lnTo>
                      <a:pt x="130" y="927"/>
                    </a:lnTo>
                    <a:lnTo>
                      <a:pt x="73" y="893"/>
                    </a:lnTo>
                    <a:lnTo>
                      <a:pt x="56" y="845"/>
                    </a:lnTo>
                    <a:lnTo>
                      <a:pt x="70" y="790"/>
                    </a:lnTo>
                    <a:lnTo>
                      <a:pt x="101" y="730"/>
                    </a:lnTo>
                    <a:lnTo>
                      <a:pt x="120" y="700"/>
                    </a:lnTo>
                    <a:lnTo>
                      <a:pt x="139" y="671"/>
                    </a:lnTo>
                    <a:lnTo>
                      <a:pt x="174" y="618"/>
                    </a:lnTo>
                    <a:lnTo>
                      <a:pt x="191" y="552"/>
                    </a:lnTo>
                    <a:lnTo>
                      <a:pt x="156" y="533"/>
                    </a:lnTo>
                    <a:lnTo>
                      <a:pt x="114" y="520"/>
                    </a:lnTo>
                    <a:lnTo>
                      <a:pt x="35" y="496"/>
                    </a:lnTo>
                    <a:lnTo>
                      <a:pt x="8" y="477"/>
                    </a:lnTo>
                    <a:lnTo>
                      <a:pt x="0" y="448"/>
                    </a:lnTo>
                    <a:lnTo>
                      <a:pt x="11" y="405"/>
                    </a:lnTo>
                    <a:lnTo>
                      <a:pt x="26" y="377"/>
                    </a:lnTo>
                    <a:lnTo>
                      <a:pt x="50" y="345"/>
                    </a:lnTo>
                    <a:lnTo>
                      <a:pt x="73" y="321"/>
                    </a:lnTo>
                    <a:lnTo>
                      <a:pt x="100" y="299"/>
                    </a:lnTo>
                    <a:lnTo>
                      <a:pt x="128" y="280"/>
                    </a:lnTo>
                    <a:lnTo>
                      <a:pt x="157" y="263"/>
                    </a:lnTo>
                    <a:lnTo>
                      <a:pt x="136" y="113"/>
                    </a:lnTo>
                    <a:lnTo>
                      <a:pt x="151" y="67"/>
                    </a:lnTo>
                    <a:lnTo>
                      <a:pt x="184" y="35"/>
                    </a:lnTo>
                    <a:lnTo>
                      <a:pt x="229" y="16"/>
                    </a:lnTo>
                    <a:lnTo>
                      <a:pt x="285" y="5"/>
                    </a:lnTo>
                    <a:lnTo>
                      <a:pt x="426" y="0"/>
                    </a:lnTo>
                    <a:lnTo>
                      <a:pt x="441" y="18"/>
                    </a:lnTo>
                    <a:lnTo>
                      <a:pt x="429" y="58"/>
                    </a:lnTo>
                    <a:lnTo>
                      <a:pt x="415" y="79"/>
                    </a:lnTo>
                    <a:lnTo>
                      <a:pt x="399" y="97"/>
                    </a:lnTo>
                    <a:lnTo>
                      <a:pt x="383" y="111"/>
                    </a:lnTo>
                    <a:lnTo>
                      <a:pt x="366" y="115"/>
                    </a:lnTo>
                    <a:lnTo>
                      <a:pt x="291" y="108"/>
                    </a:lnTo>
                    <a:lnTo>
                      <a:pt x="227" y="124"/>
                    </a:lnTo>
                    <a:lnTo>
                      <a:pt x="222" y="161"/>
                    </a:lnTo>
                    <a:lnTo>
                      <a:pt x="240" y="201"/>
                    </a:lnTo>
                    <a:lnTo>
                      <a:pt x="283" y="274"/>
                    </a:lnTo>
                    <a:lnTo>
                      <a:pt x="284" y="306"/>
                    </a:lnTo>
                    <a:lnTo>
                      <a:pt x="273" y="328"/>
                    </a:lnTo>
                    <a:lnTo>
                      <a:pt x="253" y="341"/>
                    </a:lnTo>
                    <a:lnTo>
                      <a:pt x="228" y="351"/>
                    </a:lnTo>
                    <a:lnTo>
                      <a:pt x="179" y="366"/>
                    </a:lnTo>
                    <a:lnTo>
                      <a:pt x="152" y="397"/>
                    </a:lnTo>
                    <a:lnTo>
                      <a:pt x="164" y="413"/>
                    </a:lnTo>
                    <a:lnTo>
                      <a:pt x="193" y="414"/>
                    </a:lnTo>
                    <a:lnTo>
                      <a:pt x="256" y="415"/>
                    </a:lnTo>
                    <a:lnTo>
                      <a:pt x="289" y="441"/>
                    </a:lnTo>
                    <a:lnTo>
                      <a:pt x="308" y="478"/>
                    </a:lnTo>
                    <a:lnTo>
                      <a:pt x="312" y="570"/>
                    </a:lnTo>
                    <a:lnTo>
                      <a:pt x="300" y="620"/>
                    </a:lnTo>
                    <a:lnTo>
                      <a:pt x="282" y="666"/>
                    </a:lnTo>
                    <a:lnTo>
                      <a:pt x="260" y="706"/>
                    </a:lnTo>
                    <a:lnTo>
                      <a:pt x="235" y="7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" name="Group 57"/>
              <p:cNvGrpSpPr>
                <a:grpSpLocks/>
              </p:cNvGrpSpPr>
              <p:nvPr/>
            </p:nvGrpSpPr>
            <p:grpSpPr bwMode="auto">
              <a:xfrm rot="976453">
                <a:off x="3686" y="811"/>
                <a:ext cx="442" cy="245"/>
                <a:chOff x="3573" y="722"/>
                <a:chExt cx="442" cy="245"/>
              </a:xfrm>
            </p:grpSpPr>
            <p:sp>
              <p:nvSpPr>
                <p:cNvPr id="2153" name="Freeform 58"/>
                <p:cNvSpPr>
                  <a:spLocks/>
                </p:cNvSpPr>
                <p:nvPr/>
              </p:nvSpPr>
              <p:spPr bwMode="auto">
                <a:xfrm>
                  <a:off x="3576" y="730"/>
                  <a:ext cx="432" cy="228"/>
                </a:xfrm>
                <a:custGeom>
                  <a:avLst/>
                  <a:gdLst>
                    <a:gd name="T0" fmla="*/ 0 w 2159"/>
                    <a:gd name="T1" fmla="*/ 213 h 1142"/>
                    <a:gd name="T2" fmla="*/ 8 w 2159"/>
                    <a:gd name="T3" fmla="*/ 135 h 1142"/>
                    <a:gd name="T4" fmla="*/ 38 w 2159"/>
                    <a:gd name="T5" fmla="*/ 86 h 1142"/>
                    <a:gd name="T6" fmla="*/ 95 w 2159"/>
                    <a:gd name="T7" fmla="*/ 48 h 1142"/>
                    <a:gd name="T8" fmla="*/ 201 w 2159"/>
                    <a:gd name="T9" fmla="*/ 10 h 1142"/>
                    <a:gd name="T10" fmla="*/ 308 w 2159"/>
                    <a:gd name="T11" fmla="*/ 0 h 1142"/>
                    <a:gd name="T12" fmla="*/ 384 w 2159"/>
                    <a:gd name="T13" fmla="*/ 39 h 1142"/>
                    <a:gd name="T14" fmla="*/ 432 w 2159"/>
                    <a:gd name="T15" fmla="*/ 92 h 1142"/>
                    <a:gd name="T16" fmla="*/ 402 w 2159"/>
                    <a:gd name="T17" fmla="*/ 133 h 1142"/>
                    <a:gd name="T18" fmla="*/ 298 w 2159"/>
                    <a:gd name="T19" fmla="*/ 155 h 1142"/>
                    <a:gd name="T20" fmla="*/ 237 w 2159"/>
                    <a:gd name="T21" fmla="*/ 67 h 1142"/>
                    <a:gd name="T22" fmla="*/ 104 w 2159"/>
                    <a:gd name="T23" fmla="*/ 125 h 1142"/>
                    <a:gd name="T24" fmla="*/ 82 w 2159"/>
                    <a:gd name="T25" fmla="*/ 208 h 1142"/>
                    <a:gd name="T26" fmla="*/ 14 w 2159"/>
                    <a:gd name="T27" fmla="*/ 228 h 1142"/>
                    <a:gd name="T28" fmla="*/ 0 w 2159"/>
                    <a:gd name="T29" fmla="*/ 213 h 1142"/>
                    <a:gd name="T30" fmla="*/ 0 w 2159"/>
                    <a:gd name="T31" fmla="*/ 213 h 11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59"/>
                    <a:gd name="T49" fmla="*/ 0 h 1142"/>
                    <a:gd name="T50" fmla="*/ 2159 w 2159"/>
                    <a:gd name="T51" fmla="*/ 1142 h 11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59" h="1142">
                      <a:moveTo>
                        <a:pt x="0" y="1066"/>
                      </a:moveTo>
                      <a:lnTo>
                        <a:pt x="38" y="678"/>
                      </a:lnTo>
                      <a:lnTo>
                        <a:pt x="190" y="431"/>
                      </a:lnTo>
                      <a:lnTo>
                        <a:pt x="475" y="241"/>
                      </a:lnTo>
                      <a:lnTo>
                        <a:pt x="1006" y="50"/>
                      </a:lnTo>
                      <a:lnTo>
                        <a:pt x="1537" y="0"/>
                      </a:lnTo>
                      <a:lnTo>
                        <a:pt x="1918" y="197"/>
                      </a:lnTo>
                      <a:lnTo>
                        <a:pt x="2159" y="463"/>
                      </a:lnTo>
                      <a:lnTo>
                        <a:pt x="2007" y="666"/>
                      </a:lnTo>
                      <a:lnTo>
                        <a:pt x="1487" y="774"/>
                      </a:lnTo>
                      <a:lnTo>
                        <a:pt x="1184" y="336"/>
                      </a:lnTo>
                      <a:lnTo>
                        <a:pt x="519" y="628"/>
                      </a:lnTo>
                      <a:lnTo>
                        <a:pt x="411" y="1041"/>
                      </a:lnTo>
                      <a:lnTo>
                        <a:pt x="69" y="1142"/>
                      </a:lnTo>
                      <a:lnTo>
                        <a:pt x="0" y="10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4" name="Freeform 59"/>
                <p:cNvSpPr>
                  <a:spLocks/>
                </p:cNvSpPr>
                <p:nvPr/>
              </p:nvSpPr>
              <p:spPr bwMode="auto">
                <a:xfrm>
                  <a:off x="3610" y="772"/>
                  <a:ext cx="385" cy="178"/>
                </a:xfrm>
                <a:custGeom>
                  <a:avLst/>
                  <a:gdLst>
                    <a:gd name="T0" fmla="*/ 2 w 1924"/>
                    <a:gd name="T1" fmla="*/ 171 h 893"/>
                    <a:gd name="T2" fmla="*/ 9 w 1924"/>
                    <a:gd name="T3" fmla="*/ 110 h 893"/>
                    <a:gd name="T4" fmla="*/ 31 w 1924"/>
                    <a:gd name="T5" fmla="*/ 81 h 893"/>
                    <a:gd name="T6" fmla="*/ 51 w 1924"/>
                    <a:gd name="T7" fmla="*/ 82 h 893"/>
                    <a:gd name="T8" fmla="*/ 49 w 1924"/>
                    <a:gd name="T9" fmla="*/ 59 h 893"/>
                    <a:gd name="T10" fmla="*/ 86 w 1924"/>
                    <a:gd name="T11" fmla="*/ 34 h 893"/>
                    <a:gd name="T12" fmla="*/ 151 w 1924"/>
                    <a:gd name="T13" fmla="*/ 10 h 893"/>
                    <a:gd name="T14" fmla="*/ 204 w 1924"/>
                    <a:gd name="T15" fmla="*/ 0 h 893"/>
                    <a:gd name="T16" fmla="*/ 237 w 1924"/>
                    <a:gd name="T17" fmla="*/ 14 h 893"/>
                    <a:gd name="T18" fmla="*/ 251 w 1924"/>
                    <a:gd name="T19" fmla="*/ 37 h 893"/>
                    <a:gd name="T20" fmla="*/ 270 w 1924"/>
                    <a:gd name="T21" fmla="*/ 56 h 893"/>
                    <a:gd name="T22" fmla="*/ 314 w 1924"/>
                    <a:gd name="T23" fmla="*/ 33 h 893"/>
                    <a:gd name="T24" fmla="*/ 348 w 1924"/>
                    <a:gd name="T25" fmla="*/ 38 h 893"/>
                    <a:gd name="T26" fmla="*/ 385 w 1924"/>
                    <a:gd name="T27" fmla="*/ 64 h 893"/>
                    <a:gd name="T28" fmla="*/ 300 w 1924"/>
                    <a:gd name="T29" fmla="*/ 106 h 893"/>
                    <a:gd name="T30" fmla="*/ 262 w 1924"/>
                    <a:gd name="T31" fmla="*/ 104 h 893"/>
                    <a:gd name="T32" fmla="*/ 214 w 1924"/>
                    <a:gd name="T33" fmla="*/ 43 h 893"/>
                    <a:gd name="T34" fmla="*/ 176 w 1924"/>
                    <a:gd name="T35" fmla="*/ 44 h 893"/>
                    <a:gd name="T36" fmla="*/ 80 w 1924"/>
                    <a:gd name="T37" fmla="*/ 95 h 893"/>
                    <a:gd name="T38" fmla="*/ 72 w 1924"/>
                    <a:gd name="T39" fmla="*/ 133 h 893"/>
                    <a:gd name="T40" fmla="*/ 65 w 1924"/>
                    <a:gd name="T41" fmla="*/ 168 h 893"/>
                    <a:gd name="T42" fmla="*/ 0 w 1924"/>
                    <a:gd name="T43" fmla="*/ 178 h 893"/>
                    <a:gd name="T44" fmla="*/ 2 w 1924"/>
                    <a:gd name="T45" fmla="*/ 171 h 893"/>
                    <a:gd name="T46" fmla="*/ 2 w 1924"/>
                    <a:gd name="T47" fmla="*/ 171 h 89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24"/>
                    <a:gd name="T73" fmla="*/ 0 h 893"/>
                    <a:gd name="T74" fmla="*/ 1924 w 1924"/>
                    <a:gd name="T75" fmla="*/ 893 h 89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24" h="893">
                      <a:moveTo>
                        <a:pt x="12" y="856"/>
                      </a:moveTo>
                      <a:lnTo>
                        <a:pt x="45" y="551"/>
                      </a:lnTo>
                      <a:lnTo>
                        <a:pt x="153" y="406"/>
                      </a:lnTo>
                      <a:lnTo>
                        <a:pt x="253" y="412"/>
                      </a:lnTo>
                      <a:lnTo>
                        <a:pt x="247" y="298"/>
                      </a:lnTo>
                      <a:lnTo>
                        <a:pt x="431" y="171"/>
                      </a:lnTo>
                      <a:lnTo>
                        <a:pt x="754" y="51"/>
                      </a:lnTo>
                      <a:lnTo>
                        <a:pt x="1019" y="0"/>
                      </a:lnTo>
                      <a:lnTo>
                        <a:pt x="1183" y="70"/>
                      </a:lnTo>
                      <a:lnTo>
                        <a:pt x="1254" y="184"/>
                      </a:lnTo>
                      <a:lnTo>
                        <a:pt x="1348" y="279"/>
                      </a:lnTo>
                      <a:lnTo>
                        <a:pt x="1569" y="165"/>
                      </a:lnTo>
                      <a:lnTo>
                        <a:pt x="1741" y="190"/>
                      </a:lnTo>
                      <a:lnTo>
                        <a:pt x="1924" y="323"/>
                      </a:lnTo>
                      <a:lnTo>
                        <a:pt x="1500" y="532"/>
                      </a:lnTo>
                      <a:lnTo>
                        <a:pt x="1310" y="520"/>
                      </a:lnTo>
                      <a:lnTo>
                        <a:pt x="1069" y="215"/>
                      </a:lnTo>
                      <a:lnTo>
                        <a:pt x="879" y="221"/>
                      </a:lnTo>
                      <a:lnTo>
                        <a:pt x="398" y="476"/>
                      </a:lnTo>
                      <a:lnTo>
                        <a:pt x="361" y="665"/>
                      </a:lnTo>
                      <a:lnTo>
                        <a:pt x="323" y="843"/>
                      </a:lnTo>
                      <a:lnTo>
                        <a:pt x="0" y="893"/>
                      </a:lnTo>
                      <a:lnTo>
                        <a:pt x="12" y="856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" name="Freeform 60"/>
                <p:cNvSpPr>
                  <a:spLocks/>
                </p:cNvSpPr>
                <p:nvPr/>
              </p:nvSpPr>
              <p:spPr bwMode="auto">
                <a:xfrm>
                  <a:off x="3599" y="722"/>
                  <a:ext cx="341" cy="132"/>
                </a:xfrm>
                <a:custGeom>
                  <a:avLst/>
                  <a:gdLst>
                    <a:gd name="T0" fmla="*/ 0 w 1704"/>
                    <a:gd name="T1" fmla="*/ 120 h 657"/>
                    <a:gd name="T2" fmla="*/ 3 w 1704"/>
                    <a:gd name="T3" fmla="*/ 112 h 657"/>
                    <a:gd name="T4" fmla="*/ 7 w 1704"/>
                    <a:gd name="T5" fmla="*/ 105 h 657"/>
                    <a:gd name="T6" fmla="*/ 12 w 1704"/>
                    <a:gd name="T7" fmla="*/ 97 h 657"/>
                    <a:gd name="T8" fmla="*/ 18 w 1704"/>
                    <a:gd name="T9" fmla="*/ 90 h 657"/>
                    <a:gd name="T10" fmla="*/ 25 w 1704"/>
                    <a:gd name="T11" fmla="*/ 83 h 657"/>
                    <a:gd name="T12" fmla="*/ 33 w 1704"/>
                    <a:gd name="T13" fmla="*/ 76 h 657"/>
                    <a:gd name="T14" fmla="*/ 42 w 1704"/>
                    <a:gd name="T15" fmla="*/ 69 h 657"/>
                    <a:gd name="T16" fmla="*/ 47 w 1704"/>
                    <a:gd name="T17" fmla="*/ 66 h 657"/>
                    <a:gd name="T18" fmla="*/ 51 w 1704"/>
                    <a:gd name="T19" fmla="*/ 63 h 657"/>
                    <a:gd name="T20" fmla="*/ 56 w 1704"/>
                    <a:gd name="T21" fmla="*/ 59 h 657"/>
                    <a:gd name="T22" fmla="*/ 62 w 1704"/>
                    <a:gd name="T23" fmla="*/ 56 h 657"/>
                    <a:gd name="T24" fmla="*/ 73 w 1704"/>
                    <a:gd name="T25" fmla="*/ 50 h 657"/>
                    <a:gd name="T26" fmla="*/ 84 w 1704"/>
                    <a:gd name="T27" fmla="*/ 44 h 657"/>
                    <a:gd name="T28" fmla="*/ 96 w 1704"/>
                    <a:gd name="T29" fmla="*/ 39 h 657"/>
                    <a:gd name="T30" fmla="*/ 108 w 1704"/>
                    <a:gd name="T31" fmla="*/ 33 h 657"/>
                    <a:gd name="T32" fmla="*/ 121 w 1704"/>
                    <a:gd name="T33" fmla="*/ 28 h 657"/>
                    <a:gd name="T34" fmla="*/ 133 w 1704"/>
                    <a:gd name="T35" fmla="*/ 24 h 657"/>
                    <a:gd name="T36" fmla="*/ 147 w 1704"/>
                    <a:gd name="T37" fmla="*/ 19 h 657"/>
                    <a:gd name="T38" fmla="*/ 160 w 1704"/>
                    <a:gd name="T39" fmla="*/ 15 h 657"/>
                    <a:gd name="T40" fmla="*/ 173 w 1704"/>
                    <a:gd name="T41" fmla="*/ 12 h 657"/>
                    <a:gd name="T42" fmla="*/ 186 w 1704"/>
                    <a:gd name="T43" fmla="*/ 9 h 657"/>
                    <a:gd name="T44" fmla="*/ 200 w 1704"/>
                    <a:gd name="T45" fmla="*/ 6 h 657"/>
                    <a:gd name="T46" fmla="*/ 226 w 1704"/>
                    <a:gd name="T47" fmla="*/ 2 h 657"/>
                    <a:gd name="T48" fmla="*/ 250 w 1704"/>
                    <a:gd name="T49" fmla="*/ 0 h 657"/>
                    <a:gd name="T50" fmla="*/ 294 w 1704"/>
                    <a:gd name="T51" fmla="*/ 2 h 657"/>
                    <a:gd name="T52" fmla="*/ 312 w 1704"/>
                    <a:gd name="T53" fmla="*/ 7 h 657"/>
                    <a:gd name="T54" fmla="*/ 327 w 1704"/>
                    <a:gd name="T55" fmla="*/ 14 h 657"/>
                    <a:gd name="T56" fmla="*/ 338 w 1704"/>
                    <a:gd name="T57" fmla="*/ 25 h 657"/>
                    <a:gd name="T58" fmla="*/ 341 w 1704"/>
                    <a:gd name="T59" fmla="*/ 35 h 657"/>
                    <a:gd name="T60" fmla="*/ 340 w 1704"/>
                    <a:gd name="T61" fmla="*/ 38 h 657"/>
                    <a:gd name="T62" fmla="*/ 337 w 1704"/>
                    <a:gd name="T63" fmla="*/ 41 h 657"/>
                    <a:gd name="T64" fmla="*/ 324 w 1704"/>
                    <a:gd name="T65" fmla="*/ 40 h 657"/>
                    <a:gd name="T66" fmla="*/ 304 w 1704"/>
                    <a:gd name="T67" fmla="*/ 35 h 657"/>
                    <a:gd name="T68" fmla="*/ 282 w 1704"/>
                    <a:gd name="T69" fmla="*/ 29 h 657"/>
                    <a:gd name="T70" fmla="*/ 264 w 1704"/>
                    <a:gd name="T71" fmla="*/ 25 h 657"/>
                    <a:gd name="T72" fmla="*/ 245 w 1704"/>
                    <a:gd name="T73" fmla="*/ 23 h 657"/>
                    <a:gd name="T74" fmla="*/ 206 w 1704"/>
                    <a:gd name="T75" fmla="*/ 26 h 657"/>
                    <a:gd name="T76" fmla="*/ 167 w 1704"/>
                    <a:gd name="T77" fmla="*/ 35 h 657"/>
                    <a:gd name="T78" fmla="*/ 149 w 1704"/>
                    <a:gd name="T79" fmla="*/ 41 h 657"/>
                    <a:gd name="T80" fmla="*/ 132 w 1704"/>
                    <a:gd name="T81" fmla="*/ 47 h 657"/>
                    <a:gd name="T82" fmla="*/ 117 w 1704"/>
                    <a:gd name="T83" fmla="*/ 53 h 657"/>
                    <a:gd name="T84" fmla="*/ 104 w 1704"/>
                    <a:gd name="T85" fmla="*/ 58 h 657"/>
                    <a:gd name="T86" fmla="*/ 93 w 1704"/>
                    <a:gd name="T87" fmla="*/ 63 h 657"/>
                    <a:gd name="T88" fmla="*/ 84 w 1704"/>
                    <a:gd name="T89" fmla="*/ 67 h 657"/>
                    <a:gd name="T90" fmla="*/ 68 w 1704"/>
                    <a:gd name="T91" fmla="*/ 74 h 657"/>
                    <a:gd name="T92" fmla="*/ 57 w 1704"/>
                    <a:gd name="T93" fmla="*/ 81 h 657"/>
                    <a:gd name="T94" fmla="*/ 47 w 1704"/>
                    <a:gd name="T95" fmla="*/ 89 h 657"/>
                    <a:gd name="T96" fmla="*/ 37 w 1704"/>
                    <a:gd name="T97" fmla="*/ 98 h 657"/>
                    <a:gd name="T98" fmla="*/ 32 w 1704"/>
                    <a:gd name="T99" fmla="*/ 104 h 657"/>
                    <a:gd name="T100" fmla="*/ 26 w 1704"/>
                    <a:gd name="T101" fmla="*/ 111 h 657"/>
                    <a:gd name="T102" fmla="*/ 19 w 1704"/>
                    <a:gd name="T103" fmla="*/ 119 h 657"/>
                    <a:gd name="T104" fmla="*/ 12 w 1704"/>
                    <a:gd name="T105" fmla="*/ 128 h 657"/>
                    <a:gd name="T106" fmla="*/ 7 w 1704"/>
                    <a:gd name="T107" fmla="*/ 132 h 657"/>
                    <a:gd name="T108" fmla="*/ 2 w 1704"/>
                    <a:gd name="T109" fmla="*/ 131 h 657"/>
                    <a:gd name="T110" fmla="*/ 0 w 1704"/>
                    <a:gd name="T111" fmla="*/ 120 h 657"/>
                    <a:gd name="T112" fmla="*/ 0 w 1704"/>
                    <a:gd name="T113" fmla="*/ 120 h 6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04"/>
                    <a:gd name="T172" fmla="*/ 0 h 657"/>
                    <a:gd name="T173" fmla="*/ 1704 w 1704"/>
                    <a:gd name="T174" fmla="*/ 657 h 65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04" h="657">
                      <a:moveTo>
                        <a:pt x="0" y="598"/>
                      </a:moveTo>
                      <a:lnTo>
                        <a:pt x="15" y="559"/>
                      </a:lnTo>
                      <a:lnTo>
                        <a:pt x="35" y="522"/>
                      </a:lnTo>
                      <a:lnTo>
                        <a:pt x="60" y="485"/>
                      </a:lnTo>
                      <a:lnTo>
                        <a:pt x="90" y="449"/>
                      </a:lnTo>
                      <a:lnTo>
                        <a:pt x="126" y="413"/>
                      </a:lnTo>
                      <a:lnTo>
                        <a:pt x="166" y="378"/>
                      </a:lnTo>
                      <a:lnTo>
                        <a:pt x="210" y="345"/>
                      </a:lnTo>
                      <a:lnTo>
                        <a:pt x="233" y="328"/>
                      </a:lnTo>
                      <a:lnTo>
                        <a:pt x="257" y="312"/>
                      </a:lnTo>
                      <a:lnTo>
                        <a:pt x="282" y="295"/>
                      </a:lnTo>
                      <a:lnTo>
                        <a:pt x="309" y="280"/>
                      </a:lnTo>
                      <a:lnTo>
                        <a:pt x="363" y="250"/>
                      </a:lnTo>
                      <a:lnTo>
                        <a:pt x="420" y="220"/>
                      </a:lnTo>
                      <a:lnTo>
                        <a:pt x="479" y="192"/>
                      </a:lnTo>
                      <a:lnTo>
                        <a:pt x="540" y="166"/>
                      </a:lnTo>
                      <a:lnTo>
                        <a:pt x="604" y="140"/>
                      </a:lnTo>
                      <a:lnTo>
                        <a:pt x="667" y="118"/>
                      </a:lnTo>
                      <a:lnTo>
                        <a:pt x="733" y="96"/>
                      </a:lnTo>
                      <a:lnTo>
                        <a:pt x="798" y="77"/>
                      </a:lnTo>
                      <a:lnTo>
                        <a:pt x="865" y="59"/>
                      </a:lnTo>
                      <a:lnTo>
                        <a:pt x="931" y="44"/>
                      </a:lnTo>
                      <a:lnTo>
                        <a:pt x="997" y="30"/>
                      </a:lnTo>
                      <a:lnTo>
                        <a:pt x="1127" y="11"/>
                      </a:lnTo>
                      <a:lnTo>
                        <a:pt x="1250" y="0"/>
                      </a:lnTo>
                      <a:lnTo>
                        <a:pt x="1470" y="12"/>
                      </a:lnTo>
                      <a:lnTo>
                        <a:pt x="1560" y="36"/>
                      </a:lnTo>
                      <a:lnTo>
                        <a:pt x="1634" y="72"/>
                      </a:lnTo>
                      <a:lnTo>
                        <a:pt x="1687" y="124"/>
                      </a:lnTo>
                      <a:lnTo>
                        <a:pt x="1704" y="173"/>
                      </a:lnTo>
                      <a:lnTo>
                        <a:pt x="1698" y="191"/>
                      </a:lnTo>
                      <a:lnTo>
                        <a:pt x="1682" y="203"/>
                      </a:lnTo>
                      <a:lnTo>
                        <a:pt x="1621" y="200"/>
                      </a:lnTo>
                      <a:lnTo>
                        <a:pt x="1517" y="173"/>
                      </a:lnTo>
                      <a:lnTo>
                        <a:pt x="1409" y="144"/>
                      </a:lnTo>
                      <a:lnTo>
                        <a:pt x="1319" y="124"/>
                      </a:lnTo>
                      <a:lnTo>
                        <a:pt x="1224" y="115"/>
                      </a:lnTo>
                      <a:lnTo>
                        <a:pt x="1028" y="128"/>
                      </a:lnTo>
                      <a:lnTo>
                        <a:pt x="835" y="173"/>
                      </a:lnTo>
                      <a:lnTo>
                        <a:pt x="744" y="202"/>
                      </a:lnTo>
                      <a:lnTo>
                        <a:pt x="659" y="234"/>
                      </a:lnTo>
                      <a:lnTo>
                        <a:pt x="586" y="264"/>
                      </a:lnTo>
                      <a:lnTo>
                        <a:pt x="521" y="291"/>
                      </a:lnTo>
                      <a:lnTo>
                        <a:pt x="467" y="313"/>
                      </a:lnTo>
                      <a:lnTo>
                        <a:pt x="419" y="333"/>
                      </a:lnTo>
                      <a:lnTo>
                        <a:pt x="342" y="369"/>
                      </a:lnTo>
                      <a:lnTo>
                        <a:pt x="284" y="402"/>
                      </a:lnTo>
                      <a:lnTo>
                        <a:pt x="234" y="441"/>
                      </a:lnTo>
                      <a:lnTo>
                        <a:pt x="186" y="489"/>
                      </a:lnTo>
                      <a:lnTo>
                        <a:pt x="160" y="519"/>
                      </a:lnTo>
                      <a:lnTo>
                        <a:pt x="130" y="553"/>
                      </a:lnTo>
                      <a:lnTo>
                        <a:pt x="96" y="593"/>
                      </a:lnTo>
                      <a:lnTo>
                        <a:pt x="59" y="639"/>
                      </a:lnTo>
                      <a:lnTo>
                        <a:pt x="34" y="657"/>
                      </a:lnTo>
                      <a:lnTo>
                        <a:pt x="11" y="653"/>
                      </a:lnTo>
                      <a:lnTo>
                        <a:pt x="0" y="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" name="Freeform 61"/>
                <p:cNvSpPr>
                  <a:spLocks/>
                </p:cNvSpPr>
                <p:nvPr/>
              </p:nvSpPr>
              <p:spPr bwMode="auto">
                <a:xfrm>
                  <a:off x="3573" y="785"/>
                  <a:ext cx="442" cy="182"/>
                </a:xfrm>
                <a:custGeom>
                  <a:avLst/>
                  <a:gdLst>
                    <a:gd name="T0" fmla="*/ 32 w 2210"/>
                    <a:gd name="T1" fmla="*/ 151 h 912"/>
                    <a:gd name="T2" fmla="*/ 46 w 2210"/>
                    <a:gd name="T3" fmla="*/ 141 h 912"/>
                    <a:gd name="T4" fmla="*/ 56 w 2210"/>
                    <a:gd name="T5" fmla="*/ 135 h 912"/>
                    <a:gd name="T6" fmla="*/ 80 w 2210"/>
                    <a:gd name="T7" fmla="*/ 130 h 912"/>
                    <a:gd name="T8" fmla="*/ 102 w 2210"/>
                    <a:gd name="T9" fmla="*/ 111 h 912"/>
                    <a:gd name="T10" fmla="*/ 102 w 2210"/>
                    <a:gd name="T11" fmla="*/ 93 h 912"/>
                    <a:gd name="T12" fmla="*/ 108 w 2210"/>
                    <a:gd name="T13" fmla="*/ 78 h 912"/>
                    <a:gd name="T14" fmla="*/ 120 w 2210"/>
                    <a:gd name="T15" fmla="*/ 63 h 912"/>
                    <a:gd name="T16" fmla="*/ 138 w 2210"/>
                    <a:gd name="T17" fmla="*/ 49 h 912"/>
                    <a:gd name="T18" fmla="*/ 148 w 2210"/>
                    <a:gd name="T19" fmla="*/ 42 h 912"/>
                    <a:gd name="T20" fmla="*/ 158 w 2210"/>
                    <a:gd name="T21" fmla="*/ 36 h 912"/>
                    <a:gd name="T22" fmla="*/ 180 w 2210"/>
                    <a:gd name="T23" fmla="*/ 24 h 912"/>
                    <a:gd name="T24" fmla="*/ 202 w 2210"/>
                    <a:gd name="T25" fmla="*/ 15 h 912"/>
                    <a:gd name="T26" fmla="*/ 222 w 2210"/>
                    <a:gd name="T27" fmla="*/ 9 h 912"/>
                    <a:gd name="T28" fmla="*/ 251 w 2210"/>
                    <a:gd name="T29" fmla="*/ 8 h 912"/>
                    <a:gd name="T30" fmla="*/ 274 w 2210"/>
                    <a:gd name="T31" fmla="*/ 27 h 912"/>
                    <a:gd name="T32" fmla="*/ 287 w 2210"/>
                    <a:gd name="T33" fmla="*/ 56 h 912"/>
                    <a:gd name="T34" fmla="*/ 295 w 2210"/>
                    <a:gd name="T35" fmla="*/ 70 h 912"/>
                    <a:gd name="T36" fmla="*/ 309 w 2210"/>
                    <a:gd name="T37" fmla="*/ 75 h 912"/>
                    <a:gd name="T38" fmla="*/ 345 w 2210"/>
                    <a:gd name="T39" fmla="*/ 64 h 912"/>
                    <a:gd name="T40" fmla="*/ 367 w 2210"/>
                    <a:gd name="T41" fmla="*/ 52 h 912"/>
                    <a:gd name="T42" fmla="*/ 407 w 2210"/>
                    <a:gd name="T43" fmla="*/ 35 h 912"/>
                    <a:gd name="T44" fmla="*/ 400 w 2210"/>
                    <a:gd name="T45" fmla="*/ 20 h 912"/>
                    <a:gd name="T46" fmla="*/ 388 w 2210"/>
                    <a:gd name="T47" fmla="*/ 7 h 912"/>
                    <a:gd name="T48" fmla="*/ 396 w 2210"/>
                    <a:gd name="T49" fmla="*/ 0 h 912"/>
                    <a:gd name="T50" fmla="*/ 418 w 2210"/>
                    <a:gd name="T51" fmla="*/ 7 h 912"/>
                    <a:gd name="T52" fmla="*/ 439 w 2210"/>
                    <a:gd name="T53" fmla="*/ 28 h 912"/>
                    <a:gd name="T54" fmla="*/ 439 w 2210"/>
                    <a:gd name="T55" fmla="*/ 58 h 912"/>
                    <a:gd name="T56" fmla="*/ 430 w 2210"/>
                    <a:gd name="T57" fmla="*/ 71 h 912"/>
                    <a:gd name="T58" fmla="*/ 416 w 2210"/>
                    <a:gd name="T59" fmla="*/ 82 h 912"/>
                    <a:gd name="T60" fmla="*/ 399 w 2210"/>
                    <a:gd name="T61" fmla="*/ 91 h 912"/>
                    <a:gd name="T62" fmla="*/ 381 w 2210"/>
                    <a:gd name="T63" fmla="*/ 98 h 912"/>
                    <a:gd name="T64" fmla="*/ 345 w 2210"/>
                    <a:gd name="T65" fmla="*/ 106 h 912"/>
                    <a:gd name="T66" fmla="*/ 309 w 2210"/>
                    <a:gd name="T67" fmla="*/ 105 h 912"/>
                    <a:gd name="T68" fmla="*/ 283 w 2210"/>
                    <a:gd name="T69" fmla="*/ 84 h 912"/>
                    <a:gd name="T70" fmla="*/ 269 w 2210"/>
                    <a:gd name="T71" fmla="*/ 56 h 912"/>
                    <a:gd name="T72" fmla="*/ 257 w 2210"/>
                    <a:gd name="T73" fmla="*/ 38 h 912"/>
                    <a:gd name="T74" fmla="*/ 246 w 2210"/>
                    <a:gd name="T75" fmla="*/ 32 h 912"/>
                    <a:gd name="T76" fmla="*/ 211 w 2210"/>
                    <a:gd name="T77" fmla="*/ 38 h 912"/>
                    <a:gd name="T78" fmla="*/ 192 w 2210"/>
                    <a:gd name="T79" fmla="*/ 46 h 912"/>
                    <a:gd name="T80" fmla="*/ 172 w 2210"/>
                    <a:gd name="T81" fmla="*/ 56 h 912"/>
                    <a:gd name="T82" fmla="*/ 153 w 2210"/>
                    <a:gd name="T83" fmla="*/ 66 h 912"/>
                    <a:gd name="T84" fmla="*/ 136 w 2210"/>
                    <a:gd name="T85" fmla="*/ 77 h 912"/>
                    <a:gd name="T86" fmla="*/ 118 w 2210"/>
                    <a:gd name="T87" fmla="*/ 110 h 912"/>
                    <a:gd name="T88" fmla="*/ 124 w 2210"/>
                    <a:gd name="T89" fmla="*/ 142 h 912"/>
                    <a:gd name="T90" fmla="*/ 120 w 2210"/>
                    <a:gd name="T91" fmla="*/ 155 h 912"/>
                    <a:gd name="T92" fmla="*/ 110 w 2210"/>
                    <a:gd name="T93" fmla="*/ 162 h 912"/>
                    <a:gd name="T94" fmla="*/ 92 w 2210"/>
                    <a:gd name="T95" fmla="*/ 170 h 912"/>
                    <a:gd name="T96" fmla="*/ 62 w 2210"/>
                    <a:gd name="T97" fmla="*/ 179 h 912"/>
                    <a:gd name="T98" fmla="*/ 22 w 2210"/>
                    <a:gd name="T99" fmla="*/ 180 h 912"/>
                    <a:gd name="T100" fmla="*/ 1 w 2210"/>
                    <a:gd name="T101" fmla="*/ 161 h 912"/>
                    <a:gd name="T102" fmla="*/ 2 w 2210"/>
                    <a:gd name="T103" fmla="*/ 131 h 912"/>
                    <a:gd name="T104" fmla="*/ 13 w 2210"/>
                    <a:gd name="T105" fmla="*/ 103 h 912"/>
                    <a:gd name="T106" fmla="*/ 22 w 2210"/>
                    <a:gd name="T107" fmla="*/ 93 h 912"/>
                    <a:gd name="T108" fmla="*/ 22 w 2210"/>
                    <a:gd name="T109" fmla="*/ 153 h 9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10"/>
                    <a:gd name="T166" fmla="*/ 0 h 912"/>
                    <a:gd name="T167" fmla="*/ 2210 w 2210"/>
                    <a:gd name="T168" fmla="*/ 912 h 9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10" h="912">
                      <a:moveTo>
                        <a:pt x="109" y="769"/>
                      </a:moveTo>
                      <a:lnTo>
                        <a:pt x="161" y="758"/>
                      </a:lnTo>
                      <a:lnTo>
                        <a:pt x="208" y="727"/>
                      </a:lnTo>
                      <a:lnTo>
                        <a:pt x="232" y="709"/>
                      </a:lnTo>
                      <a:lnTo>
                        <a:pt x="255" y="692"/>
                      </a:lnTo>
                      <a:lnTo>
                        <a:pt x="279" y="677"/>
                      </a:lnTo>
                      <a:lnTo>
                        <a:pt x="304" y="667"/>
                      </a:lnTo>
                      <a:lnTo>
                        <a:pt x="399" y="653"/>
                      </a:lnTo>
                      <a:lnTo>
                        <a:pt x="493" y="643"/>
                      </a:lnTo>
                      <a:lnTo>
                        <a:pt x="508" y="556"/>
                      </a:lnTo>
                      <a:lnTo>
                        <a:pt x="506" y="512"/>
                      </a:lnTo>
                      <a:lnTo>
                        <a:pt x="508" y="466"/>
                      </a:lnTo>
                      <a:lnTo>
                        <a:pt x="518" y="430"/>
                      </a:lnTo>
                      <a:lnTo>
                        <a:pt x="538" y="393"/>
                      </a:lnTo>
                      <a:lnTo>
                        <a:pt x="565" y="354"/>
                      </a:lnTo>
                      <a:lnTo>
                        <a:pt x="600" y="317"/>
                      </a:lnTo>
                      <a:lnTo>
                        <a:pt x="642" y="281"/>
                      </a:lnTo>
                      <a:lnTo>
                        <a:pt x="688" y="245"/>
                      </a:lnTo>
                      <a:lnTo>
                        <a:pt x="713" y="227"/>
                      </a:lnTo>
                      <a:lnTo>
                        <a:pt x="738" y="210"/>
                      </a:lnTo>
                      <a:lnTo>
                        <a:pt x="764" y="194"/>
                      </a:lnTo>
                      <a:lnTo>
                        <a:pt x="792" y="178"/>
                      </a:lnTo>
                      <a:lnTo>
                        <a:pt x="847" y="148"/>
                      </a:lnTo>
                      <a:lnTo>
                        <a:pt x="902" y="120"/>
                      </a:lnTo>
                      <a:lnTo>
                        <a:pt x="958" y="95"/>
                      </a:lnTo>
                      <a:lnTo>
                        <a:pt x="1011" y="75"/>
                      </a:lnTo>
                      <a:lnTo>
                        <a:pt x="1062" y="58"/>
                      </a:lnTo>
                      <a:lnTo>
                        <a:pt x="1110" y="45"/>
                      </a:lnTo>
                      <a:lnTo>
                        <a:pt x="1189" y="35"/>
                      </a:lnTo>
                      <a:lnTo>
                        <a:pt x="1254" y="42"/>
                      </a:lnTo>
                      <a:lnTo>
                        <a:pt x="1303" y="64"/>
                      </a:lnTo>
                      <a:lnTo>
                        <a:pt x="1369" y="135"/>
                      </a:lnTo>
                      <a:lnTo>
                        <a:pt x="1412" y="230"/>
                      </a:lnTo>
                      <a:lnTo>
                        <a:pt x="1434" y="281"/>
                      </a:lnTo>
                      <a:lnTo>
                        <a:pt x="1459" y="330"/>
                      </a:lnTo>
                      <a:lnTo>
                        <a:pt x="1476" y="352"/>
                      </a:lnTo>
                      <a:lnTo>
                        <a:pt x="1495" y="367"/>
                      </a:lnTo>
                      <a:lnTo>
                        <a:pt x="1543" y="377"/>
                      </a:lnTo>
                      <a:lnTo>
                        <a:pt x="1660" y="350"/>
                      </a:lnTo>
                      <a:lnTo>
                        <a:pt x="1723" y="321"/>
                      </a:lnTo>
                      <a:lnTo>
                        <a:pt x="1782" y="291"/>
                      </a:lnTo>
                      <a:lnTo>
                        <a:pt x="1833" y="262"/>
                      </a:lnTo>
                      <a:lnTo>
                        <a:pt x="1875" y="243"/>
                      </a:lnTo>
                      <a:lnTo>
                        <a:pt x="2036" y="176"/>
                      </a:lnTo>
                      <a:lnTo>
                        <a:pt x="2016" y="120"/>
                      </a:lnTo>
                      <a:lnTo>
                        <a:pt x="1999" y="98"/>
                      </a:lnTo>
                      <a:lnTo>
                        <a:pt x="1977" y="76"/>
                      </a:lnTo>
                      <a:lnTo>
                        <a:pt x="1940" y="34"/>
                      </a:lnTo>
                      <a:lnTo>
                        <a:pt x="1944" y="9"/>
                      </a:lnTo>
                      <a:lnTo>
                        <a:pt x="1978" y="0"/>
                      </a:lnTo>
                      <a:lnTo>
                        <a:pt x="2031" y="9"/>
                      </a:lnTo>
                      <a:lnTo>
                        <a:pt x="2092" y="35"/>
                      </a:lnTo>
                      <a:lnTo>
                        <a:pt x="2150" y="77"/>
                      </a:lnTo>
                      <a:lnTo>
                        <a:pt x="2193" y="138"/>
                      </a:lnTo>
                      <a:lnTo>
                        <a:pt x="2210" y="216"/>
                      </a:lnTo>
                      <a:lnTo>
                        <a:pt x="2194" y="293"/>
                      </a:lnTo>
                      <a:lnTo>
                        <a:pt x="2174" y="327"/>
                      </a:lnTo>
                      <a:lnTo>
                        <a:pt x="2149" y="358"/>
                      </a:lnTo>
                      <a:lnTo>
                        <a:pt x="2116" y="387"/>
                      </a:lnTo>
                      <a:lnTo>
                        <a:pt x="2079" y="413"/>
                      </a:lnTo>
                      <a:lnTo>
                        <a:pt x="2040" y="436"/>
                      </a:lnTo>
                      <a:lnTo>
                        <a:pt x="1996" y="458"/>
                      </a:lnTo>
                      <a:lnTo>
                        <a:pt x="1951" y="476"/>
                      </a:lnTo>
                      <a:lnTo>
                        <a:pt x="1904" y="491"/>
                      </a:lnTo>
                      <a:lnTo>
                        <a:pt x="1812" y="517"/>
                      </a:lnTo>
                      <a:lnTo>
                        <a:pt x="1725" y="532"/>
                      </a:lnTo>
                      <a:lnTo>
                        <a:pt x="1653" y="539"/>
                      </a:lnTo>
                      <a:lnTo>
                        <a:pt x="1543" y="526"/>
                      </a:lnTo>
                      <a:lnTo>
                        <a:pt x="1466" y="484"/>
                      </a:lnTo>
                      <a:lnTo>
                        <a:pt x="1413" y="423"/>
                      </a:lnTo>
                      <a:lnTo>
                        <a:pt x="1375" y="352"/>
                      </a:lnTo>
                      <a:lnTo>
                        <a:pt x="1343" y="280"/>
                      </a:lnTo>
                      <a:lnTo>
                        <a:pt x="1307" y="218"/>
                      </a:lnTo>
                      <a:lnTo>
                        <a:pt x="1285" y="192"/>
                      </a:lnTo>
                      <a:lnTo>
                        <a:pt x="1260" y="173"/>
                      </a:lnTo>
                      <a:lnTo>
                        <a:pt x="1229" y="161"/>
                      </a:lnTo>
                      <a:lnTo>
                        <a:pt x="1190" y="156"/>
                      </a:lnTo>
                      <a:lnTo>
                        <a:pt x="1057" y="192"/>
                      </a:lnTo>
                      <a:lnTo>
                        <a:pt x="1010" y="212"/>
                      </a:lnTo>
                      <a:lnTo>
                        <a:pt x="961" y="232"/>
                      </a:lnTo>
                      <a:lnTo>
                        <a:pt x="911" y="256"/>
                      </a:lnTo>
                      <a:lnTo>
                        <a:pt x="860" y="280"/>
                      </a:lnTo>
                      <a:lnTo>
                        <a:pt x="811" y="306"/>
                      </a:lnTo>
                      <a:lnTo>
                        <a:pt x="763" y="333"/>
                      </a:lnTo>
                      <a:lnTo>
                        <a:pt x="720" y="359"/>
                      </a:lnTo>
                      <a:lnTo>
                        <a:pt x="680" y="386"/>
                      </a:lnTo>
                      <a:lnTo>
                        <a:pt x="595" y="478"/>
                      </a:lnTo>
                      <a:lnTo>
                        <a:pt x="592" y="551"/>
                      </a:lnTo>
                      <a:lnTo>
                        <a:pt x="601" y="614"/>
                      </a:lnTo>
                      <a:lnTo>
                        <a:pt x="620" y="713"/>
                      </a:lnTo>
                      <a:lnTo>
                        <a:pt x="612" y="754"/>
                      </a:lnTo>
                      <a:lnTo>
                        <a:pt x="599" y="775"/>
                      </a:lnTo>
                      <a:lnTo>
                        <a:pt x="578" y="794"/>
                      </a:lnTo>
                      <a:lnTo>
                        <a:pt x="550" y="814"/>
                      </a:lnTo>
                      <a:lnTo>
                        <a:pt x="510" y="834"/>
                      </a:lnTo>
                      <a:lnTo>
                        <a:pt x="460" y="854"/>
                      </a:lnTo>
                      <a:lnTo>
                        <a:pt x="399" y="876"/>
                      </a:lnTo>
                      <a:lnTo>
                        <a:pt x="310" y="898"/>
                      </a:lnTo>
                      <a:lnTo>
                        <a:pt x="209" y="912"/>
                      </a:lnTo>
                      <a:lnTo>
                        <a:pt x="112" y="902"/>
                      </a:lnTo>
                      <a:lnTo>
                        <a:pt x="31" y="859"/>
                      </a:lnTo>
                      <a:lnTo>
                        <a:pt x="5" y="807"/>
                      </a:lnTo>
                      <a:lnTo>
                        <a:pt x="0" y="735"/>
                      </a:lnTo>
                      <a:lnTo>
                        <a:pt x="12" y="656"/>
                      </a:lnTo>
                      <a:lnTo>
                        <a:pt x="35" y="579"/>
                      </a:lnTo>
                      <a:lnTo>
                        <a:pt x="64" y="514"/>
                      </a:lnTo>
                      <a:lnTo>
                        <a:pt x="90" y="473"/>
                      </a:lnTo>
                      <a:lnTo>
                        <a:pt x="109" y="466"/>
                      </a:lnTo>
                      <a:lnTo>
                        <a:pt x="115" y="505"/>
                      </a:lnTo>
                      <a:lnTo>
                        <a:pt x="109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41" name="Freeform 62"/>
              <p:cNvSpPr>
                <a:spLocks/>
              </p:cNvSpPr>
              <p:nvPr/>
            </p:nvSpPr>
            <p:spPr bwMode="auto">
              <a:xfrm>
                <a:off x="3616" y="895"/>
                <a:ext cx="318" cy="230"/>
              </a:xfrm>
              <a:custGeom>
                <a:avLst/>
                <a:gdLst>
                  <a:gd name="T0" fmla="*/ 122 w 1591"/>
                  <a:gd name="T1" fmla="*/ 61 h 1150"/>
                  <a:gd name="T2" fmla="*/ 115 w 1591"/>
                  <a:gd name="T3" fmla="*/ 91 h 1150"/>
                  <a:gd name="T4" fmla="*/ 104 w 1591"/>
                  <a:gd name="T5" fmla="*/ 121 h 1150"/>
                  <a:gd name="T6" fmla="*/ 97 w 1591"/>
                  <a:gd name="T7" fmla="*/ 135 h 1150"/>
                  <a:gd name="T8" fmla="*/ 88 w 1591"/>
                  <a:gd name="T9" fmla="*/ 149 h 1150"/>
                  <a:gd name="T10" fmla="*/ 78 w 1591"/>
                  <a:gd name="T11" fmla="*/ 163 h 1150"/>
                  <a:gd name="T12" fmla="*/ 69 w 1591"/>
                  <a:gd name="T13" fmla="*/ 175 h 1150"/>
                  <a:gd name="T14" fmla="*/ 58 w 1591"/>
                  <a:gd name="T15" fmla="*/ 188 h 1150"/>
                  <a:gd name="T16" fmla="*/ 47 w 1591"/>
                  <a:gd name="T17" fmla="*/ 200 h 1150"/>
                  <a:gd name="T18" fmla="*/ 36 w 1591"/>
                  <a:gd name="T19" fmla="*/ 211 h 1150"/>
                  <a:gd name="T20" fmla="*/ 20 w 1591"/>
                  <a:gd name="T21" fmla="*/ 225 h 1150"/>
                  <a:gd name="T22" fmla="*/ 5 w 1591"/>
                  <a:gd name="T23" fmla="*/ 230 h 1150"/>
                  <a:gd name="T24" fmla="*/ 0 w 1591"/>
                  <a:gd name="T25" fmla="*/ 224 h 1150"/>
                  <a:gd name="T26" fmla="*/ 8 w 1591"/>
                  <a:gd name="T27" fmla="*/ 210 h 1150"/>
                  <a:gd name="T28" fmla="*/ 20 w 1591"/>
                  <a:gd name="T29" fmla="*/ 195 h 1150"/>
                  <a:gd name="T30" fmla="*/ 33 w 1591"/>
                  <a:gd name="T31" fmla="*/ 182 h 1150"/>
                  <a:gd name="T32" fmla="*/ 45 w 1591"/>
                  <a:gd name="T33" fmla="*/ 168 h 1150"/>
                  <a:gd name="T34" fmla="*/ 57 w 1591"/>
                  <a:gd name="T35" fmla="*/ 155 h 1150"/>
                  <a:gd name="T36" fmla="*/ 68 w 1591"/>
                  <a:gd name="T37" fmla="*/ 140 h 1150"/>
                  <a:gd name="T38" fmla="*/ 81 w 1591"/>
                  <a:gd name="T39" fmla="*/ 116 h 1150"/>
                  <a:gd name="T40" fmla="*/ 92 w 1591"/>
                  <a:gd name="T41" fmla="*/ 78 h 1150"/>
                  <a:gd name="T42" fmla="*/ 101 w 1591"/>
                  <a:gd name="T43" fmla="*/ 28 h 1150"/>
                  <a:gd name="T44" fmla="*/ 111 w 1591"/>
                  <a:gd name="T45" fmla="*/ 9 h 1150"/>
                  <a:gd name="T46" fmla="*/ 126 w 1591"/>
                  <a:gd name="T47" fmla="*/ 1 h 1150"/>
                  <a:gd name="T48" fmla="*/ 153 w 1591"/>
                  <a:gd name="T49" fmla="*/ 2 h 1150"/>
                  <a:gd name="T50" fmla="*/ 173 w 1591"/>
                  <a:gd name="T51" fmla="*/ 17 h 1150"/>
                  <a:gd name="T52" fmla="*/ 185 w 1591"/>
                  <a:gd name="T53" fmla="*/ 26 h 1150"/>
                  <a:gd name="T54" fmla="*/ 222 w 1591"/>
                  <a:gd name="T55" fmla="*/ 32 h 1150"/>
                  <a:gd name="T56" fmla="*/ 312 w 1591"/>
                  <a:gd name="T57" fmla="*/ 44 h 1150"/>
                  <a:gd name="T58" fmla="*/ 316 w 1591"/>
                  <a:gd name="T59" fmla="*/ 56 h 1150"/>
                  <a:gd name="T60" fmla="*/ 290 w 1591"/>
                  <a:gd name="T61" fmla="*/ 62 h 1150"/>
                  <a:gd name="T62" fmla="*/ 220 w 1591"/>
                  <a:gd name="T63" fmla="*/ 63 h 1150"/>
                  <a:gd name="T64" fmla="*/ 191 w 1591"/>
                  <a:gd name="T65" fmla="*/ 53 h 1150"/>
                  <a:gd name="T66" fmla="*/ 178 w 1591"/>
                  <a:gd name="T67" fmla="*/ 45 h 1150"/>
                  <a:gd name="T68" fmla="*/ 165 w 1591"/>
                  <a:gd name="T69" fmla="*/ 37 h 1150"/>
                  <a:gd name="T70" fmla="*/ 154 w 1591"/>
                  <a:gd name="T71" fmla="*/ 30 h 1150"/>
                  <a:gd name="T72" fmla="*/ 134 w 1591"/>
                  <a:gd name="T73" fmla="*/ 24 h 1150"/>
                  <a:gd name="T74" fmla="*/ 127 w 1591"/>
                  <a:gd name="T75" fmla="*/ 29 h 1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91"/>
                  <a:gd name="T115" fmla="*/ 0 h 1150"/>
                  <a:gd name="T116" fmla="*/ 1591 w 1591"/>
                  <a:gd name="T117" fmla="*/ 1150 h 11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91" h="1150">
                    <a:moveTo>
                      <a:pt x="634" y="144"/>
                    </a:moveTo>
                    <a:lnTo>
                      <a:pt x="609" y="304"/>
                    </a:lnTo>
                    <a:lnTo>
                      <a:pt x="592" y="381"/>
                    </a:lnTo>
                    <a:lnTo>
                      <a:pt x="573" y="456"/>
                    </a:lnTo>
                    <a:lnTo>
                      <a:pt x="549" y="530"/>
                    </a:lnTo>
                    <a:lnTo>
                      <a:pt x="520" y="603"/>
                    </a:lnTo>
                    <a:lnTo>
                      <a:pt x="503" y="639"/>
                    </a:lnTo>
                    <a:lnTo>
                      <a:pt x="484" y="675"/>
                    </a:lnTo>
                    <a:lnTo>
                      <a:pt x="463" y="710"/>
                    </a:lnTo>
                    <a:lnTo>
                      <a:pt x="441" y="746"/>
                    </a:lnTo>
                    <a:lnTo>
                      <a:pt x="409" y="790"/>
                    </a:lnTo>
                    <a:lnTo>
                      <a:pt x="389" y="817"/>
                    </a:lnTo>
                    <a:lnTo>
                      <a:pt x="367" y="845"/>
                    </a:lnTo>
                    <a:lnTo>
                      <a:pt x="343" y="875"/>
                    </a:lnTo>
                    <a:lnTo>
                      <a:pt x="317" y="907"/>
                    </a:lnTo>
                    <a:lnTo>
                      <a:pt x="291" y="938"/>
                    </a:lnTo>
                    <a:lnTo>
                      <a:pt x="263" y="969"/>
                    </a:lnTo>
                    <a:lnTo>
                      <a:pt x="235" y="1000"/>
                    </a:lnTo>
                    <a:lnTo>
                      <a:pt x="207" y="1029"/>
                    </a:lnTo>
                    <a:lnTo>
                      <a:pt x="179" y="1057"/>
                    </a:lnTo>
                    <a:lnTo>
                      <a:pt x="152" y="1082"/>
                    </a:lnTo>
                    <a:lnTo>
                      <a:pt x="100" y="1123"/>
                    </a:lnTo>
                    <a:lnTo>
                      <a:pt x="56" y="1147"/>
                    </a:lnTo>
                    <a:lnTo>
                      <a:pt x="24" y="1150"/>
                    </a:lnTo>
                    <a:lnTo>
                      <a:pt x="5" y="1139"/>
                    </a:lnTo>
                    <a:lnTo>
                      <a:pt x="0" y="1118"/>
                    </a:lnTo>
                    <a:lnTo>
                      <a:pt x="12" y="1089"/>
                    </a:lnTo>
                    <a:lnTo>
                      <a:pt x="41" y="1049"/>
                    </a:lnTo>
                    <a:lnTo>
                      <a:pt x="71" y="1012"/>
                    </a:lnTo>
                    <a:lnTo>
                      <a:pt x="101" y="976"/>
                    </a:lnTo>
                    <a:lnTo>
                      <a:pt x="132" y="941"/>
                    </a:lnTo>
                    <a:lnTo>
                      <a:pt x="164" y="908"/>
                    </a:lnTo>
                    <a:lnTo>
                      <a:pt x="195" y="875"/>
                    </a:lnTo>
                    <a:lnTo>
                      <a:pt x="225" y="842"/>
                    </a:lnTo>
                    <a:lnTo>
                      <a:pt x="255" y="808"/>
                    </a:lnTo>
                    <a:lnTo>
                      <a:pt x="285" y="773"/>
                    </a:lnTo>
                    <a:lnTo>
                      <a:pt x="312" y="739"/>
                    </a:lnTo>
                    <a:lnTo>
                      <a:pt x="339" y="701"/>
                    </a:lnTo>
                    <a:lnTo>
                      <a:pt x="364" y="663"/>
                    </a:lnTo>
                    <a:lnTo>
                      <a:pt x="407" y="579"/>
                    </a:lnTo>
                    <a:lnTo>
                      <a:pt x="441" y="482"/>
                    </a:lnTo>
                    <a:lnTo>
                      <a:pt x="459" y="392"/>
                    </a:lnTo>
                    <a:lnTo>
                      <a:pt x="481" y="263"/>
                    </a:lnTo>
                    <a:lnTo>
                      <a:pt x="505" y="142"/>
                    </a:lnTo>
                    <a:lnTo>
                      <a:pt x="527" y="72"/>
                    </a:lnTo>
                    <a:lnTo>
                      <a:pt x="555" y="43"/>
                    </a:lnTo>
                    <a:lnTo>
                      <a:pt x="589" y="22"/>
                    </a:lnTo>
                    <a:lnTo>
                      <a:pt x="631" y="7"/>
                    </a:lnTo>
                    <a:lnTo>
                      <a:pt x="676" y="0"/>
                    </a:lnTo>
                    <a:lnTo>
                      <a:pt x="763" y="9"/>
                    </a:lnTo>
                    <a:lnTo>
                      <a:pt x="833" y="49"/>
                    </a:lnTo>
                    <a:lnTo>
                      <a:pt x="868" y="87"/>
                    </a:lnTo>
                    <a:lnTo>
                      <a:pt x="899" y="113"/>
                    </a:lnTo>
                    <a:lnTo>
                      <a:pt x="928" y="131"/>
                    </a:lnTo>
                    <a:lnTo>
                      <a:pt x="956" y="143"/>
                    </a:lnTo>
                    <a:lnTo>
                      <a:pt x="1112" y="161"/>
                    </a:lnTo>
                    <a:lnTo>
                      <a:pt x="1341" y="183"/>
                    </a:lnTo>
                    <a:lnTo>
                      <a:pt x="1559" y="222"/>
                    </a:lnTo>
                    <a:lnTo>
                      <a:pt x="1591" y="262"/>
                    </a:lnTo>
                    <a:lnTo>
                      <a:pt x="1580" y="281"/>
                    </a:lnTo>
                    <a:lnTo>
                      <a:pt x="1551" y="294"/>
                    </a:lnTo>
                    <a:lnTo>
                      <a:pt x="1452" y="309"/>
                    </a:lnTo>
                    <a:lnTo>
                      <a:pt x="1328" y="316"/>
                    </a:lnTo>
                    <a:lnTo>
                      <a:pt x="1100" y="314"/>
                    </a:lnTo>
                    <a:lnTo>
                      <a:pt x="1027" y="297"/>
                    </a:lnTo>
                    <a:lnTo>
                      <a:pt x="958" y="265"/>
                    </a:lnTo>
                    <a:lnTo>
                      <a:pt x="924" y="246"/>
                    </a:lnTo>
                    <a:lnTo>
                      <a:pt x="890" y="226"/>
                    </a:lnTo>
                    <a:lnTo>
                      <a:pt x="859" y="205"/>
                    </a:lnTo>
                    <a:lnTo>
                      <a:pt x="828" y="185"/>
                    </a:lnTo>
                    <a:lnTo>
                      <a:pt x="798" y="166"/>
                    </a:lnTo>
                    <a:lnTo>
                      <a:pt x="770" y="149"/>
                    </a:lnTo>
                    <a:lnTo>
                      <a:pt x="718" y="126"/>
                    </a:lnTo>
                    <a:lnTo>
                      <a:pt x="672" y="121"/>
                    </a:lnTo>
                    <a:lnTo>
                      <a:pt x="634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2" name="Freeform 63"/>
              <p:cNvSpPr>
                <a:spLocks/>
              </p:cNvSpPr>
              <p:nvPr/>
            </p:nvSpPr>
            <p:spPr bwMode="auto">
              <a:xfrm>
                <a:off x="3946" y="904"/>
                <a:ext cx="109" cy="63"/>
              </a:xfrm>
              <a:custGeom>
                <a:avLst/>
                <a:gdLst>
                  <a:gd name="T0" fmla="*/ 2 w 543"/>
                  <a:gd name="T1" fmla="*/ 34 h 315"/>
                  <a:gd name="T2" fmla="*/ 8 w 543"/>
                  <a:gd name="T3" fmla="*/ 26 h 315"/>
                  <a:gd name="T4" fmla="*/ 12 w 543"/>
                  <a:gd name="T5" fmla="*/ 21 h 315"/>
                  <a:gd name="T6" fmla="*/ 16 w 543"/>
                  <a:gd name="T7" fmla="*/ 16 h 315"/>
                  <a:gd name="T8" fmla="*/ 20 w 543"/>
                  <a:gd name="T9" fmla="*/ 10 h 315"/>
                  <a:gd name="T10" fmla="*/ 25 w 543"/>
                  <a:gd name="T11" fmla="*/ 6 h 315"/>
                  <a:gd name="T12" fmla="*/ 29 w 543"/>
                  <a:gd name="T13" fmla="*/ 2 h 315"/>
                  <a:gd name="T14" fmla="*/ 33 w 543"/>
                  <a:gd name="T15" fmla="*/ 0 h 315"/>
                  <a:gd name="T16" fmla="*/ 46 w 543"/>
                  <a:gd name="T17" fmla="*/ 0 h 315"/>
                  <a:gd name="T18" fmla="*/ 60 w 543"/>
                  <a:gd name="T19" fmla="*/ 4 h 315"/>
                  <a:gd name="T20" fmla="*/ 67 w 543"/>
                  <a:gd name="T21" fmla="*/ 9 h 315"/>
                  <a:gd name="T22" fmla="*/ 72 w 543"/>
                  <a:gd name="T23" fmla="*/ 18 h 315"/>
                  <a:gd name="T24" fmla="*/ 75 w 543"/>
                  <a:gd name="T25" fmla="*/ 28 h 315"/>
                  <a:gd name="T26" fmla="*/ 79 w 543"/>
                  <a:gd name="T27" fmla="*/ 35 h 315"/>
                  <a:gd name="T28" fmla="*/ 87 w 543"/>
                  <a:gd name="T29" fmla="*/ 37 h 315"/>
                  <a:gd name="T30" fmla="*/ 95 w 543"/>
                  <a:gd name="T31" fmla="*/ 35 h 315"/>
                  <a:gd name="T32" fmla="*/ 106 w 543"/>
                  <a:gd name="T33" fmla="*/ 39 h 315"/>
                  <a:gd name="T34" fmla="*/ 109 w 543"/>
                  <a:gd name="T35" fmla="*/ 49 h 315"/>
                  <a:gd name="T36" fmla="*/ 108 w 543"/>
                  <a:gd name="T37" fmla="*/ 54 h 315"/>
                  <a:gd name="T38" fmla="*/ 106 w 543"/>
                  <a:gd name="T39" fmla="*/ 59 h 315"/>
                  <a:gd name="T40" fmla="*/ 101 w 543"/>
                  <a:gd name="T41" fmla="*/ 62 h 315"/>
                  <a:gd name="T42" fmla="*/ 95 w 543"/>
                  <a:gd name="T43" fmla="*/ 63 h 315"/>
                  <a:gd name="T44" fmla="*/ 73 w 543"/>
                  <a:gd name="T45" fmla="*/ 61 h 315"/>
                  <a:gd name="T46" fmla="*/ 63 w 543"/>
                  <a:gd name="T47" fmla="*/ 57 h 315"/>
                  <a:gd name="T48" fmla="*/ 56 w 543"/>
                  <a:gd name="T49" fmla="*/ 48 h 315"/>
                  <a:gd name="T50" fmla="*/ 53 w 543"/>
                  <a:gd name="T51" fmla="*/ 33 h 315"/>
                  <a:gd name="T52" fmla="*/ 51 w 543"/>
                  <a:gd name="T53" fmla="*/ 26 h 315"/>
                  <a:gd name="T54" fmla="*/ 46 w 543"/>
                  <a:gd name="T55" fmla="*/ 22 h 315"/>
                  <a:gd name="T56" fmla="*/ 35 w 543"/>
                  <a:gd name="T57" fmla="*/ 22 h 315"/>
                  <a:gd name="T58" fmla="*/ 26 w 543"/>
                  <a:gd name="T59" fmla="*/ 28 h 315"/>
                  <a:gd name="T60" fmla="*/ 19 w 543"/>
                  <a:gd name="T61" fmla="*/ 37 h 315"/>
                  <a:gd name="T62" fmla="*/ 12 w 543"/>
                  <a:gd name="T63" fmla="*/ 44 h 315"/>
                  <a:gd name="T64" fmla="*/ 6 w 543"/>
                  <a:gd name="T65" fmla="*/ 47 h 315"/>
                  <a:gd name="T66" fmla="*/ 2 w 543"/>
                  <a:gd name="T67" fmla="*/ 45 h 315"/>
                  <a:gd name="T68" fmla="*/ 0 w 543"/>
                  <a:gd name="T69" fmla="*/ 40 h 315"/>
                  <a:gd name="T70" fmla="*/ 2 w 543"/>
                  <a:gd name="T71" fmla="*/ 34 h 315"/>
                  <a:gd name="T72" fmla="*/ 2 w 543"/>
                  <a:gd name="T73" fmla="*/ 34 h 3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3"/>
                  <a:gd name="T112" fmla="*/ 0 h 315"/>
                  <a:gd name="T113" fmla="*/ 543 w 543"/>
                  <a:gd name="T114" fmla="*/ 315 h 3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3" h="315">
                    <a:moveTo>
                      <a:pt x="9" y="171"/>
                    </a:moveTo>
                    <a:lnTo>
                      <a:pt x="39" y="130"/>
                    </a:lnTo>
                    <a:lnTo>
                      <a:pt x="59" y="104"/>
                    </a:lnTo>
                    <a:lnTo>
                      <a:pt x="79" y="78"/>
                    </a:lnTo>
                    <a:lnTo>
                      <a:pt x="102" y="51"/>
                    </a:lnTo>
                    <a:lnTo>
                      <a:pt x="123" y="28"/>
                    </a:lnTo>
                    <a:lnTo>
                      <a:pt x="144" y="10"/>
                    </a:lnTo>
                    <a:lnTo>
                      <a:pt x="162" y="0"/>
                    </a:lnTo>
                    <a:lnTo>
                      <a:pt x="231" y="2"/>
                    </a:lnTo>
                    <a:lnTo>
                      <a:pt x="300" y="18"/>
                    </a:lnTo>
                    <a:lnTo>
                      <a:pt x="334" y="44"/>
                    </a:lnTo>
                    <a:lnTo>
                      <a:pt x="357" y="88"/>
                    </a:lnTo>
                    <a:lnTo>
                      <a:pt x="375" y="138"/>
                    </a:lnTo>
                    <a:lnTo>
                      <a:pt x="394" y="177"/>
                    </a:lnTo>
                    <a:lnTo>
                      <a:pt x="433" y="186"/>
                    </a:lnTo>
                    <a:lnTo>
                      <a:pt x="475" y="175"/>
                    </a:lnTo>
                    <a:lnTo>
                      <a:pt x="526" y="196"/>
                    </a:lnTo>
                    <a:lnTo>
                      <a:pt x="543" y="246"/>
                    </a:lnTo>
                    <a:lnTo>
                      <a:pt x="540" y="271"/>
                    </a:lnTo>
                    <a:lnTo>
                      <a:pt x="526" y="294"/>
                    </a:lnTo>
                    <a:lnTo>
                      <a:pt x="505" y="309"/>
                    </a:lnTo>
                    <a:lnTo>
                      <a:pt x="475" y="315"/>
                    </a:lnTo>
                    <a:lnTo>
                      <a:pt x="364" y="306"/>
                    </a:lnTo>
                    <a:lnTo>
                      <a:pt x="315" y="284"/>
                    </a:lnTo>
                    <a:lnTo>
                      <a:pt x="278" y="242"/>
                    </a:lnTo>
                    <a:lnTo>
                      <a:pt x="264" y="166"/>
                    </a:lnTo>
                    <a:lnTo>
                      <a:pt x="253" y="129"/>
                    </a:lnTo>
                    <a:lnTo>
                      <a:pt x="230" y="109"/>
                    </a:lnTo>
                    <a:lnTo>
                      <a:pt x="174" y="112"/>
                    </a:lnTo>
                    <a:lnTo>
                      <a:pt x="132" y="142"/>
                    </a:lnTo>
                    <a:lnTo>
                      <a:pt x="96" y="184"/>
                    </a:lnTo>
                    <a:lnTo>
                      <a:pt x="61" y="222"/>
                    </a:lnTo>
                    <a:lnTo>
                      <a:pt x="32" y="233"/>
                    </a:lnTo>
                    <a:lnTo>
                      <a:pt x="11" y="224"/>
                    </a:lnTo>
                    <a:lnTo>
                      <a:pt x="0" y="201"/>
                    </a:lnTo>
                    <a:lnTo>
                      <a:pt x="9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3" name="Freeform 64"/>
              <p:cNvSpPr>
                <a:spLocks/>
              </p:cNvSpPr>
              <p:nvPr/>
            </p:nvSpPr>
            <p:spPr bwMode="auto">
              <a:xfrm>
                <a:off x="3602" y="1143"/>
                <a:ext cx="504" cy="116"/>
              </a:xfrm>
              <a:custGeom>
                <a:avLst/>
                <a:gdLst>
                  <a:gd name="T0" fmla="*/ 125 w 2521"/>
                  <a:gd name="T1" fmla="*/ 49 h 578"/>
                  <a:gd name="T2" fmla="*/ 256 w 2521"/>
                  <a:gd name="T3" fmla="*/ 61 h 578"/>
                  <a:gd name="T4" fmla="*/ 302 w 2521"/>
                  <a:gd name="T5" fmla="*/ 71 h 578"/>
                  <a:gd name="T6" fmla="*/ 344 w 2521"/>
                  <a:gd name="T7" fmla="*/ 80 h 578"/>
                  <a:gd name="T8" fmla="*/ 375 w 2521"/>
                  <a:gd name="T9" fmla="*/ 81 h 578"/>
                  <a:gd name="T10" fmla="*/ 391 w 2521"/>
                  <a:gd name="T11" fmla="*/ 73 h 578"/>
                  <a:gd name="T12" fmla="*/ 410 w 2521"/>
                  <a:gd name="T13" fmla="*/ 63 h 578"/>
                  <a:gd name="T14" fmla="*/ 430 w 2521"/>
                  <a:gd name="T15" fmla="*/ 52 h 578"/>
                  <a:gd name="T16" fmla="*/ 450 w 2521"/>
                  <a:gd name="T17" fmla="*/ 40 h 578"/>
                  <a:gd name="T18" fmla="*/ 468 w 2521"/>
                  <a:gd name="T19" fmla="*/ 29 h 578"/>
                  <a:gd name="T20" fmla="*/ 483 w 2521"/>
                  <a:gd name="T21" fmla="*/ 20 h 578"/>
                  <a:gd name="T22" fmla="*/ 493 w 2521"/>
                  <a:gd name="T23" fmla="*/ 14 h 578"/>
                  <a:gd name="T24" fmla="*/ 504 w 2521"/>
                  <a:gd name="T25" fmla="*/ 10 h 578"/>
                  <a:gd name="T26" fmla="*/ 500 w 2521"/>
                  <a:gd name="T27" fmla="*/ 21 h 578"/>
                  <a:gd name="T28" fmla="*/ 491 w 2521"/>
                  <a:gd name="T29" fmla="*/ 33 h 578"/>
                  <a:gd name="T30" fmla="*/ 474 w 2521"/>
                  <a:gd name="T31" fmla="*/ 45 h 578"/>
                  <a:gd name="T32" fmla="*/ 462 w 2521"/>
                  <a:gd name="T33" fmla="*/ 55 h 578"/>
                  <a:gd name="T34" fmla="*/ 452 w 2521"/>
                  <a:gd name="T35" fmla="*/ 61 h 578"/>
                  <a:gd name="T36" fmla="*/ 443 w 2521"/>
                  <a:gd name="T37" fmla="*/ 68 h 578"/>
                  <a:gd name="T38" fmla="*/ 433 w 2521"/>
                  <a:gd name="T39" fmla="*/ 75 h 578"/>
                  <a:gd name="T40" fmla="*/ 423 w 2521"/>
                  <a:gd name="T41" fmla="*/ 82 h 578"/>
                  <a:gd name="T42" fmla="*/ 413 w 2521"/>
                  <a:gd name="T43" fmla="*/ 89 h 578"/>
                  <a:gd name="T44" fmla="*/ 398 w 2521"/>
                  <a:gd name="T45" fmla="*/ 99 h 578"/>
                  <a:gd name="T46" fmla="*/ 382 w 2521"/>
                  <a:gd name="T47" fmla="*/ 109 h 578"/>
                  <a:gd name="T48" fmla="*/ 366 w 2521"/>
                  <a:gd name="T49" fmla="*/ 116 h 578"/>
                  <a:gd name="T50" fmla="*/ 324 w 2521"/>
                  <a:gd name="T51" fmla="*/ 107 h 578"/>
                  <a:gd name="T52" fmla="*/ 279 w 2521"/>
                  <a:gd name="T53" fmla="*/ 95 h 578"/>
                  <a:gd name="T54" fmla="*/ 238 w 2521"/>
                  <a:gd name="T55" fmla="*/ 86 h 578"/>
                  <a:gd name="T56" fmla="*/ 75 w 2521"/>
                  <a:gd name="T57" fmla="*/ 77 h 578"/>
                  <a:gd name="T58" fmla="*/ 28 w 2521"/>
                  <a:gd name="T59" fmla="*/ 69 h 578"/>
                  <a:gd name="T60" fmla="*/ 3 w 2521"/>
                  <a:gd name="T61" fmla="*/ 60 h 578"/>
                  <a:gd name="T62" fmla="*/ 0 w 2521"/>
                  <a:gd name="T63" fmla="*/ 10 h 578"/>
                  <a:gd name="T64" fmla="*/ 2 w 2521"/>
                  <a:gd name="T65" fmla="*/ 0 h 578"/>
                  <a:gd name="T66" fmla="*/ 18 w 2521"/>
                  <a:gd name="T67" fmla="*/ 19 h 578"/>
                  <a:gd name="T68" fmla="*/ 24 w 2521"/>
                  <a:gd name="T69" fmla="*/ 44 h 5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21"/>
                  <a:gd name="T106" fmla="*/ 0 h 578"/>
                  <a:gd name="T107" fmla="*/ 2521 w 2521"/>
                  <a:gd name="T108" fmla="*/ 578 h 5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21" h="578">
                    <a:moveTo>
                      <a:pt x="120" y="218"/>
                    </a:moveTo>
                    <a:lnTo>
                      <a:pt x="627" y="246"/>
                    </a:lnTo>
                    <a:lnTo>
                      <a:pt x="1133" y="278"/>
                    </a:lnTo>
                    <a:lnTo>
                      <a:pt x="1282" y="304"/>
                    </a:lnTo>
                    <a:lnTo>
                      <a:pt x="1393" y="327"/>
                    </a:lnTo>
                    <a:lnTo>
                      <a:pt x="1511" y="352"/>
                    </a:lnTo>
                    <a:lnTo>
                      <a:pt x="1625" y="378"/>
                    </a:lnTo>
                    <a:lnTo>
                      <a:pt x="1721" y="399"/>
                    </a:lnTo>
                    <a:lnTo>
                      <a:pt x="1812" y="421"/>
                    </a:lnTo>
                    <a:lnTo>
                      <a:pt x="1875" y="402"/>
                    </a:lnTo>
                    <a:lnTo>
                      <a:pt x="1915" y="385"/>
                    </a:lnTo>
                    <a:lnTo>
                      <a:pt x="1958" y="364"/>
                    </a:lnTo>
                    <a:lnTo>
                      <a:pt x="2005" y="342"/>
                    </a:lnTo>
                    <a:lnTo>
                      <a:pt x="2053" y="315"/>
                    </a:lnTo>
                    <a:lnTo>
                      <a:pt x="2103" y="288"/>
                    </a:lnTo>
                    <a:lnTo>
                      <a:pt x="2152" y="259"/>
                    </a:lnTo>
                    <a:lnTo>
                      <a:pt x="2203" y="229"/>
                    </a:lnTo>
                    <a:lnTo>
                      <a:pt x="2251" y="200"/>
                    </a:lnTo>
                    <a:lnTo>
                      <a:pt x="2298" y="171"/>
                    </a:lnTo>
                    <a:lnTo>
                      <a:pt x="2341" y="145"/>
                    </a:lnTo>
                    <a:lnTo>
                      <a:pt x="2380" y="121"/>
                    </a:lnTo>
                    <a:lnTo>
                      <a:pt x="2415" y="99"/>
                    </a:lnTo>
                    <a:lnTo>
                      <a:pt x="2445" y="81"/>
                    </a:lnTo>
                    <a:lnTo>
                      <a:pt x="2468" y="68"/>
                    </a:lnTo>
                    <a:lnTo>
                      <a:pt x="2504" y="51"/>
                    </a:lnTo>
                    <a:lnTo>
                      <a:pt x="2521" y="50"/>
                    </a:lnTo>
                    <a:lnTo>
                      <a:pt x="2516" y="81"/>
                    </a:lnTo>
                    <a:lnTo>
                      <a:pt x="2501" y="105"/>
                    </a:lnTo>
                    <a:lnTo>
                      <a:pt x="2483" y="129"/>
                    </a:lnTo>
                    <a:lnTo>
                      <a:pt x="2455" y="162"/>
                    </a:lnTo>
                    <a:lnTo>
                      <a:pt x="2406" y="200"/>
                    </a:lnTo>
                    <a:lnTo>
                      <a:pt x="2371" y="226"/>
                    </a:lnTo>
                    <a:lnTo>
                      <a:pt x="2331" y="256"/>
                    </a:lnTo>
                    <a:lnTo>
                      <a:pt x="2310" y="272"/>
                    </a:lnTo>
                    <a:lnTo>
                      <a:pt x="2287" y="289"/>
                    </a:lnTo>
                    <a:lnTo>
                      <a:pt x="2263" y="306"/>
                    </a:lnTo>
                    <a:lnTo>
                      <a:pt x="2239" y="322"/>
                    </a:lnTo>
                    <a:lnTo>
                      <a:pt x="2215" y="340"/>
                    </a:lnTo>
                    <a:lnTo>
                      <a:pt x="2190" y="358"/>
                    </a:lnTo>
                    <a:lnTo>
                      <a:pt x="2164" y="376"/>
                    </a:lnTo>
                    <a:lnTo>
                      <a:pt x="2139" y="393"/>
                    </a:lnTo>
                    <a:lnTo>
                      <a:pt x="2114" y="411"/>
                    </a:lnTo>
                    <a:lnTo>
                      <a:pt x="2089" y="428"/>
                    </a:lnTo>
                    <a:lnTo>
                      <a:pt x="2064" y="445"/>
                    </a:lnTo>
                    <a:lnTo>
                      <a:pt x="2040" y="461"/>
                    </a:lnTo>
                    <a:lnTo>
                      <a:pt x="1992" y="492"/>
                    </a:lnTo>
                    <a:lnTo>
                      <a:pt x="1948" y="519"/>
                    </a:lnTo>
                    <a:lnTo>
                      <a:pt x="1909" y="542"/>
                    </a:lnTo>
                    <a:lnTo>
                      <a:pt x="1875" y="560"/>
                    </a:lnTo>
                    <a:lnTo>
                      <a:pt x="1829" y="578"/>
                    </a:lnTo>
                    <a:lnTo>
                      <a:pt x="1721" y="557"/>
                    </a:lnTo>
                    <a:lnTo>
                      <a:pt x="1623" y="533"/>
                    </a:lnTo>
                    <a:lnTo>
                      <a:pt x="1512" y="505"/>
                    </a:lnTo>
                    <a:lnTo>
                      <a:pt x="1395" y="475"/>
                    </a:lnTo>
                    <a:lnTo>
                      <a:pt x="1285" y="449"/>
                    </a:lnTo>
                    <a:lnTo>
                      <a:pt x="1190" y="428"/>
                    </a:lnTo>
                    <a:lnTo>
                      <a:pt x="1123" y="419"/>
                    </a:lnTo>
                    <a:lnTo>
                      <a:pt x="377" y="386"/>
                    </a:lnTo>
                    <a:lnTo>
                      <a:pt x="220" y="356"/>
                    </a:lnTo>
                    <a:lnTo>
                      <a:pt x="142" y="343"/>
                    </a:lnTo>
                    <a:lnTo>
                      <a:pt x="63" y="337"/>
                    </a:lnTo>
                    <a:lnTo>
                      <a:pt x="17" y="301"/>
                    </a:lnTo>
                    <a:lnTo>
                      <a:pt x="3" y="217"/>
                    </a:lnTo>
                    <a:lnTo>
                      <a:pt x="0" y="5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47" y="19"/>
                    </a:lnTo>
                    <a:lnTo>
                      <a:pt x="92" y="97"/>
                    </a:lnTo>
                    <a:lnTo>
                      <a:pt x="120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Freeform 65"/>
              <p:cNvSpPr>
                <a:spLocks/>
              </p:cNvSpPr>
              <p:nvPr/>
            </p:nvSpPr>
            <p:spPr bwMode="auto">
              <a:xfrm>
                <a:off x="3751" y="977"/>
                <a:ext cx="212" cy="174"/>
              </a:xfrm>
              <a:custGeom>
                <a:avLst/>
                <a:gdLst>
                  <a:gd name="T0" fmla="*/ 131 w 1057"/>
                  <a:gd name="T1" fmla="*/ 30 h 868"/>
                  <a:gd name="T2" fmla="*/ 114 w 1057"/>
                  <a:gd name="T3" fmla="*/ 20 h 868"/>
                  <a:gd name="T4" fmla="*/ 87 w 1057"/>
                  <a:gd name="T5" fmla="*/ 16 h 868"/>
                  <a:gd name="T6" fmla="*/ 52 w 1057"/>
                  <a:gd name="T7" fmla="*/ 26 h 868"/>
                  <a:gd name="T8" fmla="*/ 38 w 1057"/>
                  <a:gd name="T9" fmla="*/ 37 h 868"/>
                  <a:gd name="T10" fmla="*/ 20 w 1057"/>
                  <a:gd name="T11" fmla="*/ 68 h 868"/>
                  <a:gd name="T12" fmla="*/ 22 w 1057"/>
                  <a:gd name="T13" fmla="*/ 99 h 868"/>
                  <a:gd name="T14" fmla="*/ 30 w 1057"/>
                  <a:gd name="T15" fmla="*/ 115 h 868"/>
                  <a:gd name="T16" fmla="*/ 43 w 1057"/>
                  <a:gd name="T17" fmla="*/ 126 h 868"/>
                  <a:gd name="T18" fmla="*/ 53 w 1057"/>
                  <a:gd name="T19" fmla="*/ 132 h 868"/>
                  <a:gd name="T20" fmla="*/ 78 w 1057"/>
                  <a:gd name="T21" fmla="*/ 139 h 868"/>
                  <a:gd name="T22" fmla="*/ 117 w 1057"/>
                  <a:gd name="T23" fmla="*/ 139 h 868"/>
                  <a:gd name="T24" fmla="*/ 160 w 1057"/>
                  <a:gd name="T25" fmla="*/ 125 h 868"/>
                  <a:gd name="T26" fmla="*/ 176 w 1057"/>
                  <a:gd name="T27" fmla="*/ 102 h 868"/>
                  <a:gd name="T28" fmla="*/ 170 w 1057"/>
                  <a:gd name="T29" fmla="*/ 87 h 868"/>
                  <a:gd name="T30" fmla="*/ 164 w 1057"/>
                  <a:gd name="T31" fmla="*/ 72 h 868"/>
                  <a:gd name="T32" fmla="*/ 174 w 1057"/>
                  <a:gd name="T33" fmla="*/ 68 h 868"/>
                  <a:gd name="T34" fmla="*/ 194 w 1057"/>
                  <a:gd name="T35" fmla="*/ 67 h 868"/>
                  <a:gd name="T36" fmla="*/ 212 w 1057"/>
                  <a:gd name="T37" fmla="*/ 94 h 868"/>
                  <a:gd name="T38" fmla="*/ 209 w 1057"/>
                  <a:gd name="T39" fmla="*/ 116 h 868"/>
                  <a:gd name="T40" fmla="*/ 202 w 1057"/>
                  <a:gd name="T41" fmla="*/ 130 h 868"/>
                  <a:gd name="T42" fmla="*/ 191 w 1057"/>
                  <a:gd name="T43" fmla="*/ 143 h 868"/>
                  <a:gd name="T44" fmla="*/ 178 w 1057"/>
                  <a:gd name="T45" fmla="*/ 154 h 868"/>
                  <a:gd name="T46" fmla="*/ 164 w 1057"/>
                  <a:gd name="T47" fmla="*/ 162 h 868"/>
                  <a:gd name="T48" fmla="*/ 146 w 1057"/>
                  <a:gd name="T49" fmla="*/ 169 h 868"/>
                  <a:gd name="T50" fmla="*/ 108 w 1057"/>
                  <a:gd name="T51" fmla="*/ 174 h 868"/>
                  <a:gd name="T52" fmla="*/ 58 w 1057"/>
                  <a:gd name="T53" fmla="*/ 167 h 868"/>
                  <a:gd name="T54" fmla="*/ 36 w 1057"/>
                  <a:gd name="T55" fmla="*/ 157 h 868"/>
                  <a:gd name="T56" fmla="*/ 6 w 1057"/>
                  <a:gd name="T57" fmla="*/ 120 h 868"/>
                  <a:gd name="T58" fmla="*/ 1 w 1057"/>
                  <a:gd name="T59" fmla="*/ 65 h 868"/>
                  <a:gd name="T60" fmla="*/ 9 w 1057"/>
                  <a:gd name="T61" fmla="*/ 41 h 868"/>
                  <a:gd name="T62" fmla="*/ 23 w 1057"/>
                  <a:gd name="T63" fmla="*/ 23 h 868"/>
                  <a:gd name="T64" fmla="*/ 36 w 1057"/>
                  <a:gd name="T65" fmla="*/ 12 h 868"/>
                  <a:gd name="T66" fmla="*/ 51 w 1057"/>
                  <a:gd name="T67" fmla="*/ 5 h 868"/>
                  <a:gd name="T68" fmla="*/ 86 w 1057"/>
                  <a:gd name="T69" fmla="*/ 0 h 868"/>
                  <a:gd name="T70" fmla="*/ 138 w 1057"/>
                  <a:gd name="T71" fmla="*/ 13 h 868"/>
                  <a:gd name="T72" fmla="*/ 163 w 1057"/>
                  <a:gd name="T73" fmla="*/ 29 h 868"/>
                  <a:gd name="T74" fmla="*/ 158 w 1057"/>
                  <a:gd name="T75" fmla="*/ 38 h 868"/>
                  <a:gd name="T76" fmla="*/ 149 w 1057"/>
                  <a:gd name="T77" fmla="*/ 44 h 868"/>
                  <a:gd name="T78" fmla="*/ 137 w 1057"/>
                  <a:gd name="T79" fmla="*/ 39 h 8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7"/>
                  <a:gd name="T121" fmla="*/ 0 h 868"/>
                  <a:gd name="T122" fmla="*/ 1057 w 1057"/>
                  <a:gd name="T123" fmla="*/ 868 h 86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7" h="868">
                    <a:moveTo>
                      <a:pt x="685" y="195"/>
                    </a:moveTo>
                    <a:lnTo>
                      <a:pt x="653" y="151"/>
                    </a:lnTo>
                    <a:lnTo>
                      <a:pt x="613" y="115"/>
                    </a:lnTo>
                    <a:lnTo>
                      <a:pt x="570" y="98"/>
                    </a:lnTo>
                    <a:lnTo>
                      <a:pt x="524" y="86"/>
                    </a:lnTo>
                    <a:lnTo>
                      <a:pt x="433" y="80"/>
                    </a:lnTo>
                    <a:lnTo>
                      <a:pt x="343" y="96"/>
                    </a:lnTo>
                    <a:lnTo>
                      <a:pt x="260" y="131"/>
                    </a:lnTo>
                    <a:lnTo>
                      <a:pt x="223" y="156"/>
                    </a:lnTo>
                    <a:lnTo>
                      <a:pt x="189" y="185"/>
                    </a:lnTo>
                    <a:lnTo>
                      <a:pt x="134" y="254"/>
                    </a:lnTo>
                    <a:lnTo>
                      <a:pt x="102" y="338"/>
                    </a:lnTo>
                    <a:lnTo>
                      <a:pt x="96" y="434"/>
                    </a:lnTo>
                    <a:lnTo>
                      <a:pt x="108" y="496"/>
                    </a:lnTo>
                    <a:lnTo>
                      <a:pt x="133" y="548"/>
                    </a:lnTo>
                    <a:lnTo>
                      <a:pt x="150" y="572"/>
                    </a:lnTo>
                    <a:lnTo>
                      <a:pt x="169" y="593"/>
                    </a:lnTo>
                    <a:lnTo>
                      <a:pt x="213" y="629"/>
                    </a:lnTo>
                    <a:lnTo>
                      <a:pt x="238" y="644"/>
                    </a:lnTo>
                    <a:lnTo>
                      <a:pt x="266" y="656"/>
                    </a:lnTo>
                    <a:lnTo>
                      <a:pt x="325" y="678"/>
                    </a:lnTo>
                    <a:lnTo>
                      <a:pt x="387" y="691"/>
                    </a:lnTo>
                    <a:lnTo>
                      <a:pt x="452" y="698"/>
                    </a:lnTo>
                    <a:lnTo>
                      <a:pt x="582" y="694"/>
                    </a:lnTo>
                    <a:lnTo>
                      <a:pt x="701" y="668"/>
                    </a:lnTo>
                    <a:lnTo>
                      <a:pt x="797" y="625"/>
                    </a:lnTo>
                    <a:lnTo>
                      <a:pt x="855" y="568"/>
                    </a:lnTo>
                    <a:lnTo>
                      <a:pt x="878" y="510"/>
                    </a:lnTo>
                    <a:lnTo>
                      <a:pt x="874" y="470"/>
                    </a:lnTo>
                    <a:lnTo>
                      <a:pt x="850" y="434"/>
                    </a:lnTo>
                    <a:lnTo>
                      <a:pt x="815" y="390"/>
                    </a:lnTo>
                    <a:lnTo>
                      <a:pt x="820" y="360"/>
                    </a:lnTo>
                    <a:lnTo>
                      <a:pt x="841" y="348"/>
                    </a:lnTo>
                    <a:lnTo>
                      <a:pt x="866" y="337"/>
                    </a:lnTo>
                    <a:lnTo>
                      <a:pt x="923" y="325"/>
                    </a:lnTo>
                    <a:lnTo>
                      <a:pt x="967" y="332"/>
                    </a:lnTo>
                    <a:lnTo>
                      <a:pt x="1029" y="396"/>
                    </a:lnTo>
                    <a:lnTo>
                      <a:pt x="1057" y="467"/>
                    </a:lnTo>
                    <a:lnTo>
                      <a:pt x="1054" y="540"/>
                    </a:lnTo>
                    <a:lnTo>
                      <a:pt x="1043" y="577"/>
                    </a:lnTo>
                    <a:lnTo>
                      <a:pt x="1027" y="613"/>
                    </a:lnTo>
                    <a:lnTo>
                      <a:pt x="1006" y="648"/>
                    </a:lnTo>
                    <a:lnTo>
                      <a:pt x="981" y="682"/>
                    </a:lnTo>
                    <a:lnTo>
                      <a:pt x="952" y="713"/>
                    </a:lnTo>
                    <a:lnTo>
                      <a:pt x="922" y="742"/>
                    </a:lnTo>
                    <a:lnTo>
                      <a:pt x="889" y="768"/>
                    </a:lnTo>
                    <a:lnTo>
                      <a:pt x="855" y="791"/>
                    </a:lnTo>
                    <a:lnTo>
                      <a:pt x="820" y="810"/>
                    </a:lnTo>
                    <a:lnTo>
                      <a:pt x="785" y="823"/>
                    </a:lnTo>
                    <a:lnTo>
                      <a:pt x="728" y="841"/>
                    </a:lnTo>
                    <a:lnTo>
                      <a:pt x="667" y="855"/>
                    </a:lnTo>
                    <a:lnTo>
                      <a:pt x="540" y="868"/>
                    </a:lnTo>
                    <a:lnTo>
                      <a:pt x="412" y="861"/>
                    </a:lnTo>
                    <a:lnTo>
                      <a:pt x="290" y="833"/>
                    </a:lnTo>
                    <a:lnTo>
                      <a:pt x="234" y="810"/>
                    </a:lnTo>
                    <a:lnTo>
                      <a:pt x="181" y="781"/>
                    </a:lnTo>
                    <a:lnTo>
                      <a:pt x="92" y="704"/>
                    </a:lnTo>
                    <a:lnTo>
                      <a:pt x="30" y="601"/>
                    </a:lnTo>
                    <a:lnTo>
                      <a:pt x="0" y="470"/>
                    </a:lnTo>
                    <a:lnTo>
                      <a:pt x="7" y="324"/>
                    </a:lnTo>
                    <a:lnTo>
                      <a:pt x="24" y="260"/>
                    </a:lnTo>
                    <a:lnTo>
                      <a:pt x="47" y="204"/>
                    </a:lnTo>
                    <a:lnTo>
                      <a:pt x="78" y="155"/>
                    </a:lnTo>
                    <a:lnTo>
                      <a:pt x="114" y="113"/>
                    </a:lnTo>
                    <a:lnTo>
                      <a:pt x="157" y="77"/>
                    </a:lnTo>
                    <a:lnTo>
                      <a:pt x="180" y="61"/>
                    </a:lnTo>
                    <a:lnTo>
                      <a:pt x="204" y="47"/>
                    </a:lnTo>
                    <a:lnTo>
                      <a:pt x="255" y="25"/>
                    </a:lnTo>
                    <a:lnTo>
                      <a:pt x="310" y="9"/>
                    </a:lnTo>
                    <a:lnTo>
                      <a:pt x="430" y="0"/>
                    </a:lnTo>
                    <a:lnTo>
                      <a:pt x="556" y="18"/>
                    </a:lnTo>
                    <a:lnTo>
                      <a:pt x="686" y="65"/>
                    </a:lnTo>
                    <a:lnTo>
                      <a:pt x="794" y="101"/>
                    </a:lnTo>
                    <a:lnTo>
                      <a:pt x="811" y="143"/>
                    </a:lnTo>
                    <a:lnTo>
                      <a:pt x="803" y="168"/>
                    </a:lnTo>
                    <a:lnTo>
                      <a:pt x="789" y="191"/>
                    </a:lnTo>
                    <a:lnTo>
                      <a:pt x="767" y="209"/>
                    </a:lnTo>
                    <a:lnTo>
                      <a:pt x="741" y="218"/>
                    </a:lnTo>
                    <a:lnTo>
                      <a:pt x="685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5" name="Freeform 66"/>
              <p:cNvSpPr>
                <a:spLocks/>
              </p:cNvSpPr>
              <p:nvPr/>
            </p:nvSpPr>
            <p:spPr bwMode="auto">
              <a:xfrm>
                <a:off x="3871" y="1013"/>
                <a:ext cx="115" cy="56"/>
              </a:xfrm>
              <a:custGeom>
                <a:avLst/>
                <a:gdLst>
                  <a:gd name="T0" fmla="*/ 79 w 574"/>
                  <a:gd name="T1" fmla="*/ 39 h 279"/>
                  <a:gd name="T2" fmla="*/ 71 w 574"/>
                  <a:gd name="T3" fmla="*/ 43 h 279"/>
                  <a:gd name="T4" fmla="*/ 63 w 574"/>
                  <a:gd name="T5" fmla="*/ 46 h 279"/>
                  <a:gd name="T6" fmla="*/ 53 w 574"/>
                  <a:gd name="T7" fmla="*/ 50 h 279"/>
                  <a:gd name="T8" fmla="*/ 43 w 574"/>
                  <a:gd name="T9" fmla="*/ 53 h 279"/>
                  <a:gd name="T10" fmla="*/ 24 w 574"/>
                  <a:gd name="T11" fmla="*/ 56 h 279"/>
                  <a:gd name="T12" fmla="*/ 6 w 574"/>
                  <a:gd name="T13" fmla="*/ 54 h 279"/>
                  <a:gd name="T14" fmla="*/ 1 w 574"/>
                  <a:gd name="T15" fmla="*/ 50 h 279"/>
                  <a:gd name="T16" fmla="*/ 0 w 574"/>
                  <a:gd name="T17" fmla="*/ 46 h 279"/>
                  <a:gd name="T18" fmla="*/ 3 w 574"/>
                  <a:gd name="T19" fmla="*/ 42 h 279"/>
                  <a:gd name="T20" fmla="*/ 8 w 574"/>
                  <a:gd name="T21" fmla="*/ 40 h 279"/>
                  <a:gd name="T22" fmla="*/ 33 w 574"/>
                  <a:gd name="T23" fmla="*/ 36 h 279"/>
                  <a:gd name="T24" fmla="*/ 50 w 574"/>
                  <a:gd name="T25" fmla="*/ 28 h 279"/>
                  <a:gd name="T26" fmla="*/ 65 w 574"/>
                  <a:gd name="T27" fmla="*/ 16 h 279"/>
                  <a:gd name="T28" fmla="*/ 69 w 574"/>
                  <a:gd name="T29" fmla="*/ 13 h 279"/>
                  <a:gd name="T30" fmla="*/ 73 w 574"/>
                  <a:gd name="T31" fmla="*/ 10 h 279"/>
                  <a:gd name="T32" fmla="*/ 78 w 574"/>
                  <a:gd name="T33" fmla="*/ 6 h 279"/>
                  <a:gd name="T34" fmla="*/ 84 w 574"/>
                  <a:gd name="T35" fmla="*/ 3 h 279"/>
                  <a:gd name="T36" fmla="*/ 92 w 574"/>
                  <a:gd name="T37" fmla="*/ 0 h 279"/>
                  <a:gd name="T38" fmla="*/ 97 w 574"/>
                  <a:gd name="T39" fmla="*/ 1 h 279"/>
                  <a:gd name="T40" fmla="*/ 105 w 574"/>
                  <a:gd name="T41" fmla="*/ 11 h 279"/>
                  <a:gd name="T42" fmla="*/ 109 w 574"/>
                  <a:gd name="T43" fmla="*/ 17 h 279"/>
                  <a:gd name="T44" fmla="*/ 113 w 574"/>
                  <a:gd name="T45" fmla="*/ 23 h 279"/>
                  <a:gd name="T46" fmla="*/ 115 w 574"/>
                  <a:gd name="T47" fmla="*/ 31 h 279"/>
                  <a:gd name="T48" fmla="*/ 113 w 574"/>
                  <a:gd name="T49" fmla="*/ 38 h 279"/>
                  <a:gd name="T50" fmla="*/ 109 w 574"/>
                  <a:gd name="T51" fmla="*/ 43 h 279"/>
                  <a:gd name="T52" fmla="*/ 103 w 574"/>
                  <a:gd name="T53" fmla="*/ 47 h 279"/>
                  <a:gd name="T54" fmla="*/ 90 w 574"/>
                  <a:gd name="T55" fmla="*/ 48 h 279"/>
                  <a:gd name="T56" fmla="*/ 79 w 574"/>
                  <a:gd name="T57" fmla="*/ 39 h 279"/>
                  <a:gd name="T58" fmla="*/ 79 w 574"/>
                  <a:gd name="T59" fmla="*/ 39 h 2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4"/>
                  <a:gd name="T91" fmla="*/ 0 h 279"/>
                  <a:gd name="T92" fmla="*/ 574 w 574"/>
                  <a:gd name="T93" fmla="*/ 279 h 2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4" h="279">
                    <a:moveTo>
                      <a:pt x="393" y="193"/>
                    </a:moveTo>
                    <a:lnTo>
                      <a:pt x="355" y="212"/>
                    </a:lnTo>
                    <a:lnTo>
                      <a:pt x="312" y="231"/>
                    </a:lnTo>
                    <a:lnTo>
                      <a:pt x="265" y="248"/>
                    </a:lnTo>
                    <a:lnTo>
                      <a:pt x="216" y="264"/>
                    </a:lnTo>
                    <a:lnTo>
                      <a:pt x="119" y="279"/>
                    </a:lnTo>
                    <a:lnTo>
                      <a:pt x="31" y="270"/>
                    </a:lnTo>
                    <a:lnTo>
                      <a:pt x="6" y="251"/>
                    </a:lnTo>
                    <a:lnTo>
                      <a:pt x="0" y="228"/>
                    </a:lnTo>
                    <a:lnTo>
                      <a:pt x="14" y="207"/>
                    </a:lnTo>
                    <a:lnTo>
                      <a:pt x="41" y="198"/>
                    </a:lnTo>
                    <a:lnTo>
                      <a:pt x="166" y="181"/>
                    </a:lnTo>
                    <a:lnTo>
                      <a:pt x="250" y="139"/>
                    </a:lnTo>
                    <a:lnTo>
                      <a:pt x="323" y="80"/>
                    </a:lnTo>
                    <a:lnTo>
                      <a:pt x="343" y="64"/>
                    </a:lnTo>
                    <a:lnTo>
                      <a:pt x="366" y="48"/>
                    </a:lnTo>
                    <a:lnTo>
                      <a:pt x="390" y="32"/>
                    </a:lnTo>
                    <a:lnTo>
                      <a:pt x="418" y="15"/>
                    </a:lnTo>
                    <a:lnTo>
                      <a:pt x="457" y="0"/>
                    </a:lnTo>
                    <a:lnTo>
                      <a:pt x="484" y="3"/>
                    </a:lnTo>
                    <a:lnTo>
                      <a:pt x="522" y="57"/>
                    </a:lnTo>
                    <a:lnTo>
                      <a:pt x="545" y="87"/>
                    </a:lnTo>
                    <a:lnTo>
                      <a:pt x="566" y="117"/>
                    </a:lnTo>
                    <a:lnTo>
                      <a:pt x="574" y="156"/>
                    </a:lnTo>
                    <a:lnTo>
                      <a:pt x="564" y="188"/>
                    </a:lnTo>
                    <a:lnTo>
                      <a:pt x="544" y="215"/>
                    </a:lnTo>
                    <a:lnTo>
                      <a:pt x="515" y="234"/>
                    </a:lnTo>
                    <a:lnTo>
                      <a:pt x="448" y="240"/>
                    </a:lnTo>
                    <a:lnTo>
                      <a:pt x="393" y="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67"/>
              <p:cNvSpPr>
                <a:spLocks/>
              </p:cNvSpPr>
              <p:nvPr/>
            </p:nvSpPr>
            <p:spPr bwMode="auto">
              <a:xfrm>
                <a:off x="3801" y="898"/>
                <a:ext cx="86" cy="56"/>
              </a:xfrm>
              <a:custGeom>
                <a:avLst/>
                <a:gdLst>
                  <a:gd name="T0" fmla="*/ 49 w 429"/>
                  <a:gd name="T1" fmla="*/ 54 h 277"/>
                  <a:gd name="T2" fmla="*/ 42 w 429"/>
                  <a:gd name="T3" fmla="*/ 56 h 277"/>
                  <a:gd name="T4" fmla="*/ 34 w 429"/>
                  <a:gd name="T5" fmla="*/ 53 h 277"/>
                  <a:gd name="T6" fmla="*/ 24 w 429"/>
                  <a:gd name="T7" fmla="*/ 48 h 277"/>
                  <a:gd name="T8" fmla="*/ 15 w 429"/>
                  <a:gd name="T9" fmla="*/ 46 h 277"/>
                  <a:gd name="T10" fmla="*/ 4 w 429"/>
                  <a:gd name="T11" fmla="*/ 45 h 277"/>
                  <a:gd name="T12" fmla="*/ 0 w 429"/>
                  <a:gd name="T13" fmla="*/ 43 h 277"/>
                  <a:gd name="T14" fmla="*/ 4 w 429"/>
                  <a:gd name="T15" fmla="*/ 39 h 277"/>
                  <a:gd name="T16" fmla="*/ 16 w 429"/>
                  <a:gd name="T17" fmla="*/ 29 h 277"/>
                  <a:gd name="T18" fmla="*/ 23 w 429"/>
                  <a:gd name="T19" fmla="*/ 15 h 277"/>
                  <a:gd name="T20" fmla="*/ 24 w 429"/>
                  <a:gd name="T21" fmla="*/ 7 h 277"/>
                  <a:gd name="T22" fmla="*/ 26 w 429"/>
                  <a:gd name="T23" fmla="*/ 3 h 277"/>
                  <a:gd name="T24" fmla="*/ 30 w 429"/>
                  <a:gd name="T25" fmla="*/ 1 h 277"/>
                  <a:gd name="T26" fmla="*/ 35 w 429"/>
                  <a:gd name="T27" fmla="*/ 0 h 277"/>
                  <a:gd name="T28" fmla="*/ 58 w 429"/>
                  <a:gd name="T29" fmla="*/ 3 h 277"/>
                  <a:gd name="T30" fmla="*/ 68 w 429"/>
                  <a:gd name="T31" fmla="*/ 6 h 277"/>
                  <a:gd name="T32" fmla="*/ 71 w 429"/>
                  <a:gd name="T33" fmla="*/ 13 h 277"/>
                  <a:gd name="T34" fmla="*/ 74 w 429"/>
                  <a:gd name="T35" fmla="*/ 29 h 277"/>
                  <a:gd name="T36" fmla="*/ 86 w 429"/>
                  <a:gd name="T37" fmla="*/ 46 h 277"/>
                  <a:gd name="T38" fmla="*/ 85 w 429"/>
                  <a:gd name="T39" fmla="*/ 51 h 277"/>
                  <a:gd name="T40" fmla="*/ 81 w 429"/>
                  <a:gd name="T41" fmla="*/ 54 h 277"/>
                  <a:gd name="T42" fmla="*/ 67 w 429"/>
                  <a:gd name="T43" fmla="*/ 56 h 277"/>
                  <a:gd name="T44" fmla="*/ 49 w 429"/>
                  <a:gd name="T45" fmla="*/ 54 h 277"/>
                  <a:gd name="T46" fmla="*/ 49 w 429"/>
                  <a:gd name="T47" fmla="*/ 54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9"/>
                  <a:gd name="T73" fmla="*/ 0 h 277"/>
                  <a:gd name="T74" fmla="*/ 429 w 429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9" h="277">
                    <a:moveTo>
                      <a:pt x="242" y="266"/>
                    </a:moveTo>
                    <a:lnTo>
                      <a:pt x="212" y="277"/>
                    </a:lnTo>
                    <a:lnTo>
                      <a:pt x="168" y="262"/>
                    </a:lnTo>
                    <a:lnTo>
                      <a:pt x="120" y="239"/>
                    </a:lnTo>
                    <a:lnTo>
                      <a:pt x="77" y="229"/>
                    </a:lnTo>
                    <a:lnTo>
                      <a:pt x="20" y="224"/>
                    </a:lnTo>
                    <a:lnTo>
                      <a:pt x="0" y="212"/>
                    </a:lnTo>
                    <a:lnTo>
                      <a:pt x="18" y="195"/>
                    </a:lnTo>
                    <a:lnTo>
                      <a:pt x="82" y="145"/>
                    </a:lnTo>
                    <a:lnTo>
                      <a:pt x="113" y="73"/>
                    </a:lnTo>
                    <a:lnTo>
                      <a:pt x="118" y="37"/>
                    </a:lnTo>
                    <a:lnTo>
                      <a:pt x="131" y="14"/>
                    </a:lnTo>
                    <a:lnTo>
                      <a:pt x="150" y="3"/>
                    </a:lnTo>
                    <a:lnTo>
                      <a:pt x="176" y="0"/>
                    </a:lnTo>
                    <a:lnTo>
                      <a:pt x="291" y="13"/>
                    </a:lnTo>
                    <a:lnTo>
                      <a:pt x="341" y="29"/>
                    </a:lnTo>
                    <a:lnTo>
                      <a:pt x="354" y="63"/>
                    </a:lnTo>
                    <a:lnTo>
                      <a:pt x="368" y="141"/>
                    </a:lnTo>
                    <a:lnTo>
                      <a:pt x="429" y="227"/>
                    </a:lnTo>
                    <a:lnTo>
                      <a:pt x="426" y="251"/>
                    </a:lnTo>
                    <a:lnTo>
                      <a:pt x="406" y="266"/>
                    </a:lnTo>
                    <a:lnTo>
                      <a:pt x="333" y="276"/>
                    </a:lnTo>
                    <a:lnTo>
                      <a:pt x="242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Freeform 68"/>
              <p:cNvSpPr>
                <a:spLocks/>
              </p:cNvSpPr>
              <p:nvPr/>
            </p:nvSpPr>
            <p:spPr bwMode="auto">
              <a:xfrm>
                <a:off x="3951" y="1126"/>
                <a:ext cx="119" cy="76"/>
              </a:xfrm>
              <a:custGeom>
                <a:avLst/>
                <a:gdLst>
                  <a:gd name="T0" fmla="*/ 5 w 595"/>
                  <a:gd name="T1" fmla="*/ 67 h 377"/>
                  <a:gd name="T2" fmla="*/ 5 w 595"/>
                  <a:gd name="T3" fmla="*/ 57 h 377"/>
                  <a:gd name="T4" fmla="*/ 2 w 595"/>
                  <a:gd name="T5" fmla="*/ 47 h 377"/>
                  <a:gd name="T6" fmla="*/ 0 w 595"/>
                  <a:gd name="T7" fmla="*/ 37 h 377"/>
                  <a:gd name="T8" fmla="*/ 2 w 595"/>
                  <a:gd name="T9" fmla="*/ 28 h 377"/>
                  <a:gd name="T10" fmla="*/ 5 w 595"/>
                  <a:gd name="T11" fmla="*/ 24 h 377"/>
                  <a:gd name="T12" fmla="*/ 9 w 595"/>
                  <a:gd name="T13" fmla="*/ 20 h 377"/>
                  <a:gd name="T14" fmla="*/ 14 w 595"/>
                  <a:gd name="T15" fmla="*/ 17 h 377"/>
                  <a:gd name="T16" fmla="*/ 20 w 595"/>
                  <a:gd name="T17" fmla="*/ 14 h 377"/>
                  <a:gd name="T18" fmla="*/ 33 w 595"/>
                  <a:gd name="T19" fmla="*/ 11 h 377"/>
                  <a:gd name="T20" fmla="*/ 47 w 595"/>
                  <a:gd name="T21" fmla="*/ 9 h 377"/>
                  <a:gd name="T22" fmla="*/ 99 w 595"/>
                  <a:gd name="T23" fmla="*/ 1 h 377"/>
                  <a:gd name="T24" fmla="*/ 108 w 595"/>
                  <a:gd name="T25" fmla="*/ 0 h 377"/>
                  <a:gd name="T26" fmla="*/ 116 w 595"/>
                  <a:gd name="T27" fmla="*/ 3 h 377"/>
                  <a:gd name="T28" fmla="*/ 119 w 595"/>
                  <a:gd name="T29" fmla="*/ 9 h 377"/>
                  <a:gd name="T30" fmla="*/ 118 w 595"/>
                  <a:gd name="T31" fmla="*/ 12 h 377"/>
                  <a:gd name="T32" fmla="*/ 115 w 595"/>
                  <a:gd name="T33" fmla="*/ 15 h 377"/>
                  <a:gd name="T34" fmla="*/ 110 w 595"/>
                  <a:gd name="T35" fmla="*/ 17 h 377"/>
                  <a:gd name="T36" fmla="*/ 101 w 595"/>
                  <a:gd name="T37" fmla="*/ 21 h 377"/>
                  <a:gd name="T38" fmla="*/ 90 w 595"/>
                  <a:gd name="T39" fmla="*/ 25 h 377"/>
                  <a:gd name="T40" fmla="*/ 78 w 595"/>
                  <a:gd name="T41" fmla="*/ 29 h 377"/>
                  <a:gd name="T42" fmla="*/ 65 w 595"/>
                  <a:gd name="T43" fmla="*/ 34 h 377"/>
                  <a:gd name="T44" fmla="*/ 53 w 595"/>
                  <a:gd name="T45" fmla="*/ 38 h 377"/>
                  <a:gd name="T46" fmla="*/ 38 w 595"/>
                  <a:gd name="T47" fmla="*/ 43 h 377"/>
                  <a:gd name="T48" fmla="*/ 33 w 595"/>
                  <a:gd name="T49" fmla="*/ 42 h 377"/>
                  <a:gd name="T50" fmla="*/ 28 w 595"/>
                  <a:gd name="T51" fmla="*/ 43 h 377"/>
                  <a:gd name="T52" fmla="*/ 23 w 595"/>
                  <a:gd name="T53" fmla="*/ 57 h 377"/>
                  <a:gd name="T54" fmla="*/ 19 w 595"/>
                  <a:gd name="T55" fmla="*/ 71 h 377"/>
                  <a:gd name="T56" fmla="*/ 16 w 595"/>
                  <a:gd name="T57" fmla="*/ 76 h 377"/>
                  <a:gd name="T58" fmla="*/ 11 w 595"/>
                  <a:gd name="T59" fmla="*/ 76 h 377"/>
                  <a:gd name="T60" fmla="*/ 5 w 595"/>
                  <a:gd name="T61" fmla="*/ 67 h 377"/>
                  <a:gd name="T62" fmla="*/ 5 w 595"/>
                  <a:gd name="T63" fmla="*/ 67 h 3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5"/>
                  <a:gd name="T97" fmla="*/ 0 h 377"/>
                  <a:gd name="T98" fmla="*/ 595 w 595"/>
                  <a:gd name="T99" fmla="*/ 377 h 3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5" h="377">
                    <a:moveTo>
                      <a:pt x="27" y="333"/>
                    </a:moveTo>
                    <a:lnTo>
                      <a:pt x="24" y="282"/>
                    </a:lnTo>
                    <a:lnTo>
                      <a:pt x="9" y="232"/>
                    </a:lnTo>
                    <a:lnTo>
                      <a:pt x="0" y="183"/>
                    </a:lnTo>
                    <a:lnTo>
                      <a:pt x="9" y="138"/>
                    </a:lnTo>
                    <a:lnTo>
                      <a:pt x="26" y="117"/>
                    </a:lnTo>
                    <a:lnTo>
                      <a:pt x="46" y="98"/>
                    </a:lnTo>
                    <a:lnTo>
                      <a:pt x="72" y="83"/>
                    </a:lnTo>
                    <a:lnTo>
                      <a:pt x="99" y="71"/>
                    </a:lnTo>
                    <a:lnTo>
                      <a:pt x="163" y="54"/>
                    </a:lnTo>
                    <a:lnTo>
                      <a:pt x="233" y="45"/>
                    </a:lnTo>
                    <a:lnTo>
                      <a:pt x="495" y="5"/>
                    </a:lnTo>
                    <a:lnTo>
                      <a:pt x="541" y="0"/>
                    </a:lnTo>
                    <a:lnTo>
                      <a:pt x="578" y="16"/>
                    </a:lnTo>
                    <a:lnTo>
                      <a:pt x="595" y="45"/>
                    </a:lnTo>
                    <a:lnTo>
                      <a:pt x="590" y="59"/>
                    </a:lnTo>
                    <a:lnTo>
                      <a:pt x="575" y="72"/>
                    </a:lnTo>
                    <a:lnTo>
                      <a:pt x="550" y="86"/>
                    </a:lnTo>
                    <a:lnTo>
                      <a:pt x="506" y="104"/>
                    </a:lnTo>
                    <a:lnTo>
                      <a:pt x="451" y="124"/>
                    </a:lnTo>
                    <a:lnTo>
                      <a:pt x="388" y="146"/>
                    </a:lnTo>
                    <a:lnTo>
                      <a:pt x="325" y="168"/>
                    </a:lnTo>
                    <a:lnTo>
                      <a:pt x="267" y="188"/>
                    </a:lnTo>
                    <a:lnTo>
                      <a:pt x="188" y="213"/>
                    </a:lnTo>
                    <a:lnTo>
                      <a:pt x="163" y="210"/>
                    </a:lnTo>
                    <a:lnTo>
                      <a:pt x="141" y="215"/>
                    </a:lnTo>
                    <a:lnTo>
                      <a:pt x="114" y="281"/>
                    </a:lnTo>
                    <a:lnTo>
                      <a:pt x="96" y="351"/>
                    </a:lnTo>
                    <a:lnTo>
                      <a:pt x="78" y="375"/>
                    </a:lnTo>
                    <a:lnTo>
                      <a:pt x="54" y="377"/>
                    </a:lnTo>
                    <a:lnTo>
                      <a:pt x="27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8" name="Freeform 69"/>
              <p:cNvSpPr>
                <a:spLocks/>
              </p:cNvSpPr>
              <p:nvPr/>
            </p:nvSpPr>
            <p:spPr bwMode="auto">
              <a:xfrm>
                <a:off x="3636" y="1203"/>
                <a:ext cx="63" cy="35"/>
              </a:xfrm>
              <a:custGeom>
                <a:avLst/>
                <a:gdLst>
                  <a:gd name="T0" fmla="*/ 9 w 314"/>
                  <a:gd name="T1" fmla="*/ 0 h 175"/>
                  <a:gd name="T2" fmla="*/ 20 w 314"/>
                  <a:gd name="T3" fmla="*/ 5 h 175"/>
                  <a:gd name="T4" fmla="*/ 31 w 314"/>
                  <a:gd name="T5" fmla="*/ 9 h 175"/>
                  <a:gd name="T6" fmla="*/ 53 w 314"/>
                  <a:gd name="T7" fmla="*/ 14 h 175"/>
                  <a:gd name="T8" fmla="*/ 61 w 314"/>
                  <a:gd name="T9" fmla="*/ 18 h 175"/>
                  <a:gd name="T10" fmla="*/ 63 w 314"/>
                  <a:gd name="T11" fmla="*/ 24 h 175"/>
                  <a:gd name="T12" fmla="*/ 61 w 314"/>
                  <a:gd name="T13" fmla="*/ 30 h 175"/>
                  <a:gd name="T14" fmla="*/ 58 w 314"/>
                  <a:gd name="T15" fmla="*/ 32 h 175"/>
                  <a:gd name="T16" fmla="*/ 53 w 314"/>
                  <a:gd name="T17" fmla="*/ 33 h 175"/>
                  <a:gd name="T18" fmla="*/ 43 w 314"/>
                  <a:gd name="T19" fmla="*/ 35 h 175"/>
                  <a:gd name="T20" fmla="*/ 24 w 314"/>
                  <a:gd name="T21" fmla="*/ 32 h 175"/>
                  <a:gd name="T22" fmla="*/ 7 w 314"/>
                  <a:gd name="T23" fmla="*/ 25 h 175"/>
                  <a:gd name="T24" fmla="*/ 1 w 314"/>
                  <a:gd name="T25" fmla="*/ 18 h 175"/>
                  <a:gd name="T26" fmla="*/ 0 w 314"/>
                  <a:gd name="T27" fmla="*/ 8 h 175"/>
                  <a:gd name="T28" fmla="*/ 3 w 314"/>
                  <a:gd name="T29" fmla="*/ 0 h 175"/>
                  <a:gd name="T30" fmla="*/ 9 w 314"/>
                  <a:gd name="T31" fmla="*/ 0 h 175"/>
                  <a:gd name="T32" fmla="*/ 9 w 314"/>
                  <a:gd name="T33" fmla="*/ 0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4"/>
                  <a:gd name="T52" fmla="*/ 0 h 175"/>
                  <a:gd name="T53" fmla="*/ 314 w 314"/>
                  <a:gd name="T54" fmla="*/ 175 h 1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4" h="175">
                    <a:moveTo>
                      <a:pt x="46" y="0"/>
                    </a:moveTo>
                    <a:lnTo>
                      <a:pt x="99" y="26"/>
                    </a:lnTo>
                    <a:lnTo>
                      <a:pt x="154" y="44"/>
                    </a:lnTo>
                    <a:lnTo>
                      <a:pt x="266" y="72"/>
                    </a:lnTo>
                    <a:lnTo>
                      <a:pt x="302" y="90"/>
                    </a:lnTo>
                    <a:lnTo>
                      <a:pt x="314" y="120"/>
                    </a:lnTo>
                    <a:lnTo>
                      <a:pt x="302" y="149"/>
                    </a:lnTo>
                    <a:lnTo>
                      <a:pt x="287" y="160"/>
                    </a:lnTo>
                    <a:lnTo>
                      <a:pt x="266" y="167"/>
                    </a:lnTo>
                    <a:lnTo>
                      <a:pt x="216" y="175"/>
                    </a:lnTo>
                    <a:lnTo>
                      <a:pt x="120" y="162"/>
                    </a:lnTo>
                    <a:lnTo>
                      <a:pt x="33" y="127"/>
                    </a:lnTo>
                    <a:lnTo>
                      <a:pt x="6" y="88"/>
                    </a:lnTo>
                    <a:lnTo>
                      <a:pt x="0" y="38"/>
                    </a:lnTo>
                    <a:lnTo>
                      <a:pt x="13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9" name="Freeform 70"/>
              <p:cNvSpPr>
                <a:spLocks/>
              </p:cNvSpPr>
              <p:nvPr/>
            </p:nvSpPr>
            <p:spPr bwMode="auto">
              <a:xfrm>
                <a:off x="3869" y="1235"/>
                <a:ext cx="79" cy="32"/>
              </a:xfrm>
              <a:custGeom>
                <a:avLst/>
                <a:gdLst>
                  <a:gd name="T0" fmla="*/ 13 w 397"/>
                  <a:gd name="T1" fmla="*/ 0 h 162"/>
                  <a:gd name="T2" fmla="*/ 72 w 397"/>
                  <a:gd name="T3" fmla="*/ 0 h 162"/>
                  <a:gd name="T4" fmla="*/ 77 w 397"/>
                  <a:gd name="T5" fmla="*/ 1 h 162"/>
                  <a:gd name="T6" fmla="*/ 79 w 397"/>
                  <a:gd name="T7" fmla="*/ 4 h 162"/>
                  <a:gd name="T8" fmla="*/ 78 w 397"/>
                  <a:gd name="T9" fmla="*/ 13 h 162"/>
                  <a:gd name="T10" fmla="*/ 75 w 397"/>
                  <a:gd name="T11" fmla="*/ 19 h 162"/>
                  <a:gd name="T12" fmla="*/ 71 w 397"/>
                  <a:gd name="T13" fmla="*/ 24 h 162"/>
                  <a:gd name="T14" fmla="*/ 66 w 397"/>
                  <a:gd name="T15" fmla="*/ 27 h 162"/>
                  <a:gd name="T16" fmla="*/ 60 w 397"/>
                  <a:gd name="T17" fmla="*/ 29 h 162"/>
                  <a:gd name="T18" fmla="*/ 48 w 397"/>
                  <a:gd name="T19" fmla="*/ 32 h 162"/>
                  <a:gd name="T20" fmla="*/ 36 w 397"/>
                  <a:gd name="T21" fmla="*/ 32 h 162"/>
                  <a:gd name="T22" fmla="*/ 25 w 397"/>
                  <a:gd name="T23" fmla="*/ 29 h 162"/>
                  <a:gd name="T24" fmla="*/ 15 w 397"/>
                  <a:gd name="T25" fmla="*/ 27 h 162"/>
                  <a:gd name="T26" fmla="*/ 4 w 397"/>
                  <a:gd name="T27" fmla="*/ 23 h 162"/>
                  <a:gd name="T28" fmla="*/ 0 w 397"/>
                  <a:gd name="T29" fmla="*/ 14 h 162"/>
                  <a:gd name="T30" fmla="*/ 3 w 397"/>
                  <a:gd name="T31" fmla="*/ 5 h 162"/>
                  <a:gd name="T32" fmla="*/ 7 w 397"/>
                  <a:gd name="T33" fmla="*/ 2 h 162"/>
                  <a:gd name="T34" fmla="*/ 13 w 397"/>
                  <a:gd name="T35" fmla="*/ 0 h 162"/>
                  <a:gd name="T36" fmla="*/ 13 w 397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7"/>
                  <a:gd name="T58" fmla="*/ 0 h 162"/>
                  <a:gd name="T59" fmla="*/ 397 w 397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7" h="162">
                    <a:moveTo>
                      <a:pt x="64" y="0"/>
                    </a:moveTo>
                    <a:lnTo>
                      <a:pt x="363" y="1"/>
                    </a:lnTo>
                    <a:lnTo>
                      <a:pt x="385" y="5"/>
                    </a:lnTo>
                    <a:lnTo>
                      <a:pt x="397" y="20"/>
                    </a:lnTo>
                    <a:lnTo>
                      <a:pt x="391" y="68"/>
                    </a:lnTo>
                    <a:lnTo>
                      <a:pt x="376" y="95"/>
                    </a:lnTo>
                    <a:lnTo>
                      <a:pt x="355" y="120"/>
                    </a:lnTo>
                    <a:lnTo>
                      <a:pt x="330" y="138"/>
                    </a:lnTo>
                    <a:lnTo>
                      <a:pt x="301" y="149"/>
                    </a:lnTo>
                    <a:lnTo>
                      <a:pt x="241" y="161"/>
                    </a:lnTo>
                    <a:lnTo>
                      <a:pt x="181" y="162"/>
                    </a:lnTo>
                    <a:lnTo>
                      <a:pt x="127" y="146"/>
                    </a:lnTo>
                    <a:lnTo>
                      <a:pt x="73" y="136"/>
                    </a:lnTo>
                    <a:lnTo>
                      <a:pt x="20" y="115"/>
                    </a:lnTo>
                    <a:lnTo>
                      <a:pt x="0" y="71"/>
                    </a:lnTo>
                    <a:lnTo>
                      <a:pt x="15" y="25"/>
                    </a:lnTo>
                    <a:lnTo>
                      <a:pt x="35" y="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71"/>
              <p:cNvSpPr>
                <a:spLocks/>
              </p:cNvSpPr>
              <p:nvPr/>
            </p:nvSpPr>
            <p:spPr bwMode="auto">
              <a:xfrm>
                <a:off x="4048" y="1168"/>
                <a:ext cx="61" cy="43"/>
              </a:xfrm>
              <a:custGeom>
                <a:avLst/>
                <a:gdLst>
                  <a:gd name="T0" fmla="*/ 8 w 306"/>
                  <a:gd name="T1" fmla="*/ 16 h 213"/>
                  <a:gd name="T2" fmla="*/ 26 w 306"/>
                  <a:gd name="T3" fmla="*/ 12 h 213"/>
                  <a:gd name="T4" fmla="*/ 41 w 306"/>
                  <a:gd name="T5" fmla="*/ 2 h 213"/>
                  <a:gd name="T6" fmla="*/ 49 w 306"/>
                  <a:gd name="T7" fmla="*/ 0 h 213"/>
                  <a:gd name="T8" fmla="*/ 56 w 306"/>
                  <a:gd name="T9" fmla="*/ 7 h 213"/>
                  <a:gd name="T10" fmla="*/ 61 w 306"/>
                  <a:gd name="T11" fmla="*/ 17 h 213"/>
                  <a:gd name="T12" fmla="*/ 60 w 306"/>
                  <a:gd name="T13" fmla="*/ 27 h 213"/>
                  <a:gd name="T14" fmla="*/ 52 w 306"/>
                  <a:gd name="T15" fmla="*/ 34 h 213"/>
                  <a:gd name="T16" fmla="*/ 45 w 306"/>
                  <a:gd name="T17" fmla="*/ 38 h 213"/>
                  <a:gd name="T18" fmla="*/ 26 w 306"/>
                  <a:gd name="T19" fmla="*/ 43 h 213"/>
                  <a:gd name="T20" fmla="*/ 12 w 306"/>
                  <a:gd name="T21" fmla="*/ 42 h 213"/>
                  <a:gd name="T22" fmla="*/ 2 w 306"/>
                  <a:gd name="T23" fmla="*/ 34 h 213"/>
                  <a:gd name="T24" fmla="*/ 0 w 306"/>
                  <a:gd name="T25" fmla="*/ 23 h 213"/>
                  <a:gd name="T26" fmla="*/ 3 w 306"/>
                  <a:gd name="T27" fmla="*/ 19 h 213"/>
                  <a:gd name="T28" fmla="*/ 8 w 306"/>
                  <a:gd name="T29" fmla="*/ 16 h 213"/>
                  <a:gd name="T30" fmla="*/ 8 w 306"/>
                  <a:gd name="T31" fmla="*/ 16 h 2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6"/>
                  <a:gd name="T49" fmla="*/ 0 h 213"/>
                  <a:gd name="T50" fmla="*/ 306 w 306"/>
                  <a:gd name="T51" fmla="*/ 213 h 2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6" h="213">
                    <a:moveTo>
                      <a:pt x="42" y="78"/>
                    </a:moveTo>
                    <a:lnTo>
                      <a:pt x="130" y="57"/>
                    </a:lnTo>
                    <a:lnTo>
                      <a:pt x="207" y="8"/>
                    </a:lnTo>
                    <a:lnTo>
                      <a:pt x="246" y="0"/>
                    </a:lnTo>
                    <a:lnTo>
                      <a:pt x="283" y="34"/>
                    </a:lnTo>
                    <a:lnTo>
                      <a:pt x="306" y="84"/>
                    </a:lnTo>
                    <a:lnTo>
                      <a:pt x="299" y="132"/>
                    </a:lnTo>
                    <a:lnTo>
                      <a:pt x="262" y="170"/>
                    </a:lnTo>
                    <a:lnTo>
                      <a:pt x="225" y="190"/>
                    </a:lnTo>
                    <a:lnTo>
                      <a:pt x="131" y="213"/>
                    </a:lnTo>
                    <a:lnTo>
                      <a:pt x="60" y="207"/>
                    </a:lnTo>
                    <a:lnTo>
                      <a:pt x="12" y="166"/>
                    </a:lnTo>
                    <a:lnTo>
                      <a:pt x="0" y="116"/>
                    </a:lnTo>
                    <a:lnTo>
                      <a:pt x="14" y="94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" name="Freeform 72"/>
              <p:cNvSpPr>
                <a:spLocks/>
              </p:cNvSpPr>
              <p:nvPr/>
            </p:nvSpPr>
            <p:spPr bwMode="auto">
              <a:xfrm>
                <a:off x="4022" y="906"/>
                <a:ext cx="107" cy="257"/>
              </a:xfrm>
              <a:custGeom>
                <a:avLst/>
                <a:gdLst>
                  <a:gd name="T0" fmla="*/ 55 w 533"/>
                  <a:gd name="T1" fmla="*/ 196 h 1289"/>
                  <a:gd name="T2" fmla="*/ 46 w 533"/>
                  <a:gd name="T3" fmla="*/ 178 h 1289"/>
                  <a:gd name="T4" fmla="*/ 41 w 533"/>
                  <a:gd name="T5" fmla="*/ 159 h 1289"/>
                  <a:gd name="T6" fmla="*/ 38 w 533"/>
                  <a:gd name="T7" fmla="*/ 114 h 1289"/>
                  <a:gd name="T8" fmla="*/ 39 w 533"/>
                  <a:gd name="T9" fmla="*/ 26 h 1289"/>
                  <a:gd name="T10" fmla="*/ 34 w 533"/>
                  <a:gd name="T11" fmla="*/ 26 h 1289"/>
                  <a:gd name="T12" fmla="*/ 30 w 533"/>
                  <a:gd name="T13" fmla="*/ 30 h 1289"/>
                  <a:gd name="T14" fmla="*/ 24 w 533"/>
                  <a:gd name="T15" fmla="*/ 40 h 1289"/>
                  <a:gd name="T16" fmla="*/ 19 w 533"/>
                  <a:gd name="T17" fmla="*/ 44 h 1289"/>
                  <a:gd name="T18" fmla="*/ 15 w 533"/>
                  <a:gd name="T19" fmla="*/ 46 h 1289"/>
                  <a:gd name="T20" fmla="*/ 6 w 533"/>
                  <a:gd name="T21" fmla="*/ 44 h 1289"/>
                  <a:gd name="T22" fmla="*/ 0 w 533"/>
                  <a:gd name="T23" fmla="*/ 37 h 1289"/>
                  <a:gd name="T24" fmla="*/ 1 w 533"/>
                  <a:gd name="T25" fmla="*/ 27 h 1289"/>
                  <a:gd name="T26" fmla="*/ 8 w 533"/>
                  <a:gd name="T27" fmla="*/ 15 h 1289"/>
                  <a:gd name="T28" fmla="*/ 17 w 533"/>
                  <a:gd name="T29" fmla="*/ 6 h 1289"/>
                  <a:gd name="T30" fmla="*/ 22 w 533"/>
                  <a:gd name="T31" fmla="*/ 3 h 1289"/>
                  <a:gd name="T32" fmla="*/ 27 w 533"/>
                  <a:gd name="T33" fmla="*/ 1 h 1289"/>
                  <a:gd name="T34" fmla="*/ 36 w 533"/>
                  <a:gd name="T35" fmla="*/ 0 h 1289"/>
                  <a:gd name="T36" fmla="*/ 46 w 533"/>
                  <a:gd name="T37" fmla="*/ 2 h 1289"/>
                  <a:gd name="T38" fmla="*/ 53 w 533"/>
                  <a:gd name="T39" fmla="*/ 9 h 1289"/>
                  <a:gd name="T40" fmla="*/ 59 w 533"/>
                  <a:gd name="T41" fmla="*/ 19 h 1289"/>
                  <a:gd name="T42" fmla="*/ 63 w 533"/>
                  <a:gd name="T43" fmla="*/ 33 h 1289"/>
                  <a:gd name="T44" fmla="*/ 63 w 533"/>
                  <a:gd name="T45" fmla="*/ 64 h 1289"/>
                  <a:gd name="T46" fmla="*/ 61 w 533"/>
                  <a:gd name="T47" fmla="*/ 94 h 1289"/>
                  <a:gd name="T48" fmla="*/ 59 w 533"/>
                  <a:gd name="T49" fmla="*/ 124 h 1289"/>
                  <a:gd name="T50" fmla="*/ 63 w 533"/>
                  <a:gd name="T51" fmla="*/ 155 h 1289"/>
                  <a:gd name="T52" fmla="*/ 68 w 533"/>
                  <a:gd name="T53" fmla="*/ 174 h 1289"/>
                  <a:gd name="T54" fmla="*/ 73 w 533"/>
                  <a:gd name="T55" fmla="*/ 187 h 1289"/>
                  <a:gd name="T56" fmla="*/ 78 w 533"/>
                  <a:gd name="T57" fmla="*/ 195 h 1289"/>
                  <a:gd name="T58" fmla="*/ 84 w 533"/>
                  <a:gd name="T59" fmla="*/ 198 h 1289"/>
                  <a:gd name="T60" fmla="*/ 94 w 533"/>
                  <a:gd name="T61" fmla="*/ 202 h 1289"/>
                  <a:gd name="T62" fmla="*/ 103 w 533"/>
                  <a:gd name="T63" fmla="*/ 210 h 1289"/>
                  <a:gd name="T64" fmla="*/ 107 w 533"/>
                  <a:gd name="T65" fmla="*/ 230 h 1289"/>
                  <a:gd name="T66" fmla="*/ 105 w 533"/>
                  <a:gd name="T67" fmla="*/ 240 h 1289"/>
                  <a:gd name="T68" fmla="*/ 102 w 533"/>
                  <a:gd name="T69" fmla="*/ 248 h 1289"/>
                  <a:gd name="T70" fmla="*/ 98 w 533"/>
                  <a:gd name="T71" fmla="*/ 254 h 1289"/>
                  <a:gd name="T72" fmla="*/ 94 w 533"/>
                  <a:gd name="T73" fmla="*/ 257 h 1289"/>
                  <a:gd name="T74" fmla="*/ 91 w 533"/>
                  <a:gd name="T75" fmla="*/ 255 h 1289"/>
                  <a:gd name="T76" fmla="*/ 90 w 533"/>
                  <a:gd name="T77" fmla="*/ 248 h 1289"/>
                  <a:gd name="T78" fmla="*/ 91 w 533"/>
                  <a:gd name="T79" fmla="*/ 226 h 1289"/>
                  <a:gd name="T80" fmla="*/ 90 w 533"/>
                  <a:gd name="T81" fmla="*/ 221 h 1289"/>
                  <a:gd name="T82" fmla="*/ 87 w 533"/>
                  <a:gd name="T83" fmla="*/ 218 h 1289"/>
                  <a:gd name="T84" fmla="*/ 76 w 533"/>
                  <a:gd name="T85" fmla="*/ 221 h 1289"/>
                  <a:gd name="T86" fmla="*/ 62 w 533"/>
                  <a:gd name="T87" fmla="*/ 210 h 1289"/>
                  <a:gd name="T88" fmla="*/ 55 w 533"/>
                  <a:gd name="T89" fmla="*/ 196 h 1289"/>
                  <a:gd name="T90" fmla="*/ 55 w 533"/>
                  <a:gd name="T91" fmla="*/ 196 h 12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3"/>
                  <a:gd name="T139" fmla="*/ 0 h 1289"/>
                  <a:gd name="T140" fmla="*/ 533 w 533"/>
                  <a:gd name="T141" fmla="*/ 1289 h 12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3" h="1289">
                    <a:moveTo>
                      <a:pt x="274" y="983"/>
                    </a:moveTo>
                    <a:lnTo>
                      <a:pt x="227" y="894"/>
                    </a:lnTo>
                    <a:lnTo>
                      <a:pt x="202" y="795"/>
                    </a:lnTo>
                    <a:lnTo>
                      <a:pt x="190" y="573"/>
                    </a:lnTo>
                    <a:lnTo>
                      <a:pt x="196" y="131"/>
                    </a:lnTo>
                    <a:lnTo>
                      <a:pt x="170" y="130"/>
                    </a:lnTo>
                    <a:lnTo>
                      <a:pt x="149" y="150"/>
                    </a:lnTo>
                    <a:lnTo>
                      <a:pt x="119" y="202"/>
                    </a:lnTo>
                    <a:lnTo>
                      <a:pt x="97" y="222"/>
                    </a:lnTo>
                    <a:lnTo>
                      <a:pt x="73" y="232"/>
                    </a:lnTo>
                    <a:lnTo>
                      <a:pt x="28" y="223"/>
                    </a:lnTo>
                    <a:lnTo>
                      <a:pt x="0" y="187"/>
                    </a:lnTo>
                    <a:lnTo>
                      <a:pt x="6" y="133"/>
                    </a:lnTo>
                    <a:lnTo>
                      <a:pt x="42" y="74"/>
                    </a:lnTo>
                    <a:lnTo>
                      <a:pt x="85" y="32"/>
                    </a:lnTo>
                    <a:lnTo>
                      <a:pt x="109" y="17"/>
                    </a:lnTo>
                    <a:lnTo>
                      <a:pt x="133" y="7"/>
                    </a:lnTo>
                    <a:lnTo>
                      <a:pt x="181" y="0"/>
                    </a:lnTo>
                    <a:lnTo>
                      <a:pt x="227" y="12"/>
                    </a:lnTo>
                    <a:lnTo>
                      <a:pt x="266" y="43"/>
                    </a:lnTo>
                    <a:lnTo>
                      <a:pt x="295" y="95"/>
                    </a:lnTo>
                    <a:lnTo>
                      <a:pt x="313" y="167"/>
                    </a:lnTo>
                    <a:lnTo>
                      <a:pt x="316" y="319"/>
                    </a:lnTo>
                    <a:lnTo>
                      <a:pt x="305" y="472"/>
                    </a:lnTo>
                    <a:lnTo>
                      <a:pt x="296" y="624"/>
                    </a:lnTo>
                    <a:lnTo>
                      <a:pt x="312" y="777"/>
                    </a:lnTo>
                    <a:lnTo>
                      <a:pt x="338" y="874"/>
                    </a:lnTo>
                    <a:lnTo>
                      <a:pt x="365" y="939"/>
                    </a:lnTo>
                    <a:lnTo>
                      <a:pt x="391" y="976"/>
                    </a:lnTo>
                    <a:lnTo>
                      <a:pt x="417" y="995"/>
                    </a:lnTo>
                    <a:lnTo>
                      <a:pt x="468" y="1012"/>
                    </a:lnTo>
                    <a:lnTo>
                      <a:pt x="512" y="1053"/>
                    </a:lnTo>
                    <a:lnTo>
                      <a:pt x="533" y="1154"/>
                    </a:lnTo>
                    <a:lnTo>
                      <a:pt x="523" y="1204"/>
                    </a:lnTo>
                    <a:lnTo>
                      <a:pt x="506" y="1246"/>
                    </a:lnTo>
                    <a:lnTo>
                      <a:pt x="486" y="1276"/>
                    </a:lnTo>
                    <a:lnTo>
                      <a:pt x="467" y="1289"/>
                    </a:lnTo>
                    <a:lnTo>
                      <a:pt x="452" y="1281"/>
                    </a:lnTo>
                    <a:lnTo>
                      <a:pt x="446" y="1246"/>
                    </a:lnTo>
                    <a:lnTo>
                      <a:pt x="452" y="1136"/>
                    </a:lnTo>
                    <a:lnTo>
                      <a:pt x="446" y="1110"/>
                    </a:lnTo>
                    <a:lnTo>
                      <a:pt x="434" y="1095"/>
                    </a:lnTo>
                    <a:lnTo>
                      <a:pt x="378" y="1106"/>
                    </a:lnTo>
                    <a:lnTo>
                      <a:pt x="311" y="1055"/>
                    </a:lnTo>
                    <a:lnTo>
                      <a:pt x="274" y="9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" name="Freeform 73"/>
              <p:cNvSpPr>
                <a:spLocks/>
              </p:cNvSpPr>
              <p:nvPr/>
            </p:nvSpPr>
            <p:spPr bwMode="auto">
              <a:xfrm>
                <a:off x="3648" y="864"/>
                <a:ext cx="75" cy="27"/>
              </a:xfrm>
              <a:custGeom>
                <a:avLst/>
                <a:gdLst>
                  <a:gd name="T0" fmla="*/ 4 w 375"/>
                  <a:gd name="T1" fmla="*/ 14 h 137"/>
                  <a:gd name="T2" fmla="*/ 12 w 375"/>
                  <a:gd name="T3" fmla="*/ 11 h 137"/>
                  <a:gd name="T4" fmla="*/ 23 w 375"/>
                  <a:gd name="T5" fmla="*/ 6 h 137"/>
                  <a:gd name="T6" fmla="*/ 34 w 375"/>
                  <a:gd name="T7" fmla="*/ 2 h 137"/>
                  <a:gd name="T8" fmla="*/ 40 w 375"/>
                  <a:gd name="T9" fmla="*/ 0 h 137"/>
                  <a:gd name="T10" fmla="*/ 66 w 375"/>
                  <a:gd name="T11" fmla="*/ 4 h 137"/>
                  <a:gd name="T12" fmla="*/ 73 w 375"/>
                  <a:gd name="T13" fmla="*/ 8 h 137"/>
                  <a:gd name="T14" fmla="*/ 75 w 375"/>
                  <a:gd name="T15" fmla="*/ 15 h 137"/>
                  <a:gd name="T16" fmla="*/ 72 w 375"/>
                  <a:gd name="T17" fmla="*/ 21 h 137"/>
                  <a:gd name="T18" fmla="*/ 69 w 375"/>
                  <a:gd name="T19" fmla="*/ 23 h 137"/>
                  <a:gd name="T20" fmla="*/ 65 w 375"/>
                  <a:gd name="T21" fmla="*/ 24 h 137"/>
                  <a:gd name="T22" fmla="*/ 42 w 375"/>
                  <a:gd name="T23" fmla="*/ 25 h 137"/>
                  <a:gd name="T24" fmla="*/ 8 w 375"/>
                  <a:gd name="T25" fmla="*/ 27 h 137"/>
                  <a:gd name="T26" fmla="*/ 3 w 375"/>
                  <a:gd name="T27" fmla="*/ 26 h 137"/>
                  <a:gd name="T28" fmla="*/ 0 w 375"/>
                  <a:gd name="T29" fmla="*/ 23 h 137"/>
                  <a:gd name="T30" fmla="*/ 0 w 375"/>
                  <a:gd name="T31" fmla="*/ 18 h 137"/>
                  <a:gd name="T32" fmla="*/ 4 w 375"/>
                  <a:gd name="T33" fmla="*/ 14 h 137"/>
                  <a:gd name="T34" fmla="*/ 4 w 375"/>
                  <a:gd name="T35" fmla="*/ 14 h 1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5"/>
                  <a:gd name="T55" fmla="*/ 0 h 137"/>
                  <a:gd name="T56" fmla="*/ 375 w 375"/>
                  <a:gd name="T57" fmla="*/ 137 h 1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5" h="137">
                    <a:moveTo>
                      <a:pt x="22" y="73"/>
                    </a:moveTo>
                    <a:lnTo>
                      <a:pt x="58" y="56"/>
                    </a:lnTo>
                    <a:lnTo>
                      <a:pt x="114" y="31"/>
                    </a:lnTo>
                    <a:lnTo>
                      <a:pt x="169" y="9"/>
                    </a:lnTo>
                    <a:lnTo>
                      <a:pt x="200" y="0"/>
                    </a:lnTo>
                    <a:lnTo>
                      <a:pt x="329" y="21"/>
                    </a:lnTo>
                    <a:lnTo>
                      <a:pt x="365" y="42"/>
                    </a:lnTo>
                    <a:lnTo>
                      <a:pt x="375" y="74"/>
                    </a:lnTo>
                    <a:lnTo>
                      <a:pt x="361" y="105"/>
                    </a:lnTo>
                    <a:lnTo>
                      <a:pt x="345" y="116"/>
                    </a:lnTo>
                    <a:lnTo>
                      <a:pt x="323" y="122"/>
                    </a:lnTo>
                    <a:lnTo>
                      <a:pt x="210" y="129"/>
                    </a:lnTo>
                    <a:lnTo>
                      <a:pt x="42" y="137"/>
                    </a:lnTo>
                    <a:lnTo>
                      <a:pt x="14" y="134"/>
                    </a:lnTo>
                    <a:lnTo>
                      <a:pt x="0" y="116"/>
                    </a:lnTo>
                    <a:lnTo>
                      <a:pt x="0" y="92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1490" y="2083"/>
              <a:ext cx="544" cy="331"/>
              <a:chOff x="3552" y="811"/>
              <a:chExt cx="583" cy="456"/>
            </a:xfrm>
          </p:grpSpPr>
          <p:sp>
            <p:nvSpPr>
              <p:cNvPr id="2117" name="Freeform 75"/>
              <p:cNvSpPr>
                <a:spLocks/>
              </p:cNvSpPr>
              <p:nvPr/>
            </p:nvSpPr>
            <p:spPr bwMode="auto">
              <a:xfrm>
                <a:off x="3602" y="897"/>
                <a:ext cx="468" cy="319"/>
              </a:xfrm>
              <a:custGeom>
                <a:avLst/>
                <a:gdLst>
                  <a:gd name="T0" fmla="*/ 128 w 2342"/>
                  <a:gd name="T1" fmla="*/ 7 h 1592"/>
                  <a:gd name="T2" fmla="*/ 108 w 2342"/>
                  <a:gd name="T3" fmla="*/ 116 h 1592"/>
                  <a:gd name="T4" fmla="*/ 24 w 2342"/>
                  <a:gd name="T5" fmla="*/ 210 h 1592"/>
                  <a:gd name="T6" fmla="*/ 0 w 2342"/>
                  <a:gd name="T7" fmla="*/ 236 h 1592"/>
                  <a:gd name="T8" fmla="*/ 9 w 2342"/>
                  <a:gd name="T9" fmla="*/ 289 h 1592"/>
                  <a:gd name="T10" fmla="*/ 360 w 2342"/>
                  <a:gd name="T11" fmla="*/ 319 h 1592"/>
                  <a:gd name="T12" fmla="*/ 468 w 2342"/>
                  <a:gd name="T13" fmla="*/ 263 h 1592"/>
                  <a:gd name="T14" fmla="*/ 406 w 2342"/>
                  <a:gd name="T15" fmla="*/ 12 h 1592"/>
                  <a:gd name="T16" fmla="*/ 381 w 2342"/>
                  <a:gd name="T17" fmla="*/ 0 h 1592"/>
                  <a:gd name="T18" fmla="*/ 335 w 2342"/>
                  <a:gd name="T19" fmla="*/ 51 h 1592"/>
                  <a:gd name="T20" fmla="*/ 196 w 2342"/>
                  <a:gd name="T21" fmla="*/ 39 h 1592"/>
                  <a:gd name="T22" fmla="*/ 152 w 2342"/>
                  <a:gd name="T23" fmla="*/ 0 h 1592"/>
                  <a:gd name="T24" fmla="*/ 128 w 2342"/>
                  <a:gd name="T25" fmla="*/ 7 h 1592"/>
                  <a:gd name="T26" fmla="*/ 128 w 2342"/>
                  <a:gd name="T27" fmla="*/ 7 h 15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42"/>
                  <a:gd name="T43" fmla="*/ 0 h 1592"/>
                  <a:gd name="T44" fmla="*/ 2342 w 2342"/>
                  <a:gd name="T45" fmla="*/ 1592 h 15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42" h="1592">
                    <a:moveTo>
                      <a:pt x="640" y="33"/>
                    </a:moveTo>
                    <a:lnTo>
                      <a:pt x="538" y="578"/>
                    </a:lnTo>
                    <a:lnTo>
                      <a:pt x="120" y="1047"/>
                    </a:lnTo>
                    <a:lnTo>
                      <a:pt x="0" y="1180"/>
                    </a:lnTo>
                    <a:lnTo>
                      <a:pt x="45" y="1440"/>
                    </a:lnTo>
                    <a:lnTo>
                      <a:pt x="1803" y="1592"/>
                    </a:lnTo>
                    <a:lnTo>
                      <a:pt x="2342" y="1314"/>
                    </a:lnTo>
                    <a:lnTo>
                      <a:pt x="2031" y="58"/>
                    </a:lnTo>
                    <a:lnTo>
                      <a:pt x="1905" y="0"/>
                    </a:lnTo>
                    <a:lnTo>
                      <a:pt x="1677" y="255"/>
                    </a:lnTo>
                    <a:lnTo>
                      <a:pt x="980" y="197"/>
                    </a:lnTo>
                    <a:lnTo>
                      <a:pt x="760" y="0"/>
                    </a:lnTo>
                    <a:lnTo>
                      <a:pt x="64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8" name="Freeform 76"/>
              <p:cNvSpPr>
                <a:spLocks/>
              </p:cNvSpPr>
              <p:nvPr/>
            </p:nvSpPr>
            <p:spPr bwMode="auto">
              <a:xfrm>
                <a:off x="3605" y="915"/>
                <a:ext cx="530" cy="341"/>
              </a:xfrm>
              <a:custGeom>
                <a:avLst/>
                <a:gdLst>
                  <a:gd name="T0" fmla="*/ 24 w 2651"/>
                  <a:gd name="T1" fmla="*/ 231 h 1707"/>
                  <a:gd name="T2" fmla="*/ 110 w 2651"/>
                  <a:gd name="T3" fmla="*/ 231 h 1707"/>
                  <a:gd name="T4" fmla="*/ 258 w 2651"/>
                  <a:gd name="T5" fmla="*/ 257 h 1707"/>
                  <a:gd name="T6" fmla="*/ 229 w 2651"/>
                  <a:gd name="T7" fmla="*/ 230 h 1707"/>
                  <a:gd name="T8" fmla="*/ 341 w 2651"/>
                  <a:gd name="T9" fmla="*/ 170 h 1707"/>
                  <a:gd name="T10" fmla="*/ 381 w 2651"/>
                  <a:gd name="T11" fmla="*/ 204 h 1707"/>
                  <a:gd name="T12" fmla="*/ 392 w 2651"/>
                  <a:gd name="T13" fmla="*/ 158 h 1707"/>
                  <a:gd name="T14" fmla="*/ 381 w 2651"/>
                  <a:gd name="T15" fmla="*/ 48 h 1707"/>
                  <a:gd name="T16" fmla="*/ 391 w 2651"/>
                  <a:gd name="T17" fmla="*/ 0 h 1707"/>
                  <a:gd name="T18" fmla="*/ 414 w 2651"/>
                  <a:gd name="T19" fmla="*/ 33 h 1707"/>
                  <a:gd name="T20" fmla="*/ 430 w 2651"/>
                  <a:gd name="T21" fmla="*/ 29 h 1707"/>
                  <a:gd name="T22" fmla="*/ 444 w 2651"/>
                  <a:gd name="T23" fmla="*/ 0 h 1707"/>
                  <a:gd name="T24" fmla="*/ 486 w 2651"/>
                  <a:gd name="T25" fmla="*/ 13 h 1707"/>
                  <a:gd name="T26" fmla="*/ 492 w 2651"/>
                  <a:gd name="T27" fmla="*/ 163 h 1707"/>
                  <a:gd name="T28" fmla="*/ 529 w 2651"/>
                  <a:gd name="T29" fmla="*/ 190 h 1707"/>
                  <a:gd name="T30" fmla="*/ 530 w 2651"/>
                  <a:gd name="T31" fmla="*/ 237 h 1707"/>
                  <a:gd name="T32" fmla="*/ 348 w 2651"/>
                  <a:gd name="T33" fmla="*/ 341 h 1707"/>
                  <a:gd name="T34" fmla="*/ 0 w 2651"/>
                  <a:gd name="T35" fmla="*/ 280 h 1707"/>
                  <a:gd name="T36" fmla="*/ 24 w 2651"/>
                  <a:gd name="T37" fmla="*/ 231 h 1707"/>
                  <a:gd name="T38" fmla="*/ 24 w 2651"/>
                  <a:gd name="T39" fmla="*/ 231 h 17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51"/>
                  <a:gd name="T61" fmla="*/ 0 h 1707"/>
                  <a:gd name="T62" fmla="*/ 2651 w 2651"/>
                  <a:gd name="T63" fmla="*/ 1707 h 17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51" h="1707">
                    <a:moveTo>
                      <a:pt x="120" y="1155"/>
                    </a:moveTo>
                    <a:lnTo>
                      <a:pt x="551" y="1155"/>
                    </a:lnTo>
                    <a:lnTo>
                      <a:pt x="1291" y="1288"/>
                    </a:lnTo>
                    <a:lnTo>
                      <a:pt x="1146" y="1149"/>
                    </a:lnTo>
                    <a:lnTo>
                      <a:pt x="1708" y="850"/>
                    </a:lnTo>
                    <a:lnTo>
                      <a:pt x="1905" y="1021"/>
                    </a:lnTo>
                    <a:lnTo>
                      <a:pt x="1961" y="793"/>
                    </a:lnTo>
                    <a:lnTo>
                      <a:pt x="1905" y="241"/>
                    </a:lnTo>
                    <a:lnTo>
                      <a:pt x="1955" y="0"/>
                    </a:lnTo>
                    <a:lnTo>
                      <a:pt x="2069" y="165"/>
                    </a:lnTo>
                    <a:lnTo>
                      <a:pt x="2152" y="146"/>
                    </a:lnTo>
                    <a:lnTo>
                      <a:pt x="2222" y="0"/>
                    </a:lnTo>
                    <a:lnTo>
                      <a:pt x="2430" y="63"/>
                    </a:lnTo>
                    <a:lnTo>
                      <a:pt x="2461" y="818"/>
                    </a:lnTo>
                    <a:lnTo>
                      <a:pt x="2645" y="952"/>
                    </a:lnTo>
                    <a:lnTo>
                      <a:pt x="2651" y="1186"/>
                    </a:lnTo>
                    <a:lnTo>
                      <a:pt x="1741" y="1707"/>
                    </a:lnTo>
                    <a:lnTo>
                      <a:pt x="0" y="1402"/>
                    </a:lnTo>
                    <a:lnTo>
                      <a:pt x="120" y="1155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9" name="Freeform 77"/>
              <p:cNvSpPr>
                <a:spLocks/>
              </p:cNvSpPr>
              <p:nvPr/>
            </p:nvSpPr>
            <p:spPr bwMode="auto">
              <a:xfrm rot="1807377">
                <a:off x="3552" y="864"/>
                <a:ext cx="162" cy="214"/>
              </a:xfrm>
              <a:custGeom>
                <a:avLst/>
                <a:gdLst>
                  <a:gd name="T0" fmla="*/ 59 w 810"/>
                  <a:gd name="T1" fmla="*/ 142 h 1069"/>
                  <a:gd name="T2" fmla="*/ 83 w 810"/>
                  <a:gd name="T3" fmla="*/ 132 h 1069"/>
                  <a:gd name="T4" fmla="*/ 103 w 810"/>
                  <a:gd name="T5" fmla="*/ 132 h 1069"/>
                  <a:gd name="T6" fmla="*/ 111 w 810"/>
                  <a:gd name="T7" fmla="*/ 150 h 1069"/>
                  <a:gd name="T8" fmla="*/ 122 w 810"/>
                  <a:gd name="T9" fmla="*/ 165 h 1069"/>
                  <a:gd name="T10" fmla="*/ 149 w 810"/>
                  <a:gd name="T11" fmla="*/ 171 h 1069"/>
                  <a:gd name="T12" fmla="*/ 162 w 810"/>
                  <a:gd name="T13" fmla="*/ 197 h 1069"/>
                  <a:gd name="T14" fmla="*/ 157 w 810"/>
                  <a:gd name="T15" fmla="*/ 212 h 1069"/>
                  <a:gd name="T16" fmla="*/ 143 w 810"/>
                  <a:gd name="T17" fmla="*/ 210 h 1069"/>
                  <a:gd name="T18" fmla="*/ 131 w 810"/>
                  <a:gd name="T19" fmla="*/ 192 h 1069"/>
                  <a:gd name="T20" fmla="*/ 110 w 810"/>
                  <a:gd name="T21" fmla="*/ 200 h 1069"/>
                  <a:gd name="T22" fmla="*/ 96 w 810"/>
                  <a:gd name="T23" fmla="*/ 205 h 1069"/>
                  <a:gd name="T24" fmla="*/ 81 w 810"/>
                  <a:gd name="T25" fmla="*/ 195 h 1069"/>
                  <a:gd name="T26" fmla="*/ 85 w 810"/>
                  <a:gd name="T27" fmla="*/ 176 h 1069"/>
                  <a:gd name="T28" fmla="*/ 86 w 810"/>
                  <a:gd name="T29" fmla="*/ 159 h 1069"/>
                  <a:gd name="T30" fmla="*/ 68 w 810"/>
                  <a:gd name="T31" fmla="*/ 169 h 1069"/>
                  <a:gd name="T32" fmla="*/ 48 w 810"/>
                  <a:gd name="T33" fmla="*/ 179 h 1069"/>
                  <a:gd name="T34" fmla="*/ 26 w 810"/>
                  <a:gd name="T35" fmla="*/ 186 h 1069"/>
                  <a:gd name="T36" fmla="*/ 11 w 810"/>
                  <a:gd name="T37" fmla="*/ 169 h 1069"/>
                  <a:gd name="T38" fmla="*/ 20 w 810"/>
                  <a:gd name="T39" fmla="*/ 146 h 1069"/>
                  <a:gd name="T40" fmla="*/ 28 w 810"/>
                  <a:gd name="T41" fmla="*/ 134 h 1069"/>
                  <a:gd name="T42" fmla="*/ 38 w 810"/>
                  <a:gd name="T43" fmla="*/ 111 h 1069"/>
                  <a:gd name="T44" fmla="*/ 23 w 810"/>
                  <a:gd name="T45" fmla="*/ 104 h 1069"/>
                  <a:gd name="T46" fmla="*/ 2 w 810"/>
                  <a:gd name="T47" fmla="*/ 95 h 1069"/>
                  <a:gd name="T48" fmla="*/ 2 w 810"/>
                  <a:gd name="T49" fmla="*/ 81 h 1069"/>
                  <a:gd name="T50" fmla="*/ 10 w 810"/>
                  <a:gd name="T51" fmla="*/ 69 h 1069"/>
                  <a:gd name="T52" fmla="*/ 20 w 810"/>
                  <a:gd name="T53" fmla="*/ 60 h 1069"/>
                  <a:gd name="T54" fmla="*/ 31 w 810"/>
                  <a:gd name="T55" fmla="*/ 53 h 1069"/>
                  <a:gd name="T56" fmla="*/ 30 w 810"/>
                  <a:gd name="T57" fmla="*/ 13 h 1069"/>
                  <a:gd name="T58" fmla="*/ 46 w 810"/>
                  <a:gd name="T59" fmla="*/ 3 h 1069"/>
                  <a:gd name="T60" fmla="*/ 85 w 810"/>
                  <a:gd name="T61" fmla="*/ 0 h 1069"/>
                  <a:gd name="T62" fmla="*/ 86 w 810"/>
                  <a:gd name="T63" fmla="*/ 12 h 1069"/>
                  <a:gd name="T64" fmla="*/ 80 w 810"/>
                  <a:gd name="T65" fmla="*/ 19 h 1069"/>
                  <a:gd name="T66" fmla="*/ 73 w 810"/>
                  <a:gd name="T67" fmla="*/ 23 h 1069"/>
                  <a:gd name="T68" fmla="*/ 45 w 810"/>
                  <a:gd name="T69" fmla="*/ 25 h 1069"/>
                  <a:gd name="T70" fmla="*/ 48 w 810"/>
                  <a:gd name="T71" fmla="*/ 40 h 1069"/>
                  <a:gd name="T72" fmla="*/ 57 w 810"/>
                  <a:gd name="T73" fmla="*/ 61 h 1069"/>
                  <a:gd name="T74" fmla="*/ 51 w 810"/>
                  <a:gd name="T75" fmla="*/ 68 h 1069"/>
                  <a:gd name="T76" fmla="*/ 36 w 810"/>
                  <a:gd name="T77" fmla="*/ 73 h 1069"/>
                  <a:gd name="T78" fmla="*/ 33 w 810"/>
                  <a:gd name="T79" fmla="*/ 83 h 1069"/>
                  <a:gd name="T80" fmla="*/ 51 w 810"/>
                  <a:gd name="T81" fmla="*/ 83 h 1069"/>
                  <a:gd name="T82" fmla="*/ 62 w 810"/>
                  <a:gd name="T83" fmla="*/ 96 h 1069"/>
                  <a:gd name="T84" fmla="*/ 60 w 810"/>
                  <a:gd name="T85" fmla="*/ 124 h 1069"/>
                  <a:gd name="T86" fmla="*/ 52 w 810"/>
                  <a:gd name="T87" fmla="*/ 141 h 1069"/>
                  <a:gd name="T88" fmla="*/ 47 w 810"/>
                  <a:gd name="T89" fmla="*/ 147 h 10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10"/>
                  <a:gd name="T136" fmla="*/ 0 h 1069"/>
                  <a:gd name="T137" fmla="*/ 810 w 810"/>
                  <a:gd name="T138" fmla="*/ 1069 h 10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10" h="1069">
                    <a:moveTo>
                      <a:pt x="235" y="736"/>
                    </a:moveTo>
                    <a:lnTo>
                      <a:pt x="295" y="710"/>
                    </a:lnTo>
                    <a:lnTo>
                      <a:pt x="357" y="682"/>
                    </a:lnTo>
                    <a:lnTo>
                      <a:pt x="417" y="660"/>
                    </a:lnTo>
                    <a:lnTo>
                      <a:pt x="471" y="650"/>
                    </a:lnTo>
                    <a:lnTo>
                      <a:pt x="516" y="657"/>
                    </a:lnTo>
                    <a:lnTo>
                      <a:pt x="545" y="687"/>
                    </a:lnTo>
                    <a:lnTo>
                      <a:pt x="555" y="747"/>
                    </a:lnTo>
                    <a:lnTo>
                      <a:pt x="543" y="840"/>
                    </a:lnTo>
                    <a:lnTo>
                      <a:pt x="609" y="825"/>
                    </a:lnTo>
                    <a:lnTo>
                      <a:pt x="665" y="825"/>
                    </a:lnTo>
                    <a:lnTo>
                      <a:pt x="746" y="855"/>
                    </a:lnTo>
                    <a:lnTo>
                      <a:pt x="793" y="915"/>
                    </a:lnTo>
                    <a:lnTo>
                      <a:pt x="810" y="982"/>
                    </a:lnTo>
                    <a:lnTo>
                      <a:pt x="799" y="1040"/>
                    </a:lnTo>
                    <a:lnTo>
                      <a:pt x="786" y="1059"/>
                    </a:lnTo>
                    <a:lnTo>
                      <a:pt x="767" y="1069"/>
                    </a:lnTo>
                    <a:lnTo>
                      <a:pt x="717" y="1047"/>
                    </a:lnTo>
                    <a:lnTo>
                      <a:pt x="687" y="1012"/>
                    </a:lnTo>
                    <a:lnTo>
                      <a:pt x="654" y="957"/>
                    </a:lnTo>
                    <a:lnTo>
                      <a:pt x="588" y="979"/>
                    </a:lnTo>
                    <a:lnTo>
                      <a:pt x="552" y="998"/>
                    </a:lnTo>
                    <a:lnTo>
                      <a:pt x="515" y="1015"/>
                    </a:lnTo>
                    <a:lnTo>
                      <a:pt x="480" y="1025"/>
                    </a:lnTo>
                    <a:lnTo>
                      <a:pt x="450" y="1027"/>
                    </a:lnTo>
                    <a:lnTo>
                      <a:pt x="407" y="975"/>
                    </a:lnTo>
                    <a:lnTo>
                      <a:pt x="407" y="925"/>
                    </a:lnTo>
                    <a:lnTo>
                      <a:pt x="425" y="878"/>
                    </a:lnTo>
                    <a:lnTo>
                      <a:pt x="458" y="782"/>
                    </a:lnTo>
                    <a:lnTo>
                      <a:pt x="429" y="796"/>
                    </a:lnTo>
                    <a:lnTo>
                      <a:pt x="389" y="816"/>
                    </a:lnTo>
                    <a:lnTo>
                      <a:pt x="341" y="842"/>
                    </a:lnTo>
                    <a:lnTo>
                      <a:pt x="289" y="868"/>
                    </a:lnTo>
                    <a:lnTo>
                      <a:pt x="238" y="893"/>
                    </a:lnTo>
                    <a:lnTo>
                      <a:pt x="191" y="914"/>
                    </a:lnTo>
                    <a:lnTo>
                      <a:pt x="130" y="927"/>
                    </a:lnTo>
                    <a:lnTo>
                      <a:pt x="73" y="893"/>
                    </a:lnTo>
                    <a:lnTo>
                      <a:pt x="56" y="845"/>
                    </a:lnTo>
                    <a:lnTo>
                      <a:pt x="70" y="790"/>
                    </a:lnTo>
                    <a:lnTo>
                      <a:pt x="101" y="730"/>
                    </a:lnTo>
                    <a:lnTo>
                      <a:pt x="120" y="700"/>
                    </a:lnTo>
                    <a:lnTo>
                      <a:pt x="139" y="671"/>
                    </a:lnTo>
                    <a:lnTo>
                      <a:pt x="174" y="618"/>
                    </a:lnTo>
                    <a:lnTo>
                      <a:pt x="191" y="552"/>
                    </a:lnTo>
                    <a:lnTo>
                      <a:pt x="156" y="533"/>
                    </a:lnTo>
                    <a:lnTo>
                      <a:pt x="114" y="520"/>
                    </a:lnTo>
                    <a:lnTo>
                      <a:pt x="35" y="496"/>
                    </a:lnTo>
                    <a:lnTo>
                      <a:pt x="8" y="477"/>
                    </a:lnTo>
                    <a:lnTo>
                      <a:pt x="0" y="448"/>
                    </a:lnTo>
                    <a:lnTo>
                      <a:pt x="11" y="405"/>
                    </a:lnTo>
                    <a:lnTo>
                      <a:pt x="26" y="377"/>
                    </a:lnTo>
                    <a:lnTo>
                      <a:pt x="50" y="345"/>
                    </a:lnTo>
                    <a:lnTo>
                      <a:pt x="73" y="321"/>
                    </a:lnTo>
                    <a:lnTo>
                      <a:pt x="100" y="299"/>
                    </a:lnTo>
                    <a:lnTo>
                      <a:pt x="128" y="280"/>
                    </a:lnTo>
                    <a:lnTo>
                      <a:pt x="157" y="263"/>
                    </a:lnTo>
                    <a:lnTo>
                      <a:pt x="136" y="113"/>
                    </a:lnTo>
                    <a:lnTo>
                      <a:pt x="151" y="67"/>
                    </a:lnTo>
                    <a:lnTo>
                      <a:pt x="184" y="35"/>
                    </a:lnTo>
                    <a:lnTo>
                      <a:pt x="229" y="16"/>
                    </a:lnTo>
                    <a:lnTo>
                      <a:pt x="285" y="5"/>
                    </a:lnTo>
                    <a:lnTo>
                      <a:pt x="426" y="0"/>
                    </a:lnTo>
                    <a:lnTo>
                      <a:pt x="441" y="18"/>
                    </a:lnTo>
                    <a:lnTo>
                      <a:pt x="429" y="58"/>
                    </a:lnTo>
                    <a:lnTo>
                      <a:pt x="415" y="79"/>
                    </a:lnTo>
                    <a:lnTo>
                      <a:pt x="399" y="97"/>
                    </a:lnTo>
                    <a:lnTo>
                      <a:pt x="383" y="111"/>
                    </a:lnTo>
                    <a:lnTo>
                      <a:pt x="366" y="115"/>
                    </a:lnTo>
                    <a:lnTo>
                      <a:pt x="291" y="108"/>
                    </a:lnTo>
                    <a:lnTo>
                      <a:pt x="227" y="124"/>
                    </a:lnTo>
                    <a:lnTo>
                      <a:pt x="222" y="161"/>
                    </a:lnTo>
                    <a:lnTo>
                      <a:pt x="240" y="201"/>
                    </a:lnTo>
                    <a:lnTo>
                      <a:pt x="283" y="274"/>
                    </a:lnTo>
                    <a:lnTo>
                      <a:pt x="284" y="306"/>
                    </a:lnTo>
                    <a:lnTo>
                      <a:pt x="273" y="328"/>
                    </a:lnTo>
                    <a:lnTo>
                      <a:pt x="253" y="341"/>
                    </a:lnTo>
                    <a:lnTo>
                      <a:pt x="228" y="351"/>
                    </a:lnTo>
                    <a:lnTo>
                      <a:pt x="179" y="366"/>
                    </a:lnTo>
                    <a:lnTo>
                      <a:pt x="152" y="397"/>
                    </a:lnTo>
                    <a:lnTo>
                      <a:pt x="164" y="413"/>
                    </a:lnTo>
                    <a:lnTo>
                      <a:pt x="193" y="414"/>
                    </a:lnTo>
                    <a:lnTo>
                      <a:pt x="256" y="415"/>
                    </a:lnTo>
                    <a:lnTo>
                      <a:pt x="289" y="441"/>
                    </a:lnTo>
                    <a:lnTo>
                      <a:pt x="308" y="478"/>
                    </a:lnTo>
                    <a:lnTo>
                      <a:pt x="312" y="570"/>
                    </a:lnTo>
                    <a:lnTo>
                      <a:pt x="300" y="620"/>
                    </a:lnTo>
                    <a:lnTo>
                      <a:pt x="282" y="666"/>
                    </a:lnTo>
                    <a:lnTo>
                      <a:pt x="260" y="706"/>
                    </a:lnTo>
                    <a:lnTo>
                      <a:pt x="235" y="7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" name="Group 78"/>
              <p:cNvGrpSpPr>
                <a:grpSpLocks/>
              </p:cNvGrpSpPr>
              <p:nvPr/>
            </p:nvGrpSpPr>
            <p:grpSpPr bwMode="auto">
              <a:xfrm rot="976453">
                <a:off x="3686" y="811"/>
                <a:ext cx="442" cy="245"/>
                <a:chOff x="3573" y="722"/>
                <a:chExt cx="442" cy="245"/>
              </a:xfrm>
            </p:grpSpPr>
            <p:sp>
              <p:nvSpPr>
                <p:cNvPr id="2133" name="Freeform 79"/>
                <p:cNvSpPr>
                  <a:spLocks/>
                </p:cNvSpPr>
                <p:nvPr/>
              </p:nvSpPr>
              <p:spPr bwMode="auto">
                <a:xfrm>
                  <a:off x="3576" y="730"/>
                  <a:ext cx="432" cy="228"/>
                </a:xfrm>
                <a:custGeom>
                  <a:avLst/>
                  <a:gdLst>
                    <a:gd name="T0" fmla="*/ 0 w 2159"/>
                    <a:gd name="T1" fmla="*/ 213 h 1142"/>
                    <a:gd name="T2" fmla="*/ 8 w 2159"/>
                    <a:gd name="T3" fmla="*/ 135 h 1142"/>
                    <a:gd name="T4" fmla="*/ 38 w 2159"/>
                    <a:gd name="T5" fmla="*/ 86 h 1142"/>
                    <a:gd name="T6" fmla="*/ 95 w 2159"/>
                    <a:gd name="T7" fmla="*/ 48 h 1142"/>
                    <a:gd name="T8" fmla="*/ 201 w 2159"/>
                    <a:gd name="T9" fmla="*/ 10 h 1142"/>
                    <a:gd name="T10" fmla="*/ 308 w 2159"/>
                    <a:gd name="T11" fmla="*/ 0 h 1142"/>
                    <a:gd name="T12" fmla="*/ 384 w 2159"/>
                    <a:gd name="T13" fmla="*/ 39 h 1142"/>
                    <a:gd name="T14" fmla="*/ 432 w 2159"/>
                    <a:gd name="T15" fmla="*/ 92 h 1142"/>
                    <a:gd name="T16" fmla="*/ 402 w 2159"/>
                    <a:gd name="T17" fmla="*/ 133 h 1142"/>
                    <a:gd name="T18" fmla="*/ 298 w 2159"/>
                    <a:gd name="T19" fmla="*/ 155 h 1142"/>
                    <a:gd name="T20" fmla="*/ 237 w 2159"/>
                    <a:gd name="T21" fmla="*/ 67 h 1142"/>
                    <a:gd name="T22" fmla="*/ 104 w 2159"/>
                    <a:gd name="T23" fmla="*/ 125 h 1142"/>
                    <a:gd name="T24" fmla="*/ 82 w 2159"/>
                    <a:gd name="T25" fmla="*/ 208 h 1142"/>
                    <a:gd name="T26" fmla="*/ 14 w 2159"/>
                    <a:gd name="T27" fmla="*/ 228 h 1142"/>
                    <a:gd name="T28" fmla="*/ 0 w 2159"/>
                    <a:gd name="T29" fmla="*/ 213 h 1142"/>
                    <a:gd name="T30" fmla="*/ 0 w 2159"/>
                    <a:gd name="T31" fmla="*/ 213 h 11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59"/>
                    <a:gd name="T49" fmla="*/ 0 h 1142"/>
                    <a:gd name="T50" fmla="*/ 2159 w 2159"/>
                    <a:gd name="T51" fmla="*/ 1142 h 11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59" h="1142">
                      <a:moveTo>
                        <a:pt x="0" y="1066"/>
                      </a:moveTo>
                      <a:lnTo>
                        <a:pt x="38" y="678"/>
                      </a:lnTo>
                      <a:lnTo>
                        <a:pt x="190" y="431"/>
                      </a:lnTo>
                      <a:lnTo>
                        <a:pt x="475" y="241"/>
                      </a:lnTo>
                      <a:lnTo>
                        <a:pt x="1006" y="50"/>
                      </a:lnTo>
                      <a:lnTo>
                        <a:pt x="1537" y="0"/>
                      </a:lnTo>
                      <a:lnTo>
                        <a:pt x="1918" y="197"/>
                      </a:lnTo>
                      <a:lnTo>
                        <a:pt x="2159" y="463"/>
                      </a:lnTo>
                      <a:lnTo>
                        <a:pt x="2007" y="666"/>
                      </a:lnTo>
                      <a:lnTo>
                        <a:pt x="1487" y="774"/>
                      </a:lnTo>
                      <a:lnTo>
                        <a:pt x="1184" y="336"/>
                      </a:lnTo>
                      <a:lnTo>
                        <a:pt x="519" y="628"/>
                      </a:lnTo>
                      <a:lnTo>
                        <a:pt x="411" y="1041"/>
                      </a:lnTo>
                      <a:lnTo>
                        <a:pt x="69" y="1142"/>
                      </a:lnTo>
                      <a:lnTo>
                        <a:pt x="0" y="10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4" name="Freeform 80"/>
                <p:cNvSpPr>
                  <a:spLocks/>
                </p:cNvSpPr>
                <p:nvPr/>
              </p:nvSpPr>
              <p:spPr bwMode="auto">
                <a:xfrm>
                  <a:off x="3610" y="772"/>
                  <a:ext cx="385" cy="178"/>
                </a:xfrm>
                <a:custGeom>
                  <a:avLst/>
                  <a:gdLst>
                    <a:gd name="T0" fmla="*/ 2 w 1924"/>
                    <a:gd name="T1" fmla="*/ 171 h 893"/>
                    <a:gd name="T2" fmla="*/ 9 w 1924"/>
                    <a:gd name="T3" fmla="*/ 110 h 893"/>
                    <a:gd name="T4" fmla="*/ 31 w 1924"/>
                    <a:gd name="T5" fmla="*/ 81 h 893"/>
                    <a:gd name="T6" fmla="*/ 51 w 1924"/>
                    <a:gd name="T7" fmla="*/ 82 h 893"/>
                    <a:gd name="T8" fmla="*/ 49 w 1924"/>
                    <a:gd name="T9" fmla="*/ 59 h 893"/>
                    <a:gd name="T10" fmla="*/ 86 w 1924"/>
                    <a:gd name="T11" fmla="*/ 34 h 893"/>
                    <a:gd name="T12" fmla="*/ 151 w 1924"/>
                    <a:gd name="T13" fmla="*/ 10 h 893"/>
                    <a:gd name="T14" fmla="*/ 204 w 1924"/>
                    <a:gd name="T15" fmla="*/ 0 h 893"/>
                    <a:gd name="T16" fmla="*/ 237 w 1924"/>
                    <a:gd name="T17" fmla="*/ 14 h 893"/>
                    <a:gd name="T18" fmla="*/ 251 w 1924"/>
                    <a:gd name="T19" fmla="*/ 37 h 893"/>
                    <a:gd name="T20" fmla="*/ 270 w 1924"/>
                    <a:gd name="T21" fmla="*/ 56 h 893"/>
                    <a:gd name="T22" fmla="*/ 314 w 1924"/>
                    <a:gd name="T23" fmla="*/ 33 h 893"/>
                    <a:gd name="T24" fmla="*/ 348 w 1924"/>
                    <a:gd name="T25" fmla="*/ 38 h 893"/>
                    <a:gd name="T26" fmla="*/ 385 w 1924"/>
                    <a:gd name="T27" fmla="*/ 64 h 893"/>
                    <a:gd name="T28" fmla="*/ 300 w 1924"/>
                    <a:gd name="T29" fmla="*/ 106 h 893"/>
                    <a:gd name="T30" fmla="*/ 262 w 1924"/>
                    <a:gd name="T31" fmla="*/ 104 h 893"/>
                    <a:gd name="T32" fmla="*/ 214 w 1924"/>
                    <a:gd name="T33" fmla="*/ 43 h 893"/>
                    <a:gd name="T34" fmla="*/ 176 w 1924"/>
                    <a:gd name="T35" fmla="*/ 44 h 893"/>
                    <a:gd name="T36" fmla="*/ 80 w 1924"/>
                    <a:gd name="T37" fmla="*/ 95 h 893"/>
                    <a:gd name="T38" fmla="*/ 72 w 1924"/>
                    <a:gd name="T39" fmla="*/ 133 h 893"/>
                    <a:gd name="T40" fmla="*/ 65 w 1924"/>
                    <a:gd name="T41" fmla="*/ 168 h 893"/>
                    <a:gd name="T42" fmla="*/ 0 w 1924"/>
                    <a:gd name="T43" fmla="*/ 178 h 893"/>
                    <a:gd name="T44" fmla="*/ 2 w 1924"/>
                    <a:gd name="T45" fmla="*/ 171 h 893"/>
                    <a:gd name="T46" fmla="*/ 2 w 1924"/>
                    <a:gd name="T47" fmla="*/ 171 h 89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24"/>
                    <a:gd name="T73" fmla="*/ 0 h 893"/>
                    <a:gd name="T74" fmla="*/ 1924 w 1924"/>
                    <a:gd name="T75" fmla="*/ 893 h 89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24" h="893">
                      <a:moveTo>
                        <a:pt x="12" y="856"/>
                      </a:moveTo>
                      <a:lnTo>
                        <a:pt x="45" y="551"/>
                      </a:lnTo>
                      <a:lnTo>
                        <a:pt x="153" y="406"/>
                      </a:lnTo>
                      <a:lnTo>
                        <a:pt x="253" y="412"/>
                      </a:lnTo>
                      <a:lnTo>
                        <a:pt x="247" y="298"/>
                      </a:lnTo>
                      <a:lnTo>
                        <a:pt x="431" y="171"/>
                      </a:lnTo>
                      <a:lnTo>
                        <a:pt x="754" y="51"/>
                      </a:lnTo>
                      <a:lnTo>
                        <a:pt x="1019" y="0"/>
                      </a:lnTo>
                      <a:lnTo>
                        <a:pt x="1183" y="70"/>
                      </a:lnTo>
                      <a:lnTo>
                        <a:pt x="1254" y="184"/>
                      </a:lnTo>
                      <a:lnTo>
                        <a:pt x="1348" y="279"/>
                      </a:lnTo>
                      <a:lnTo>
                        <a:pt x="1569" y="165"/>
                      </a:lnTo>
                      <a:lnTo>
                        <a:pt x="1741" y="190"/>
                      </a:lnTo>
                      <a:lnTo>
                        <a:pt x="1924" y="323"/>
                      </a:lnTo>
                      <a:lnTo>
                        <a:pt x="1500" y="532"/>
                      </a:lnTo>
                      <a:lnTo>
                        <a:pt x="1310" y="520"/>
                      </a:lnTo>
                      <a:lnTo>
                        <a:pt x="1069" y="215"/>
                      </a:lnTo>
                      <a:lnTo>
                        <a:pt x="879" y="221"/>
                      </a:lnTo>
                      <a:lnTo>
                        <a:pt x="398" y="476"/>
                      </a:lnTo>
                      <a:lnTo>
                        <a:pt x="361" y="665"/>
                      </a:lnTo>
                      <a:lnTo>
                        <a:pt x="323" y="843"/>
                      </a:lnTo>
                      <a:lnTo>
                        <a:pt x="0" y="893"/>
                      </a:lnTo>
                      <a:lnTo>
                        <a:pt x="12" y="856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5" name="Freeform 81"/>
                <p:cNvSpPr>
                  <a:spLocks/>
                </p:cNvSpPr>
                <p:nvPr/>
              </p:nvSpPr>
              <p:spPr bwMode="auto">
                <a:xfrm>
                  <a:off x="3599" y="722"/>
                  <a:ext cx="341" cy="132"/>
                </a:xfrm>
                <a:custGeom>
                  <a:avLst/>
                  <a:gdLst>
                    <a:gd name="T0" fmla="*/ 0 w 1704"/>
                    <a:gd name="T1" fmla="*/ 120 h 657"/>
                    <a:gd name="T2" fmla="*/ 3 w 1704"/>
                    <a:gd name="T3" fmla="*/ 112 h 657"/>
                    <a:gd name="T4" fmla="*/ 7 w 1704"/>
                    <a:gd name="T5" fmla="*/ 105 h 657"/>
                    <a:gd name="T6" fmla="*/ 12 w 1704"/>
                    <a:gd name="T7" fmla="*/ 97 h 657"/>
                    <a:gd name="T8" fmla="*/ 18 w 1704"/>
                    <a:gd name="T9" fmla="*/ 90 h 657"/>
                    <a:gd name="T10" fmla="*/ 25 w 1704"/>
                    <a:gd name="T11" fmla="*/ 83 h 657"/>
                    <a:gd name="T12" fmla="*/ 33 w 1704"/>
                    <a:gd name="T13" fmla="*/ 76 h 657"/>
                    <a:gd name="T14" fmla="*/ 42 w 1704"/>
                    <a:gd name="T15" fmla="*/ 69 h 657"/>
                    <a:gd name="T16" fmla="*/ 47 w 1704"/>
                    <a:gd name="T17" fmla="*/ 66 h 657"/>
                    <a:gd name="T18" fmla="*/ 51 w 1704"/>
                    <a:gd name="T19" fmla="*/ 63 h 657"/>
                    <a:gd name="T20" fmla="*/ 56 w 1704"/>
                    <a:gd name="T21" fmla="*/ 59 h 657"/>
                    <a:gd name="T22" fmla="*/ 62 w 1704"/>
                    <a:gd name="T23" fmla="*/ 56 h 657"/>
                    <a:gd name="T24" fmla="*/ 73 w 1704"/>
                    <a:gd name="T25" fmla="*/ 50 h 657"/>
                    <a:gd name="T26" fmla="*/ 84 w 1704"/>
                    <a:gd name="T27" fmla="*/ 44 h 657"/>
                    <a:gd name="T28" fmla="*/ 96 w 1704"/>
                    <a:gd name="T29" fmla="*/ 39 h 657"/>
                    <a:gd name="T30" fmla="*/ 108 w 1704"/>
                    <a:gd name="T31" fmla="*/ 33 h 657"/>
                    <a:gd name="T32" fmla="*/ 121 w 1704"/>
                    <a:gd name="T33" fmla="*/ 28 h 657"/>
                    <a:gd name="T34" fmla="*/ 133 w 1704"/>
                    <a:gd name="T35" fmla="*/ 24 h 657"/>
                    <a:gd name="T36" fmla="*/ 147 w 1704"/>
                    <a:gd name="T37" fmla="*/ 19 h 657"/>
                    <a:gd name="T38" fmla="*/ 160 w 1704"/>
                    <a:gd name="T39" fmla="*/ 15 h 657"/>
                    <a:gd name="T40" fmla="*/ 173 w 1704"/>
                    <a:gd name="T41" fmla="*/ 12 h 657"/>
                    <a:gd name="T42" fmla="*/ 186 w 1704"/>
                    <a:gd name="T43" fmla="*/ 9 h 657"/>
                    <a:gd name="T44" fmla="*/ 200 w 1704"/>
                    <a:gd name="T45" fmla="*/ 6 h 657"/>
                    <a:gd name="T46" fmla="*/ 226 w 1704"/>
                    <a:gd name="T47" fmla="*/ 2 h 657"/>
                    <a:gd name="T48" fmla="*/ 250 w 1704"/>
                    <a:gd name="T49" fmla="*/ 0 h 657"/>
                    <a:gd name="T50" fmla="*/ 294 w 1704"/>
                    <a:gd name="T51" fmla="*/ 2 h 657"/>
                    <a:gd name="T52" fmla="*/ 312 w 1704"/>
                    <a:gd name="T53" fmla="*/ 7 h 657"/>
                    <a:gd name="T54" fmla="*/ 327 w 1704"/>
                    <a:gd name="T55" fmla="*/ 14 h 657"/>
                    <a:gd name="T56" fmla="*/ 338 w 1704"/>
                    <a:gd name="T57" fmla="*/ 25 h 657"/>
                    <a:gd name="T58" fmla="*/ 341 w 1704"/>
                    <a:gd name="T59" fmla="*/ 35 h 657"/>
                    <a:gd name="T60" fmla="*/ 340 w 1704"/>
                    <a:gd name="T61" fmla="*/ 38 h 657"/>
                    <a:gd name="T62" fmla="*/ 337 w 1704"/>
                    <a:gd name="T63" fmla="*/ 41 h 657"/>
                    <a:gd name="T64" fmla="*/ 324 w 1704"/>
                    <a:gd name="T65" fmla="*/ 40 h 657"/>
                    <a:gd name="T66" fmla="*/ 304 w 1704"/>
                    <a:gd name="T67" fmla="*/ 35 h 657"/>
                    <a:gd name="T68" fmla="*/ 282 w 1704"/>
                    <a:gd name="T69" fmla="*/ 29 h 657"/>
                    <a:gd name="T70" fmla="*/ 264 w 1704"/>
                    <a:gd name="T71" fmla="*/ 25 h 657"/>
                    <a:gd name="T72" fmla="*/ 245 w 1704"/>
                    <a:gd name="T73" fmla="*/ 23 h 657"/>
                    <a:gd name="T74" fmla="*/ 206 w 1704"/>
                    <a:gd name="T75" fmla="*/ 26 h 657"/>
                    <a:gd name="T76" fmla="*/ 167 w 1704"/>
                    <a:gd name="T77" fmla="*/ 35 h 657"/>
                    <a:gd name="T78" fmla="*/ 149 w 1704"/>
                    <a:gd name="T79" fmla="*/ 41 h 657"/>
                    <a:gd name="T80" fmla="*/ 132 w 1704"/>
                    <a:gd name="T81" fmla="*/ 47 h 657"/>
                    <a:gd name="T82" fmla="*/ 117 w 1704"/>
                    <a:gd name="T83" fmla="*/ 53 h 657"/>
                    <a:gd name="T84" fmla="*/ 104 w 1704"/>
                    <a:gd name="T85" fmla="*/ 58 h 657"/>
                    <a:gd name="T86" fmla="*/ 93 w 1704"/>
                    <a:gd name="T87" fmla="*/ 63 h 657"/>
                    <a:gd name="T88" fmla="*/ 84 w 1704"/>
                    <a:gd name="T89" fmla="*/ 67 h 657"/>
                    <a:gd name="T90" fmla="*/ 68 w 1704"/>
                    <a:gd name="T91" fmla="*/ 74 h 657"/>
                    <a:gd name="T92" fmla="*/ 57 w 1704"/>
                    <a:gd name="T93" fmla="*/ 81 h 657"/>
                    <a:gd name="T94" fmla="*/ 47 w 1704"/>
                    <a:gd name="T95" fmla="*/ 89 h 657"/>
                    <a:gd name="T96" fmla="*/ 37 w 1704"/>
                    <a:gd name="T97" fmla="*/ 98 h 657"/>
                    <a:gd name="T98" fmla="*/ 32 w 1704"/>
                    <a:gd name="T99" fmla="*/ 104 h 657"/>
                    <a:gd name="T100" fmla="*/ 26 w 1704"/>
                    <a:gd name="T101" fmla="*/ 111 h 657"/>
                    <a:gd name="T102" fmla="*/ 19 w 1704"/>
                    <a:gd name="T103" fmla="*/ 119 h 657"/>
                    <a:gd name="T104" fmla="*/ 12 w 1704"/>
                    <a:gd name="T105" fmla="*/ 128 h 657"/>
                    <a:gd name="T106" fmla="*/ 7 w 1704"/>
                    <a:gd name="T107" fmla="*/ 132 h 657"/>
                    <a:gd name="T108" fmla="*/ 2 w 1704"/>
                    <a:gd name="T109" fmla="*/ 131 h 657"/>
                    <a:gd name="T110" fmla="*/ 0 w 1704"/>
                    <a:gd name="T111" fmla="*/ 120 h 657"/>
                    <a:gd name="T112" fmla="*/ 0 w 1704"/>
                    <a:gd name="T113" fmla="*/ 120 h 6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04"/>
                    <a:gd name="T172" fmla="*/ 0 h 657"/>
                    <a:gd name="T173" fmla="*/ 1704 w 1704"/>
                    <a:gd name="T174" fmla="*/ 657 h 65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04" h="657">
                      <a:moveTo>
                        <a:pt x="0" y="598"/>
                      </a:moveTo>
                      <a:lnTo>
                        <a:pt x="15" y="559"/>
                      </a:lnTo>
                      <a:lnTo>
                        <a:pt x="35" y="522"/>
                      </a:lnTo>
                      <a:lnTo>
                        <a:pt x="60" y="485"/>
                      </a:lnTo>
                      <a:lnTo>
                        <a:pt x="90" y="449"/>
                      </a:lnTo>
                      <a:lnTo>
                        <a:pt x="126" y="413"/>
                      </a:lnTo>
                      <a:lnTo>
                        <a:pt x="166" y="378"/>
                      </a:lnTo>
                      <a:lnTo>
                        <a:pt x="210" y="345"/>
                      </a:lnTo>
                      <a:lnTo>
                        <a:pt x="233" y="328"/>
                      </a:lnTo>
                      <a:lnTo>
                        <a:pt x="257" y="312"/>
                      </a:lnTo>
                      <a:lnTo>
                        <a:pt x="282" y="295"/>
                      </a:lnTo>
                      <a:lnTo>
                        <a:pt x="309" y="280"/>
                      </a:lnTo>
                      <a:lnTo>
                        <a:pt x="363" y="250"/>
                      </a:lnTo>
                      <a:lnTo>
                        <a:pt x="420" y="220"/>
                      </a:lnTo>
                      <a:lnTo>
                        <a:pt x="479" y="192"/>
                      </a:lnTo>
                      <a:lnTo>
                        <a:pt x="540" y="166"/>
                      </a:lnTo>
                      <a:lnTo>
                        <a:pt x="604" y="140"/>
                      </a:lnTo>
                      <a:lnTo>
                        <a:pt x="667" y="118"/>
                      </a:lnTo>
                      <a:lnTo>
                        <a:pt x="733" y="96"/>
                      </a:lnTo>
                      <a:lnTo>
                        <a:pt x="798" y="77"/>
                      </a:lnTo>
                      <a:lnTo>
                        <a:pt x="865" y="59"/>
                      </a:lnTo>
                      <a:lnTo>
                        <a:pt x="931" y="44"/>
                      </a:lnTo>
                      <a:lnTo>
                        <a:pt x="997" y="30"/>
                      </a:lnTo>
                      <a:lnTo>
                        <a:pt x="1127" y="11"/>
                      </a:lnTo>
                      <a:lnTo>
                        <a:pt x="1250" y="0"/>
                      </a:lnTo>
                      <a:lnTo>
                        <a:pt x="1470" y="12"/>
                      </a:lnTo>
                      <a:lnTo>
                        <a:pt x="1560" y="36"/>
                      </a:lnTo>
                      <a:lnTo>
                        <a:pt x="1634" y="72"/>
                      </a:lnTo>
                      <a:lnTo>
                        <a:pt x="1687" y="124"/>
                      </a:lnTo>
                      <a:lnTo>
                        <a:pt x="1704" y="173"/>
                      </a:lnTo>
                      <a:lnTo>
                        <a:pt x="1698" y="191"/>
                      </a:lnTo>
                      <a:lnTo>
                        <a:pt x="1682" y="203"/>
                      </a:lnTo>
                      <a:lnTo>
                        <a:pt x="1621" y="200"/>
                      </a:lnTo>
                      <a:lnTo>
                        <a:pt x="1517" y="173"/>
                      </a:lnTo>
                      <a:lnTo>
                        <a:pt x="1409" y="144"/>
                      </a:lnTo>
                      <a:lnTo>
                        <a:pt x="1319" y="124"/>
                      </a:lnTo>
                      <a:lnTo>
                        <a:pt x="1224" y="115"/>
                      </a:lnTo>
                      <a:lnTo>
                        <a:pt x="1028" y="128"/>
                      </a:lnTo>
                      <a:lnTo>
                        <a:pt x="835" y="173"/>
                      </a:lnTo>
                      <a:lnTo>
                        <a:pt x="744" y="202"/>
                      </a:lnTo>
                      <a:lnTo>
                        <a:pt x="659" y="234"/>
                      </a:lnTo>
                      <a:lnTo>
                        <a:pt x="586" y="264"/>
                      </a:lnTo>
                      <a:lnTo>
                        <a:pt x="521" y="291"/>
                      </a:lnTo>
                      <a:lnTo>
                        <a:pt x="467" y="313"/>
                      </a:lnTo>
                      <a:lnTo>
                        <a:pt x="419" y="333"/>
                      </a:lnTo>
                      <a:lnTo>
                        <a:pt x="342" y="369"/>
                      </a:lnTo>
                      <a:lnTo>
                        <a:pt x="284" y="402"/>
                      </a:lnTo>
                      <a:lnTo>
                        <a:pt x="234" y="441"/>
                      </a:lnTo>
                      <a:lnTo>
                        <a:pt x="186" y="489"/>
                      </a:lnTo>
                      <a:lnTo>
                        <a:pt x="160" y="519"/>
                      </a:lnTo>
                      <a:lnTo>
                        <a:pt x="130" y="553"/>
                      </a:lnTo>
                      <a:lnTo>
                        <a:pt x="96" y="593"/>
                      </a:lnTo>
                      <a:lnTo>
                        <a:pt x="59" y="639"/>
                      </a:lnTo>
                      <a:lnTo>
                        <a:pt x="34" y="657"/>
                      </a:lnTo>
                      <a:lnTo>
                        <a:pt x="11" y="653"/>
                      </a:lnTo>
                      <a:lnTo>
                        <a:pt x="0" y="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6" name="Freeform 82"/>
                <p:cNvSpPr>
                  <a:spLocks/>
                </p:cNvSpPr>
                <p:nvPr/>
              </p:nvSpPr>
              <p:spPr bwMode="auto">
                <a:xfrm>
                  <a:off x="3573" y="785"/>
                  <a:ext cx="442" cy="182"/>
                </a:xfrm>
                <a:custGeom>
                  <a:avLst/>
                  <a:gdLst>
                    <a:gd name="T0" fmla="*/ 32 w 2210"/>
                    <a:gd name="T1" fmla="*/ 151 h 912"/>
                    <a:gd name="T2" fmla="*/ 46 w 2210"/>
                    <a:gd name="T3" fmla="*/ 141 h 912"/>
                    <a:gd name="T4" fmla="*/ 56 w 2210"/>
                    <a:gd name="T5" fmla="*/ 135 h 912"/>
                    <a:gd name="T6" fmla="*/ 80 w 2210"/>
                    <a:gd name="T7" fmla="*/ 130 h 912"/>
                    <a:gd name="T8" fmla="*/ 102 w 2210"/>
                    <a:gd name="T9" fmla="*/ 111 h 912"/>
                    <a:gd name="T10" fmla="*/ 102 w 2210"/>
                    <a:gd name="T11" fmla="*/ 93 h 912"/>
                    <a:gd name="T12" fmla="*/ 108 w 2210"/>
                    <a:gd name="T13" fmla="*/ 78 h 912"/>
                    <a:gd name="T14" fmla="*/ 120 w 2210"/>
                    <a:gd name="T15" fmla="*/ 63 h 912"/>
                    <a:gd name="T16" fmla="*/ 138 w 2210"/>
                    <a:gd name="T17" fmla="*/ 49 h 912"/>
                    <a:gd name="T18" fmla="*/ 148 w 2210"/>
                    <a:gd name="T19" fmla="*/ 42 h 912"/>
                    <a:gd name="T20" fmla="*/ 158 w 2210"/>
                    <a:gd name="T21" fmla="*/ 36 h 912"/>
                    <a:gd name="T22" fmla="*/ 180 w 2210"/>
                    <a:gd name="T23" fmla="*/ 24 h 912"/>
                    <a:gd name="T24" fmla="*/ 202 w 2210"/>
                    <a:gd name="T25" fmla="*/ 15 h 912"/>
                    <a:gd name="T26" fmla="*/ 222 w 2210"/>
                    <a:gd name="T27" fmla="*/ 9 h 912"/>
                    <a:gd name="T28" fmla="*/ 251 w 2210"/>
                    <a:gd name="T29" fmla="*/ 8 h 912"/>
                    <a:gd name="T30" fmla="*/ 274 w 2210"/>
                    <a:gd name="T31" fmla="*/ 27 h 912"/>
                    <a:gd name="T32" fmla="*/ 287 w 2210"/>
                    <a:gd name="T33" fmla="*/ 56 h 912"/>
                    <a:gd name="T34" fmla="*/ 295 w 2210"/>
                    <a:gd name="T35" fmla="*/ 70 h 912"/>
                    <a:gd name="T36" fmla="*/ 309 w 2210"/>
                    <a:gd name="T37" fmla="*/ 75 h 912"/>
                    <a:gd name="T38" fmla="*/ 345 w 2210"/>
                    <a:gd name="T39" fmla="*/ 64 h 912"/>
                    <a:gd name="T40" fmla="*/ 367 w 2210"/>
                    <a:gd name="T41" fmla="*/ 52 h 912"/>
                    <a:gd name="T42" fmla="*/ 407 w 2210"/>
                    <a:gd name="T43" fmla="*/ 35 h 912"/>
                    <a:gd name="T44" fmla="*/ 400 w 2210"/>
                    <a:gd name="T45" fmla="*/ 20 h 912"/>
                    <a:gd name="T46" fmla="*/ 388 w 2210"/>
                    <a:gd name="T47" fmla="*/ 7 h 912"/>
                    <a:gd name="T48" fmla="*/ 396 w 2210"/>
                    <a:gd name="T49" fmla="*/ 0 h 912"/>
                    <a:gd name="T50" fmla="*/ 418 w 2210"/>
                    <a:gd name="T51" fmla="*/ 7 h 912"/>
                    <a:gd name="T52" fmla="*/ 439 w 2210"/>
                    <a:gd name="T53" fmla="*/ 28 h 912"/>
                    <a:gd name="T54" fmla="*/ 439 w 2210"/>
                    <a:gd name="T55" fmla="*/ 58 h 912"/>
                    <a:gd name="T56" fmla="*/ 430 w 2210"/>
                    <a:gd name="T57" fmla="*/ 71 h 912"/>
                    <a:gd name="T58" fmla="*/ 416 w 2210"/>
                    <a:gd name="T59" fmla="*/ 82 h 912"/>
                    <a:gd name="T60" fmla="*/ 399 w 2210"/>
                    <a:gd name="T61" fmla="*/ 91 h 912"/>
                    <a:gd name="T62" fmla="*/ 381 w 2210"/>
                    <a:gd name="T63" fmla="*/ 98 h 912"/>
                    <a:gd name="T64" fmla="*/ 345 w 2210"/>
                    <a:gd name="T65" fmla="*/ 106 h 912"/>
                    <a:gd name="T66" fmla="*/ 309 w 2210"/>
                    <a:gd name="T67" fmla="*/ 105 h 912"/>
                    <a:gd name="T68" fmla="*/ 283 w 2210"/>
                    <a:gd name="T69" fmla="*/ 84 h 912"/>
                    <a:gd name="T70" fmla="*/ 269 w 2210"/>
                    <a:gd name="T71" fmla="*/ 56 h 912"/>
                    <a:gd name="T72" fmla="*/ 257 w 2210"/>
                    <a:gd name="T73" fmla="*/ 38 h 912"/>
                    <a:gd name="T74" fmla="*/ 246 w 2210"/>
                    <a:gd name="T75" fmla="*/ 32 h 912"/>
                    <a:gd name="T76" fmla="*/ 211 w 2210"/>
                    <a:gd name="T77" fmla="*/ 38 h 912"/>
                    <a:gd name="T78" fmla="*/ 192 w 2210"/>
                    <a:gd name="T79" fmla="*/ 46 h 912"/>
                    <a:gd name="T80" fmla="*/ 172 w 2210"/>
                    <a:gd name="T81" fmla="*/ 56 h 912"/>
                    <a:gd name="T82" fmla="*/ 153 w 2210"/>
                    <a:gd name="T83" fmla="*/ 66 h 912"/>
                    <a:gd name="T84" fmla="*/ 136 w 2210"/>
                    <a:gd name="T85" fmla="*/ 77 h 912"/>
                    <a:gd name="T86" fmla="*/ 118 w 2210"/>
                    <a:gd name="T87" fmla="*/ 110 h 912"/>
                    <a:gd name="T88" fmla="*/ 124 w 2210"/>
                    <a:gd name="T89" fmla="*/ 142 h 912"/>
                    <a:gd name="T90" fmla="*/ 120 w 2210"/>
                    <a:gd name="T91" fmla="*/ 155 h 912"/>
                    <a:gd name="T92" fmla="*/ 110 w 2210"/>
                    <a:gd name="T93" fmla="*/ 162 h 912"/>
                    <a:gd name="T94" fmla="*/ 92 w 2210"/>
                    <a:gd name="T95" fmla="*/ 170 h 912"/>
                    <a:gd name="T96" fmla="*/ 62 w 2210"/>
                    <a:gd name="T97" fmla="*/ 179 h 912"/>
                    <a:gd name="T98" fmla="*/ 22 w 2210"/>
                    <a:gd name="T99" fmla="*/ 180 h 912"/>
                    <a:gd name="T100" fmla="*/ 1 w 2210"/>
                    <a:gd name="T101" fmla="*/ 161 h 912"/>
                    <a:gd name="T102" fmla="*/ 2 w 2210"/>
                    <a:gd name="T103" fmla="*/ 131 h 912"/>
                    <a:gd name="T104" fmla="*/ 13 w 2210"/>
                    <a:gd name="T105" fmla="*/ 103 h 912"/>
                    <a:gd name="T106" fmla="*/ 22 w 2210"/>
                    <a:gd name="T107" fmla="*/ 93 h 912"/>
                    <a:gd name="T108" fmla="*/ 22 w 2210"/>
                    <a:gd name="T109" fmla="*/ 153 h 9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10"/>
                    <a:gd name="T166" fmla="*/ 0 h 912"/>
                    <a:gd name="T167" fmla="*/ 2210 w 2210"/>
                    <a:gd name="T168" fmla="*/ 912 h 9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10" h="912">
                      <a:moveTo>
                        <a:pt x="109" y="769"/>
                      </a:moveTo>
                      <a:lnTo>
                        <a:pt x="161" y="758"/>
                      </a:lnTo>
                      <a:lnTo>
                        <a:pt x="208" y="727"/>
                      </a:lnTo>
                      <a:lnTo>
                        <a:pt x="232" y="709"/>
                      </a:lnTo>
                      <a:lnTo>
                        <a:pt x="255" y="692"/>
                      </a:lnTo>
                      <a:lnTo>
                        <a:pt x="279" y="677"/>
                      </a:lnTo>
                      <a:lnTo>
                        <a:pt x="304" y="667"/>
                      </a:lnTo>
                      <a:lnTo>
                        <a:pt x="399" y="653"/>
                      </a:lnTo>
                      <a:lnTo>
                        <a:pt x="493" y="643"/>
                      </a:lnTo>
                      <a:lnTo>
                        <a:pt x="508" y="556"/>
                      </a:lnTo>
                      <a:lnTo>
                        <a:pt x="506" y="512"/>
                      </a:lnTo>
                      <a:lnTo>
                        <a:pt x="508" y="466"/>
                      </a:lnTo>
                      <a:lnTo>
                        <a:pt x="518" y="430"/>
                      </a:lnTo>
                      <a:lnTo>
                        <a:pt x="538" y="393"/>
                      </a:lnTo>
                      <a:lnTo>
                        <a:pt x="565" y="354"/>
                      </a:lnTo>
                      <a:lnTo>
                        <a:pt x="600" y="317"/>
                      </a:lnTo>
                      <a:lnTo>
                        <a:pt x="642" y="281"/>
                      </a:lnTo>
                      <a:lnTo>
                        <a:pt x="688" y="245"/>
                      </a:lnTo>
                      <a:lnTo>
                        <a:pt x="713" y="227"/>
                      </a:lnTo>
                      <a:lnTo>
                        <a:pt x="738" y="210"/>
                      </a:lnTo>
                      <a:lnTo>
                        <a:pt x="764" y="194"/>
                      </a:lnTo>
                      <a:lnTo>
                        <a:pt x="792" y="178"/>
                      </a:lnTo>
                      <a:lnTo>
                        <a:pt x="847" y="148"/>
                      </a:lnTo>
                      <a:lnTo>
                        <a:pt x="902" y="120"/>
                      </a:lnTo>
                      <a:lnTo>
                        <a:pt x="958" y="95"/>
                      </a:lnTo>
                      <a:lnTo>
                        <a:pt x="1011" y="75"/>
                      </a:lnTo>
                      <a:lnTo>
                        <a:pt x="1062" y="58"/>
                      </a:lnTo>
                      <a:lnTo>
                        <a:pt x="1110" y="45"/>
                      </a:lnTo>
                      <a:lnTo>
                        <a:pt x="1189" y="35"/>
                      </a:lnTo>
                      <a:lnTo>
                        <a:pt x="1254" y="42"/>
                      </a:lnTo>
                      <a:lnTo>
                        <a:pt x="1303" y="64"/>
                      </a:lnTo>
                      <a:lnTo>
                        <a:pt x="1369" y="135"/>
                      </a:lnTo>
                      <a:lnTo>
                        <a:pt x="1412" y="230"/>
                      </a:lnTo>
                      <a:lnTo>
                        <a:pt x="1434" y="281"/>
                      </a:lnTo>
                      <a:lnTo>
                        <a:pt x="1459" y="330"/>
                      </a:lnTo>
                      <a:lnTo>
                        <a:pt x="1476" y="352"/>
                      </a:lnTo>
                      <a:lnTo>
                        <a:pt x="1495" y="367"/>
                      </a:lnTo>
                      <a:lnTo>
                        <a:pt x="1543" y="377"/>
                      </a:lnTo>
                      <a:lnTo>
                        <a:pt x="1660" y="350"/>
                      </a:lnTo>
                      <a:lnTo>
                        <a:pt x="1723" y="321"/>
                      </a:lnTo>
                      <a:lnTo>
                        <a:pt x="1782" y="291"/>
                      </a:lnTo>
                      <a:lnTo>
                        <a:pt x="1833" y="262"/>
                      </a:lnTo>
                      <a:lnTo>
                        <a:pt x="1875" y="243"/>
                      </a:lnTo>
                      <a:lnTo>
                        <a:pt x="2036" y="176"/>
                      </a:lnTo>
                      <a:lnTo>
                        <a:pt x="2016" y="120"/>
                      </a:lnTo>
                      <a:lnTo>
                        <a:pt x="1999" y="98"/>
                      </a:lnTo>
                      <a:lnTo>
                        <a:pt x="1977" y="76"/>
                      </a:lnTo>
                      <a:lnTo>
                        <a:pt x="1940" y="34"/>
                      </a:lnTo>
                      <a:lnTo>
                        <a:pt x="1944" y="9"/>
                      </a:lnTo>
                      <a:lnTo>
                        <a:pt x="1978" y="0"/>
                      </a:lnTo>
                      <a:lnTo>
                        <a:pt x="2031" y="9"/>
                      </a:lnTo>
                      <a:lnTo>
                        <a:pt x="2092" y="35"/>
                      </a:lnTo>
                      <a:lnTo>
                        <a:pt x="2150" y="77"/>
                      </a:lnTo>
                      <a:lnTo>
                        <a:pt x="2193" y="138"/>
                      </a:lnTo>
                      <a:lnTo>
                        <a:pt x="2210" y="216"/>
                      </a:lnTo>
                      <a:lnTo>
                        <a:pt x="2194" y="293"/>
                      </a:lnTo>
                      <a:lnTo>
                        <a:pt x="2174" y="327"/>
                      </a:lnTo>
                      <a:lnTo>
                        <a:pt x="2149" y="358"/>
                      </a:lnTo>
                      <a:lnTo>
                        <a:pt x="2116" y="387"/>
                      </a:lnTo>
                      <a:lnTo>
                        <a:pt x="2079" y="413"/>
                      </a:lnTo>
                      <a:lnTo>
                        <a:pt x="2040" y="436"/>
                      </a:lnTo>
                      <a:lnTo>
                        <a:pt x="1996" y="458"/>
                      </a:lnTo>
                      <a:lnTo>
                        <a:pt x="1951" y="476"/>
                      </a:lnTo>
                      <a:lnTo>
                        <a:pt x="1904" y="491"/>
                      </a:lnTo>
                      <a:lnTo>
                        <a:pt x="1812" y="517"/>
                      </a:lnTo>
                      <a:lnTo>
                        <a:pt x="1725" y="532"/>
                      </a:lnTo>
                      <a:lnTo>
                        <a:pt x="1653" y="539"/>
                      </a:lnTo>
                      <a:lnTo>
                        <a:pt x="1543" y="526"/>
                      </a:lnTo>
                      <a:lnTo>
                        <a:pt x="1466" y="484"/>
                      </a:lnTo>
                      <a:lnTo>
                        <a:pt x="1413" y="423"/>
                      </a:lnTo>
                      <a:lnTo>
                        <a:pt x="1375" y="352"/>
                      </a:lnTo>
                      <a:lnTo>
                        <a:pt x="1343" y="280"/>
                      </a:lnTo>
                      <a:lnTo>
                        <a:pt x="1307" y="218"/>
                      </a:lnTo>
                      <a:lnTo>
                        <a:pt x="1285" y="192"/>
                      </a:lnTo>
                      <a:lnTo>
                        <a:pt x="1260" y="173"/>
                      </a:lnTo>
                      <a:lnTo>
                        <a:pt x="1229" y="161"/>
                      </a:lnTo>
                      <a:lnTo>
                        <a:pt x="1190" y="156"/>
                      </a:lnTo>
                      <a:lnTo>
                        <a:pt x="1057" y="192"/>
                      </a:lnTo>
                      <a:lnTo>
                        <a:pt x="1010" y="212"/>
                      </a:lnTo>
                      <a:lnTo>
                        <a:pt x="961" y="232"/>
                      </a:lnTo>
                      <a:lnTo>
                        <a:pt x="911" y="256"/>
                      </a:lnTo>
                      <a:lnTo>
                        <a:pt x="860" y="280"/>
                      </a:lnTo>
                      <a:lnTo>
                        <a:pt x="811" y="306"/>
                      </a:lnTo>
                      <a:lnTo>
                        <a:pt x="763" y="333"/>
                      </a:lnTo>
                      <a:lnTo>
                        <a:pt x="720" y="359"/>
                      </a:lnTo>
                      <a:lnTo>
                        <a:pt x="680" y="386"/>
                      </a:lnTo>
                      <a:lnTo>
                        <a:pt x="595" y="478"/>
                      </a:lnTo>
                      <a:lnTo>
                        <a:pt x="592" y="551"/>
                      </a:lnTo>
                      <a:lnTo>
                        <a:pt x="601" y="614"/>
                      </a:lnTo>
                      <a:lnTo>
                        <a:pt x="620" y="713"/>
                      </a:lnTo>
                      <a:lnTo>
                        <a:pt x="612" y="754"/>
                      </a:lnTo>
                      <a:lnTo>
                        <a:pt x="599" y="775"/>
                      </a:lnTo>
                      <a:lnTo>
                        <a:pt x="578" y="794"/>
                      </a:lnTo>
                      <a:lnTo>
                        <a:pt x="550" y="814"/>
                      </a:lnTo>
                      <a:lnTo>
                        <a:pt x="510" y="834"/>
                      </a:lnTo>
                      <a:lnTo>
                        <a:pt x="460" y="854"/>
                      </a:lnTo>
                      <a:lnTo>
                        <a:pt x="399" y="876"/>
                      </a:lnTo>
                      <a:lnTo>
                        <a:pt x="310" y="898"/>
                      </a:lnTo>
                      <a:lnTo>
                        <a:pt x="209" y="912"/>
                      </a:lnTo>
                      <a:lnTo>
                        <a:pt x="112" y="902"/>
                      </a:lnTo>
                      <a:lnTo>
                        <a:pt x="31" y="859"/>
                      </a:lnTo>
                      <a:lnTo>
                        <a:pt x="5" y="807"/>
                      </a:lnTo>
                      <a:lnTo>
                        <a:pt x="0" y="735"/>
                      </a:lnTo>
                      <a:lnTo>
                        <a:pt x="12" y="656"/>
                      </a:lnTo>
                      <a:lnTo>
                        <a:pt x="35" y="579"/>
                      </a:lnTo>
                      <a:lnTo>
                        <a:pt x="64" y="514"/>
                      </a:lnTo>
                      <a:lnTo>
                        <a:pt x="90" y="473"/>
                      </a:lnTo>
                      <a:lnTo>
                        <a:pt x="109" y="466"/>
                      </a:lnTo>
                      <a:lnTo>
                        <a:pt x="115" y="505"/>
                      </a:lnTo>
                      <a:lnTo>
                        <a:pt x="109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21" name="Freeform 83"/>
              <p:cNvSpPr>
                <a:spLocks/>
              </p:cNvSpPr>
              <p:nvPr/>
            </p:nvSpPr>
            <p:spPr bwMode="auto">
              <a:xfrm>
                <a:off x="3616" y="895"/>
                <a:ext cx="318" cy="230"/>
              </a:xfrm>
              <a:custGeom>
                <a:avLst/>
                <a:gdLst>
                  <a:gd name="T0" fmla="*/ 122 w 1591"/>
                  <a:gd name="T1" fmla="*/ 61 h 1150"/>
                  <a:gd name="T2" fmla="*/ 115 w 1591"/>
                  <a:gd name="T3" fmla="*/ 91 h 1150"/>
                  <a:gd name="T4" fmla="*/ 104 w 1591"/>
                  <a:gd name="T5" fmla="*/ 121 h 1150"/>
                  <a:gd name="T6" fmla="*/ 97 w 1591"/>
                  <a:gd name="T7" fmla="*/ 135 h 1150"/>
                  <a:gd name="T8" fmla="*/ 88 w 1591"/>
                  <a:gd name="T9" fmla="*/ 149 h 1150"/>
                  <a:gd name="T10" fmla="*/ 78 w 1591"/>
                  <a:gd name="T11" fmla="*/ 163 h 1150"/>
                  <a:gd name="T12" fmla="*/ 69 w 1591"/>
                  <a:gd name="T13" fmla="*/ 175 h 1150"/>
                  <a:gd name="T14" fmla="*/ 58 w 1591"/>
                  <a:gd name="T15" fmla="*/ 188 h 1150"/>
                  <a:gd name="T16" fmla="*/ 47 w 1591"/>
                  <a:gd name="T17" fmla="*/ 200 h 1150"/>
                  <a:gd name="T18" fmla="*/ 36 w 1591"/>
                  <a:gd name="T19" fmla="*/ 211 h 1150"/>
                  <a:gd name="T20" fmla="*/ 20 w 1591"/>
                  <a:gd name="T21" fmla="*/ 225 h 1150"/>
                  <a:gd name="T22" fmla="*/ 5 w 1591"/>
                  <a:gd name="T23" fmla="*/ 230 h 1150"/>
                  <a:gd name="T24" fmla="*/ 0 w 1591"/>
                  <a:gd name="T25" fmla="*/ 224 h 1150"/>
                  <a:gd name="T26" fmla="*/ 8 w 1591"/>
                  <a:gd name="T27" fmla="*/ 210 h 1150"/>
                  <a:gd name="T28" fmla="*/ 20 w 1591"/>
                  <a:gd name="T29" fmla="*/ 195 h 1150"/>
                  <a:gd name="T30" fmla="*/ 33 w 1591"/>
                  <a:gd name="T31" fmla="*/ 182 h 1150"/>
                  <a:gd name="T32" fmla="*/ 45 w 1591"/>
                  <a:gd name="T33" fmla="*/ 168 h 1150"/>
                  <a:gd name="T34" fmla="*/ 57 w 1591"/>
                  <a:gd name="T35" fmla="*/ 155 h 1150"/>
                  <a:gd name="T36" fmla="*/ 68 w 1591"/>
                  <a:gd name="T37" fmla="*/ 140 h 1150"/>
                  <a:gd name="T38" fmla="*/ 81 w 1591"/>
                  <a:gd name="T39" fmla="*/ 116 h 1150"/>
                  <a:gd name="T40" fmla="*/ 92 w 1591"/>
                  <a:gd name="T41" fmla="*/ 78 h 1150"/>
                  <a:gd name="T42" fmla="*/ 101 w 1591"/>
                  <a:gd name="T43" fmla="*/ 28 h 1150"/>
                  <a:gd name="T44" fmla="*/ 111 w 1591"/>
                  <a:gd name="T45" fmla="*/ 9 h 1150"/>
                  <a:gd name="T46" fmla="*/ 126 w 1591"/>
                  <a:gd name="T47" fmla="*/ 1 h 1150"/>
                  <a:gd name="T48" fmla="*/ 153 w 1591"/>
                  <a:gd name="T49" fmla="*/ 2 h 1150"/>
                  <a:gd name="T50" fmla="*/ 173 w 1591"/>
                  <a:gd name="T51" fmla="*/ 17 h 1150"/>
                  <a:gd name="T52" fmla="*/ 185 w 1591"/>
                  <a:gd name="T53" fmla="*/ 26 h 1150"/>
                  <a:gd name="T54" fmla="*/ 222 w 1591"/>
                  <a:gd name="T55" fmla="*/ 32 h 1150"/>
                  <a:gd name="T56" fmla="*/ 312 w 1591"/>
                  <a:gd name="T57" fmla="*/ 44 h 1150"/>
                  <a:gd name="T58" fmla="*/ 316 w 1591"/>
                  <a:gd name="T59" fmla="*/ 56 h 1150"/>
                  <a:gd name="T60" fmla="*/ 290 w 1591"/>
                  <a:gd name="T61" fmla="*/ 62 h 1150"/>
                  <a:gd name="T62" fmla="*/ 220 w 1591"/>
                  <a:gd name="T63" fmla="*/ 63 h 1150"/>
                  <a:gd name="T64" fmla="*/ 191 w 1591"/>
                  <a:gd name="T65" fmla="*/ 53 h 1150"/>
                  <a:gd name="T66" fmla="*/ 178 w 1591"/>
                  <a:gd name="T67" fmla="*/ 45 h 1150"/>
                  <a:gd name="T68" fmla="*/ 165 w 1591"/>
                  <a:gd name="T69" fmla="*/ 37 h 1150"/>
                  <a:gd name="T70" fmla="*/ 154 w 1591"/>
                  <a:gd name="T71" fmla="*/ 30 h 1150"/>
                  <a:gd name="T72" fmla="*/ 134 w 1591"/>
                  <a:gd name="T73" fmla="*/ 24 h 1150"/>
                  <a:gd name="T74" fmla="*/ 127 w 1591"/>
                  <a:gd name="T75" fmla="*/ 29 h 1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91"/>
                  <a:gd name="T115" fmla="*/ 0 h 1150"/>
                  <a:gd name="T116" fmla="*/ 1591 w 1591"/>
                  <a:gd name="T117" fmla="*/ 1150 h 11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91" h="1150">
                    <a:moveTo>
                      <a:pt x="634" y="144"/>
                    </a:moveTo>
                    <a:lnTo>
                      <a:pt x="609" y="304"/>
                    </a:lnTo>
                    <a:lnTo>
                      <a:pt x="592" y="381"/>
                    </a:lnTo>
                    <a:lnTo>
                      <a:pt x="573" y="456"/>
                    </a:lnTo>
                    <a:lnTo>
                      <a:pt x="549" y="530"/>
                    </a:lnTo>
                    <a:lnTo>
                      <a:pt x="520" y="603"/>
                    </a:lnTo>
                    <a:lnTo>
                      <a:pt x="503" y="639"/>
                    </a:lnTo>
                    <a:lnTo>
                      <a:pt x="484" y="675"/>
                    </a:lnTo>
                    <a:lnTo>
                      <a:pt x="463" y="710"/>
                    </a:lnTo>
                    <a:lnTo>
                      <a:pt x="441" y="746"/>
                    </a:lnTo>
                    <a:lnTo>
                      <a:pt x="409" y="790"/>
                    </a:lnTo>
                    <a:lnTo>
                      <a:pt x="389" y="817"/>
                    </a:lnTo>
                    <a:lnTo>
                      <a:pt x="367" y="845"/>
                    </a:lnTo>
                    <a:lnTo>
                      <a:pt x="343" y="875"/>
                    </a:lnTo>
                    <a:lnTo>
                      <a:pt x="317" y="907"/>
                    </a:lnTo>
                    <a:lnTo>
                      <a:pt x="291" y="938"/>
                    </a:lnTo>
                    <a:lnTo>
                      <a:pt x="263" y="969"/>
                    </a:lnTo>
                    <a:lnTo>
                      <a:pt x="235" y="1000"/>
                    </a:lnTo>
                    <a:lnTo>
                      <a:pt x="207" y="1029"/>
                    </a:lnTo>
                    <a:lnTo>
                      <a:pt x="179" y="1057"/>
                    </a:lnTo>
                    <a:lnTo>
                      <a:pt x="152" y="1082"/>
                    </a:lnTo>
                    <a:lnTo>
                      <a:pt x="100" y="1123"/>
                    </a:lnTo>
                    <a:lnTo>
                      <a:pt x="56" y="1147"/>
                    </a:lnTo>
                    <a:lnTo>
                      <a:pt x="24" y="1150"/>
                    </a:lnTo>
                    <a:lnTo>
                      <a:pt x="5" y="1139"/>
                    </a:lnTo>
                    <a:lnTo>
                      <a:pt x="0" y="1118"/>
                    </a:lnTo>
                    <a:lnTo>
                      <a:pt x="12" y="1089"/>
                    </a:lnTo>
                    <a:lnTo>
                      <a:pt x="41" y="1049"/>
                    </a:lnTo>
                    <a:lnTo>
                      <a:pt x="71" y="1012"/>
                    </a:lnTo>
                    <a:lnTo>
                      <a:pt x="101" y="976"/>
                    </a:lnTo>
                    <a:lnTo>
                      <a:pt x="132" y="941"/>
                    </a:lnTo>
                    <a:lnTo>
                      <a:pt x="164" y="908"/>
                    </a:lnTo>
                    <a:lnTo>
                      <a:pt x="195" y="875"/>
                    </a:lnTo>
                    <a:lnTo>
                      <a:pt x="225" y="842"/>
                    </a:lnTo>
                    <a:lnTo>
                      <a:pt x="255" y="808"/>
                    </a:lnTo>
                    <a:lnTo>
                      <a:pt x="285" y="773"/>
                    </a:lnTo>
                    <a:lnTo>
                      <a:pt x="312" y="739"/>
                    </a:lnTo>
                    <a:lnTo>
                      <a:pt x="339" y="701"/>
                    </a:lnTo>
                    <a:lnTo>
                      <a:pt x="364" y="663"/>
                    </a:lnTo>
                    <a:lnTo>
                      <a:pt x="407" y="579"/>
                    </a:lnTo>
                    <a:lnTo>
                      <a:pt x="441" y="482"/>
                    </a:lnTo>
                    <a:lnTo>
                      <a:pt x="459" y="392"/>
                    </a:lnTo>
                    <a:lnTo>
                      <a:pt x="481" y="263"/>
                    </a:lnTo>
                    <a:lnTo>
                      <a:pt x="505" y="142"/>
                    </a:lnTo>
                    <a:lnTo>
                      <a:pt x="527" y="72"/>
                    </a:lnTo>
                    <a:lnTo>
                      <a:pt x="555" y="43"/>
                    </a:lnTo>
                    <a:lnTo>
                      <a:pt x="589" y="22"/>
                    </a:lnTo>
                    <a:lnTo>
                      <a:pt x="631" y="7"/>
                    </a:lnTo>
                    <a:lnTo>
                      <a:pt x="676" y="0"/>
                    </a:lnTo>
                    <a:lnTo>
                      <a:pt x="763" y="9"/>
                    </a:lnTo>
                    <a:lnTo>
                      <a:pt x="833" y="49"/>
                    </a:lnTo>
                    <a:lnTo>
                      <a:pt x="868" y="87"/>
                    </a:lnTo>
                    <a:lnTo>
                      <a:pt x="899" y="113"/>
                    </a:lnTo>
                    <a:lnTo>
                      <a:pt x="928" y="131"/>
                    </a:lnTo>
                    <a:lnTo>
                      <a:pt x="956" y="143"/>
                    </a:lnTo>
                    <a:lnTo>
                      <a:pt x="1112" y="161"/>
                    </a:lnTo>
                    <a:lnTo>
                      <a:pt x="1341" y="183"/>
                    </a:lnTo>
                    <a:lnTo>
                      <a:pt x="1559" y="222"/>
                    </a:lnTo>
                    <a:lnTo>
                      <a:pt x="1591" y="262"/>
                    </a:lnTo>
                    <a:lnTo>
                      <a:pt x="1580" y="281"/>
                    </a:lnTo>
                    <a:lnTo>
                      <a:pt x="1551" y="294"/>
                    </a:lnTo>
                    <a:lnTo>
                      <a:pt x="1452" y="309"/>
                    </a:lnTo>
                    <a:lnTo>
                      <a:pt x="1328" y="316"/>
                    </a:lnTo>
                    <a:lnTo>
                      <a:pt x="1100" y="314"/>
                    </a:lnTo>
                    <a:lnTo>
                      <a:pt x="1027" y="297"/>
                    </a:lnTo>
                    <a:lnTo>
                      <a:pt x="958" y="265"/>
                    </a:lnTo>
                    <a:lnTo>
                      <a:pt x="924" y="246"/>
                    </a:lnTo>
                    <a:lnTo>
                      <a:pt x="890" y="226"/>
                    </a:lnTo>
                    <a:lnTo>
                      <a:pt x="859" y="205"/>
                    </a:lnTo>
                    <a:lnTo>
                      <a:pt x="828" y="185"/>
                    </a:lnTo>
                    <a:lnTo>
                      <a:pt x="798" y="166"/>
                    </a:lnTo>
                    <a:lnTo>
                      <a:pt x="770" y="149"/>
                    </a:lnTo>
                    <a:lnTo>
                      <a:pt x="718" y="126"/>
                    </a:lnTo>
                    <a:lnTo>
                      <a:pt x="672" y="121"/>
                    </a:lnTo>
                    <a:lnTo>
                      <a:pt x="634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2" name="Freeform 84"/>
              <p:cNvSpPr>
                <a:spLocks/>
              </p:cNvSpPr>
              <p:nvPr/>
            </p:nvSpPr>
            <p:spPr bwMode="auto">
              <a:xfrm>
                <a:off x="3946" y="904"/>
                <a:ext cx="109" cy="63"/>
              </a:xfrm>
              <a:custGeom>
                <a:avLst/>
                <a:gdLst>
                  <a:gd name="T0" fmla="*/ 2 w 543"/>
                  <a:gd name="T1" fmla="*/ 34 h 315"/>
                  <a:gd name="T2" fmla="*/ 8 w 543"/>
                  <a:gd name="T3" fmla="*/ 26 h 315"/>
                  <a:gd name="T4" fmla="*/ 12 w 543"/>
                  <a:gd name="T5" fmla="*/ 21 h 315"/>
                  <a:gd name="T6" fmla="*/ 16 w 543"/>
                  <a:gd name="T7" fmla="*/ 16 h 315"/>
                  <a:gd name="T8" fmla="*/ 20 w 543"/>
                  <a:gd name="T9" fmla="*/ 10 h 315"/>
                  <a:gd name="T10" fmla="*/ 25 w 543"/>
                  <a:gd name="T11" fmla="*/ 6 h 315"/>
                  <a:gd name="T12" fmla="*/ 29 w 543"/>
                  <a:gd name="T13" fmla="*/ 2 h 315"/>
                  <a:gd name="T14" fmla="*/ 33 w 543"/>
                  <a:gd name="T15" fmla="*/ 0 h 315"/>
                  <a:gd name="T16" fmla="*/ 46 w 543"/>
                  <a:gd name="T17" fmla="*/ 0 h 315"/>
                  <a:gd name="T18" fmla="*/ 60 w 543"/>
                  <a:gd name="T19" fmla="*/ 4 h 315"/>
                  <a:gd name="T20" fmla="*/ 67 w 543"/>
                  <a:gd name="T21" fmla="*/ 9 h 315"/>
                  <a:gd name="T22" fmla="*/ 72 w 543"/>
                  <a:gd name="T23" fmla="*/ 18 h 315"/>
                  <a:gd name="T24" fmla="*/ 75 w 543"/>
                  <a:gd name="T25" fmla="*/ 28 h 315"/>
                  <a:gd name="T26" fmla="*/ 79 w 543"/>
                  <a:gd name="T27" fmla="*/ 35 h 315"/>
                  <a:gd name="T28" fmla="*/ 87 w 543"/>
                  <a:gd name="T29" fmla="*/ 37 h 315"/>
                  <a:gd name="T30" fmla="*/ 95 w 543"/>
                  <a:gd name="T31" fmla="*/ 35 h 315"/>
                  <a:gd name="T32" fmla="*/ 106 w 543"/>
                  <a:gd name="T33" fmla="*/ 39 h 315"/>
                  <a:gd name="T34" fmla="*/ 109 w 543"/>
                  <a:gd name="T35" fmla="*/ 49 h 315"/>
                  <a:gd name="T36" fmla="*/ 108 w 543"/>
                  <a:gd name="T37" fmla="*/ 54 h 315"/>
                  <a:gd name="T38" fmla="*/ 106 w 543"/>
                  <a:gd name="T39" fmla="*/ 59 h 315"/>
                  <a:gd name="T40" fmla="*/ 101 w 543"/>
                  <a:gd name="T41" fmla="*/ 62 h 315"/>
                  <a:gd name="T42" fmla="*/ 95 w 543"/>
                  <a:gd name="T43" fmla="*/ 63 h 315"/>
                  <a:gd name="T44" fmla="*/ 73 w 543"/>
                  <a:gd name="T45" fmla="*/ 61 h 315"/>
                  <a:gd name="T46" fmla="*/ 63 w 543"/>
                  <a:gd name="T47" fmla="*/ 57 h 315"/>
                  <a:gd name="T48" fmla="*/ 56 w 543"/>
                  <a:gd name="T49" fmla="*/ 48 h 315"/>
                  <a:gd name="T50" fmla="*/ 53 w 543"/>
                  <a:gd name="T51" fmla="*/ 33 h 315"/>
                  <a:gd name="T52" fmla="*/ 51 w 543"/>
                  <a:gd name="T53" fmla="*/ 26 h 315"/>
                  <a:gd name="T54" fmla="*/ 46 w 543"/>
                  <a:gd name="T55" fmla="*/ 22 h 315"/>
                  <a:gd name="T56" fmla="*/ 35 w 543"/>
                  <a:gd name="T57" fmla="*/ 22 h 315"/>
                  <a:gd name="T58" fmla="*/ 26 w 543"/>
                  <a:gd name="T59" fmla="*/ 28 h 315"/>
                  <a:gd name="T60" fmla="*/ 19 w 543"/>
                  <a:gd name="T61" fmla="*/ 37 h 315"/>
                  <a:gd name="T62" fmla="*/ 12 w 543"/>
                  <a:gd name="T63" fmla="*/ 44 h 315"/>
                  <a:gd name="T64" fmla="*/ 6 w 543"/>
                  <a:gd name="T65" fmla="*/ 47 h 315"/>
                  <a:gd name="T66" fmla="*/ 2 w 543"/>
                  <a:gd name="T67" fmla="*/ 45 h 315"/>
                  <a:gd name="T68" fmla="*/ 0 w 543"/>
                  <a:gd name="T69" fmla="*/ 40 h 315"/>
                  <a:gd name="T70" fmla="*/ 2 w 543"/>
                  <a:gd name="T71" fmla="*/ 34 h 315"/>
                  <a:gd name="T72" fmla="*/ 2 w 543"/>
                  <a:gd name="T73" fmla="*/ 34 h 3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3"/>
                  <a:gd name="T112" fmla="*/ 0 h 315"/>
                  <a:gd name="T113" fmla="*/ 543 w 543"/>
                  <a:gd name="T114" fmla="*/ 315 h 3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3" h="315">
                    <a:moveTo>
                      <a:pt x="9" y="171"/>
                    </a:moveTo>
                    <a:lnTo>
                      <a:pt x="39" y="130"/>
                    </a:lnTo>
                    <a:lnTo>
                      <a:pt x="59" y="104"/>
                    </a:lnTo>
                    <a:lnTo>
                      <a:pt x="79" y="78"/>
                    </a:lnTo>
                    <a:lnTo>
                      <a:pt x="102" y="51"/>
                    </a:lnTo>
                    <a:lnTo>
                      <a:pt x="123" y="28"/>
                    </a:lnTo>
                    <a:lnTo>
                      <a:pt x="144" y="10"/>
                    </a:lnTo>
                    <a:lnTo>
                      <a:pt x="162" y="0"/>
                    </a:lnTo>
                    <a:lnTo>
                      <a:pt x="231" y="2"/>
                    </a:lnTo>
                    <a:lnTo>
                      <a:pt x="300" y="18"/>
                    </a:lnTo>
                    <a:lnTo>
                      <a:pt x="334" y="44"/>
                    </a:lnTo>
                    <a:lnTo>
                      <a:pt x="357" y="88"/>
                    </a:lnTo>
                    <a:lnTo>
                      <a:pt x="375" y="138"/>
                    </a:lnTo>
                    <a:lnTo>
                      <a:pt x="394" y="177"/>
                    </a:lnTo>
                    <a:lnTo>
                      <a:pt x="433" y="186"/>
                    </a:lnTo>
                    <a:lnTo>
                      <a:pt x="475" y="175"/>
                    </a:lnTo>
                    <a:lnTo>
                      <a:pt x="526" y="196"/>
                    </a:lnTo>
                    <a:lnTo>
                      <a:pt x="543" y="246"/>
                    </a:lnTo>
                    <a:lnTo>
                      <a:pt x="540" y="271"/>
                    </a:lnTo>
                    <a:lnTo>
                      <a:pt x="526" y="294"/>
                    </a:lnTo>
                    <a:lnTo>
                      <a:pt x="505" y="309"/>
                    </a:lnTo>
                    <a:lnTo>
                      <a:pt x="475" y="315"/>
                    </a:lnTo>
                    <a:lnTo>
                      <a:pt x="364" y="306"/>
                    </a:lnTo>
                    <a:lnTo>
                      <a:pt x="315" y="284"/>
                    </a:lnTo>
                    <a:lnTo>
                      <a:pt x="278" y="242"/>
                    </a:lnTo>
                    <a:lnTo>
                      <a:pt x="264" y="166"/>
                    </a:lnTo>
                    <a:lnTo>
                      <a:pt x="253" y="129"/>
                    </a:lnTo>
                    <a:lnTo>
                      <a:pt x="230" y="109"/>
                    </a:lnTo>
                    <a:lnTo>
                      <a:pt x="174" y="112"/>
                    </a:lnTo>
                    <a:lnTo>
                      <a:pt x="132" y="142"/>
                    </a:lnTo>
                    <a:lnTo>
                      <a:pt x="96" y="184"/>
                    </a:lnTo>
                    <a:lnTo>
                      <a:pt x="61" y="222"/>
                    </a:lnTo>
                    <a:lnTo>
                      <a:pt x="32" y="233"/>
                    </a:lnTo>
                    <a:lnTo>
                      <a:pt x="11" y="224"/>
                    </a:lnTo>
                    <a:lnTo>
                      <a:pt x="0" y="201"/>
                    </a:lnTo>
                    <a:lnTo>
                      <a:pt x="9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3" name="Freeform 85"/>
              <p:cNvSpPr>
                <a:spLocks/>
              </p:cNvSpPr>
              <p:nvPr/>
            </p:nvSpPr>
            <p:spPr bwMode="auto">
              <a:xfrm>
                <a:off x="3602" y="1143"/>
                <a:ext cx="504" cy="116"/>
              </a:xfrm>
              <a:custGeom>
                <a:avLst/>
                <a:gdLst>
                  <a:gd name="T0" fmla="*/ 125 w 2521"/>
                  <a:gd name="T1" fmla="*/ 49 h 578"/>
                  <a:gd name="T2" fmla="*/ 256 w 2521"/>
                  <a:gd name="T3" fmla="*/ 61 h 578"/>
                  <a:gd name="T4" fmla="*/ 302 w 2521"/>
                  <a:gd name="T5" fmla="*/ 71 h 578"/>
                  <a:gd name="T6" fmla="*/ 344 w 2521"/>
                  <a:gd name="T7" fmla="*/ 80 h 578"/>
                  <a:gd name="T8" fmla="*/ 375 w 2521"/>
                  <a:gd name="T9" fmla="*/ 81 h 578"/>
                  <a:gd name="T10" fmla="*/ 391 w 2521"/>
                  <a:gd name="T11" fmla="*/ 73 h 578"/>
                  <a:gd name="T12" fmla="*/ 410 w 2521"/>
                  <a:gd name="T13" fmla="*/ 63 h 578"/>
                  <a:gd name="T14" fmla="*/ 430 w 2521"/>
                  <a:gd name="T15" fmla="*/ 52 h 578"/>
                  <a:gd name="T16" fmla="*/ 450 w 2521"/>
                  <a:gd name="T17" fmla="*/ 40 h 578"/>
                  <a:gd name="T18" fmla="*/ 468 w 2521"/>
                  <a:gd name="T19" fmla="*/ 29 h 578"/>
                  <a:gd name="T20" fmla="*/ 483 w 2521"/>
                  <a:gd name="T21" fmla="*/ 20 h 578"/>
                  <a:gd name="T22" fmla="*/ 493 w 2521"/>
                  <a:gd name="T23" fmla="*/ 14 h 578"/>
                  <a:gd name="T24" fmla="*/ 504 w 2521"/>
                  <a:gd name="T25" fmla="*/ 10 h 578"/>
                  <a:gd name="T26" fmla="*/ 500 w 2521"/>
                  <a:gd name="T27" fmla="*/ 21 h 578"/>
                  <a:gd name="T28" fmla="*/ 491 w 2521"/>
                  <a:gd name="T29" fmla="*/ 33 h 578"/>
                  <a:gd name="T30" fmla="*/ 474 w 2521"/>
                  <a:gd name="T31" fmla="*/ 45 h 578"/>
                  <a:gd name="T32" fmla="*/ 462 w 2521"/>
                  <a:gd name="T33" fmla="*/ 55 h 578"/>
                  <a:gd name="T34" fmla="*/ 452 w 2521"/>
                  <a:gd name="T35" fmla="*/ 61 h 578"/>
                  <a:gd name="T36" fmla="*/ 443 w 2521"/>
                  <a:gd name="T37" fmla="*/ 68 h 578"/>
                  <a:gd name="T38" fmla="*/ 433 w 2521"/>
                  <a:gd name="T39" fmla="*/ 75 h 578"/>
                  <a:gd name="T40" fmla="*/ 423 w 2521"/>
                  <a:gd name="T41" fmla="*/ 82 h 578"/>
                  <a:gd name="T42" fmla="*/ 413 w 2521"/>
                  <a:gd name="T43" fmla="*/ 89 h 578"/>
                  <a:gd name="T44" fmla="*/ 398 w 2521"/>
                  <a:gd name="T45" fmla="*/ 99 h 578"/>
                  <a:gd name="T46" fmla="*/ 382 w 2521"/>
                  <a:gd name="T47" fmla="*/ 109 h 578"/>
                  <a:gd name="T48" fmla="*/ 366 w 2521"/>
                  <a:gd name="T49" fmla="*/ 116 h 578"/>
                  <a:gd name="T50" fmla="*/ 324 w 2521"/>
                  <a:gd name="T51" fmla="*/ 107 h 578"/>
                  <a:gd name="T52" fmla="*/ 279 w 2521"/>
                  <a:gd name="T53" fmla="*/ 95 h 578"/>
                  <a:gd name="T54" fmla="*/ 238 w 2521"/>
                  <a:gd name="T55" fmla="*/ 86 h 578"/>
                  <a:gd name="T56" fmla="*/ 75 w 2521"/>
                  <a:gd name="T57" fmla="*/ 77 h 578"/>
                  <a:gd name="T58" fmla="*/ 28 w 2521"/>
                  <a:gd name="T59" fmla="*/ 69 h 578"/>
                  <a:gd name="T60" fmla="*/ 3 w 2521"/>
                  <a:gd name="T61" fmla="*/ 60 h 578"/>
                  <a:gd name="T62" fmla="*/ 0 w 2521"/>
                  <a:gd name="T63" fmla="*/ 10 h 578"/>
                  <a:gd name="T64" fmla="*/ 2 w 2521"/>
                  <a:gd name="T65" fmla="*/ 0 h 578"/>
                  <a:gd name="T66" fmla="*/ 18 w 2521"/>
                  <a:gd name="T67" fmla="*/ 19 h 578"/>
                  <a:gd name="T68" fmla="*/ 24 w 2521"/>
                  <a:gd name="T69" fmla="*/ 44 h 5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21"/>
                  <a:gd name="T106" fmla="*/ 0 h 578"/>
                  <a:gd name="T107" fmla="*/ 2521 w 2521"/>
                  <a:gd name="T108" fmla="*/ 578 h 5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21" h="578">
                    <a:moveTo>
                      <a:pt x="120" y="218"/>
                    </a:moveTo>
                    <a:lnTo>
                      <a:pt x="627" y="246"/>
                    </a:lnTo>
                    <a:lnTo>
                      <a:pt x="1133" y="278"/>
                    </a:lnTo>
                    <a:lnTo>
                      <a:pt x="1282" y="304"/>
                    </a:lnTo>
                    <a:lnTo>
                      <a:pt x="1393" y="327"/>
                    </a:lnTo>
                    <a:lnTo>
                      <a:pt x="1511" y="352"/>
                    </a:lnTo>
                    <a:lnTo>
                      <a:pt x="1625" y="378"/>
                    </a:lnTo>
                    <a:lnTo>
                      <a:pt x="1721" y="399"/>
                    </a:lnTo>
                    <a:lnTo>
                      <a:pt x="1812" y="421"/>
                    </a:lnTo>
                    <a:lnTo>
                      <a:pt x="1875" y="402"/>
                    </a:lnTo>
                    <a:lnTo>
                      <a:pt x="1915" y="385"/>
                    </a:lnTo>
                    <a:lnTo>
                      <a:pt x="1958" y="364"/>
                    </a:lnTo>
                    <a:lnTo>
                      <a:pt x="2005" y="342"/>
                    </a:lnTo>
                    <a:lnTo>
                      <a:pt x="2053" y="315"/>
                    </a:lnTo>
                    <a:lnTo>
                      <a:pt x="2103" y="288"/>
                    </a:lnTo>
                    <a:lnTo>
                      <a:pt x="2152" y="259"/>
                    </a:lnTo>
                    <a:lnTo>
                      <a:pt x="2203" y="229"/>
                    </a:lnTo>
                    <a:lnTo>
                      <a:pt x="2251" y="200"/>
                    </a:lnTo>
                    <a:lnTo>
                      <a:pt x="2298" y="171"/>
                    </a:lnTo>
                    <a:lnTo>
                      <a:pt x="2341" y="145"/>
                    </a:lnTo>
                    <a:lnTo>
                      <a:pt x="2380" y="121"/>
                    </a:lnTo>
                    <a:lnTo>
                      <a:pt x="2415" y="99"/>
                    </a:lnTo>
                    <a:lnTo>
                      <a:pt x="2445" y="81"/>
                    </a:lnTo>
                    <a:lnTo>
                      <a:pt x="2468" y="68"/>
                    </a:lnTo>
                    <a:lnTo>
                      <a:pt x="2504" y="51"/>
                    </a:lnTo>
                    <a:lnTo>
                      <a:pt x="2521" y="50"/>
                    </a:lnTo>
                    <a:lnTo>
                      <a:pt x="2516" y="81"/>
                    </a:lnTo>
                    <a:lnTo>
                      <a:pt x="2501" y="105"/>
                    </a:lnTo>
                    <a:lnTo>
                      <a:pt x="2483" y="129"/>
                    </a:lnTo>
                    <a:lnTo>
                      <a:pt x="2455" y="162"/>
                    </a:lnTo>
                    <a:lnTo>
                      <a:pt x="2406" y="200"/>
                    </a:lnTo>
                    <a:lnTo>
                      <a:pt x="2371" y="226"/>
                    </a:lnTo>
                    <a:lnTo>
                      <a:pt x="2331" y="256"/>
                    </a:lnTo>
                    <a:lnTo>
                      <a:pt x="2310" y="272"/>
                    </a:lnTo>
                    <a:lnTo>
                      <a:pt x="2287" y="289"/>
                    </a:lnTo>
                    <a:lnTo>
                      <a:pt x="2263" y="306"/>
                    </a:lnTo>
                    <a:lnTo>
                      <a:pt x="2239" y="322"/>
                    </a:lnTo>
                    <a:lnTo>
                      <a:pt x="2215" y="340"/>
                    </a:lnTo>
                    <a:lnTo>
                      <a:pt x="2190" y="358"/>
                    </a:lnTo>
                    <a:lnTo>
                      <a:pt x="2164" y="376"/>
                    </a:lnTo>
                    <a:lnTo>
                      <a:pt x="2139" y="393"/>
                    </a:lnTo>
                    <a:lnTo>
                      <a:pt x="2114" y="411"/>
                    </a:lnTo>
                    <a:lnTo>
                      <a:pt x="2089" y="428"/>
                    </a:lnTo>
                    <a:lnTo>
                      <a:pt x="2064" y="445"/>
                    </a:lnTo>
                    <a:lnTo>
                      <a:pt x="2040" y="461"/>
                    </a:lnTo>
                    <a:lnTo>
                      <a:pt x="1992" y="492"/>
                    </a:lnTo>
                    <a:lnTo>
                      <a:pt x="1948" y="519"/>
                    </a:lnTo>
                    <a:lnTo>
                      <a:pt x="1909" y="542"/>
                    </a:lnTo>
                    <a:lnTo>
                      <a:pt x="1875" y="560"/>
                    </a:lnTo>
                    <a:lnTo>
                      <a:pt x="1829" y="578"/>
                    </a:lnTo>
                    <a:lnTo>
                      <a:pt x="1721" y="557"/>
                    </a:lnTo>
                    <a:lnTo>
                      <a:pt x="1623" y="533"/>
                    </a:lnTo>
                    <a:lnTo>
                      <a:pt x="1512" y="505"/>
                    </a:lnTo>
                    <a:lnTo>
                      <a:pt x="1395" y="475"/>
                    </a:lnTo>
                    <a:lnTo>
                      <a:pt x="1285" y="449"/>
                    </a:lnTo>
                    <a:lnTo>
                      <a:pt x="1190" y="428"/>
                    </a:lnTo>
                    <a:lnTo>
                      <a:pt x="1123" y="419"/>
                    </a:lnTo>
                    <a:lnTo>
                      <a:pt x="377" y="386"/>
                    </a:lnTo>
                    <a:lnTo>
                      <a:pt x="220" y="356"/>
                    </a:lnTo>
                    <a:lnTo>
                      <a:pt x="142" y="343"/>
                    </a:lnTo>
                    <a:lnTo>
                      <a:pt x="63" y="337"/>
                    </a:lnTo>
                    <a:lnTo>
                      <a:pt x="17" y="301"/>
                    </a:lnTo>
                    <a:lnTo>
                      <a:pt x="3" y="217"/>
                    </a:lnTo>
                    <a:lnTo>
                      <a:pt x="0" y="5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47" y="19"/>
                    </a:lnTo>
                    <a:lnTo>
                      <a:pt x="92" y="97"/>
                    </a:lnTo>
                    <a:lnTo>
                      <a:pt x="120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4" name="Freeform 86"/>
              <p:cNvSpPr>
                <a:spLocks/>
              </p:cNvSpPr>
              <p:nvPr/>
            </p:nvSpPr>
            <p:spPr bwMode="auto">
              <a:xfrm>
                <a:off x="3751" y="977"/>
                <a:ext cx="212" cy="174"/>
              </a:xfrm>
              <a:custGeom>
                <a:avLst/>
                <a:gdLst>
                  <a:gd name="T0" fmla="*/ 131 w 1057"/>
                  <a:gd name="T1" fmla="*/ 30 h 868"/>
                  <a:gd name="T2" fmla="*/ 114 w 1057"/>
                  <a:gd name="T3" fmla="*/ 20 h 868"/>
                  <a:gd name="T4" fmla="*/ 87 w 1057"/>
                  <a:gd name="T5" fmla="*/ 16 h 868"/>
                  <a:gd name="T6" fmla="*/ 52 w 1057"/>
                  <a:gd name="T7" fmla="*/ 26 h 868"/>
                  <a:gd name="T8" fmla="*/ 38 w 1057"/>
                  <a:gd name="T9" fmla="*/ 37 h 868"/>
                  <a:gd name="T10" fmla="*/ 20 w 1057"/>
                  <a:gd name="T11" fmla="*/ 68 h 868"/>
                  <a:gd name="T12" fmla="*/ 22 w 1057"/>
                  <a:gd name="T13" fmla="*/ 99 h 868"/>
                  <a:gd name="T14" fmla="*/ 30 w 1057"/>
                  <a:gd name="T15" fmla="*/ 115 h 868"/>
                  <a:gd name="T16" fmla="*/ 43 w 1057"/>
                  <a:gd name="T17" fmla="*/ 126 h 868"/>
                  <a:gd name="T18" fmla="*/ 53 w 1057"/>
                  <a:gd name="T19" fmla="*/ 132 h 868"/>
                  <a:gd name="T20" fmla="*/ 78 w 1057"/>
                  <a:gd name="T21" fmla="*/ 139 h 868"/>
                  <a:gd name="T22" fmla="*/ 117 w 1057"/>
                  <a:gd name="T23" fmla="*/ 139 h 868"/>
                  <a:gd name="T24" fmla="*/ 160 w 1057"/>
                  <a:gd name="T25" fmla="*/ 125 h 868"/>
                  <a:gd name="T26" fmla="*/ 176 w 1057"/>
                  <a:gd name="T27" fmla="*/ 102 h 868"/>
                  <a:gd name="T28" fmla="*/ 170 w 1057"/>
                  <a:gd name="T29" fmla="*/ 87 h 868"/>
                  <a:gd name="T30" fmla="*/ 164 w 1057"/>
                  <a:gd name="T31" fmla="*/ 72 h 868"/>
                  <a:gd name="T32" fmla="*/ 174 w 1057"/>
                  <a:gd name="T33" fmla="*/ 68 h 868"/>
                  <a:gd name="T34" fmla="*/ 194 w 1057"/>
                  <a:gd name="T35" fmla="*/ 67 h 868"/>
                  <a:gd name="T36" fmla="*/ 212 w 1057"/>
                  <a:gd name="T37" fmla="*/ 94 h 868"/>
                  <a:gd name="T38" fmla="*/ 209 w 1057"/>
                  <a:gd name="T39" fmla="*/ 116 h 868"/>
                  <a:gd name="T40" fmla="*/ 202 w 1057"/>
                  <a:gd name="T41" fmla="*/ 130 h 868"/>
                  <a:gd name="T42" fmla="*/ 191 w 1057"/>
                  <a:gd name="T43" fmla="*/ 143 h 868"/>
                  <a:gd name="T44" fmla="*/ 178 w 1057"/>
                  <a:gd name="T45" fmla="*/ 154 h 868"/>
                  <a:gd name="T46" fmla="*/ 164 w 1057"/>
                  <a:gd name="T47" fmla="*/ 162 h 868"/>
                  <a:gd name="T48" fmla="*/ 146 w 1057"/>
                  <a:gd name="T49" fmla="*/ 169 h 868"/>
                  <a:gd name="T50" fmla="*/ 108 w 1057"/>
                  <a:gd name="T51" fmla="*/ 174 h 868"/>
                  <a:gd name="T52" fmla="*/ 58 w 1057"/>
                  <a:gd name="T53" fmla="*/ 167 h 868"/>
                  <a:gd name="T54" fmla="*/ 36 w 1057"/>
                  <a:gd name="T55" fmla="*/ 157 h 868"/>
                  <a:gd name="T56" fmla="*/ 6 w 1057"/>
                  <a:gd name="T57" fmla="*/ 120 h 868"/>
                  <a:gd name="T58" fmla="*/ 1 w 1057"/>
                  <a:gd name="T59" fmla="*/ 65 h 868"/>
                  <a:gd name="T60" fmla="*/ 9 w 1057"/>
                  <a:gd name="T61" fmla="*/ 41 h 868"/>
                  <a:gd name="T62" fmla="*/ 23 w 1057"/>
                  <a:gd name="T63" fmla="*/ 23 h 868"/>
                  <a:gd name="T64" fmla="*/ 36 w 1057"/>
                  <a:gd name="T65" fmla="*/ 12 h 868"/>
                  <a:gd name="T66" fmla="*/ 51 w 1057"/>
                  <a:gd name="T67" fmla="*/ 5 h 868"/>
                  <a:gd name="T68" fmla="*/ 86 w 1057"/>
                  <a:gd name="T69" fmla="*/ 0 h 868"/>
                  <a:gd name="T70" fmla="*/ 138 w 1057"/>
                  <a:gd name="T71" fmla="*/ 13 h 868"/>
                  <a:gd name="T72" fmla="*/ 163 w 1057"/>
                  <a:gd name="T73" fmla="*/ 29 h 868"/>
                  <a:gd name="T74" fmla="*/ 158 w 1057"/>
                  <a:gd name="T75" fmla="*/ 38 h 868"/>
                  <a:gd name="T76" fmla="*/ 149 w 1057"/>
                  <a:gd name="T77" fmla="*/ 44 h 868"/>
                  <a:gd name="T78" fmla="*/ 137 w 1057"/>
                  <a:gd name="T79" fmla="*/ 39 h 8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7"/>
                  <a:gd name="T121" fmla="*/ 0 h 868"/>
                  <a:gd name="T122" fmla="*/ 1057 w 1057"/>
                  <a:gd name="T123" fmla="*/ 868 h 86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7" h="868">
                    <a:moveTo>
                      <a:pt x="685" y="195"/>
                    </a:moveTo>
                    <a:lnTo>
                      <a:pt x="653" y="151"/>
                    </a:lnTo>
                    <a:lnTo>
                      <a:pt x="613" y="115"/>
                    </a:lnTo>
                    <a:lnTo>
                      <a:pt x="570" y="98"/>
                    </a:lnTo>
                    <a:lnTo>
                      <a:pt x="524" y="86"/>
                    </a:lnTo>
                    <a:lnTo>
                      <a:pt x="433" y="80"/>
                    </a:lnTo>
                    <a:lnTo>
                      <a:pt x="343" y="96"/>
                    </a:lnTo>
                    <a:lnTo>
                      <a:pt x="260" y="131"/>
                    </a:lnTo>
                    <a:lnTo>
                      <a:pt x="223" y="156"/>
                    </a:lnTo>
                    <a:lnTo>
                      <a:pt x="189" y="185"/>
                    </a:lnTo>
                    <a:lnTo>
                      <a:pt x="134" y="254"/>
                    </a:lnTo>
                    <a:lnTo>
                      <a:pt x="102" y="338"/>
                    </a:lnTo>
                    <a:lnTo>
                      <a:pt x="96" y="434"/>
                    </a:lnTo>
                    <a:lnTo>
                      <a:pt x="108" y="496"/>
                    </a:lnTo>
                    <a:lnTo>
                      <a:pt x="133" y="548"/>
                    </a:lnTo>
                    <a:lnTo>
                      <a:pt x="150" y="572"/>
                    </a:lnTo>
                    <a:lnTo>
                      <a:pt x="169" y="593"/>
                    </a:lnTo>
                    <a:lnTo>
                      <a:pt x="213" y="629"/>
                    </a:lnTo>
                    <a:lnTo>
                      <a:pt x="238" y="644"/>
                    </a:lnTo>
                    <a:lnTo>
                      <a:pt x="266" y="656"/>
                    </a:lnTo>
                    <a:lnTo>
                      <a:pt x="325" y="678"/>
                    </a:lnTo>
                    <a:lnTo>
                      <a:pt x="387" y="691"/>
                    </a:lnTo>
                    <a:lnTo>
                      <a:pt x="452" y="698"/>
                    </a:lnTo>
                    <a:lnTo>
                      <a:pt x="582" y="694"/>
                    </a:lnTo>
                    <a:lnTo>
                      <a:pt x="701" y="668"/>
                    </a:lnTo>
                    <a:lnTo>
                      <a:pt x="797" y="625"/>
                    </a:lnTo>
                    <a:lnTo>
                      <a:pt x="855" y="568"/>
                    </a:lnTo>
                    <a:lnTo>
                      <a:pt x="878" y="510"/>
                    </a:lnTo>
                    <a:lnTo>
                      <a:pt x="874" y="470"/>
                    </a:lnTo>
                    <a:lnTo>
                      <a:pt x="850" y="434"/>
                    </a:lnTo>
                    <a:lnTo>
                      <a:pt x="815" y="390"/>
                    </a:lnTo>
                    <a:lnTo>
                      <a:pt x="820" y="360"/>
                    </a:lnTo>
                    <a:lnTo>
                      <a:pt x="841" y="348"/>
                    </a:lnTo>
                    <a:lnTo>
                      <a:pt x="866" y="337"/>
                    </a:lnTo>
                    <a:lnTo>
                      <a:pt x="923" y="325"/>
                    </a:lnTo>
                    <a:lnTo>
                      <a:pt x="967" y="332"/>
                    </a:lnTo>
                    <a:lnTo>
                      <a:pt x="1029" y="396"/>
                    </a:lnTo>
                    <a:lnTo>
                      <a:pt x="1057" y="467"/>
                    </a:lnTo>
                    <a:lnTo>
                      <a:pt x="1054" y="540"/>
                    </a:lnTo>
                    <a:lnTo>
                      <a:pt x="1043" y="577"/>
                    </a:lnTo>
                    <a:lnTo>
                      <a:pt x="1027" y="613"/>
                    </a:lnTo>
                    <a:lnTo>
                      <a:pt x="1006" y="648"/>
                    </a:lnTo>
                    <a:lnTo>
                      <a:pt x="981" y="682"/>
                    </a:lnTo>
                    <a:lnTo>
                      <a:pt x="952" y="713"/>
                    </a:lnTo>
                    <a:lnTo>
                      <a:pt x="922" y="742"/>
                    </a:lnTo>
                    <a:lnTo>
                      <a:pt x="889" y="768"/>
                    </a:lnTo>
                    <a:lnTo>
                      <a:pt x="855" y="791"/>
                    </a:lnTo>
                    <a:lnTo>
                      <a:pt x="820" y="810"/>
                    </a:lnTo>
                    <a:lnTo>
                      <a:pt x="785" y="823"/>
                    </a:lnTo>
                    <a:lnTo>
                      <a:pt x="728" y="841"/>
                    </a:lnTo>
                    <a:lnTo>
                      <a:pt x="667" y="855"/>
                    </a:lnTo>
                    <a:lnTo>
                      <a:pt x="540" y="868"/>
                    </a:lnTo>
                    <a:lnTo>
                      <a:pt x="412" y="861"/>
                    </a:lnTo>
                    <a:lnTo>
                      <a:pt x="290" y="833"/>
                    </a:lnTo>
                    <a:lnTo>
                      <a:pt x="234" y="810"/>
                    </a:lnTo>
                    <a:lnTo>
                      <a:pt x="181" y="781"/>
                    </a:lnTo>
                    <a:lnTo>
                      <a:pt x="92" y="704"/>
                    </a:lnTo>
                    <a:lnTo>
                      <a:pt x="30" y="601"/>
                    </a:lnTo>
                    <a:lnTo>
                      <a:pt x="0" y="470"/>
                    </a:lnTo>
                    <a:lnTo>
                      <a:pt x="7" y="324"/>
                    </a:lnTo>
                    <a:lnTo>
                      <a:pt x="24" y="260"/>
                    </a:lnTo>
                    <a:lnTo>
                      <a:pt x="47" y="204"/>
                    </a:lnTo>
                    <a:lnTo>
                      <a:pt x="78" y="155"/>
                    </a:lnTo>
                    <a:lnTo>
                      <a:pt x="114" y="113"/>
                    </a:lnTo>
                    <a:lnTo>
                      <a:pt x="157" y="77"/>
                    </a:lnTo>
                    <a:lnTo>
                      <a:pt x="180" y="61"/>
                    </a:lnTo>
                    <a:lnTo>
                      <a:pt x="204" y="47"/>
                    </a:lnTo>
                    <a:lnTo>
                      <a:pt x="255" y="25"/>
                    </a:lnTo>
                    <a:lnTo>
                      <a:pt x="310" y="9"/>
                    </a:lnTo>
                    <a:lnTo>
                      <a:pt x="430" y="0"/>
                    </a:lnTo>
                    <a:lnTo>
                      <a:pt x="556" y="18"/>
                    </a:lnTo>
                    <a:lnTo>
                      <a:pt x="686" y="65"/>
                    </a:lnTo>
                    <a:lnTo>
                      <a:pt x="794" y="101"/>
                    </a:lnTo>
                    <a:lnTo>
                      <a:pt x="811" y="143"/>
                    </a:lnTo>
                    <a:lnTo>
                      <a:pt x="803" y="168"/>
                    </a:lnTo>
                    <a:lnTo>
                      <a:pt x="789" y="191"/>
                    </a:lnTo>
                    <a:lnTo>
                      <a:pt x="767" y="209"/>
                    </a:lnTo>
                    <a:lnTo>
                      <a:pt x="741" y="218"/>
                    </a:lnTo>
                    <a:lnTo>
                      <a:pt x="685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5" name="Freeform 87"/>
              <p:cNvSpPr>
                <a:spLocks/>
              </p:cNvSpPr>
              <p:nvPr/>
            </p:nvSpPr>
            <p:spPr bwMode="auto">
              <a:xfrm>
                <a:off x="3871" y="1013"/>
                <a:ext cx="115" cy="56"/>
              </a:xfrm>
              <a:custGeom>
                <a:avLst/>
                <a:gdLst>
                  <a:gd name="T0" fmla="*/ 79 w 574"/>
                  <a:gd name="T1" fmla="*/ 39 h 279"/>
                  <a:gd name="T2" fmla="*/ 71 w 574"/>
                  <a:gd name="T3" fmla="*/ 43 h 279"/>
                  <a:gd name="T4" fmla="*/ 63 w 574"/>
                  <a:gd name="T5" fmla="*/ 46 h 279"/>
                  <a:gd name="T6" fmla="*/ 53 w 574"/>
                  <a:gd name="T7" fmla="*/ 50 h 279"/>
                  <a:gd name="T8" fmla="*/ 43 w 574"/>
                  <a:gd name="T9" fmla="*/ 53 h 279"/>
                  <a:gd name="T10" fmla="*/ 24 w 574"/>
                  <a:gd name="T11" fmla="*/ 56 h 279"/>
                  <a:gd name="T12" fmla="*/ 6 w 574"/>
                  <a:gd name="T13" fmla="*/ 54 h 279"/>
                  <a:gd name="T14" fmla="*/ 1 w 574"/>
                  <a:gd name="T15" fmla="*/ 50 h 279"/>
                  <a:gd name="T16" fmla="*/ 0 w 574"/>
                  <a:gd name="T17" fmla="*/ 46 h 279"/>
                  <a:gd name="T18" fmla="*/ 3 w 574"/>
                  <a:gd name="T19" fmla="*/ 42 h 279"/>
                  <a:gd name="T20" fmla="*/ 8 w 574"/>
                  <a:gd name="T21" fmla="*/ 40 h 279"/>
                  <a:gd name="T22" fmla="*/ 33 w 574"/>
                  <a:gd name="T23" fmla="*/ 36 h 279"/>
                  <a:gd name="T24" fmla="*/ 50 w 574"/>
                  <a:gd name="T25" fmla="*/ 28 h 279"/>
                  <a:gd name="T26" fmla="*/ 65 w 574"/>
                  <a:gd name="T27" fmla="*/ 16 h 279"/>
                  <a:gd name="T28" fmla="*/ 69 w 574"/>
                  <a:gd name="T29" fmla="*/ 13 h 279"/>
                  <a:gd name="T30" fmla="*/ 73 w 574"/>
                  <a:gd name="T31" fmla="*/ 10 h 279"/>
                  <a:gd name="T32" fmla="*/ 78 w 574"/>
                  <a:gd name="T33" fmla="*/ 6 h 279"/>
                  <a:gd name="T34" fmla="*/ 84 w 574"/>
                  <a:gd name="T35" fmla="*/ 3 h 279"/>
                  <a:gd name="T36" fmla="*/ 92 w 574"/>
                  <a:gd name="T37" fmla="*/ 0 h 279"/>
                  <a:gd name="T38" fmla="*/ 97 w 574"/>
                  <a:gd name="T39" fmla="*/ 1 h 279"/>
                  <a:gd name="T40" fmla="*/ 105 w 574"/>
                  <a:gd name="T41" fmla="*/ 11 h 279"/>
                  <a:gd name="T42" fmla="*/ 109 w 574"/>
                  <a:gd name="T43" fmla="*/ 17 h 279"/>
                  <a:gd name="T44" fmla="*/ 113 w 574"/>
                  <a:gd name="T45" fmla="*/ 23 h 279"/>
                  <a:gd name="T46" fmla="*/ 115 w 574"/>
                  <a:gd name="T47" fmla="*/ 31 h 279"/>
                  <a:gd name="T48" fmla="*/ 113 w 574"/>
                  <a:gd name="T49" fmla="*/ 38 h 279"/>
                  <a:gd name="T50" fmla="*/ 109 w 574"/>
                  <a:gd name="T51" fmla="*/ 43 h 279"/>
                  <a:gd name="T52" fmla="*/ 103 w 574"/>
                  <a:gd name="T53" fmla="*/ 47 h 279"/>
                  <a:gd name="T54" fmla="*/ 90 w 574"/>
                  <a:gd name="T55" fmla="*/ 48 h 279"/>
                  <a:gd name="T56" fmla="*/ 79 w 574"/>
                  <a:gd name="T57" fmla="*/ 39 h 279"/>
                  <a:gd name="T58" fmla="*/ 79 w 574"/>
                  <a:gd name="T59" fmla="*/ 39 h 2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4"/>
                  <a:gd name="T91" fmla="*/ 0 h 279"/>
                  <a:gd name="T92" fmla="*/ 574 w 574"/>
                  <a:gd name="T93" fmla="*/ 279 h 2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4" h="279">
                    <a:moveTo>
                      <a:pt x="393" y="193"/>
                    </a:moveTo>
                    <a:lnTo>
                      <a:pt x="355" y="212"/>
                    </a:lnTo>
                    <a:lnTo>
                      <a:pt x="312" y="231"/>
                    </a:lnTo>
                    <a:lnTo>
                      <a:pt x="265" y="248"/>
                    </a:lnTo>
                    <a:lnTo>
                      <a:pt x="216" y="264"/>
                    </a:lnTo>
                    <a:lnTo>
                      <a:pt x="119" y="279"/>
                    </a:lnTo>
                    <a:lnTo>
                      <a:pt x="31" y="270"/>
                    </a:lnTo>
                    <a:lnTo>
                      <a:pt x="6" y="251"/>
                    </a:lnTo>
                    <a:lnTo>
                      <a:pt x="0" y="228"/>
                    </a:lnTo>
                    <a:lnTo>
                      <a:pt x="14" y="207"/>
                    </a:lnTo>
                    <a:lnTo>
                      <a:pt x="41" y="198"/>
                    </a:lnTo>
                    <a:lnTo>
                      <a:pt x="166" y="181"/>
                    </a:lnTo>
                    <a:lnTo>
                      <a:pt x="250" y="139"/>
                    </a:lnTo>
                    <a:lnTo>
                      <a:pt x="323" y="80"/>
                    </a:lnTo>
                    <a:lnTo>
                      <a:pt x="343" y="64"/>
                    </a:lnTo>
                    <a:lnTo>
                      <a:pt x="366" y="48"/>
                    </a:lnTo>
                    <a:lnTo>
                      <a:pt x="390" y="32"/>
                    </a:lnTo>
                    <a:lnTo>
                      <a:pt x="418" y="15"/>
                    </a:lnTo>
                    <a:lnTo>
                      <a:pt x="457" y="0"/>
                    </a:lnTo>
                    <a:lnTo>
                      <a:pt x="484" y="3"/>
                    </a:lnTo>
                    <a:lnTo>
                      <a:pt x="522" y="57"/>
                    </a:lnTo>
                    <a:lnTo>
                      <a:pt x="545" y="87"/>
                    </a:lnTo>
                    <a:lnTo>
                      <a:pt x="566" y="117"/>
                    </a:lnTo>
                    <a:lnTo>
                      <a:pt x="574" y="156"/>
                    </a:lnTo>
                    <a:lnTo>
                      <a:pt x="564" y="188"/>
                    </a:lnTo>
                    <a:lnTo>
                      <a:pt x="544" y="215"/>
                    </a:lnTo>
                    <a:lnTo>
                      <a:pt x="515" y="234"/>
                    </a:lnTo>
                    <a:lnTo>
                      <a:pt x="448" y="240"/>
                    </a:lnTo>
                    <a:lnTo>
                      <a:pt x="393" y="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6" name="Freeform 88"/>
              <p:cNvSpPr>
                <a:spLocks/>
              </p:cNvSpPr>
              <p:nvPr/>
            </p:nvSpPr>
            <p:spPr bwMode="auto">
              <a:xfrm>
                <a:off x="3801" y="898"/>
                <a:ext cx="86" cy="56"/>
              </a:xfrm>
              <a:custGeom>
                <a:avLst/>
                <a:gdLst>
                  <a:gd name="T0" fmla="*/ 49 w 429"/>
                  <a:gd name="T1" fmla="*/ 54 h 277"/>
                  <a:gd name="T2" fmla="*/ 42 w 429"/>
                  <a:gd name="T3" fmla="*/ 56 h 277"/>
                  <a:gd name="T4" fmla="*/ 34 w 429"/>
                  <a:gd name="T5" fmla="*/ 53 h 277"/>
                  <a:gd name="T6" fmla="*/ 24 w 429"/>
                  <a:gd name="T7" fmla="*/ 48 h 277"/>
                  <a:gd name="T8" fmla="*/ 15 w 429"/>
                  <a:gd name="T9" fmla="*/ 46 h 277"/>
                  <a:gd name="T10" fmla="*/ 4 w 429"/>
                  <a:gd name="T11" fmla="*/ 45 h 277"/>
                  <a:gd name="T12" fmla="*/ 0 w 429"/>
                  <a:gd name="T13" fmla="*/ 43 h 277"/>
                  <a:gd name="T14" fmla="*/ 4 w 429"/>
                  <a:gd name="T15" fmla="*/ 39 h 277"/>
                  <a:gd name="T16" fmla="*/ 16 w 429"/>
                  <a:gd name="T17" fmla="*/ 29 h 277"/>
                  <a:gd name="T18" fmla="*/ 23 w 429"/>
                  <a:gd name="T19" fmla="*/ 15 h 277"/>
                  <a:gd name="T20" fmla="*/ 24 w 429"/>
                  <a:gd name="T21" fmla="*/ 7 h 277"/>
                  <a:gd name="T22" fmla="*/ 26 w 429"/>
                  <a:gd name="T23" fmla="*/ 3 h 277"/>
                  <a:gd name="T24" fmla="*/ 30 w 429"/>
                  <a:gd name="T25" fmla="*/ 1 h 277"/>
                  <a:gd name="T26" fmla="*/ 35 w 429"/>
                  <a:gd name="T27" fmla="*/ 0 h 277"/>
                  <a:gd name="T28" fmla="*/ 58 w 429"/>
                  <a:gd name="T29" fmla="*/ 3 h 277"/>
                  <a:gd name="T30" fmla="*/ 68 w 429"/>
                  <a:gd name="T31" fmla="*/ 6 h 277"/>
                  <a:gd name="T32" fmla="*/ 71 w 429"/>
                  <a:gd name="T33" fmla="*/ 13 h 277"/>
                  <a:gd name="T34" fmla="*/ 74 w 429"/>
                  <a:gd name="T35" fmla="*/ 29 h 277"/>
                  <a:gd name="T36" fmla="*/ 86 w 429"/>
                  <a:gd name="T37" fmla="*/ 46 h 277"/>
                  <a:gd name="T38" fmla="*/ 85 w 429"/>
                  <a:gd name="T39" fmla="*/ 51 h 277"/>
                  <a:gd name="T40" fmla="*/ 81 w 429"/>
                  <a:gd name="T41" fmla="*/ 54 h 277"/>
                  <a:gd name="T42" fmla="*/ 67 w 429"/>
                  <a:gd name="T43" fmla="*/ 56 h 277"/>
                  <a:gd name="T44" fmla="*/ 49 w 429"/>
                  <a:gd name="T45" fmla="*/ 54 h 277"/>
                  <a:gd name="T46" fmla="*/ 49 w 429"/>
                  <a:gd name="T47" fmla="*/ 54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9"/>
                  <a:gd name="T73" fmla="*/ 0 h 277"/>
                  <a:gd name="T74" fmla="*/ 429 w 429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9" h="277">
                    <a:moveTo>
                      <a:pt x="242" y="266"/>
                    </a:moveTo>
                    <a:lnTo>
                      <a:pt x="212" y="277"/>
                    </a:lnTo>
                    <a:lnTo>
                      <a:pt x="168" y="262"/>
                    </a:lnTo>
                    <a:lnTo>
                      <a:pt x="120" y="239"/>
                    </a:lnTo>
                    <a:lnTo>
                      <a:pt x="77" y="229"/>
                    </a:lnTo>
                    <a:lnTo>
                      <a:pt x="20" y="224"/>
                    </a:lnTo>
                    <a:lnTo>
                      <a:pt x="0" y="212"/>
                    </a:lnTo>
                    <a:lnTo>
                      <a:pt x="18" y="195"/>
                    </a:lnTo>
                    <a:lnTo>
                      <a:pt x="82" y="145"/>
                    </a:lnTo>
                    <a:lnTo>
                      <a:pt x="113" y="73"/>
                    </a:lnTo>
                    <a:lnTo>
                      <a:pt x="118" y="37"/>
                    </a:lnTo>
                    <a:lnTo>
                      <a:pt x="131" y="14"/>
                    </a:lnTo>
                    <a:lnTo>
                      <a:pt x="150" y="3"/>
                    </a:lnTo>
                    <a:lnTo>
                      <a:pt x="176" y="0"/>
                    </a:lnTo>
                    <a:lnTo>
                      <a:pt x="291" y="13"/>
                    </a:lnTo>
                    <a:lnTo>
                      <a:pt x="341" y="29"/>
                    </a:lnTo>
                    <a:lnTo>
                      <a:pt x="354" y="63"/>
                    </a:lnTo>
                    <a:lnTo>
                      <a:pt x="368" y="141"/>
                    </a:lnTo>
                    <a:lnTo>
                      <a:pt x="429" y="227"/>
                    </a:lnTo>
                    <a:lnTo>
                      <a:pt x="426" y="251"/>
                    </a:lnTo>
                    <a:lnTo>
                      <a:pt x="406" y="266"/>
                    </a:lnTo>
                    <a:lnTo>
                      <a:pt x="333" y="276"/>
                    </a:lnTo>
                    <a:lnTo>
                      <a:pt x="242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7" name="Freeform 89"/>
              <p:cNvSpPr>
                <a:spLocks/>
              </p:cNvSpPr>
              <p:nvPr/>
            </p:nvSpPr>
            <p:spPr bwMode="auto">
              <a:xfrm>
                <a:off x="3951" y="1126"/>
                <a:ext cx="119" cy="76"/>
              </a:xfrm>
              <a:custGeom>
                <a:avLst/>
                <a:gdLst>
                  <a:gd name="T0" fmla="*/ 5 w 595"/>
                  <a:gd name="T1" fmla="*/ 67 h 377"/>
                  <a:gd name="T2" fmla="*/ 5 w 595"/>
                  <a:gd name="T3" fmla="*/ 57 h 377"/>
                  <a:gd name="T4" fmla="*/ 2 w 595"/>
                  <a:gd name="T5" fmla="*/ 47 h 377"/>
                  <a:gd name="T6" fmla="*/ 0 w 595"/>
                  <a:gd name="T7" fmla="*/ 37 h 377"/>
                  <a:gd name="T8" fmla="*/ 2 w 595"/>
                  <a:gd name="T9" fmla="*/ 28 h 377"/>
                  <a:gd name="T10" fmla="*/ 5 w 595"/>
                  <a:gd name="T11" fmla="*/ 24 h 377"/>
                  <a:gd name="T12" fmla="*/ 9 w 595"/>
                  <a:gd name="T13" fmla="*/ 20 h 377"/>
                  <a:gd name="T14" fmla="*/ 14 w 595"/>
                  <a:gd name="T15" fmla="*/ 17 h 377"/>
                  <a:gd name="T16" fmla="*/ 20 w 595"/>
                  <a:gd name="T17" fmla="*/ 14 h 377"/>
                  <a:gd name="T18" fmla="*/ 33 w 595"/>
                  <a:gd name="T19" fmla="*/ 11 h 377"/>
                  <a:gd name="T20" fmla="*/ 47 w 595"/>
                  <a:gd name="T21" fmla="*/ 9 h 377"/>
                  <a:gd name="T22" fmla="*/ 99 w 595"/>
                  <a:gd name="T23" fmla="*/ 1 h 377"/>
                  <a:gd name="T24" fmla="*/ 108 w 595"/>
                  <a:gd name="T25" fmla="*/ 0 h 377"/>
                  <a:gd name="T26" fmla="*/ 116 w 595"/>
                  <a:gd name="T27" fmla="*/ 3 h 377"/>
                  <a:gd name="T28" fmla="*/ 119 w 595"/>
                  <a:gd name="T29" fmla="*/ 9 h 377"/>
                  <a:gd name="T30" fmla="*/ 118 w 595"/>
                  <a:gd name="T31" fmla="*/ 12 h 377"/>
                  <a:gd name="T32" fmla="*/ 115 w 595"/>
                  <a:gd name="T33" fmla="*/ 15 h 377"/>
                  <a:gd name="T34" fmla="*/ 110 w 595"/>
                  <a:gd name="T35" fmla="*/ 17 h 377"/>
                  <a:gd name="T36" fmla="*/ 101 w 595"/>
                  <a:gd name="T37" fmla="*/ 21 h 377"/>
                  <a:gd name="T38" fmla="*/ 90 w 595"/>
                  <a:gd name="T39" fmla="*/ 25 h 377"/>
                  <a:gd name="T40" fmla="*/ 78 w 595"/>
                  <a:gd name="T41" fmla="*/ 29 h 377"/>
                  <a:gd name="T42" fmla="*/ 65 w 595"/>
                  <a:gd name="T43" fmla="*/ 34 h 377"/>
                  <a:gd name="T44" fmla="*/ 53 w 595"/>
                  <a:gd name="T45" fmla="*/ 38 h 377"/>
                  <a:gd name="T46" fmla="*/ 38 w 595"/>
                  <a:gd name="T47" fmla="*/ 43 h 377"/>
                  <a:gd name="T48" fmla="*/ 33 w 595"/>
                  <a:gd name="T49" fmla="*/ 42 h 377"/>
                  <a:gd name="T50" fmla="*/ 28 w 595"/>
                  <a:gd name="T51" fmla="*/ 43 h 377"/>
                  <a:gd name="T52" fmla="*/ 23 w 595"/>
                  <a:gd name="T53" fmla="*/ 57 h 377"/>
                  <a:gd name="T54" fmla="*/ 19 w 595"/>
                  <a:gd name="T55" fmla="*/ 71 h 377"/>
                  <a:gd name="T56" fmla="*/ 16 w 595"/>
                  <a:gd name="T57" fmla="*/ 76 h 377"/>
                  <a:gd name="T58" fmla="*/ 11 w 595"/>
                  <a:gd name="T59" fmla="*/ 76 h 377"/>
                  <a:gd name="T60" fmla="*/ 5 w 595"/>
                  <a:gd name="T61" fmla="*/ 67 h 377"/>
                  <a:gd name="T62" fmla="*/ 5 w 595"/>
                  <a:gd name="T63" fmla="*/ 67 h 3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5"/>
                  <a:gd name="T97" fmla="*/ 0 h 377"/>
                  <a:gd name="T98" fmla="*/ 595 w 595"/>
                  <a:gd name="T99" fmla="*/ 377 h 3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5" h="377">
                    <a:moveTo>
                      <a:pt x="27" y="333"/>
                    </a:moveTo>
                    <a:lnTo>
                      <a:pt x="24" y="282"/>
                    </a:lnTo>
                    <a:lnTo>
                      <a:pt x="9" y="232"/>
                    </a:lnTo>
                    <a:lnTo>
                      <a:pt x="0" y="183"/>
                    </a:lnTo>
                    <a:lnTo>
                      <a:pt x="9" y="138"/>
                    </a:lnTo>
                    <a:lnTo>
                      <a:pt x="26" y="117"/>
                    </a:lnTo>
                    <a:lnTo>
                      <a:pt x="46" y="98"/>
                    </a:lnTo>
                    <a:lnTo>
                      <a:pt x="72" y="83"/>
                    </a:lnTo>
                    <a:lnTo>
                      <a:pt x="99" y="71"/>
                    </a:lnTo>
                    <a:lnTo>
                      <a:pt x="163" y="54"/>
                    </a:lnTo>
                    <a:lnTo>
                      <a:pt x="233" y="45"/>
                    </a:lnTo>
                    <a:lnTo>
                      <a:pt x="495" y="5"/>
                    </a:lnTo>
                    <a:lnTo>
                      <a:pt x="541" y="0"/>
                    </a:lnTo>
                    <a:lnTo>
                      <a:pt x="578" y="16"/>
                    </a:lnTo>
                    <a:lnTo>
                      <a:pt x="595" y="45"/>
                    </a:lnTo>
                    <a:lnTo>
                      <a:pt x="590" y="59"/>
                    </a:lnTo>
                    <a:lnTo>
                      <a:pt x="575" y="72"/>
                    </a:lnTo>
                    <a:lnTo>
                      <a:pt x="550" y="86"/>
                    </a:lnTo>
                    <a:lnTo>
                      <a:pt x="506" y="104"/>
                    </a:lnTo>
                    <a:lnTo>
                      <a:pt x="451" y="124"/>
                    </a:lnTo>
                    <a:lnTo>
                      <a:pt x="388" y="146"/>
                    </a:lnTo>
                    <a:lnTo>
                      <a:pt x="325" y="168"/>
                    </a:lnTo>
                    <a:lnTo>
                      <a:pt x="267" y="188"/>
                    </a:lnTo>
                    <a:lnTo>
                      <a:pt x="188" y="213"/>
                    </a:lnTo>
                    <a:lnTo>
                      <a:pt x="163" y="210"/>
                    </a:lnTo>
                    <a:lnTo>
                      <a:pt x="141" y="215"/>
                    </a:lnTo>
                    <a:lnTo>
                      <a:pt x="114" y="281"/>
                    </a:lnTo>
                    <a:lnTo>
                      <a:pt x="96" y="351"/>
                    </a:lnTo>
                    <a:lnTo>
                      <a:pt x="78" y="375"/>
                    </a:lnTo>
                    <a:lnTo>
                      <a:pt x="54" y="377"/>
                    </a:lnTo>
                    <a:lnTo>
                      <a:pt x="27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8" name="Freeform 90"/>
              <p:cNvSpPr>
                <a:spLocks/>
              </p:cNvSpPr>
              <p:nvPr/>
            </p:nvSpPr>
            <p:spPr bwMode="auto">
              <a:xfrm>
                <a:off x="3636" y="1203"/>
                <a:ext cx="63" cy="35"/>
              </a:xfrm>
              <a:custGeom>
                <a:avLst/>
                <a:gdLst>
                  <a:gd name="T0" fmla="*/ 9 w 314"/>
                  <a:gd name="T1" fmla="*/ 0 h 175"/>
                  <a:gd name="T2" fmla="*/ 20 w 314"/>
                  <a:gd name="T3" fmla="*/ 5 h 175"/>
                  <a:gd name="T4" fmla="*/ 31 w 314"/>
                  <a:gd name="T5" fmla="*/ 9 h 175"/>
                  <a:gd name="T6" fmla="*/ 53 w 314"/>
                  <a:gd name="T7" fmla="*/ 14 h 175"/>
                  <a:gd name="T8" fmla="*/ 61 w 314"/>
                  <a:gd name="T9" fmla="*/ 18 h 175"/>
                  <a:gd name="T10" fmla="*/ 63 w 314"/>
                  <a:gd name="T11" fmla="*/ 24 h 175"/>
                  <a:gd name="T12" fmla="*/ 61 w 314"/>
                  <a:gd name="T13" fmla="*/ 30 h 175"/>
                  <a:gd name="T14" fmla="*/ 58 w 314"/>
                  <a:gd name="T15" fmla="*/ 32 h 175"/>
                  <a:gd name="T16" fmla="*/ 53 w 314"/>
                  <a:gd name="T17" fmla="*/ 33 h 175"/>
                  <a:gd name="T18" fmla="*/ 43 w 314"/>
                  <a:gd name="T19" fmla="*/ 35 h 175"/>
                  <a:gd name="T20" fmla="*/ 24 w 314"/>
                  <a:gd name="T21" fmla="*/ 32 h 175"/>
                  <a:gd name="T22" fmla="*/ 7 w 314"/>
                  <a:gd name="T23" fmla="*/ 25 h 175"/>
                  <a:gd name="T24" fmla="*/ 1 w 314"/>
                  <a:gd name="T25" fmla="*/ 18 h 175"/>
                  <a:gd name="T26" fmla="*/ 0 w 314"/>
                  <a:gd name="T27" fmla="*/ 8 h 175"/>
                  <a:gd name="T28" fmla="*/ 3 w 314"/>
                  <a:gd name="T29" fmla="*/ 0 h 175"/>
                  <a:gd name="T30" fmla="*/ 9 w 314"/>
                  <a:gd name="T31" fmla="*/ 0 h 175"/>
                  <a:gd name="T32" fmla="*/ 9 w 314"/>
                  <a:gd name="T33" fmla="*/ 0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4"/>
                  <a:gd name="T52" fmla="*/ 0 h 175"/>
                  <a:gd name="T53" fmla="*/ 314 w 314"/>
                  <a:gd name="T54" fmla="*/ 175 h 1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4" h="175">
                    <a:moveTo>
                      <a:pt x="46" y="0"/>
                    </a:moveTo>
                    <a:lnTo>
                      <a:pt x="99" y="26"/>
                    </a:lnTo>
                    <a:lnTo>
                      <a:pt x="154" y="44"/>
                    </a:lnTo>
                    <a:lnTo>
                      <a:pt x="266" y="72"/>
                    </a:lnTo>
                    <a:lnTo>
                      <a:pt x="302" y="90"/>
                    </a:lnTo>
                    <a:lnTo>
                      <a:pt x="314" y="120"/>
                    </a:lnTo>
                    <a:lnTo>
                      <a:pt x="302" y="149"/>
                    </a:lnTo>
                    <a:lnTo>
                      <a:pt x="287" y="160"/>
                    </a:lnTo>
                    <a:lnTo>
                      <a:pt x="266" y="167"/>
                    </a:lnTo>
                    <a:lnTo>
                      <a:pt x="216" y="175"/>
                    </a:lnTo>
                    <a:lnTo>
                      <a:pt x="120" y="162"/>
                    </a:lnTo>
                    <a:lnTo>
                      <a:pt x="33" y="127"/>
                    </a:lnTo>
                    <a:lnTo>
                      <a:pt x="6" y="88"/>
                    </a:lnTo>
                    <a:lnTo>
                      <a:pt x="0" y="38"/>
                    </a:lnTo>
                    <a:lnTo>
                      <a:pt x="13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9" name="Freeform 91"/>
              <p:cNvSpPr>
                <a:spLocks/>
              </p:cNvSpPr>
              <p:nvPr/>
            </p:nvSpPr>
            <p:spPr bwMode="auto">
              <a:xfrm>
                <a:off x="3869" y="1235"/>
                <a:ext cx="79" cy="32"/>
              </a:xfrm>
              <a:custGeom>
                <a:avLst/>
                <a:gdLst>
                  <a:gd name="T0" fmla="*/ 13 w 397"/>
                  <a:gd name="T1" fmla="*/ 0 h 162"/>
                  <a:gd name="T2" fmla="*/ 72 w 397"/>
                  <a:gd name="T3" fmla="*/ 0 h 162"/>
                  <a:gd name="T4" fmla="*/ 77 w 397"/>
                  <a:gd name="T5" fmla="*/ 1 h 162"/>
                  <a:gd name="T6" fmla="*/ 79 w 397"/>
                  <a:gd name="T7" fmla="*/ 4 h 162"/>
                  <a:gd name="T8" fmla="*/ 78 w 397"/>
                  <a:gd name="T9" fmla="*/ 13 h 162"/>
                  <a:gd name="T10" fmla="*/ 75 w 397"/>
                  <a:gd name="T11" fmla="*/ 19 h 162"/>
                  <a:gd name="T12" fmla="*/ 71 w 397"/>
                  <a:gd name="T13" fmla="*/ 24 h 162"/>
                  <a:gd name="T14" fmla="*/ 66 w 397"/>
                  <a:gd name="T15" fmla="*/ 27 h 162"/>
                  <a:gd name="T16" fmla="*/ 60 w 397"/>
                  <a:gd name="T17" fmla="*/ 29 h 162"/>
                  <a:gd name="T18" fmla="*/ 48 w 397"/>
                  <a:gd name="T19" fmla="*/ 32 h 162"/>
                  <a:gd name="T20" fmla="*/ 36 w 397"/>
                  <a:gd name="T21" fmla="*/ 32 h 162"/>
                  <a:gd name="T22" fmla="*/ 25 w 397"/>
                  <a:gd name="T23" fmla="*/ 29 h 162"/>
                  <a:gd name="T24" fmla="*/ 15 w 397"/>
                  <a:gd name="T25" fmla="*/ 27 h 162"/>
                  <a:gd name="T26" fmla="*/ 4 w 397"/>
                  <a:gd name="T27" fmla="*/ 23 h 162"/>
                  <a:gd name="T28" fmla="*/ 0 w 397"/>
                  <a:gd name="T29" fmla="*/ 14 h 162"/>
                  <a:gd name="T30" fmla="*/ 3 w 397"/>
                  <a:gd name="T31" fmla="*/ 5 h 162"/>
                  <a:gd name="T32" fmla="*/ 7 w 397"/>
                  <a:gd name="T33" fmla="*/ 2 h 162"/>
                  <a:gd name="T34" fmla="*/ 13 w 397"/>
                  <a:gd name="T35" fmla="*/ 0 h 162"/>
                  <a:gd name="T36" fmla="*/ 13 w 397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7"/>
                  <a:gd name="T58" fmla="*/ 0 h 162"/>
                  <a:gd name="T59" fmla="*/ 397 w 397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7" h="162">
                    <a:moveTo>
                      <a:pt x="64" y="0"/>
                    </a:moveTo>
                    <a:lnTo>
                      <a:pt x="363" y="1"/>
                    </a:lnTo>
                    <a:lnTo>
                      <a:pt x="385" y="5"/>
                    </a:lnTo>
                    <a:lnTo>
                      <a:pt x="397" y="20"/>
                    </a:lnTo>
                    <a:lnTo>
                      <a:pt x="391" y="68"/>
                    </a:lnTo>
                    <a:lnTo>
                      <a:pt x="376" y="95"/>
                    </a:lnTo>
                    <a:lnTo>
                      <a:pt x="355" y="120"/>
                    </a:lnTo>
                    <a:lnTo>
                      <a:pt x="330" y="138"/>
                    </a:lnTo>
                    <a:lnTo>
                      <a:pt x="301" y="149"/>
                    </a:lnTo>
                    <a:lnTo>
                      <a:pt x="241" y="161"/>
                    </a:lnTo>
                    <a:lnTo>
                      <a:pt x="181" y="162"/>
                    </a:lnTo>
                    <a:lnTo>
                      <a:pt x="127" y="146"/>
                    </a:lnTo>
                    <a:lnTo>
                      <a:pt x="73" y="136"/>
                    </a:lnTo>
                    <a:lnTo>
                      <a:pt x="20" y="115"/>
                    </a:lnTo>
                    <a:lnTo>
                      <a:pt x="0" y="71"/>
                    </a:lnTo>
                    <a:lnTo>
                      <a:pt x="15" y="25"/>
                    </a:lnTo>
                    <a:lnTo>
                      <a:pt x="35" y="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0" name="Freeform 92"/>
              <p:cNvSpPr>
                <a:spLocks/>
              </p:cNvSpPr>
              <p:nvPr/>
            </p:nvSpPr>
            <p:spPr bwMode="auto">
              <a:xfrm>
                <a:off x="4048" y="1168"/>
                <a:ext cx="61" cy="43"/>
              </a:xfrm>
              <a:custGeom>
                <a:avLst/>
                <a:gdLst>
                  <a:gd name="T0" fmla="*/ 8 w 306"/>
                  <a:gd name="T1" fmla="*/ 16 h 213"/>
                  <a:gd name="T2" fmla="*/ 26 w 306"/>
                  <a:gd name="T3" fmla="*/ 12 h 213"/>
                  <a:gd name="T4" fmla="*/ 41 w 306"/>
                  <a:gd name="T5" fmla="*/ 2 h 213"/>
                  <a:gd name="T6" fmla="*/ 49 w 306"/>
                  <a:gd name="T7" fmla="*/ 0 h 213"/>
                  <a:gd name="T8" fmla="*/ 56 w 306"/>
                  <a:gd name="T9" fmla="*/ 7 h 213"/>
                  <a:gd name="T10" fmla="*/ 61 w 306"/>
                  <a:gd name="T11" fmla="*/ 17 h 213"/>
                  <a:gd name="T12" fmla="*/ 60 w 306"/>
                  <a:gd name="T13" fmla="*/ 27 h 213"/>
                  <a:gd name="T14" fmla="*/ 52 w 306"/>
                  <a:gd name="T15" fmla="*/ 34 h 213"/>
                  <a:gd name="T16" fmla="*/ 45 w 306"/>
                  <a:gd name="T17" fmla="*/ 38 h 213"/>
                  <a:gd name="T18" fmla="*/ 26 w 306"/>
                  <a:gd name="T19" fmla="*/ 43 h 213"/>
                  <a:gd name="T20" fmla="*/ 12 w 306"/>
                  <a:gd name="T21" fmla="*/ 42 h 213"/>
                  <a:gd name="T22" fmla="*/ 2 w 306"/>
                  <a:gd name="T23" fmla="*/ 34 h 213"/>
                  <a:gd name="T24" fmla="*/ 0 w 306"/>
                  <a:gd name="T25" fmla="*/ 23 h 213"/>
                  <a:gd name="T26" fmla="*/ 3 w 306"/>
                  <a:gd name="T27" fmla="*/ 19 h 213"/>
                  <a:gd name="T28" fmla="*/ 8 w 306"/>
                  <a:gd name="T29" fmla="*/ 16 h 213"/>
                  <a:gd name="T30" fmla="*/ 8 w 306"/>
                  <a:gd name="T31" fmla="*/ 16 h 2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6"/>
                  <a:gd name="T49" fmla="*/ 0 h 213"/>
                  <a:gd name="T50" fmla="*/ 306 w 306"/>
                  <a:gd name="T51" fmla="*/ 213 h 2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6" h="213">
                    <a:moveTo>
                      <a:pt x="42" y="78"/>
                    </a:moveTo>
                    <a:lnTo>
                      <a:pt x="130" y="57"/>
                    </a:lnTo>
                    <a:lnTo>
                      <a:pt x="207" y="8"/>
                    </a:lnTo>
                    <a:lnTo>
                      <a:pt x="246" y="0"/>
                    </a:lnTo>
                    <a:lnTo>
                      <a:pt x="283" y="34"/>
                    </a:lnTo>
                    <a:lnTo>
                      <a:pt x="306" y="84"/>
                    </a:lnTo>
                    <a:lnTo>
                      <a:pt x="299" y="132"/>
                    </a:lnTo>
                    <a:lnTo>
                      <a:pt x="262" y="170"/>
                    </a:lnTo>
                    <a:lnTo>
                      <a:pt x="225" y="190"/>
                    </a:lnTo>
                    <a:lnTo>
                      <a:pt x="131" y="213"/>
                    </a:lnTo>
                    <a:lnTo>
                      <a:pt x="60" y="207"/>
                    </a:lnTo>
                    <a:lnTo>
                      <a:pt x="12" y="166"/>
                    </a:lnTo>
                    <a:lnTo>
                      <a:pt x="0" y="116"/>
                    </a:lnTo>
                    <a:lnTo>
                      <a:pt x="14" y="94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1" name="Freeform 93"/>
              <p:cNvSpPr>
                <a:spLocks/>
              </p:cNvSpPr>
              <p:nvPr/>
            </p:nvSpPr>
            <p:spPr bwMode="auto">
              <a:xfrm>
                <a:off x="4022" y="906"/>
                <a:ext cx="107" cy="257"/>
              </a:xfrm>
              <a:custGeom>
                <a:avLst/>
                <a:gdLst>
                  <a:gd name="T0" fmla="*/ 55 w 533"/>
                  <a:gd name="T1" fmla="*/ 196 h 1289"/>
                  <a:gd name="T2" fmla="*/ 46 w 533"/>
                  <a:gd name="T3" fmla="*/ 178 h 1289"/>
                  <a:gd name="T4" fmla="*/ 41 w 533"/>
                  <a:gd name="T5" fmla="*/ 159 h 1289"/>
                  <a:gd name="T6" fmla="*/ 38 w 533"/>
                  <a:gd name="T7" fmla="*/ 114 h 1289"/>
                  <a:gd name="T8" fmla="*/ 39 w 533"/>
                  <a:gd name="T9" fmla="*/ 26 h 1289"/>
                  <a:gd name="T10" fmla="*/ 34 w 533"/>
                  <a:gd name="T11" fmla="*/ 26 h 1289"/>
                  <a:gd name="T12" fmla="*/ 30 w 533"/>
                  <a:gd name="T13" fmla="*/ 30 h 1289"/>
                  <a:gd name="T14" fmla="*/ 24 w 533"/>
                  <a:gd name="T15" fmla="*/ 40 h 1289"/>
                  <a:gd name="T16" fmla="*/ 19 w 533"/>
                  <a:gd name="T17" fmla="*/ 44 h 1289"/>
                  <a:gd name="T18" fmla="*/ 15 w 533"/>
                  <a:gd name="T19" fmla="*/ 46 h 1289"/>
                  <a:gd name="T20" fmla="*/ 6 w 533"/>
                  <a:gd name="T21" fmla="*/ 44 h 1289"/>
                  <a:gd name="T22" fmla="*/ 0 w 533"/>
                  <a:gd name="T23" fmla="*/ 37 h 1289"/>
                  <a:gd name="T24" fmla="*/ 1 w 533"/>
                  <a:gd name="T25" fmla="*/ 27 h 1289"/>
                  <a:gd name="T26" fmla="*/ 8 w 533"/>
                  <a:gd name="T27" fmla="*/ 15 h 1289"/>
                  <a:gd name="T28" fmla="*/ 17 w 533"/>
                  <a:gd name="T29" fmla="*/ 6 h 1289"/>
                  <a:gd name="T30" fmla="*/ 22 w 533"/>
                  <a:gd name="T31" fmla="*/ 3 h 1289"/>
                  <a:gd name="T32" fmla="*/ 27 w 533"/>
                  <a:gd name="T33" fmla="*/ 1 h 1289"/>
                  <a:gd name="T34" fmla="*/ 36 w 533"/>
                  <a:gd name="T35" fmla="*/ 0 h 1289"/>
                  <a:gd name="T36" fmla="*/ 46 w 533"/>
                  <a:gd name="T37" fmla="*/ 2 h 1289"/>
                  <a:gd name="T38" fmla="*/ 53 w 533"/>
                  <a:gd name="T39" fmla="*/ 9 h 1289"/>
                  <a:gd name="T40" fmla="*/ 59 w 533"/>
                  <a:gd name="T41" fmla="*/ 19 h 1289"/>
                  <a:gd name="T42" fmla="*/ 63 w 533"/>
                  <a:gd name="T43" fmla="*/ 33 h 1289"/>
                  <a:gd name="T44" fmla="*/ 63 w 533"/>
                  <a:gd name="T45" fmla="*/ 64 h 1289"/>
                  <a:gd name="T46" fmla="*/ 61 w 533"/>
                  <a:gd name="T47" fmla="*/ 94 h 1289"/>
                  <a:gd name="T48" fmla="*/ 59 w 533"/>
                  <a:gd name="T49" fmla="*/ 124 h 1289"/>
                  <a:gd name="T50" fmla="*/ 63 w 533"/>
                  <a:gd name="T51" fmla="*/ 155 h 1289"/>
                  <a:gd name="T52" fmla="*/ 68 w 533"/>
                  <a:gd name="T53" fmla="*/ 174 h 1289"/>
                  <a:gd name="T54" fmla="*/ 73 w 533"/>
                  <a:gd name="T55" fmla="*/ 187 h 1289"/>
                  <a:gd name="T56" fmla="*/ 78 w 533"/>
                  <a:gd name="T57" fmla="*/ 195 h 1289"/>
                  <a:gd name="T58" fmla="*/ 84 w 533"/>
                  <a:gd name="T59" fmla="*/ 198 h 1289"/>
                  <a:gd name="T60" fmla="*/ 94 w 533"/>
                  <a:gd name="T61" fmla="*/ 202 h 1289"/>
                  <a:gd name="T62" fmla="*/ 103 w 533"/>
                  <a:gd name="T63" fmla="*/ 210 h 1289"/>
                  <a:gd name="T64" fmla="*/ 107 w 533"/>
                  <a:gd name="T65" fmla="*/ 230 h 1289"/>
                  <a:gd name="T66" fmla="*/ 105 w 533"/>
                  <a:gd name="T67" fmla="*/ 240 h 1289"/>
                  <a:gd name="T68" fmla="*/ 102 w 533"/>
                  <a:gd name="T69" fmla="*/ 248 h 1289"/>
                  <a:gd name="T70" fmla="*/ 98 w 533"/>
                  <a:gd name="T71" fmla="*/ 254 h 1289"/>
                  <a:gd name="T72" fmla="*/ 94 w 533"/>
                  <a:gd name="T73" fmla="*/ 257 h 1289"/>
                  <a:gd name="T74" fmla="*/ 91 w 533"/>
                  <a:gd name="T75" fmla="*/ 255 h 1289"/>
                  <a:gd name="T76" fmla="*/ 90 w 533"/>
                  <a:gd name="T77" fmla="*/ 248 h 1289"/>
                  <a:gd name="T78" fmla="*/ 91 w 533"/>
                  <a:gd name="T79" fmla="*/ 226 h 1289"/>
                  <a:gd name="T80" fmla="*/ 90 w 533"/>
                  <a:gd name="T81" fmla="*/ 221 h 1289"/>
                  <a:gd name="T82" fmla="*/ 87 w 533"/>
                  <a:gd name="T83" fmla="*/ 218 h 1289"/>
                  <a:gd name="T84" fmla="*/ 76 w 533"/>
                  <a:gd name="T85" fmla="*/ 221 h 1289"/>
                  <a:gd name="T86" fmla="*/ 62 w 533"/>
                  <a:gd name="T87" fmla="*/ 210 h 1289"/>
                  <a:gd name="T88" fmla="*/ 55 w 533"/>
                  <a:gd name="T89" fmla="*/ 196 h 1289"/>
                  <a:gd name="T90" fmla="*/ 55 w 533"/>
                  <a:gd name="T91" fmla="*/ 196 h 12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3"/>
                  <a:gd name="T139" fmla="*/ 0 h 1289"/>
                  <a:gd name="T140" fmla="*/ 533 w 533"/>
                  <a:gd name="T141" fmla="*/ 1289 h 12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3" h="1289">
                    <a:moveTo>
                      <a:pt x="274" y="983"/>
                    </a:moveTo>
                    <a:lnTo>
                      <a:pt x="227" y="894"/>
                    </a:lnTo>
                    <a:lnTo>
                      <a:pt x="202" y="795"/>
                    </a:lnTo>
                    <a:lnTo>
                      <a:pt x="190" y="573"/>
                    </a:lnTo>
                    <a:lnTo>
                      <a:pt x="196" y="131"/>
                    </a:lnTo>
                    <a:lnTo>
                      <a:pt x="170" y="130"/>
                    </a:lnTo>
                    <a:lnTo>
                      <a:pt x="149" y="150"/>
                    </a:lnTo>
                    <a:lnTo>
                      <a:pt x="119" y="202"/>
                    </a:lnTo>
                    <a:lnTo>
                      <a:pt x="97" y="222"/>
                    </a:lnTo>
                    <a:lnTo>
                      <a:pt x="73" y="232"/>
                    </a:lnTo>
                    <a:lnTo>
                      <a:pt x="28" y="223"/>
                    </a:lnTo>
                    <a:lnTo>
                      <a:pt x="0" y="187"/>
                    </a:lnTo>
                    <a:lnTo>
                      <a:pt x="6" y="133"/>
                    </a:lnTo>
                    <a:lnTo>
                      <a:pt x="42" y="74"/>
                    </a:lnTo>
                    <a:lnTo>
                      <a:pt x="85" y="32"/>
                    </a:lnTo>
                    <a:lnTo>
                      <a:pt x="109" y="17"/>
                    </a:lnTo>
                    <a:lnTo>
                      <a:pt x="133" y="7"/>
                    </a:lnTo>
                    <a:lnTo>
                      <a:pt x="181" y="0"/>
                    </a:lnTo>
                    <a:lnTo>
                      <a:pt x="227" y="12"/>
                    </a:lnTo>
                    <a:lnTo>
                      <a:pt x="266" y="43"/>
                    </a:lnTo>
                    <a:lnTo>
                      <a:pt x="295" y="95"/>
                    </a:lnTo>
                    <a:lnTo>
                      <a:pt x="313" y="167"/>
                    </a:lnTo>
                    <a:lnTo>
                      <a:pt x="316" y="319"/>
                    </a:lnTo>
                    <a:lnTo>
                      <a:pt x="305" y="472"/>
                    </a:lnTo>
                    <a:lnTo>
                      <a:pt x="296" y="624"/>
                    </a:lnTo>
                    <a:lnTo>
                      <a:pt x="312" y="777"/>
                    </a:lnTo>
                    <a:lnTo>
                      <a:pt x="338" y="874"/>
                    </a:lnTo>
                    <a:lnTo>
                      <a:pt x="365" y="939"/>
                    </a:lnTo>
                    <a:lnTo>
                      <a:pt x="391" y="976"/>
                    </a:lnTo>
                    <a:lnTo>
                      <a:pt x="417" y="995"/>
                    </a:lnTo>
                    <a:lnTo>
                      <a:pt x="468" y="1012"/>
                    </a:lnTo>
                    <a:lnTo>
                      <a:pt x="512" y="1053"/>
                    </a:lnTo>
                    <a:lnTo>
                      <a:pt x="533" y="1154"/>
                    </a:lnTo>
                    <a:lnTo>
                      <a:pt x="523" y="1204"/>
                    </a:lnTo>
                    <a:lnTo>
                      <a:pt x="506" y="1246"/>
                    </a:lnTo>
                    <a:lnTo>
                      <a:pt x="486" y="1276"/>
                    </a:lnTo>
                    <a:lnTo>
                      <a:pt x="467" y="1289"/>
                    </a:lnTo>
                    <a:lnTo>
                      <a:pt x="452" y="1281"/>
                    </a:lnTo>
                    <a:lnTo>
                      <a:pt x="446" y="1246"/>
                    </a:lnTo>
                    <a:lnTo>
                      <a:pt x="452" y="1136"/>
                    </a:lnTo>
                    <a:lnTo>
                      <a:pt x="446" y="1110"/>
                    </a:lnTo>
                    <a:lnTo>
                      <a:pt x="434" y="1095"/>
                    </a:lnTo>
                    <a:lnTo>
                      <a:pt x="378" y="1106"/>
                    </a:lnTo>
                    <a:lnTo>
                      <a:pt x="311" y="1055"/>
                    </a:lnTo>
                    <a:lnTo>
                      <a:pt x="274" y="9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2" name="Freeform 94"/>
              <p:cNvSpPr>
                <a:spLocks/>
              </p:cNvSpPr>
              <p:nvPr/>
            </p:nvSpPr>
            <p:spPr bwMode="auto">
              <a:xfrm>
                <a:off x="3648" y="864"/>
                <a:ext cx="75" cy="27"/>
              </a:xfrm>
              <a:custGeom>
                <a:avLst/>
                <a:gdLst>
                  <a:gd name="T0" fmla="*/ 4 w 375"/>
                  <a:gd name="T1" fmla="*/ 14 h 137"/>
                  <a:gd name="T2" fmla="*/ 12 w 375"/>
                  <a:gd name="T3" fmla="*/ 11 h 137"/>
                  <a:gd name="T4" fmla="*/ 23 w 375"/>
                  <a:gd name="T5" fmla="*/ 6 h 137"/>
                  <a:gd name="T6" fmla="*/ 34 w 375"/>
                  <a:gd name="T7" fmla="*/ 2 h 137"/>
                  <a:gd name="T8" fmla="*/ 40 w 375"/>
                  <a:gd name="T9" fmla="*/ 0 h 137"/>
                  <a:gd name="T10" fmla="*/ 66 w 375"/>
                  <a:gd name="T11" fmla="*/ 4 h 137"/>
                  <a:gd name="T12" fmla="*/ 73 w 375"/>
                  <a:gd name="T13" fmla="*/ 8 h 137"/>
                  <a:gd name="T14" fmla="*/ 75 w 375"/>
                  <a:gd name="T15" fmla="*/ 15 h 137"/>
                  <a:gd name="T16" fmla="*/ 72 w 375"/>
                  <a:gd name="T17" fmla="*/ 21 h 137"/>
                  <a:gd name="T18" fmla="*/ 69 w 375"/>
                  <a:gd name="T19" fmla="*/ 23 h 137"/>
                  <a:gd name="T20" fmla="*/ 65 w 375"/>
                  <a:gd name="T21" fmla="*/ 24 h 137"/>
                  <a:gd name="T22" fmla="*/ 42 w 375"/>
                  <a:gd name="T23" fmla="*/ 25 h 137"/>
                  <a:gd name="T24" fmla="*/ 8 w 375"/>
                  <a:gd name="T25" fmla="*/ 27 h 137"/>
                  <a:gd name="T26" fmla="*/ 3 w 375"/>
                  <a:gd name="T27" fmla="*/ 26 h 137"/>
                  <a:gd name="T28" fmla="*/ 0 w 375"/>
                  <a:gd name="T29" fmla="*/ 23 h 137"/>
                  <a:gd name="T30" fmla="*/ 0 w 375"/>
                  <a:gd name="T31" fmla="*/ 18 h 137"/>
                  <a:gd name="T32" fmla="*/ 4 w 375"/>
                  <a:gd name="T33" fmla="*/ 14 h 137"/>
                  <a:gd name="T34" fmla="*/ 4 w 375"/>
                  <a:gd name="T35" fmla="*/ 14 h 1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5"/>
                  <a:gd name="T55" fmla="*/ 0 h 137"/>
                  <a:gd name="T56" fmla="*/ 375 w 375"/>
                  <a:gd name="T57" fmla="*/ 137 h 1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5" h="137">
                    <a:moveTo>
                      <a:pt x="22" y="73"/>
                    </a:moveTo>
                    <a:lnTo>
                      <a:pt x="58" y="56"/>
                    </a:lnTo>
                    <a:lnTo>
                      <a:pt x="114" y="31"/>
                    </a:lnTo>
                    <a:lnTo>
                      <a:pt x="169" y="9"/>
                    </a:lnTo>
                    <a:lnTo>
                      <a:pt x="200" y="0"/>
                    </a:lnTo>
                    <a:lnTo>
                      <a:pt x="329" y="21"/>
                    </a:lnTo>
                    <a:lnTo>
                      <a:pt x="365" y="42"/>
                    </a:lnTo>
                    <a:lnTo>
                      <a:pt x="375" y="74"/>
                    </a:lnTo>
                    <a:lnTo>
                      <a:pt x="361" y="105"/>
                    </a:lnTo>
                    <a:lnTo>
                      <a:pt x="345" y="116"/>
                    </a:lnTo>
                    <a:lnTo>
                      <a:pt x="323" y="122"/>
                    </a:lnTo>
                    <a:lnTo>
                      <a:pt x="210" y="129"/>
                    </a:lnTo>
                    <a:lnTo>
                      <a:pt x="42" y="137"/>
                    </a:lnTo>
                    <a:lnTo>
                      <a:pt x="14" y="134"/>
                    </a:lnTo>
                    <a:lnTo>
                      <a:pt x="0" y="116"/>
                    </a:lnTo>
                    <a:lnTo>
                      <a:pt x="0" y="92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2232" y="2083"/>
              <a:ext cx="544" cy="331"/>
              <a:chOff x="3552" y="811"/>
              <a:chExt cx="583" cy="456"/>
            </a:xfrm>
          </p:grpSpPr>
          <p:sp>
            <p:nvSpPr>
              <p:cNvPr id="2097" name="Freeform 96"/>
              <p:cNvSpPr>
                <a:spLocks/>
              </p:cNvSpPr>
              <p:nvPr/>
            </p:nvSpPr>
            <p:spPr bwMode="auto">
              <a:xfrm>
                <a:off x="3602" y="897"/>
                <a:ext cx="468" cy="319"/>
              </a:xfrm>
              <a:custGeom>
                <a:avLst/>
                <a:gdLst>
                  <a:gd name="T0" fmla="*/ 128 w 2342"/>
                  <a:gd name="T1" fmla="*/ 7 h 1592"/>
                  <a:gd name="T2" fmla="*/ 108 w 2342"/>
                  <a:gd name="T3" fmla="*/ 116 h 1592"/>
                  <a:gd name="T4" fmla="*/ 24 w 2342"/>
                  <a:gd name="T5" fmla="*/ 210 h 1592"/>
                  <a:gd name="T6" fmla="*/ 0 w 2342"/>
                  <a:gd name="T7" fmla="*/ 236 h 1592"/>
                  <a:gd name="T8" fmla="*/ 9 w 2342"/>
                  <a:gd name="T9" fmla="*/ 289 h 1592"/>
                  <a:gd name="T10" fmla="*/ 360 w 2342"/>
                  <a:gd name="T11" fmla="*/ 319 h 1592"/>
                  <a:gd name="T12" fmla="*/ 468 w 2342"/>
                  <a:gd name="T13" fmla="*/ 263 h 1592"/>
                  <a:gd name="T14" fmla="*/ 406 w 2342"/>
                  <a:gd name="T15" fmla="*/ 12 h 1592"/>
                  <a:gd name="T16" fmla="*/ 381 w 2342"/>
                  <a:gd name="T17" fmla="*/ 0 h 1592"/>
                  <a:gd name="T18" fmla="*/ 335 w 2342"/>
                  <a:gd name="T19" fmla="*/ 51 h 1592"/>
                  <a:gd name="T20" fmla="*/ 196 w 2342"/>
                  <a:gd name="T21" fmla="*/ 39 h 1592"/>
                  <a:gd name="T22" fmla="*/ 152 w 2342"/>
                  <a:gd name="T23" fmla="*/ 0 h 1592"/>
                  <a:gd name="T24" fmla="*/ 128 w 2342"/>
                  <a:gd name="T25" fmla="*/ 7 h 1592"/>
                  <a:gd name="T26" fmla="*/ 128 w 2342"/>
                  <a:gd name="T27" fmla="*/ 7 h 15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42"/>
                  <a:gd name="T43" fmla="*/ 0 h 1592"/>
                  <a:gd name="T44" fmla="*/ 2342 w 2342"/>
                  <a:gd name="T45" fmla="*/ 1592 h 15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42" h="1592">
                    <a:moveTo>
                      <a:pt x="640" y="33"/>
                    </a:moveTo>
                    <a:lnTo>
                      <a:pt x="538" y="578"/>
                    </a:lnTo>
                    <a:lnTo>
                      <a:pt x="120" y="1047"/>
                    </a:lnTo>
                    <a:lnTo>
                      <a:pt x="0" y="1180"/>
                    </a:lnTo>
                    <a:lnTo>
                      <a:pt x="45" y="1440"/>
                    </a:lnTo>
                    <a:lnTo>
                      <a:pt x="1803" y="1592"/>
                    </a:lnTo>
                    <a:lnTo>
                      <a:pt x="2342" y="1314"/>
                    </a:lnTo>
                    <a:lnTo>
                      <a:pt x="2031" y="58"/>
                    </a:lnTo>
                    <a:lnTo>
                      <a:pt x="1905" y="0"/>
                    </a:lnTo>
                    <a:lnTo>
                      <a:pt x="1677" y="255"/>
                    </a:lnTo>
                    <a:lnTo>
                      <a:pt x="980" y="197"/>
                    </a:lnTo>
                    <a:lnTo>
                      <a:pt x="760" y="0"/>
                    </a:lnTo>
                    <a:lnTo>
                      <a:pt x="64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Freeform 97"/>
              <p:cNvSpPr>
                <a:spLocks/>
              </p:cNvSpPr>
              <p:nvPr/>
            </p:nvSpPr>
            <p:spPr bwMode="auto">
              <a:xfrm>
                <a:off x="3605" y="915"/>
                <a:ext cx="530" cy="341"/>
              </a:xfrm>
              <a:custGeom>
                <a:avLst/>
                <a:gdLst>
                  <a:gd name="T0" fmla="*/ 24 w 2651"/>
                  <a:gd name="T1" fmla="*/ 231 h 1707"/>
                  <a:gd name="T2" fmla="*/ 110 w 2651"/>
                  <a:gd name="T3" fmla="*/ 231 h 1707"/>
                  <a:gd name="T4" fmla="*/ 258 w 2651"/>
                  <a:gd name="T5" fmla="*/ 257 h 1707"/>
                  <a:gd name="T6" fmla="*/ 229 w 2651"/>
                  <a:gd name="T7" fmla="*/ 230 h 1707"/>
                  <a:gd name="T8" fmla="*/ 341 w 2651"/>
                  <a:gd name="T9" fmla="*/ 170 h 1707"/>
                  <a:gd name="T10" fmla="*/ 381 w 2651"/>
                  <a:gd name="T11" fmla="*/ 204 h 1707"/>
                  <a:gd name="T12" fmla="*/ 392 w 2651"/>
                  <a:gd name="T13" fmla="*/ 158 h 1707"/>
                  <a:gd name="T14" fmla="*/ 381 w 2651"/>
                  <a:gd name="T15" fmla="*/ 48 h 1707"/>
                  <a:gd name="T16" fmla="*/ 391 w 2651"/>
                  <a:gd name="T17" fmla="*/ 0 h 1707"/>
                  <a:gd name="T18" fmla="*/ 414 w 2651"/>
                  <a:gd name="T19" fmla="*/ 33 h 1707"/>
                  <a:gd name="T20" fmla="*/ 430 w 2651"/>
                  <a:gd name="T21" fmla="*/ 29 h 1707"/>
                  <a:gd name="T22" fmla="*/ 444 w 2651"/>
                  <a:gd name="T23" fmla="*/ 0 h 1707"/>
                  <a:gd name="T24" fmla="*/ 486 w 2651"/>
                  <a:gd name="T25" fmla="*/ 13 h 1707"/>
                  <a:gd name="T26" fmla="*/ 492 w 2651"/>
                  <a:gd name="T27" fmla="*/ 163 h 1707"/>
                  <a:gd name="T28" fmla="*/ 529 w 2651"/>
                  <a:gd name="T29" fmla="*/ 190 h 1707"/>
                  <a:gd name="T30" fmla="*/ 530 w 2651"/>
                  <a:gd name="T31" fmla="*/ 237 h 1707"/>
                  <a:gd name="T32" fmla="*/ 348 w 2651"/>
                  <a:gd name="T33" fmla="*/ 341 h 1707"/>
                  <a:gd name="T34" fmla="*/ 0 w 2651"/>
                  <a:gd name="T35" fmla="*/ 280 h 1707"/>
                  <a:gd name="T36" fmla="*/ 24 w 2651"/>
                  <a:gd name="T37" fmla="*/ 231 h 1707"/>
                  <a:gd name="T38" fmla="*/ 24 w 2651"/>
                  <a:gd name="T39" fmla="*/ 231 h 17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51"/>
                  <a:gd name="T61" fmla="*/ 0 h 1707"/>
                  <a:gd name="T62" fmla="*/ 2651 w 2651"/>
                  <a:gd name="T63" fmla="*/ 1707 h 17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51" h="1707">
                    <a:moveTo>
                      <a:pt x="120" y="1155"/>
                    </a:moveTo>
                    <a:lnTo>
                      <a:pt x="551" y="1155"/>
                    </a:lnTo>
                    <a:lnTo>
                      <a:pt x="1291" y="1288"/>
                    </a:lnTo>
                    <a:lnTo>
                      <a:pt x="1146" y="1149"/>
                    </a:lnTo>
                    <a:lnTo>
                      <a:pt x="1708" y="850"/>
                    </a:lnTo>
                    <a:lnTo>
                      <a:pt x="1905" y="1021"/>
                    </a:lnTo>
                    <a:lnTo>
                      <a:pt x="1961" y="793"/>
                    </a:lnTo>
                    <a:lnTo>
                      <a:pt x="1905" y="241"/>
                    </a:lnTo>
                    <a:lnTo>
                      <a:pt x="1955" y="0"/>
                    </a:lnTo>
                    <a:lnTo>
                      <a:pt x="2069" y="165"/>
                    </a:lnTo>
                    <a:lnTo>
                      <a:pt x="2152" y="146"/>
                    </a:lnTo>
                    <a:lnTo>
                      <a:pt x="2222" y="0"/>
                    </a:lnTo>
                    <a:lnTo>
                      <a:pt x="2430" y="63"/>
                    </a:lnTo>
                    <a:lnTo>
                      <a:pt x="2461" y="818"/>
                    </a:lnTo>
                    <a:lnTo>
                      <a:pt x="2645" y="952"/>
                    </a:lnTo>
                    <a:lnTo>
                      <a:pt x="2651" y="1186"/>
                    </a:lnTo>
                    <a:lnTo>
                      <a:pt x="1741" y="1707"/>
                    </a:lnTo>
                    <a:lnTo>
                      <a:pt x="0" y="1402"/>
                    </a:lnTo>
                    <a:lnTo>
                      <a:pt x="120" y="1155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Freeform 98"/>
              <p:cNvSpPr>
                <a:spLocks/>
              </p:cNvSpPr>
              <p:nvPr/>
            </p:nvSpPr>
            <p:spPr bwMode="auto">
              <a:xfrm rot="1807377">
                <a:off x="3552" y="864"/>
                <a:ext cx="162" cy="214"/>
              </a:xfrm>
              <a:custGeom>
                <a:avLst/>
                <a:gdLst>
                  <a:gd name="T0" fmla="*/ 59 w 810"/>
                  <a:gd name="T1" fmla="*/ 142 h 1069"/>
                  <a:gd name="T2" fmla="*/ 83 w 810"/>
                  <a:gd name="T3" fmla="*/ 132 h 1069"/>
                  <a:gd name="T4" fmla="*/ 103 w 810"/>
                  <a:gd name="T5" fmla="*/ 132 h 1069"/>
                  <a:gd name="T6" fmla="*/ 111 w 810"/>
                  <a:gd name="T7" fmla="*/ 150 h 1069"/>
                  <a:gd name="T8" fmla="*/ 122 w 810"/>
                  <a:gd name="T9" fmla="*/ 165 h 1069"/>
                  <a:gd name="T10" fmla="*/ 149 w 810"/>
                  <a:gd name="T11" fmla="*/ 171 h 1069"/>
                  <a:gd name="T12" fmla="*/ 162 w 810"/>
                  <a:gd name="T13" fmla="*/ 197 h 1069"/>
                  <a:gd name="T14" fmla="*/ 157 w 810"/>
                  <a:gd name="T15" fmla="*/ 212 h 1069"/>
                  <a:gd name="T16" fmla="*/ 143 w 810"/>
                  <a:gd name="T17" fmla="*/ 210 h 1069"/>
                  <a:gd name="T18" fmla="*/ 131 w 810"/>
                  <a:gd name="T19" fmla="*/ 192 h 1069"/>
                  <a:gd name="T20" fmla="*/ 110 w 810"/>
                  <a:gd name="T21" fmla="*/ 200 h 1069"/>
                  <a:gd name="T22" fmla="*/ 96 w 810"/>
                  <a:gd name="T23" fmla="*/ 205 h 1069"/>
                  <a:gd name="T24" fmla="*/ 81 w 810"/>
                  <a:gd name="T25" fmla="*/ 195 h 1069"/>
                  <a:gd name="T26" fmla="*/ 85 w 810"/>
                  <a:gd name="T27" fmla="*/ 176 h 1069"/>
                  <a:gd name="T28" fmla="*/ 86 w 810"/>
                  <a:gd name="T29" fmla="*/ 159 h 1069"/>
                  <a:gd name="T30" fmla="*/ 68 w 810"/>
                  <a:gd name="T31" fmla="*/ 169 h 1069"/>
                  <a:gd name="T32" fmla="*/ 48 w 810"/>
                  <a:gd name="T33" fmla="*/ 179 h 1069"/>
                  <a:gd name="T34" fmla="*/ 26 w 810"/>
                  <a:gd name="T35" fmla="*/ 186 h 1069"/>
                  <a:gd name="T36" fmla="*/ 11 w 810"/>
                  <a:gd name="T37" fmla="*/ 169 h 1069"/>
                  <a:gd name="T38" fmla="*/ 20 w 810"/>
                  <a:gd name="T39" fmla="*/ 146 h 1069"/>
                  <a:gd name="T40" fmla="*/ 28 w 810"/>
                  <a:gd name="T41" fmla="*/ 134 h 1069"/>
                  <a:gd name="T42" fmla="*/ 38 w 810"/>
                  <a:gd name="T43" fmla="*/ 111 h 1069"/>
                  <a:gd name="T44" fmla="*/ 23 w 810"/>
                  <a:gd name="T45" fmla="*/ 104 h 1069"/>
                  <a:gd name="T46" fmla="*/ 2 w 810"/>
                  <a:gd name="T47" fmla="*/ 95 h 1069"/>
                  <a:gd name="T48" fmla="*/ 2 w 810"/>
                  <a:gd name="T49" fmla="*/ 81 h 1069"/>
                  <a:gd name="T50" fmla="*/ 10 w 810"/>
                  <a:gd name="T51" fmla="*/ 69 h 1069"/>
                  <a:gd name="T52" fmla="*/ 20 w 810"/>
                  <a:gd name="T53" fmla="*/ 60 h 1069"/>
                  <a:gd name="T54" fmla="*/ 31 w 810"/>
                  <a:gd name="T55" fmla="*/ 53 h 1069"/>
                  <a:gd name="T56" fmla="*/ 30 w 810"/>
                  <a:gd name="T57" fmla="*/ 13 h 1069"/>
                  <a:gd name="T58" fmla="*/ 46 w 810"/>
                  <a:gd name="T59" fmla="*/ 3 h 1069"/>
                  <a:gd name="T60" fmla="*/ 85 w 810"/>
                  <a:gd name="T61" fmla="*/ 0 h 1069"/>
                  <a:gd name="T62" fmla="*/ 86 w 810"/>
                  <a:gd name="T63" fmla="*/ 12 h 1069"/>
                  <a:gd name="T64" fmla="*/ 80 w 810"/>
                  <a:gd name="T65" fmla="*/ 19 h 1069"/>
                  <a:gd name="T66" fmla="*/ 73 w 810"/>
                  <a:gd name="T67" fmla="*/ 23 h 1069"/>
                  <a:gd name="T68" fmla="*/ 45 w 810"/>
                  <a:gd name="T69" fmla="*/ 25 h 1069"/>
                  <a:gd name="T70" fmla="*/ 48 w 810"/>
                  <a:gd name="T71" fmla="*/ 40 h 1069"/>
                  <a:gd name="T72" fmla="*/ 57 w 810"/>
                  <a:gd name="T73" fmla="*/ 61 h 1069"/>
                  <a:gd name="T74" fmla="*/ 51 w 810"/>
                  <a:gd name="T75" fmla="*/ 68 h 1069"/>
                  <a:gd name="T76" fmla="*/ 36 w 810"/>
                  <a:gd name="T77" fmla="*/ 73 h 1069"/>
                  <a:gd name="T78" fmla="*/ 33 w 810"/>
                  <a:gd name="T79" fmla="*/ 83 h 1069"/>
                  <a:gd name="T80" fmla="*/ 51 w 810"/>
                  <a:gd name="T81" fmla="*/ 83 h 1069"/>
                  <a:gd name="T82" fmla="*/ 62 w 810"/>
                  <a:gd name="T83" fmla="*/ 96 h 1069"/>
                  <a:gd name="T84" fmla="*/ 60 w 810"/>
                  <a:gd name="T85" fmla="*/ 124 h 1069"/>
                  <a:gd name="T86" fmla="*/ 52 w 810"/>
                  <a:gd name="T87" fmla="*/ 141 h 1069"/>
                  <a:gd name="T88" fmla="*/ 47 w 810"/>
                  <a:gd name="T89" fmla="*/ 147 h 10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10"/>
                  <a:gd name="T136" fmla="*/ 0 h 1069"/>
                  <a:gd name="T137" fmla="*/ 810 w 810"/>
                  <a:gd name="T138" fmla="*/ 1069 h 10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10" h="1069">
                    <a:moveTo>
                      <a:pt x="235" y="736"/>
                    </a:moveTo>
                    <a:lnTo>
                      <a:pt x="295" y="710"/>
                    </a:lnTo>
                    <a:lnTo>
                      <a:pt x="357" y="682"/>
                    </a:lnTo>
                    <a:lnTo>
                      <a:pt x="417" y="660"/>
                    </a:lnTo>
                    <a:lnTo>
                      <a:pt x="471" y="650"/>
                    </a:lnTo>
                    <a:lnTo>
                      <a:pt x="516" y="657"/>
                    </a:lnTo>
                    <a:lnTo>
                      <a:pt x="545" y="687"/>
                    </a:lnTo>
                    <a:lnTo>
                      <a:pt x="555" y="747"/>
                    </a:lnTo>
                    <a:lnTo>
                      <a:pt x="543" y="840"/>
                    </a:lnTo>
                    <a:lnTo>
                      <a:pt x="609" y="825"/>
                    </a:lnTo>
                    <a:lnTo>
                      <a:pt x="665" y="825"/>
                    </a:lnTo>
                    <a:lnTo>
                      <a:pt x="746" y="855"/>
                    </a:lnTo>
                    <a:lnTo>
                      <a:pt x="793" y="915"/>
                    </a:lnTo>
                    <a:lnTo>
                      <a:pt x="810" y="982"/>
                    </a:lnTo>
                    <a:lnTo>
                      <a:pt x="799" y="1040"/>
                    </a:lnTo>
                    <a:lnTo>
                      <a:pt x="786" y="1059"/>
                    </a:lnTo>
                    <a:lnTo>
                      <a:pt x="767" y="1069"/>
                    </a:lnTo>
                    <a:lnTo>
                      <a:pt x="717" y="1047"/>
                    </a:lnTo>
                    <a:lnTo>
                      <a:pt x="687" y="1012"/>
                    </a:lnTo>
                    <a:lnTo>
                      <a:pt x="654" y="957"/>
                    </a:lnTo>
                    <a:lnTo>
                      <a:pt x="588" y="979"/>
                    </a:lnTo>
                    <a:lnTo>
                      <a:pt x="552" y="998"/>
                    </a:lnTo>
                    <a:lnTo>
                      <a:pt x="515" y="1015"/>
                    </a:lnTo>
                    <a:lnTo>
                      <a:pt x="480" y="1025"/>
                    </a:lnTo>
                    <a:lnTo>
                      <a:pt x="450" y="1027"/>
                    </a:lnTo>
                    <a:lnTo>
                      <a:pt x="407" y="975"/>
                    </a:lnTo>
                    <a:lnTo>
                      <a:pt x="407" y="925"/>
                    </a:lnTo>
                    <a:lnTo>
                      <a:pt x="425" y="878"/>
                    </a:lnTo>
                    <a:lnTo>
                      <a:pt x="458" y="782"/>
                    </a:lnTo>
                    <a:lnTo>
                      <a:pt x="429" y="796"/>
                    </a:lnTo>
                    <a:lnTo>
                      <a:pt x="389" y="816"/>
                    </a:lnTo>
                    <a:lnTo>
                      <a:pt x="341" y="842"/>
                    </a:lnTo>
                    <a:lnTo>
                      <a:pt x="289" y="868"/>
                    </a:lnTo>
                    <a:lnTo>
                      <a:pt x="238" y="893"/>
                    </a:lnTo>
                    <a:lnTo>
                      <a:pt x="191" y="914"/>
                    </a:lnTo>
                    <a:lnTo>
                      <a:pt x="130" y="927"/>
                    </a:lnTo>
                    <a:lnTo>
                      <a:pt x="73" y="893"/>
                    </a:lnTo>
                    <a:lnTo>
                      <a:pt x="56" y="845"/>
                    </a:lnTo>
                    <a:lnTo>
                      <a:pt x="70" y="790"/>
                    </a:lnTo>
                    <a:lnTo>
                      <a:pt x="101" y="730"/>
                    </a:lnTo>
                    <a:lnTo>
                      <a:pt x="120" y="700"/>
                    </a:lnTo>
                    <a:lnTo>
                      <a:pt x="139" y="671"/>
                    </a:lnTo>
                    <a:lnTo>
                      <a:pt x="174" y="618"/>
                    </a:lnTo>
                    <a:lnTo>
                      <a:pt x="191" y="552"/>
                    </a:lnTo>
                    <a:lnTo>
                      <a:pt x="156" y="533"/>
                    </a:lnTo>
                    <a:lnTo>
                      <a:pt x="114" y="520"/>
                    </a:lnTo>
                    <a:lnTo>
                      <a:pt x="35" y="496"/>
                    </a:lnTo>
                    <a:lnTo>
                      <a:pt x="8" y="477"/>
                    </a:lnTo>
                    <a:lnTo>
                      <a:pt x="0" y="448"/>
                    </a:lnTo>
                    <a:lnTo>
                      <a:pt x="11" y="405"/>
                    </a:lnTo>
                    <a:lnTo>
                      <a:pt x="26" y="377"/>
                    </a:lnTo>
                    <a:lnTo>
                      <a:pt x="50" y="345"/>
                    </a:lnTo>
                    <a:lnTo>
                      <a:pt x="73" y="321"/>
                    </a:lnTo>
                    <a:lnTo>
                      <a:pt x="100" y="299"/>
                    </a:lnTo>
                    <a:lnTo>
                      <a:pt x="128" y="280"/>
                    </a:lnTo>
                    <a:lnTo>
                      <a:pt x="157" y="263"/>
                    </a:lnTo>
                    <a:lnTo>
                      <a:pt x="136" y="113"/>
                    </a:lnTo>
                    <a:lnTo>
                      <a:pt x="151" y="67"/>
                    </a:lnTo>
                    <a:lnTo>
                      <a:pt x="184" y="35"/>
                    </a:lnTo>
                    <a:lnTo>
                      <a:pt x="229" y="16"/>
                    </a:lnTo>
                    <a:lnTo>
                      <a:pt x="285" y="5"/>
                    </a:lnTo>
                    <a:lnTo>
                      <a:pt x="426" y="0"/>
                    </a:lnTo>
                    <a:lnTo>
                      <a:pt x="441" y="18"/>
                    </a:lnTo>
                    <a:lnTo>
                      <a:pt x="429" y="58"/>
                    </a:lnTo>
                    <a:lnTo>
                      <a:pt x="415" y="79"/>
                    </a:lnTo>
                    <a:lnTo>
                      <a:pt x="399" y="97"/>
                    </a:lnTo>
                    <a:lnTo>
                      <a:pt x="383" y="111"/>
                    </a:lnTo>
                    <a:lnTo>
                      <a:pt x="366" y="115"/>
                    </a:lnTo>
                    <a:lnTo>
                      <a:pt x="291" y="108"/>
                    </a:lnTo>
                    <a:lnTo>
                      <a:pt x="227" y="124"/>
                    </a:lnTo>
                    <a:lnTo>
                      <a:pt x="222" y="161"/>
                    </a:lnTo>
                    <a:lnTo>
                      <a:pt x="240" y="201"/>
                    </a:lnTo>
                    <a:lnTo>
                      <a:pt x="283" y="274"/>
                    </a:lnTo>
                    <a:lnTo>
                      <a:pt x="284" y="306"/>
                    </a:lnTo>
                    <a:lnTo>
                      <a:pt x="273" y="328"/>
                    </a:lnTo>
                    <a:lnTo>
                      <a:pt x="253" y="341"/>
                    </a:lnTo>
                    <a:lnTo>
                      <a:pt x="228" y="351"/>
                    </a:lnTo>
                    <a:lnTo>
                      <a:pt x="179" y="366"/>
                    </a:lnTo>
                    <a:lnTo>
                      <a:pt x="152" y="397"/>
                    </a:lnTo>
                    <a:lnTo>
                      <a:pt x="164" y="413"/>
                    </a:lnTo>
                    <a:lnTo>
                      <a:pt x="193" y="414"/>
                    </a:lnTo>
                    <a:lnTo>
                      <a:pt x="256" y="415"/>
                    </a:lnTo>
                    <a:lnTo>
                      <a:pt x="289" y="441"/>
                    </a:lnTo>
                    <a:lnTo>
                      <a:pt x="308" y="478"/>
                    </a:lnTo>
                    <a:lnTo>
                      <a:pt x="312" y="570"/>
                    </a:lnTo>
                    <a:lnTo>
                      <a:pt x="300" y="620"/>
                    </a:lnTo>
                    <a:lnTo>
                      <a:pt x="282" y="666"/>
                    </a:lnTo>
                    <a:lnTo>
                      <a:pt x="260" y="706"/>
                    </a:lnTo>
                    <a:lnTo>
                      <a:pt x="235" y="7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" name="Group 99"/>
              <p:cNvGrpSpPr>
                <a:grpSpLocks/>
              </p:cNvGrpSpPr>
              <p:nvPr/>
            </p:nvGrpSpPr>
            <p:grpSpPr bwMode="auto">
              <a:xfrm rot="976453">
                <a:off x="3686" y="811"/>
                <a:ext cx="442" cy="245"/>
                <a:chOff x="3573" y="722"/>
                <a:chExt cx="442" cy="245"/>
              </a:xfrm>
            </p:grpSpPr>
            <p:sp>
              <p:nvSpPr>
                <p:cNvPr id="2113" name="Freeform 100"/>
                <p:cNvSpPr>
                  <a:spLocks/>
                </p:cNvSpPr>
                <p:nvPr/>
              </p:nvSpPr>
              <p:spPr bwMode="auto">
                <a:xfrm>
                  <a:off x="3576" y="730"/>
                  <a:ext cx="432" cy="228"/>
                </a:xfrm>
                <a:custGeom>
                  <a:avLst/>
                  <a:gdLst>
                    <a:gd name="T0" fmla="*/ 0 w 2159"/>
                    <a:gd name="T1" fmla="*/ 213 h 1142"/>
                    <a:gd name="T2" fmla="*/ 8 w 2159"/>
                    <a:gd name="T3" fmla="*/ 135 h 1142"/>
                    <a:gd name="T4" fmla="*/ 38 w 2159"/>
                    <a:gd name="T5" fmla="*/ 86 h 1142"/>
                    <a:gd name="T6" fmla="*/ 95 w 2159"/>
                    <a:gd name="T7" fmla="*/ 48 h 1142"/>
                    <a:gd name="T8" fmla="*/ 201 w 2159"/>
                    <a:gd name="T9" fmla="*/ 10 h 1142"/>
                    <a:gd name="T10" fmla="*/ 308 w 2159"/>
                    <a:gd name="T11" fmla="*/ 0 h 1142"/>
                    <a:gd name="T12" fmla="*/ 384 w 2159"/>
                    <a:gd name="T13" fmla="*/ 39 h 1142"/>
                    <a:gd name="T14" fmla="*/ 432 w 2159"/>
                    <a:gd name="T15" fmla="*/ 92 h 1142"/>
                    <a:gd name="T16" fmla="*/ 402 w 2159"/>
                    <a:gd name="T17" fmla="*/ 133 h 1142"/>
                    <a:gd name="T18" fmla="*/ 298 w 2159"/>
                    <a:gd name="T19" fmla="*/ 155 h 1142"/>
                    <a:gd name="T20" fmla="*/ 237 w 2159"/>
                    <a:gd name="T21" fmla="*/ 67 h 1142"/>
                    <a:gd name="T22" fmla="*/ 104 w 2159"/>
                    <a:gd name="T23" fmla="*/ 125 h 1142"/>
                    <a:gd name="T24" fmla="*/ 82 w 2159"/>
                    <a:gd name="T25" fmla="*/ 208 h 1142"/>
                    <a:gd name="T26" fmla="*/ 14 w 2159"/>
                    <a:gd name="T27" fmla="*/ 228 h 1142"/>
                    <a:gd name="T28" fmla="*/ 0 w 2159"/>
                    <a:gd name="T29" fmla="*/ 213 h 1142"/>
                    <a:gd name="T30" fmla="*/ 0 w 2159"/>
                    <a:gd name="T31" fmla="*/ 213 h 11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59"/>
                    <a:gd name="T49" fmla="*/ 0 h 1142"/>
                    <a:gd name="T50" fmla="*/ 2159 w 2159"/>
                    <a:gd name="T51" fmla="*/ 1142 h 11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59" h="1142">
                      <a:moveTo>
                        <a:pt x="0" y="1066"/>
                      </a:moveTo>
                      <a:lnTo>
                        <a:pt x="38" y="678"/>
                      </a:lnTo>
                      <a:lnTo>
                        <a:pt x="190" y="431"/>
                      </a:lnTo>
                      <a:lnTo>
                        <a:pt x="475" y="241"/>
                      </a:lnTo>
                      <a:lnTo>
                        <a:pt x="1006" y="50"/>
                      </a:lnTo>
                      <a:lnTo>
                        <a:pt x="1537" y="0"/>
                      </a:lnTo>
                      <a:lnTo>
                        <a:pt x="1918" y="197"/>
                      </a:lnTo>
                      <a:lnTo>
                        <a:pt x="2159" y="463"/>
                      </a:lnTo>
                      <a:lnTo>
                        <a:pt x="2007" y="666"/>
                      </a:lnTo>
                      <a:lnTo>
                        <a:pt x="1487" y="774"/>
                      </a:lnTo>
                      <a:lnTo>
                        <a:pt x="1184" y="336"/>
                      </a:lnTo>
                      <a:lnTo>
                        <a:pt x="519" y="628"/>
                      </a:lnTo>
                      <a:lnTo>
                        <a:pt x="411" y="1041"/>
                      </a:lnTo>
                      <a:lnTo>
                        <a:pt x="69" y="1142"/>
                      </a:lnTo>
                      <a:lnTo>
                        <a:pt x="0" y="10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4" name="Freeform 101"/>
                <p:cNvSpPr>
                  <a:spLocks/>
                </p:cNvSpPr>
                <p:nvPr/>
              </p:nvSpPr>
              <p:spPr bwMode="auto">
                <a:xfrm>
                  <a:off x="3610" y="772"/>
                  <a:ext cx="385" cy="178"/>
                </a:xfrm>
                <a:custGeom>
                  <a:avLst/>
                  <a:gdLst>
                    <a:gd name="T0" fmla="*/ 2 w 1924"/>
                    <a:gd name="T1" fmla="*/ 171 h 893"/>
                    <a:gd name="T2" fmla="*/ 9 w 1924"/>
                    <a:gd name="T3" fmla="*/ 110 h 893"/>
                    <a:gd name="T4" fmla="*/ 31 w 1924"/>
                    <a:gd name="T5" fmla="*/ 81 h 893"/>
                    <a:gd name="T6" fmla="*/ 51 w 1924"/>
                    <a:gd name="T7" fmla="*/ 82 h 893"/>
                    <a:gd name="T8" fmla="*/ 49 w 1924"/>
                    <a:gd name="T9" fmla="*/ 59 h 893"/>
                    <a:gd name="T10" fmla="*/ 86 w 1924"/>
                    <a:gd name="T11" fmla="*/ 34 h 893"/>
                    <a:gd name="T12" fmla="*/ 151 w 1924"/>
                    <a:gd name="T13" fmla="*/ 10 h 893"/>
                    <a:gd name="T14" fmla="*/ 204 w 1924"/>
                    <a:gd name="T15" fmla="*/ 0 h 893"/>
                    <a:gd name="T16" fmla="*/ 237 w 1924"/>
                    <a:gd name="T17" fmla="*/ 14 h 893"/>
                    <a:gd name="T18" fmla="*/ 251 w 1924"/>
                    <a:gd name="T19" fmla="*/ 37 h 893"/>
                    <a:gd name="T20" fmla="*/ 270 w 1924"/>
                    <a:gd name="T21" fmla="*/ 56 h 893"/>
                    <a:gd name="T22" fmla="*/ 314 w 1924"/>
                    <a:gd name="T23" fmla="*/ 33 h 893"/>
                    <a:gd name="T24" fmla="*/ 348 w 1924"/>
                    <a:gd name="T25" fmla="*/ 38 h 893"/>
                    <a:gd name="T26" fmla="*/ 385 w 1924"/>
                    <a:gd name="T27" fmla="*/ 64 h 893"/>
                    <a:gd name="T28" fmla="*/ 300 w 1924"/>
                    <a:gd name="T29" fmla="*/ 106 h 893"/>
                    <a:gd name="T30" fmla="*/ 262 w 1924"/>
                    <a:gd name="T31" fmla="*/ 104 h 893"/>
                    <a:gd name="T32" fmla="*/ 214 w 1924"/>
                    <a:gd name="T33" fmla="*/ 43 h 893"/>
                    <a:gd name="T34" fmla="*/ 176 w 1924"/>
                    <a:gd name="T35" fmla="*/ 44 h 893"/>
                    <a:gd name="T36" fmla="*/ 80 w 1924"/>
                    <a:gd name="T37" fmla="*/ 95 h 893"/>
                    <a:gd name="T38" fmla="*/ 72 w 1924"/>
                    <a:gd name="T39" fmla="*/ 133 h 893"/>
                    <a:gd name="T40" fmla="*/ 65 w 1924"/>
                    <a:gd name="T41" fmla="*/ 168 h 893"/>
                    <a:gd name="T42" fmla="*/ 0 w 1924"/>
                    <a:gd name="T43" fmla="*/ 178 h 893"/>
                    <a:gd name="T44" fmla="*/ 2 w 1924"/>
                    <a:gd name="T45" fmla="*/ 171 h 893"/>
                    <a:gd name="T46" fmla="*/ 2 w 1924"/>
                    <a:gd name="T47" fmla="*/ 171 h 89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24"/>
                    <a:gd name="T73" fmla="*/ 0 h 893"/>
                    <a:gd name="T74" fmla="*/ 1924 w 1924"/>
                    <a:gd name="T75" fmla="*/ 893 h 89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24" h="893">
                      <a:moveTo>
                        <a:pt x="12" y="856"/>
                      </a:moveTo>
                      <a:lnTo>
                        <a:pt x="45" y="551"/>
                      </a:lnTo>
                      <a:lnTo>
                        <a:pt x="153" y="406"/>
                      </a:lnTo>
                      <a:lnTo>
                        <a:pt x="253" y="412"/>
                      </a:lnTo>
                      <a:lnTo>
                        <a:pt x="247" y="298"/>
                      </a:lnTo>
                      <a:lnTo>
                        <a:pt x="431" y="171"/>
                      </a:lnTo>
                      <a:lnTo>
                        <a:pt x="754" y="51"/>
                      </a:lnTo>
                      <a:lnTo>
                        <a:pt x="1019" y="0"/>
                      </a:lnTo>
                      <a:lnTo>
                        <a:pt x="1183" y="70"/>
                      </a:lnTo>
                      <a:lnTo>
                        <a:pt x="1254" y="184"/>
                      </a:lnTo>
                      <a:lnTo>
                        <a:pt x="1348" y="279"/>
                      </a:lnTo>
                      <a:lnTo>
                        <a:pt x="1569" y="165"/>
                      </a:lnTo>
                      <a:lnTo>
                        <a:pt x="1741" y="190"/>
                      </a:lnTo>
                      <a:lnTo>
                        <a:pt x="1924" y="323"/>
                      </a:lnTo>
                      <a:lnTo>
                        <a:pt x="1500" y="532"/>
                      </a:lnTo>
                      <a:lnTo>
                        <a:pt x="1310" y="520"/>
                      </a:lnTo>
                      <a:lnTo>
                        <a:pt x="1069" y="215"/>
                      </a:lnTo>
                      <a:lnTo>
                        <a:pt x="879" y="221"/>
                      </a:lnTo>
                      <a:lnTo>
                        <a:pt x="398" y="476"/>
                      </a:lnTo>
                      <a:lnTo>
                        <a:pt x="361" y="665"/>
                      </a:lnTo>
                      <a:lnTo>
                        <a:pt x="323" y="843"/>
                      </a:lnTo>
                      <a:lnTo>
                        <a:pt x="0" y="893"/>
                      </a:lnTo>
                      <a:lnTo>
                        <a:pt x="12" y="856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5" name="Freeform 102"/>
                <p:cNvSpPr>
                  <a:spLocks/>
                </p:cNvSpPr>
                <p:nvPr/>
              </p:nvSpPr>
              <p:spPr bwMode="auto">
                <a:xfrm>
                  <a:off x="3599" y="722"/>
                  <a:ext cx="341" cy="132"/>
                </a:xfrm>
                <a:custGeom>
                  <a:avLst/>
                  <a:gdLst>
                    <a:gd name="T0" fmla="*/ 0 w 1704"/>
                    <a:gd name="T1" fmla="*/ 120 h 657"/>
                    <a:gd name="T2" fmla="*/ 3 w 1704"/>
                    <a:gd name="T3" fmla="*/ 112 h 657"/>
                    <a:gd name="T4" fmla="*/ 7 w 1704"/>
                    <a:gd name="T5" fmla="*/ 105 h 657"/>
                    <a:gd name="T6" fmla="*/ 12 w 1704"/>
                    <a:gd name="T7" fmla="*/ 97 h 657"/>
                    <a:gd name="T8" fmla="*/ 18 w 1704"/>
                    <a:gd name="T9" fmla="*/ 90 h 657"/>
                    <a:gd name="T10" fmla="*/ 25 w 1704"/>
                    <a:gd name="T11" fmla="*/ 83 h 657"/>
                    <a:gd name="T12" fmla="*/ 33 w 1704"/>
                    <a:gd name="T13" fmla="*/ 76 h 657"/>
                    <a:gd name="T14" fmla="*/ 42 w 1704"/>
                    <a:gd name="T15" fmla="*/ 69 h 657"/>
                    <a:gd name="T16" fmla="*/ 47 w 1704"/>
                    <a:gd name="T17" fmla="*/ 66 h 657"/>
                    <a:gd name="T18" fmla="*/ 51 w 1704"/>
                    <a:gd name="T19" fmla="*/ 63 h 657"/>
                    <a:gd name="T20" fmla="*/ 56 w 1704"/>
                    <a:gd name="T21" fmla="*/ 59 h 657"/>
                    <a:gd name="T22" fmla="*/ 62 w 1704"/>
                    <a:gd name="T23" fmla="*/ 56 h 657"/>
                    <a:gd name="T24" fmla="*/ 73 w 1704"/>
                    <a:gd name="T25" fmla="*/ 50 h 657"/>
                    <a:gd name="T26" fmla="*/ 84 w 1704"/>
                    <a:gd name="T27" fmla="*/ 44 h 657"/>
                    <a:gd name="T28" fmla="*/ 96 w 1704"/>
                    <a:gd name="T29" fmla="*/ 39 h 657"/>
                    <a:gd name="T30" fmla="*/ 108 w 1704"/>
                    <a:gd name="T31" fmla="*/ 33 h 657"/>
                    <a:gd name="T32" fmla="*/ 121 w 1704"/>
                    <a:gd name="T33" fmla="*/ 28 h 657"/>
                    <a:gd name="T34" fmla="*/ 133 w 1704"/>
                    <a:gd name="T35" fmla="*/ 24 h 657"/>
                    <a:gd name="T36" fmla="*/ 147 w 1704"/>
                    <a:gd name="T37" fmla="*/ 19 h 657"/>
                    <a:gd name="T38" fmla="*/ 160 w 1704"/>
                    <a:gd name="T39" fmla="*/ 15 h 657"/>
                    <a:gd name="T40" fmla="*/ 173 w 1704"/>
                    <a:gd name="T41" fmla="*/ 12 h 657"/>
                    <a:gd name="T42" fmla="*/ 186 w 1704"/>
                    <a:gd name="T43" fmla="*/ 9 h 657"/>
                    <a:gd name="T44" fmla="*/ 200 w 1704"/>
                    <a:gd name="T45" fmla="*/ 6 h 657"/>
                    <a:gd name="T46" fmla="*/ 226 w 1704"/>
                    <a:gd name="T47" fmla="*/ 2 h 657"/>
                    <a:gd name="T48" fmla="*/ 250 w 1704"/>
                    <a:gd name="T49" fmla="*/ 0 h 657"/>
                    <a:gd name="T50" fmla="*/ 294 w 1704"/>
                    <a:gd name="T51" fmla="*/ 2 h 657"/>
                    <a:gd name="T52" fmla="*/ 312 w 1704"/>
                    <a:gd name="T53" fmla="*/ 7 h 657"/>
                    <a:gd name="T54" fmla="*/ 327 w 1704"/>
                    <a:gd name="T55" fmla="*/ 14 h 657"/>
                    <a:gd name="T56" fmla="*/ 338 w 1704"/>
                    <a:gd name="T57" fmla="*/ 25 h 657"/>
                    <a:gd name="T58" fmla="*/ 341 w 1704"/>
                    <a:gd name="T59" fmla="*/ 35 h 657"/>
                    <a:gd name="T60" fmla="*/ 340 w 1704"/>
                    <a:gd name="T61" fmla="*/ 38 h 657"/>
                    <a:gd name="T62" fmla="*/ 337 w 1704"/>
                    <a:gd name="T63" fmla="*/ 41 h 657"/>
                    <a:gd name="T64" fmla="*/ 324 w 1704"/>
                    <a:gd name="T65" fmla="*/ 40 h 657"/>
                    <a:gd name="T66" fmla="*/ 304 w 1704"/>
                    <a:gd name="T67" fmla="*/ 35 h 657"/>
                    <a:gd name="T68" fmla="*/ 282 w 1704"/>
                    <a:gd name="T69" fmla="*/ 29 h 657"/>
                    <a:gd name="T70" fmla="*/ 264 w 1704"/>
                    <a:gd name="T71" fmla="*/ 25 h 657"/>
                    <a:gd name="T72" fmla="*/ 245 w 1704"/>
                    <a:gd name="T73" fmla="*/ 23 h 657"/>
                    <a:gd name="T74" fmla="*/ 206 w 1704"/>
                    <a:gd name="T75" fmla="*/ 26 h 657"/>
                    <a:gd name="T76" fmla="*/ 167 w 1704"/>
                    <a:gd name="T77" fmla="*/ 35 h 657"/>
                    <a:gd name="T78" fmla="*/ 149 w 1704"/>
                    <a:gd name="T79" fmla="*/ 41 h 657"/>
                    <a:gd name="T80" fmla="*/ 132 w 1704"/>
                    <a:gd name="T81" fmla="*/ 47 h 657"/>
                    <a:gd name="T82" fmla="*/ 117 w 1704"/>
                    <a:gd name="T83" fmla="*/ 53 h 657"/>
                    <a:gd name="T84" fmla="*/ 104 w 1704"/>
                    <a:gd name="T85" fmla="*/ 58 h 657"/>
                    <a:gd name="T86" fmla="*/ 93 w 1704"/>
                    <a:gd name="T87" fmla="*/ 63 h 657"/>
                    <a:gd name="T88" fmla="*/ 84 w 1704"/>
                    <a:gd name="T89" fmla="*/ 67 h 657"/>
                    <a:gd name="T90" fmla="*/ 68 w 1704"/>
                    <a:gd name="T91" fmla="*/ 74 h 657"/>
                    <a:gd name="T92" fmla="*/ 57 w 1704"/>
                    <a:gd name="T93" fmla="*/ 81 h 657"/>
                    <a:gd name="T94" fmla="*/ 47 w 1704"/>
                    <a:gd name="T95" fmla="*/ 89 h 657"/>
                    <a:gd name="T96" fmla="*/ 37 w 1704"/>
                    <a:gd name="T97" fmla="*/ 98 h 657"/>
                    <a:gd name="T98" fmla="*/ 32 w 1704"/>
                    <a:gd name="T99" fmla="*/ 104 h 657"/>
                    <a:gd name="T100" fmla="*/ 26 w 1704"/>
                    <a:gd name="T101" fmla="*/ 111 h 657"/>
                    <a:gd name="T102" fmla="*/ 19 w 1704"/>
                    <a:gd name="T103" fmla="*/ 119 h 657"/>
                    <a:gd name="T104" fmla="*/ 12 w 1704"/>
                    <a:gd name="T105" fmla="*/ 128 h 657"/>
                    <a:gd name="T106" fmla="*/ 7 w 1704"/>
                    <a:gd name="T107" fmla="*/ 132 h 657"/>
                    <a:gd name="T108" fmla="*/ 2 w 1704"/>
                    <a:gd name="T109" fmla="*/ 131 h 657"/>
                    <a:gd name="T110" fmla="*/ 0 w 1704"/>
                    <a:gd name="T111" fmla="*/ 120 h 657"/>
                    <a:gd name="T112" fmla="*/ 0 w 1704"/>
                    <a:gd name="T113" fmla="*/ 120 h 6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04"/>
                    <a:gd name="T172" fmla="*/ 0 h 657"/>
                    <a:gd name="T173" fmla="*/ 1704 w 1704"/>
                    <a:gd name="T174" fmla="*/ 657 h 65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04" h="657">
                      <a:moveTo>
                        <a:pt x="0" y="598"/>
                      </a:moveTo>
                      <a:lnTo>
                        <a:pt x="15" y="559"/>
                      </a:lnTo>
                      <a:lnTo>
                        <a:pt x="35" y="522"/>
                      </a:lnTo>
                      <a:lnTo>
                        <a:pt x="60" y="485"/>
                      </a:lnTo>
                      <a:lnTo>
                        <a:pt x="90" y="449"/>
                      </a:lnTo>
                      <a:lnTo>
                        <a:pt x="126" y="413"/>
                      </a:lnTo>
                      <a:lnTo>
                        <a:pt x="166" y="378"/>
                      </a:lnTo>
                      <a:lnTo>
                        <a:pt x="210" y="345"/>
                      </a:lnTo>
                      <a:lnTo>
                        <a:pt x="233" y="328"/>
                      </a:lnTo>
                      <a:lnTo>
                        <a:pt x="257" y="312"/>
                      </a:lnTo>
                      <a:lnTo>
                        <a:pt x="282" y="295"/>
                      </a:lnTo>
                      <a:lnTo>
                        <a:pt x="309" y="280"/>
                      </a:lnTo>
                      <a:lnTo>
                        <a:pt x="363" y="250"/>
                      </a:lnTo>
                      <a:lnTo>
                        <a:pt x="420" y="220"/>
                      </a:lnTo>
                      <a:lnTo>
                        <a:pt x="479" y="192"/>
                      </a:lnTo>
                      <a:lnTo>
                        <a:pt x="540" y="166"/>
                      </a:lnTo>
                      <a:lnTo>
                        <a:pt x="604" y="140"/>
                      </a:lnTo>
                      <a:lnTo>
                        <a:pt x="667" y="118"/>
                      </a:lnTo>
                      <a:lnTo>
                        <a:pt x="733" y="96"/>
                      </a:lnTo>
                      <a:lnTo>
                        <a:pt x="798" y="77"/>
                      </a:lnTo>
                      <a:lnTo>
                        <a:pt x="865" y="59"/>
                      </a:lnTo>
                      <a:lnTo>
                        <a:pt x="931" y="44"/>
                      </a:lnTo>
                      <a:lnTo>
                        <a:pt x="997" y="30"/>
                      </a:lnTo>
                      <a:lnTo>
                        <a:pt x="1127" y="11"/>
                      </a:lnTo>
                      <a:lnTo>
                        <a:pt x="1250" y="0"/>
                      </a:lnTo>
                      <a:lnTo>
                        <a:pt x="1470" y="12"/>
                      </a:lnTo>
                      <a:lnTo>
                        <a:pt x="1560" y="36"/>
                      </a:lnTo>
                      <a:lnTo>
                        <a:pt x="1634" y="72"/>
                      </a:lnTo>
                      <a:lnTo>
                        <a:pt x="1687" y="124"/>
                      </a:lnTo>
                      <a:lnTo>
                        <a:pt x="1704" y="173"/>
                      </a:lnTo>
                      <a:lnTo>
                        <a:pt x="1698" y="191"/>
                      </a:lnTo>
                      <a:lnTo>
                        <a:pt x="1682" y="203"/>
                      </a:lnTo>
                      <a:lnTo>
                        <a:pt x="1621" y="200"/>
                      </a:lnTo>
                      <a:lnTo>
                        <a:pt x="1517" y="173"/>
                      </a:lnTo>
                      <a:lnTo>
                        <a:pt x="1409" y="144"/>
                      </a:lnTo>
                      <a:lnTo>
                        <a:pt x="1319" y="124"/>
                      </a:lnTo>
                      <a:lnTo>
                        <a:pt x="1224" y="115"/>
                      </a:lnTo>
                      <a:lnTo>
                        <a:pt x="1028" y="128"/>
                      </a:lnTo>
                      <a:lnTo>
                        <a:pt x="835" y="173"/>
                      </a:lnTo>
                      <a:lnTo>
                        <a:pt x="744" y="202"/>
                      </a:lnTo>
                      <a:lnTo>
                        <a:pt x="659" y="234"/>
                      </a:lnTo>
                      <a:lnTo>
                        <a:pt x="586" y="264"/>
                      </a:lnTo>
                      <a:lnTo>
                        <a:pt x="521" y="291"/>
                      </a:lnTo>
                      <a:lnTo>
                        <a:pt x="467" y="313"/>
                      </a:lnTo>
                      <a:lnTo>
                        <a:pt x="419" y="333"/>
                      </a:lnTo>
                      <a:lnTo>
                        <a:pt x="342" y="369"/>
                      </a:lnTo>
                      <a:lnTo>
                        <a:pt x="284" y="402"/>
                      </a:lnTo>
                      <a:lnTo>
                        <a:pt x="234" y="441"/>
                      </a:lnTo>
                      <a:lnTo>
                        <a:pt x="186" y="489"/>
                      </a:lnTo>
                      <a:lnTo>
                        <a:pt x="160" y="519"/>
                      </a:lnTo>
                      <a:lnTo>
                        <a:pt x="130" y="553"/>
                      </a:lnTo>
                      <a:lnTo>
                        <a:pt x="96" y="593"/>
                      </a:lnTo>
                      <a:lnTo>
                        <a:pt x="59" y="639"/>
                      </a:lnTo>
                      <a:lnTo>
                        <a:pt x="34" y="657"/>
                      </a:lnTo>
                      <a:lnTo>
                        <a:pt x="11" y="653"/>
                      </a:lnTo>
                      <a:lnTo>
                        <a:pt x="0" y="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6" name="Freeform 103"/>
                <p:cNvSpPr>
                  <a:spLocks/>
                </p:cNvSpPr>
                <p:nvPr/>
              </p:nvSpPr>
              <p:spPr bwMode="auto">
                <a:xfrm>
                  <a:off x="3573" y="785"/>
                  <a:ext cx="442" cy="182"/>
                </a:xfrm>
                <a:custGeom>
                  <a:avLst/>
                  <a:gdLst>
                    <a:gd name="T0" fmla="*/ 32 w 2210"/>
                    <a:gd name="T1" fmla="*/ 151 h 912"/>
                    <a:gd name="T2" fmla="*/ 46 w 2210"/>
                    <a:gd name="T3" fmla="*/ 141 h 912"/>
                    <a:gd name="T4" fmla="*/ 56 w 2210"/>
                    <a:gd name="T5" fmla="*/ 135 h 912"/>
                    <a:gd name="T6" fmla="*/ 80 w 2210"/>
                    <a:gd name="T7" fmla="*/ 130 h 912"/>
                    <a:gd name="T8" fmla="*/ 102 w 2210"/>
                    <a:gd name="T9" fmla="*/ 111 h 912"/>
                    <a:gd name="T10" fmla="*/ 102 w 2210"/>
                    <a:gd name="T11" fmla="*/ 93 h 912"/>
                    <a:gd name="T12" fmla="*/ 108 w 2210"/>
                    <a:gd name="T13" fmla="*/ 78 h 912"/>
                    <a:gd name="T14" fmla="*/ 120 w 2210"/>
                    <a:gd name="T15" fmla="*/ 63 h 912"/>
                    <a:gd name="T16" fmla="*/ 138 w 2210"/>
                    <a:gd name="T17" fmla="*/ 49 h 912"/>
                    <a:gd name="T18" fmla="*/ 148 w 2210"/>
                    <a:gd name="T19" fmla="*/ 42 h 912"/>
                    <a:gd name="T20" fmla="*/ 158 w 2210"/>
                    <a:gd name="T21" fmla="*/ 36 h 912"/>
                    <a:gd name="T22" fmla="*/ 180 w 2210"/>
                    <a:gd name="T23" fmla="*/ 24 h 912"/>
                    <a:gd name="T24" fmla="*/ 202 w 2210"/>
                    <a:gd name="T25" fmla="*/ 15 h 912"/>
                    <a:gd name="T26" fmla="*/ 222 w 2210"/>
                    <a:gd name="T27" fmla="*/ 9 h 912"/>
                    <a:gd name="T28" fmla="*/ 251 w 2210"/>
                    <a:gd name="T29" fmla="*/ 8 h 912"/>
                    <a:gd name="T30" fmla="*/ 274 w 2210"/>
                    <a:gd name="T31" fmla="*/ 27 h 912"/>
                    <a:gd name="T32" fmla="*/ 287 w 2210"/>
                    <a:gd name="T33" fmla="*/ 56 h 912"/>
                    <a:gd name="T34" fmla="*/ 295 w 2210"/>
                    <a:gd name="T35" fmla="*/ 70 h 912"/>
                    <a:gd name="T36" fmla="*/ 309 w 2210"/>
                    <a:gd name="T37" fmla="*/ 75 h 912"/>
                    <a:gd name="T38" fmla="*/ 345 w 2210"/>
                    <a:gd name="T39" fmla="*/ 64 h 912"/>
                    <a:gd name="T40" fmla="*/ 367 w 2210"/>
                    <a:gd name="T41" fmla="*/ 52 h 912"/>
                    <a:gd name="T42" fmla="*/ 407 w 2210"/>
                    <a:gd name="T43" fmla="*/ 35 h 912"/>
                    <a:gd name="T44" fmla="*/ 400 w 2210"/>
                    <a:gd name="T45" fmla="*/ 20 h 912"/>
                    <a:gd name="T46" fmla="*/ 388 w 2210"/>
                    <a:gd name="T47" fmla="*/ 7 h 912"/>
                    <a:gd name="T48" fmla="*/ 396 w 2210"/>
                    <a:gd name="T49" fmla="*/ 0 h 912"/>
                    <a:gd name="T50" fmla="*/ 418 w 2210"/>
                    <a:gd name="T51" fmla="*/ 7 h 912"/>
                    <a:gd name="T52" fmla="*/ 439 w 2210"/>
                    <a:gd name="T53" fmla="*/ 28 h 912"/>
                    <a:gd name="T54" fmla="*/ 439 w 2210"/>
                    <a:gd name="T55" fmla="*/ 58 h 912"/>
                    <a:gd name="T56" fmla="*/ 430 w 2210"/>
                    <a:gd name="T57" fmla="*/ 71 h 912"/>
                    <a:gd name="T58" fmla="*/ 416 w 2210"/>
                    <a:gd name="T59" fmla="*/ 82 h 912"/>
                    <a:gd name="T60" fmla="*/ 399 w 2210"/>
                    <a:gd name="T61" fmla="*/ 91 h 912"/>
                    <a:gd name="T62" fmla="*/ 381 w 2210"/>
                    <a:gd name="T63" fmla="*/ 98 h 912"/>
                    <a:gd name="T64" fmla="*/ 345 w 2210"/>
                    <a:gd name="T65" fmla="*/ 106 h 912"/>
                    <a:gd name="T66" fmla="*/ 309 w 2210"/>
                    <a:gd name="T67" fmla="*/ 105 h 912"/>
                    <a:gd name="T68" fmla="*/ 283 w 2210"/>
                    <a:gd name="T69" fmla="*/ 84 h 912"/>
                    <a:gd name="T70" fmla="*/ 269 w 2210"/>
                    <a:gd name="T71" fmla="*/ 56 h 912"/>
                    <a:gd name="T72" fmla="*/ 257 w 2210"/>
                    <a:gd name="T73" fmla="*/ 38 h 912"/>
                    <a:gd name="T74" fmla="*/ 246 w 2210"/>
                    <a:gd name="T75" fmla="*/ 32 h 912"/>
                    <a:gd name="T76" fmla="*/ 211 w 2210"/>
                    <a:gd name="T77" fmla="*/ 38 h 912"/>
                    <a:gd name="T78" fmla="*/ 192 w 2210"/>
                    <a:gd name="T79" fmla="*/ 46 h 912"/>
                    <a:gd name="T80" fmla="*/ 172 w 2210"/>
                    <a:gd name="T81" fmla="*/ 56 h 912"/>
                    <a:gd name="T82" fmla="*/ 153 w 2210"/>
                    <a:gd name="T83" fmla="*/ 66 h 912"/>
                    <a:gd name="T84" fmla="*/ 136 w 2210"/>
                    <a:gd name="T85" fmla="*/ 77 h 912"/>
                    <a:gd name="T86" fmla="*/ 118 w 2210"/>
                    <a:gd name="T87" fmla="*/ 110 h 912"/>
                    <a:gd name="T88" fmla="*/ 124 w 2210"/>
                    <a:gd name="T89" fmla="*/ 142 h 912"/>
                    <a:gd name="T90" fmla="*/ 120 w 2210"/>
                    <a:gd name="T91" fmla="*/ 155 h 912"/>
                    <a:gd name="T92" fmla="*/ 110 w 2210"/>
                    <a:gd name="T93" fmla="*/ 162 h 912"/>
                    <a:gd name="T94" fmla="*/ 92 w 2210"/>
                    <a:gd name="T95" fmla="*/ 170 h 912"/>
                    <a:gd name="T96" fmla="*/ 62 w 2210"/>
                    <a:gd name="T97" fmla="*/ 179 h 912"/>
                    <a:gd name="T98" fmla="*/ 22 w 2210"/>
                    <a:gd name="T99" fmla="*/ 180 h 912"/>
                    <a:gd name="T100" fmla="*/ 1 w 2210"/>
                    <a:gd name="T101" fmla="*/ 161 h 912"/>
                    <a:gd name="T102" fmla="*/ 2 w 2210"/>
                    <a:gd name="T103" fmla="*/ 131 h 912"/>
                    <a:gd name="T104" fmla="*/ 13 w 2210"/>
                    <a:gd name="T105" fmla="*/ 103 h 912"/>
                    <a:gd name="T106" fmla="*/ 22 w 2210"/>
                    <a:gd name="T107" fmla="*/ 93 h 912"/>
                    <a:gd name="T108" fmla="*/ 22 w 2210"/>
                    <a:gd name="T109" fmla="*/ 153 h 9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10"/>
                    <a:gd name="T166" fmla="*/ 0 h 912"/>
                    <a:gd name="T167" fmla="*/ 2210 w 2210"/>
                    <a:gd name="T168" fmla="*/ 912 h 9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10" h="912">
                      <a:moveTo>
                        <a:pt x="109" y="769"/>
                      </a:moveTo>
                      <a:lnTo>
                        <a:pt x="161" y="758"/>
                      </a:lnTo>
                      <a:lnTo>
                        <a:pt x="208" y="727"/>
                      </a:lnTo>
                      <a:lnTo>
                        <a:pt x="232" y="709"/>
                      </a:lnTo>
                      <a:lnTo>
                        <a:pt x="255" y="692"/>
                      </a:lnTo>
                      <a:lnTo>
                        <a:pt x="279" y="677"/>
                      </a:lnTo>
                      <a:lnTo>
                        <a:pt x="304" y="667"/>
                      </a:lnTo>
                      <a:lnTo>
                        <a:pt x="399" y="653"/>
                      </a:lnTo>
                      <a:lnTo>
                        <a:pt x="493" y="643"/>
                      </a:lnTo>
                      <a:lnTo>
                        <a:pt x="508" y="556"/>
                      </a:lnTo>
                      <a:lnTo>
                        <a:pt x="506" y="512"/>
                      </a:lnTo>
                      <a:lnTo>
                        <a:pt x="508" y="466"/>
                      </a:lnTo>
                      <a:lnTo>
                        <a:pt x="518" y="430"/>
                      </a:lnTo>
                      <a:lnTo>
                        <a:pt x="538" y="393"/>
                      </a:lnTo>
                      <a:lnTo>
                        <a:pt x="565" y="354"/>
                      </a:lnTo>
                      <a:lnTo>
                        <a:pt x="600" y="317"/>
                      </a:lnTo>
                      <a:lnTo>
                        <a:pt x="642" y="281"/>
                      </a:lnTo>
                      <a:lnTo>
                        <a:pt x="688" y="245"/>
                      </a:lnTo>
                      <a:lnTo>
                        <a:pt x="713" y="227"/>
                      </a:lnTo>
                      <a:lnTo>
                        <a:pt x="738" y="210"/>
                      </a:lnTo>
                      <a:lnTo>
                        <a:pt x="764" y="194"/>
                      </a:lnTo>
                      <a:lnTo>
                        <a:pt x="792" y="178"/>
                      </a:lnTo>
                      <a:lnTo>
                        <a:pt x="847" y="148"/>
                      </a:lnTo>
                      <a:lnTo>
                        <a:pt x="902" y="120"/>
                      </a:lnTo>
                      <a:lnTo>
                        <a:pt x="958" y="95"/>
                      </a:lnTo>
                      <a:lnTo>
                        <a:pt x="1011" y="75"/>
                      </a:lnTo>
                      <a:lnTo>
                        <a:pt x="1062" y="58"/>
                      </a:lnTo>
                      <a:lnTo>
                        <a:pt x="1110" y="45"/>
                      </a:lnTo>
                      <a:lnTo>
                        <a:pt x="1189" y="35"/>
                      </a:lnTo>
                      <a:lnTo>
                        <a:pt x="1254" y="42"/>
                      </a:lnTo>
                      <a:lnTo>
                        <a:pt x="1303" y="64"/>
                      </a:lnTo>
                      <a:lnTo>
                        <a:pt x="1369" y="135"/>
                      </a:lnTo>
                      <a:lnTo>
                        <a:pt x="1412" y="230"/>
                      </a:lnTo>
                      <a:lnTo>
                        <a:pt x="1434" y="281"/>
                      </a:lnTo>
                      <a:lnTo>
                        <a:pt x="1459" y="330"/>
                      </a:lnTo>
                      <a:lnTo>
                        <a:pt x="1476" y="352"/>
                      </a:lnTo>
                      <a:lnTo>
                        <a:pt x="1495" y="367"/>
                      </a:lnTo>
                      <a:lnTo>
                        <a:pt x="1543" y="377"/>
                      </a:lnTo>
                      <a:lnTo>
                        <a:pt x="1660" y="350"/>
                      </a:lnTo>
                      <a:lnTo>
                        <a:pt x="1723" y="321"/>
                      </a:lnTo>
                      <a:lnTo>
                        <a:pt x="1782" y="291"/>
                      </a:lnTo>
                      <a:lnTo>
                        <a:pt x="1833" y="262"/>
                      </a:lnTo>
                      <a:lnTo>
                        <a:pt x="1875" y="243"/>
                      </a:lnTo>
                      <a:lnTo>
                        <a:pt x="2036" y="176"/>
                      </a:lnTo>
                      <a:lnTo>
                        <a:pt x="2016" y="120"/>
                      </a:lnTo>
                      <a:lnTo>
                        <a:pt x="1999" y="98"/>
                      </a:lnTo>
                      <a:lnTo>
                        <a:pt x="1977" y="76"/>
                      </a:lnTo>
                      <a:lnTo>
                        <a:pt x="1940" y="34"/>
                      </a:lnTo>
                      <a:lnTo>
                        <a:pt x="1944" y="9"/>
                      </a:lnTo>
                      <a:lnTo>
                        <a:pt x="1978" y="0"/>
                      </a:lnTo>
                      <a:lnTo>
                        <a:pt x="2031" y="9"/>
                      </a:lnTo>
                      <a:lnTo>
                        <a:pt x="2092" y="35"/>
                      </a:lnTo>
                      <a:lnTo>
                        <a:pt x="2150" y="77"/>
                      </a:lnTo>
                      <a:lnTo>
                        <a:pt x="2193" y="138"/>
                      </a:lnTo>
                      <a:lnTo>
                        <a:pt x="2210" y="216"/>
                      </a:lnTo>
                      <a:lnTo>
                        <a:pt x="2194" y="293"/>
                      </a:lnTo>
                      <a:lnTo>
                        <a:pt x="2174" y="327"/>
                      </a:lnTo>
                      <a:lnTo>
                        <a:pt x="2149" y="358"/>
                      </a:lnTo>
                      <a:lnTo>
                        <a:pt x="2116" y="387"/>
                      </a:lnTo>
                      <a:lnTo>
                        <a:pt x="2079" y="413"/>
                      </a:lnTo>
                      <a:lnTo>
                        <a:pt x="2040" y="436"/>
                      </a:lnTo>
                      <a:lnTo>
                        <a:pt x="1996" y="458"/>
                      </a:lnTo>
                      <a:lnTo>
                        <a:pt x="1951" y="476"/>
                      </a:lnTo>
                      <a:lnTo>
                        <a:pt x="1904" y="491"/>
                      </a:lnTo>
                      <a:lnTo>
                        <a:pt x="1812" y="517"/>
                      </a:lnTo>
                      <a:lnTo>
                        <a:pt x="1725" y="532"/>
                      </a:lnTo>
                      <a:lnTo>
                        <a:pt x="1653" y="539"/>
                      </a:lnTo>
                      <a:lnTo>
                        <a:pt x="1543" y="526"/>
                      </a:lnTo>
                      <a:lnTo>
                        <a:pt x="1466" y="484"/>
                      </a:lnTo>
                      <a:lnTo>
                        <a:pt x="1413" y="423"/>
                      </a:lnTo>
                      <a:lnTo>
                        <a:pt x="1375" y="352"/>
                      </a:lnTo>
                      <a:lnTo>
                        <a:pt x="1343" y="280"/>
                      </a:lnTo>
                      <a:lnTo>
                        <a:pt x="1307" y="218"/>
                      </a:lnTo>
                      <a:lnTo>
                        <a:pt x="1285" y="192"/>
                      </a:lnTo>
                      <a:lnTo>
                        <a:pt x="1260" y="173"/>
                      </a:lnTo>
                      <a:lnTo>
                        <a:pt x="1229" y="161"/>
                      </a:lnTo>
                      <a:lnTo>
                        <a:pt x="1190" y="156"/>
                      </a:lnTo>
                      <a:lnTo>
                        <a:pt x="1057" y="192"/>
                      </a:lnTo>
                      <a:lnTo>
                        <a:pt x="1010" y="212"/>
                      </a:lnTo>
                      <a:lnTo>
                        <a:pt x="961" y="232"/>
                      </a:lnTo>
                      <a:lnTo>
                        <a:pt x="911" y="256"/>
                      </a:lnTo>
                      <a:lnTo>
                        <a:pt x="860" y="280"/>
                      </a:lnTo>
                      <a:lnTo>
                        <a:pt x="811" y="306"/>
                      </a:lnTo>
                      <a:lnTo>
                        <a:pt x="763" y="333"/>
                      </a:lnTo>
                      <a:lnTo>
                        <a:pt x="720" y="359"/>
                      </a:lnTo>
                      <a:lnTo>
                        <a:pt x="680" y="386"/>
                      </a:lnTo>
                      <a:lnTo>
                        <a:pt x="595" y="478"/>
                      </a:lnTo>
                      <a:lnTo>
                        <a:pt x="592" y="551"/>
                      </a:lnTo>
                      <a:lnTo>
                        <a:pt x="601" y="614"/>
                      </a:lnTo>
                      <a:lnTo>
                        <a:pt x="620" y="713"/>
                      </a:lnTo>
                      <a:lnTo>
                        <a:pt x="612" y="754"/>
                      </a:lnTo>
                      <a:lnTo>
                        <a:pt x="599" y="775"/>
                      </a:lnTo>
                      <a:lnTo>
                        <a:pt x="578" y="794"/>
                      </a:lnTo>
                      <a:lnTo>
                        <a:pt x="550" y="814"/>
                      </a:lnTo>
                      <a:lnTo>
                        <a:pt x="510" y="834"/>
                      </a:lnTo>
                      <a:lnTo>
                        <a:pt x="460" y="854"/>
                      </a:lnTo>
                      <a:lnTo>
                        <a:pt x="399" y="876"/>
                      </a:lnTo>
                      <a:lnTo>
                        <a:pt x="310" y="898"/>
                      </a:lnTo>
                      <a:lnTo>
                        <a:pt x="209" y="912"/>
                      </a:lnTo>
                      <a:lnTo>
                        <a:pt x="112" y="902"/>
                      </a:lnTo>
                      <a:lnTo>
                        <a:pt x="31" y="859"/>
                      </a:lnTo>
                      <a:lnTo>
                        <a:pt x="5" y="807"/>
                      </a:lnTo>
                      <a:lnTo>
                        <a:pt x="0" y="735"/>
                      </a:lnTo>
                      <a:lnTo>
                        <a:pt x="12" y="656"/>
                      </a:lnTo>
                      <a:lnTo>
                        <a:pt x="35" y="579"/>
                      </a:lnTo>
                      <a:lnTo>
                        <a:pt x="64" y="514"/>
                      </a:lnTo>
                      <a:lnTo>
                        <a:pt x="90" y="473"/>
                      </a:lnTo>
                      <a:lnTo>
                        <a:pt x="109" y="466"/>
                      </a:lnTo>
                      <a:lnTo>
                        <a:pt x="115" y="505"/>
                      </a:lnTo>
                      <a:lnTo>
                        <a:pt x="109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01" name="Freeform 104"/>
              <p:cNvSpPr>
                <a:spLocks/>
              </p:cNvSpPr>
              <p:nvPr/>
            </p:nvSpPr>
            <p:spPr bwMode="auto">
              <a:xfrm>
                <a:off x="3616" y="895"/>
                <a:ext cx="318" cy="230"/>
              </a:xfrm>
              <a:custGeom>
                <a:avLst/>
                <a:gdLst>
                  <a:gd name="T0" fmla="*/ 122 w 1591"/>
                  <a:gd name="T1" fmla="*/ 61 h 1150"/>
                  <a:gd name="T2" fmla="*/ 115 w 1591"/>
                  <a:gd name="T3" fmla="*/ 91 h 1150"/>
                  <a:gd name="T4" fmla="*/ 104 w 1591"/>
                  <a:gd name="T5" fmla="*/ 121 h 1150"/>
                  <a:gd name="T6" fmla="*/ 97 w 1591"/>
                  <a:gd name="T7" fmla="*/ 135 h 1150"/>
                  <a:gd name="T8" fmla="*/ 88 w 1591"/>
                  <a:gd name="T9" fmla="*/ 149 h 1150"/>
                  <a:gd name="T10" fmla="*/ 78 w 1591"/>
                  <a:gd name="T11" fmla="*/ 163 h 1150"/>
                  <a:gd name="T12" fmla="*/ 69 w 1591"/>
                  <a:gd name="T13" fmla="*/ 175 h 1150"/>
                  <a:gd name="T14" fmla="*/ 58 w 1591"/>
                  <a:gd name="T15" fmla="*/ 188 h 1150"/>
                  <a:gd name="T16" fmla="*/ 47 w 1591"/>
                  <a:gd name="T17" fmla="*/ 200 h 1150"/>
                  <a:gd name="T18" fmla="*/ 36 w 1591"/>
                  <a:gd name="T19" fmla="*/ 211 h 1150"/>
                  <a:gd name="T20" fmla="*/ 20 w 1591"/>
                  <a:gd name="T21" fmla="*/ 225 h 1150"/>
                  <a:gd name="T22" fmla="*/ 5 w 1591"/>
                  <a:gd name="T23" fmla="*/ 230 h 1150"/>
                  <a:gd name="T24" fmla="*/ 0 w 1591"/>
                  <a:gd name="T25" fmla="*/ 224 h 1150"/>
                  <a:gd name="T26" fmla="*/ 8 w 1591"/>
                  <a:gd name="T27" fmla="*/ 210 h 1150"/>
                  <a:gd name="T28" fmla="*/ 20 w 1591"/>
                  <a:gd name="T29" fmla="*/ 195 h 1150"/>
                  <a:gd name="T30" fmla="*/ 33 w 1591"/>
                  <a:gd name="T31" fmla="*/ 182 h 1150"/>
                  <a:gd name="T32" fmla="*/ 45 w 1591"/>
                  <a:gd name="T33" fmla="*/ 168 h 1150"/>
                  <a:gd name="T34" fmla="*/ 57 w 1591"/>
                  <a:gd name="T35" fmla="*/ 155 h 1150"/>
                  <a:gd name="T36" fmla="*/ 68 w 1591"/>
                  <a:gd name="T37" fmla="*/ 140 h 1150"/>
                  <a:gd name="T38" fmla="*/ 81 w 1591"/>
                  <a:gd name="T39" fmla="*/ 116 h 1150"/>
                  <a:gd name="T40" fmla="*/ 92 w 1591"/>
                  <a:gd name="T41" fmla="*/ 78 h 1150"/>
                  <a:gd name="T42" fmla="*/ 101 w 1591"/>
                  <a:gd name="T43" fmla="*/ 28 h 1150"/>
                  <a:gd name="T44" fmla="*/ 111 w 1591"/>
                  <a:gd name="T45" fmla="*/ 9 h 1150"/>
                  <a:gd name="T46" fmla="*/ 126 w 1591"/>
                  <a:gd name="T47" fmla="*/ 1 h 1150"/>
                  <a:gd name="T48" fmla="*/ 153 w 1591"/>
                  <a:gd name="T49" fmla="*/ 2 h 1150"/>
                  <a:gd name="T50" fmla="*/ 173 w 1591"/>
                  <a:gd name="T51" fmla="*/ 17 h 1150"/>
                  <a:gd name="T52" fmla="*/ 185 w 1591"/>
                  <a:gd name="T53" fmla="*/ 26 h 1150"/>
                  <a:gd name="T54" fmla="*/ 222 w 1591"/>
                  <a:gd name="T55" fmla="*/ 32 h 1150"/>
                  <a:gd name="T56" fmla="*/ 312 w 1591"/>
                  <a:gd name="T57" fmla="*/ 44 h 1150"/>
                  <a:gd name="T58" fmla="*/ 316 w 1591"/>
                  <a:gd name="T59" fmla="*/ 56 h 1150"/>
                  <a:gd name="T60" fmla="*/ 290 w 1591"/>
                  <a:gd name="T61" fmla="*/ 62 h 1150"/>
                  <a:gd name="T62" fmla="*/ 220 w 1591"/>
                  <a:gd name="T63" fmla="*/ 63 h 1150"/>
                  <a:gd name="T64" fmla="*/ 191 w 1591"/>
                  <a:gd name="T65" fmla="*/ 53 h 1150"/>
                  <a:gd name="T66" fmla="*/ 178 w 1591"/>
                  <a:gd name="T67" fmla="*/ 45 h 1150"/>
                  <a:gd name="T68" fmla="*/ 165 w 1591"/>
                  <a:gd name="T69" fmla="*/ 37 h 1150"/>
                  <a:gd name="T70" fmla="*/ 154 w 1591"/>
                  <a:gd name="T71" fmla="*/ 30 h 1150"/>
                  <a:gd name="T72" fmla="*/ 134 w 1591"/>
                  <a:gd name="T73" fmla="*/ 24 h 1150"/>
                  <a:gd name="T74" fmla="*/ 127 w 1591"/>
                  <a:gd name="T75" fmla="*/ 29 h 1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91"/>
                  <a:gd name="T115" fmla="*/ 0 h 1150"/>
                  <a:gd name="T116" fmla="*/ 1591 w 1591"/>
                  <a:gd name="T117" fmla="*/ 1150 h 11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91" h="1150">
                    <a:moveTo>
                      <a:pt x="634" y="144"/>
                    </a:moveTo>
                    <a:lnTo>
                      <a:pt x="609" y="304"/>
                    </a:lnTo>
                    <a:lnTo>
                      <a:pt x="592" y="381"/>
                    </a:lnTo>
                    <a:lnTo>
                      <a:pt x="573" y="456"/>
                    </a:lnTo>
                    <a:lnTo>
                      <a:pt x="549" y="530"/>
                    </a:lnTo>
                    <a:lnTo>
                      <a:pt x="520" y="603"/>
                    </a:lnTo>
                    <a:lnTo>
                      <a:pt x="503" y="639"/>
                    </a:lnTo>
                    <a:lnTo>
                      <a:pt x="484" y="675"/>
                    </a:lnTo>
                    <a:lnTo>
                      <a:pt x="463" y="710"/>
                    </a:lnTo>
                    <a:lnTo>
                      <a:pt x="441" y="746"/>
                    </a:lnTo>
                    <a:lnTo>
                      <a:pt x="409" y="790"/>
                    </a:lnTo>
                    <a:lnTo>
                      <a:pt x="389" y="817"/>
                    </a:lnTo>
                    <a:lnTo>
                      <a:pt x="367" y="845"/>
                    </a:lnTo>
                    <a:lnTo>
                      <a:pt x="343" y="875"/>
                    </a:lnTo>
                    <a:lnTo>
                      <a:pt x="317" y="907"/>
                    </a:lnTo>
                    <a:lnTo>
                      <a:pt x="291" y="938"/>
                    </a:lnTo>
                    <a:lnTo>
                      <a:pt x="263" y="969"/>
                    </a:lnTo>
                    <a:lnTo>
                      <a:pt x="235" y="1000"/>
                    </a:lnTo>
                    <a:lnTo>
                      <a:pt x="207" y="1029"/>
                    </a:lnTo>
                    <a:lnTo>
                      <a:pt x="179" y="1057"/>
                    </a:lnTo>
                    <a:lnTo>
                      <a:pt x="152" y="1082"/>
                    </a:lnTo>
                    <a:lnTo>
                      <a:pt x="100" y="1123"/>
                    </a:lnTo>
                    <a:lnTo>
                      <a:pt x="56" y="1147"/>
                    </a:lnTo>
                    <a:lnTo>
                      <a:pt x="24" y="1150"/>
                    </a:lnTo>
                    <a:lnTo>
                      <a:pt x="5" y="1139"/>
                    </a:lnTo>
                    <a:lnTo>
                      <a:pt x="0" y="1118"/>
                    </a:lnTo>
                    <a:lnTo>
                      <a:pt x="12" y="1089"/>
                    </a:lnTo>
                    <a:lnTo>
                      <a:pt x="41" y="1049"/>
                    </a:lnTo>
                    <a:lnTo>
                      <a:pt x="71" y="1012"/>
                    </a:lnTo>
                    <a:lnTo>
                      <a:pt x="101" y="976"/>
                    </a:lnTo>
                    <a:lnTo>
                      <a:pt x="132" y="941"/>
                    </a:lnTo>
                    <a:lnTo>
                      <a:pt x="164" y="908"/>
                    </a:lnTo>
                    <a:lnTo>
                      <a:pt x="195" y="875"/>
                    </a:lnTo>
                    <a:lnTo>
                      <a:pt x="225" y="842"/>
                    </a:lnTo>
                    <a:lnTo>
                      <a:pt x="255" y="808"/>
                    </a:lnTo>
                    <a:lnTo>
                      <a:pt x="285" y="773"/>
                    </a:lnTo>
                    <a:lnTo>
                      <a:pt x="312" y="739"/>
                    </a:lnTo>
                    <a:lnTo>
                      <a:pt x="339" y="701"/>
                    </a:lnTo>
                    <a:lnTo>
                      <a:pt x="364" y="663"/>
                    </a:lnTo>
                    <a:lnTo>
                      <a:pt x="407" y="579"/>
                    </a:lnTo>
                    <a:lnTo>
                      <a:pt x="441" y="482"/>
                    </a:lnTo>
                    <a:lnTo>
                      <a:pt x="459" y="392"/>
                    </a:lnTo>
                    <a:lnTo>
                      <a:pt x="481" y="263"/>
                    </a:lnTo>
                    <a:lnTo>
                      <a:pt x="505" y="142"/>
                    </a:lnTo>
                    <a:lnTo>
                      <a:pt x="527" y="72"/>
                    </a:lnTo>
                    <a:lnTo>
                      <a:pt x="555" y="43"/>
                    </a:lnTo>
                    <a:lnTo>
                      <a:pt x="589" y="22"/>
                    </a:lnTo>
                    <a:lnTo>
                      <a:pt x="631" y="7"/>
                    </a:lnTo>
                    <a:lnTo>
                      <a:pt x="676" y="0"/>
                    </a:lnTo>
                    <a:lnTo>
                      <a:pt x="763" y="9"/>
                    </a:lnTo>
                    <a:lnTo>
                      <a:pt x="833" y="49"/>
                    </a:lnTo>
                    <a:lnTo>
                      <a:pt x="868" y="87"/>
                    </a:lnTo>
                    <a:lnTo>
                      <a:pt x="899" y="113"/>
                    </a:lnTo>
                    <a:lnTo>
                      <a:pt x="928" y="131"/>
                    </a:lnTo>
                    <a:lnTo>
                      <a:pt x="956" y="143"/>
                    </a:lnTo>
                    <a:lnTo>
                      <a:pt x="1112" y="161"/>
                    </a:lnTo>
                    <a:lnTo>
                      <a:pt x="1341" y="183"/>
                    </a:lnTo>
                    <a:lnTo>
                      <a:pt x="1559" y="222"/>
                    </a:lnTo>
                    <a:lnTo>
                      <a:pt x="1591" y="262"/>
                    </a:lnTo>
                    <a:lnTo>
                      <a:pt x="1580" y="281"/>
                    </a:lnTo>
                    <a:lnTo>
                      <a:pt x="1551" y="294"/>
                    </a:lnTo>
                    <a:lnTo>
                      <a:pt x="1452" y="309"/>
                    </a:lnTo>
                    <a:lnTo>
                      <a:pt x="1328" y="316"/>
                    </a:lnTo>
                    <a:lnTo>
                      <a:pt x="1100" y="314"/>
                    </a:lnTo>
                    <a:lnTo>
                      <a:pt x="1027" y="297"/>
                    </a:lnTo>
                    <a:lnTo>
                      <a:pt x="958" y="265"/>
                    </a:lnTo>
                    <a:lnTo>
                      <a:pt x="924" y="246"/>
                    </a:lnTo>
                    <a:lnTo>
                      <a:pt x="890" y="226"/>
                    </a:lnTo>
                    <a:lnTo>
                      <a:pt x="859" y="205"/>
                    </a:lnTo>
                    <a:lnTo>
                      <a:pt x="828" y="185"/>
                    </a:lnTo>
                    <a:lnTo>
                      <a:pt x="798" y="166"/>
                    </a:lnTo>
                    <a:lnTo>
                      <a:pt x="770" y="149"/>
                    </a:lnTo>
                    <a:lnTo>
                      <a:pt x="718" y="126"/>
                    </a:lnTo>
                    <a:lnTo>
                      <a:pt x="672" y="121"/>
                    </a:lnTo>
                    <a:lnTo>
                      <a:pt x="634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Freeform 105"/>
              <p:cNvSpPr>
                <a:spLocks/>
              </p:cNvSpPr>
              <p:nvPr/>
            </p:nvSpPr>
            <p:spPr bwMode="auto">
              <a:xfrm>
                <a:off x="3946" y="904"/>
                <a:ext cx="109" cy="63"/>
              </a:xfrm>
              <a:custGeom>
                <a:avLst/>
                <a:gdLst>
                  <a:gd name="T0" fmla="*/ 2 w 543"/>
                  <a:gd name="T1" fmla="*/ 34 h 315"/>
                  <a:gd name="T2" fmla="*/ 8 w 543"/>
                  <a:gd name="T3" fmla="*/ 26 h 315"/>
                  <a:gd name="T4" fmla="*/ 12 w 543"/>
                  <a:gd name="T5" fmla="*/ 21 h 315"/>
                  <a:gd name="T6" fmla="*/ 16 w 543"/>
                  <a:gd name="T7" fmla="*/ 16 h 315"/>
                  <a:gd name="T8" fmla="*/ 20 w 543"/>
                  <a:gd name="T9" fmla="*/ 10 h 315"/>
                  <a:gd name="T10" fmla="*/ 25 w 543"/>
                  <a:gd name="T11" fmla="*/ 6 h 315"/>
                  <a:gd name="T12" fmla="*/ 29 w 543"/>
                  <a:gd name="T13" fmla="*/ 2 h 315"/>
                  <a:gd name="T14" fmla="*/ 33 w 543"/>
                  <a:gd name="T15" fmla="*/ 0 h 315"/>
                  <a:gd name="T16" fmla="*/ 46 w 543"/>
                  <a:gd name="T17" fmla="*/ 0 h 315"/>
                  <a:gd name="T18" fmla="*/ 60 w 543"/>
                  <a:gd name="T19" fmla="*/ 4 h 315"/>
                  <a:gd name="T20" fmla="*/ 67 w 543"/>
                  <a:gd name="T21" fmla="*/ 9 h 315"/>
                  <a:gd name="T22" fmla="*/ 72 w 543"/>
                  <a:gd name="T23" fmla="*/ 18 h 315"/>
                  <a:gd name="T24" fmla="*/ 75 w 543"/>
                  <a:gd name="T25" fmla="*/ 28 h 315"/>
                  <a:gd name="T26" fmla="*/ 79 w 543"/>
                  <a:gd name="T27" fmla="*/ 35 h 315"/>
                  <a:gd name="T28" fmla="*/ 87 w 543"/>
                  <a:gd name="T29" fmla="*/ 37 h 315"/>
                  <a:gd name="T30" fmla="*/ 95 w 543"/>
                  <a:gd name="T31" fmla="*/ 35 h 315"/>
                  <a:gd name="T32" fmla="*/ 106 w 543"/>
                  <a:gd name="T33" fmla="*/ 39 h 315"/>
                  <a:gd name="T34" fmla="*/ 109 w 543"/>
                  <a:gd name="T35" fmla="*/ 49 h 315"/>
                  <a:gd name="T36" fmla="*/ 108 w 543"/>
                  <a:gd name="T37" fmla="*/ 54 h 315"/>
                  <a:gd name="T38" fmla="*/ 106 w 543"/>
                  <a:gd name="T39" fmla="*/ 59 h 315"/>
                  <a:gd name="T40" fmla="*/ 101 w 543"/>
                  <a:gd name="T41" fmla="*/ 62 h 315"/>
                  <a:gd name="T42" fmla="*/ 95 w 543"/>
                  <a:gd name="T43" fmla="*/ 63 h 315"/>
                  <a:gd name="T44" fmla="*/ 73 w 543"/>
                  <a:gd name="T45" fmla="*/ 61 h 315"/>
                  <a:gd name="T46" fmla="*/ 63 w 543"/>
                  <a:gd name="T47" fmla="*/ 57 h 315"/>
                  <a:gd name="T48" fmla="*/ 56 w 543"/>
                  <a:gd name="T49" fmla="*/ 48 h 315"/>
                  <a:gd name="T50" fmla="*/ 53 w 543"/>
                  <a:gd name="T51" fmla="*/ 33 h 315"/>
                  <a:gd name="T52" fmla="*/ 51 w 543"/>
                  <a:gd name="T53" fmla="*/ 26 h 315"/>
                  <a:gd name="T54" fmla="*/ 46 w 543"/>
                  <a:gd name="T55" fmla="*/ 22 h 315"/>
                  <a:gd name="T56" fmla="*/ 35 w 543"/>
                  <a:gd name="T57" fmla="*/ 22 h 315"/>
                  <a:gd name="T58" fmla="*/ 26 w 543"/>
                  <a:gd name="T59" fmla="*/ 28 h 315"/>
                  <a:gd name="T60" fmla="*/ 19 w 543"/>
                  <a:gd name="T61" fmla="*/ 37 h 315"/>
                  <a:gd name="T62" fmla="*/ 12 w 543"/>
                  <a:gd name="T63" fmla="*/ 44 h 315"/>
                  <a:gd name="T64" fmla="*/ 6 w 543"/>
                  <a:gd name="T65" fmla="*/ 47 h 315"/>
                  <a:gd name="T66" fmla="*/ 2 w 543"/>
                  <a:gd name="T67" fmla="*/ 45 h 315"/>
                  <a:gd name="T68" fmla="*/ 0 w 543"/>
                  <a:gd name="T69" fmla="*/ 40 h 315"/>
                  <a:gd name="T70" fmla="*/ 2 w 543"/>
                  <a:gd name="T71" fmla="*/ 34 h 315"/>
                  <a:gd name="T72" fmla="*/ 2 w 543"/>
                  <a:gd name="T73" fmla="*/ 34 h 3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3"/>
                  <a:gd name="T112" fmla="*/ 0 h 315"/>
                  <a:gd name="T113" fmla="*/ 543 w 543"/>
                  <a:gd name="T114" fmla="*/ 315 h 3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3" h="315">
                    <a:moveTo>
                      <a:pt x="9" y="171"/>
                    </a:moveTo>
                    <a:lnTo>
                      <a:pt x="39" y="130"/>
                    </a:lnTo>
                    <a:lnTo>
                      <a:pt x="59" y="104"/>
                    </a:lnTo>
                    <a:lnTo>
                      <a:pt x="79" y="78"/>
                    </a:lnTo>
                    <a:lnTo>
                      <a:pt x="102" y="51"/>
                    </a:lnTo>
                    <a:lnTo>
                      <a:pt x="123" y="28"/>
                    </a:lnTo>
                    <a:lnTo>
                      <a:pt x="144" y="10"/>
                    </a:lnTo>
                    <a:lnTo>
                      <a:pt x="162" y="0"/>
                    </a:lnTo>
                    <a:lnTo>
                      <a:pt x="231" y="2"/>
                    </a:lnTo>
                    <a:lnTo>
                      <a:pt x="300" y="18"/>
                    </a:lnTo>
                    <a:lnTo>
                      <a:pt x="334" y="44"/>
                    </a:lnTo>
                    <a:lnTo>
                      <a:pt x="357" y="88"/>
                    </a:lnTo>
                    <a:lnTo>
                      <a:pt x="375" y="138"/>
                    </a:lnTo>
                    <a:lnTo>
                      <a:pt x="394" y="177"/>
                    </a:lnTo>
                    <a:lnTo>
                      <a:pt x="433" y="186"/>
                    </a:lnTo>
                    <a:lnTo>
                      <a:pt x="475" y="175"/>
                    </a:lnTo>
                    <a:lnTo>
                      <a:pt x="526" y="196"/>
                    </a:lnTo>
                    <a:lnTo>
                      <a:pt x="543" y="246"/>
                    </a:lnTo>
                    <a:lnTo>
                      <a:pt x="540" y="271"/>
                    </a:lnTo>
                    <a:lnTo>
                      <a:pt x="526" y="294"/>
                    </a:lnTo>
                    <a:lnTo>
                      <a:pt x="505" y="309"/>
                    </a:lnTo>
                    <a:lnTo>
                      <a:pt x="475" y="315"/>
                    </a:lnTo>
                    <a:lnTo>
                      <a:pt x="364" y="306"/>
                    </a:lnTo>
                    <a:lnTo>
                      <a:pt x="315" y="284"/>
                    </a:lnTo>
                    <a:lnTo>
                      <a:pt x="278" y="242"/>
                    </a:lnTo>
                    <a:lnTo>
                      <a:pt x="264" y="166"/>
                    </a:lnTo>
                    <a:lnTo>
                      <a:pt x="253" y="129"/>
                    </a:lnTo>
                    <a:lnTo>
                      <a:pt x="230" y="109"/>
                    </a:lnTo>
                    <a:lnTo>
                      <a:pt x="174" y="112"/>
                    </a:lnTo>
                    <a:lnTo>
                      <a:pt x="132" y="142"/>
                    </a:lnTo>
                    <a:lnTo>
                      <a:pt x="96" y="184"/>
                    </a:lnTo>
                    <a:lnTo>
                      <a:pt x="61" y="222"/>
                    </a:lnTo>
                    <a:lnTo>
                      <a:pt x="32" y="233"/>
                    </a:lnTo>
                    <a:lnTo>
                      <a:pt x="11" y="224"/>
                    </a:lnTo>
                    <a:lnTo>
                      <a:pt x="0" y="201"/>
                    </a:lnTo>
                    <a:lnTo>
                      <a:pt x="9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Freeform 106"/>
              <p:cNvSpPr>
                <a:spLocks/>
              </p:cNvSpPr>
              <p:nvPr/>
            </p:nvSpPr>
            <p:spPr bwMode="auto">
              <a:xfrm>
                <a:off x="3602" y="1143"/>
                <a:ext cx="504" cy="116"/>
              </a:xfrm>
              <a:custGeom>
                <a:avLst/>
                <a:gdLst>
                  <a:gd name="T0" fmla="*/ 125 w 2521"/>
                  <a:gd name="T1" fmla="*/ 49 h 578"/>
                  <a:gd name="T2" fmla="*/ 256 w 2521"/>
                  <a:gd name="T3" fmla="*/ 61 h 578"/>
                  <a:gd name="T4" fmla="*/ 302 w 2521"/>
                  <a:gd name="T5" fmla="*/ 71 h 578"/>
                  <a:gd name="T6" fmla="*/ 344 w 2521"/>
                  <a:gd name="T7" fmla="*/ 80 h 578"/>
                  <a:gd name="T8" fmla="*/ 375 w 2521"/>
                  <a:gd name="T9" fmla="*/ 81 h 578"/>
                  <a:gd name="T10" fmla="*/ 391 w 2521"/>
                  <a:gd name="T11" fmla="*/ 73 h 578"/>
                  <a:gd name="T12" fmla="*/ 410 w 2521"/>
                  <a:gd name="T13" fmla="*/ 63 h 578"/>
                  <a:gd name="T14" fmla="*/ 430 w 2521"/>
                  <a:gd name="T15" fmla="*/ 52 h 578"/>
                  <a:gd name="T16" fmla="*/ 450 w 2521"/>
                  <a:gd name="T17" fmla="*/ 40 h 578"/>
                  <a:gd name="T18" fmla="*/ 468 w 2521"/>
                  <a:gd name="T19" fmla="*/ 29 h 578"/>
                  <a:gd name="T20" fmla="*/ 483 w 2521"/>
                  <a:gd name="T21" fmla="*/ 20 h 578"/>
                  <a:gd name="T22" fmla="*/ 493 w 2521"/>
                  <a:gd name="T23" fmla="*/ 14 h 578"/>
                  <a:gd name="T24" fmla="*/ 504 w 2521"/>
                  <a:gd name="T25" fmla="*/ 10 h 578"/>
                  <a:gd name="T26" fmla="*/ 500 w 2521"/>
                  <a:gd name="T27" fmla="*/ 21 h 578"/>
                  <a:gd name="T28" fmla="*/ 491 w 2521"/>
                  <a:gd name="T29" fmla="*/ 33 h 578"/>
                  <a:gd name="T30" fmla="*/ 474 w 2521"/>
                  <a:gd name="T31" fmla="*/ 45 h 578"/>
                  <a:gd name="T32" fmla="*/ 462 w 2521"/>
                  <a:gd name="T33" fmla="*/ 55 h 578"/>
                  <a:gd name="T34" fmla="*/ 452 w 2521"/>
                  <a:gd name="T35" fmla="*/ 61 h 578"/>
                  <a:gd name="T36" fmla="*/ 443 w 2521"/>
                  <a:gd name="T37" fmla="*/ 68 h 578"/>
                  <a:gd name="T38" fmla="*/ 433 w 2521"/>
                  <a:gd name="T39" fmla="*/ 75 h 578"/>
                  <a:gd name="T40" fmla="*/ 423 w 2521"/>
                  <a:gd name="T41" fmla="*/ 82 h 578"/>
                  <a:gd name="T42" fmla="*/ 413 w 2521"/>
                  <a:gd name="T43" fmla="*/ 89 h 578"/>
                  <a:gd name="T44" fmla="*/ 398 w 2521"/>
                  <a:gd name="T45" fmla="*/ 99 h 578"/>
                  <a:gd name="T46" fmla="*/ 382 w 2521"/>
                  <a:gd name="T47" fmla="*/ 109 h 578"/>
                  <a:gd name="T48" fmla="*/ 366 w 2521"/>
                  <a:gd name="T49" fmla="*/ 116 h 578"/>
                  <a:gd name="T50" fmla="*/ 324 w 2521"/>
                  <a:gd name="T51" fmla="*/ 107 h 578"/>
                  <a:gd name="T52" fmla="*/ 279 w 2521"/>
                  <a:gd name="T53" fmla="*/ 95 h 578"/>
                  <a:gd name="T54" fmla="*/ 238 w 2521"/>
                  <a:gd name="T55" fmla="*/ 86 h 578"/>
                  <a:gd name="T56" fmla="*/ 75 w 2521"/>
                  <a:gd name="T57" fmla="*/ 77 h 578"/>
                  <a:gd name="T58" fmla="*/ 28 w 2521"/>
                  <a:gd name="T59" fmla="*/ 69 h 578"/>
                  <a:gd name="T60" fmla="*/ 3 w 2521"/>
                  <a:gd name="T61" fmla="*/ 60 h 578"/>
                  <a:gd name="T62" fmla="*/ 0 w 2521"/>
                  <a:gd name="T63" fmla="*/ 10 h 578"/>
                  <a:gd name="T64" fmla="*/ 2 w 2521"/>
                  <a:gd name="T65" fmla="*/ 0 h 578"/>
                  <a:gd name="T66" fmla="*/ 18 w 2521"/>
                  <a:gd name="T67" fmla="*/ 19 h 578"/>
                  <a:gd name="T68" fmla="*/ 24 w 2521"/>
                  <a:gd name="T69" fmla="*/ 44 h 5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21"/>
                  <a:gd name="T106" fmla="*/ 0 h 578"/>
                  <a:gd name="T107" fmla="*/ 2521 w 2521"/>
                  <a:gd name="T108" fmla="*/ 578 h 5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21" h="578">
                    <a:moveTo>
                      <a:pt x="120" y="218"/>
                    </a:moveTo>
                    <a:lnTo>
                      <a:pt x="627" y="246"/>
                    </a:lnTo>
                    <a:lnTo>
                      <a:pt x="1133" y="278"/>
                    </a:lnTo>
                    <a:lnTo>
                      <a:pt x="1282" y="304"/>
                    </a:lnTo>
                    <a:lnTo>
                      <a:pt x="1393" y="327"/>
                    </a:lnTo>
                    <a:lnTo>
                      <a:pt x="1511" y="352"/>
                    </a:lnTo>
                    <a:lnTo>
                      <a:pt x="1625" y="378"/>
                    </a:lnTo>
                    <a:lnTo>
                      <a:pt x="1721" y="399"/>
                    </a:lnTo>
                    <a:lnTo>
                      <a:pt x="1812" y="421"/>
                    </a:lnTo>
                    <a:lnTo>
                      <a:pt x="1875" y="402"/>
                    </a:lnTo>
                    <a:lnTo>
                      <a:pt x="1915" y="385"/>
                    </a:lnTo>
                    <a:lnTo>
                      <a:pt x="1958" y="364"/>
                    </a:lnTo>
                    <a:lnTo>
                      <a:pt x="2005" y="342"/>
                    </a:lnTo>
                    <a:lnTo>
                      <a:pt x="2053" y="315"/>
                    </a:lnTo>
                    <a:lnTo>
                      <a:pt x="2103" y="288"/>
                    </a:lnTo>
                    <a:lnTo>
                      <a:pt x="2152" y="259"/>
                    </a:lnTo>
                    <a:lnTo>
                      <a:pt x="2203" y="229"/>
                    </a:lnTo>
                    <a:lnTo>
                      <a:pt x="2251" y="200"/>
                    </a:lnTo>
                    <a:lnTo>
                      <a:pt x="2298" y="171"/>
                    </a:lnTo>
                    <a:lnTo>
                      <a:pt x="2341" y="145"/>
                    </a:lnTo>
                    <a:lnTo>
                      <a:pt x="2380" y="121"/>
                    </a:lnTo>
                    <a:lnTo>
                      <a:pt x="2415" y="99"/>
                    </a:lnTo>
                    <a:lnTo>
                      <a:pt x="2445" y="81"/>
                    </a:lnTo>
                    <a:lnTo>
                      <a:pt x="2468" y="68"/>
                    </a:lnTo>
                    <a:lnTo>
                      <a:pt x="2504" y="51"/>
                    </a:lnTo>
                    <a:lnTo>
                      <a:pt x="2521" y="50"/>
                    </a:lnTo>
                    <a:lnTo>
                      <a:pt x="2516" y="81"/>
                    </a:lnTo>
                    <a:lnTo>
                      <a:pt x="2501" y="105"/>
                    </a:lnTo>
                    <a:lnTo>
                      <a:pt x="2483" y="129"/>
                    </a:lnTo>
                    <a:lnTo>
                      <a:pt x="2455" y="162"/>
                    </a:lnTo>
                    <a:lnTo>
                      <a:pt x="2406" y="200"/>
                    </a:lnTo>
                    <a:lnTo>
                      <a:pt x="2371" y="226"/>
                    </a:lnTo>
                    <a:lnTo>
                      <a:pt x="2331" y="256"/>
                    </a:lnTo>
                    <a:lnTo>
                      <a:pt x="2310" y="272"/>
                    </a:lnTo>
                    <a:lnTo>
                      <a:pt x="2287" y="289"/>
                    </a:lnTo>
                    <a:lnTo>
                      <a:pt x="2263" y="306"/>
                    </a:lnTo>
                    <a:lnTo>
                      <a:pt x="2239" y="322"/>
                    </a:lnTo>
                    <a:lnTo>
                      <a:pt x="2215" y="340"/>
                    </a:lnTo>
                    <a:lnTo>
                      <a:pt x="2190" y="358"/>
                    </a:lnTo>
                    <a:lnTo>
                      <a:pt x="2164" y="376"/>
                    </a:lnTo>
                    <a:lnTo>
                      <a:pt x="2139" y="393"/>
                    </a:lnTo>
                    <a:lnTo>
                      <a:pt x="2114" y="411"/>
                    </a:lnTo>
                    <a:lnTo>
                      <a:pt x="2089" y="428"/>
                    </a:lnTo>
                    <a:lnTo>
                      <a:pt x="2064" y="445"/>
                    </a:lnTo>
                    <a:lnTo>
                      <a:pt x="2040" y="461"/>
                    </a:lnTo>
                    <a:lnTo>
                      <a:pt x="1992" y="492"/>
                    </a:lnTo>
                    <a:lnTo>
                      <a:pt x="1948" y="519"/>
                    </a:lnTo>
                    <a:lnTo>
                      <a:pt x="1909" y="542"/>
                    </a:lnTo>
                    <a:lnTo>
                      <a:pt x="1875" y="560"/>
                    </a:lnTo>
                    <a:lnTo>
                      <a:pt x="1829" y="578"/>
                    </a:lnTo>
                    <a:lnTo>
                      <a:pt x="1721" y="557"/>
                    </a:lnTo>
                    <a:lnTo>
                      <a:pt x="1623" y="533"/>
                    </a:lnTo>
                    <a:lnTo>
                      <a:pt x="1512" y="505"/>
                    </a:lnTo>
                    <a:lnTo>
                      <a:pt x="1395" y="475"/>
                    </a:lnTo>
                    <a:lnTo>
                      <a:pt x="1285" y="449"/>
                    </a:lnTo>
                    <a:lnTo>
                      <a:pt x="1190" y="428"/>
                    </a:lnTo>
                    <a:lnTo>
                      <a:pt x="1123" y="419"/>
                    </a:lnTo>
                    <a:lnTo>
                      <a:pt x="377" y="386"/>
                    </a:lnTo>
                    <a:lnTo>
                      <a:pt x="220" y="356"/>
                    </a:lnTo>
                    <a:lnTo>
                      <a:pt x="142" y="343"/>
                    </a:lnTo>
                    <a:lnTo>
                      <a:pt x="63" y="337"/>
                    </a:lnTo>
                    <a:lnTo>
                      <a:pt x="17" y="301"/>
                    </a:lnTo>
                    <a:lnTo>
                      <a:pt x="3" y="217"/>
                    </a:lnTo>
                    <a:lnTo>
                      <a:pt x="0" y="5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47" y="19"/>
                    </a:lnTo>
                    <a:lnTo>
                      <a:pt x="92" y="97"/>
                    </a:lnTo>
                    <a:lnTo>
                      <a:pt x="120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107"/>
              <p:cNvSpPr>
                <a:spLocks/>
              </p:cNvSpPr>
              <p:nvPr/>
            </p:nvSpPr>
            <p:spPr bwMode="auto">
              <a:xfrm>
                <a:off x="3751" y="977"/>
                <a:ext cx="212" cy="174"/>
              </a:xfrm>
              <a:custGeom>
                <a:avLst/>
                <a:gdLst>
                  <a:gd name="T0" fmla="*/ 131 w 1057"/>
                  <a:gd name="T1" fmla="*/ 30 h 868"/>
                  <a:gd name="T2" fmla="*/ 114 w 1057"/>
                  <a:gd name="T3" fmla="*/ 20 h 868"/>
                  <a:gd name="T4" fmla="*/ 87 w 1057"/>
                  <a:gd name="T5" fmla="*/ 16 h 868"/>
                  <a:gd name="T6" fmla="*/ 52 w 1057"/>
                  <a:gd name="T7" fmla="*/ 26 h 868"/>
                  <a:gd name="T8" fmla="*/ 38 w 1057"/>
                  <a:gd name="T9" fmla="*/ 37 h 868"/>
                  <a:gd name="T10" fmla="*/ 20 w 1057"/>
                  <a:gd name="T11" fmla="*/ 68 h 868"/>
                  <a:gd name="T12" fmla="*/ 22 w 1057"/>
                  <a:gd name="T13" fmla="*/ 99 h 868"/>
                  <a:gd name="T14" fmla="*/ 30 w 1057"/>
                  <a:gd name="T15" fmla="*/ 115 h 868"/>
                  <a:gd name="T16" fmla="*/ 43 w 1057"/>
                  <a:gd name="T17" fmla="*/ 126 h 868"/>
                  <a:gd name="T18" fmla="*/ 53 w 1057"/>
                  <a:gd name="T19" fmla="*/ 132 h 868"/>
                  <a:gd name="T20" fmla="*/ 78 w 1057"/>
                  <a:gd name="T21" fmla="*/ 139 h 868"/>
                  <a:gd name="T22" fmla="*/ 117 w 1057"/>
                  <a:gd name="T23" fmla="*/ 139 h 868"/>
                  <a:gd name="T24" fmla="*/ 160 w 1057"/>
                  <a:gd name="T25" fmla="*/ 125 h 868"/>
                  <a:gd name="T26" fmla="*/ 176 w 1057"/>
                  <a:gd name="T27" fmla="*/ 102 h 868"/>
                  <a:gd name="T28" fmla="*/ 170 w 1057"/>
                  <a:gd name="T29" fmla="*/ 87 h 868"/>
                  <a:gd name="T30" fmla="*/ 164 w 1057"/>
                  <a:gd name="T31" fmla="*/ 72 h 868"/>
                  <a:gd name="T32" fmla="*/ 174 w 1057"/>
                  <a:gd name="T33" fmla="*/ 68 h 868"/>
                  <a:gd name="T34" fmla="*/ 194 w 1057"/>
                  <a:gd name="T35" fmla="*/ 67 h 868"/>
                  <a:gd name="T36" fmla="*/ 212 w 1057"/>
                  <a:gd name="T37" fmla="*/ 94 h 868"/>
                  <a:gd name="T38" fmla="*/ 209 w 1057"/>
                  <a:gd name="T39" fmla="*/ 116 h 868"/>
                  <a:gd name="T40" fmla="*/ 202 w 1057"/>
                  <a:gd name="T41" fmla="*/ 130 h 868"/>
                  <a:gd name="T42" fmla="*/ 191 w 1057"/>
                  <a:gd name="T43" fmla="*/ 143 h 868"/>
                  <a:gd name="T44" fmla="*/ 178 w 1057"/>
                  <a:gd name="T45" fmla="*/ 154 h 868"/>
                  <a:gd name="T46" fmla="*/ 164 w 1057"/>
                  <a:gd name="T47" fmla="*/ 162 h 868"/>
                  <a:gd name="T48" fmla="*/ 146 w 1057"/>
                  <a:gd name="T49" fmla="*/ 169 h 868"/>
                  <a:gd name="T50" fmla="*/ 108 w 1057"/>
                  <a:gd name="T51" fmla="*/ 174 h 868"/>
                  <a:gd name="T52" fmla="*/ 58 w 1057"/>
                  <a:gd name="T53" fmla="*/ 167 h 868"/>
                  <a:gd name="T54" fmla="*/ 36 w 1057"/>
                  <a:gd name="T55" fmla="*/ 157 h 868"/>
                  <a:gd name="T56" fmla="*/ 6 w 1057"/>
                  <a:gd name="T57" fmla="*/ 120 h 868"/>
                  <a:gd name="T58" fmla="*/ 1 w 1057"/>
                  <a:gd name="T59" fmla="*/ 65 h 868"/>
                  <a:gd name="T60" fmla="*/ 9 w 1057"/>
                  <a:gd name="T61" fmla="*/ 41 h 868"/>
                  <a:gd name="T62" fmla="*/ 23 w 1057"/>
                  <a:gd name="T63" fmla="*/ 23 h 868"/>
                  <a:gd name="T64" fmla="*/ 36 w 1057"/>
                  <a:gd name="T65" fmla="*/ 12 h 868"/>
                  <a:gd name="T66" fmla="*/ 51 w 1057"/>
                  <a:gd name="T67" fmla="*/ 5 h 868"/>
                  <a:gd name="T68" fmla="*/ 86 w 1057"/>
                  <a:gd name="T69" fmla="*/ 0 h 868"/>
                  <a:gd name="T70" fmla="*/ 138 w 1057"/>
                  <a:gd name="T71" fmla="*/ 13 h 868"/>
                  <a:gd name="T72" fmla="*/ 163 w 1057"/>
                  <a:gd name="T73" fmla="*/ 29 h 868"/>
                  <a:gd name="T74" fmla="*/ 158 w 1057"/>
                  <a:gd name="T75" fmla="*/ 38 h 868"/>
                  <a:gd name="T76" fmla="*/ 149 w 1057"/>
                  <a:gd name="T77" fmla="*/ 44 h 868"/>
                  <a:gd name="T78" fmla="*/ 137 w 1057"/>
                  <a:gd name="T79" fmla="*/ 39 h 8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7"/>
                  <a:gd name="T121" fmla="*/ 0 h 868"/>
                  <a:gd name="T122" fmla="*/ 1057 w 1057"/>
                  <a:gd name="T123" fmla="*/ 868 h 86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7" h="868">
                    <a:moveTo>
                      <a:pt x="685" y="195"/>
                    </a:moveTo>
                    <a:lnTo>
                      <a:pt x="653" y="151"/>
                    </a:lnTo>
                    <a:lnTo>
                      <a:pt x="613" y="115"/>
                    </a:lnTo>
                    <a:lnTo>
                      <a:pt x="570" y="98"/>
                    </a:lnTo>
                    <a:lnTo>
                      <a:pt x="524" y="86"/>
                    </a:lnTo>
                    <a:lnTo>
                      <a:pt x="433" y="80"/>
                    </a:lnTo>
                    <a:lnTo>
                      <a:pt x="343" y="96"/>
                    </a:lnTo>
                    <a:lnTo>
                      <a:pt x="260" y="131"/>
                    </a:lnTo>
                    <a:lnTo>
                      <a:pt x="223" y="156"/>
                    </a:lnTo>
                    <a:lnTo>
                      <a:pt x="189" y="185"/>
                    </a:lnTo>
                    <a:lnTo>
                      <a:pt x="134" y="254"/>
                    </a:lnTo>
                    <a:lnTo>
                      <a:pt x="102" y="338"/>
                    </a:lnTo>
                    <a:lnTo>
                      <a:pt x="96" y="434"/>
                    </a:lnTo>
                    <a:lnTo>
                      <a:pt x="108" y="496"/>
                    </a:lnTo>
                    <a:lnTo>
                      <a:pt x="133" y="548"/>
                    </a:lnTo>
                    <a:lnTo>
                      <a:pt x="150" y="572"/>
                    </a:lnTo>
                    <a:lnTo>
                      <a:pt x="169" y="593"/>
                    </a:lnTo>
                    <a:lnTo>
                      <a:pt x="213" y="629"/>
                    </a:lnTo>
                    <a:lnTo>
                      <a:pt x="238" y="644"/>
                    </a:lnTo>
                    <a:lnTo>
                      <a:pt x="266" y="656"/>
                    </a:lnTo>
                    <a:lnTo>
                      <a:pt x="325" y="678"/>
                    </a:lnTo>
                    <a:lnTo>
                      <a:pt x="387" y="691"/>
                    </a:lnTo>
                    <a:lnTo>
                      <a:pt x="452" y="698"/>
                    </a:lnTo>
                    <a:lnTo>
                      <a:pt x="582" y="694"/>
                    </a:lnTo>
                    <a:lnTo>
                      <a:pt x="701" y="668"/>
                    </a:lnTo>
                    <a:lnTo>
                      <a:pt x="797" y="625"/>
                    </a:lnTo>
                    <a:lnTo>
                      <a:pt x="855" y="568"/>
                    </a:lnTo>
                    <a:lnTo>
                      <a:pt x="878" y="510"/>
                    </a:lnTo>
                    <a:lnTo>
                      <a:pt x="874" y="470"/>
                    </a:lnTo>
                    <a:lnTo>
                      <a:pt x="850" y="434"/>
                    </a:lnTo>
                    <a:lnTo>
                      <a:pt x="815" y="390"/>
                    </a:lnTo>
                    <a:lnTo>
                      <a:pt x="820" y="360"/>
                    </a:lnTo>
                    <a:lnTo>
                      <a:pt x="841" y="348"/>
                    </a:lnTo>
                    <a:lnTo>
                      <a:pt x="866" y="337"/>
                    </a:lnTo>
                    <a:lnTo>
                      <a:pt x="923" y="325"/>
                    </a:lnTo>
                    <a:lnTo>
                      <a:pt x="967" y="332"/>
                    </a:lnTo>
                    <a:lnTo>
                      <a:pt x="1029" y="396"/>
                    </a:lnTo>
                    <a:lnTo>
                      <a:pt x="1057" y="467"/>
                    </a:lnTo>
                    <a:lnTo>
                      <a:pt x="1054" y="540"/>
                    </a:lnTo>
                    <a:lnTo>
                      <a:pt x="1043" y="577"/>
                    </a:lnTo>
                    <a:lnTo>
                      <a:pt x="1027" y="613"/>
                    </a:lnTo>
                    <a:lnTo>
                      <a:pt x="1006" y="648"/>
                    </a:lnTo>
                    <a:lnTo>
                      <a:pt x="981" y="682"/>
                    </a:lnTo>
                    <a:lnTo>
                      <a:pt x="952" y="713"/>
                    </a:lnTo>
                    <a:lnTo>
                      <a:pt x="922" y="742"/>
                    </a:lnTo>
                    <a:lnTo>
                      <a:pt x="889" y="768"/>
                    </a:lnTo>
                    <a:lnTo>
                      <a:pt x="855" y="791"/>
                    </a:lnTo>
                    <a:lnTo>
                      <a:pt x="820" y="810"/>
                    </a:lnTo>
                    <a:lnTo>
                      <a:pt x="785" y="823"/>
                    </a:lnTo>
                    <a:lnTo>
                      <a:pt x="728" y="841"/>
                    </a:lnTo>
                    <a:lnTo>
                      <a:pt x="667" y="855"/>
                    </a:lnTo>
                    <a:lnTo>
                      <a:pt x="540" y="868"/>
                    </a:lnTo>
                    <a:lnTo>
                      <a:pt x="412" y="861"/>
                    </a:lnTo>
                    <a:lnTo>
                      <a:pt x="290" y="833"/>
                    </a:lnTo>
                    <a:lnTo>
                      <a:pt x="234" y="810"/>
                    </a:lnTo>
                    <a:lnTo>
                      <a:pt x="181" y="781"/>
                    </a:lnTo>
                    <a:lnTo>
                      <a:pt x="92" y="704"/>
                    </a:lnTo>
                    <a:lnTo>
                      <a:pt x="30" y="601"/>
                    </a:lnTo>
                    <a:lnTo>
                      <a:pt x="0" y="470"/>
                    </a:lnTo>
                    <a:lnTo>
                      <a:pt x="7" y="324"/>
                    </a:lnTo>
                    <a:lnTo>
                      <a:pt x="24" y="260"/>
                    </a:lnTo>
                    <a:lnTo>
                      <a:pt x="47" y="204"/>
                    </a:lnTo>
                    <a:lnTo>
                      <a:pt x="78" y="155"/>
                    </a:lnTo>
                    <a:lnTo>
                      <a:pt x="114" y="113"/>
                    </a:lnTo>
                    <a:lnTo>
                      <a:pt x="157" y="77"/>
                    </a:lnTo>
                    <a:lnTo>
                      <a:pt x="180" y="61"/>
                    </a:lnTo>
                    <a:lnTo>
                      <a:pt x="204" y="47"/>
                    </a:lnTo>
                    <a:lnTo>
                      <a:pt x="255" y="25"/>
                    </a:lnTo>
                    <a:lnTo>
                      <a:pt x="310" y="9"/>
                    </a:lnTo>
                    <a:lnTo>
                      <a:pt x="430" y="0"/>
                    </a:lnTo>
                    <a:lnTo>
                      <a:pt x="556" y="18"/>
                    </a:lnTo>
                    <a:lnTo>
                      <a:pt x="686" y="65"/>
                    </a:lnTo>
                    <a:lnTo>
                      <a:pt x="794" y="101"/>
                    </a:lnTo>
                    <a:lnTo>
                      <a:pt x="811" y="143"/>
                    </a:lnTo>
                    <a:lnTo>
                      <a:pt x="803" y="168"/>
                    </a:lnTo>
                    <a:lnTo>
                      <a:pt x="789" y="191"/>
                    </a:lnTo>
                    <a:lnTo>
                      <a:pt x="767" y="209"/>
                    </a:lnTo>
                    <a:lnTo>
                      <a:pt x="741" y="218"/>
                    </a:lnTo>
                    <a:lnTo>
                      <a:pt x="685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5" name="Freeform 108"/>
              <p:cNvSpPr>
                <a:spLocks/>
              </p:cNvSpPr>
              <p:nvPr/>
            </p:nvSpPr>
            <p:spPr bwMode="auto">
              <a:xfrm>
                <a:off x="3871" y="1013"/>
                <a:ext cx="115" cy="56"/>
              </a:xfrm>
              <a:custGeom>
                <a:avLst/>
                <a:gdLst>
                  <a:gd name="T0" fmla="*/ 79 w 574"/>
                  <a:gd name="T1" fmla="*/ 39 h 279"/>
                  <a:gd name="T2" fmla="*/ 71 w 574"/>
                  <a:gd name="T3" fmla="*/ 43 h 279"/>
                  <a:gd name="T4" fmla="*/ 63 w 574"/>
                  <a:gd name="T5" fmla="*/ 46 h 279"/>
                  <a:gd name="T6" fmla="*/ 53 w 574"/>
                  <a:gd name="T7" fmla="*/ 50 h 279"/>
                  <a:gd name="T8" fmla="*/ 43 w 574"/>
                  <a:gd name="T9" fmla="*/ 53 h 279"/>
                  <a:gd name="T10" fmla="*/ 24 w 574"/>
                  <a:gd name="T11" fmla="*/ 56 h 279"/>
                  <a:gd name="T12" fmla="*/ 6 w 574"/>
                  <a:gd name="T13" fmla="*/ 54 h 279"/>
                  <a:gd name="T14" fmla="*/ 1 w 574"/>
                  <a:gd name="T15" fmla="*/ 50 h 279"/>
                  <a:gd name="T16" fmla="*/ 0 w 574"/>
                  <a:gd name="T17" fmla="*/ 46 h 279"/>
                  <a:gd name="T18" fmla="*/ 3 w 574"/>
                  <a:gd name="T19" fmla="*/ 42 h 279"/>
                  <a:gd name="T20" fmla="*/ 8 w 574"/>
                  <a:gd name="T21" fmla="*/ 40 h 279"/>
                  <a:gd name="T22" fmla="*/ 33 w 574"/>
                  <a:gd name="T23" fmla="*/ 36 h 279"/>
                  <a:gd name="T24" fmla="*/ 50 w 574"/>
                  <a:gd name="T25" fmla="*/ 28 h 279"/>
                  <a:gd name="T26" fmla="*/ 65 w 574"/>
                  <a:gd name="T27" fmla="*/ 16 h 279"/>
                  <a:gd name="T28" fmla="*/ 69 w 574"/>
                  <a:gd name="T29" fmla="*/ 13 h 279"/>
                  <a:gd name="T30" fmla="*/ 73 w 574"/>
                  <a:gd name="T31" fmla="*/ 10 h 279"/>
                  <a:gd name="T32" fmla="*/ 78 w 574"/>
                  <a:gd name="T33" fmla="*/ 6 h 279"/>
                  <a:gd name="T34" fmla="*/ 84 w 574"/>
                  <a:gd name="T35" fmla="*/ 3 h 279"/>
                  <a:gd name="T36" fmla="*/ 92 w 574"/>
                  <a:gd name="T37" fmla="*/ 0 h 279"/>
                  <a:gd name="T38" fmla="*/ 97 w 574"/>
                  <a:gd name="T39" fmla="*/ 1 h 279"/>
                  <a:gd name="T40" fmla="*/ 105 w 574"/>
                  <a:gd name="T41" fmla="*/ 11 h 279"/>
                  <a:gd name="T42" fmla="*/ 109 w 574"/>
                  <a:gd name="T43" fmla="*/ 17 h 279"/>
                  <a:gd name="T44" fmla="*/ 113 w 574"/>
                  <a:gd name="T45" fmla="*/ 23 h 279"/>
                  <a:gd name="T46" fmla="*/ 115 w 574"/>
                  <a:gd name="T47" fmla="*/ 31 h 279"/>
                  <a:gd name="T48" fmla="*/ 113 w 574"/>
                  <a:gd name="T49" fmla="*/ 38 h 279"/>
                  <a:gd name="T50" fmla="*/ 109 w 574"/>
                  <a:gd name="T51" fmla="*/ 43 h 279"/>
                  <a:gd name="T52" fmla="*/ 103 w 574"/>
                  <a:gd name="T53" fmla="*/ 47 h 279"/>
                  <a:gd name="T54" fmla="*/ 90 w 574"/>
                  <a:gd name="T55" fmla="*/ 48 h 279"/>
                  <a:gd name="T56" fmla="*/ 79 w 574"/>
                  <a:gd name="T57" fmla="*/ 39 h 279"/>
                  <a:gd name="T58" fmla="*/ 79 w 574"/>
                  <a:gd name="T59" fmla="*/ 39 h 2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4"/>
                  <a:gd name="T91" fmla="*/ 0 h 279"/>
                  <a:gd name="T92" fmla="*/ 574 w 574"/>
                  <a:gd name="T93" fmla="*/ 279 h 2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4" h="279">
                    <a:moveTo>
                      <a:pt x="393" y="193"/>
                    </a:moveTo>
                    <a:lnTo>
                      <a:pt x="355" y="212"/>
                    </a:lnTo>
                    <a:lnTo>
                      <a:pt x="312" y="231"/>
                    </a:lnTo>
                    <a:lnTo>
                      <a:pt x="265" y="248"/>
                    </a:lnTo>
                    <a:lnTo>
                      <a:pt x="216" y="264"/>
                    </a:lnTo>
                    <a:lnTo>
                      <a:pt x="119" y="279"/>
                    </a:lnTo>
                    <a:lnTo>
                      <a:pt x="31" y="270"/>
                    </a:lnTo>
                    <a:lnTo>
                      <a:pt x="6" y="251"/>
                    </a:lnTo>
                    <a:lnTo>
                      <a:pt x="0" y="228"/>
                    </a:lnTo>
                    <a:lnTo>
                      <a:pt x="14" y="207"/>
                    </a:lnTo>
                    <a:lnTo>
                      <a:pt x="41" y="198"/>
                    </a:lnTo>
                    <a:lnTo>
                      <a:pt x="166" y="181"/>
                    </a:lnTo>
                    <a:lnTo>
                      <a:pt x="250" y="139"/>
                    </a:lnTo>
                    <a:lnTo>
                      <a:pt x="323" y="80"/>
                    </a:lnTo>
                    <a:lnTo>
                      <a:pt x="343" y="64"/>
                    </a:lnTo>
                    <a:lnTo>
                      <a:pt x="366" y="48"/>
                    </a:lnTo>
                    <a:lnTo>
                      <a:pt x="390" y="32"/>
                    </a:lnTo>
                    <a:lnTo>
                      <a:pt x="418" y="15"/>
                    </a:lnTo>
                    <a:lnTo>
                      <a:pt x="457" y="0"/>
                    </a:lnTo>
                    <a:lnTo>
                      <a:pt x="484" y="3"/>
                    </a:lnTo>
                    <a:lnTo>
                      <a:pt x="522" y="57"/>
                    </a:lnTo>
                    <a:lnTo>
                      <a:pt x="545" y="87"/>
                    </a:lnTo>
                    <a:lnTo>
                      <a:pt x="566" y="117"/>
                    </a:lnTo>
                    <a:lnTo>
                      <a:pt x="574" y="156"/>
                    </a:lnTo>
                    <a:lnTo>
                      <a:pt x="564" y="188"/>
                    </a:lnTo>
                    <a:lnTo>
                      <a:pt x="544" y="215"/>
                    </a:lnTo>
                    <a:lnTo>
                      <a:pt x="515" y="234"/>
                    </a:lnTo>
                    <a:lnTo>
                      <a:pt x="448" y="240"/>
                    </a:lnTo>
                    <a:lnTo>
                      <a:pt x="393" y="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6" name="Freeform 109"/>
              <p:cNvSpPr>
                <a:spLocks/>
              </p:cNvSpPr>
              <p:nvPr/>
            </p:nvSpPr>
            <p:spPr bwMode="auto">
              <a:xfrm>
                <a:off x="3801" y="898"/>
                <a:ext cx="86" cy="56"/>
              </a:xfrm>
              <a:custGeom>
                <a:avLst/>
                <a:gdLst>
                  <a:gd name="T0" fmla="*/ 49 w 429"/>
                  <a:gd name="T1" fmla="*/ 54 h 277"/>
                  <a:gd name="T2" fmla="*/ 42 w 429"/>
                  <a:gd name="T3" fmla="*/ 56 h 277"/>
                  <a:gd name="T4" fmla="*/ 34 w 429"/>
                  <a:gd name="T5" fmla="*/ 53 h 277"/>
                  <a:gd name="T6" fmla="*/ 24 w 429"/>
                  <a:gd name="T7" fmla="*/ 48 h 277"/>
                  <a:gd name="T8" fmla="*/ 15 w 429"/>
                  <a:gd name="T9" fmla="*/ 46 h 277"/>
                  <a:gd name="T10" fmla="*/ 4 w 429"/>
                  <a:gd name="T11" fmla="*/ 45 h 277"/>
                  <a:gd name="T12" fmla="*/ 0 w 429"/>
                  <a:gd name="T13" fmla="*/ 43 h 277"/>
                  <a:gd name="T14" fmla="*/ 4 w 429"/>
                  <a:gd name="T15" fmla="*/ 39 h 277"/>
                  <a:gd name="T16" fmla="*/ 16 w 429"/>
                  <a:gd name="T17" fmla="*/ 29 h 277"/>
                  <a:gd name="T18" fmla="*/ 23 w 429"/>
                  <a:gd name="T19" fmla="*/ 15 h 277"/>
                  <a:gd name="T20" fmla="*/ 24 w 429"/>
                  <a:gd name="T21" fmla="*/ 7 h 277"/>
                  <a:gd name="T22" fmla="*/ 26 w 429"/>
                  <a:gd name="T23" fmla="*/ 3 h 277"/>
                  <a:gd name="T24" fmla="*/ 30 w 429"/>
                  <a:gd name="T25" fmla="*/ 1 h 277"/>
                  <a:gd name="T26" fmla="*/ 35 w 429"/>
                  <a:gd name="T27" fmla="*/ 0 h 277"/>
                  <a:gd name="T28" fmla="*/ 58 w 429"/>
                  <a:gd name="T29" fmla="*/ 3 h 277"/>
                  <a:gd name="T30" fmla="*/ 68 w 429"/>
                  <a:gd name="T31" fmla="*/ 6 h 277"/>
                  <a:gd name="T32" fmla="*/ 71 w 429"/>
                  <a:gd name="T33" fmla="*/ 13 h 277"/>
                  <a:gd name="T34" fmla="*/ 74 w 429"/>
                  <a:gd name="T35" fmla="*/ 29 h 277"/>
                  <a:gd name="T36" fmla="*/ 86 w 429"/>
                  <a:gd name="T37" fmla="*/ 46 h 277"/>
                  <a:gd name="T38" fmla="*/ 85 w 429"/>
                  <a:gd name="T39" fmla="*/ 51 h 277"/>
                  <a:gd name="T40" fmla="*/ 81 w 429"/>
                  <a:gd name="T41" fmla="*/ 54 h 277"/>
                  <a:gd name="T42" fmla="*/ 67 w 429"/>
                  <a:gd name="T43" fmla="*/ 56 h 277"/>
                  <a:gd name="T44" fmla="*/ 49 w 429"/>
                  <a:gd name="T45" fmla="*/ 54 h 277"/>
                  <a:gd name="T46" fmla="*/ 49 w 429"/>
                  <a:gd name="T47" fmla="*/ 54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9"/>
                  <a:gd name="T73" fmla="*/ 0 h 277"/>
                  <a:gd name="T74" fmla="*/ 429 w 429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9" h="277">
                    <a:moveTo>
                      <a:pt x="242" y="266"/>
                    </a:moveTo>
                    <a:lnTo>
                      <a:pt x="212" y="277"/>
                    </a:lnTo>
                    <a:lnTo>
                      <a:pt x="168" y="262"/>
                    </a:lnTo>
                    <a:lnTo>
                      <a:pt x="120" y="239"/>
                    </a:lnTo>
                    <a:lnTo>
                      <a:pt x="77" y="229"/>
                    </a:lnTo>
                    <a:lnTo>
                      <a:pt x="20" y="224"/>
                    </a:lnTo>
                    <a:lnTo>
                      <a:pt x="0" y="212"/>
                    </a:lnTo>
                    <a:lnTo>
                      <a:pt x="18" y="195"/>
                    </a:lnTo>
                    <a:lnTo>
                      <a:pt x="82" y="145"/>
                    </a:lnTo>
                    <a:lnTo>
                      <a:pt x="113" y="73"/>
                    </a:lnTo>
                    <a:lnTo>
                      <a:pt x="118" y="37"/>
                    </a:lnTo>
                    <a:lnTo>
                      <a:pt x="131" y="14"/>
                    </a:lnTo>
                    <a:lnTo>
                      <a:pt x="150" y="3"/>
                    </a:lnTo>
                    <a:lnTo>
                      <a:pt x="176" y="0"/>
                    </a:lnTo>
                    <a:lnTo>
                      <a:pt x="291" y="13"/>
                    </a:lnTo>
                    <a:lnTo>
                      <a:pt x="341" y="29"/>
                    </a:lnTo>
                    <a:lnTo>
                      <a:pt x="354" y="63"/>
                    </a:lnTo>
                    <a:lnTo>
                      <a:pt x="368" y="141"/>
                    </a:lnTo>
                    <a:lnTo>
                      <a:pt x="429" y="227"/>
                    </a:lnTo>
                    <a:lnTo>
                      <a:pt x="426" y="251"/>
                    </a:lnTo>
                    <a:lnTo>
                      <a:pt x="406" y="266"/>
                    </a:lnTo>
                    <a:lnTo>
                      <a:pt x="333" y="276"/>
                    </a:lnTo>
                    <a:lnTo>
                      <a:pt x="242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7" name="Freeform 110"/>
              <p:cNvSpPr>
                <a:spLocks/>
              </p:cNvSpPr>
              <p:nvPr/>
            </p:nvSpPr>
            <p:spPr bwMode="auto">
              <a:xfrm>
                <a:off x="3951" y="1126"/>
                <a:ext cx="119" cy="76"/>
              </a:xfrm>
              <a:custGeom>
                <a:avLst/>
                <a:gdLst>
                  <a:gd name="T0" fmla="*/ 5 w 595"/>
                  <a:gd name="T1" fmla="*/ 67 h 377"/>
                  <a:gd name="T2" fmla="*/ 5 w 595"/>
                  <a:gd name="T3" fmla="*/ 57 h 377"/>
                  <a:gd name="T4" fmla="*/ 2 w 595"/>
                  <a:gd name="T5" fmla="*/ 47 h 377"/>
                  <a:gd name="T6" fmla="*/ 0 w 595"/>
                  <a:gd name="T7" fmla="*/ 37 h 377"/>
                  <a:gd name="T8" fmla="*/ 2 w 595"/>
                  <a:gd name="T9" fmla="*/ 28 h 377"/>
                  <a:gd name="T10" fmla="*/ 5 w 595"/>
                  <a:gd name="T11" fmla="*/ 24 h 377"/>
                  <a:gd name="T12" fmla="*/ 9 w 595"/>
                  <a:gd name="T13" fmla="*/ 20 h 377"/>
                  <a:gd name="T14" fmla="*/ 14 w 595"/>
                  <a:gd name="T15" fmla="*/ 17 h 377"/>
                  <a:gd name="T16" fmla="*/ 20 w 595"/>
                  <a:gd name="T17" fmla="*/ 14 h 377"/>
                  <a:gd name="T18" fmla="*/ 33 w 595"/>
                  <a:gd name="T19" fmla="*/ 11 h 377"/>
                  <a:gd name="T20" fmla="*/ 47 w 595"/>
                  <a:gd name="T21" fmla="*/ 9 h 377"/>
                  <a:gd name="T22" fmla="*/ 99 w 595"/>
                  <a:gd name="T23" fmla="*/ 1 h 377"/>
                  <a:gd name="T24" fmla="*/ 108 w 595"/>
                  <a:gd name="T25" fmla="*/ 0 h 377"/>
                  <a:gd name="T26" fmla="*/ 116 w 595"/>
                  <a:gd name="T27" fmla="*/ 3 h 377"/>
                  <a:gd name="T28" fmla="*/ 119 w 595"/>
                  <a:gd name="T29" fmla="*/ 9 h 377"/>
                  <a:gd name="T30" fmla="*/ 118 w 595"/>
                  <a:gd name="T31" fmla="*/ 12 h 377"/>
                  <a:gd name="T32" fmla="*/ 115 w 595"/>
                  <a:gd name="T33" fmla="*/ 15 h 377"/>
                  <a:gd name="T34" fmla="*/ 110 w 595"/>
                  <a:gd name="T35" fmla="*/ 17 h 377"/>
                  <a:gd name="T36" fmla="*/ 101 w 595"/>
                  <a:gd name="T37" fmla="*/ 21 h 377"/>
                  <a:gd name="T38" fmla="*/ 90 w 595"/>
                  <a:gd name="T39" fmla="*/ 25 h 377"/>
                  <a:gd name="T40" fmla="*/ 78 w 595"/>
                  <a:gd name="T41" fmla="*/ 29 h 377"/>
                  <a:gd name="T42" fmla="*/ 65 w 595"/>
                  <a:gd name="T43" fmla="*/ 34 h 377"/>
                  <a:gd name="T44" fmla="*/ 53 w 595"/>
                  <a:gd name="T45" fmla="*/ 38 h 377"/>
                  <a:gd name="T46" fmla="*/ 38 w 595"/>
                  <a:gd name="T47" fmla="*/ 43 h 377"/>
                  <a:gd name="T48" fmla="*/ 33 w 595"/>
                  <a:gd name="T49" fmla="*/ 42 h 377"/>
                  <a:gd name="T50" fmla="*/ 28 w 595"/>
                  <a:gd name="T51" fmla="*/ 43 h 377"/>
                  <a:gd name="T52" fmla="*/ 23 w 595"/>
                  <a:gd name="T53" fmla="*/ 57 h 377"/>
                  <a:gd name="T54" fmla="*/ 19 w 595"/>
                  <a:gd name="T55" fmla="*/ 71 h 377"/>
                  <a:gd name="T56" fmla="*/ 16 w 595"/>
                  <a:gd name="T57" fmla="*/ 76 h 377"/>
                  <a:gd name="T58" fmla="*/ 11 w 595"/>
                  <a:gd name="T59" fmla="*/ 76 h 377"/>
                  <a:gd name="T60" fmla="*/ 5 w 595"/>
                  <a:gd name="T61" fmla="*/ 67 h 377"/>
                  <a:gd name="T62" fmla="*/ 5 w 595"/>
                  <a:gd name="T63" fmla="*/ 67 h 3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5"/>
                  <a:gd name="T97" fmla="*/ 0 h 377"/>
                  <a:gd name="T98" fmla="*/ 595 w 595"/>
                  <a:gd name="T99" fmla="*/ 377 h 3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5" h="377">
                    <a:moveTo>
                      <a:pt x="27" y="333"/>
                    </a:moveTo>
                    <a:lnTo>
                      <a:pt x="24" y="282"/>
                    </a:lnTo>
                    <a:lnTo>
                      <a:pt x="9" y="232"/>
                    </a:lnTo>
                    <a:lnTo>
                      <a:pt x="0" y="183"/>
                    </a:lnTo>
                    <a:lnTo>
                      <a:pt x="9" y="138"/>
                    </a:lnTo>
                    <a:lnTo>
                      <a:pt x="26" y="117"/>
                    </a:lnTo>
                    <a:lnTo>
                      <a:pt x="46" y="98"/>
                    </a:lnTo>
                    <a:lnTo>
                      <a:pt x="72" y="83"/>
                    </a:lnTo>
                    <a:lnTo>
                      <a:pt x="99" y="71"/>
                    </a:lnTo>
                    <a:lnTo>
                      <a:pt x="163" y="54"/>
                    </a:lnTo>
                    <a:lnTo>
                      <a:pt x="233" y="45"/>
                    </a:lnTo>
                    <a:lnTo>
                      <a:pt x="495" y="5"/>
                    </a:lnTo>
                    <a:lnTo>
                      <a:pt x="541" y="0"/>
                    </a:lnTo>
                    <a:lnTo>
                      <a:pt x="578" y="16"/>
                    </a:lnTo>
                    <a:lnTo>
                      <a:pt x="595" y="45"/>
                    </a:lnTo>
                    <a:lnTo>
                      <a:pt x="590" y="59"/>
                    </a:lnTo>
                    <a:lnTo>
                      <a:pt x="575" y="72"/>
                    </a:lnTo>
                    <a:lnTo>
                      <a:pt x="550" y="86"/>
                    </a:lnTo>
                    <a:lnTo>
                      <a:pt x="506" y="104"/>
                    </a:lnTo>
                    <a:lnTo>
                      <a:pt x="451" y="124"/>
                    </a:lnTo>
                    <a:lnTo>
                      <a:pt x="388" y="146"/>
                    </a:lnTo>
                    <a:lnTo>
                      <a:pt x="325" y="168"/>
                    </a:lnTo>
                    <a:lnTo>
                      <a:pt x="267" y="188"/>
                    </a:lnTo>
                    <a:lnTo>
                      <a:pt x="188" y="213"/>
                    </a:lnTo>
                    <a:lnTo>
                      <a:pt x="163" y="210"/>
                    </a:lnTo>
                    <a:lnTo>
                      <a:pt x="141" y="215"/>
                    </a:lnTo>
                    <a:lnTo>
                      <a:pt x="114" y="281"/>
                    </a:lnTo>
                    <a:lnTo>
                      <a:pt x="96" y="351"/>
                    </a:lnTo>
                    <a:lnTo>
                      <a:pt x="78" y="375"/>
                    </a:lnTo>
                    <a:lnTo>
                      <a:pt x="54" y="377"/>
                    </a:lnTo>
                    <a:lnTo>
                      <a:pt x="27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8" name="Freeform 111"/>
              <p:cNvSpPr>
                <a:spLocks/>
              </p:cNvSpPr>
              <p:nvPr/>
            </p:nvSpPr>
            <p:spPr bwMode="auto">
              <a:xfrm>
                <a:off x="3636" y="1203"/>
                <a:ext cx="63" cy="35"/>
              </a:xfrm>
              <a:custGeom>
                <a:avLst/>
                <a:gdLst>
                  <a:gd name="T0" fmla="*/ 9 w 314"/>
                  <a:gd name="T1" fmla="*/ 0 h 175"/>
                  <a:gd name="T2" fmla="*/ 20 w 314"/>
                  <a:gd name="T3" fmla="*/ 5 h 175"/>
                  <a:gd name="T4" fmla="*/ 31 w 314"/>
                  <a:gd name="T5" fmla="*/ 9 h 175"/>
                  <a:gd name="T6" fmla="*/ 53 w 314"/>
                  <a:gd name="T7" fmla="*/ 14 h 175"/>
                  <a:gd name="T8" fmla="*/ 61 w 314"/>
                  <a:gd name="T9" fmla="*/ 18 h 175"/>
                  <a:gd name="T10" fmla="*/ 63 w 314"/>
                  <a:gd name="T11" fmla="*/ 24 h 175"/>
                  <a:gd name="T12" fmla="*/ 61 w 314"/>
                  <a:gd name="T13" fmla="*/ 30 h 175"/>
                  <a:gd name="T14" fmla="*/ 58 w 314"/>
                  <a:gd name="T15" fmla="*/ 32 h 175"/>
                  <a:gd name="T16" fmla="*/ 53 w 314"/>
                  <a:gd name="T17" fmla="*/ 33 h 175"/>
                  <a:gd name="T18" fmla="*/ 43 w 314"/>
                  <a:gd name="T19" fmla="*/ 35 h 175"/>
                  <a:gd name="T20" fmla="*/ 24 w 314"/>
                  <a:gd name="T21" fmla="*/ 32 h 175"/>
                  <a:gd name="T22" fmla="*/ 7 w 314"/>
                  <a:gd name="T23" fmla="*/ 25 h 175"/>
                  <a:gd name="T24" fmla="*/ 1 w 314"/>
                  <a:gd name="T25" fmla="*/ 18 h 175"/>
                  <a:gd name="T26" fmla="*/ 0 w 314"/>
                  <a:gd name="T27" fmla="*/ 8 h 175"/>
                  <a:gd name="T28" fmla="*/ 3 w 314"/>
                  <a:gd name="T29" fmla="*/ 0 h 175"/>
                  <a:gd name="T30" fmla="*/ 9 w 314"/>
                  <a:gd name="T31" fmla="*/ 0 h 175"/>
                  <a:gd name="T32" fmla="*/ 9 w 314"/>
                  <a:gd name="T33" fmla="*/ 0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4"/>
                  <a:gd name="T52" fmla="*/ 0 h 175"/>
                  <a:gd name="T53" fmla="*/ 314 w 314"/>
                  <a:gd name="T54" fmla="*/ 175 h 1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4" h="175">
                    <a:moveTo>
                      <a:pt x="46" y="0"/>
                    </a:moveTo>
                    <a:lnTo>
                      <a:pt x="99" y="26"/>
                    </a:lnTo>
                    <a:lnTo>
                      <a:pt x="154" y="44"/>
                    </a:lnTo>
                    <a:lnTo>
                      <a:pt x="266" y="72"/>
                    </a:lnTo>
                    <a:lnTo>
                      <a:pt x="302" y="90"/>
                    </a:lnTo>
                    <a:lnTo>
                      <a:pt x="314" y="120"/>
                    </a:lnTo>
                    <a:lnTo>
                      <a:pt x="302" y="149"/>
                    </a:lnTo>
                    <a:lnTo>
                      <a:pt x="287" y="160"/>
                    </a:lnTo>
                    <a:lnTo>
                      <a:pt x="266" y="167"/>
                    </a:lnTo>
                    <a:lnTo>
                      <a:pt x="216" y="175"/>
                    </a:lnTo>
                    <a:lnTo>
                      <a:pt x="120" y="162"/>
                    </a:lnTo>
                    <a:lnTo>
                      <a:pt x="33" y="127"/>
                    </a:lnTo>
                    <a:lnTo>
                      <a:pt x="6" y="88"/>
                    </a:lnTo>
                    <a:lnTo>
                      <a:pt x="0" y="38"/>
                    </a:lnTo>
                    <a:lnTo>
                      <a:pt x="13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9" name="Freeform 112"/>
              <p:cNvSpPr>
                <a:spLocks/>
              </p:cNvSpPr>
              <p:nvPr/>
            </p:nvSpPr>
            <p:spPr bwMode="auto">
              <a:xfrm>
                <a:off x="3869" y="1235"/>
                <a:ext cx="79" cy="32"/>
              </a:xfrm>
              <a:custGeom>
                <a:avLst/>
                <a:gdLst>
                  <a:gd name="T0" fmla="*/ 13 w 397"/>
                  <a:gd name="T1" fmla="*/ 0 h 162"/>
                  <a:gd name="T2" fmla="*/ 72 w 397"/>
                  <a:gd name="T3" fmla="*/ 0 h 162"/>
                  <a:gd name="T4" fmla="*/ 77 w 397"/>
                  <a:gd name="T5" fmla="*/ 1 h 162"/>
                  <a:gd name="T6" fmla="*/ 79 w 397"/>
                  <a:gd name="T7" fmla="*/ 4 h 162"/>
                  <a:gd name="T8" fmla="*/ 78 w 397"/>
                  <a:gd name="T9" fmla="*/ 13 h 162"/>
                  <a:gd name="T10" fmla="*/ 75 w 397"/>
                  <a:gd name="T11" fmla="*/ 19 h 162"/>
                  <a:gd name="T12" fmla="*/ 71 w 397"/>
                  <a:gd name="T13" fmla="*/ 24 h 162"/>
                  <a:gd name="T14" fmla="*/ 66 w 397"/>
                  <a:gd name="T15" fmla="*/ 27 h 162"/>
                  <a:gd name="T16" fmla="*/ 60 w 397"/>
                  <a:gd name="T17" fmla="*/ 29 h 162"/>
                  <a:gd name="T18" fmla="*/ 48 w 397"/>
                  <a:gd name="T19" fmla="*/ 32 h 162"/>
                  <a:gd name="T20" fmla="*/ 36 w 397"/>
                  <a:gd name="T21" fmla="*/ 32 h 162"/>
                  <a:gd name="T22" fmla="*/ 25 w 397"/>
                  <a:gd name="T23" fmla="*/ 29 h 162"/>
                  <a:gd name="T24" fmla="*/ 15 w 397"/>
                  <a:gd name="T25" fmla="*/ 27 h 162"/>
                  <a:gd name="T26" fmla="*/ 4 w 397"/>
                  <a:gd name="T27" fmla="*/ 23 h 162"/>
                  <a:gd name="T28" fmla="*/ 0 w 397"/>
                  <a:gd name="T29" fmla="*/ 14 h 162"/>
                  <a:gd name="T30" fmla="*/ 3 w 397"/>
                  <a:gd name="T31" fmla="*/ 5 h 162"/>
                  <a:gd name="T32" fmla="*/ 7 w 397"/>
                  <a:gd name="T33" fmla="*/ 2 h 162"/>
                  <a:gd name="T34" fmla="*/ 13 w 397"/>
                  <a:gd name="T35" fmla="*/ 0 h 162"/>
                  <a:gd name="T36" fmla="*/ 13 w 397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7"/>
                  <a:gd name="T58" fmla="*/ 0 h 162"/>
                  <a:gd name="T59" fmla="*/ 397 w 397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7" h="162">
                    <a:moveTo>
                      <a:pt x="64" y="0"/>
                    </a:moveTo>
                    <a:lnTo>
                      <a:pt x="363" y="1"/>
                    </a:lnTo>
                    <a:lnTo>
                      <a:pt x="385" y="5"/>
                    </a:lnTo>
                    <a:lnTo>
                      <a:pt x="397" y="20"/>
                    </a:lnTo>
                    <a:lnTo>
                      <a:pt x="391" y="68"/>
                    </a:lnTo>
                    <a:lnTo>
                      <a:pt x="376" y="95"/>
                    </a:lnTo>
                    <a:lnTo>
                      <a:pt x="355" y="120"/>
                    </a:lnTo>
                    <a:lnTo>
                      <a:pt x="330" y="138"/>
                    </a:lnTo>
                    <a:lnTo>
                      <a:pt x="301" y="149"/>
                    </a:lnTo>
                    <a:lnTo>
                      <a:pt x="241" y="161"/>
                    </a:lnTo>
                    <a:lnTo>
                      <a:pt x="181" y="162"/>
                    </a:lnTo>
                    <a:lnTo>
                      <a:pt x="127" y="146"/>
                    </a:lnTo>
                    <a:lnTo>
                      <a:pt x="73" y="136"/>
                    </a:lnTo>
                    <a:lnTo>
                      <a:pt x="20" y="115"/>
                    </a:lnTo>
                    <a:lnTo>
                      <a:pt x="0" y="71"/>
                    </a:lnTo>
                    <a:lnTo>
                      <a:pt x="15" y="25"/>
                    </a:lnTo>
                    <a:lnTo>
                      <a:pt x="35" y="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0" name="Freeform 113"/>
              <p:cNvSpPr>
                <a:spLocks/>
              </p:cNvSpPr>
              <p:nvPr/>
            </p:nvSpPr>
            <p:spPr bwMode="auto">
              <a:xfrm>
                <a:off x="4048" y="1168"/>
                <a:ext cx="61" cy="43"/>
              </a:xfrm>
              <a:custGeom>
                <a:avLst/>
                <a:gdLst>
                  <a:gd name="T0" fmla="*/ 8 w 306"/>
                  <a:gd name="T1" fmla="*/ 16 h 213"/>
                  <a:gd name="T2" fmla="*/ 26 w 306"/>
                  <a:gd name="T3" fmla="*/ 12 h 213"/>
                  <a:gd name="T4" fmla="*/ 41 w 306"/>
                  <a:gd name="T5" fmla="*/ 2 h 213"/>
                  <a:gd name="T6" fmla="*/ 49 w 306"/>
                  <a:gd name="T7" fmla="*/ 0 h 213"/>
                  <a:gd name="T8" fmla="*/ 56 w 306"/>
                  <a:gd name="T9" fmla="*/ 7 h 213"/>
                  <a:gd name="T10" fmla="*/ 61 w 306"/>
                  <a:gd name="T11" fmla="*/ 17 h 213"/>
                  <a:gd name="T12" fmla="*/ 60 w 306"/>
                  <a:gd name="T13" fmla="*/ 27 h 213"/>
                  <a:gd name="T14" fmla="*/ 52 w 306"/>
                  <a:gd name="T15" fmla="*/ 34 h 213"/>
                  <a:gd name="T16" fmla="*/ 45 w 306"/>
                  <a:gd name="T17" fmla="*/ 38 h 213"/>
                  <a:gd name="T18" fmla="*/ 26 w 306"/>
                  <a:gd name="T19" fmla="*/ 43 h 213"/>
                  <a:gd name="T20" fmla="*/ 12 w 306"/>
                  <a:gd name="T21" fmla="*/ 42 h 213"/>
                  <a:gd name="T22" fmla="*/ 2 w 306"/>
                  <a:gd name="T23" fmla="*/ 34 h 213"/>
                  <a:gd name="T24" fmla="*/ 0 w 306"/>
                  <a:gd name="T25" fmla="*/ 23 h 213"/>
                  <a:gd name="T26" fmla="*/ 3 w 306"/>
                  <a:gd name="T27" fmla="*/ 19 h 213"/>
                  <a:gd name="T28" fmla="*/ 8 w 306"/>
                  <a:gd name="T29" fmla="*/ 16 h 213"/>
                  <a:gd name="T30" fmla="*/ 8 w 306"/>
                  <a:gd name="T31" fmla="*/ 16 h 2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6"/>
                  <a:gd name="T49" fmla="*/ 0 h 213"/>
                  <a:gd name="T50" fmla="*/ 306 w 306"/>
                  <a:gd name="T51" fmla="*/ 213 h 2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6" h="213">
                    <a:moveTo>
                      <a:pt x="42" y="78"/>
                    </a:moveTo>
                    <a:lnTo>
                      <a:pt x="130" y="57"/>
                    </a:lnTo>
                    <a:lnTo>
                      <a:pt x="207" y="8"/>
                    </a:lnTo>
                    <a:lnTo>
                      <a:pt x="246" y="0"/>
                    </a:lnTo>
                    <a:lnTo>
                      <a:pt x="283" y="34"/>
                    </a:lnTo>
                    <a:lnTo>
                      <a:pt x="306" y="84"/>
                    </a:lnTo>
                    <a:lnTo>
                      <a:pt x="299" y="132"/>
                    </a:lnTo>
                    <a:lnTo>
                      <a:pt x="262" y="170"/>
                    </a:lnTo>
                    <a:lnTo>
                      <a:pt x="225" y="190"/>
                    </a:lnTo>
                    <a:lnTo>
                      <a:pt x="131" y="213"/>
                    </a:lnTo>
                    <a:lnTo>
                      <a:pt x="60" y="207"/>
                    </a:lnTo>
                    <a:lnTo>
                      <a:pt x="12" y="166"/>
                    </a:lnTo>
                    <a:lnTo>
                      <a:pt x="0" y="116"/>
                    </a:lnTo>
                    <a:lnTo>
                      <a:pt x="14" y="94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1" name="Freeform 114"/>
              <p:cNvSpPr>
                <a:spLocks/>
              </p:cNvSpPr>
              <p:nvPr/>
            </p:nvSpPr>
            <p:spPr bwMode="auto">
              <a:xfrm>
                <a:off x="4022" y="906"/>
                <a:ext cx="107" cy="257"/>
              </a:xfrm>
              <a:custGeom>
                <a:avLst/>
                <a:gdLst>
                  <a:gd name="T0" fmla="*/ 55 w 533"/>
                  <a:gd name="T1" fmla="*/ 196 h 1289"/>
                  <a:gd name="T2" fmla="*/ 46 w 533"/>
                  <a:gd name="T3" fmla="*/ 178 h 1289"/>
                  <a:gd name="T4" fmla="*/ 41 w 533"/>
                  <a:gd name="T5" fmla="*/ 159 h 1289"/>
                  <a:gd name="T6" fmla="*/ 38 w 533"/>
                  <a:gd name="T7" fmla="*/ 114 h 1289"/>
                  <a:gd name="T8" fmla="*/ 39 w 533"/>
                  <a:gd name="T9" fmla="*/ 26 h 1289"/>
                  <a:gd name="T10" fmla="*/ 34 w 533"/>
                  <a:gd name="T11" fmla="*/ 26 h 1289"/>
                  <a:gd name="T12" fmla="*/ 30 w 533"/>
                  <a:gd name="T13" fmla="*/ 30 h 1289"/>
                  <a:gd name="T14" fmla="*/ 24 w 533"/>
                  <a:gd name="T15" fmla="*/ 40 h 1289"/>
                  <a:gd name="T16" fmla="*/ 19 w 533"/>
                  <a:gd name="T17" fmla="*/ 44 h 1289"/>
                  <a:gd name="T18" fmla="*/ 15 w 533"/>
                  <a:gd name="T19" fmla="*/ 46 h 1289"/>
                  <a:gd name="T20" fmla="*/ 6 w 533"/>
                  <a:gd name="T21" fmla="*/ 44 h 1289"/>
                  <a:gd name="T22" fmla="*/ 0 w 533"/>
                  <a:gd name="T23" fmla="*/ 37 h 1289"/>
                  <a:gd name="T24" fmla="*/ 1 w 533"/>
                  <a:gd name="T25" fmla="*/ 27 h 1289"/>
                  <a:gd name="T26" fmla="*/ 8 w 533"/>
                  <a:gd name="T27" fmla="*/ 15 h 1289"/>
                  <a:gd name="T28" fmla="*/ 17 w 533"/>
                  <a:gd name="T29" fmla="*/ 6 h 1289"/>
                  <a:gd name="T30" fmla="*/ 22 w 533"/>
                  <a:gd name="T31" fmla="*/ 3 h 1289"/>
                  <a:gd name="T32" fmla="*/ 27 w 533"/>
                  <a:gd name="T33" fmla="*/ 1 h 1289"/>
                  <a:gd name="T34" fmla="*/ 36 w 533"/>
                  <a:gd name="T35" fmla="*/ 0 h 1289"/>
                  <a:gd name="T36" fmla="*/ 46 w 533"/>
                  <a:gd name="T37" fmla="*/ 2 h 1289"/>
                  <a:gd name="T38" fmla="*/ 53 w 533"/>
                  <a:gd name="T39" fmla="*/ 9 h 1289"/>
                  <a:gd name="T40" fmla="*/ 59 w 533"/>
                  <a:gd name="T41" fmla="*/ 19 h 1289"/>
                  <a:gd name="T42" fmla="*/ 63 w 533"/>
                  <a:gd name="T43" fmla="*/ 33 h 1289"/>
                  <a:gd name="T44" fmla="*/ 63 w 533"/>
                  <a:gd name="T45" fmla="*/ 64 h 1289"/>
                  <a:gd name="T46" fmla="*/ 61 w 533"/>
                  <a:gd name="T47" fmla="*/ 94 h 1289"/>
                  <a:gd name="T48" fmla="*/ 59 w 533"/>
                  <a:gd name="T49" fmla="*/ 124 h 1289"/>
                  <a:gd name="T50" fmla="*/ 63 w 533"/>
                  <a:gd name="T51" fmla="*/ 155 h 1289"/>
                  <a:gd name="T52" fmla="*/ 68 w 533"/>
                  <a:gd name="T53" fmla="*/ 174 h 1289"/>
                  <a:gd name="T54" fmla="*/ 73 w 533"/>
                  <a:gd name="T55" fmla="*/ 187 h 1289"/>
                  <a:gd name="T56" fmla="*/ 78 w 533"/>
                  <a:gd name="T57" fmla="*/ 195 h 1289"/>
                  <a:gd name="T58" fmla="*/ 84 w 533"/>
                  <a:gd name="T59" fmla="*/ 198 h 1289"/>
                  <a:gd name="T60" fmla="*/ 94 w 533"/>
                  <a:gd name="T61" fmla="*/ 202 h 1289"/>
                  <a:gd name="T62" fmla="*/ 103 w 533"/>
                  <a:gd name="T63" fmla="*/ 210 h 1289"/>
                  <a:gd name="T64" fmla="*/ 107 w 533"/>
                  <a:gd name="T65" fmla="*/ 230 h 1289"/>
                  <a:gd name="T66" fmla="*/ 105 w 533"/>
                  <a:gd name="T67" fmla="*/ 240 h 1289"/>
                  <a:gd name="T68" fmla="*/ 102 w 533"/>
                  <a:gd name="T69" fmla="*/ 248 h 1289"/>
                  <a:gd name="T70" fmla="*/ 98 w 533"/>
                  <a:gd name="T71" fmla="*/ 254 h 1289"/>
                  <a:gd name="T72" fmla="*/ 94 w 533"/>
                  <a:gd name="T73" fmla="*/ 257 h 1289"/>
                  <a:gd name="T74" fmla="*/ 91 w 533"/>
                  <a:gd name="T75" fmla="*/ 255 h 1289"/>
                  <a:gd name="T76" fmla="*/ 90 w 533"/>
                  <a:gd name="T77" fmla="*/ 248 h 1289"/>
                  <a:gd name="T78" fmla="*/ 91 w 533"/>
                  <a:gd name="T79" fmla="*/ 226 h 1289"/>
                  <a:gd name="T80" fmla="*/ 90 w 533"/>
                  <a:gd name="T81" fmla="*/ 221 h 1289"/>
                  <a:gd name="T82" fmla="*/ 87 w 533"/>
                  <a:gd name="T83" fmla="*/ 218 h 1289"/>
                  <a:gd name="T84" fmla="*/ 76 w 533"/>
                  <a:gd name="T85" fmla="*/ 221 h 1289"/>
                  <a:gd name="T86" fmla="*/ 62 w 533"/>
                  <a:gd name="T87" fmla="*/ 210 h 1289"/>
                  <a:gd name="T88" fmla="*/ 55 w 533"/>
                  <a:gd name="T89" fmla="*/ 196 h 1289"/>
                  <a:gd name="T90" fmla="*/ 55 w 533"/>
                  <a:gd name="T91" fmla="*/ 196 h 12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3"/>
                  <a:gd name="T139" fmla="*/ 0 h 1289"/>
                  <a:gd name="T140" fmla="*/ 533 w 533"/>
                  <a:gd name="T141" fmla="*/ 1289 h 12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3" h="1289">
                    <a:moveTo>
                      <a:pt x="274" y="983"/>
                    </a:moveTo>
                    <a:lnTo>
                      <a:pt x="227" y="894"/>
                    </a:lnTo>
                    <a:lnTo>
                      <a:pt x="202" y="795"/>
                    </a:lnTo>
                    <a:lnTo>
                      <a:pt x="190" y="573"/>
                    </a:lnTo>
                    <a:lnTo>
                      <a:pt x="196" y="131"/>
                    </a:lnTo>
                    <a:lnTo>
                      <a:pt x="170" y="130"/>
                    </a:lnTo>
                    <a:lnTo>
                      <a:pt x="149" y="150"/>
                    </a:lnTo>
                    <a:lnTo>
                      <a:pt x="119" y="202"/>
                    </a:lnTo>
                    <a:lnTo>
                      <a:pt x="97" y="222"/>
                    </a:lnTo>
                    <a:lnTo>
                      <a:pt x="73" y="232"/>
                    </a:lnTo>
                    <a:lnTo>
                      <a:pt x="28" y="223"/>
                    </a:lnTo>
                    <a:lnTo>
                      <a:pt x="0" y="187"/>
                    </a:lnTo>
                    <a:lnTo>
                      <a:pt x="6" y="133"/>
                    </a:lnTo>
                    <a:lnTo>
                      <a:pt x="42" y="74"/>
                    </a:lnTo>
                    <a:lnTo>
                      <a:pt x="85" y="32"/>
                    </a:lnTo>
                    <a:lnTo>
                      <a:pt x="109" y="17"/>
                    </a:lnTo>
                    <a:lnTo>
                      <a:pt x="133" y="7"/>
                    </a:lnTo>
                    <a:lnTo>
                      <a:pt x="181" y="0"/>
                    </a:lnTo>
                    <a:lnTo>
                      <a:pt x="227" y="12"/>
                    </a:lnTo>
                    <a:lnTo>
                      <a:pt x="266" y="43"/>
                    </a:lnTo>
                    <a:lnTo>
                      <a:pt x="295" y="95"/>
                    </a:lnTo>
                    <a:lnTo>
                      <a:pt x="313" y="167"/>
                    </a:lnTo>
                    <a:lnTo>
                      <a:pt x="316" y="319"/>
                    </a:lnTo>
                    <a:lnTo>
                      <a:pt x="305" y="472"/>
                    </a:lnTo>
                    <a:lnTo>
                      <a:pt x="296" y="624"/>
                    </a:lnTo>
                    <a:lnTo>
                      <a:pt x="312" y="777"/>
                    </a:lnTo>
                    <a:lnTo>
                      <a:pt x="338" y="874"/>
                    </a:lnTo>
                    <a:lnTo>
                      <a:pt x="365" y="939"/>
                    </a:lnTo>
                    <a:lnTo>
                      <a:pt x="391" y="976"/>
                    </a:lnTo>
                    <a:lnTo>
                      <a:pt x="417" y="995"/>
                    </a:lnTo>
                    <a:lnTo>
                      <a:pt x="468" y="1012"/>
                    </a:lnTo>
                    <a:lnTo>
                      <a:pt x="512" y="1053"/>
                    </a:lnTo>
                    <a:lnTo>
                      <a:pt x="533" y="1154"/>
                    </a:lnTo>
                    <a:lnTo>
                      <a:pt x="523" y="1204"/>
                    </a:lnTo>
                    <a:lnTo>
                      <a:pt x="506" y="1246"/>
                    </a:lnTo>
                    <a:lnTo>
                      <a:pt x="486" y="1276"/>
                    </a:lnTo>
                    <a:lnTo>
                      <a:pt x="467" y="1289"/>
                    </a:lnTo>
                    <a:lnTo>
                      <a:pt x="452" y="1281"/>
                    </a:lnTo>
                    <a:lnTo>
                      <a:pt x="446" y="1246"/>
                    </a:lnTo>
                    <a:lnTo>
                      <a:pt x="452" y="1136"/>
                    </a:lnTo>
                    <a:lnTo>
                      <a:pt x="446" y="1110"/>
                    </a:lnTo>
                    <a:lnTo>
                      <a:pt x="434" y="1095"/>
                    </a:lnTo>
                    <a:lnTo>
                      <a:pt x="378" y="1106"/>
                    </a:lnTo>
                    <a:lnTo>
                      <a:pt x="311" y="1055"/>
                    </a:lnTo>
                    <a:lnTo>
                      <a:pt x="274" y="9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2" name="Freeform 115"/>
              <p:cNvSpPr>
                <a:spLocks/>
              </p:cNvSpPr>
              <p:nvPr/>
            </p:nvSpPr>
            <p:spPr bwMode="auto">
              <a:xfrm>
                <a:off x="3648" y="864"/>
                <a:ext cx="75" cy="27"/>
              </a:xfrm>
              <a:custGeom>
                <a:avLst/>
                <a:gdLst>
                  <a:gd name="T0" fmla="*/ 4 w 375"/>
                  <a:gd name="T1" fmla="*/ 14 h 137"/>
                  <a:gd name="T2" fmla="*/ 12 w 375"/>
                  <a:gd name="T3" fmla="*/ 11 h 137"/>
                  <a:gd name="T4" fmla="*/ 23 w 375"/>
                  <a:gd name="T5" fmla="*/ 6 h 137"/>
                  <a:gd name="T6" fmla="*/ 34 w 375"/>
                  <a:gd name="T7" fmla="*/ 2 h 137"/>
                  <a:gd name="T8" fmla="*/ 40 w 375"/>
                  <a:gd name="T9" fmla="*/ 0 h 137"/>
                  <a:gd name="T10" fmla="*/ 66 w 375"/>
                  <a:gd name="T11" fmla="*/ 4 h 137"/>
                  <a:gd name="T12" fmla="*/ 73 w 375"/>
                  <a:gd name="T13" fmla="*/ 8 h 137"/>
                  <a:gd name="T14" fmla="*/ 75 w 375"/>
                  <a:gd name="T15" fmla="*/ 15 h 137"/>
                  <a:gd name="T16" fmla="*/ 72 w 375"/>
                  <a:gd name="T17" fmla="*/ 21 h 137"/>
                  <a:gd name="T18" fmla="*/ 69 w 375"/>
                  <a:gd name="T19" fmla="*/ 23 h 137"/>
                  <a:gd name="T20" fmla="*/ 65 w 375"/>
                  <a:gd name="T21" fmla="*/ 24 h 137"/>
                  <a:gd name="T22" fmla="*/ 42 w 375"/>
                  <a:gd name="T23" fmla="*/ 25 h 137"/>
                  <a:gd name="T24" fmla="*/ 8 w 375"/>
                  <a:gd name="T25" fmla="*/ 27 h 137"/>
                  <a:gd name="T26" fmla="*/ 3 w 375"/>
                  <a:gd name="T27" fmla="*/ 26 h 137"/>
                  <a:gd name="T28" fmla="*/ 0 w 375"/>
                  <a:gd name="T29" fmla="*/ 23 h 137"/>
                  <a:gd name="T30" fmla="*/ 0 w 375"/>
                  <a:gd name="T31" fmla="*/ 18 h 137"/>
                  <a:gd name="T32" fmla="*/ 4 w 375"/>
                  <a:gd name="T33" fmla="*/ 14 h 137"/>
                  <a:gd name="T34" fmla="*/ 4 w 375"/>
                  <a:gd name="T35" fmla="*/ 14 h 1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5"/>
                  <a:gd name="T55" fmla="*/ 0 h 137"/>
                  <a:gd name="T56" fmla="*/ 375 w 375"/>
                  <a:gd name="T57" fmla="*/ 137 h 1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5" h="137">
                    <a:moveTo>
                      <a:pt x="22" y="73"/>
                    </a:moveTo>
                    <a:lnTo>
                      <a:pt x="58" y="56"/>
                    </a:lnTo>
                    <a:lnTo>
                      <a:pt x="114" y="31"/>
                    </a:lnTo>
                    <a:lnTo>
                      <a:pt x="169" y="9"/>
                    </a:lnTo>
                    <a:lnTo>
                      <a:pt x="200" y="0"/>
                    </a:lnTo>
                    <a:lnTo>
                      <a:pt x="329" y="21"/>
                    </a:lnTo>
                    <a:lnTo>
                      <a:pt x="365" y="42"/>
                    </a:lnTo>
                    <a:lnTo>
                      <a:pt x="375" y="74"/>
                    </a:lnTo>
                    <a:lnTo>
                      <a:pt x="361" y="105"/>
                    </a:lnTo>
                    <a:lnTo>
                      <a:pt x="345" y="116"/>
                    </a:lnTo>
                    <a:lnTo>
                      <a:pt x="323" y="122"/>
                    </a:lnTo>
                    <a:lnTo>
                      <a:pt x="210" y="129"/>
                    </a:lnTo>
                    <a:lnTo>
                      <a:pt x="42" y="137"/>
                    </a:lnTo>
                    <a:lnTo>
                      <a:pt x="14" y="134"/>
                    </a:lnTo>
                    <a:lnTo>
                      <a:pt x="0" y="116"/>
                    </a:lnTo>
                    <a:lnTo>
                      <a:pt x="0" y="92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16"/>
            <p:cNvGrpSpPr>
              <a:grpSpLocks/>
            </p:cNvGrpSpPr>
            <p:nvPr/>
          </p:nvGrpSpPr>
          <p:grpSpPr bwMode="auto">
            <a:xfrm>
              <a:off x="1009" y="2571"/>
              <a:ext cx="545" cy="331"/>
              <a:chOff x="3552" y="811"/>
              <a:chExt cx="583" cy="456"/>
            </a:xfrm>
          </p:grpSpPr>
          <p:sp>
            <p:nvSpPr>
              <p:cNvPr id="2077" name="Freeform 117"/>
              <p:cNvSpPr>
                <a:spLocks/>
              </p:cNvSpPr>
              <p:nvPr/>
            </p:nvSpPr>
            <p:spPr bwMode="auto">
              <a:xfrm>
                <a:off x="3602" y="897"/>
                <a:ext cx="468" cy="319"/>
              </a:xfrm>
              <a:custGeom>
                <a:avLst/>
                <a:gdLst>
                  <a:gd name="T0" fmla="*/ 128 w 2342"/>
                  <a:gd name="T1" fmla="*/ 7 h 1592"/>
                  <a:gd name="T2" fmla="*/ 108 w 2342"/>
                  <a:gd name="T3" fmla="*/ 116 h 1592"/>
                  <a:gd name="T4" fmla="*/ 24 w 2342"/>
                  <a:gd name="T5" fmla="*/ 210 h 1592"/>
                  <a:gd name="T6" fmla="*/ 0 w 2342"/>
                  <a:gd name="T7" fmla="*/ 236 h 1592"/>
                  <a:gd name="T8" fmla="*/ 9 w 2342"/>
                  <a:gd name="T9" fmla="*/ 289 h 1592"/>
                  <a:gd name="T10" fmla="*/ 360 w 2342"/>
                  <a:gd name="T11" fmla="*/ 319 h 1592"/>
                  <a:gd name="T12" fmla="*/ 468 w 2342"/>
                  <a:gd name="T13" fmla="*/ 263 h 1592"/>
                  <a:gd name="T14" fmla="*/ 406 w 2342"/>
                  <a:gd name="T15" fmla="*/ 12 h 1592"/>
                  <a:gd name="T16" fmla="*/ 381 w 2342"/>
                  <a:gd name="T17" fmla="*/ 0 h 1592"/>
                  <a:gd name="T18" fmla="*/ 335 w 2342"/>
                  <a:gd name="T19" fmla="*/ 51 h 1592"/>
                  <a:gd name="T20" fmla="*/ 196 w 2342"/>
                  <a:gd name="T21" fmla="*/ 39 h 1592"/>
                  <a:gd name="T22" fmla="*/ 152 w 2342"/>
                  <a:gd name="T23" fmla="*/ 0 h 1592"/>
                  <a:gd name="T24" fmla="*/ 128 w 2342"/>
                  <a:gd name="T25" fmla="*/ 7 h 1592"/>
                  <a:gd name="T26" fmla="*/ 128 w 2342"/>
                  <a:gd name="T27" fmla="*/ 7 h 15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42"/>
                  <a:gd name="T43" fmla="*/ 0 h 1592"/>
                  <a:gd name="T44" fmla="*/ 2342 w 2342"/>
                  <a:gd name="T45" fmla="*/ 1592 h 15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42" h="1592">
                    <a:moveTo>
                      <a:pt x="640" y="33"/>
                    </a:moveTo>
                    <a:lnTo>
                      <a:pt x="538" y="578"/>
                    </a:lnTo>
                    <a:lnTo>
                      <a:pt x="120" y="1047"/>
                    </a:lnTo>
                    <a:lnTo>
                      <a:pt x="0" y="1180"/>
                    </a:lnTo>
                    <a:lnTo>
                      <a:pt x="45" y="1440"/>
                    </a:lnTo>
                    <a:lnTo>
                      <a:pt x="1803" y="1592"/>
                    </a:lnTo>
                    <a:lnTo>
                      <a:pt x="2342" y="1314"/>
                    </a:lnTo>
                    <a:lnTo>
                      <a:pt x="2031" y="58"/>
                    </a:lnTo>
                    <a:lnTo>
                      <a:pt x="1905" y="0"/>
                    </a:lnTo>
                    <a:lnTo>
                      <a:pt x="1677" y="255"/>
                    </a:lnTo>
                    <a:lnTo>
                      <a:pt x="980" y="197"/>
                    </a:lnTo>
                    <a:lnTo>
                      <a:pt x="760" y="0"/>
                    </a:lnTo>
                    <a:lnTo>
                      <a:pt x="64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Freeform 118"/>
              <p:cNvSpPr>
                <a:spLocks/>
              </p:cNvSpPr>
              <p:nvPr/>
            </p:nvSpPr>
            <p:spPr bwMode="auto">
              <a:xfrm>
                <a:off x="3605" y="915"/>
                <a:ext cx="530" cy="341"/>
              </a:xfrm>
              <a:custGeom>
                <a:avLst/>
                <a:gdLst>
                  <a:gd name="T0" fmla="*/ 24 w 2651"/>
                  <a:gd name="T1" fmla="*/ 231 h 1707"/>
                  <a:gd name="T2" fmla="*/ 110 w 2651"/>
                  <a:gd name="T3" fmla="*/ 231 h 1707"/>
                  <a:gd name="T4" fmla="*/ 258 w 2651"/>
                  <a:gd name="T5" fmla="*/ 257 h 1707"/>
                  <a:gd name="T6" fmla="*/ 229 w 2651"/>
                  <a:gd name="T7" fmla="*/ 230 h 1707"/>
                  <a:gd name="T8" fmla="*/ 341 w 2651"/>
                  <a:gd name="T9" fmla="*/ 170 h 1707"/>
                  <a:gd name="T10" fmla="*/ 381 w 2651"/>
                  <a:gd name="T11" fmla="*/ 204 h 1707"/>
                  <a:gd name="T12" fmla="*/ 392 w 2651"/>
                  <a:gd name="T13" fmla="*/ 158 h 1707"/>
                  <a:gd name="T14" fmla="*/ 381 w 2651"/>
                  <a:gd name="T15" fmla="*/ 48 h 1707"/>
                  <a:gd name="T16" fmla="*/ 391 w 2651"/>
                  <a:gd name="T17" fmla="*/ 0 h 1707"/>
                  <a:gd name="T18" fmla="*/ 414 w 2651"/>
                  <a:gd name="T19" fmla="*/ 33 h 1707"/>
                  <a:gd name="T20" fmla="*/ 430 w 2651"/>
                  <a:gd name="T21" fmla="*/ 29 h 1707"/>
                  <a:gd name="T22" fmla="*/ 444 w 2651"/>
                  <a:gd name="T23" fmla="*/ 0 h 1707"/>
                  <a:gd name="T24" fmla="*/ 486 w 2651"/>
                  <a:gd name="T25" fmla="*/ 13 h 1707"/>
                  <a:gd name="T26" fmla="*/ 492 w 2651"/>
                  <a:gd name="T27" fmla="*/ 163 h 1707"/>
                  <a:gd name="T28" fmla="*/ 529 w 2651"/>
                  <a:gd name="T29" fmla="*/ 190 h 1707"/>
                  <a:gd name="T30" fmla="*/ 530 w 2651"/>
                  <a:gd name="T31" fmla="*/ 237 h 1707"/>
                  <a:gd name="T32" fmla="*/ 348 w 2651"/>
                  <a:gd name="T33" fmla="*/ 341 h 1707"/>
                  <a:gd name="T34" fmla="*/ 0 w 2651"/>
                  <a:gd name="T35" fmla="*/ 280 h 1707"/>
                  <a:gd name="T36" fmla="*/ 24 w 2651"/>
                  <a:gd name="T37" fmla="*/ 231 h 1707"/>
                  <a:gd name="T38" fmla="*/ 24 w 2651"/>
                  <a:gd name="T39" fmla="*/ 231 h 17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51"/>
                  <a:gd name="T61" fmla="*/ 0 h 1707"/>
                  <a:gd name="T62" fmla="*/ 2651 w 2651"/>
                  <a:gd name="T63" fmla="*/ 1707 h 17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51" h="1707">
                    <a:moveTo>
                      <a:pt x="120" y="1155"/>
                    </a:moveTo>
                    <a:lnTo>
                      <a:pt x="551" y="1155"/>
                    </a:lnTo>
                    <a:lnTo>
                      <a:pt x="1291" y="1288"/>
                    </a:lnTo>
                    <a:lnTo>
                      <a:pt x="1146" y="1149"/>
                    </a:lnTo>
                    <a:lnTo>
                      <a:pt x="1708" y="850"/>
                    </a:lnTo>
                    <a:lnTo>
                      <a:pt x="1905" y="1021"/>
                    </a:lnTo>
                    <a:lnTo>
                      <a:pt x="1961" y="793"/>
                    </a:lnTo>
                    <a:lnTo>
                      <a:pt x="1905" y="241"/>
                    </a:lnTo>
                    <a:lnTo>
                      <a:pt x="1955" y="0"/>
                    </a:lnTo>
                    <a:lnTo>
                      <a:pt x="2069" y="165"/>
                    </a:lnTo>
                    <a:lnTo>
                      <a:pt x="2152" y="146"/>
                    </a:lnTo>
                    <a:lnTo>
                      <a:pt x="2222" y="0"/>
                    </a:lnTo>
                    <a:lnTo>
                      <a:pt x="2430" y="63"/>
                    </a:lnTo>
                    <a:lnTo>
                      <a:pt x="2461" y="818"/>
                    </a:lnTo>
                    <a:lnTo>
                      <a:pt x="2645" y="952"/>
                    </a:lnTo>
                    <a:lnTo>
                      <a:pt x="2651" y="1186"/>
                    </a:lnTo>
                    <a:lnTo>
                      <a:pt x="1741" y="1707"/>
                    </a:lnTo>
                    <a:lnTo>
                      <a:pt x="0" y="1402"/>
                    </a:lnTo>
                    <a:lnTo>
                      <a:pt x="120" y="1155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119"/>
              <p:cNvSpPr>
                <a:spLocks/>
              </p:cNvSpPr>
              <p:nvPr/>
            </p:nvSpPr>
            <p:spPr bwMode="auto">
              <a:xfrm rot="1807377">
                <a:off x="3552" y="864"/>
                <a:ext cx="162" cy="214"/>
              </a:xfrm>
              <a:custGeom>
                <a:avLst/>
                <a:gdLst>
                  <a:gd name="T0" fmla="*/ 59 w 810"/>
                  <a:gd name="T1" fmla="*/ 142 h 1069"/>
                  <a:gd name="T2" fmla="*/ 83 w 810"/>
                  <a:gd name="T3" fmla="*/ 132 h 1069"/>
                  <a:gd name="T4" fmla="*/ 103 w 810"/>
                  <a:gd name="T5" fmla="*/ 132 h 1069"/>
                  <a:gd name="T6" fmla="*/ 111 w 810"/>
                  <a:gd name="T7" fmla="*/ 150 h 1069"/>
                  <a:gd name="T8" fmla="*/ 122 w 810"/>
                  <a:gd name="T9" fmla="*/ 165 h 1069"/>
                  <a:gd name="T10" fmla="*/ 149 w 810"/>
                  <a:gd name="T11" fmla="*/ 171 h 1069"/>
                  <a:gd name="T12" fmla="*/ 162 w 810"/>
                  <a:gd name="T13" fmla="*/ 197 h 1069"/>
                  <a:gd name="T14" fmla="*/ 157 w 810"/>
                  <a:gd name="T15" fmla="*/ 212 h 1069"/>
                  <a:gd name="T16" fmla="*/ 143 w 810"/>
                  <a:gd name="T17" fmla="*/ 210 h 1069"/>
                  <a:gd name="T18" fmla="*/ 131 w 810"/>
                  <a:gd name="T19" fmla="*/ 192 h 1069"/>
                  <a:gd name="T20" fmla="*/ 110 w 810"/>
                  <a:gd name="T21" fmla="*/ 200 h 1069"/>
                  <a:gd name="T22" fmla="*/ 96 w 810"/>
                  <a:gd name="T23" fmla="*/ 205 h 1069"/>
                  <a:gd name="T24" fmla="*/ 81 w 810"/>
                  <a:gd name="T25" fmla="*/ 195 h 1069"/>
                  <a:gd name="T26" fmla="*/ 85 w 810"/>
                  <a:gd name="T27" fmla="*/ 176 h 1069"/>
                  <a:gd name="T28" fmla="*/ 86 w 810"/>
                  <a:gd name="T29" fmla="*/ 159 h 1069"/>
                  <a:gd name="T30" fmla="*/ 68 w 810"/>
                  <a:gd name="T31" fmla="*/ 169 h 1069"/>
                  <a:gd name="T32" fmla="*/ 48 w 810"/>
                  <a:gd name="T33" fmla="*/ 179 h 1069"/>
                  <a:gd name="T34" fmla="*/ 26 w 810"/>
                  <a:gd name="T35" fmla="*/ 186 h 1069"/>
                  <a:gd name="T36" fmla="*/ 11 w 810"/>
                  <a:gd name="T37" fmla="*/ 169 h 1069"/>
                  <a:gd name="T38" fmla="*/ 20 w 810"/>
                  <a:gd name="T39" fmla="*/ 146 h 1069"/>
                  <a:gd name="T40" fmla="*/ 28 w 810"/>
                  <a:gd name="T41" fmla="*/ 134 h 1069"/>
                  <a:gd name="T42" fmla="*/ 38 w 810"/>
                  <a:gd name="T43" fmla="*/ 111 h 1069"/>
                  <a:gd name="T44" fmla="*/ 23 w 810"/>
                  <a:gd name="T45" fmla="*/ 104 h 1069"/>
                  <a:gd name="T46" fmla="*/ 2 w 810"/>
                  <a:gd name="T47" fmla="*/ 95 h 1069"/>
                  <a:gd name="T48" fmla="*/ 2 w 810"/>
                  <a:gd name="T49" fmla="*/ 81 h 1069"/>
                  <a:gd name="T50" fmla="*/ 10 w 810"/>
                  <a:gd name="T51" fmla="*/ 69 h 1069"/>
                  <a:gd name="T52" fmla="*/ 20 w 810"/>
                  <a:gd name="T53" fmla="*/ 60 h 1069"/>
                  <a:gd name="T54" fmla="*/ 31 w 810"/>
                  <a:gd name="T55" fmla="*/ 53 h 1069"/>
                  <a:gd name="T56" fmla="*/ 30 w 810"/>
                  <a:gd name="T57" fmla="*/ 13 h 1069"/>
                  <a:gd name="T58" fmla="*/ 46 w 810"/>
                  <a:gd name="T59" fmla="*/ 3 h 1069"/>
                  <a:gd name="T60" fmla="*/ 85 w 810"/>
                  <a:gd name="T61" fmla="*/ 0 h 1069"/>
                  <a:gd name="T62" fmla="*/ 86 w 810"/>
                  <a:gd name="T63" fmla="*/ 12 h 1069"/>
                  <a:gd name="T64" fmla="*/ 80 w 810"/>
                  <a:gd name="T65" fmla="*/ 19 h 1069"/>
                  <a:gd name="T66" fmla="*/ 73 w 810"/>
                  <a:gd name="T67" fmla="*/ 23 h 1069"/>
                  <a:gd name="T68" fmla="*/ 45 w 810"/>
                  <a:gd name="T69" fmla="*/ 25 h 1069"/>
                  <a:gd name="T70" fmla="*/ 48 w 810"/>
                  <a:gd name="T71" fmla="*/ 40 h 1069"/>
                  <a:gd name="T72" fmla="*/ 57 w 810"/>
                  <a:gd name="T73" fmla="*/ 61 h 1069"/>
                  <a:gd name="T74" fmla="*/ 51 w 810"/>
                  <a:gd name="T75" fmla="*/ 68 h 1069"/>
                  <a:gd name="T76" fmla="*/ 36 w 810"/>
                  <a:gd name="T77" fmla="*/ 73 h 1069"/>
                  <a:gd name="T78" fmla="*/ 33 w 810"/>
                  <a:gd name="T79" fmla="*/ 83 h 1069"/>
                  <a:gd name="T80" fmla="*/ 51 w 810"/>
                  <a:gd name="T81" fmla="*/ 83 h 1069"/>
                  <a:gd name="T82" fmla="*/ 62 w 810"/>
                  <a:gd name="T83" fmla="*/ 96 h 1069"/>
                  <a:gd name="T84" fmla="*/ 60 w 810"/>
                  <a:gd name="T85" fmla="*/ 124 h 1069"/>
                  <a:gd name="T86" fmla="*/ 52 w 810"/>
                  <a:gd name="T87" fmla="*/ 141 h 1069"/>
                  <a:gd name="T88" fmla="*/ 47 w 810"/>
                  <a:gd name="T89" fmla="*/ 147 h 10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10"/>
                  <a:gd name="T136" fmla="*/ 0 h 1069"/>
                  <a:gd name="T137" fmla="*/ 810 w 810"/>
                  <a:gd name="T138" fmla="*/ 1069 h 10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10" h="1069">
                    <a:moveTo>
                      <a:pt x="235" y="736"/>
                    </a:moveTo>
                    <a:lnTo>
                      <a:pt x="295" y="710"/>
                    </a:lnTo>
                    <a:lnTo>
                      <a:pt x="357" y="682"/>
                    </a:lnTo>
                    <a:lnTo>
                      <a:pt x="417" y="660"/>
                    </a:lnTo>
                    <a:lnTo>
                      <a:pt x="471" y="650"/>
                    </a:lnTo>
                    <a:lnTo>
                      <a:pt x="516" y="657"/>
                    </a:lnTo>
                    <a:lnTo>
                      <a:pt x="545" y="687"/>
                    </a:lnTo>
                    <a:lnTo>
                      <a:pt x="555" y="747"/>
                    </a:lnTo>
                    <a:lnTo>
                      <a:pt x="543" y="840"/>
                    </a:lnTo>
                    <a:lnTo>
                      <a:pt x="609" y="825"/>
                    </a:lnTo>
                    <a:lnTo>
                      <a:pt x="665" y="825"/>
                    </a:lnTo>
                    <a:lnTo>
                      <a:pt x="746" y="855"/>
                    </a:lnTo>
                    <a:lnTo>
                      <a:pt x="793" y="915"/>
                    </a:lnTo>
                    <a:lnTo>
                      <a:pt x="810" y="982"/>
                    </a:lnTo>
                    <a:lnTo>
                      <a:pt x="799" y="1040"/>
                    </a:lnTo>
                    <a:lnTo>
                      <a:pt x="786" y="1059"/>
                    </a:lnTo>
                    <a:lnTo>
                      <a:pt x="767" y="1069"/>
                    </a:lnTo>
                    <a:lnTo>
                      <a:pt x="717" y="1047"/>
                    </a:lnTo>
                    <a:lnTo>
                      <a:pt x="687" y="1012"/>
                    </a:lnTo>
                    <a:lnTo>
                      <a:pt x="654" y="957"/>
                    </a:lnTo>
                    <a:lnTo>
                      <a:pt x="588" y="979"/>
                    </a:lnTo>
                    <a:lnTo>
                      <a:pt x="552" y="998"/>
                    </a:lnTo>
                    <a:lnTo>
                      <a:pt x="515" y="1015"/>
                    </a:lnTo>
                    <a:lnTo>
                      <a:pt x="480" y="1025"/>
                    </a:lnTo>
                    <a:lnTo>
                      <a:pt x="450" y="1027"/>
                    </a:lnTo>
                    <a:lnTo>
                      <a:pt x="407" y="975"/>
                    </a:lnTo>
                    <a:lnTo>
                      <a:pt x="407" y="925"/>
                    </a:lnTo>
                    <a:lnTo>
                      <a:pt x="425" y="878"/>
                    </a:lnTo>
                    <a:lnTo>
                      <a:pt x="458" y="782"/>
                    </a:lnTo>
                    <a:lnTo>
                      <a:pt x="429" y="796"/>
                    </a:lnTo>
                    <a:lnTo>
                      <a:pt x="389" y="816"/>
                    </a:lnTo>
                    <a:lnTo>
                      <a:pt x="341" y="842"/>
                    </a:lnTo>
                    <a:lnTo>
                      <a:pt x="289" y="868"/>
                    </a:lnTo>
                    <a:lnTo>
                      <a:pt x="238" y="893"/>
                    </a:lnTo>
                    <a:lnTo>
                      <a:pt x="191" y="914"/>
                    </a:lnTo>
                    <a:lnTo>
                      <a:pt x="130" y="927"/>
                    </a:lnTo>
                    <a:lnTo>
                      <a:pt x="73" y="893"/>
                    </a:lnTo>
                    <a:lnTo>
                      <a:pt x="56" y="845"/>
                    </a:lnTo>
                    <a:lnTo>
                      <a:pt x="70" y="790"/>
                    </a:lnTo>
                    <a:lnTo>
                      <a:pt x="101" y="730"/>
                    </a:lnTo>
                    <a:lnTo>
                      <a:pt x="120" y="700"/>
                    </a:lnTo>
                    <a:lnTo>
                      <a:pt x="139" y="671"/>
                    </a:lnTo>
                    <a:lnTo>
                      <a:pt x="174" y="618"/>
                    </a:lnTo>
                    <a:lnTo>
                      <a:pt x="191" y="552"/>
                    </a:lnTo>
                    <a:lnTo>
                      <a:pt x="156" y="533"/>
                    </a:lnTo>
                    <a:lnTo>
                      <a:pt x="114" y="520"/>
                    </a:lnTo>
                    <a:lnTo>
                      <a:pt x="35" y="496"/>
                    </a:lnTo>
                    <a:lnTo>
                      <a:pt x="8" y="477"/>
                    </a:lnTo>
                    <a:lnTo>
                      <a:pt x="0" y="448"/>
                    </a:lnTo>
                    <a:lnTo>
                      <a:pt x="11" y="405"/>
                    </a:lnTo>
                    <a:lnTo>
                      <a:pt x="26" y="377"/>
                    </a:lnTo>
                    <a:lnTo>
                      <a:pt x="50" y="345"/>
                    </a:lnTo>
                    <a:lnTo>
                      <a:pt x="73" y="321"/>
                    </a:lnTo>
                    <a:lnTo>
                      <a:pt x="100" y="299"/>
                    </a:lnTo>
                    <a:lnTo>
                      <a:pt x="128" y="280"/>
                    </a:lnTo>
                    <a:lnTo>
                      <a:pt x="157" y="263"/>
                    </a:lnTo>
                    <a:lnTo>
                      <a:pt x="136" y="113"/>
                    </a:lnTo>
                    <a:lnTo>
                      <a:pt x="151" y="67"/>
                    </a:lnTo>
                    <a:lnTo>
                      <a:pt x="184" y="35"/>
                    </a:lnTo>
                    <a:lnTo>
                      <a:pt x="229" y="16"/>
                    </a:lnTo>
                    <a:lnTo>
                      <a:pt x="285" y="5"/>
                    </a:lnTo>
                    <a:lnTo>
                      <a:pt x="426" y="0"/>
                    </a:lnTo>
                    <a:lnTo>
                      <a:pt x="441" y="18"/>
                    </a:lnTo>
                    <a:lnTo>
                      <a:pt x="429" y="58"/>
                    </a:lnTo>
                    <a:lnTo>
                      <a:pt x="415" y="79"/>
                    </a:lnTo>
                    <a:lnTo>
                      <a:pt x="399" y="97"/>
                    </a:lnTo>
                    <a:lnTo>
                      <a:pt x="383" y="111"/>
                    </a:lnTo>
                    <a:lnTo>
                      <a:pt x="366" y="115"/>
                    </a:lnTo>
                    <a:lnTo>
                      <a:pt x="291" y="108"/>
                    </a:lnTo>
                    <a:lnTo>
                      <a:pt x="227" y="124"/>
                    </a:lnTo>
                    <a:lnTo>
                      <a:pt x="222" y="161"/>
                    </a:lnTo>
                    <a:lnTo>
                      <a:pt x="240" y="201"/>
                    </a:lnTo>
                    <a:lnTo>
                      <a:pt x="283" y="274"/>
                    </a:lnTo>
                    <a:lnTo>
                      <a:pt x="284" y="306"/>
                    </a:lnTo>
                    <a:lnTo>
                      <a:pt x="273" y="328"/>
                    </a:lnTo>
                    <a:lnTo>
                      <a:pt x="253" y="341"/>
                    </a:lnTo>
                    <a:lnTo>
                      <a:pt x="228" y="351"/>
                    </a:lnTo>
                    <a:lnTo>
                      <a:pt x="179" y="366"/>
                    </a:lnTo>
                    <a:lnTo>
                      <a:pt x="152" y="397"/>
                    </a:lnTo>
                    <a:lnTo>
                      <a:pt x="164" y="413"/>
                    </a:lnTo>
                    <a:lnTo>
                      <a:pt x="193" y="414"/>
                    </a:lnTo>
                    <a:lnTo>
                      <a:pt x="256" y="415"/>
                    </a:lnTo>
                    <a:lnTo>
                      <a:pt x="289" y="441"/>
                    </a:lnTo>
                    <a:lnTo>
                      <a:pt x="308" y="478"/>
                    </a:lnTo>
                    <a:lnTo>
                      <a:pt x="312" y="570"/>
                    </a:lnTo>
                    <a:lnTo>
                      <a:pt x="300" y="620"/>
                    </a:lnTo>
                    <a:lnTo>
                      <a:pt x="282" y="666"/>
                    </a:lnTo>
                    <a:lnTo>
                      <a:pt x="260" y="706"/>
                    </a:lnTo>
                    <a:lnTo>
                      <a:pt x="235" y="7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120"/>
              <p:cNvGrpSpPr>
                <a:grpSpLocks/>
              </p:cNvGrpSpPr>
              <p:nvPr/>
            </p:nvGrpSpPr>
            <p:grpSpPr bwMode="auto">
              <a:xfrm rot="976453">
                <a:off x="3686" y="811"/>
                <a:ext cx="442" cy="245"/>
                <a:chOff x="3573" y="722"/>
                <a:chExt cx="442" cy="245"/>
              </a:xfrm>
            </p:grpSpPr>
            <p:sp>
              <p:nvSpPr>
                <p:cNvPr id="2093" name="Freeform 121"/>
                <p:cNvSpPr>
                  <a:spLocks/>
                </p:cNvSpPr>
                <p:nvPr/>
              </p:nvSpPr>
              <p:spPr bwMode="auto">
                <a:xfrm>
                  <a:off x="3576" y="730"/>
                  <a:ext cx="432" cy="228"/>
                </a:xfrm>
                <a:custGeom>
                  <a:avLst/>
                  <a:gdLst>
                    <a:gd name="T0" fmla="*/ 0 w 2159"/>
                    <a:gd name="T1" fmla="*/ 213 h 1142"/>
                    <a:gd name="T2" fmla="*/ 8 w 2159"/>
                    <a:gd name="T3" fmla="*/ 135 h 1142"/>
                    <a:gd name="T4" fmla="*/ 38 w 2159"/>
                    <a:gd name="T5" fmla="*/ 86 h 1142"/>
                    <a:gd name="T6" fmla="*/ 95 w 2159"/>
                    <a:gd name="T7" fmla="*/ 48 h 1142"/>
                    <a:gd name="T8" fmla="*/ 201 w 2159"/>
                    <a:gd name="T9" fmla="*/ 10 h 1142"/>
                    <a:gd name="T10" fmla="*/ 308 w 2159"/>
                    <a:gd name="T11" fmla="*/ 0 h 1142"/>
                    <a:gd name="T12" fmla="*/ 384 w 2159"/>
                    <a:gd name="T13" fmla="*/ 39 h 1142"/>
                    <a:gd name="T14" fmla="*/ 432 w 2159"/>
                    <a:gd name="T15" fmla="*/ 92 h 1142"/>
                    <a:gd name="T16" fmla="*/ 402 w 2159"/>
                    <a:gd name="T17" fmla="*/ 133 h 1142"/>
                    <a:gd name="T18" fmla="*/ 298 w 2159"/>
                    <a:gd name="T19" fmla="*/ 155 h 1142"/>
                    <a:gd name="T20" fmla="*/ 237 w 2159"/>
                    <a:gd name="T21" fmla="*/ 67 h 1142"/>
                    <a:gd name="T22" fmla="*/ 104 w 2159"/>
                    <a:gd name="T23" fmla="*/ 125 h 1142"/>
                    <a:gd name="T24" fmla="*/ 82 w 2159"/>
                    <a:gd name="T25" fmla="*/ 208 h 1142"/>
                    <a:gd name="T26" fmla="*/ 14 w 2159"/>
                    <a:gd name="T27" fmla="*/ 228 h 1142"/>
                    <a:gd name="T28" fmla="*/ 0 w 2159"/>
                    <a:gd name="T29" fmla="*/ 213 h 1142"/>
                    <a:gd name="T30" fmla="*/ 0 w 2159"/>
                    <a:gd name="T31" fmla="*/ 213 h 11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59"/>
                    <a:gd name="T49" fmla="*/ 0 h 1142"/>
                    <a:gd name="T50" fmla="*/ 2159 w 2159"/>
                    <a:gd name="T51" fmla="*/ 1142 h 11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59" h="1142">
                      <a:moveTo>
                        <a:pt x="0" y="1066"/>
                      </a:moveTo>
                      <a:lnTo>
                        <a:pt x="38" y="678"/>
                      </a:lnTo>
                      <a:lnTo>
                        <a:pt x="190" y="431"/>
                      </a:lnTo>
                      <a:lnTo>
                        <a:pt x="475" y="241"/>
                      </a:lnTo>
                      <a:lnTo>
                        <a:pt x="1006" y="50"/>
                      </a:lnTo>
                      <a:lnTo>
                        <a:pt x="1537" y="0"/>
                      </a:lnTo>
                      <a:lnTo>
                        <a:pt x="1918" y="197"/>
                      </a:lnTo>
                      <a:lnTo>
                        <a:pt x="2159" y="463"/>
                      </a:lnTo>
                      <a:lnTo>
                        <a:pt x="2007" y="666"/>
                      </a:lnTo>
                      <a:lnTo>
                        <a:pt x="1487" y="774"/>
                      </a:lnTo>
                      <a:lnTo>
                        <a:pt x="1184" y="336"/>
                      </a:lnTo>
                      <a:lnTo>
                        <a:pt x="519" y="628"/>
                      </a:lnTo>
                      <a:lnTo>
                        <a:pt x="411" y="1041"/>
                      </a:lnTo>
                      <a:lnTo>
                        <a:pt x="69" y="1142"/>
                      </a:lnTo>
                      <a:lnTo>
                        <a:pt x="0" y="10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4" name="Freeform 122"/>
                <p:cNvSpPr>
                  <a:spLocks/>
                </p:cNvSpPr>
                <p:nvPr/>
              </p:nvSpPr>
              <p:spPr bwMode="auto">
                <a:xfrm>
                  <a:off x="3610" y="772"/>
                  <a:ext cx="385" cy="178"/>
                </a:xfrm>
                <a:custGeom>
                  <a:avLst/>
                  <a:gdLst>
                    <a:gd name="T0" fmla="*/ 2 w 1924"/>
                    <a:gd name="T1" fmla="*/ 171 h 893"/>
                    <a:gd name="T2" fmla="*/ 9 w 1924"/>
                    <a:gd name="T3" fmla="*/ 110 h 893"/>
                    <a:gd name="T4" fmla="*/ 31 w 1924"/>
                    <a:gd name="T5" fmla="*/ 81 h 893"/>
                    <a:gd name="T6" fmla="*/ 51 w 1924"/>
                    <a:gd name="T7" fmla="*/ 82 h 893"/>
                    <a:gd name="T8" fmla="*/ 49 w 1924"/>
                    <a:gd name="T9" fmla="*/ 59 h 893"/>
                    <a:gd name="T10" fmla="*/ 86 w 1924"/>
                    <a:gd name="T11" fmla="*/ 34 h 893"/>
                    <a:gd name="T12" fmla="*/ 151 w 1924"/>
                    <a:gd name="T13" fmla="*/ 10 h 893"/>
                    <a:gd name="T14" fmla="*/ 204 w 1924"/>
                    <a:gd name="T15" fmla="*/ 0 h 893"/>
                    <a:gd name="T16" fmla="*/ 237 w 1924"/>
                    <a:gd name="T17" fmla="*/ 14 h 893"/>
                    <a:gd name="T18" fmla="*/ 251 w 1924"/>
                    <a:gd name="T19" fmla="*/ 37 h 893"/>
                    <a:gd name="T20" fmla="*/ 270 w 1924"/>
                    <a:gd name="T21" fmla="*/ 56 h 893"/>
                    <a:gd name="T22" fmla="*/ 314 w 1924"/>
                    <a:gd name="T23" fmla="*/ 33 h 893"/>
                    <a:gd name="T24" fmla="*/ 348 w 1924"/>
                    <a:gd name="T25" fmla="*/ 38 h 893"/>
                    <a:gd name="T26" fmla="*/ 385 w 1924"/>
                    <a:gd name="T27" fmla="*/ 64 h 893"/>
                    <a:gd name="T28" fmla="*/ 300 w 1924"/>
                    <a:gd name="T29" fmla="*/ 106 h 893"/>
                    <a:gd name="T30" fmla="*/ 262 w 1924"/>
                    <a:gd name="T31" fmla="*/ 104 h 893"/>
                    <a:gd name="T32" fmla="*/ 214 w 1924"/>
                    <a:gd name="T33" fmla="*/ 43 h 893"/>
                    <a:gd name="T34" fmla="*/ 176 w 1924"/>
                    <a:gd name="T35" fmla="*/ 44 h 893"/>
                    <a:gd name="T36" fmla="*/ 80 w 1924"/>
                    <a:gd name="T37" fmla="*/ 95 h 893"/>
                    <a:gd name="T38" fmla="*/ 72 w 1924"/>
                    <a:gd name="T39" fmla="*/ 133 h 893"/>
                    <a:gd name="T40" fmla="*/ 65 w 1924"/>
                    <a:gd name="T41" fmla="*/ 168 h 893"/>
                    <a:gd name="T42" fmla="*/ 0 w 1924"/>
                    <a:gd name="T43" fmla="*/ 178 h 893"/>
                    <a:gd name="T44" fmla="*/ 2 w 1924"/>
                    <a:gd name="T45" fmla="*/ 171 h 893"/>
                    <a:gd name="T46" fmla="*/ 2 w 1924"/>
                    <a:gd name="T47" fmla="*/ 171 h 89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24"/>
                    <a:gd name="T73" fmla="*/ 0 h 893"/>
                    <a:gd name="T74" fmla="*/ 1924 w 1924"/>
                    <a:gd name="T75" fmla="*/ 893 h 89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24" h="893">
                      <a:moveTo>
                        <a:pt x="12" y="856"/>
                      </a:moveTo>
                      <a:lnTo>
                        <a:pt x="45" y="551"/>
                      </a:lnTo>
                      <a:lnTo>
                        <a:pt x="153" y="406"/>
                      </a:lnTo>
                      <a:lnTo>
                        <a:pt x="253" y="412"/>
                      </a:lnTo>
                      <a:lnTo>
                        <a:pt x="247" y="298"/>
                      </a:lnTo>
                      <a:lnTo>
                        <a:pt x="431" y="171"/>
                      </a:lnTo>
                      <a:lnTo>
                        <a:pt x="754" y="51"/>
                      </a:lnTo>
                      <a:lnTo>
                        <a:pt x="1019" y="0"/>
                      </a:lnTo>
                      <a:lnTo>
                        <a:pt x="1183" y="70"/>
                      </a:lnTo>
                      <a:lnTo>
                        <a:pt x="1254" y="184"/>
                      </a:lnTo>
                      <a:lnTo>
                        <a:pt x="1348" y="279"/>
                      </a:lnTo>
                      <a:lnTo>
                        <a:pt x="1569" y="165"/>
                      </a:lnTo>
                      <a:lnTo>
                        <a:pt x="1741" y="190"/>
                      </a:lnTo>
                      <a:lnTo>
                        <a:pt x="1924" y="323"/>
                      </a:lnTo>
                      <a:lnTo>
                        <a:pt x="1500" y="532"/>
                      </a:lnTo>
                      <a:lnTo>
                        <a:pt x="1310" y="520"/>
                      </a:lnTo>
                      <a:lnTo>
                        <a:pt x="1069" y="215"/>
                      </a:lnTo>
                      <a:lnTo>
                        <a:pt x="879" y="221"/>
                      </a:lnTo>
                      <a:lnTo>
                        <a:pt x="398" y="476"/>
                      </a:lnTo>
                      <a:lnTo>
                        <a:pt x="361" y="665"/>
                      </a:lnTo>
                      <a:lnTo>
                        <a:pt x="323" y="843"/>
                      </a:lnTo>
                      <a:lnTo>
                        <a:pt x="0" y="893"/>
                      </a:lnTo>
                      <a:lnTo>
                        <a:pt x="12" y="856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5" name="Freeform 123"/>
                <p:cNvSpPr>
                  <a:spLocks/>
                </p:cNvSpPr>
                <p:nvPr/>
              </p:nvSpPr>
              <p:spPr bwMode="auto">
                <a:xfrm>
                  <a:off x="3599" y="722"/>
                  <a:ext cx="341" cy="132"/>
                </a:xfrm>
                <a:custGeom>
                  <a:avLst/>
                  <a:gdLst>
                    <a:gd name="T0" fmla="*/ 0 w 1704"/>
                    <a:gd name="T1" fmla="*/ 120 h 657"/>
                    <a:gd name="T2" fmla="*/ 3 w 1704"/>
                    <a:gd name="T3" fmla="*/ 112 h 657"/>
                    <a:gd name="T4" fmla="*/ 7 w 1704"/>
                    <a:gd name="T5" fmla="*/ 105 h 657"/>
                    <a:gd name="T6" fmla="*/ 12 w 1704"/>
                    <a:gd name="T7" fmla="*/ 97 h 657"/>
                    <a:gd name="T8" fmla="*/ 18 w 1704"/>
                    <a:gd name="T9" fmla="*/ 90 h 657"/>
                    <a:gd name="T10" fmla="*/ 25 w 1704"/>
                    <a:gd name="T11" fmla="*/ 83 h 657"/>
                    <a:gd name="T12" fmla="*/ 33 w 1704"/>
                    <a:gd name="T13" fmla="*/ 76 h 657"/>
                    <a:gd name="T14" fmla="*/ 42 w 1704"/>
                    <a:gd name="T15" fmla="*/ 69 h 657"/>
                    <a:gd name="T16" fmla="*/ 47 w 1704"/>
                    <a:gd name="T17" fmla="*/ 66 h 657"/>
                    <a:gd name="T18" fmla="*/ 51 w 1704"/>
                    <a:gd name="T19" fmla="*/ 63 h 657"/>
                    <a:gd name="T20" fmla="*/ 56 w 1704"/>
                    <a:gd name="T21" fmla="*/ 59 h 657"/>
                    <a:gd name="T22" fmla="*/ 62 w 1704"/>
                    <a:gd name="T23" fmla="*/ 56 h 657"/>
                    <a:gd name="T24" fmla="*/ 73 w 1704"/>
                    <a:gd name="T25" fmla="*/ 50 h 657"/>
                    <a:gd name="T26" fmla="*/ 84 w 1704"/>
                    <a:gd name="T27" fmla="*/ 44 h 657"/>
                    <a:gd name="T28" fmla="*/ 96 w 1704"/>
                    <a:gd name="T29" fmla="*/ 39 h 657"/>
                    <a:gd name="T30" fmla="*/ 108 w 1704"/>
                    <a:gd name="T31" fmla="*/ 33 h 657"/>
                    <a:gd name="T32" fmla="*/ 121 w 1704"/>
                    <a:gd name="T33" fmla="*/ 28 h 657"/>
                    <a:gd name="T34" fmla="*/ 133 w 1704"/>
                    <a:gd name="T35" fmla="*/ 24 h 657"/>
                    <a:gd name="T36" fmla="*/ 147 w 1704"/>
                    <a:gd name="T37" fmla="*/ 19 h 657"/>
                    <a:gd name="T38" fmla="*/ 160 w 1704"/>
                    <a:gd name="T39" fmla="*/ 15 h 657"/>
                    <a:gd name="T40" fmla="*/ 173 w 1704"/>
                    <a:gd name="T41" fmla="*/ 12 h 657"/>
                    <a:gd name="T42" fmla="*/ 186 w 1704"/>
                    <a:gd name="T43" fmla="*/ 9 h 657"/>
                    <a:gd name="T44" fmla="*/ 200 w 1704"/>
                    <a:gd name="T45" fmla="*/ 6 h 657"/>
                    <a:gd name="T46" fmla="*/ 226 w 1704"/>
                    <a:gd name="T47" fmla="*/ 2 h 657"/>
                    <a:gd name="T48" fmla="*/ 250 w 1704"/>
                    <a:gd name="T49" fmla="*/ 0 h 657"/>
                    <a:gd name="T50" fmla="*/ 294 w 1704"/>
                    <a:gd name="T51" fmla="*/ 2 h 657"/>
                    <a:gd name="T52" fmla="*/ 312 w 1704"/>
                    <a:gd name="T53" fmla="*/ 7 h 657"/>
                    <a:gd name="T54" fmla="*/ 327 w 1704"/>
                    <a:gd name="T55" fmla="*/ 14 h 657"/>
                    <a:gd name="T56" fmla="*/ 338 w 1704"/>
                    <a:gd name="T57" fmla="*/ 25 h 657"/>
                    <a:gd name="T58" fmla="*/ 341 w 1704"/>
                    <a:gd name="T59" fmla="*/ 35 h 657"/>
                    <a:gd name="T60" fmla="*/ 340 w 1704"/>
                    <a:gd name="T61" fmla="*/ 38 h 657"/>
                    <a:gd name="T62" fmla="*/ 337 w 1704"/>
                    <a:gd name="T63" fmla="*/ 41 h 657"/>
                    <a:gd name="T64" fmla="*/ 324 w 1704"/>
                    <a:gd name="T65" fmla="*/ 40 h 657"/>
                    <a:gd name="T66" fmla="*/ 304 w 1704"/>
                    <a:gd name="T67" fmla="*/ 35 h 657"/>
                    <a:gd name="T68" fmla="*/ 282 w 1704"/>
                    <a:gd name="T69" fmla="*/ 29 h 657"/>
                    <a:gd name="T70" fmla="*/ 264 w 1704"/>
                    <a:gd name="T71" fmla="*/ 25 h 657"/>
                    <a:gd name="T72" fmla="*/ 245 w 1704"/>
                    <a:gd name="T73" fmla="*/ 23 h 657"/>
                    <a:gd name="T74" fmla="*/ 206 w 1704"/>
                    <a:gd name="T75" fmla="*/ 26 h 657"/>
                    <a:gd name="T76" fmla="*/ 167 w 1704"/>
                    <a:gd name="T77" fmla="*/ 35 h 657"/>
                    <a:gd name="T78" fmla="*/ 149 w 1704"/>
                    <a:gd name="T79" fmla="*/ 41 h 657"/>
                    <a:gd name="T80" fmla="*/ 132 w 1704"/>
                    <a:gd name="T81" fmla="*/ 47 h 657"/>
                    <a:gd name="T82" fmla="*/ 117 w 1704"/>
                    <a:gd name="T83" fmla="*/ 53 h 657"/>
                    <a:gd name="T84" fmla="*/ 104 w 1704"/>
                    <a:gd name="T85" fmla="*/ 58 h 657"/>
                    <a:gd name="T86" fmla="*/ 93 w 1704"/>
                    <a:gd name="T87" fmla="*/ 63 h 657"/>
                    <a:gd name="T88" fmla="*/ 84 w 1704"/>
                    <a:gd name="T89" fmla="*/ 67 h 657"/>
                    <a:gd name="T90" fmla="*/ 68 w 1704"/>
                    <a:gd name="T91" fmla="*/ 74 h 657"/>
                    <a:gd name="T92" fmla="*/ 57 w 1704"/>
                    <a:gd name="T93" fmla="*/ 81 h 657"/>
                    <a:gd name="T94" fmla="*/ 47 w 1704"/>
                    <a:gd name="T95" fmla="*/ 89 h 657"/>
                    <a:gd name="T96" fmla="*/ 37 w 1704"/>
                    <a:gd name="T97" fmla="*/ 98 h 657"/>
                    <a:gd name="T98" fmla="*/ 32 w 1704"/>
                    <a:gd name="T99" fmla="*/ 104 h 657"/>
                    <a:gd name="T100" fmla="*/ 26 w 1704"/>
                    <a:gd name="T101" fmla="*/ 111 h 657"/>
                    <a:gd name="T102" fmla="*/ 19 w 1704"/>
                    <a:gd name="T103" fmla="*/ 119 h 657"/>
                    <a:gd name="T104" fmla="*/ 12 w 1704"/>
                    <a:gd name="T105" fmla="*/ 128 h 657"/>
                    <a:gd name="T106" fmla="*/ 7 w 1704"/>
                    <a:gd name="T107" fmla="*/ 132 h 657"/>
                    <a:gd name="T108" fmla="*/ 2 w 1704"/>
                    <a:gd name="T109" fmla="*/ 131 h 657"/>
                    <a:gd name="T110" fmla="*/ 0 w 1704"/>
                    <a:gd name="T111" fmla="*/ 120 h 657"/>
                    <a:gd name="T112" fmla="*/ 0 w 1704"/>
                    <a:gd name="T113" fmla="*/ 120 h 6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04"/>
                    <a:gd name="T172" fmla="*/ 0 h 657"/>
                    <a:gd name="T173" fmla="*/ 1704 w 1704"/>
                    <a:gd name="T174" fmla="*/ 657 h 65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04" h="657">
                      <a:moveTo>
                        <a:pt x="0" y="598"/>
                      </a:moveTo>
                      <a:lnTo>
                        <a:pt x="15" y="559"/>
                      </a:lnTo>
                      <a:lnTo>
                        <a:pt x="35" y="522"/>
                      </a:lnTo>
                      <a:lnTo>
                        <a:pt x="60" y="485"/>
                      </a:lnTo>
                      <a:lnTo>
                        <a:pt x="90" y="449"/>
                      </a:lnTo>
                      <a:lnTo>
                        <a:pt x="126" y="413"/>
                      </a:lnTo>
                      <a:lnTo>
                        <a:pt x="166" y="378"/>
                      </a:lnTo>
                      <a:lnTo>
                        <a:pt x="210" y="345"/>
                      </a:lnTo>
                      <a:lnTo>
                        <a:pt x="233" y="328"/>
                      </a:lnTo>
                      <a:lnTo>
                        <a:pt x="257" y="312"/>
                      </a:lnTo>
                      <a:lnTo>
                        <a:pt x="282" y="295"/>
                      </a:lnTo>
                      <a:lnTo>
                        <a:pt x="309" y="280"/>
                      </a:lnTo>
                      <a:lnTo>
                        <a:pt x="363" y="250"/>
                      </a:lnTo>
                      <a:lnTo>
                        <a:pt x="420" y="220"/>
                      </a:lnTo>
                      <a:lnTo>
                        <a:pt x="479" y="192"/>
                      </a:lnTo>
                      <a:lnTo>
                        <a:pt x="540" y="166"/>
                      </a:lnTo>
                      <a:lnTo>
                        <a:pt x="604" y="140"/>
                      </a:lnTo>
                      <a:lnTo>
                        <a:pt x="667" y="118"/>
                      </a:lnTo>
                      <a:lnTo>
                        <a:pt x="733" y="96"/>
                      </a:lnTo>
                      <a:lnTo>
                        <a:pt x="798" y="77"/>
                      </a:lnTo>
                      <a:lnTo>
                        <a:pt x="865" y="59"/>
                      </a:lnTo>
                      <a:lnTo>
                        <a:pt x="931" y="44"/>
                      </a:lnTo>
                      <a:lnTo>
                        <a:pt x="997" y="30"/>
                      </a:lnTo>
                      <a:lnTo>
                        <a:pt x="1127" y="11"/>
                      </a:lnTo>
                      <a:lnTo>
                        <a:pt x="1250" y="0"/>
                      </a:lnTo>
                      <a:lnTo>
                        <a:pt x="1470" y="12"/>
                      </a:lnTo>
                      <a:lnTo>
                        <a:pt x="1560" y="36"/>
                      </a:lnTo>
                      <a:lnTo>
                        <a:pt x="1634" y="72"/>
                      </a:lnTo>
                      <a:lnTo>
                        <a:pt x="1687" y="124"/>
                      </a:lnTo>
                      <a:lnTo>
                        <a:pt x="1704" y="173"/>
                      </a:lnTo>
                      <a:lnTo>
                        <a:pt x="1698" y="191"/>
                      </a:lnTo>
                      <a:lnTo>
                        <a:pt x="1682" y="203"/>
                      </a:lnTo>
                      <a:lnTo>
                        <a:pt x="1621" y="200"/>
                      </a:lnTo>
                      <a:lnTo>
                        <a:pt x="1517" y="173"/>
                      </a:lnTo>
                      <a:lnTo>
                        <a:pt x="1409" y="144"/>
                      </a:lnTo>
                      <a:lnTo>
                        <a:pt x="1319" y="124"/>
                      </a:lnTo>
                      <a:lnTo>
                        <a:pt x="1224" y="115"/>
                      </a:lnTo>
                      <a:lnTo>
                        <a:pt x="1028" y="128"/>
                      </a:lnTo>
                      <a:lnTo>
                        <a:pt x="835" y="173"/>
                      </a:lnTo>
                      <a:lnTo>
                        <a:pt x="744" y="202"/>
                      </a:lnTo>
                      <a:lnTo>
                        <a:pt x="659" y="234"/>
                      </a:lnTo>
                      <a:lnTo>
                        <a:pt x="586" y="264"/>
                      </a:lnTo>
                      <a:lnTo>
                        <a:pt x="521" y="291"/>
                      </a:lnTo>
                      <a:lnTo>
                        <a:pt x="467" y="313"/>
                      </a:lnTo>
                      <a:lnTo>
                        <a:pt x="419" y="333"/>
                      </a:lnTo>
                      <a:lnTo>
                        <a:pt x="342" y="369"/>
                      </a:lnTo>
                      <a:lnTo>
                        <a:pt x="284" y="402"/>
                      </a:lnTo>
                      <a:lnTo>
                        <a:pt x="234" y="441"/>
                      </a:lnTo>
                      <a:lnTo>
                        <a:pt x="186" y="489"/>
                      </a:lnTo>
                      <a:lnTo>
                        <a:pt x="160" y="519"/>
                      </a:lnTo>
                      <a:lnTo>
                        <a:pt x="130" y="553"/>
                      </a:lnTo>
                      <a:lnTo>
                        <a:pt x="96" y="593"/>
                      </a:lnTo>
                      <a:lnTo>
                        <a:pt x="59" y="639"/>
                      </a:lnTo>
                      <a:lnTo>
                        <a:pt x="34" y="657"/>
                      </a:lnTo>
                      <a:lnTo>
                        <a:pt x="11" y="653"/>
                      </a:lnTo>
                      <a:lnTo>
                        <a:pt x="0" y="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6" name="Freeform 124"/>
                <p:cNvSpPr>
                  <a:spLocks/>
                </p:cNvSpPr>
                <p:nvPr/>
              </p:nvSpPr>
              <p:spPr bwMode="auto">
                <a:xfrm>
                  <a:off x="3573" y="785"/>
                  <a:ext cx="442" cy="182"/>
                </a:xfrm>
                <a:custGeom>
                  <a:avLst/>
                  <a:gdLst>
                    <a:gd name="T0" fmla="*/ 32 w 2210"/>
                    <a:gd name="T1" fmla="*/ 151 h 912"/>
                    <a:gd name="T2" fmla="*/ 46 w 2210"/>
                    <a:gd name="T3" fmla="*/ 141 h 912"/>
                    <a:gd name="T4" fmla="*/ 56 w 2210"/>
                    <a:gd name="T5" fmla="*/ 135 h 912"/>
                    <a:gd name="T6" fmla="*/ 80 w 2210"/>
                    <a:gd name="T7" fmla="*/ 130 h 912"/>
                    <a:gd name="T8" fmla="*/ 102 w 2210"/>
                    <a:gd name="T9" fmla="*/ 111 h 912"/>
                    <a:gd name="T10" fmla="*/ 102 w 2210"/>
                    <a:gd name="T11" fmla="*/ 93 h 912"/>
                    <a:gd name="T12" fmla="*/ 108 w 2210"/>
                    <a:gd name="T13" fmla="*/ 78 h 912"/>
                    <a:gd name="T14" fmla="*/ 120 w 2210"/>
                    <a:gd name="T15" fmla="*/ 63 h 912"/>
                    <a:gd name="T16" fmla="*/ 138 w 2210"/>
                    <a:gd name="T17" fmla="*/ 49 h 912"/>
                    <a:gd name="T18" fmla="*/ 148 w 2210"/>
                    <a:gd name="T19" fmla="*/ 42 h 912"/>
                    <a:gd name="T20" fmla="*/ 158 w 2210"/>
                    <a:gd name="T21" fmla="*/ 36 h 912"/>
                    <a:gd name="T22" fmla="*/ 180 w 2210"/>
                    <a:gd name="T23" fmla="*/ 24 h 912"/>
                    <a:gd name="T24" fmla="*/ 202 w 2210"/>
                    <a:gd name="T25" fmla="*/ 15 h 912"/>
                    <a:gd name="T26" fmla="*/ 222 w 2210"/>
                    <a:gd name="T27" fmla="*/ 9 h 912"/>
                    <a:gd name="T28" fmla="*/ 251 w 2210"/>
                    <a:gd name="T29" fmla="*/ 8 h 912"/>
                    <a:gd name="T30" fmla="*/ 274 w 2210"/>
                    <a:gd name="T31" fmla="*/ 27 h 912"/>
                    <a:gd name="T32" fmla="*/ 287 w 2210"/>
                    <a:gd name="T33" fmla="*/ 56 h 912"/>
                    <a:gd name="T34" fmla="*/ 295 w 2210"/>
                    <a:gd name="T35" fmla="*/ 70 h 912"/>
                    <a:gd name="T36" fmla="*/ 309 w 2210"/>
                    <a:gd name="T37" fmla="*/ 75 h 912"/>
                    <a:gd name="T38" fmla="*/ 345 w 2210"/>
                    <a:gd name="T39" fmla="*/ 64 h 912"/>
                    <a:gd name="T40" fmla="*/ 367 w 2210"/>
                    <a:gd name="T41" fmla="*/ 52 h 912"/>
                    <a:gd name="T42" fmla="*/ 407 w 2210"/>
                    <a:gd name="T43" fmla="*/ 35 h 912"/>
                    <a:gd name="T44" fmla="*/ 400 w 2210"/>
                    <a:gd name="T45" fmla="*/ 20 h 912"/>
                    <a:gd name="T46" fmla="*/ 388 w 2210"/>
                    <a:gd name="T47" fmla="*/ 7 h 912"/>
                    <a:gd name="T48" fmla="*/ 396 w 2210"/>
                    <a:gd name="T49" fmla="*/ 0 h 912"/>
                    <a:gd name="T50" fmla="*/ 418 w 2210"/>
                    <a:gd name="T51" fmla="*/ 7 h 912"/>
                    <a:gd name="T52" fmla="*/ 439 w 2210"/>
                    <a:gd name="T53" fmla="*/ 28 h 912"/>
                    <a:gd name="T54" fmla="*/ 439 w 2210"/>
                    <a:gd name="T55" fmla="*/ 58 h 912"/>
                    <a:gd name="T56" fmla="*/ 430 w 2210"/>
                    <a:gd name="T57" fmla="*/ 71 h 912"/>
                    <a:gd name="T58" fmla="*/ 416 w 2210"/>
                    <a:gd name="T59" fmla="*/ 82 h 912"/>
                    <a:gd name="T60" fmla="*/ 399 w 2210"/>
                    <a:gd name="T61" fmla="*/ 91 h 912"/>
                    <a:gd name="T62" fmla="*/ 381 w 2210"/>
                    <a:gd name="T63" fmla="*/ 98 h 912"/>
                    <a:gd name="T64" fmla="*/ 345 w 2210"/>
                    <a:gd name="T65" fmla="*/ 106 h 912"/>
                    <a:gd name="T66" fmla="*/ 309 w 2210"/>
                    <a:gd name="T67" fmla="*/ 105 h 912"/>
                    <a:gd name="T68" fmla="*/ 283 w 2210"/>
                    <a:gd name="T69" fmla="*/ 84 h 912"/>
                    <a:gd name="T70" fmla="*/ 269 w 2210"/>
                    <a:gd name="T71" fmla="*/ 56 h 912"/>
                    <a:gd name="T72" fmla="*/ 257 w 2210"/>
                    <a:gd name="T73" fmla="*/ 38 h 912"/>
                    <a:gd name="T74" fmla="*/ 246 w 2210"/>
                    <a:gd name="T75" fmla="*/ 32 h 912"/>
                    <a:gd name="T76" fmla="*/ 211 w 2210"/>
                    <a:gd name="T77" fmla="*/ 38 h 912"/>
                    <a:gd name="T78" fmla="*/ 192 w 2210"/>
                    <a:gd name="T79" fmla="*/ 46 h 912"/>
                    <a:gd name="T80" fmla="*/ 172 w 2210"/>
                    <a:gd name="T81" fmla="*/ 56 h 912"/>
                    <a:gd name="T82" fmla="*/ 153 w 2210"/>
                    <a:gd name="T83" fmla="*/ 66 h 912"/>
                    <a:gd name="T84" fmla="*/ 136 w 2210"/>
                    <a:gd name="T85" fmla="*/ 77 h 912"/>
                    <a:gd name="T86" fmla="*/ 118 w 2210"/>
                    <a:gd name="T87" fmla="*/ 110 h 912"/>
                    <a:gd name="T88" fmla="*/ 124 w 2210"/>
                    <a:gd name="T89" fmla="*/ 142 h 912"/>
                    <a:gd name="T90" fmla="*/ 120 w 2210"/>
                    <a:gd name="T91" fmla="*/ 155 h 912"/>
                    <a:gd name="T92" fmla="*/ 110 w 2210"/>
                    <a:gd name="T93" fmla="*/ 162 h 912"/>
                    <a:gd name="T94" fmla="*/ 92 w 2210"/>
                    <a:gd name="T95" fmla="*/ 170 h 912"/>
                    <a:gd name="T96" fmla="*/ 62 w 2210"/>
                    <a:gd name="T97" fmla="*/ 179 h 912"/>
                    <a:gd name="T98" fmla="*/ 22 w 2210"/>
                    <a:gd name="T99" fmla="*/ 180 h 912"/>
                    <a:gd name="T100" fmla="*/ 1 w 2210"/>
                    <a:gd name="T101" fmla="*/ 161 h 912"/>
                    <a:gd name="T102" fmla="*/ 2 w 2210"/>
                    <a:gd name="T103" fmla="*/ 131 h 912"/>
                    <a:gd name="T104" fmla="*/ 13 w 2210"/>
                    <a:gd name="T105" fmla="*/ 103 h 912"/>
                    <a:gd name="T106" fmla="*/ 22 w 2210"/>
                    <a:gd name="T107" fmla="*/ 93 h 912"/>
                    <a:gd name="T108" fmla="*/ 22 w 2210"/>
                    <a:gd name="T109" fmla="*/ 153 h 9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10"/>
                    <a:gd name="T166" fmla="*/ 0 h 912"/>
                    <a:gd name="T167" fmla="*/ 2210 w 2210"/>
                    <a:gd name="T168" fmla="*/ 912 h 9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10" h="912">
                      <a:moveTo>
                        <a:pt x="109" y="769"/>
                      </a:moveTo>
                      <a:lnTo>
                        <a:pt x="161" y="758"/>
                      </a:lnTo>
                      <a:lnTo>
                        <a:pt x="208" y="727"/>
                      </a:lnTo>
                      <a:lnTo>
                        <a:pt x="232" y="709"/>
                      </a:lnTo>
                      <a:lnTo>
                        <a:pt x="255" y="692"/>
                      </a:lnTo>
                      <a:lnTo>
                        <a:pt x="279" y="677"/>
                      </a:lnTo>
                      <a:lnTo>
                        <a:pt x="304" y="667"/>
                      </a:lnTo>
                      <a:lnTo>
                        <a:pt x="399" y="653"/>
                      </a:lnTo>
                      <a:lnTo>
                        <a:pt x="493" y="643"/>
                      </a:lnTo>
                      <a:lnTo>
                        <a:pt x="508" y="556"/>
                      </a:lnTo>
                      <a:lnTo>
                        <a:pt x="506" y="512"/>
                      </a:lnTo>
                      <a:lnTo>
                        <a:pt x="508" y="466"/>
                      </a:lnTo>
                      <a:lnTo>
                        <a:pt x="518" y="430"/>
                      </a:lnTo>
                      <a:lnTo>
                        <a:pt x="538" y="393"/>
                      </a:lnTo>
                      <a:lnTo>
                        <a:pt x="565" y="354"/>
                      </a:lnTo>
                      <a:lnTo>
                        <a:pt x="600" y="317"/>
                      </a:lnTo>
                      <a:lnTo>
                        <a:pt x="642" y="281"/>
                      </a:lnTo>
                      <a:lnTo>
                        <a:pt x="688" y="245"/>
                      </a:lnTo>
                      <a:lnTo>
                        <a:pt x="713" y="227"/>
                      </a:lnTo>
                      <a:lnTo>
                        <a:pt x="738" y="210"/>
                      </a:lnTo>
                      <a:lnTo>
                        <a:pt x="764" y="194"/>
                      </a:lnTo>
                      <a:lnTo>
                        <a:pt x="792" y="178"/>
                      </a:lnTo>
                      <a:lnTo>
                        <a:pt x="847" y="148"/>
                      </a:lnTo>
                      <a:lnTo>
                        <a:pt x="902" y="120"/>
                      </a:lnTo>
                      <a:lnTo>
                        <a:pt x="958" y="95"/>
                      </a:lnTo>
                      <a:lnTo>
                        <a:pt x="1011" y="75"/>
                      </a:lnTo>
                      <a:lnTo>
                        <a:pt x="1062" y="58"/>
                      </a:lnTo>
                      <a:lnTo>
                        <a:pt x="1110" y="45"/>
                      </a:lnTo>
                      <a:lnTo>
                        <a:pt x="1189" y="35"/>
                      </a:lnTo>
                      <a:lnTo>
                        <a:pt x="1254" y="42"/>
                      </a:lnTo>
                      <a:lnTo>
                        <a:pt x="1303" y="64"/>
                      </a:lnTo>
                      <a:lnTo>
                        <a:pt x="1369" y="135"/>
                      </a:lnTo>
                      <a:lnTo>
                        <a:pt x="1412" y="230"/>
                      </a:lnTo>
                      <a:lnTo>
                        <a:pt x="1434" y="281"/>
                      </a:lnTo>
                      <a:lnTo>
                        <a:pt x="1459" y="330"/>
                      </a:lnTo>
                      <a:lnTo>
                        <a:pt x="1476" y="352"/>
                      </a:lnTo>
                      <a:lnTo>
                        <a:pt x="1495" y="367"/>
                      </a:lnTo>
                      <a:lnTo>
                        <a:pt x="1543" y="377"/>
                      </a:lnTo>
                      <a:lnTo>
                        <a:pt x="1660" y="350"/>
                      </a:lnTo>
                      <a:lnTo>
                        <a:pt x="1723" y="321"/>
                      </a:lnTo>
                      <a:lnTo>
                        <a:pt x="1782" y="291"/>
                      </a:lnTo>
                      <a:lnTo>
                        <a:pt x="1833" y="262"/>
                      </a:lnTo>
                      <a:lnTo>
                        <a:pt x="1875" y="243"/>
                      </a:lnTo>
                      <a:lnTo>
                        <a:pt x="2036" y="176"/>
                      </a:lnTo>
                      <a:lnTo>
                        <a:pt x="2016" y="120"/>
                      </a:lnTo>
                      <a:lnTo>
                        <a:pt x="1999" y="98"/>
                      </a:lnTo>
                      <a:lnTo>
                        <a:pt x="1977" y="76"/>
                      </a:lnTo>
                      <a:lnTo>
                        <a:pt x="1940" y="34"/>
                      </a:lnTo>
                      <a:lnTo>
                        <a:pt x="1944" y="9"/>
                      </a:lnTo>
                      <a:lnTo>
                        <a:pt x="1978" y="0"/>
                      </a:lnTo>
                      <a:lnTo>
                        <a:pt x="2031" y="9"/>
                      </a:lnTo>
                      <a:lnTo>
                        <a:pt x="2092" y="35"/>
                      </a:lnTo>
                      <a:lnTo>
                        <a:pt x="2150" y="77"/>
                      </a:lnTo>
                      <a:lnTo>
                        <a:pt x="2193" y="138"/>
                      </a:lnTo>
                      <a:lnTo>
                        <a:pt x="2210" y="216"/>
                      </a:lnTo>
                      <a:lnTo>
                        <a:pt x="2194" y="293"/>
                      </a:lnTo>
                      <a:lnTo>
                        <a:pt x="2174" y="327"/>
                      </a:lnTo>
                      <a:lnTo>
                        <a:pt x="2149" y="358"/>
                      </a:lnTo>
                      <a:lnTo>
                        <a:pt x="2116" y="387"/>
                      </a:lnTo>
                      <a:lnTo>
                        <a:pt x="2079" y="413"/>
                      </a:lnTo>
                      <a:lnTo>
                        <a:pt x="2040" y="436"/>
                      </a:lnTo>
                      <a:lnTo>
                        <a:pt x="1996" y="458"/>
                      </a:lnTo>
                      <a:lnTo>
                        <a:pt x="1951" y="476"/>
                      </a:lnTo>
                      <a:lnTo>
                        <a:pt x="1904" y="491"/>
                      </a:lnTo>
                      <a:lnTo>
                        <a:pt x="1812" y="517"/>
                      </a:lnTo>
                      <a:lnTo>
                        <a:pt x="1725" y="532"/>
                      </a:lnTo>
                      <a:lnTo>
                        <a:pt x="1653" y="539"/>
                      </a:lnTo>
                      <a:lnTo>
                        <a:pt x="1543" y="526"/>
                      </a:lnTo>
                      <a:lnTo>
                        <a:pt x="1466" y="484"/>
                      </a:lnTo>
                      <a:lnTo>
                        <a:pt x="1413" y="423"/>
                      </a:lnTo>
                      <a:lnTo>
                        <a:pt x="1375" y="352"/>
                      </a:lnTo>
                      <a:lnTo>
                        <a:pt x="1343" y="280"/>
                      </a:lnTo>
                      <a:lnTo>
                        <a:pt x="1307" y="218"/>
                      </a:lnTo>
                      <a:lnTo>
                        <a:pt x="1285" y="192"/>
                      </a:lnTo>
                      <a:lnTo>
                        <a:pt x="1260" y="173"/>
                      </a:lnTo>
                      <a:lnTo>
                        <a:pt x="1229" y="161"/>
                      </a:lnTo>
                      <a:lnTo>
                        <a:pt x="1190" y="156"/>
                      </a:lnTo>
                      <a:lnTo>
                        <a:pt x="1057" y="192"/>
                      </a:lnTo>
                      <a:lnTo>
                        <a:pt x="1010" y="212"/>
                      </a:lnTo>
                      <a:lnTo>
                        <a:pt x="961" y="232"/>
                      </a:lnTo>
                      <a:lnTo>
                        <a:pt x="911" y="256"/>
                      </a:lnTo>
                      <a:lnTo>
                        <a:pt x="860" y="280"/>
                      </a:lnTo>
                      <a:lnTo>
                        <a:pt x="811" y="306"/>
                      </a:lnTo>
                      <a:lnTo>
                        <a:pt x="763" y="333"/>
                      </a:lnTo>
                      <a:lnTo>
                        <a:pt x="720" y="359"/>
                      </a:lnTo>
                      <a:lnTo>
                        <a:pt x="680" y="386"/>
                      </a:lnTo>
                      <a:lnTo>
                        <a:pt x="595" y="478"/>
                      </a:lnTo>
                      <a:lnTo>
                        <a:pt x="592" y="551"/>
                      </a:lnTo>
                      <a:lnTo>
                        <a:pt x="601" y="614"/>
                      </a:lnTo>
                      <a:lnTo>
                        <a:pt x="620" y="713"/>
                      </a:lnTo>
                      <a:lnTo>
                        <a:pt x="612" y="754"/>
                      </a:lnTo>
                      <a:lnTo>
                        <a:pt x="599" y="775"/>
                      </a:lnTo>
                      <a:lnTo>
                        <a:pt x="578" y="794"/>
                      </a:lnTo>
                      <a:lnTo>
                        <a:pt x="550" y="814"/>
                      </a:lnTo>
                      <a:lnTo>
                        <a:pt x="510" y="834"/>
                      </a:lnTo>
                      <a:lnTo>
                        <a:pt x="460" y="854"/>
                      </a:lnTo>
                      <a:lnTo>
                        <a:pt x="399" y="876"/>
                      </a:lnTo>
                      <a:lnTo>
                        <a:pt x="310" y="898"/>
                      </a:lnTo>
                      <a:lnTo>
                        <a:pt x="209" y="912"/>
                      </a:lnTo>
                      <a:lnTo>
                        <a:pt x="112" y="902"/>
                      </a:lnTo>
                      <a:lnTo>
                        <a:pt x="31" y="859"/>
                      </a:lnTo>
                      <a:lnTo>
                        <a:pt x="5" y="807"/>
                      </a:lnTo>
                      <a:lnTo>
                        <a:pt x="0" y="735"/>
                      </a:lnTo>
                      <a:lnTo>
                        <a:pt x="12" y="656"/>
                      </a:lnTo>
                      <a:lnTo>
                        <a:pt x="35" y="579"/>
                      </a:lnTo>
                      <a:lnTo>
                        <a:pt x="64" y="514"/>
                      </a:lnTo>
                      <a:lnTo>
                        <a:pt x="90" y="473"/>
                      </a:lnTo>
                      <a:lnTo>
                        <a:pt x="109" y="466"/>
                      </a:lnTo>
                      <a:lnTo>
                        <a:pt x="115" y="505"/>
                      </a:lnTo>
                      <a:lnTo>
                        <a:pt x="109" y="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1" name="Freeform 125"/>
              <p:cNvSpPr>
                <a:spLocks/>
              </p:cNvSpPr>
              <p:nvPr/>
            </p:nvSpPr>
            <p:spPr bwMode="auto">
              <a:xfrm>
                <a:off x="3616" y="895"/>
                <a:ext cx="318" cy="230"/>
              </a:xfrm>
              <a:custGeom>
                <a:avLst/>
                <a:gdLst>
                  <a:gd name="T0" fmla="*/ 122 w 1591"/>
                  <a:gd name="T1" fmla="*/ 61 h 1150"/>
                  <a:gd name="T2" fmla="*/ 115 w 1591"/>
                  <a:gd name="T3" fmla="*/ 91 h 1150"/>
                  <a:gd name="T4" fmla="*/ 104 w 1591"/>
                  <a:gd name="T5" fmla="*/ 121 h 1150"/>
                  <a:gd name="T6" fmla="*/ 97 w 1591"/>
                  <a:gd name="T7" fmla="*/ 135 h 1150"/>
                  <a:gd name="T8" fmla="*/ 88 w 1591"/>
                  <a:gd name="T9" fmla="*/ 149 h 1150"/>
                  <a:gd name="T10" fmla="*/ 78 w 1591"/>
                  <a:gd name="T11" fmla="*/ 163 h 1150"/>
                  <a:gd name="T12" fmla="*/ 69 w 1591"/>
                  <a:gd name="T13" fmla="*/ 175 h 1150"/>
                  <a:gd name="T14" fmla="*/ 58 w 1591"/>
                  <a:gd name="T15" fmla="*/ 188 h 1150"/>
                  <a:gd name="T16" fmla="*/ 47 w 1591"/>
                  <a:gd name="T17" fmla="*/ 200 h 1150"/>
                  <a:gd name="T18" fmla="*/ 36 w 1591"/>
                  <a:gd name="T19" fmla="*/ 211 h 1150"/>
                  <a:gd name="T20" fmla="*/ 20 w 1591"/>
                  <a:gd name="T21" fmla="*/ 225 h 1150"/>
                  <a:gd name="T22" fmla="*/ 5 w 1591"/>
                  <a:gd name="T23" fmla="*/ 230 h 1150"/>
                  <a:gd name="T24" fmla="*/ 0 w 1591"/>
                  <a:gd name="T25" fmla="*/ 224 h 1150"/>
                  <a:gd name="T26" fmla="*/ 8 w 1591"/>
                  <a:gd name="T27" fmla="*/ 210 h 1150"/>
                  <a:gd name="T28" fmla="*/ 20 w 1591"/>
                  <a:gd name="T29" fmla="*/ 195 h 1150"/>
                  <a:gd name="T30" fmla="*/ 33 w 1591"/>
                  <a:gd name="T31" fmla="*/ 182 h 1150"/>
                  <a:gd name="T32" fmla="*/ 45 w 1591"/>
                  <a:gd name="T33" fmla="*/ 168 h 1150"/>
                  <a:gd name="T34" fmla="*/ 57 w 1591"/>
                  <a:gd name="T35" fmla="*/ 155 h 1150"/>
                  <a:gd name="T36" fmla="*/ 68 w 1591"/>
                  <a:gd name="T37" fmla="*/ 140 h 1150"/>
                  <a:gd name="T38" fmla="*/ 81 w 1591"/>
                  <a:gd name="T39" fmla="*/ 116 h 1150"/>
                  <a:gd name="T40" fmla="*/ 92 w 1591"/>
                  <a:gd name="T41" fmla="*/ 78 h 1150"/>
                  <a:gd name="T42" fmla="*/ 101 w 1591"/>
                  <a:gd name="T43" fmla="*/ 28 h 1150"/>
                  <a:gd name="T44" fmla="*/ 111 w 1591"/>
                  <a:gd name="T45" fmla="*/ 9 h 1150"/>
                  <a:gd name="T46" fmla="*/ 126 w 1591"/>
                  <a:gd name="T47" fmla="*/ 1 h 1150"/>
                  <a:gd name="T48" fmla="*/ 153 w 1591"/>
                  <a:gd name="T49" fmla="*/ 2 h 1150"/>
                  <a:gd name="T50" fmla="*/ 173 w 1591"/>
                  <a:gd name="T51" fmla="*/ 17 h 1150"/>
                  <a:gd name="T52" fmla="*/ 185 w 1591"/>
                  <a:gd name="T53" fmla="*/ 26 h 1150"/>
                  <a:gd name="T54" fmla="*/ 222 w 1591"/>
                  <a:gd name="T55" fmla="*/ 32 h 1150"/>
                  <a:gd name="T56" fmla="*/ 312 w 1591"/>
                  <a:gd name="T57" fmla="*/ 44 h 1150"/>
                  <a:gd name="T58" fmla="*/ 316 w 1591"/>
                  <a:gd name="T59" fmla="*/ 56 h 1150"/>
                  <a:gd name="T60" fmla="*/ 290 w 1591"/>
                  <a:gd name="T61" fmla="*/ 62 h 1150"/>
                  <a:gd name="T62" fmla="*/ 220 w 1591"/>
                  <a:gd name="T63" fmla="*/ 63 h 1150"/>
                  <a:gd name="T64" fmla="*/ 191 w 1591"/>
                  <a:gd name="T65" fmla="*/ 53 h 1150"/>
                  <a:gd name="T66" fmla="*/ 178 w 1591"/>
                  <a:gd name="T67" fmla="*/ 45 h 1150"/>
                  <a:gd name="T68" fmla="*/ 165 w 1591"/>
                  <a:gd name="T69" fmla="*/ 37 h 1150"/>
                  <a:gd name="T70" fmla="*/ 154 w 1591"/>
                  <a:gd name="T71" fmla="*/ 30 h 1150"/>
                  <a:gd name="T72" fmla="*/ 134 w 1591"/>
                  <a:gd name="T73" fmla="*/ 24 h 1150"/>
                  <a:gd name="T74" fmla="*/ 127 w 1591"/>
                  <a:gd name="T75" fmla="*/ 29 h 1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91"/>
                  <a:gd name="T115" fmla="*/ 0 h 1150"/>
                  <a:gd name="T116" fmla="*/ 1591 w 1591"/>
                  <a:gd name="T117" fmla="*/ 1150 h 11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91" h="1150">
                    <a:moveTo>
                      <a:pt x="634" y="144"/>
                    </a:moveTo>
                    <a:lnTo>
                      <a:pt x="609" y="304"/>
                    </a:lnTo>
                    <a:lnTo>
                      <a:pt x="592" y="381"/>
                    </a:lnTo>
                    <a:lnTo>
                      <a:pt x="573" y="456"/>
                    </a:lnTo>
                    <a:lnTo>
                      <a:pt x="549" y="530"/>
                    </a:lnTo>
                    <a:lnTo>
                      <a:pt x="520" y="603"/>
                    </a:lnTo>
                    <a:lnTo>
                      <a:pt x="503" y="639"/>
                    </a:lnTo>
                    <a:lnTo>
                      <a:pt x="484" y="675"/>
                    </a:lnTo>
                    <a:lnTo>
                      <a:pt x="463" y="710"/>
                    </a:lnTo>
                    <a:lnTo>
                      <a:pt x="441" y="746"/>
                    </a:lnTo>
                    <a:lnTo>
                      <a:pt x="409" y="790"/>
                    </a:lnTo>
                    <a:lnTo>
                      <a:pt x="389" y="817"/>
                    </a:lnTo>
                    <a:lnTo>
                      <a:pt x="367" y="845"/>
                    </a:lnTo>
                    <a:lnTo>
                      <a:pt x="343" y="875"/>
                    </a:lnTo>
                    <a:lnTo>
                      <a:pt x="317" y="907"/>
                    </a:lnTo>
                    <a:lnTo>
                      <a:pt x="291" y="938"/>
                    </a:lnTo>
                    <a:lnTo>
                      <a:pt x="263" y="969"/>
                    </a:lnTo>
                    <a:lnTo>
                      <a:pt x="235" y="1000"/>
                    </a:lnTo>
                    <a:lnTo>
                      <a:pt x="207" y="1029"/>
                    </a:lnTo>
                    <a:lnTo>
                      <a:pt x="179" y="1057"/>
                    </a:lnTo>
                    <a:lnTo>
                      <a:pt x="152" y="1082"/>
                    </a:lnTo>
                    <a:lnTo>
                      <a:pt x="100" y="1123"/>
                    </a:lnTo>
                    <a:lnTo>
                      <a:pt x="56" y="1147"/>
                    </a:lnTo>
                    <a:lnTo>
                      <a:pt x="24" y="1150"/>
                    </a:lnTo>
                    <a:lnTo>
                      <a:pt x="5" y="1139"/>
                    </a:lnTo>
                    <a:lnTo>
                      <a:pt x="0" y="1118"/>
                    </a:lnTo>
                    <a:lnTo>
                      <a:pt x="12" y="1089"/>
                    </a:lnTo>
                    <a:lnTo>
                      <a:pt x="41" y="1049"/>
                    </a:lnTo>
                    <a:lnTo>
                      <a:pt x="71" y="1012"/>
                    </a:lnTo>
                    <a:lnTo>
                      <a:pt x="101" y="976"/>
                    </a:lnTo>
                    <a:lnTo>
                      <a:pt x="132" y="941"/>
                    </a:lnTo>
                    <a:lnTo>
                      <a:pt x="164" y="908"/>
                    </a:lnTo>
                    <a:lnTo>
                      <a:pt x="195" y="875"/>
                    </a:lnTo>
                    <a:lnTo>
                      <a:pt x="225" y="842"/>
                    </a:lnTo>
                    <a:lnTo>
                      <a:pt x="255" y="808"/>
                    </a:lnTo>
                    <a:lnTo>
                      <a:pt x="285" y="773"/>
                    </a:lnTo>
                    <a:lnTo>
                      <a:pt x="312" y="739"/>
                    </a:lnTo>
                    <a:lnTo>
                      <a:pt x="339" y="701"/>
                    </a:lnTo>
                    <a:lnTo>
                      <a:pt x="364" y="663"/>
                    </a:lnTo>
                    <a:lnTo>
                      <a:pt x="407" y="579"/>
                    </a:lnTo>
                    <a:lnTo>
                      <a:pt x="441" y="482"/>
                    </a:lnTo>
                    <a:lnTo>
                      <a:pt x="459" y="392"/>
                    </a:lnTo>
                    <a:lnTo>
                      <a:pt x="481" y="263"/>
                    </a:lnTo>
                    <a:lnTo>
                      <a:pt x="505" y="142"/>
                    </a:lnTo>
                    <a:lnTo>
                      <a:pt x="527" y="72"/>
                    </a:lnTo>
                    <a:lnTo>
                      <a:pt x="555" y="43"/>
                    </a:lnTo>
                    <a:lnTo>
                      <a:pt x="589" y="22"/>
                    </a:lnTo>
                    <a:lnTo>
                      <a:pt x="631" y="7"/>
                    </a:lnTo>
                    <a:lnTo>
                      <a:pt x="676" y="0"/>
                    </a:lnTo>
                    <a:lnTo>
                      <a:pt x="763" y="9"/>
                    </a:lnTo>
                    <a:lnTo>
                      <a:pt x="833" y="49"/>
                    </a:lnTo>
                    <a:lnTo>
                      <a:pt x="868" y="87"/>
                    </a:lnTo>
                    <a:lnTo>
                      <a:pt x="899" y="113"/>
                    </a:lnTo>
                    <a:lnTo>
                      <a:pt x="928" y="131"/>
                    </a:lnTo>
                    <a:lnTo>
                      <a:pt x="956" y="143"/>
                    </a:lnTo>
                    <a:lnTo>
                      <a:pt x="1112" y="161"/>
                    </a:lnTo>
                    <a:lnTo>
                      <a:pt x="1341" y="183"/>
                    </a:lnTo>
                    <a:lnTo>
                      <a:pt x="1559" y="222"/>
                    </a:lnTo>
                    <a:lnTo>
                      <a:pt x="1591" y="262"/>
                    </a:lnTo>
                    <a:lnTo>
                      <a:pt x="1580" y="281"/>
                    </a:lnTo>
                    <a:lnTo>
                      <a:pt x="1551" y="294"/>
                    </a:lnTo>
                    <a:lnTo>
                      <a:pt x="1452" y="309"/>
                    </a:lnTo>
                    <a:lnTo>
                      <a:pt x="1328" y="316"/>
                    </a:lnTo>
                    <a:lnTo>
                      <a:pt x="1100" y="314"/>
                    </a:lnTo>
                    <a:lnTo>
                      <a:pt x="1027" y="297"/>
                    </a:lnTo>
                    <a:lnTo>
                      <a:pt x="958" y="265"/>
                    </a:lnTo>
                    <a:lnTo>
                      <a:pt x="924" y="246"/>
                    </a:lnTo>
                    <a:lnTo>
                      <a:pt x="890" y="226"/>
                    </a:lnTo>
                    <a:lnTo>
                      <a:pt x="859" y="205"/>
                    </a:lnTo>
                    <a:lnTo>
                      <a:pt x="828" y="185"/>
                    </a:lnTo>
                    <a:lnTo>
                      <a:pt x="798" y="166"/>
                    </a:lnTo>
                    <a:lnTo>
                      <a:pt x="770" y="149"/>
                    </a:lnTo>
                    <a:lnTo>
                      <a:pt x="718" y="126"/>
                    </a:lnTo>
                    <a:lnTo>
                      <a:pt x="672" y="121"/>
                    </a:lnTo>
                    <a:lnTo>
                      <a:pt x="634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126"/>
              <p:cNvSpPr>
                <a:spLocks/>
              </p:cNvSpPr>
              <p:nvPr/>
            </p:nvSpPr>
            <p:spPr bwMode="auto">
              <a:xfrm>
                <a:off x="3946" y="904"/>
                <a:ext cx="109" cy="63"/>
              </a:xfrm>
              <a:custGeom>
                <a:avLst/>
                <a:gdLst>
                  <a:gd name="T0" fmla="*/ 2 w 543"/>
                  <a:gd name="T1" fmla="*/ 34 h 315"/>
                  <a:gd name="T2" fmla="*/ 8 w 543"/>
                  <a:gd name="T3" fmla="*/ 26 h 315"/>
                  <a:gd name="T4" fmla="*/ 12 w 543"/>
                  <a:gd name="T5" fmla="*/ 21 h 315"/>
                  <a:gd name="T6" fmla="*/ 16 w 543"/>
                  <a:gd name="T7" fmla="*/ 16 h 315"/>
                  <a:gd name="T8" fmla="*/ 20 w 543"/>
                  <a:gd name="T9" fmla="*/ 10 h 315"/>
                  <a:gd name="T10" fmla="*/ 25 w 543"/>
                  <a:gd name="T11" fmla="*/ 6 h 315"/>
                  <a:gd name="T12" fmla="*/ 29 w 543"/>
                  <a:gd name="T13" fmla="*/ 2 h 315"/>
                  <a:gd name="T14" fmla="*/ 33 w 543"/>
                  <a:gd name="T15" fmla="*/ 0 h 315"/>
                  <a:gd name="T16" fmla="*/ 46 w 543"/>
                  <a:gd name="T17" fmla="*/ 0 h 315"/>
                  <a:gd name="T18" fmla="*/ 60 w 543"/>
                  <a:gd name="T19" fmla="*/ 4 h 315"/>
                  <a:gd name="T20" fmla="*/ 67 w 543"/>
                  <a:gd name="T21" fmla="*/ 9 h 315"/>
                  <a:gd name="T22" fmla="*/ 72 w 543"/>
                  <a:gd name="T23" fmla="*/ 18 h 315"/>
                  <a:gd name="T24" fmla="*/ 75 w 543"/>
                  <a:gd name="T25" fmla="*/ 28 h 315"/>
                  <a:gd name="T26" fmla="*/ 79 w 543"/>
                  <a:gd name="T27" fmla="*/ 35 h 315"/>
                  <a:gd name="T28" fmla="*/ 87 w 543"/>
                  <a:gd name="T29" fmla="*/ 37 h 315"/>
                  <a:gd name="T30" fmla="*/ 95 w 543"/>
                  <a:gd name="T31" fmla="*/ 35 h 315"/>
                  <a:gd name="T32" fmla="*/ 106 w 543"/>
                  <a:gd name="T33" fmla="*/ 39 h 315"/>
                  <a:gd name="T34" fmla="*/ 109 w 543"/>
                  <a:gd name="T35" fmla="*/ 49 h 315"/>
                  <a:gd name="T36" fmla="*/ 108 w 543"/>
                  <a:gd name="T37" fmla="*/ 54 h 315"/>
                  <a:gd name="T38" fmla="*/ 106 w 543"/>
                  <a:gd name="T39" fmla="*/ 59 h 315"/>
                  <a:gd name="T40" fmla="*/ 101 w 543"/>
                  <a:gd name="T41" fmla="*/ 62 h 315"/>
                  <a:gd name="T42" fmla="*/ 95 w 543"/>
                  <a:gd name="T43" fmla="*/ 63 h 315"/>
                  <a:gd name="T44" fmla="*/ 73 w 543"/>
                  <a:gd name="T45" fmla="*/ 61 h 315"/>
                  <a:gd name="T46" fmla="*/ 63 w 543"/>
                  <a:gd name="T47" fmla="*/ 57 h 315"/>
                  <a:gd name="T48" fmla="*/ 56 w 543"/>
                  <a:gd name="T49" fmla="*/ 48 h 315"/>
                  <a:gd name="T50" fmla="*/ 53 w 543"/>
                  <a:gd name="T51" fmla="*/ 33 h 315"/>
                  <a:gd name="T52" fmla="*/ 51 w 543"/>
                  <a:gd name="T53" fmla="*/ 26 h 315"/>
                  <a:gd name="T54" fmla="*/ 46 w 543"/>
                  <a:gd name="T55" fmla="*/ 22 h 315"/>
                  <a:gd name="T56" fmla="*/ 35 w 543"/>
                  <a:gd name="T57" fmla="*/ 22 h 315"/>
                  <a:gd name="T58" fmla="*/ 26 w 543"/>
                  <a:gd name="T59" fmla="*/ 28 h 315"/>
                  <a:gd name="T60" fmla="*/ 19 w 543"/>
                  <a:gd name="T61" fmla="*/ 37 h 315"/>
                  <a:gd name="T62" fmla="*/ 12 w 543"/>
                  <a:gd name="T63" fmla="*/ 44 h 315"/>
                  <a:gd name="T64" fmla="*/ 6 w 543"/>
                  <a:gd name="T65" fmla="*/ 47 h 315"/>
                  <a:gd name="T66" fmla="*/ 2 w 543"/>
                  <a:gd name="T67" fmla="*/ 45 h 315"/>
                  <a:gd name="T68" fmla="*/ 0 w 543"/>
                  <a:gd name="T69" fmla="*/ 40 h 315"/>
                  <a:gd name="T70" fmla="*/ 2 w 543"/>
                  <a:gd name="T71" fmla="*/ 34 h 315"/>
                  <a:gd name="T72" fmla="*/ 2 w 543"/>
                  <a:gd name="T73" fmla="*/ 34 h 3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3"/>
                  <a:gd name="T112" fmla="*/ 0 h 315"/>
                  <a:gd name="T113" fmla="*/ 543 w 543"/>
                  <a:gd name="T114" fmla="*/ 315 h 3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3" h="315">
                    <a:moveTo>
                      <a:pt x="9" y="171"/>
                    </a:moveTo>
                    <a:lnTo>
                      <a:pt x="39" y="130"/>
                    </a:lnTo>
                    <a:lnTo>
                      <a:pt x="59" y="104"/>
                    </a:lnTo>
                    <a:lnTo>
                      <a:pt x="79" y="78"/>
                    </a:lnTo>
                    <a:lnTo>
                      <a:pt x="102" y="51"/>
                    </a:lnTo>
                    <a:lnTo>
                      <a:pt x="123" y="28"/>
                    </a:lnTo>
                    <a:lnTo>
                      <a:pt x="144" y="10"/>
                    </a:lnTo>
                    <a:lnTo>
                      <a:pt x="162" y="0"/>
                    </a:lnTo>
                    <a:lnTo>
                      <a:pt x="231" y="2"/>
                    </a:lnTo>
                    <a:lnTo>
                      <a:pt x="300" y="18"/>
                    </a:lnTo>
                    <a:lnTo>
                      <a:pt x="334" y="44"/>
                    </a:lnTo>
                    <a:lnTo>
                      <a:pt x="357" y="88"/>
                    </a:lnTo>
                    <a:lnTo>
                      <a:pt x="375" y="138"/>
                    </a:lnTo>
                    <a:lnTo>
                      <a:pt x="394" y="177"/>
                    </a:lnTo>
                    <a:lnTo>
                      <a:pt x="433" y="186"/>
                    </a:lnTo>
                    <a:lnTo>
                      <a:pt x="475" y="175"/>
                    </a:lnTo>
                    <a:lnTo>
                      <a:pt x="526" y="196"/>
                    </a:lnTo>
                    <a:lnTo>
                      <a:pt x="543" y="246"/>
                    </a:lnTo>
                    <a:lnTo>
                      <a:pt x="540" y="271"/>
                    </a:lnTo>
                    <a:lnTo>
                      <a:pt x="526" y="294"/>
                    </a:lnTo>
                    <a:lnTo>
                      <a:pt x="505" y="309"/>
                    </a:lnTo>
                    <a:lnTo>
                      <a:pt x="475" y="315"/>
                    </a:lnTo>
                    <a:lnTo>
                      <a:pt x="364" y="306"/>
                    </a:lnTo>
                    <a:lnTo>
                      <a:pt x="315" y="284"/>
                    </a:lnTo>
                    <a:lnTo>
                      <a:pt x="278" y="242"/>
                    </a:lnTo>
                    <a:lnTo>
                      <a:pt x="264" y="166"/>
                    </a:lnTo>
                    <a:lnTo>
                      <a:pt x="253" y="129"/>
                    </a:lnTo>
                    <a:lnTo>
                      <a:pt x="230" y="109"/>
                    </a:lnTo>
                    <a:lnTo>
                      <a:pt x="174" y="112"/>
                    </a:lnTo>
                    <a:lnTo>
                      <a:pt x="132" y="142"/>
                    </a:lnTo>
                    <a:lnTo>
                      <a:pt x="96" y="184"/>
                    </a:lnTo>
                    <a:lnTo>
                      <a:pt x="61" y="222"/>
                    </a:lnTo>
                    <a:lnTo>
                      <a:pt x="32" y="233"/>
                    </a:lnTo>
                    <a:lnTo>
                      <a:pt x="11" y="224"/>
                    </a:lnTo>
                    <a:lnTo>
                      <a:pt x="0" y="201"/>
                    </a:lnTo>
                    <a:lnTo>
                      <a:pt x="9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127"/>
              <p:cNvSpPr>
                <a:spLocks/>
              </p:cNvSpPr>
              <p:nvPr/>
            </p:nvSpPr>
            <p:spPr bwMode="auto">
              <a:xfrm>
                <a:off x="3602" y="1143"/>
                <a:ext cx="504" cy="116"/>
              </a:xfrm>
              <a:custGeom>
                <a:avLst/>
                <a:gdLst>
                  <a:gd name="T0" fmla="*/ 125 w 2521"/>
                  <a:gd name="T1" fmla="*/ 49 h 578"/>
                  <a:gd name="T2" fmla="*/ 256 w 2521"/>
                  <a:gd name="T3" fmla="*/ 61 h 578"/>
                  <a:gd name="T4" fmla="*/ 302 w 2521"/>
                  <a:gd name="T5" fmla="*/ 71 h 578"/>
                  <a:gd name="T6" fmla="*/ 344 w 2521"/>
                  <a:gd name="T7" fmla="*/ 80 h 578"/>
                  <a:gd name="T8" fmla="*/ 375 w 2521"/>
                  <a:gd name="T9" fmla="*/ 81 h 578"/>
                  <a:gd name="T10" fmla="*/ 391 w 2521"/>
                  <a:gd name="T11" fmla="*/ 73 h 578"/>
                  <a:gd name="T12" fmla="*/ 410 w 2521"/>
                  <a:gd name="T13" fmla="*/ 63 h 578"/>
                  <a:gd name="T14" fmla="*/ 430 w 2521"/>
                  <a:gd name="T15" fmla="*/ 52 h 578"/>
                  <a:gd name="T16" fmla="*/ 450 w 2521"/>
                  <a:gd name="T17" fmla="*/ 40 h 578"/>
                  <a:gd name="T18" fmla="*/ 468 w 2521"/>
                  <a:gd name="T19" fmla="*/ 29 h 578"/>
                  <a:gd name="T20" fmla="*/ 483 w 2521"/>
                  <a:gd name="T21" fmla="*/ 20 h 578"/>
                  <a:gd name="T22" fmla="*/ 493 w 2521"/>
                  <a:gd name="T23" fmla="*/ 14 h 578"/>
                  <a:gd name="T24" fmla="*/ 504 w 2521"/>
                  <a:gd name="T25" fmla="*/ 10 h 578"/>
                  <a:gd name="T26" fmla="*/ 500 w 2521"/>
                  <a:gd name="T27" fmla="*/ 21 h 578"/>
                  <a:gd name="T28" fmla="*/ 491 w 2521"/>
                  <a:gd name="T29" fmla="*/ 33 h 578"/>
                  <a:gd name="T30" fmla="*/ 474 w 2521"/>
                  <a:gd name="T31" fmla="*/ 45 h 578"/>
                  <a:gd name="T32" fmla="*/ 462 w 2521"/>
                  <a:gd name="T33" fmla="*/ 55 h 578"/>
                  <a:gd name="T34" fmla="*/ 452 w 2521"/>
                  <a:gd name="T35" fmla="*/ 61 h 578"/>
                  <a:gd name="T36" fmla="*/ 443 w 2521"/>
                  <a:gd name="T37" fmla="*/ 68 h 578"/>
                  <a:gd name="T38" fmla="*/ 433 w 2521"/>
                  <a:gd name="T39" fmla="*/ 75 h 578"/>
                  <a:gd name="T40" fmla="*/ 423 w 2521"/>
                  <a:gd name="T41" fmla="*/ 82 h 578"/>
                  <a:gd name="T42" fmla="*/ 413 w 2521"/>
                  <a:gd name="T43" fmla="*/ 89 h 578"/>
                  <a:gd name="T44" fmla="*/ 398 w 2521"/>
                  <a:gd name="T45" fmla="*/ 99 h 578"/>
                  <a:gd name="T46" fmla="*/ 382 w 2521"/>
                  <a:gd name="T47" fmla="*/ 109 h 578"/>
                  <a:gd name="T48" fmla="*/ 366 w 2521"/>
                  <a:gd name="T49" fmla="*/ 116 h 578"/>
                  <a:gd name="T50" fmla="*/ 324 w 2521"/>
                  <a:gd name="T51" fmla="*/ 107 h 578"/>
                  <a:gd name="T52" fmla="*/ 279 w 2521"/>
                  <a:gd name="T53" fmla="*/ 95 h 578"/>
                  <a:gd name="T54" fmla="*/ 238 w 2521"/>
                  <a:gd name="T55" fmla="*/ 86 h 578"/>
                  <a:gd name="T56" fmla="*/ 75 w 2521"/>
                  <a:gd name="T57" fmla="*/ 77 h 578"/>
                  <a:gd name="T58" fmla="*/ 28 w 2521"/>
                  <a:gd name="T59" fmla="*/ 69 h 578"/>
                  <a:gd name="T60" fmla="*/ 3 w 2521"/>
                  <a:gd name="T61" fmla="*/ 60 h 578"/>
                  <a:gd name="T62" fmla="*/ 0 w 2521"/>
                  <a:gd name="T63" fmla="*/ 10 h 578"/>
                  <a:gd name="T64" fmla="*/ 2 w 2521"/>
                  <a:gd name="T65" fmla="*/ 0 h 578"/>
                  <a:gd name="T66" fmla="*/ 18 w 2521"/>
                  <a:gd name="T67" fmla="*/ 19 h 578"/>
                  <a:gd name="T68" fmla="*/ 24 w 2521"/>
                  <a:gd name="T69" fmla="*/ 44 h 5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21"/>
                  <a:gd name="T106" fmla="*/ 0 h 578"/>
                  <a:gd name="T107" fmla="*/ 2521 w 2521"/>
                  <a:gd name="T108" fmla="*/ 578 h 5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21" h="578">
                    <a:moveTo>
                      <a:pt x="120" y="218"/>
                    </a:moveTo>
                    <a:lnTo>
                      <a:pt x="627" y="246"/>
                    </a:lnTo>
                    <a:lnTo>
                      <a:pt x="1133" y="278"/>
                    </a:lnTo>
                    <a:lnTo>
                      <a:pt x="1282" y="304"/>
                    </a:lnTo>
                    <a:lnTo>
                      <a:pt x="1393" y="327"/>
                    </a:lnTo>
                    <a:lnTo>
                      <a:pt x="1511" y="352"/>
                    </a:lnTo>
                    <a:lnTo>
                      <a:pt x="1625" y="378"/>
                    </a:lnTo>
                    <a:lnTo>
                      <a:pt x="1721" y="399"/>
                    </a:lnTo>
                    <a:lnTo>
                      <a:pt x="1812" y="421"/>
                    </a:lnTo>
                    <a:lnTo>
                      <a:pt x="1875" y="402"/>
                    </a:lnTo>
                    <a:lnTo>
                      <a:pt x="1915" y="385"/>
                    </a:lnTo>
                    <a:lnTo>
                      <a:pt x="1958" y="364"/>
                    </a:lnTo>
                    <a:lnTo>
                      <a:pt x="2005" y="342"/>
                    </a:lnTo>
                    <a:lnTo>
                      <a:pt x="2053" y="315"/>
                    </a:lnTo>
                    <a:lnTo>
                      <a:pt x="2103" y="288"/>
                    </a:lnTo>
                    <a:lnTo>
                      <a:pt x="2152" y="259"/>
                    </a:lnTo>
                    <a:lnTo>
                      <a:pt x="2203" y="229"/>
                    </a:lnTo>
                    <a:lnTo>
                      <a:pt x="2251" y="200"/>
                    </a:lnTo>
                    <a:lnTo>
                      <a:pt x="2298" y="171"/>
                    </a:lnTo>
                    <a:lnTo>
                      <a:pt x="2341" y="145"/>
                    </a:lnTo>
                    <a:lnTo>
                      <a:pt x="2380" y="121"/>
                    </a:lnTo>
                    <a:lnTo>
                      <a:pt x="2415" y="99"/>
                    </a:lnTo>
                    <a:lnTo>
                      <a:pt x="2445" y="81"/>
                    </a:lnTo>
                    <a:lnTo>
                      <a:pt x="2468" y="68"/>
                    </a:lnTo>
                    <a:lnTo>
                      <a:pt x="2504" y="51"/>
                    </a:lnTo>
                    <a:lnTo>
                      <a:pt x="2521" y="50"/>
                    </a:lnTo>
                    <a:lnTo>
                      <a:pt x="2516" y="81"/>
                    </a:lnTo>
                    <a:lnTo>
                      <a:pt x="2501" y="105"/>
                    </a:lnTo>
                    <a:lnTo>
                      <a:pt x="2483" y="129"/>
                    </a:lnTo>
                    <a:lnTo>
                      <a:pt x="2455" y="162"/>
                    </a:lnTo>
                    <a:lnTo>
                      <a:pt x="2406" y="200"/>
                    </a:lnTo>
                    <a:lnTo>
                      <a:pt x="2371" y="226"/>
                    </a:lnTo>
                    <a:lnTo>
                      <a:pt x="2331" y="256"/>
                    </a:lnTo>
                    <a:lnTo>
                      <a:pt x="2310" y="272"/>
                    </a:lnTo>
                    <a:lnTo>
                      <a:pt x="2287" y="289"/>
                    </a:lnTo>
                    <a:lnTo>
                      <a:pt x="2263" y="306"/>
                    </a:lnTo>
                    <a:lnTo>
                      <a:pt x="2239" y="322"/>
                    </a:lnTo>
                    <a:lnTo>
                      <a:pt x="2215" y="340"/>
                    </a:lnTo>
                    <a:lnTo>
                      <a:pt x="2190" y="358"/>
                    </a:lnTo>
                    <a:lnTo>
                      <a:pt x="2164" y="376"/>
                    </a:lnTo>
                    <a:lnTo>
                      <a:pt x="2139" y="393"/>
                    </a:lnTo>
                    <a:lnTo>
                      <a:pt x="2114" y="411"/>
                    </a:lnTo>
                    <a:lnTo>
                      <a:pt x="2089" y="428"/>
                    </a:lnTo>
                    <a:lnTo>
                      <a:pt x="2064" y="445"/>
                    </a:lnTo>
                    <a:lnTo>
                      <a:pt x="2040" y="461"/>
                    </a:lnTo>
                    <a:lnTo>
                      <a:pt x="1992" y="492"/>
                    </a:lnTo>
                    <a:lnTo>
                      <a:pt x="1948" y="519"/>
                    </a:lnTo>
                    <a:lnTo>
                      <a:pt x="1909" y="542"/>
                    </a:lnTo>
                    <a:lnTo>
                      <a:pt x="1875" y="560"/>
                    </a:lnTo>
                    <a:lnTo>
                      <a:pt x="1829" y="578"/>
                    </a:lnTo>
                    <a:lnTo>
                      <a:pt x="1721" y="557"/>
                    </a:lnTo>
                    <a:lnTo>
                      <a:pt x="1623" y="533"/>
                    </a:lnTo>
                    <a:lnTo>
                      <a:pt x="1512" y="505"/>
                    </a:lnTo>
                    <a:lnTo>
                      <a:pt x="1395" y="475"/>
                    </a:lnTo>
                    <a:lnTo>
                      <a:pt x="1285" y="449"/>
                    </a:lnTo>
                    <a:lnTo>
                      <a:pt x="1190" y="428"/>
                    </a:lnTo>
                    <a:lnTo>
                      <a:pt x="1123" y="419"/>
                    </a:lnTo>
                    <a:lnTo>
                      <a:pt x="377" y="386"/>
                    </a:lnTo>
                    <a:lnTo>
                      <a:pt x="220" y="356"/>
                    </a:lnTo>
                    <a:lnTo>
                      <a:pt x="142" y="343"/>
                    </a:lnTo>
                    <a:lnTo>
                      <a:pt x="63" y="337"/>
                    </a:lnTo>
                    <a:lnTo>
                      <a:pt x="17" y="301"/>
                    </a:lnTo>
                    <a:lnTo>
                      <a:pt x="3" y="217"/>
                    </a:lnTo>
                    <a:lnTo>
                      <a:pt x="0" y="5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47" y="19"/>
                    </a:lnTo>
                    <a:lnTo>
                      <a:pt x="92" y="97"/>
                    </a:lnTo>
                    <a:lnTo>
                      <a:pt x="120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Freeform 128"/>
              <p:cNvSpPr>
                <a:spLocks/>
              </p:cNvSpPr>
              <p:nvPr/>
            </p:nvSpPr>
            <p:spPr bwMode="auto">
              <a:xfrm>
                <a:off x="3751" y="977"/>
                <a:ext cx="212" cy="174"/>
              </a:xfrm>
              <a:custGeom>
                <a:avLst/>
                <a:gdLst>
                  <a:gd name="T0" fmla="*/ 131 w 1057"/>
                  <a:gd name="T1" fmla="*/ 30 h 868"/>
                  <a:gd name="T2" fmla="*/ 114 w 1057"/>
                  <a:gd name="T3" fmla="*/ 20 h 868"/>
                  <a:gd name="T4" fmla="*/ 87 w 1057"/>
                  <a:gd name="T5" fmla="*/ 16 h 868"/>
                  <a:gd name="T6" fmla="*/ 52 w 1057"/>
                  <a:gd name="T7" fmla="*/ 26 h 868"/>
                  <a:gd name="T8" fmla="*/ 38 w 1057"/>
                  <a:gd name="T9" fmla="*/ 37 h 868"/>
                  <a:gd name="T10" fmla="*/ 20 w 1057"/>
                  <a:gd name="T11" fmla="*/ 68 h 868"/>
                  <a:gd name="T12" fmla="*/ 22 w 1057"/>
                  <a:gd name="T13" fmla="*/ 99 h 868"/>
                  <a:gd name="T14" fmla="*/ 30 w 1057"/>
                  <a:gd name="T15" fmla="*/ 115 h 868"/>
                  <a:gd name="T16" fmla="*/ 43 w 1057"/>
                  <a:gd name="T17" fmla="*/ 126 h 868"/>
                  <a:gd name="T18" fmla="*/ 53 w 1057"/>
                  <a:gd name="T19" fmla="*/ 132 h 868"/>
                  <a:gd name="T20" fmla="*/ 78 w 1057"/>
                  <a:gd name="T21" fmla="*/ 139 h 868"/>
                  <a:gd name="T22" fmla="*/ 117 w 1057"/>
                  <a:gd name="T23" fmla="*/ 139 h 868"/>
                  <a:gd name="T24" fmla="*/ 160 w 1057"/>
                  <a:gd name="T25" fmla="*/ 125 h 868"/>
                  <a:gd name="T26" fmla="*/ 176 w 1057"/>
                  <a:gd name="T27" fmla="*/ 102 h 868"/>
                  <a:gd name="T28" fmla="*/ 170 w 1057"/>
                  <a:gd name="T29" fmla="*/ 87 h 868"/>
                  <a:gd name="T30" fmla="*/ 164 w 1057"/>
                  <a:gd name="T31" fmla="*/ 72 h 868"/>
                  <a:gd name="T32" fmla="*/ 174 w 1057"/>
                  <a:gd name="T33" fmla="*/ 68 h 868"/>
                  <a:gd name="T34" fmla="*/ 194 w 1057"/>
                  <a:gd name="T35" fmla="*/ 67 h 868"/>
                  <a:gd name="T36" fmla="*/ 212 w 1057"/>
                  <a:gd name="T37" fmla="*/ 94 h 868"/>
                  <a:gd name="T38" fmla="*/ 209 w 1057"/>
                  <a:gd name="T39" fmla="*/ 116 h 868"/>
                  <a:gd name="T40" fmla="*/ 202 w 1057"/>
                  <a:gd name="T41" fmla="*/ 130 h 868"/>
                  <a:gd name="T42" fmla="*/ 191 w 1057"/>
                  <a:gd name="T43" fmla="*/ 143 h 868"/>
                  <a:gd name="T44" fmla="*/ 178 w 1057"/>
                  <a:gd name="T45" fmla="*/ 154 h 868"/>
                  <a:gd name="T46" fmla="*/ 164 w 1057"/>
                  <a:gd name="T47" fmla="*/ 162 h 868"/>
                  <a:gd name="T48" fmla="*/ 146 w 1057"/>
                  <a:gd name="T49" fmla="*/ 169 h 868"/>
                  <a:gd name="T50" fmla="*/ 108 w 1057"/>
                  <a:gd name="T51" fmla="*/ 174 h 868"/>
                  <a:gd name="T52" fmla="*/ 58 w 1057"/>
                  <a:gd name="T53" fmla="*/ 167 h 868"/>
                  <a:gd name="T54" fmla="*/ 36 w 1057"/>
                  <a:gd name="T55" fmla="*/ 157 h 868"/>
                  <a:gd name="T56" fmla="*/ 6 w 1057"/>
                  <a:gd name="T57" fmla="*/ 120 h 868"/>
                  <a:gd name="T58" fmla="*/ 1 w 1057"/>
                  <a:gd name="T59" fmla="*/ 65 h 868"/>
                  <a:gd name="T60" fmla="*/ 9 w 1057"/>
                  <a:gd name="T61" fmla="*/ 41 h 868"/>
                  <a:gd name="T62" fmla="*/ 23 w 1057"/>
                  <a:gd name="T63" fmla="*/ 23 h 868"/>
                  <a:gd name="T64" fmla="*/ 36 w 1057"/>
                  <a:gd name="T65" fmla="*/ 12 h 868"/>
                  <a:gd name="T66" fmla="*/ 51 w 1057"/>
                  <a:gd name="T67" fmla="*/ 5 h 868"/>
                  <a:gd name="T68" fmla="*/ 86 w 1057"/>
                  <a:gd name="T69" fmla="*/ 0 h 868"/>
                  <a:gd name="T70" fmla="*/ 138 w 1057"/>
                  <a:gd name="T71" fmla="*/ 13 h 868"/>
                  <a:gd name="T72" fmla="*/ 163 w 1057"/>
                  <a:gd name="T73" fmla="*/ 29 h 868"/>
                  <a:gd name="T74" fmla="*/ 158 w 1057"/>
                  <a:gd name="T75" fmla="*/ 38 h 868"/>
                  <a:gd name="T76" fmla="*/ 149 w 1057"/>
                  <a:gd name="T77" fmla="*/ 44 h 868"/>
                  <a:gd name="T78" fmla="*/ 137 w 1057"/>
                  <a:gd name="T79" fmla="*/ 39 h 8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7"/>
                  <a:gd name="T121" fmla="*/ 0 h 868"/>
                  <a:gd name="T122" fmla="*/ 1057 w 1057"/>
                  <a:gd name="T123" fmla="*/ 868 h 86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7" h="868">
                    <a:moveTo>
                      <a:pt x="685" y="195"/>
                    </a:moveTo>
                    <a:lnTo>
                      <a:pt x="653" y="151"/>
                    </a:lnTo>
                    <a:lnTo>
                      <a:pt x="613" y="115"/>
                    </a:lnTo>
                    <a:lnTo>
                      <a:pt x="570" y="98"/>
                    </a:lnTo>
                    <a:lnTo>
                      <a:pt x="524" y="86"/>
                    </a:lnTo>
                    <a:lnTo>
                      <a:pt x="433" y="80"/>
                    </a:lnTo>
                    <a:lnTo>
                      <a:pt x="343" y="96"/>
                    </a:lnTo>
                    <a:lnTo>
                      <a:pt x="260" y="131"/>
                    </a:lnTo>
                    <a:lnTo>
                      <a:pt x="223" y="156"/>
                    </a:lnTo>
                    <a:lnTo>
                      <a:pt x="189" y="185"/>
                    </a:lnTo>
                    <a:lnTo>
                      <a:pt x="134" y="254"/>
                    </a:lnTo>
                    <a:lnTo>
                      <a:pt x="102" y="338"/>
                    </a:lnTo>
                    <a:lnTo>
                      <a:pt x="96" y="434"/>
                    </a:lnTo>
                    <a:lnTo>
                      <a:pt x="108" y="496"/>
                    </a:lnTo>
                    <a:lnTo>
                      <a:pt x="133" y="548"/>
                    </a:lnTo>
                    <a:lnTo>
                      <a:pt x="150" y="572"/>
                    </a:lnTo>
                    <a:lnTo>
                      <a:pt x="169" y="593"/>
                    </a:lnTo>
                    <a:lnTo>
                      <a:pt x="213" y="629"/>
                    </a:lnTo>
                    <a:lnTo>
                      <a:pt x="238" y="644"/>
                    </a:lnTo>
                    <a:lnTo>
                      <a:pt x="266" y="656"/>
                    </a:lnTo>
                    <a:lnTo>
                      <a:pt x="325" y="678"/>
                    </a:lnTo>
                    <a:lnTo>
                      <a:pt x="387" y="691"/>
                    </a:lnTo>
                    <a:lnTo>
                      <a:pt x="452" y="698"/>
                    </a:lnTo>
                    <a:lnTo>
                      <a:pt x="582" y="694"/>
                    </a:lnTo>
                    <a:lnTo>
                      <a:pt x="701" y="668"/>
                    </a:lnTo>
                    <a:lnTo>
                      <a:pt x="797" y="625"/>
                    </a:lnTo>
                    <a:lnTo>
                      <a:pt x="855" y="568"/>
                    </a:lnTo>
                    <a:lnTo>
                      <a:pt x="878" y="510"/>
                    </a:lnTo>
                    <a:lnTo>
                      <a:pt x="874" y="470"/>
                    </a:lnTo>
                    <a:lnTo>
                      <a:pt x="850" y="434"/>
                    </a:lnTo>
                    <a:lnTo>
                      <a:pt x="815" y="390"/>
                    </a:lnTo>
                    <a:lnTo>
                      <a:pt x="820" y="360"/>
                    </a:lnTo>
                    <a:lnTo>
                      <a:pt x="841" y="348"/>
                    </a:lnTo>
                    <a:lnTo>
                      <a:pt x="866" y="337"/>
                    </a:lnTo>
                    <a:lnTo>
                      <a:pt x="923" y="325"/>
                    </a:lnTo>
                    <a:lnTo>
                      <a:pt x="967" y="332"/>
                    </a:lnTo>
                    <a:lnTo>
                      <a:pt x="1029" y="396"/>
                    </a:lnTo>
                    <a:lnTo>
                      <a:pt x="1057" y="467"/>
                    </a:lnTo>
                    <a:lnTo>
                      <a:pt x="1054" y="540"/>
                    </a:lnTo>
                    <a:lnTo>
                      <a:pt x="1043" y="577"/>
                    </a:lnTo>
                    <a:lnTo>
                      <a:pt x="1027" y="613"/>
                    </a:lnTo>
                    <a:lnTo>
                      <a:pt x="1006" y="648"/>
                    </a:lnTo>
                    <a:lnTo>
                      <a:pt x="981" y="682"/>
                    </a:lnTo>
                    <a:lnTo>
                      <a:pt x="952" y="713"/>
                    </a:lnTo>
                    <a:lnTo>
                      <a:pt x="922" y="742"/>
                    </a:lnTo>
                    <a:lnTo>
                      <a:pt x="889" y="768"/>
                    </a:lnTo>
                    <a:lnTo>
                      <a:pt x="855" y="791"/>
                    </a:lnTo>
                    <a:lnTo>
                      <a:pt x="820" y="810"/>
                    </a:lnTo>
                    <a:lnTo>
                      <a:pt x="785" y="823"/>
                    </a:lnTo>
                    <a:lnTo>
                      <a:pt x="728" y="841"/>
                    </a:lnTo>
                    <a:lnTo>
                      <a:pt x="667" y="855"/>
                    </a:lnTo>
                    <a:lnTo>
                      <a:pt x="540" y="868"/>
                    </a:lnTo>
                    <a:lnTo>
                      <a:pt x="412" y="861"/>
                    </a:lnTo>
                    <a:lnTo>
                      <a:pt x="290" y="833"/>
                    </a:lnTo>
                    <a:lnTo>
                      <a:pt x="234" y="810"/>
                    </a:lnTo>
                    <a:lnTo>
                      <a:pt x="181" y="781"/>
                    </a:lnTo>
                    <a:lnTo>
                      <a:pt x="92" y="704"/>
                    </a:lnTo>
                    <a:lnTo>
                      <a:pt x="30" y="601"/>
                    </a:lnTo>
                    <a:lnTo>
                      <a:pt x="0" y="470"/>
                    </a:lnTo>
                    <a:lnTo>
                      <a:pt x="7" y="324"/>
                    </a:lnTo>
                    <a:lnTo>
                      <a:pt x="24" y="260"/>
                    </a:lnTo>
                    <a:lnTo>
                      <a:pt x="47" y="204"/>
                    </a:lnTo>
                    <a:lnTo>
                      <a:pt x="78" y="155"/>
                    </a:lnTo>
                    <a:lnTo>
                      <a:pt x="114" y="113"/>
                    </a:lnTo>
                    <a:lnTo>
                      <a:pt x="157" y="77"/>
                    </a:lnTo>
                    <a:lnTo>
                      <a:pt x="180" y="61"/>
                    </a:lnTo>
                    <a:lnTo>
                      <a:pt x="204" y="47"/>
                    </a:lnTo>
                    <a:lnTo>
                      <a:pt x="255" y="25"/>
                    </a:lnTo>
                    <a:lnTo>
                      <a:pt x="310" y="9"/>
                    </a:lnTo>
                    <a:lnTo>
                      <a:pt x="430" y="0"/>
                    </a:lnTo>
                    <a:lnTo>
                      <a:pt x="556" y="18"/>
                    </a:lnTo>
                    <a:lnTo>
                      <a:pt x="686" y="65"/>
                    </a:lnTo>
                    <a:lnTo>
                      <a:pt x="794" y="101"/>
                    </a:lnTo>
                    <a:lnTo>
                      <a:pt x="811" y="143"/>
                    </a:lnTo>
                    <a:lnTo>
                      <a:pt x="803" y="168"/>
                    </a:lnTo>
                    <a:lnTo>
                      <a:pt x="789" y="191"/>
                    </a:lnTo>
                    <a:lnTo>
                      <a:pt x="767" y="209"/>
                    </a:lnTo>
                    <a:lnTo>
                      <a:pt x="741" y="218"/>
                    </a:lnTo>
                    <a:lnTo>
                      <a:pt x="685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129"/>
              <p:cNvSpPr>
                <a:spLocks/>
              </p:cNvSpPr>
              <p:nvPr/>
            </p:nvSpPr>
            <p:spPr bwMode="auto">
              <a:xfrm>
                <a:off x="3871" y="1013"/>
                <a:ext cx="115" cy="56"/>
              </a:xfrm>
              <a:custGeom>
                <a:avLst/>
                <a:gdLst>
                  <a:gd name="T0" fmla="*/ 79 w 574"/>
                  <a:gd name="T1" fmla="*/ 39 h 279"/>
                  <a:gd name="T2" fmla="*/ 71 w 574"/>
                  <a:gd name="T3" fmla="*/ 43 h 279"/>
                  <a:gd name="T4" fmla="*/ 63 w 574"/>
                  <a:gd name="T5" fmla="*/ 46 h 279"/>
                  <a:gd name="T6" fmla="*/ 53 w 574"/>
                  <a:gd name="T7" fmla="*/ 50 h 279"/>
                  <a:gd name="T8" fmla="*/ 43 w 574"/>
                  <a:gd name="T9" fmla="*/ 53 h 279"/>
                  <a:gd name="T10" fmla="*/ 24 w 574"/>
                  <a:gd name="T11" fmla="*/ 56 h 279"/>
                  <a:gd name="T12" fmla="*/ 6 w 574"/>
                  <a:gd name="T13" fmla="*/ 54 h 279"/>
                  <a:gd name="T14" fmla="*/ 1 w 574"/>
                  <a:gd name="T15" fmla="*/ 50 h 279"/>
                  <a:gd name="T16" fmla="*/ 0 w 574"/>
                  <a:gd name="T17" fmla="*/ 46 h 279"/>
                  <a:gd name="T18" fmla="*/ 3 w 574"/>
                  <a:gd name="T19" fmla="*/ 42 h 279"/>
                  <a:gd name="T20" fmla="*/ 8 w 574"/>
                  <a:gd name="T21" fmla="*/ 40 h 279"/>
                  <a:gd name="T22" fmla="*/ 33 w 574"/>
                  <a:gd name="T23" fmla="*/ 36 h 279"/>
                  <a:gd name="T24" fmla="*/ 50 w 574"/>
                  <a:gd name="T25" fmla="*/ 28 h 279"/>
                  <a:gd name="T26" fmla="*/ 65 w 574"/>
                  <a:gd name="T27" fmla="*/ 16 h 279"/>
                  <a:gd name="T28" fmla="*/ 69 w 574"/>
                  <a:gd name="T29" fmla="*/ 13 h 279"/>
                  <a:gd name="T30" fmla="*/ 73 w 574"/>
                  <a:gd name="T31" fmla="*/ 10 h 279"/>
                  <a:gd name="T32" fmla="*/ 78 w 574"/>
                  <a:gd name="T33" fmla="*/ 6 h 279"/>
                  <a:gd name="T34" fmla="*/ 84 w 574"/>
                  <a:gd name="T35" fmla="*/ 3 h 279"/>
                  <a:gd name="T36" fmla="*/ 92 w 574"/>
                  <a:gd name="T37" fmla="*/ 0 h 279"/>
                  <a:gd name="T38" fmla="*/ 97 w 574"/>
                  <a:gd name="T39" fmla="*/ 1 h 279"/>
                  <a:gd name="T40" fmla="*/ 105 w 574"/>
                  <a:gd name="T41" fmla="*/ 11 h 279"/>
                  <a:gd name="T42" fmla="*/ 109 w 574"/>
                  <a:gd name="T43" fmla="*/ 17 h 279"/>
                  <a:gd name="T44" fmla="*/ 113 w 574"/>
                  <a:gd name="T45" fmla="*/ 23 h 279"/>
                  <a:gd name="T46" fmla="*/ 115 w 574"/>
                  <a:gd name="T47" fmla="*/ 31 h 279"/>
                  <a:gd name="T48" fmla="*/ 113 w 574"/>
                  <a:gd name="T49" fmla="*/ 38 h 279"/>
                  <a:gd name="T50" fmla="*/ 109 w 574"/>
                  <a:gd name="T51" fmla="*/ 43 h 279"/>
                  <a:gd name="T52" fmla="*/ 103 w 574"/>
                  <a:gd name="T53" fmla="*/ 47 h 279"/>
                  <a:gd name="T54" fmla="*/ 90 w 574"/>
                  <a:gd name="T55" fmla="*/ 48 h 279"/>
                  <a:gd name="T56" fmla="*/ 79 w 574"/>
                  <a:gd name="T57" fmla="*/ 39 h 279"/>
                  <a:gd name="T58" fmla="*/ 79 w 574"/>
                  <a:gd name="T59" fmla="*/ 39 h 2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4"/>
                  <a:gd name="T91" fmla="*/ 0 h 279"/>
                  <a:gd name="T92" fmla="*/ 574 w 574"/>
                  <a:gd name="T93" fmla="*/ 279 h 2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4" h="279">
                    <a:moveTo>
                      <a:pt x="393" y="193"/>
                    </a:moveTo>
                    <a:lnTo>
                      <a:pt x="355" y="212"/>
                    </a:lnTo>
                    <a:lnTo>
                      <a:pt x="312" y="231"/>
                    </a:lnTo>
                    <a:lnTo>
                      <a:pt x="265" y="248"/>
                    </a:lnTo>
                    <a:lnTo>
                      <a:pt x="216" y="264"/>
                    </a:lnTo>
                    <a:lnTo>
                      <a:pt x="119" y="279"/>
                    </a:lnTo>
                    <a:lnTo>
                      <a:pt x="31" y="270"/>
                    </a:lnTo>
                    <a:lnTo>
                      <a:pt x="6" y="251"/>
                    </a:lnTo>
                    <a:lnTo>
                      <a:pt x="0" y="228"/>
                    </a:lnTo>
                    <a:lnTo>
                      <a:pt x="14" y="207"/>
                    </a:lnTo>
                    <a:lnTo>
                      <a:pt x="41" y="198"/>
                    </a:lnTo>
                    <a:lnTo>
                      <a:pt x="166" y="181"/>
                    </a:lnTo>
                    <a:lnTo>
                      <a:pt x="250" y="139"/>
                    </a:lnTo>
                    <a:lnTo>
                      <a:pt x="323" y="80"/>
                    </a:lnTo>
                    <a:lnTo>
                      <a:pt x="343" y="64"/>
                    </a:lnTo>
                    <a:lnTo>
                      <a:pt x="366" y="48"/>
                    </a:lnTo>
                    <a:lnTo>
                      <a:pt x="390" y="32"/>
                    </a:lnTo>
                    <a:lnTo>
                      <a:pt x="418" y="15"/>
                    </a:lnTo>
                    <a:lnTo>
                      <a:pt x="457" y="0"/>
                    </a:lnTo>
                    <a:lnTo>
                      <a:pt x="484" y="3"/>
                    </a:lnTo>
                    <a:lnTo>
                      <a:pt x="522" y="57"/>
                    </a:lnTo>
                    <a:lnTo>
                      <a:pt x="545" y="87"/>
                    </a:lnTo>
                    <a:lnTo>
                      <a:pt x="566" y="117"/>
                    </a:lnTo>
                    <a:lnTo>
                      <a:pt x="574" y="156"/>
                    </a:lnTo>
                    <a:lnTo>
                      <a:pt x="564" y="188"/>
                    </a:lnTo>
                    <a:lnTo>
                      <a:pt x="544" y="215"/>
                    </a:lnTo>
                    <a:lnTo>
                      <a:pt x="515" y="234"/>
                    </a:lnTo>
                    <a:lnTo>
                      <a:pt x="448" y="240"/>
                    </a:lnTo>
                    <a:lnTo>
                      <a:pt x="393" y="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Freeform 130"/>
              <p:cNvSpPr>
                <a:spLocks/>
              </p:cNvSpPr>
              <p:nvPr/>
            </p:nvSpPr>
            <p:spPr bwMode="auto">
              <a:xfrm>
                <a:off x="3801" y="898"/>
                <a:ext cx="86" cy="56"/>
              </a:xfrm>
              <a:custGeom>
                <a:avLst/>
                <a:gdLst>
                  <a:gd name="T0" fmla="*/ 49 w 429"/>
                  <a:gd name="T1" fmla="*/ 54 h 277"/>
                  <a:gd name="T2" fmla="*/ 42 w 429"/>
                  <a:gd name="T3" fmla="*/ 56 h 277"/>
                  <a:gd name="T4" fmla="*/ 34 w 429"/>
                  <a:gd name="T5" fmla="*/ 53 h 277"/>
                  <a:gd name="T6" fmla="*/ 24 w 429"/>
                  <a:gd name="T7" fmla="*/ 48 h 277"/>
                  <a:gd name="T8" fmla="*/ 15 w 429"/>
                  <a:gd name="T9" fmla="*/ 46 h 277"/>
                  <a:gd name="T10" fmla="*/ 4 w 429"/>
                  <a:gd name="T11" fmla="*/ 45 h 277"/>
                  <a:gd name="T12" fmla="*/ 0 w 429"/>
                  <a:gd name="T13" fmla="*/ 43 h 277"/>
                  <a:gd name="T14" fmla="*/ 4 w 429"/>
                  <a:gd name="T15" fmla="*/ 39 h 277"/>
                  <a:gd name="T16" fmla="*/ 16 w 429"/>
                  <a:gd name="T17" fmla="*/ 29 h 277"/>
                  <a:gd name="T18" fmla="*/ 23 w 429"/>
                  <a:gd name="T19" fmla="*/ 15 h 277"/>
                  <a:gd name="T20" fmla="*/ 24 w 429"/>
                  <a:gd name="T21" fmla="*/ 7 h 277"/>
                  <a:gd name="T22" fmla="*/ 26 w 429"/>
                  <a:gd name="T23" fmla="*/ 3 h 277"/>
                  <a:gd name="T24" fmla="*/ 30 w 429"/>
                  <a:gd name="T25" fmla="*/ 1 h 277"/>
                  <a:gd name="T26" fmla="*/ 35 w 429"/>
                  <a:gd name="T27" fmla="*/ 0 h 277"/>
                  <a:gd name="T28" fmla="*/ 58 w 429"/>
                  <a:gd name="T29" fmla="*/ 3 h 277"/>
                  <a:gd name="T30" fmla="*/ 68 w 429"/>
                  <a:gd name="T31" fmla="*/ 6 h 277"/>
                  <a:gd name="T32" fmla="*/ 71 w 429"/>
                  <a:gd name="T33" fmla="*/ 13 h 277"/>
                  <a:gd name="T34" fmla="*/ 74 w 429"/>
                  <a:gd name="T35" fmla="*/ 29 h 277"/>
                  <a:gd name="T36" fmla="*/ 86 w 429"/>
                  <a:gd name="T37" fmla="*/ 46 h 277"/>
                  <a:gd name="T38" fmla="*/ 85 w 429"/>
                  <a:gd name="T39" fmla="*/ 51 h 277"/>
                  <a:gd name="T40" fmla="*/ 81 w 429"/>
                  <a:gd name="T41" fmla="*/ 54 h 277"/>
                  <a:gd name="T42" fmla="*/ 67 w 429"/>
                  <a:gd name="T43" fmla="*/ 56 h 277"/>
                  <a:gd name="T44" fmla="*/ 49 w 429"/>
                  <a:gd name="T45" fmla="*/ 54 h 277"/>
                  <a:gd name="T46" fmla="*/ 49 w 429"/>
                  <a:gd name="T47" fmla="*/ 54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9"/>
                  <a:gd name="T73" fmla="*/ 0 h 277"/>
                  <a:gd name="T74" fmla="*/ 429 w 429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9" h="277">
                    <a:moveTo>
                      <a:pt x="242" y="266"/>
                    </a:moveTo>
                    <a:lnTo>
                      <a:pt x="212" y="277"/>
                    </a:lnTo>
                    <a:lnTo>
                      <a:pt x="168" y="262"/>
                    </a:lnTo>
                    <a:lnTo>
                      <a:pt x="120" y="239"/>
                    </a:lnTo>
                    <a:lnTo>
                      <a:pt x="77" y="229"/>
                    </a:lnTo>
                    <a:lnTo>
                      <a:pt x="20" y="224"/>
                    </a:lnTo>
                    <a:lnTo>
                      <a:pt x="0" y="212"/>
                    </a:lnTo>
                    <a:lnTo>
                      <a:pt x="18" y="195"/>
                    </a:lnTo>
                    <a:lnTo>
                      <a:pt x="82" y="145"/>
                    </a:lnTo>
                    <a:lnTo>
                      <a:pt x="113" y="73"/>
                    </a:lnTo>
                    <a:lnTo>
                      <a:pt x="118" y="37"/>
                    </a:lnTo>
                    <a:lnTo>
                      <a:pt x="131" y="14"/>
                    </a:lnTo>
                    <a:lnTo>
                      <a:pt x="150" y="3"/>
                    </a:lnTo>
                    <a:lnTo>
                      <a:pt x="176" y="0"/>
                    </a:lnTo>
                    <a:lnTo>
                      <a:pt x="291" y="13"/>
                    </a:lnTo>
                    <a:lnTo>
                      <a:pt x="341" y="29"/>
                    </a:lnTo>
                    <a:lnTo>
                      <a:pt x="354" y="63"/>
                    </a:lnTo>
                    <a:lnTo>
                      <a:pt x="368" y="141"/>
                    </a:lnTo>
                    <a:lnTo>
                      <a:pt x="429" y="227"/>
                    </a:lnTo>
                    <a:lnTo>
                      <a:pt x="426" y="251"/>
                    </a:lnTo>
                    <a:lnTo>
                      <a:pt x="406" y="266"/>
                    </a:lnTo>
                    <a:lnTo>
                      <a:pt x="333" y="276"/>
                    </a:lnTo>
                    <a:lnTo>
                      <a:pt x="242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131"/>
              <p:cNvSpPr>
                <a:spLocks/>
              </p:cNvSpPr>
              <p:nvPr/>
            </p:nvSpPr>
            <p:spPr bwMode="auto">
              <a:xfrm>
                <a:off x="3951" y="1126"/>
                <a:ext cx="119" cy="76"/>
              </a:xfrm>
              <a:custGeom>
                <a:avLst/>
                <a:gdLst>
                  <a:gd name="T0" fmla="*/ 5 w 595"/>
                  <a:gd name="T1" fmla="*/ 67 h 377"/>
                  <a:gd name="T2" fmla="*/ 5 w 595"/>
                  <a:gd name="T3" fmla="*/ 57 h 377"/>
                  <a:gd name="T4" fmla="*/ 2 w 595"/>
                  <a:gd name="T5" fmla="*/ 47 h 377"/>
                  <a:gd name="T6" fmla="*/ 0 w 595"/>
                  <a:gd name="T7" fmla="*/ 37 h 377"/>
                  <a:gd name="T8" fmla="*/ 2 w 595"/>
                  <a:gd name="T9" fmla="*/ 28 h 377"/>
                  <a:gd name="T10" fmla="*/ 5 w 595"/>
                  <a:gd name="T11" fmla="*/ 24 h 377"/>
                  <a:gd name="T12" fmla="*/ 9 w 595"/>
                  <a:gd name="T13" fmla="*/ 20 h 377"/>
                  <a:gd name="T14" fmla="*/ 14 w 595"/>
                  <a:gd name="T15" fmla="*/ 17 h 377"/>
                  <a:gd name="T16" fmla="*/ 20 w 595"/>
                  <a:gd name="T17" fmla="*/ 14 h 377"/>
                  <a:gd name="T18" fmla="*/ 33 w 595"/>
                  <a:gd name="T19" fmla="*/ 11 h 377"/>
                  <a:gd name="T20" fmla="*/ 47 w 595"/>
                  <a:gd name="T21" fmla="*/ 9 h 377"/>
                  <a:gd name="T22" fmla="*/ 99 w 595"/>
                  <a:gd name="T23" fmla="*/ 1 h 377"/>
                  <a:gd name="T24" fmla="*/ 108 w 595"/>
                  <a:gd name="T25" fmla="*/ 0 h 377"/>
                  <a:gd name="T26" fmla="*/ 116 w 595"/>
                  <a:gd name="T27" fmla="*/ 3 h 377"/>
                  <a:gd name="T28" fmla="*/ 119 w 595"/>
                  <a:gd name="T29" fmla="*/ 9 h 377"/>
                  <a:gd name="T30" fmla="*/ 118 w 595"/>
                  <a:gd name="T31" fmla="*/ 12 h 377"/>
                  <a:gd name="T32" fmla="*/ 115 w 595"/>
                  <a:gd name="T33" fmla="*/ 15 h 377"/>
                  <a:gd name="T34" fmla="*/ 110 w 595"/>
                  <a:gd name="T35" fmla="*/ 17 h 377"/>
                  <a:gd name="T36" fmla="*/ 101 w 595"/>
                  <a:gd name="T37" fmla="*/ 21 h 377"/>
                  <a:gd name="T38" fmla="*/ 90 w 595"/>
                  <a:gd name="T39" fmla="*/ 25 h 377"/>
                  <a:gd name="T40" fmla="*/ 78 w 595"/>
                  <a:gd name="T41" fmla="*/ 29 h 377"/>
                  <a:gd name="T42" fmla="*/ 65 w 595"/>
                  <a:gd name="T43" fmla="*/ 34 h 377"/>
                  <a:gd name="T44" fmla="*/ 53 w 595"/>
                  <a:gd name="T45" fmla="*/ 38 h 377"/>
                  <a:gd name="T46" fmla="*/ 38 w 595"/>
                  <a:gd name="T47" fmla="*/ 43 h 377"/>
                  <a:gd name="T48" fmla="*/ 33 w 595"/>
                  <a:gd name="T49" fmla="*/ 42 h 377"/>
                  <a:gd name="T50" fmla="*/ 28 w 595"/>
                  <a:gd name="T51" fmla="*/ 43 h 377"/>
                  <a:gd name="T52" fmla="*/ 23 w 595"/>
                  <a:gd name="T53" fmla="*/ 57 h 377"/>
                  <a:gd name="T54" fmla="*/ 19 w 595"/>
                  <a:gd name="T55" fmla="*/ 71 h 377"/>
                  <a:gd name="T56" fmla="*/ 16 w 595"/>
                  <a:gd name="T57" fmla="*/ 76 h 377"/>
                  <a:gd name="T58" fmla="*/ 11 w 595"/>
                  <a:gd name="T59" fmla="*/ 76 h 377"/>
                  <a:gd name="T60" fmla="*/ 5 w 595"/>
                  <a:gd name="T61" fmla="*/ 67 h 377"/>
                  <a:gd name="T62" fmla="*/ 5 w 595"/>
                  <a:gd name="T63" fmla="*/ 67 h 3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5"/>
                  <a:gd name="T97" fmla="*/ 0 h 377"/>
                  <a:gd name="T98" fmla="*/ 595 w 595"/>
                  <a:gd name="T99" fmla="*/ 377 h 3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5" h="377">
                    <a:moveTo>
                      <a:pt x="27" y="333"/>
                    </a:moveTo>
                    <a:lnTo>
                      <a:pt x="24" y="282"/>
                    </a:lnTo>
                    <a:lnTo>
                      <a:pt x="9" y="232"/>
                    </a:lnTo>
                    <a:lnTo>
                      <a:pt x="0" y="183"/>
                    </a:lnTo>
                    <a:lnTo>
                      <a:pt x="9" y="138"/>
                    </a:lnTo>
                    <a:lnTo>
                      <a:pt x="26" y="117"/>
                    </a:lnTo>
                    <a:lnTo>
                      <a:pt x="46" y="98"/>
                    </a:lnTo>
                    <a:lnTo>
                      <a:pt x="72" y="83"/>
                    </a:lnTo>
                    <a:lnTo>
                      <a:pt x="99" y="71"/>
                    </a:lnTo>
                    <a:lnTo>
                      <a:pt x="163" y="54"/>
                    </a:lnTo>
                    <a:lnTo>
                      <a:pt x="233" y="45"/>
                    </a:lnTo>
                    <a:lnTo>
                      <a:pt x="495" y="5"/>
                    </a:lnTo>
                    <a:lnTo>
                      <a:pt x="541" y="0"/>
                    </a:lnTo>
                    <a:lnTo>
                      <a:pt x="578" y="16"/>
                    </a:lnTo>
                    <a:lnTo>
                      <a:pt x="595" y="45"/>
                    </a:lnTo>
                    <a:lnTo>
                      <a:pt x="590" y="59"/>
                    </a:lnTo>
                    <a:lnTo>
                      <a:pt x="575" y="72"/>
                    </a:lnTo>
                    <a:lnTo>
                      <a:pt x="550" y="86"/>
                    </a:lnTo>
                    <a:lnTo>
                      <a:pt x="506" y="104"/>
                    </a:lnTo>
                    <a:lnTo>
                      <a:pt x="451" y="124"/>
                    </a:lnTo>
                    <a:lnTo>
                      <a:pt x="388" y="146"/>
                    </a:lnTo>
                    <a:lnTo>
                      <a:pt x="325" y="168"/>
                    </a:lnTo>
                    <a:lnTo>
                      <a:pt x="267" y="188"/>
                    </a:lnTo>
                    <a:lnTo>
                      <a:pt x="188" y="213"/>
                    </a:lnTo>
                    <a:lnTo>
                      <a:pt x="163" y="210"/>
                    </a:lnTo>
                    <a:lnTo>
                      <a:pt x="141" y="215"/>
                    </a:lnTo>
                    <a:lnTo>
                      <a:pt x="114" y="281"/>
                    </a:lnTo>
                    <a:lnTo>
                      <a:pt x="96" y="351"/>
                    </a:lnTo>
                    <a:lnTo>
                      <a:pt x="78" y="375"/>
                    </a:lnTo>
                    <a:lnTo>
                      <a:pt x="54" y="377"/>
                    </a:lnTo>
                    <a:lnTo>
                      <a:pt x="27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132"/>
              <p:cNvSpPr>
                <a:spLocks/>
              </p:cNvSpPr>
              <p:nvPr/>
            </p:nvSpPr>
            <p:spPr bwMode="auto">
              <a:xfrm>
                <a:off x="3636" y="1203"/>
                <a:ext cx="63" cy="35"/>
              </a:xfrm>
              <a:custGeom>
                <a:avLst/>
                <a:gdLst>
                  <a:gd name="T0" fmla="*/ 9 w 314"/>
                  <a:gd name="T1" fmla="*/ 0 h 175"/>
                  <a:gd name="T2" fmla="*/ 20 w 314"/>
                  <a:gd name="T3" fmla="*/ 5 h 175"/>
                  <a:gd name="T4" fmla="*/ 31 w 314"/>
                  <a:gd name="T5" fmla="*/ 9 h 175"/>
                  <a:gd name="T6" fmla="*/ 53 w 314"/>
                  <a:gd name="T7" fmla="*/ 14 h 175"/>
                  <a:gd name="T8" fmla="*/ 61 w 314"/>
                  <a:gd name="T9" fmla="*/ 18 h 175"/>
                  <a:gd name="T10" fmla="*/ 63 w 314"/>
                  <a:gd name="T11" fmla="*/ 24 h 175"/>
                  <a:gd name="T12" fmla="*/ 61 w 314"/>
                  <a:gd name="T13" fmla="*/ 30 h 175"/>
                  <a:gd name="T14" fmla="*/ 58 w 314"/>
                  <a:gd name="T15" fmla="*/ 32 h 175"/>
                  <a:gd name="T16" fmla="*/ 53 w 314"/>
                  <a:gd name="T17" fmla="*/ 33 h 175"/>
                  <a:gd name="T18" fmla="*/ 43 w 314"/>
                  <a:gd name="T19" fmla="*/ 35 h 175"/>
                  <a:gd name="T20" fmla="*/ 24 w 314"/>
                  <a:gd name="T21" fmla="*/ 32 h 175"/>
                  <a:gd name="T22" fmla="*/ 7 w 314"/>
                  <a:gd name="T23" fmla="*/ 25 h 175"/>
                  <a:gd name="T24" fmla="*/ 1 w 314"/>
                  <a:gd name="T25" fmla="*/ 18 h 175"/>
                  <a:gd name="T26" fmla="*/ 0 w 314"/>
                  <a:gd name="T27" fmla="*/ 8 h 175"/>
                  <a:gd name="T28" fmla="*/ 3 w 314"/>
                  <a:gd name="T29" fmla="*/ 0 h 175"/>
                  <a:gd name="T30" fmla="*/ 9 w 314"/>
                  <a:gd name="T31" fmla="*/ 0 h 175"/>
                  <a:gd name="T32" fmla="*/ 9 w 314"/>
                  <a:gd name="T33" fmla="*/ 0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4"/>
                  <a:gd name="T52" fmla="*/ 0 h 175"/>
                  <a:gd name="T53" fmla="*/ 314 w 314"/>
                  <a:gd name="T54" fmla="*/ 175 h 1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4" h="175">
                    <a:moveTo>
                      <a:pt x="46" y="0"/>
                    </a:moveTo>
                    <a:lnTo>
                      <a:pt x="99" y="26"/>
                    </a:lnTo>
                    <a:lnTo>
                      <a:pt x="154" y="44"/>
                    </a:lnTo>
                    <a:lnTo>
                      <a:pt x="266" y="72"/>
                    </a:lnTo>
                    <a:lnTo>
                      <a:pt x="302" y="90"/>
                    </a:lnTo>
                    <a:lnTo>
                      <a:pt x="314" y="120"/>
                    </a:lnTo>
                    <a:lnTo>
                      <a:pt x="302" y="149"/>
                    </a:lnTo>
                    <a:lnTo>
                      <a:pt x="287" y="160"/>
                    </a:lnTo>
                    <a:lnTo>
                      <a:pt x="266" y="167"/>
                    </a:lnTo>
                    <a:lnTo>
                      <a:pt x="216" y="175"/>
                    </a:lnTo>
                    <a:lnTo>
                      <a:pt x="120" y="162"/>
                    </a:lnTo>
                    <a:lnTo>
                      <a:pt x="33" y="127"/>
                    </a:lnTo>
                    <a:lnTo>
                      <a:pt x="6" y="88"/>
                    </a:lnTo>
                    <a:lnTo>
                      <a:pt x="0" y="38"/>
                    </a:lnTo>
                    <a:lnTo>
                      <a:pt x="13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133"/>
              <p:cNvSpPr>
                <a:spLocks/>
              </p:cNvSpPr>
              <p:nvPr/>
            </p:nvSpPr>
            <p:spPr bwMode="auto">
              <a:xfrm>
                <a:off x="3869" y="1235"/>
                <a:ext cx="79" cy="32"/>
              </a:xfrm>
              <a:custGeom>
                <a:avLst/>
                <a:gdLst>
                  <a:gd name="T0" fmla="*/ 13 w 397"/>
                  <a:gd name="T1" fmla="*/ 0 h 162"/>
                  <a:gd name="T2" fmla="*/ 72 w 397"/>
                  <a:gd name="T3" fmla="*/ 0 h 162"/>
                  <a:gd name="T4" fmla="*/ 77 w 397"/>
                  <a:gd name="T5" fmla="*/ 1 h 162"/>
                  <a:gd name="T6" fmla="*/ 79 w 397"/>
                  <a:gd name="T7" fmla="*/ 4 h 162"/>
                  <a:gd name="T8" fmla="*/ 78 w 397"/>
                  <a:gd name="T9" fmla="*/ 13 h 162"/>
                  <a:gd name="T10" fmla="*/ 75 w 397"/>
                  <a:gd name="T11" fmla="*/ 19 h 162"/>
                  <a:gd name="T12" fmla="*/ 71 w 397"/>
                  <a:gd name="T13" fmla="*/ 24 h 162"/>
                  <a:gd name="T14" fmla="*/ 66 w 397"/>
                  <a:gd name="T15" fmla="*/ 27 h 162"/>
                  <a:gd name="T16" fmla="*/ 60 w 397"/>
                  <a:gd name="T17" fmla="*/ 29 h 162"/>
                  <a:gd name="T18" fmla="*/ 48 w 397"/>
                  <a:gd name="T19" fmla="*/ 32 h 162"/>
                  <a:gd name="T20" fmla="*/ 36 w 397"/>
                  <a:gd name="T21" fmla="*/ 32 h 162"/>
                  <a:gd name="T22" fmla="*/ 25 w 397"/>
                  <a:gd name="T23" fmla="*/ 29 h 162"/>
                  <a:gd name="T24" fmla="*/ 15 w 397"/>
                  <a:gd name="T25" fmla="*/ 27 h 162"/>
                  <a:gd name="T26" fmla="*/ 4 w 397"/>
                  <a:gd name="T27" fmla="*/ 23 h 162"/>
                  <a:gd name="T28" fmla="*/ 0 w 397"/>
                  <a:gd name="T29" fmla="*/ 14 h 162"/>
                  <a:gd name="T30" fmla="*/ 3 w 397"/>
                  <a:gd name="T31" fmla="*/ 5 h 162"/>
                  <a:gd name="T32" fmla="*/ 7 w 397"/>
                  <a:gd name="T33" fmla="*/ 2 h 162"/>
                  <a:gd name="T34" fmla="*/ 13 w 397"/>
                  <a:gd name="T35" fmla="*/ 0 h 162"/>
                  <a:gd name="T36" fmla="*/ 13 w 397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7"/>
                  <a:gd name="T58" fmla="*/ 0 h 162"/>
                  <a:gd name="T59" fmla="*/ 397 w 397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7" h="162">
                    <a:moveTo>
                      <a:pt x="64" y="0"/>
                    </a:moveTo>
                    <a:lnTo>
                      <a:pt x="363" y="1"/>
                    </a:lnTo>
                    <a:lnTo>
                      <a:pt x="385" y="5"/>
                    </a:lnTo>
                    <a:lnTo>
                      <a:pt x="397" y="20"/>
                    </a:lnTo>
                    <a:lnTo>
                      <a:pt x="391" y="68"/>
                    </a:lnTo>
                    <a:lnTo>
                      <a:pt x="376" y="95"/>
                    </a:lnTo>
                    <a:lnTo>
                      <a:pt x="355" y="120"/>
                    </a:lnTo>
                    <a:lnTo>
                      <a:pt x="330" y="138"/>
                    </a:lnTo>
                    <a:lnTo>
                      <a:pt x="301" y="149"/>
                    </a:lnTo>
                    <a:lnTo>
                      <a:pt x="241" y="161"/>
                    </a:lnTo>
                    <a:lnTo>
                      <a:pt x="181" y="162"/>
                    </a:lnTo>
                    <a:lnTo>
                      <a:pt x="127" y="146"/>
                    </a:lnTo>
                    <a:lnTo>
                      <a:pt x="73" y="136"/>
                    </a:lnTo>
                    <a:lnTo>
                      <a:pt x="20" y="115"/>
                    </a:lnTo>
                    <a:lnTo>
                      <a:pt x="0" y="71"/>
                    </a:lnTo>
                    <a:lnTo>
                      <a:pt x="15" y="25"/>
                    </a:lnTo>
                    <a:lnTo>
                      <a:pt x="35" y="1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134"/>
              <p:cNvSpPr>
                <a:spLocks/>
              </p:cNvSpPr>
              <p:nvPr/>
            </p:nvSpPr>
            <p:spPr bwMode="auto">
              <a:xfrm>
                <a:off x="4048" y="1168"/>
                <a:ext cx="61" cy="43"/>
              </a:xfrm>
              <a:custGeom>
                <a:avLst/>
                <a:gdLst>
                  <a:gd name="T0" fmla="*/ 8 w 306"/>
                  <a:gd name="T1" fmla="*/ 16 h 213"/>
                  <a:gd name="T2" fmla="*/ 26 w 306"/>
                  <a:gd name="T3" fmla="*/ 12 h 213"/>
                  <a:gd name="T4" fmla="*/ 41 w 306"/>
                  <a:gd name="T5" fmla="*/ 2 h 213"/>
                  <a:gd name="T6" fmla="*/ 49 w 306"/>
                  <a:gd name="T7" fmla="*/ 0 h 213"/>
                  <a:gd name="T8" fmla="*/ 56 w 306"/>
                  <a:gd name="T9" fmla="*/ 7 h 213"/>
                  <a:gd name="T10" fmla="*/ 61 w 306"/>
                  <a:gd name="T11" fmla="*/ 17 h 213"/>
                  <a:gd name="T12" fmla="*/ 60 w 306"/>
                  <a:gd name="T13" fmla="*/ 27 h 213"/>
                  <a:gd name="T14" fmla="*/ 52 w 306"/>
                  <a:gd name="T15" fmla="*/ 34 h 213"/>
                  <a:gd name="T16" fmla="*/ 45 w 306"/>
                  <a:gd name="T17" fmla="*/ 38 h 213"/>
                  <a:gd name="T18" fmla="*/ 26 w 306"/>
                  <a:gd name="T19" fmla="*/ 43 h 213"/>
                  <a:gd name="T20" fmla="*/ 12 w 306"/>
                  <a:gd name="T21" fmla="*/ 42 h 213"/>
                  <a:gd name="T22" fmla="*/ 2 w 306"/>
                  <a:gd name="T23" fmla="*/ 34 h 213"/>
                  <a:gd name="T24" fmla="*/ 0 w 306"/>
                  <a:gd name="T25" fmla="*/ 23 h 213"/>
                  <a:gd name="T26" fmla="*/ 3 w 306"/>
                  <a:gd name="T27" fmla="*/ 19 h 213"/>
                  <a:gd name="T28" fmla="*/ 8 w 306"/>
                  <a:gd name="T29" fmla="*/ 16 h 213"/>
                  <a:gd name="T30" fmla="*/ 8 w 306"/>
                  <a:gd name="T31" fmla="*/ 16 h 2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6"/>
                  <a:gd name="T49" fmla="*/ 0 h 213"/>
                  <a:gd name="T50" fmla="*/ 306 w 306"/>
                  <a:gd name="T51" fmla="*/ 213 h 2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6" h="213">
                    <a:moveTo>
                      <a:pt x="42" y="78"/>
                    </a:moveTo>
                    <a:lnTo>
                      <a:pt x="130" y="57"/>
                    </a:lnTo>
                    <a:lnTo>
                      <a:pt x="207" y="8"/>
                    </a:lnTo>
                    <a:lnTo>
                      <a:pt x="246" y="0"/>
                    </a:lnTo>
                    <a:lnTo>
                      <a:pt x="283" y="34"/>
                    </a:lnTo>
                    <a:lnTo>
                      <a:pt x="306" y="84"/>
                    </a:lnTo>
                    <a:lnTo>
                      <a:pt x="299" y="132"/>
                    </a:lnTo>
                    <a:lnTo>
                      <a:pt x="262" y="170"/>
                    </a:lnTo>
                    <a:lnTo>
                      <a:pt x="225" y="190"/>
                    </a:lnTo>
                    <a:lnTo>
                      <a:pt x="131" y="213"/>
                    </a:lnTo>
                    <a:lnTo>
                      <a:pt x="60" y="207"/>
                    </a:lnTo>
                    <a:lnTo>
                      <a:pt x="12" y="166"/>
                    </a:lnTo>
                    <a:lnTo>
                      <a:pt x="0" y="116"/>
                    </a:lnTo>
                    <a:lnTo>
                      <a:pt x="14" y="94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Freeform 135"/>
              <p:cNvSpPr>
                <a:spLocks/>
              </p:cNvSpPr>
              <p:nvPr/>
            </p:nvSpPr>
            <p:spPr bwMode="auto">
              <a:xfrm>
                <a:off x="4022" y="906"/>
                <a:ext cx="107" cy="257"/>
              </a:xfrm>
              <a:custGeom>
                <a:avLst/>
                <a:gdLst>
                  <a:gd name="T0" fmla="*/ 55 w 533"/>
                  <a:gd name="T1" fmla="*/ 196 h 1289"/>
                  <a:gd name="T2" fmla="*/ 46 w 533"/>
                  <a:gd name="T3" fmla="*/ 178 h 1289"/>
                  <a:gd name="T4" fmla="*/ 41 w 533"/>
                  <a:gd name="T5" fmla="*/ 159 h 1289"/>
                  <a:gd name="T6" fmla="*/ 38 w 533"/>
                  <a:gd name="T7" fmla="*/ 114 h 1289"/>
                  <a:gd name="T8" fmla="*/ 39 w 533"/>
                  <a:gd name="T9" fmla="*/ 26 h 1289"/>
                  <a:gd name="T10" fmla="*/ 34 w 533"/>
                  <a:gd name="T11" fmla="*/ 26 h 1289"/>
                  <a:gd name="T12" fmla="*/ 30 w 533"/>
                  <a:gd name="T13" fmla="*/ 30 h 1289"/>
                  <a:gd name="T14" fmla="*/ 24 w 533"/>
                  <a:gd name="T15" fmla="*/ 40 h 1289"/>
                  <a:gd name="T16" fmla="*/ 19 w 533"/>
                  <a:gd name="T17" fmla="*/ 44 h 1289"/>
                  <a:gd name="T18" fmla="*/ 15 w 533"/>
                  <a:gd name="T19" fmla="*/ 46 h 1289"/>
                  <a:gd name="T20" fmla="*/ 6 w 533"/>
                  <a:gd name="T21" fmla="*/ 44 h 1289"/>
                  <a:gd name="T22" fmla="*/ 0 w 533"/>
                  <a:gd name="T23" fmla="*/ 37 h 1289"/>
                  <a:gd name="T24" fmla="*/ 1 w 533"/>
                  <a:gd name="T25" fmla="*/ 27 h 1289"/>
                  <a:gd name="T26" fmla="*/ 8 w 533"/>
                  <a:gd name="T27" fmla="*/ 15 h 1289"/>
                  <a:gd name="T28" fmla="*/ 17 w 533"/>
                  <a:gd name="T29" fmla="*/ 6 h 1289"/>
                  <a:gd name="T30" fmla="*/ 22 w 533"/>
                  <a:gd name="T31" fmla="*/ 3 h 1289"/>
                  <a:gd name="T32" fmla="*/ 27 w 533"/>
                  <a:gd name="T33" fmla="*/ 1 h 1289"/>
                  <a:gd name="T34" fmla="*/ 36 w 533"/>
                  <a:gd name="T35" fmla="*/ 0 h 1289"/>
                  <a:gd name="T36" fmla="*/ 46 w 533"/>
                  <a:gd name="T37" fmla="*/ 2 h 1289"/>
                  <a:gd name="T38" fmla="*/ 53 w 533"/>
                  <a:gd name="T39" fmla="*/ 9 h 1289"/>
                  <a:gd name="T40" fmla="*/ 59 w 533"/>
                  <a:gd name="T41" fmla="*/ 19 h 1289"/>
                  <a:gd name="T42" fmla="*/ 63 w 533"/>
                  <a:gd name="T43" fmla="*/ 33 h 1289"/>
                  <a:gd name="T44" fmla="*/ 63 w 533"/>
                  <a:gd name="T45" fmla="*/ 64 h 1289"/>
                  <a:gd name="T46" fmla="*/ 61 w 533"/>
                  <a:gd name="T47" fmla="*/ 94 h 1289"/>
                  <a:gd name="T48" fmla="*/ 59 w 533"/>
                  <a:gd name="T49" fmla="*/ 124 h 1289"/>
                  <a:gd name="T50" fmla="*/ 63 w 533"/>
                  <a:gd name="T51" fmla="*/ 155 h 1289"/>
                  <a:gd name="T52" fmla="*/ 68 w 533"/>
                  <a:gd name="T53" fmla="*/ 174 h 1289"/>
                  <a:gd name="T54" fmla="*/ 73 w 533"/>
                  <a:gd name="T55" fmla="*/ 187 h 1289"/>
                  <a:gd name="T56" fmla="*/ 78 w 533"/>
                  <a:gd name="T57" fmla="*/ 195 h 1289"/>
                  <a:gd name="T58" fmla="*/ 84 w 533"/>
                  <a:gd name="T59" fmla="*/ 198 h 1289"/>
                  <a:gd name="T60" fmla="*/ 94 w 533"/>
                  <a:gd name="T61" fmla="*/ 202 h 1289"/>
                  <a:gd name="T62" fmla="*/ 103 w 533"/>
                  <a:gd name="T63" fmla="*/ 210 h 1289"/>
                  <a:gd name="T64" fmla="*/ 107 w 533"/>
                  <a:gd name="T65" fmla="*/ 230 h 1289"/>
                  <a:gd name="T66" fmla="*/ 105 w 533"/>
                  <a:gd name="T67" fmla="*/ 240 h 1289"/>
                  <a:gd name="T68" fmla="*/ 102 w 533"/>
                  <a:gd name="T69" fmla="*/ 248 h 1289"/>
                  <a:gd name="T70" fmla="*/ 98 w 533"/>
                  <a:gd name="T71" fmla="*/ 254 h 1289"/>
                  <a:gd name="T72" fmla="*/ 94 w 533"/>
                  <a:gd name="T73" fmla="*/ 257 h 1289"/>
                  <a:gd name="T74" fmla="*/ 91 w 533"/>
                  <a:gd name="T75" fmla="*/ 255 h 1289"/>
                  <a:gd name="T76" fmla="*/ 90 w 533"/>
                  <a:gd name="T77" fmla="*/ 248 h 1289"/>
                  <a:gd name="T78" fmla="*/ 91 w 533"/>
                  <a:gd name="T79" fmla="*/ 226 h 1289"/>
                  <a:gd name="T80" fmla="*/ 90 w 533"/>
                  <a:gd name="T81" fmla="*/ 221 h 1289"/>
                  <a:gd name="T82" fmla="*/ 87 w 533"/>
                  <a:gd name="T83" fmla="*/ 218 h 1289"/>
                  <a:gd name="T84" fmla="*/ 76 w 533"/>
                  <a:gd name="T85" fmla="*/ 221 h 1289"/>
                  <a:gd name="T86" fmla="*/ 62 w 533"/>
                  <a:gd name="T87" fmla="*/ 210 h 1289"/>
                  <a:gd name="T88" fmla="*/ 55 w 533"/>
                  <a:gd name="T89" fmla="*/ 196 h 1289"/>
                  <a:gd name="T90" fmla="*/ 55 w 533"/>
                  <a:gd name="T91" fmla="*/ 196 h 12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3"/>
                  <a:gd name="T139" fmla="*/ 0 h 1289"/>
                  <a:gd name="T140" fmla="*/ 533 w 533"/>
                  <a:gd name="T141" fmla="*/ 1289 h 12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3" h="1289">
                    <a:moveTo>
                      <a:pt x="274" y="983"/>
                    </a:moveTo>
                    <a:lnTo>
                      <a:pt x="227" y="894"/>
                    </a:lnTo>
                    <a:lnTo>
                      <a:pt x="202" y="795"/>
                    </a:lnTo>
                    <a:lnTo>
                      <a:pt x="190" y="573"/>
                    </a:lnTo>
                    <a:lnTo>
                      <a:pt x="196" y="131"/>
                    </a:lnTo>
                    <a:lnTo>
                      <a:pt x="170" y="130"/>
                    </a:lnTo>
                    <a:lnTo>
                      <a:pt x="149" y="150"/>
                    </a:lnTo>
                    <a:lnTo>
                      <a:pt x="119" y="202"/>
                    </a:lnTo>
                    <a:lnTo>
                      <a:pt x="97" y="222"/>
                    </a:lnTo>
                    <a:lnTo>
                      <a:pt x="73" y="232"/>
                    </a:lnTo>
                    <a:lnTo>
                      <a:pt x="28" y="223"/>
                    </a:lnTo>
                    <a:lnTo>
                      <a:pt x="0" y="187"/>
                    </a:lnTo>
                    <a:lnTo>
                      <a:pt x="6" y="133"/>
                    </a:lnTo>
                    <a:lnTo>
                      <a:pt x="42" y="74"/>
                    </a:lnTo>
                    <a:lnTo>
                      <a:pt x="85" y="32"/>
                    </a:lnTo>
                    <a:lnTo>
                      <a:pt x="109" y="17"/>
                    </a:lnTo>
                    <a:lnTo>
                      <a:pt x="133" y="7"/>
                    </a:lnTo>
                    <a:lnTo>
                      <a:pt x="181" y="0"/>
                    </a:lnTo>
                    <a:lnTo>
                      <a:pt x="227" y="12"/>
                    </a:lnTo>
                    <a:lnTo>
                      <a:pt x="266" y="43"/>
                    </a:lnTo>
                    <a:lnTo>
                      <a:pt x="295" y="95"/>
                    </a:lnTo>
                    <a:lnTo>
                      <a:pt x="313" y="167"/>
                    </a:lnTo>
                    <a:lnTo>
                      <a:pt x="316" y="319"/>
                    </a:lnTo>
                    <a:lnTo>
                      <a:pt x="305" y="472"/>
                    </a:lnTo>
                    <a:lnTo>
                      <a:pt x="296" y="624"/>
                    </a:lnTo>
                    <a:lnTo>
                      <a:pt x="312" y="777"/>
                    </a:lnTo>
                    <a:lnTo>
                      <a:pt x="338" y="874"/>
                    </a:lnTo>
                    <a:lnTo>
                      <a:pt x="365" y="939"/>
                    </a:lnTo>
                    <a:lnTo>
                      <a:pt x="391" y="976"/>
                    </a:lnTo>
                    <a:lnTo>
                      <a:pt x="417" y="995"/>
                    </a:lnTo>
                    <a:lnTo>
                      <a:pt x="468" y="1012"/>
                    </a:lnTo>
                    <a:lnTo>
                      <a:pt x="512" y="1053"/>
                    </a:lnTo>
                    <a:lnTo>
                      <a:pt x="533" y="1154"/>
                    </a:lnTo>
                    <a:lnTo>
                      <a:pt x="523" y="1204"/>
                    </a:lnTo>
                    <a:lnTo>
                      <a:pt x="506" y="1246"/>
                    </a:lnTo>
                    <a:lnTo>
                      <a:pt x="486" y="1276"/>
                    </a:lnTo>
                    <a:lnTo>
                      <a:pt x="467" y="1289"/>
                    </a:lnTo>
                    <a:lnTo>
                      <a:pt x="452" y="1281"/>
                    </a:lnTo>
                    <a:lnTo>
                      <a:pt x="446" y="1246"/>
                    </a:lnTo>
                    <a:lnTo>
                      <a:pt x="452" y="1136"/>
                    </a:lnTo>
                    <a:lnTo>
                      <a:pt x="446" y="1110"/>
                    </a:lnTo>
                    <a:lnTo>
                      <a:pt x="434" y="1095"/>
                    </a:lnTo>
                    <a:lnTo>
                      <a:pt x="378" y="1106"/>
                    </a:lnTo>
                    <a:lnTo>
                      <a:pt x="311" y="1055"/>
                    </a:lnTo>
                    <a:lnTo>
                      <a:pt x="274" y="9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136"/>
              <p:cNvSpPr>
                <a:spLocks/>
              </p:cNvSpPr>
              <p:nvPr/>
            </p:nvSpPr>
            <p:spPr bwMode="auto">
              <a:xfrm>
                <a:off x="3648" y="864"/>
                <a:ext cx="75" cy="27"/>
              </a:xfrm>
              <a:custGeom>
                <a:avLst/>
                <a:gdLst>
                  <a:gd name="T0" fmla="*/ 4 w 375"/>
                  <a:gd name="T1" fmla="*/ 14 h 137"/>
                  <a:gd name="T2" fmla="*/ 12 w 375"/>
                  <a:gd name="T3" fmla="*/ 11 h 137"/>
                  <a:gd name="T4" fmla="*/ 23 w 375"/>
                  <a:gd name="T5" fmla="*/ 6 h 137"/>
                  <a:gd name="T6" fmla="*/ 34 w 375"/>
                  <a:gd name="T7" fmla="*/ 2 h 137"/>
                  <a:gd name="T8" fmla="*/ 40 w 375"/>
                  <a:gd name="T9" fmla="*/ 0 h 137"/>
                  <a:gd name="T10" fmla="*/ 66 w 375"/>
                  <a:gd name="T11" fmla="*/ 4 h 137"/>
                  <a:gd name="T12" fmla="*/ 73 w 375"/>
                  <a:gd name="T13" fmla="*/ 8 h 137"/>
                  <a:gd name="T14" fmla="*/ 75 w 375"/>
                  <a:gd name="T15" fmla="*/ 15 h 137"/>
                  <a:gd name="T16" fmla="*/ 72 w 375"/>
                  <a:gd name="T17" fmla="*/ 21 h 137"/>
                  <a:gd name="T18" fmla="*/ 69 w 375"/>
                  <a:gd name="T19" fmla="*/ 23 h 137"/>
                  <a:gd name="T20" fmla="*/ 65 w 375"/>
                  <a:gd name="T21" fmla="*/ 24 h 137"/>
                  <a:gd name="T22" fmla="*/ 42 w 375"/>
                  <a:gd name="T23" fmla="*/ 25 h 137"/>
                  <a:gd name="T24" fmla="*/ 8 w 375"/>
                  <a:gd name="T25" fmla="*/ 27 h 137"/>
                  <a:gd name="T26" fmla="*/ 3 w 375"/>
                  <a:gd name="T27" fmla="*/ 26 h 137"/>
                  <a:gd name="T28" fmla="*/ 0 w 375"/>
                  <a:gd name="T29" fmla="*/ 23 h 137"/>
                  <a:gd name="T30" fmla="*/ 0 w 375"/>
                  <a:gd name="T31" fmla="*/ 18 h 137"/>
                  <a:gd name="T32" fmla="*/ 4 w 375"/>
                  <a:gd name="T33" fmla="*/ 14 h 137"/>
                  <a:gd name="T34" fmla="*/ 4 w 375"/>
                  <a:gd name="T35" fmla="*/ 14 h 1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5"/>
                  <a:gd name="T55" fmla="*/ 0 h 137"/>
                  <a:gd name="T56" fmla="*/ 375 w 375"/>
                  <a:gd name="T57" fmla="*/ 137 h 1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5" h="137">
                    <a:moveTo>
                      <a:pt x="22" y="73"/>
                    </a:moveTo>
                    <a:lnTo>
                      <a:pt x="58" y="56"/>
                    </a:lnTo>
                    <a:lnTo>
                      <a:pt x="114" y="31"/>
                    </a:lnTo>
                    <a:lnTo>
                      <a:pt x="169" y="9"/>
                    </a:lnTo>
                    <a:lnTo>
                      <a:pt x="200" y="0"/>
                    </a:lnTo>
                    <a:lnTo>
                      <a:pt x="329" y="21"/>
                    </a:lnTo>
                    <a:lnTo>
                      <a:pt x="365" y="42"/>
                    </a:lnTo>
                    <a:lnTo>
                      <a:pt x="375" y="74"/>
                    </a:lnTo>
                    <a:lnTo>
                      <a:pt x="361" y="105"/>
                    </a:lnTo>
                    <a:lnTo>
                      <a:pt x="345" y="116"/>
                    </a:lnTo>
                    <a:lnTo>
                      <a:pt x="323" y="122"/>
                    </a:lnTo>
                    <a:lnTo>
                      <a:pt x="210" y="129"/>
                    </a:lnTo>
                    <a:lnTo>
                      <a:pt x="42" y="137"/>
                    </a:lnTo>
                    <a:lnTo>
                      <a:pt x="14" y="134"/>
                    </a:lnTo>
                    <a:lnTo>
                      <a:pt x="0" y="116"/>
                    </a:lnTo>
                    <a:lnTo>
                      <a:pt x="0" y="92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9" name="Text Box 137"/>
            <p:cNvSpPr txBox="1">
              <a:spLocks noChangeArrowheads="1"/>
            </p:cNvSpPr>
            <p:nvPr/>
          </p:nvSpPr>
          <p:spPr bwMode="auto">
            <a:xfrm>
              <a:off x="866" y="1908"/>
              <a:ext cx="45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600">
                  <a:solidFill>
                    <a:schemeClr val="bg2"/>
                  </a:solidFill>
                  <a:ea typeface="굴림" charset="-127"/>
                </a:rPr>
                <a:t>A</a:t>
              </a:r>
            </a:p>
          </p:txBody>
        </p:sp>
        <p:sp>
          <p:nvSpPr>
            <p:cNvPr id="2070" name="Text Box 138"/>
            <p:cNvSpPr txBox="1">
              <a:spLocks noChangeArrowheads="1"/>
            </p:cNvSpPr>
            <p:nvPr/>
          </p:nvSpPr>
          <p:spPr bwMode="auto">
            <a:xfrm>
              <a:off x="1097" y="2840"/>
              <a:ext cx="45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600">
                  <a:solidFill>
                    <a:schemeClr val="bg2"/>
                  </a:solidFill>
                  <a:ea typeface="굴림" charset="-127"/>
                </a:rPr>
                <a:t>D</a:t>
              </a:r>
            </a:p>
          </p:txBody>
        </p:sp>
        <p:sp>
          <p:nvSpPr>
            <p:cNvPr id="2071" name="Text Box 139"/>
            <p:cNvSpPr txBox="1">
              <a:spLocks noChangeArrowheads="1"/>
            </p:cNvSpPr>
            <p:nvPr/>
          </p:nvSpPr>
          <p:spPr bwMode="auto">
            <a:xfrm>
              <a:off x="1907" y="2855"/>
              <a:ext cx="4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600">
                  <a:solidFill>
                    <a:schemeClr val="bg2"/>
                  </a:solidFill>
                  <a:ea typeface="굴림" charset="-127"/>
                </a:rPr>
                <a:t>E</a:t>
              </a:r>
            </a:p>
          </p:txBody>
        </p:sp>
        <p:sp>
          <p:nvSpPr>
            <p:cNvPr id="2072" name="Line 140"/>
            <p:cNvSpPr>
              <a:spLocks noChangeShapeType="1"/>
            </p:cNvSpPr>
            <p:nvPr/>
          </p:nvSpPr>
          <p:spPr bwMode="auto">
            <a:xfrm flipH="1">
              <a:off x="1021" y="1888"/>
              <a:ext cx="3265" cy="29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stealth" w="med" len="med"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41"/>
            <p:cNvSpPr txBox="1">
              <a:spLocks noChangeArrowheads="1"/>
            </p:cNvSpPr>
            <p:nvPr/>
          </p:nvSpPr>
          <p:spPr bwMode="auto">
            <a:xfrm rot="-281323">
              <a:off x="1974" y="1796"/>
              <a:ext cx="161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kumimoji="1" lang="en-US" altLang="ko-KR" sz="1000">
                  <a:ea typeface="굴림" charset="-127"/>
                </a:rPr>
                <a:t>Dial Pick-up code (566).</a:t>
              </a:r>
            </a:p>
          </p:txBody>
        </p:sp>
        <p:sp>
          <p:nvSpPr>
            <p:cNvPr id="2074" name="Line 142"/>
            <p:cNvSpPr>
              <a:spLocks noChangeShapeType="1"/>
            </p:cNvSpPr>
            <p:nvPr/>
          </p:nvSpPr>
          <p:spPr bwMode="auto">
            <a:xfrm flipH="1">
              <a:off x="2321" y="1944"/>
              <a:ext cx="2107" cy="836"/>
            </a:xfrm>
            <a:prstGeom prst="line">
              <a:avLst/>
            </a:prstGeom>
            <a:noFill/>
            <a:ln w="38100" cap="rnd">
              <a:solidFill>
                <a:srgbClr val="FF66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Text Box 143"/>
            <p:cNvSpPr txBox="1">
              <a:spLocks noChangeArrowheads="1"/>
            </p:cNvSpPr>
            <p:nvPr/>
          </p:nvSpPr>
          <p:spPr bwMode="auto">
            <a:xfrm rot="-1351968">
              <a:off x="3143" y="2280"/>
              <a:ext cx="146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200">
                  <a:ea typeface="굴림" charset="-127"/>
                </a:rPr>
                <a:t>Call STA (E)</a:t>
              </a:r>
            </a:p>
          </p:txBody>
        </p:sp>
        <p:sp>
          <p:nvSpPr>
            <p:cNvPr id="2076" name="AutoShape 144"/>
            <p:cNvSpPr>
              <a:spLocks noChangeArrowheads="1"/>
            </p:cNvSpPr>
            <p:nvPr/>
          </p:nvSpPr>
          <p:spPr bwMode="auto">
            <a:xfrm>
              <a:off x="4383" y="1484"/>
              <a:ext cx="849" cy="672"/>
            </a:xfrm>
            <a:prstGeom prst="cloudCallout">
              <a:avLst>
                <a:gd name="adj1" fmla="val -21380"/>
                <a:gd name="adj2" fmla="val 1190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200">
                  <a:ea typeface="굴림" charset="-127"/>
                </a:rPr>
                <a:t>CO LINE</a:t>
              </a:r>
            </a:p>
          </p:txBody>
        </p:sp>
      </p:grpSp>
      <p:sp>
        <p:nvSpPr>
          <p:cNvPr id="2058" name="Rectangle 48"/>
          <p:cNvSpPr>
            <a:spLocks noChangeArrowheads="1"/>
          </p:cNvSpPr>
          <p:nvPr/>
        </p:nvSpPr>
        <p:spPr bwMode="auto">
          <a:xfrm>
            <a:off x="179388" y="3357563"/>
            <a:ext cx="3151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ko-KR" sz="1200"/>
              <a:t>Перехват в группе (</a:t>
            </a:r>
            <a:r>
              <a:rPr lang="en-US" altLang="ko-KR" sz="1200">
                <a:ea typeface="굴림" charset="-127"/>
              </a:rPr>
              <a:t>Group Call Pick Up</a:t>
            </a:r>
            <a:r>
              <a:rPr lang="ru-RU" altLang="ko-KR" sz="1200"/>
              <a:t>) </a:t>
            </a:r>
          </a:p>
        </p:txBody>
      </p:sp>
      <p:sp>
        <p:nvSpPr>
          <p:cNvPr id="2059" name="Rectangle 145"/>
          <p:cNvSpPr>
            <a:spLocks noChangeArrowheads="1"/>
          </p:cNvSpPr>
          <p:nvPr/>
        </p:nvSpPr>
        <p:spPr bwMode="auto">
          <a:xfrm>
            <a:off x="3635375" y="3357563"/>
            <a:ext cx="477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ko-KR" sz="1200" b="0"/>
              <a:t>Пользователь может ответить на вызов, пришедший на другого </a:t>
            </a:r>
          </a:p>
          <a:p>
            <a:r>
              <a:rPr lang="ru-RU" altLang="ko-KR" sz="1200" b="0"/>
              <a:t>абонента в той же группе перехвата </a:t>
            </a:r>
          </a:p>
        </p:txBody>
      </p:sp>
      <p:sp>
        <p:nvSpPr>
          <p:cNvPr id="2060" name="Rectangle 146"/>
          <p:cNvSpPr>
            <a:spLocks noChangeArrowheads="1"/>
          </p:cNvSpPr>
          <p:nvPr/>
        </p:nvSpPr>
        <p:spPr bwMode="auto">
          <a:xfrm>
            <a:off x="3635375" y="3789363"/>
            <a:ext cx="5256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0" i="1" u="sng"/>
              <a:t>Для ответа на вызов, приходящий на абонента в той же группе перехвата:</a:t>
            </a:r>
            <a:endParaRPr lang="ru-RU" sz="1200" b="0"/>
          </a:p>
          <a:p>
            <a:r>
              <a:rPr lang="ru-RU" sz="1200" b="0"/>
              <a:t>Снимите трубку или нажмите клавишу </a:t>
            </a:r>
            <a:r>
              <a:rPr lang="ru-RU" sz="1200"/>
              <a:t>[</a:t>
            </a:r>
            <a:r>
              <a:rPr lang="en-US" sz="1200"/>
              <a:t>MON</a:t>
            </a:r>
            <a:r>
              <a:rPr lang="ru-RU" sz="1200"/>
              <a:t>]</a:t>
            </a:r>
            <a:r>
              <a:rPr lang="ru-RU" sz="1200" b="0"/>
              <a:t>.</a:t>
            </a:r>
            <a:endParaRPr lang="ru-RU" altLang="ko-KR" sz="1200" b="0"/>
          </a:p>
          <a:p>
            <a:r>
              <a:rPr lang="ru-RU" altLang="ko-KR" sz="1200" b="0"/>
              <a:t>Наберите код перехвата в группе: «</a:t>
            </a:r>
            <a:r>
              <a:rPr lang="ru-RU" altLang="ko-KR" sz="1200"/>
              <a:t>5</a:t>
            </a:r>
            <a:r>
              <a:rPr lang="ru-RU" altLang="ko-KR" sz="1200" b="0"/>
              <a:t> </a:t>
            </a:r>
            <a:r>
              <a:rPr lang="ru-RU" altLang="ko-KR" sz="1200"/>
              <a:t>6 6</a:t>
            </a:r>
            <a:r>
              <a:rPr lang="ru-RU" altLang="ko-KR" sz="1200" b="0"/>
              <a:t>» </a:t>
            </a:r>
          </a:p>
        </p:txBody>
      </p:sp>
      <p:sp>
        <p:nvSpPr>
          <p:cNvPr id="2061" name="Rectangle 157"/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Группы абонентов. Группы перехвата</a:t>
            </a:r>
          </a:p>
        </p:txBody>
      </p:sp>
      <p:sp>
        <p:nvSpPr>
          <p:cNvPr id="2062" name="CasellaDiTesto 43"/>
          <p:cNvSpPr txBox="1">
            <a:spLocks noChangeArrowheads="1"/>
          </p:cNvSpPr>
          <p:nvPr/>
        </p:nvSpPr>
        <p:spPr bwMode="auto">
          <a:xfrm>
            <a:off x="3708400" y="4652963"/>
            <a:ext cx="36353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Clr>
                <a:srgbClr val="00A400"/>
              </a:buClr>
              <a:buSzPct val="120000"/>
            </a:pPr>
            <a:r>
              <a:rPr lang="ru-RU" altLang="ko-KR" sz="1600"/>
              <a:t>Для участников группы доступны</a:t>
            </a:r>
            <a:endParaRPr lang="en-US" altLang="ko-KR" sz="1600">
              <a:latin typeface="Calibri" pitchFamily="34" charset="0"/>
              <a:ea typeface="HY헤드라인M" pitchFamily="18" charset="-127"/>
            </a:endParaRPr>
          </a:p>
          <a:p>
            <a:pPr latinLnBrk="1">
              <a:buClr>
                <a:srgbClr val="00A400"/>
              </a:buClr>
              <a:buSzPct val="120000"/>
            </a:pPr>
            <a:r>
              <a:rPr lang="en-US" altLang="ko-KR" sz="1400">
                <a:latin typeface="Calibri" pitchFamily="34" charset="0"/>
                <a:ea typeface="HY헤드라인M" pitchFamily="18" charset="-127"/>
              </a:rPr>
              <a:t> </a:t>
            </a:r>
            <a:r>
              <a:rPr lang="ru-RU" altLang="ko-KR" sz="1400"/>
              <a:t>Типы перехвата</a:t>
            </a:r>
            <a:endParaRPr lang="en-US" altLang="ko-KR" sz="1400">
              <a:ea typeface="굴림" charset="-127"/>
            </a:endParaRPr>
          </a:p>
          <a:p>
            <a:pPr latinLnBrk="1">
              <a:buClr>
                <a:srgbClr val="00A400"/>
              </a:buClr>
              <a:buSzPct val="120000"/>
            </a:pPr>
            <a:r>
              <a:rPr lang="en-US" altLang="ko-KR" sz="1400" b="0">
                <a:ea typeface="HY헤드라인M" pitchFamily="18" charset="-127"/>
              </a:rPr>
              <a:t>- All Call 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en-US" altLang="ko-KR" sz="1400" b="0">
                <a:ea typeface="HY헤드라인M" pitchFamily="18" charset="-127"/>
              </a:rPr>
              <a:t>- Internal Call </a:t>
            </a:r>
          </a:p>
          <a:p>
            <a:pPr latinLnBrk="1">
              <a:buClr>
                <a:srgbClr val="00A400"/>
              </a:buClr>
              <a:buSzPct val="120000"/>
            </a:pPr>
            <a:r>
              <a:rPr lang="ru-RU" altLang="ko-KR" sz="1400" b="0"/>
              <a:t>- </a:t>
            </a:r>
            <a:r>
              <a:rPr lang="en-US" altLang="ko-KR" sz="1400" b="0">
                <a:ea typeface="굴림" charset="-127"/>
              </a:rPr>
              <a:t>External Call</a:t>
            </a:r>
            <a:r>
              <a:rPr lang="en-US" altLang="ko-KR" b="0">
                <a:ea typeface="굴림" charset="-127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71825"/>
            <a:ext cx="47244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685800" y="1430338"/>
          <a:ext cx="6019800" cy="914400"/>
        </p:xfrm>
        <a:graphic>
          <a:graphicData uri="http://schemas.openxmlformats.org/drawingml/2006/table">
            <a:tbl>
              <a:tblPr/>
              <a:tblGrid>
                <a:gridCol w="2006600"/>
                <a:gridCol w="2006600"/>
                <a:gridCol w="20066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Система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Кол-во групп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Кол-во абонентов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iPECS-MG 300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50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100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iPECS-MG 100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20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100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23573" name="CasellaDiTesto 43"/>
          <p:cNvSpPr txBox="1">
            <a:spLocks noChangeArrowheads="1"/>
          </p:cNvSpPr>
          <p:nvPr/>
        </p:nvSpPr>
        <p:spPr bwMode="auto">
          <a:xfrm>
            <a:off x="5105400" y="3095625"/>
            <a:ext cx="388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A400"/>
              </a:buClr>
              <a:buSzPct val="120000"/>
            </a:pPr>
            <a:r>
              <a:rPr lang="ru-RU" altLang="ko-KR" b="1" dirty="0" smtClean="0">
                <a:latin typeface="Calibri" pitchFamily="34" charset="0"/>
              </a:rPr>
              <a:t>Вызов может быть перехвачен в пределах группы перехвата</a:t>
            </a:r>
            <a:r>
              <a:rPr lang="en-US" altLang="ko-KR" sz="1800" b="1" dirty="0" smtClean="0">
                <a:latin typeface="Calibri" pitchFamily="34" charset="0"/>
              </a:rPr>
              <a:t>.</a:t>
            </a:r>
            <a:endParaRPr lang="en-US" altLang="ko-KR" sz="1800" b="1" dirty="0">
              <a:latin typeface="Calibri" pitchFamily="34" charset="0"/>
            </a:endParaRPr>
          </a:p>
          <a:p>
            <a:pPr>
              <a:buClr>
                <a:srgbClr val="00A400"/>
              </a:buClr>
              <a:buSzPct val="120000"/>
            </a:pPr>
            <a:endParaRPr lang="en-US" altLang="ko-KR" sz="1400" b="1" dirty="0">
              <a:latin typeface="Calibri" pitchFamily="34" charset="0"/>
            </a:endParaRPr>
          </a:p>
          <a:p>
            <a:pPr>
              <a:buClr>
                <a:srgbClr val="00A400"/>
              </a:buClr>
              <a:buSzPct val="120000"/>
              <a:buFont typeface="Arial" pitchFamily="34" charset="0"/>
              <a:buChar char="•"/>
            </a:pPr>
            <a:r>
              <a:rPr lang="en-US" altLang="ko-KR" sz="1400" b="1" dirty="0">
                <a:latin typeface="Calibri" pitchFamily="34" charset="0"/>
              </a:rPr>
              <a:t> </a:t>
            </a:r>
            <a:r>
              <a:rPr lang="ru-RU" altLang="ko-KR" sz="1400" b="1" dirty="0" smtClean="0">
                <a:latin typeface="Calibri" pitchFamily="34" charset="0"/>
              </a:rPr>
              <a:t>Назначение перехвата</a:t>
            </a:r>
            <a:endParaRPr lang="en-US" altLang="ko-KR" sz="1400" b="1" dirty="0">
              <a:latin typeface="Calibri" pitchFamily="34" charset="0"/>
            </a:endParaRPr>
          </a:p>
          <a:p>
            <a:pPr>
              <a:buClr>
                <a:srgbClr val="00A400"/>
              </a:buClr>
              <a:buSzPct val="120000"/>
            </a:pPr>
            <a:r>
              <a:rPr lang="en-US" altLang="ko-KR" sz="1400" dirty="0">
                <a:latin typeface="Calibri" pitchFamily="34" charset="0"/>
              </a:rPr>
              <a:t>-. </a:t>
            </a:r>
            <a:r>
              <a:rPr lang="en-US" altLang="ko-KR" sz="1400" dirty="0" smtClean="0">
                <a:latin typeface="Calibri" pitchFamily="34" charset="0"/>
              </a:rPr>
              <a:t>All Call </a:t>
            </a:r>
            <a:endParaRPr lang="en-US" altLang="ko-KR" sz="1400" dirty="0">
              <a:latin typeface="Calibri" pitchFamily="34" charset="0"/>
            </a:endParaRPr>
          </a:p>
          <a:p>
            <a:pPr>
              <a:buClr>
                <a:srgbClr val="00A400"/>
              </a:buClr>
              <a:buSzPct val="120000"/>
            </a:pPr>
            <a:r>
              <a:rPr lang="en-US" altLang="ko-KR" sz="1400" dirty="0">
                <a:latin typeface="Calibri" pitchFamily="34" charset="0"/>
              </a:rPr>
              <a:t>   </a:t>
            </a:r>
            <a:r>
              <a:rPr lang="ru-RU" altLang="ko-KR" sz="1400" dirty="0" smtClean="0">
                <a:latin typeface="Calibri" pitchFamily="34" charset="0"/>
              </a:rPr>
              <a:t>Перехват всех вызовов.</a:t>
            </a:r>
            <a:endParaRPr lang="en-US" altLang="ko-KR" sz="1400" dirty="0">
              <a:latin typeface="Calibri" pitchFamily="34" charset="0"/>
            </a:endParaRPr>
          </a:p>
          <a:p>
            <a:pPr>
              <a:buClr>
                <a:srgbClr val="00A400"/>
              </a:buClr>
              <a:buSzPct val="120000"/>
            </a:pPr>
            <a:r>
              <a:rPr lang="en-US" altLang="ko-KR" sz="1400" dirty="0">
                <a:latin typeface="Calibri" pitchFamily="34" charset="0"/>
              </a:rPr>
              <a:t>-. Internal Call </a:t>
            </a:r>
          </a:p>
          <a:p>
            <a:pPr>
              <a:buClr>
                <a:srgbClr val="00A400"/>
              </a:buClr>
              <a:buSzPct val="120000"/>
            </a:pPr>
            <a:r>
              <a:rPr lang="ru-RU" altLang="ko-KR" sz="1400" dirty="0" smtClean="0">
                <a:latin typeface="Calibri" pitchFamily="34" charset="0"/>
              </a:rPr>
              <a:t>   Перехват внутренних вызовов.</a:t>
            </a:r>
            <a:endParaRPr lang="en-US" altLang="ko-KR" sz="1400" dirty="0">
              <a:latin typeface="Calibri" pitchFamily="34" charset="0"/>
            </a:endParaRPr>
          </a:p>
          <a:p>
            <a:pPr>
              <a:buClr>
                <a:srgbClr val="00A400"/>
              </a:buClr>
              <a:buSzPct val="120000"/>
            </a:pPr>
            <a:r>
              <a:rPr lang="en-US" altLang="ko-KR" sz="1400" dirty="0">
                <a:latin typeface="Calibri" pitchFamily="34" charset="0"/>
              </a:rPr>
              <a:t>-. E</a:t>
            </a:r>
            <a:r>
              <a:rPr lang="en-US" altLang="ko-KR" sz="1400" dirty="0" smtClean="0">
                <a:latin typeface="Calibri" pitchFamily="34" charset="0"/>
              </a:rPr>
              <a:t>xternal </a:t>
            </a:r>
            <a:r>
              <a:rPr lang="en-US" altLang="ko-KR" sz="1400" dirty="0">
                <a:latin typeface="Calibri" pitchFamily="34" charset="0"/>
              </a:rPr>
              <a:t>Call </a:t>
            </a:r>
          </a:p>
          <a:p>
            <a:pPr>
              <a:buClr>
                <a:srgbClr val="00A400"/>
              </a:buClr>
              <a:buSzPct val="120000"/>
            </a:pPr>
            <a:r>
              <a:rPr lang="en-US" altLang="ko-KR" sz="1400" dirty="0">
                <a:latin typeface="Calibri" pitchFamily="34" charset="0"/>
              </a:rPr>
              <a:t>   </a:t>
            </a:r>
            <a:r>
              <a:rPr lang="ru-RU" altLang="ko-KR" sz="1400" dirty="0" smtClean="0">
                <a:latin typeface="Calibri" pitchFamily="34" charset="0"/>
              </a:rPr>
              <a:t>Перехват внешних вызовов.</a:t>
            </a:r>
            <a:endParaRPr lang="en-US" altLang="ko-KR" sz="1400" dirty="0">
              <a:latin typeface="Calibri" pitchFamily="34" charset="0"/>
            </a:endParaRPr>
          </a:p>
          <a:p>
            <a:pPr>
              <a:buClr>
                <a:srgbClr val="00A400"/>
              </a:buClr>
              <a:buSzPct val="120000"/>
            </a:pP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3574" name="AutoShape 27"/>
          <p:cNvSpPr>
            <a:spLocks noChangeArrowheads="1"/>
          </p:cNvSpPr>
          <p:nvPr/>
        </p:nvSpPr>
        <p:spPr bwMode="auto">
          <a:xfrm>
            <a:off x="239713" y="3048000"/>
            <a:ext cx="8686800" cy="3355975"/>
          </a:xfrm>
          <a:prstGeom prst="roundRect">
            <a:avLst>
              <a:gd name="adj" fmla="val 2898"/>
            </a:avLst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 b="1">
              <a:latin typeface="Calibri" pitchFamily="34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57200" y="5641975"/>
          <a:ext cx="4724400" cy="609600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Система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Direct Pick Up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Group Pick Up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E5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iPECS-MG 300/100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7 + Station No.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5D63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566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D5D63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1"/>
                    </a:solidFill>
                  </a:tcPr>
                </a:tc>
              </a:tr>
            </a:tbl>
          </a:graphicData>
        </a:graphic>
      </p:graphicFrame>
      <p:sp>
        <p:nvSpPr>
          <p:cNvPr id="23589" name="CasellaDiTesto 43"/>
          <p:cNvSpPr txBox="1">
            <a:spLocks noChangeArrowheads="1"/>
          </p:cNvSpPr>
          <p:nvPr/>
        </p:nvSpPr>
        <p:spPr bwMode="auto">
          <a:xfrm>
            <a:off x="381000" y="5305425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A400"/>
              </a:buClr>
              <a:buSzPct val="120000"/>
              <a:buFont typeface="Arial" pitchFamily="34" charset="0"/>
              <a:buChar char="•"/>
            </a:pPr>
            <a:r>
              <a:rPr lang="en-US" altLang="ko-KR" sz="1400" b="1" dirty="0">
                <a:latin typeface="Calibri" pitchFamily="34" charset="0"/>
              </a:rPr>
              <a:t> </a:t>
            </a:r>
            <a:r>
              <a:rPr lang="ru-RU" altLang="ko-KR" sz="1400" b="1" dirty="0" smtClean="0">
                <a:latin typeface="Calibri" pitchFamily="34" charset="0"/>
              </a:rPr>
              <a:t>Код функции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3590" name="Rectangle 5"/>
          <p:cNvSpPr>
            <a:spLocks noChangeArrowheads="1"/>
          </p:cNvSpPr>
          <p:nvPr/>
        </p:nvSpPr>
        <p:spPr bwMode="auto">
          <a:xfrm>
            <a:off x="492125" y="928688"/>
            <a:ext cx="20408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ko-KR" sz="2200" dirty="0" smtClean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Ёмкость систем</a:t>
            </a:r>
            <a:endParaRPr lang="en-US" altLang="ko-KR" sz="2200" dirty="0">
              <a:solidFill>
                <a:srgbClr val="292929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3591" name="Rectangle 11"/>
          <p:cNvSpPr>
            <a:spLocks noChangeArrowheads="1"/>
          </p:cNvSpPr>
          <p:nvPr/>
        </p:nvSpPr>
        <p:spPr bwMode="auto">
          <a:xfrm>
            <a:off x="163513" y="993775"/>
            <a:ext cx="28575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ko-KR" altLang="en-US" sz="1800">
              <a:latin typeface="Calibri" pitchFamily="34" charset="0"/>
              <a:ea typeface="굴림" charset="-127"/>
            </a:endParaRPr>
          </a:p>
        </p:txBody>
      </p:sp>
      <p:sp>
        <p:nvSpPr>
          <p:cNvPr id="23592" name="Rectangle 5"/>
          <p:cNvSpPr>
            <a:spLocks noChangeArrowheads="1"/>
          </p:cNvSpPr>
          <p:nvPr/>
        </p:nvSpPr>
        <p:spPr bwMode="auto">
          <a:xfrm>
            <a:off x="481013" y="2541588"/>
            <a:ext cx="35112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ko-KR" sz="2200" dirty="0" smtClean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Атрибуты группы перехвата</a:t>
            </a:r>
            <a:endParaRPr lang="en-US" altLang="ko-KR" sz="2200" dirty="0">
              <a:solidFill>
                <a:srgbClr val="292929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3593" name="Rectangle 11"/>
          <p:cNvSpPr>
            <a:spLocks noChangeArrowheads="1"/>
          </p:cNvSpPr>
          <p:nvPr/>
        </p:nvSpPr>
        <p:spPr bwMode="auto">
          <a:xfrm>
            <a:off x="152400" y="2606675"/>
            <a:ext cx="28575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ko-KR" altLang="en-US" sz="1800">
              <a:latin typeface="Calibri" pitchFamily="34" charset="0"/>
              <a:ea typeface="굴림" charset="-127"/>
            </a:endParaRPr>
          </a:p>
        </p:txBody>
      </p:sp>
      <p:grpSp>
        <p:nvGrpSpPr>
          <p:cNvPr id="2" name="그룹 16"/>
          <p:cNvGrpSpPr>
            <a:grpSpLocks/>
          </p:cNvGrpSpPr>
          <p:nvPr/>
        </p:nvGrpSpPr>
        <p:grpSpPr bwMode="auto">
          <a:xfrm>
            <a:off x="0" y="346075"/>
            <a:ext cx="9144000" cy="433388"/>
            <a:chOff x="0" y="345375"/>
            <a:chExt cx="9144000" cy="433388"/>
          </a:xfrm>
        </p:grpSpPr>
        <p:sp>
          <p:nvSpPr>
            <p:cNvPr id="18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latinLnBrk="0" hangingPunct="0"/>
              <a:r>
                <a:rPr lang="ru-RU" altLang="ko-KR" b="1" dirty="0" smtClean="0">
                  <a:solidFill>
                    <a:srgbClr val="FFFFFF"/>
                  </a:solidFill>
                  <a:latin typeface="Calibri" pitchFamily="34" charset="0"/>
                  <a:ea typeface="굴림" charset="-127"/>
                </a:rPr>
                <a:t>Группы перехвата</a:t>
              </a:r>
              <a:endParaRPr lang="en-US" altLang="ko-KR" b="1" dirty="0">
                <a:solidFill>
                  <a:schemeClr val="bg1"/>
                </a:solidFill>
                <a:latin typeface="Calibri" pitchFamily="34" charset="0"/>
                <a:ea typeface="굴림" charset="-127"/>
              </a:endParaRPr>
            </a:p>
          </p:txBody>
        </p:sp>
        <p:cxnSp>
          <p:nvCxnSpPr>
            <p:cNvPr id="23596" name="직선 연결선 18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1614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0"/>
              <a:t>Создание группы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34766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1</a:t>
            </a:r>
            <a:r>
              <a:rPr lang="ru-RU" sz="1400" b="0"/>
              <a:t>. В </a:t>
            </a:r>
            <a:r>
              <a:rPr lang="en-US" sz="1400" b="0"/>
              <a:t>PGM200 </a:t>
            </a:r>
            <a:r>
              <a:rPr lang="ru-RU" sz="1400" b="0"/>
              <a:t>создать группу №620</a:t>
            </a:r>
          </a:p>
          <a:p>
            <a:r>
              <a:rPr lang="ru-RU" sz="1400" b="0"/>
              <a:t>Выбрать тип </a:t>
            </a:r>
            <a:r>
              <a:rPr lang="en-US" sz="1400" b="0"/>
              <a:t>Ring </a:t>
            </a:r>
          </a:p>
          <a:p>
            <a:r>
              <a:rPr lang="ru-RU" sz="1400" b="0"/>
              <a:t>сохранить</a:t>
            </a:r>
          </a:p>
          <a:p>
            <a:endParaRPr lang="ru-RU" sz="1400" b="0"/>
          </a:p>
          <a:p>
            <a:r>
              <a:rPr lang="en-US" sz="1400" b="0"/>
              <a:t>2</a:t>
            </a:r>
            <a:r>
              <a:rPr lang="ru-RU" sz="1400" b="0"/>
              <a:t>. Добавить участника</a:t>
            </a:r>
          </a:p>
          <a:p>
            <a:r>
              <a:rPr lang="ru-RU" sz="1400" b="0"/>
              <a:t>группы № </a:t>
            </a:r>
            <a:r>
              <a:rPr lang="en-US" sz="1400" b="0"/>
              <a:t>1</a:t>
            </a:r>
            <a:r>
              <a:rPr lang="ru-RU" sz="1400" b="0"/>
              <a:t>00 и 106</a:t>
            </a:r>
          </a:p>
          <a:p>
            <a:endParaRPr lang="ru-RU" sz="1400" b="0"/>
          </a:p>
          <a:p>
            <a:r>
              <a:rPr lang="ru-RU" sz="1400" b="0"/>
              <a:t>3. Произвести вызов на группу 620</a:t>
            </a:r>
          </a:p>
          <a:p>
            <a:endParaRPr lang="ru-RU" sz="1400" b="0"/>
          </a:p>
          <a:p>
            <a:r>
              <a:rPr lang="ru-RU" sz="1400" b="0"/>
              <a:t>4. В </a:t>
            </a:r>
            <a:r>
              <a:rPr lang="en-US" sz="1400" b="0"/>
              <a:t>PGM</a:t>
            </a:r>
            <a:r>
              <a:rPr lang="ru-RU" sz="1400" b="0"/>
              <a:t>204 создаем группу перехвата</a:t>
            </a:r>
          </a:p>
          <a:p>
            <a:r>
              <a:rPr lang="ru-RU" sz="1400" b="0"/>
              <a:t>№1</a:t>
            </a:r>
            <a:r>
              <a:rPr lang="en-US" sz="1400" b="0"/>
              <a:t> </a:t>
            </a:r>
            <a:r>
              <a:rPr lang="ru-RU" sz="1400" b="0"/>
              <a:t>и добавляем абонентов 100-106</a:t>
            </a: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Группы абонентов. Практика</a:t>
            </a:r>
          </a:p>
        </p:txBody>
      </p:sp>
      <p:pic>
        <p:nvPicPr>
          <p:cNvPr id="1638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412875"/>
            <a:ext cx="3543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268413"/>
            <a:ext cx="2519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05038"/>
            <a:ext cx="4286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3357563"/>
            <a:ext cx="2876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005263"/>
            <a:ext cx="5905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3213100"/>
            <a:ext cx="25352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716338"/>
            <a:ext cx="4583112" cy="2832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7411" name="모서리가 둥근 직사각형 34"/>
          <p:cNvSpPr>
            <a:spLocks noChangeArrowheads="1"/>
          </p:cNvSpPr>
          <p:nvPr/>
        </p:nvSpPr>
        <p:spPr bwMode="auto">
          <a:xfrm>
            <a:off x="2771775" y="4652963"/>
            <a:ext cx="1223963" cy="1571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cxnSp>
        <p:nvCxnSpPr>
          <p:cNvPr id="17412" name="직선 화살표 연결선 30"/>
          <p:cNvCxnSpPr>
            <a:cxnSpLocks noChangeShapeType="1"/>
            <a:stCxn id="17411" idx="3"/>
          </p:cNvCxnSpPr>
          <p:nvPr/>
        </p:nvCxnSpPr>
        <p:spPr bwMode="auto">
          <a:xfrm>
            <a:off x="4014788" y="4732338"/>
            <a:ext cx="1914525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011863" y="4365625"/>
            <a:ext cx="10287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90000"/>
              </a:lnSpc>
              <a:buFontTx/>
              <a:buChar char="•"/>
            </a:pPr>
            <a:r>
              <a:rPr lang="en-US" altLang="ko-KR" sz="1400">
                <a:latin typeface="Calibri" pitchFamily="34" charset="0"/>
                <a:ea typeface="굴림" charset="-127"/>
              </a:rPr>
              <a:t> Round</a:t>
            </a:r>
          </a:p>
          <a:p>
            <a:pPr latinLnBrk="1">
              <a:lnSpc>
                <a:spcPct val="90000"/>
              </a:lnSpc>
              <a:buFontTx/>
              <a:buChar char="•"/>
            </a:pPr>
            <a:r>
              <a:rPr lang="en-US" altLang="ko-KR" sz="1400">
                <a:latin typeface="Calibri" pitchFamily="34" charset="0"/>
                <a:ea typeface="굴림" charset="-127"/>
              </a:rPr>
              <a:t> Last</a:t>
            </a:r>
          </a:p>
          <a:p>
            <a:pPr latinLnBrk="1">
              <a:lnSpc>
                <a:spcPct val="90000"/>
              </a:lnSpc>
              <a:buFontTx/>
              <a:buChar char="•"/>
            </a:pPr>
            <a:r>
              <a:rPr lang="en-US" altLang="ko-KR" sz="1400">
                <a:latin typeface="Calibri" pitchFamily="34" charset="0"/>
                <a:ea typeface="굴림" charset="-127"/>
              </a:rPr>
              <a:t> First</a:t>
            </a:r>
          </a:p>
        </p:txBody>
      </p:sp>
      <p:sp>
        <p:nvSpPr>
          <p:cNvPr id="17414" name="모서리가 둥근 직사각형 34"/>
          <p:cNvSpPr>
            <a:spLocks noChangeArrowheads="1"/>
          </p:cNvSpPr>
          <p:nvPr/>
        </p:nvSpPr>
        <p:spPr bwMode="auto">
          <a:xfrm>
            <a:off x="2771775" y="5157788"/>
            <a:ext cx="1223963" cy="142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cxnSp>
        <p:nvCxnSpPr>
          <p:cNvPr id="17415" name="직선 화살표 연결선 30"/>
          <p:cNvCxnSpPr>
            <a:cxnSpLocks noChangeShapeType="1"/>
            <a:stCxn id="17414" idx="3"/>
          </p:cNvCxnSpPr>
          <p:nvPr/>
        </p:nvCxnSpPr>
        <p:spPr bwMode="auto">
          <a:xfrm>
            <a:off x="4014788" y="5229225"/>
            <a:ext cx="1365250" cy="1793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5580063" y="5084763"/>
            <a:ext cx="3048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90000"/>
              </a:lnSpc>
              <a:buFontTx/>
              <a:buChar char="•"/>
            </a:pPr>
            <a:r>
              <a:rPr lang="en-US" altLang="ko-KR" sz="1400" b="0">
                <a:ea typeface="굴림" charset="-127"/>
              </a:rPr>
              <a:t> Automatic Network Dialing Digit</a:t>
            </a:r>
          </a:p>
          <a:p>
            <a:pPr latinLnBrk="1">
              <a:lnSpc>
                <a:spcPct val="90000"/>
              </a:lnSpc>
              <a:buFontTx/>
              <a:buChar char="•"/>
            </a:pPr>
            <a:r>
              <a:rPr lang="en-US" altLang="ko-KR" sz="1400" b="0">
                <a:ea typeface="굴림" charset="-127"/>
              </a:rPr>
              <a:t> </a:t>
            </a:r>
            <a:r>
              <a:rPr lang="ru-RU" altLang="ko-KR" sz="1400" b="0"/>
              <a:t>Автоматическая отправка в линию перед набором</a:t>
            </a:r>
            <a:r>
              <a:rPr lang="en-US" altLang="ko-KR" sz="1400" b="0">
                <a:ea typeface="HY헤드라인M" pitchFamily="18" charset="-127"/>
              </a:rPr>
              <a:t> </a:t>
            </a:r>
            <a:r>
              <a:rPr lang="ru-RU" altLang="ko-KR" sz="1400" b="0"/>
              <a:t>указанных цифр. Например </a:t>
            </a:r>
            <a:r>
              <a:rPr lang="en-US" altLang="ko-KR" sz="1400" b="0">
                <a:ea typeface="굴림" charset="-127"/>
              </a:rPr>
              <a:t>“9”</a:t>
            </a:r>
          </a:p>
        </p:txBody>
      </p:sp>
      <p:sp>
        <p:nvSpPr>
          <p:cNvPr id="17417" name="모서리가 둥근 직사각형 34"/>
          <p:cNvSpPr>
            <a:spLocks noChangeArrowheads="1"/>
          </p:cNvSpPr>
          <p:nvPr/>
        </p:nvSpPr>
        <p:spPr bwMode="auto">
          <a:xfrm>
            <a:off x="2771775" y="5516563"/>
            <a:ext cx="1223963" cy="7921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17418" name="TextBox 4"/>
          <p:cNvSpPr txBox="1">
            <a:spLocks noChangeArrowheads="1"/>
          </p:cNvSpPr>
          <p:nvPr/>
        </p:nvSpPr>
        <p:spPr bwMode="auto">
          <a:xfrm>
            <a:off x="5580063" y="5949950"/>
            <a:ext cx="3781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90000"/>
              </a:lnSpc>
              <a:buFontTx/>
              <a:buChar char="•"/>
            </a:pPr>
            <a:r>
              <a:rPr lang="en-US" altLang="ko-KR" sz="1400" b="0">
                <a:ea typeface="굴림" charset="-127"/>
              </a:rPr>
              <a:t> First (Second) Alternate CO Group Access code</a:t>
            </a:r>
          </a:p>
          <a:p>
            <a:pPr latinLnBrk="1">
              <a:lnSpc>
                <a:spcPct val="90000"/>
              </a:lnSpc>
              <a:buFontTx/>
              <a:buChar char="•"/>
            </a:pPr>
            <a:r>
              <a:rPr lang="en-US" altLang="ko-KR" sz="1400" b="0">
                <a:ea typeface="굴림" charset="-127"/>
              </a:rPr>
              <a:t> </a:t>
            </a:r>
            <a:r>
              <a:rPr lang="ru-RU" altLang="ko-KR" sz="1400" b="0"/>
              <a:t>При отсутствии доступных С.Л. В группе</a:t>
            </a:r>
            <a:endParaRPr lang="en-US" altLang="ko-KR" sz="1400" b="0">
              <a:ea typeface="굴림" charset="-127"/>
            </a:endParaRPr>
          </a:p>
        </p:txBody>
      </p:sp>
      <p:cxnSp>
        <p:nvCxnSpPr>
          <p:cNvPr id="17419" name="직선 화살표 연결선 30"/>
          <p:cNvCxnSpPr>
            <a:cxnSpLocks noChangeShapeType="1"/>
            <a:stCxn id="17417" idx="3"/>
            <a:endCxn id="17418" idx="1"/>
          </p:cNvCxnSpPr>
          <p:nvPr/>
        </p:nvCxnSpPr>
        <p:spPr bwMode="auto">
          <a:xfrm>
            <a:off x="4014788" y="5913438"/>
            <a:ext cx="1565275" cy="3714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7420" name="Rectangle 15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Группы соединительных линий.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468313" y="981075"/>
            <a:ext cx="63373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Каждая внешняя линия должна находиться в какой-либо группе внешних линий (либо не назначено).</a:t>
            </a:r>
            <a:r>
              <a:rPr lang="en-US" sz="1400" b="0"/>
              <a:t> </a:t>
            </a:r>
            <a:r>
              <a:rPr lang="ru-RU" sz="1400" b="0"/>
              <a:t>Используется для разграничения прав и маршрутизации.  </a:t>
            </a:r>
            <a:endParaRPr lang="ru-RU" sz="1400"/>
          </a:p>
          <a:p>
            <a:pPr>
              <a:buFontTx/>
              <a:buChar char="•"/>
            </a:pPr>
            <a:endParaRPr lang="ru-RU" sz="1400"/>
          </a:p>
          <a:p>
            <a:pPr>
              <a:buFontTx/>
              <a:buChar char="•"/>
            </a:pPr>
            <a:endParaRPr lang="en-US" sz="1400" b="0"/>
          </a:p>
          <a:p>
            <a:endParaRPr lang="en-US" sz="1400" b="0"/>
          </a:p>
          <a:p>
            <a:r>
              <a:rPr lang="ru-RU" sz="1400" b="0"/>
              <a:t>Доступ к группам внешних линий для каждого абонента </a:t>
            </a:r>
          </a:p>
          <a:p>
            <a:r>
              <a:rPr lang="ru-RU" sz="1400" b="0"/>
              <a:t>задается системным программированием. </a:t>
            </a:r>
          </a:p>
        </p:txBody>
      </p:sp>
      <p:pic>
        <p:nvPicPr>
          <p:cNvPr id="1742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5343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20"/>
          <p:cNvSpPr txBox="1">
            <a:spLocks noChangeArrowheads="1"/>
          </p:cNvSpPr>
          <p:nvPr/>
        </p:nvSpPr>
        <p:spPr bwMode="auto">
          <a:xfrm rot="-2038478">
            <a:off x="6156325" y="1700213"/>
            <a:ext cx="138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FF0000"/>
                </a:solidFill>
              </a:rPr>
              <a:t>Нет доступа</a:t>
            </a:r>
          </a:p>
        </p:txBody>
      </p:sp>
      <p:pic>
        <p:nvPicPr>
          <p:cNvPr id="1742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852738"/>
            <a:ext cx="2592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781300"/>
            <a:ext cx="3743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1484313"/>
            <a:ext cx="25257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63461" y="908050"/>
            <a:ext cx="3780539" cy="2981325"/>
            <a:chOff x="2790" y="669"/>
            <a:chExt cx="2904" cy="3303"/>
          </a:xfrm>
        </p:grpSpPr>
        <p:sp>
          <p:nvSpPr>
            <p:cNvPr id="17430" name="Text Box 25"/>
            <p:cNvSpPr txBox="1">
              <a:spLocks noChangeArrowheads="1"/>
            </p:cNvSpPr>
            <p:nvPr/>
          </p:nvSpPr>
          <p:spPr bwMode="auto">
            <a:xfrm>
              <a:off x="4327" y="1299"/>
              <a:ext cx="1367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>
                  <a:solidFill>
                    <a:srgbClr val="996633"/>
                  </a:solidFill>
                  <a:ea typeface="굴림" charset="-127"/>
                </a:rPr>
                <a:t>Group 1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550" y="669"/>
              <a:ext cx="928" cy="820"/>
              <a:chOff x="4494" y="629"/>
              <a:chExt cx="928" cy="820"/>
            </a:xfrm>
          </p:grpSpPr>
          <p:sp>
            <p:nvSpPr>
              <p:cNvPr id="17453" name="Oval 27"/>
              <p:cNvSpPr>
                <a:spLocks noChangeArrowheads="1"/>
              </p:cNvSpPr>
              <p:nvPr/>
            </p:nvSpPr>
            <p:spPr bwMode="auto">
              <a:xfrm>
                <a:off x="4494" y="629"/>
                <a:ext cx="928" cy="6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54" name="Text Box 28"/>
              <p:cNvSpPr txBox="1">
                <a:spLocks noChangeArrowheads="1"/>
              </p:cNvSpPr>
              <p:nvPr/>
            </p:nvSpPr>
            <p:spPr bwMode="auto">
              <a:xfrm>
                <a:off x="4592" y="757"/>
                <a:ext cx="343" cy="4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CO 1</a:t>
                </a:r>
              </a:p>
            </p:txBody>
          </p:sp>
          <p:sp>
            <p:nvSpPr>
              <p:cNvPr id="17455" name="Text Box 29"/>
              <p:cNvSpPr txBox="1">
                <a:spLocks noChangeArrowheads="1"/>
              </p:cNvSpPr>
              <p:nvPr/>
            </p:nvSpPr>
            <p:spPr bwMode="auto">
              <a:xfrm>
                <a:off x="4737" y="889"/>
                <a:ext cx="344" cy="4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CO  2</a:t>
                </a:r>
              </a:p>
            </p:txBody>
          </p:sp>
          <p:sp>
            <p:nvSpPr>
              <p:cNvPr id="17456" name="Text Box 30"/>
              <p:cNvSpPr txBox="1">
                <a:spLocks noChangeArrowheads="1"/>
              </p:cNvSpPr>
              <p:nvPr/>
            </p:nvSpPr>
            <p:spPr bwMode="auto">
              <a:xfrm>
                <a:off x="4935" y="1009"/>
                <a:ext cx="339" cy="4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CO  3</a:t>
                </a:r>
              </a:p>
            </p:txBody>
          </p:sp>
        </p:grpSp>
        <p:cxnSp>
          <p:nvCxnSpPr>
            <p:cNvPr id="17432" name="AutoShape 31"/>
            <p:cNvCxnSpPr>
              <a:cxnSpLocks noChangeShapeType="1"/>
              <a:endCxn id="17453" idx="3"/>
            </p:cNvCxnSpPr>
            <p:nvPr/>
          </p:nvCxnSpPr>
          <p:spPr bwMode="auto">
            <a:xfrm flipV="1">
              <a:off x="3600" y="1225"/>
              <a:ext cx="1086" cy="97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7433" name="Text Box 32"/>
            <p:cNvSpPr txBox="1">
              <a:spLocks noChangeArrowheads="1"/>
            </p:cNvSpPr>
            <p:nvPr/>
          </p:nvSpPr>
          <p:spPr bwMode="auto">
            <a:xfrm rot="-2550679">
              <a:off x="3910" y="1742"/>
              <a:ext cx="14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endParaRPr kumimoji="1" lang="en-US" altLang="ko-KR" sz="1400">
                <a:ea typeface="굴림" charset="-127"/>
              </a:endParaRPr>
            </a:p>
          </p:txBody>
        </p:sp>
        <p:sp>
          <p:nvSpPr>
            <p:cNvPr id="17434" name="Text Box 33"/>
            <p:cNvSpPr txBox="1">
              <a:spLocks noChangeArrowheads="1"/>
            </p:cNvSpPr>
            <p:nvPr/>
          </p:nvSpPr>
          <p:spPr bwMode="auto">
            <a:xfrm>
              <a:off x="4454" y="2407"/>
              <a:ext cx="1113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>
                  <a:solidFill>
                    <a:srgbClr val="996633"/>
                  </a:solidFill>
                  <a:ea typeface="굴림" charset="-127"/>
                </a:rPr>
                <a:t>Group 2</a:t>
              </a:r>
            </a:p>
            <a:p>
              <a:pPr algn="ctr" latinLnBrk="1"/>
              <a:endParaRPr kumimoji="1" lang="en-US" altLang="ko-KR" sz="1200">
                <a:solidFill>
                  <a:srgbClr val="996633"/>
                </a:solidFill>
                <a:ea typeface="굴림" charset="-127"/>
              </a:endParaRPr>
            </a:p>
          </p:txBody>
        </p:sp>
        <p:cxnSp>
          <p:nvCxnSpPr>
            <p:cNvPr id="17435" name="AutoShape 34"/>
            <p:cNvCxnSpPr>
              <a:cxnSpLocks noChangeShapeType="1"/>
              <a:endCxn id="17449" idx="2"/>
            </p:cNvCxnSpPr>
            <p:nvPr/>
          </p:nvCxnSpPr>
          <p:spPr bwMode="auto">
            <a:xfrm flipV="1">
              <a:off x="3600" y="2093"/>
              <a:ext cx="924" cy="1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4524" y="1781"/>
              <a:ext cx="974" cy="884"/>
              <a:chOff x="4560" y="1781"/>
              <a:chExt cx="974" cy="884"/>
            </a:xfrm>
          </p:grpSpPr>
          <p:sp>
            <p:nvSpPr>
              <p:cNvPr id="17449" name="Oval 36"/>
              <p:cNvSpPr>
                <a:spLocks noChangeArrowheads="1"/>
              </p:cNvSpPr>
              <p:nvPr/>
            </p:nvSpPr>
            <p:spPr bwMode="auto">
              <a:xfrm>
                <a:off x="4560" y="1781"/>
                <a:ext cx="974" cy="6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50" name="Text Box 37"/>
              <p:cNvSpPr txBox="1">
                <a:spLocks noChangeArrowheads="1"/>
              </p:cNvSpPr>
              <p:nvPr/>
            </p:nvSpPr>
            <p:spPr bwMode="auto">
              <a:xfrm>
                <a:off x="4715" y="1906"/>
                <a:ext cx="359" cy="43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CO  4</a:t>
                </a:r>
              </a:p>
            </p:txBody>
          </p:sp>
          <p:sp>
            <p:nvSpPr>
              <p:cNvPr id="17451" name="Text Box 38"/>
              <p:cNvSpPr txBox="1">
                <a:spLocks noChangeArrowheads="1"/>
              </p:cNvSpPr>
              <p:nvPr/>
            </p:nvSpPr>
            <p:spPr bwMode="auto">
              <a:xfrm>
                <a:off x="4868" y="2031"/>
                <a:ext cx="358" cy="43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CO  5</a:t>
                </a:r>
              </a:p>
            </p:txBody>
          </p:sp>
          <p:sp>
            <p:nvSpPr>
              <p:cNvPr id="17452" name="Text Box 39"/>
              <p:cNvSpPr txBox="1">
                <a:spLocks noChangeArrowheads="1"/>
              </p:cNvSpPr>
              <p:nvPr/>
            </p:nvSpPr>
            <p:spPr bwMode="auto">
              <a:xfrm>
                <a:off x="5074" y="2141"/>
                <a:ext cx="360" cy="52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CO</a:t>
                </a:r>
                <a:endParaRPr kumimoji="1" lang="ru-RU" altLang="ko-KR" sz="1000"/>
              </a:p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17437" name="Text Box 40"/>
            <p:cNvSpPr txBox="1">
              <a:spLocks noChangeArrowheads="1"/>
            </p:cNvSpPr>
            <p:nvPr/>
          </p:nvSpPr>
          <p:spPr bwMode="auto">
            <a:xfrm>
              <a:off x="4605" y="3566"/>
              <a:ext cx="81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>
                  <a:solidFill>
                    <a:srgbClr val="996633"/>
                  </a:solidFill>
                  <a:ea typeface="굴림" charset="-127"/>
                </a:rPr>
                <a:t>Group 3</a:t>
              </a:r>
            </a:p>
          </p:txBody>
        </p:sp>
        <p:cxnSp>
          <p:nvCxnSpPr>
            <p:cNvPr id="17438" name="AutoShape 41"/>
            <p:cNvCxnSpPr>
              <a:cxnSpLocks noChangeShapeType="1"/>
              <a:endCxn id="17442" idx="2"/>
            </p:cNvCxnSpPr>
            <p:nvPr/>
          </p:nvCxnSpPr>
          <p:spPr bwMode="auto">
            <a:xfrm>
              <a:off x="3600" y="2195"/>
              <a:ext cx="906" cy="10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4506" y="2892"/>
              <a:ext cx="1020" cy="812"/>
              <a:chOff x="4560" y="2933"/>
              <a:chExt cx="1020" cy="812"/>
            </a:xfrm>
          </p:grpSpPr>
          <p:sp>
            <p:nvSpPr>
              <p:cNvPr id="17442" name="Oval 43"/>
              <p:cNvSpPr>
                <a:spLocks noChangeArrowheads="1"/>
              </p:cNvSpPr>
              <p:nvPr/>
            </p:nvSpPr>
            <p:spPr bwMode="auto">
              <a:xfrm>
                <a:off x="4560" y="2933"/>
                <a:ext cx="1020" cy="6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43" name="Text Box 44"/>
              <p:cNvSpPr txBox="1">
                <a:spLocks noChangeArrowheads="1"/>
              </p:cNvSpPr>
              <p:nvPr/>
            </p:nvSpPr>
            <p:spPr bwMode="auto">
              <a:xfrm>
                <a:off x="4752" y="3127"/>
                <a:ext cx="377" cy="27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endParaRPr kumimoji="1" lang="ko-KR" altLang="ko-KR" sz="1000">
                  <a:ea typeface="굴림" charset="-127"/>
                </a:endParaRPr>
              </a:p>
            </p:txBody>
          </p:sp>
          <p:sp>
            <p:nvSpPr>
              <p:cNvPr id="17444" name="Text Box 45"/>
              <p:cNvSpPr txBox="1">
                <a:spLocks noChangeArrowheads="1"/>
              </p:cNvSpPr>
              <p:nvPr/>
            </p:nvSpPr>
            <p:spPr bwMode="auto">
              <a:xfrm>
                <a:off x="4858" y="3171"/>
                <a:ext cx="378" cy="27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endParaRPr kumimoji="1" lang="ko-KR" altLang="ko-KR" sz="1000">
                  <a:ea typeface="굴림" charset="-127"/>
                </a:endParaRPr>
              </a:p>
            </p:txBody>
          </p:sp>
          <p:sp>
            <p:nvSpPr>
              <p:cNvPr id="17445" name="Text Box 46"/>
              <p:cNvSpPr txBox="1">
                <a:spLocks noChangeArrowheads="1"/>
              </p:cNvSpPr>
              <p:nvPr/>
            </p:nvSpPr>
            <p:spPr bwMode="auto">
              <a:xfrm>
                <a:off x="5022" y="3215"/>
                <a:ext cx="375" cy="27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endParaRPr kumimoji="1" lang="ko-KR" altLang="ko-KR" sz="1000">
                  <a:ea typeface="굴림" charset="-127"/>
                </a:endParaRPr>
              </a:p>
            </p:txBody>
          </p:sp>
          <p:sp>
            <p:nvSpPr>
              <p:cNvPr id="17446" name="Text Box 47"/>
              <p:cNvSpPr txBox="1">
                <a:spLocks noChangeArrowheads="1"/>
              </p:cNvSpPr>
              <p:nvPr/>
            </p:nvSpPr>
            <p:spPr bwMode="auto">
              <a:xfrm>
                <a:off x="4645" y="3070"/>
                <a:ext cx="377" cy="4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CO  7</a:t>
                </a:r>
              </a:p>
            </p:txBody>
          </p:sp>
          <p:sp>
            <p:nvSpPr>
              <p:cNvPr id="17447" name="Text Box 48"/>
              <p:cNvSpPr txBox="1">
                <a:spLocks noChangeArrowheads="1"/>
              </p:cNvSpPr>
              <p:nvPr/>
            </p:nvSpPr>
            <p:spPr bwMode="auto">
              <a:xfrm>
                <a:off x="5072" y="3306"/>
                <a:ext cx="431" cy="43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altLang="ko-KR" sz="1000">
                    <a:ea typeface="굴림" charset="-127"/>
                  </a:rPr>
                  <a:t>CO  </a:t>
                </a:r>
                <a:r>
                  <a:rPr kumimoji="1" lang="ru-RU" altLang="ko-KR" sz="1000"/>
                  <a:t>12</a:t>
                </a:r>
                <a:endParaRPr kumimoji="1" lang="en-US" altLang="ko-KR" sz="1000">
                  <a:ea typeface="굴림" charset="-127"/>
                </a:endParaRPr>
              </a:p>
            </p:txBody>
          </p:sp>
          <p:sp>
            <p:nvSpPr>
              <p:cNvPr id="17448" name="Text Box 49"/>
              <p:cNvSpPr txBox="1">
                <a:spLocks noChangeArrowheads="1"/>
              </p:cNvSpPr>
              <p:nvPr/>
            </p:nvSpPr>
            <p:spPr bwMode="auto">
              <a:xfrm>
                <a:off x="4847" y="3126"/>
                <a:ext cx="641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>
                  <a:lnSpc>
                    <a:spcPct val="50000"/>
                  </a:lnSpc>
                </a:pPr>
                <a:r>
                  <a:rPr kumimoji="1" lang="ko-KR" altLang="en-US" sz="1000" b="0">
                    <a:latin typeface="Times New Roman" pitchFamily="18" charset="0"/>
                    <a:ea typeface="굴림" charset="-127"/>
                  </a:rPr>
                  <a:t>.</a:t>
                </a:r>
                <a:endParaRPr kumimoji="1" lang="ko-KR" altLang="en-US" sz="1200">
                  <a:latin typeface="Times New Roman" pitchFamily="18" charset="0"/>
                  <a:ea typeface="굴림" charset="-127"/>
                </a:endParaRPr>
              </a:p>
              <a:p>
                <a:pPr latinLnBrk="1">
                  <a:lnSpc>
                    <a:spcPct val="50000"/>
                  </a:lnSpc>
                </a:pPr>
                <a:r>
                  <a:rPr kumimoji="1" lang="ko-KR" altLang="en-US" sz="1200">
                    <a:latin typeface="Times New Roman" pitchFamily="18" charset="0"/>
                    <a:ea typeface="굴림" charset="-127"/>
                  </a:rPr>
                  <a:t>    .</a:t>
                </a:r>
              </a:p>
              <a:p>
                <a:pPr latinLnBrk="1">
                  <a:lnSpc>
                    <a:spcPct val="50000"/>
                  </a:lnSpc>
                </a:pPr>
                <a:r>
                  <a:rPr kumimoji="1" lang="ko-KR" altLang="en-US" sz="1200">
                    <a:latin typeface="Times New Roman" pitchFamily="18" charset="0"/>
                    <a:ea typeface="굴림" charset="-127"/>
                  </a:rPr>
                  <a:t>         .</a:t>
                </a:r>
              </a:p>
              <a:p>
                <a:pPr latinLnBrk="1">
                  <a:lnSpc>
                    <a:spcPct val="50000"/>
                  </a:lnSpc>
                </a:pPr>
                <a:r>
                  <a:rPr kumimoji="1" lang="ko-KR" altLang="en-US" sz="1200">
                    <a:latin typeface="Times New Roman" pitchFamily="18" charset="0"/>
                    <a:ea typeface="굴림" charset="-127"/>
                  </a:rPr>
                  <a:t>             .</a:t>
                </a:r>
                <a:endParaRPr kumimoji="1" lang="ko-KR" altLang="en-US" sz="1000" b="0">
                  <a:latin typeface="Times New Roman" pitchFamily="18" charset="0"/>
                  <a:ea typeface="굴림" charset="-127"/>
                </a:endParaRPr>
              </a:p>
            </p:txBody>
          </p:sp>
        </p:grpSp>
        <p:sp>
          <p:nvSpPr>
            <p:cNvPr id="17440" name="Text Box 50"/>
            <p:cNvSpPr txBox="1">
              <a:spLocks noChangeArrowheads="1"/>
            </p:cNvSpPr>
            <p:nvPr/>
          </p:nvSpPr>
          <p:spPr bwMode="auto">
            <a:xfrm>
              <a:off x="2886" y="1703"/>
              <a:ext cx="14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lnSpc>
                  <a:spcPct val="130000"/>
                </a:lnSpc>
              </a:pPr>
              <a:endParaRPr kumimoji="1" lang="en-US" altLang="ko-KR" sz="1600">
                <a:solidFill>
                  <a:srgbClr val="FFCC00"/>
                </a:solidFill>
                <a:ea typeface="굴림" charset="-127"/>
              </a:endParaRPr>
            </a:p>
          </p:txBody>
        </p:sp>
        <p:pic>
          <p:nvPicPr>
            <p:cNvPr id="17441" name="Picture 5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90" y="1946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8" name="Picture 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076700"/>
            <a:ext cx="26447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모서리가 둥근 직사각형 34"/>
          <p:cNvSpPr>
            <a:spLocks noChangeArrowheads="1"/>
          </p:cNvSpPr>
          <p:nvPr/>
        </p:nvSpPr>
        <p:spPr bwMode="auto">
          <a:xfrm>
            <a:off x="3779838" y="1989138"/>
            <a:ext cx="122396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Группы соединительных линий. Практика</a:t>
            </a:r>
          </a:p>
        </p:txBody>
      </p:sp>
      <p:pic>
        <p:nvPicPr>
          <p:cNvPr id="18435" name="Picture 2" descr="D:\업무화일\제품별 업무\iPECS-MG\Product PIctures\ipecs-1단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060575"/>
            <a:ext cx="20542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6" descr="D:\DESIGNMALL\Project\2008\LIP_8815\8850\8850_3_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573463"/>
            <a:ext cx="4572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971550" y="2276475"/>
            <a:ext cx="2159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8" name="Picture 14" descr="Untitled-4"/>
          <p:cNvPicPr>
            <a:picLocks noChangeAspect="1" noChangeArrowheads="1"/>
          </p:cNvPicPr>
          <p:nvPr/>
        </p:nvPicPr>
        <p:blipFill>
          <a:blip r:embed="rId4" cstate="print">
            <a:lum bright="20000" contrast="-32000"/>
          </a:blip>
          <a:srcRect/>
          <a:stretch>
            <a:fillRect/>
          </a:stretch>
        </p:blipFill>
        <p:spPr bwMode="auto">
          <a:xfrm>
            <a:off x="1908175" y="3213100"/>
            <a:ext cx="10477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00113" y="1557338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1XX</a:t>
            </a:r>
            <a:endParaRPr lang="ru-RU" b="0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611188" y="184467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172.16.0.210</a:t>
            </a:r>
            <a:endParaRPr lang="ru-RU" sz="1200" b="0"/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1116013" y="3429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100</a:t>
            </a:r>
            <a:endParaRPr lang="ru-RU" b="0"/>
          </a:p>
        </p:txBody>
      </p:sp>
      <p:pic>
        <p:nvPicPr>
          <p:cNvPr id="18442" name="Picture 2" descr="D:\업무화일\제품별 업무\iPECS-MG\Product PIctures\ipecs-1단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060575"/>
            <a:ext cx="20542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6" descr="D:\DESIGNMALL\Project\2008\LIP_8815\8850\8850_3_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500438"/>
            <a:ext cx="4572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Line 18"/>
          <p:cNvSpPr>
            <a:spLocks noChangeShapeType="1"/>
          </p:cNvSpPr>
          <p:nvPr/>
        </p:nvSpPr>
        <p:spPr bwMode="auto">
          <a:xfrm flipV="1">
            <a:off x="6084888" y="2276475"/>
            <a:ext cx="2873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6084888" y="14843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2</a:t>
            </a:r>
            <a:r>
              <a:rPr lang="en-US" b="0"/>
              <a:t>XX</a:t>
            </a:r>
            <a:endParaRPr lang="ru-RU" b="0"/>
          </a:p>
        </p:txBody>
      </p:sp>
      <p:sp>
        <p:nvSpPr>
          <p:cNvPr id="18446" name="Text Box 21"/>
          <p:cNvSpPr txBox="1">
            <a:spLocks noChangeArrowheads="1"/>
          </p:cNvSpPr>
          <p:nvPr/>
        </p:nvSpPr>
        <p:spPr bwMode="auto">
          <a:xfrm>
            <a:off x="5651500" y="184467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172.16.0.2</a:t>
            </a:r>
            <a:r>
              <a:rPr lang="ru-RU" sz="1200" b="0"/>
              <a:t>2</a:t>
            </a:r>
            <a:r>
              <a:rPr lang="en-US" sz="1200" b="0"/>
              <a:t>0</a:t>
            </a:r>
            <a:endParaRPr lang="ru-RU" sz="1200" b="0"/>
          </a:p>
        </p:txBody>
      </p:sp>
      <p:sp>
        <p:nvSpPr>
          <p:cNvPr id="18447" name="Text Box 22"/>
          <p:cNvSpPr txBox="1">
            <a:spLocks noChangeArrowheads="1"/>
          </p:cNvSpPr>
          <p:nvPr/>
        </p:nvSpPr>
        <p:spPr bwMode="auto">
          <a:xfrm>
            <a:off x="6300788" y="3429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2</a:t>
            </a:r>
            <a:r>
              <a:rPr lang="en-US" b="0"/>
              <a:t>00</a:t>
            </a:r>
            <a:endParaRPr lang="ru-RU" b="0"/>
          </a:p>
        </p:txBody>
      </p:sp>
      <p:pic>
        <p:nvPicPr>
          <p:cNvPr id="18448" name="Picture 14" descr="Untitled-4"/>
          <p:cNvPicPr>
            <a:picLocks noChangeAspect="1" noChangeArrowheads="1"/>
          </p:cNvPicPr>
          <p:nvPr/>
        </p:nvPicPr>
        <p:blipFill>
          <a:blip r:embed="rId4" cstate="print">
            <a:lum bright="20000" contrast="-32000"/>
          </a:blip>
          <a:srcRect/>
          <a:stretch>
            <a:fillRect/>
          </a:stretch>
        </p:blipFill>
        <p:spPr bwMode="auto">
          <a:xfrm>
            <a:off x="6948488" y="3213100"/>
            <a:ext cx="10477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Line 28"/>
          <p:cNvSpPr>
            <a:spLocks noChangeShapeType="1"/>
          </p:cNvSpPr>
          <p:nvPr/>
        </p:nvSpPr>
        <p:spPr bwMode="auto">
          <a:xfrm>
            <a:off x="1619250" y="2349500"/>
            <a:ext cx="43180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29"/>
          <p:cNvSpPr>
            <a:spLocks noChangeShapeType="1"/>
          </p:cNvSpPr>
          <p:nvPr/>
        </p:nvSpPr>
        <p:spPr bwMode="auto">
          <a:xfrm>
            <a:off x="6804025" y="2349500"/>
            <a:ext cx="288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Text Box 30"/>
          <p:cNvSpPr txBox="1">
            <a:spLocks noChangeArrowheads="1"/>
          </p:cNvSpPr>
          <p:nvPr/>
        </p:nvSpPr>
        <p:spPr bwMode="auto">
          <a:xfrm>
            <a:off x="2339975" y="414972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172.16.0.21</a:t>
            </a:r>
            <a:r>
              <a:rPr lang="ru-RU" sz="1200" b="0"/>
              <a:t>1</a:t>
            </a:r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7308850" y="414972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172.16.0.2</a:t>
            </a:r>
            <a:r>
              <a:rPr lang="ru-RU" sz="1200" b="0"/>
              <a:t>2</a:t>
            </a:r>
            <a:r>
              <a:rPr lang="en-US" sz="1200" b="0"/>
              <a:t>1</a:t>
            </a:r>
            <a:endParaRPr lang="ru-RU" sz="1200" b="0"/>
          </a:p>
        </p:txBody>
      </p:sp>
      <p:sp>
        <p:nvSpPr>
          <p:cNvPr id="18453" name="Line 32"/>
          <p:cNvSpPr>
            <a:spLocks noChangeShapeType="1"/>
          </p:cNvSpPr>
          <p:nvPr/>
        </p:nvSpPr>
        <p:spPr bwMode="auto">
          <a:xfrm>
            <a:off x="1908175" y="2205038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33"/>
          <p:cNvSpPr>
            <a:spLocks noChangeShapeType="1"/>
          </p:cNvSpPr>
          <p:nvPr/>
        </p:nvSpPr>
        <p:spPr bwMode="auto">
          <a:xfrm>
            <a:off x="4427538" y="2205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34"/>
          <p:cNvSpPr>
            <a:spLocks noChangeShapeType="1"/>
          </p:cNvSpPr>
          <p:nvPr/>
        </p:nvSpPr>
        <p:spPr bwMode="auto">
          <a:xfrm>
            <a:off x="4427538" y="2492375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37"/>
          <p:cNvSpPr>
            <a:spLocks noChangeShapeType="1"/>
          </p:cNvSpPr>
          <p:nvPr/>
        </p:nvSpPr>
        <p:spPr bwMode="auto">
          <a:xfrm flipV="1">
            <a:off x="7092950" y="13414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38"/>
          <p:cNvSpPr>
            <a:spLocks noChangeShapeType="1"/>
          </p:cNvSpPr>
          <p:nvPr/>
        </p:nvSpPr>
        <p:spPr bwMode="auto">
          <a:xfrm flipH="1">
            <a:off x="1692275" y="1341438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39"/>
          <p:cNvSpPr>
            <a:spLocks noChangeShapeType="1"/>
          </p:cNvSpPr>
          <p:nvPr/>
        </p:nvSpPr>
        <p:spPr bwMode="auto">
          <a:xfrm>
            <a:off x="1692275" y="134143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Text Box 40"/>
          <p:cNvSpPr txBox="1">
            <a:spLocks noChangeArrowheads="1"/>
          </p:cNvSpPr>
          <p:nvPr/>
        </p:nvSpPr>
        <p:spPr bwMode="auto">
          <a:xfrm>
            <a:off x="468313" y="4868863"/>
            <a:ext cx="811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Соединить порт </a:t>
            </a:r>
            <a:r>
              <a:rPr lang="en-US" b="0"/>
              <a:t>SLT6 </a:t>
            </a:r>
            <a:r>
              <a:rPr lang="ru-RU" b="0"/>
              <a:t>на </a:t>
            </a:r>
            <a:r>
              <a:rPr lang="en-US" b="0"/>
              <a:t>MPB (</a:t>
            </a:r>
            <a:r>
              <a:rPr lang="ru-RU" b="0"/>
              <a:t>станция 1ХХ)</a:t>
            </a:r>
            <a:r>
              <a:rPr lang="en-US" b="0"/>
              <a:t> </a:t>
            </a:r>
            <a:r>
              <a:rPr lang="ru-RU" b="0"/>
              <a:t>с портом СО1</a:t>
            </a:r>
            <a:r>
              <a:rPr lang="en-US" b="0"/>
              <a:t> </a:t>
            </a:r>
            <a:r>
              <a:rPr lang="ru-RU" b="0"/>
              <a:t>платы </a:t>
            </a:r>
            <a:r>
              <a:rPr lang="en-US" b="0"/>
              <a:t>LCOB8</a:t>
            </a:r>
            <a:r>
              <a:rPr lang="ru-RU" b="0"/>
              <a:t> </a:t>
            </a:r>
          </a:p>
          <a:p>
            <a:r>
              <a:rPr lang="ru-RU" b="0"/>
              <a:t>(станция 2</a:t>
            </a:r>
            <a:r>
              <a:rPr lang="en-US" b="0"/>
              <a:t>XX</a:t>
            </a:r>
            <a:r>
              <a:rPr lang="ru-RU" b="0"/>
              <a:t>). И наоборот.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Группы соединительных линий. Практика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341438"/>
            <a:ext cx="4051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052513"/>
            <a:ext cx="28082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79388" y="1268413"/>
            <a:ext cx="4679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1. Внести СО1 в </a:t>
            </a:r>
            <a:r>
              <a:rPr lang="en-US" sz="1400" b="0"/>
              <a:t>OG Grp1</a:t>
            </a:r>
            <a:r>
              <a:rPr lang="ru-RU" sz="1400" b="0"/>
              <a:t>. Для всех остальных линий данное поле очистить (линии     использоваться не будут). Проверит режим набора</a:t>
            </a:r>
            <a:r>
              <a:rPr lang="en-US" sz="1400" b="0"/>
              <a:t> -</a:t>
            </a:r>
            <a:r>
              <a:rPr lang="ru-RU" sz="1400" b="0"/>
              <a:t> </a:t>
            </a:r>
            <a:r>
              <a:rPr lang="en-US" sz="1400" b="0"/>
              <a:t>DTMF</a:t>
            </a:r>
            <a:endParaRPr lang="ru-RU" sz="1400" b="0"/>
          </a:p>
          <a:p>
            <a:r>
              <a:rPr lang="ru-RU" sz="1400" b="0"/>
              <a:t>2. Разрешить абоненту 100 использование групп 1-3 </a:t>
            </a:r>
          </a:p>
        </p:txBody>
      </p:sp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565400"/>
            <a:ext cx="3762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2276475"/>
            <a:ext cx="2324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4500563" y="3500438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0"/>
              <a:t>3. Набрать 9 или 801 и внутренний номер 200 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231775" y="3933825"/>
            <a:ext cx="8912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4. Внести СО1 в группу 3. Набрать 9 или 803 и внутренний номер 200. Набрать 801. Проанализировать результат. </a:t>
            </a:r>
          </a:p>
          <a:p>
            <a:r>
              <a:rPr lang="ru-RU" sz="1400" b="0"/>
              <a:t>5. Внести СО1 в группу 4. Набрать 9 или 804. Проанализировать результат. Внести СО1 в группу 1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523875" y="928688"/>
            <a:ext cx="2338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0"/>
              <a:t>Тип С.Л. </a:t>
            </a:r>
            <a:r>
              <a:rPr lang="en-US" altLang="ko-KR" sz="2200" b="0">
                <a:ea typeface="굴림" charset="-127"/>
              </a:rPr>
              <a:t>Normal</a:t>
            </a:r>
            <a:r>
              <a:rPr lang="ru-RU" sz="2200" b="0"/>
              <a:t> </a:t>
            </a:r>
          </a:p>
        </p:txBody>
      </p:sp>
      <p:sp>
        <p:nvSpPr>
          <p:cNvPr id="20483" name="Rectangle 7"/>
          <p:cNvSpPr txBox="1">
            <a:spLocks noChangeArrowheads="1"/>
          </p:cNvSpPr>
          <p:nvPr/>
        </p:nvSpPr>
        <p:spPr bwMode="auto">
          <a:xfrm>
            <a:off x="-252413" y="2133600"/>
            <a:ext cx="4675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latinLnBrk="1">
              <a:buFontTx/>
              <a:buChar char="•"/>
            </a:pPr>
            <a:r>
              <a:rPr lang="en-US" altLang="ko-KR" sz="1400" b="0">
                <a:solidFill>
                  <a:srgbClr val="00CC00"/>
                </a:solidFill>
                <a:ea typeface="굴림" charset="-127"/>
              </a:rPr>
              <a:t> </a:t>
            </a:r>
            <a:r>
              <a:rPr lang="en-US" altLang="ko-KR" sz="1400" b="0">
                <a:ea typeface="굴림" charset="-127"/>
              </a:rPr>
              <a:t>Normal  	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Service Type : Normal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Check Ring Mode (DNT)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Follow CO Ring Assignment Table</a:t>
            </a:r>
          </a:p>
          <a:p>
            <a:pPr marL="742950" lvl="1" indent="-285750" latinLnBrk="1"/>
            <a:endParaRPr lang="en-US" altLang="ko-KR" sz="14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r>
              <a:rPr lang="en-US" altLang="ko-KR" sz="1400" b="0">
                <a:solidFill>
                  <a:srgbClr val="00CC00"/>
                </a:solidFill>
                <a:ea typeface="굴림" charset="-127"/>
              </a:rPr>
              <a:t> </a:t>
            </a:r>
            <a:r>
              <a:rPr lang="en-US" altLang="ko-KR" sz="1400" b="0">
                <a:ea typeface="굴림" charset="-127"/>
              </a:rPr>
              <a:t>Destination 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Station (with Delay Ring)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Station Group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Announcement Table(CCR)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Announcement Table and Drop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DISA Tone</a:t>
            </a:r>
          </a:p>
          <a:p>
            <a:pPr marL="742950" lvl="1" indent="-285750" latinLnBrk="1"/>
            <a:endParaRPr lang="en-US" altLang="ko-KR" sz="14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r>
              <a:rPr lang="en-US" altLang="ko-KR" sz="1400" b="0">
                <a:solidFill>
                  <a:srgbClr val="00CC00"/>
                </a:solidFill>
                <a:ea typeface="굴림" charset="-127"/>
              </a:rPr>
              <a:t> </a:t>
            </a:r>
            <a:r>
              <a:rPr lang="en-US" altLang="ko-KR" sz="1400" b="0">
                <a:ea typeface="굴림" charset="-127"/>
              </a:rPr>
              <a:t>Related PGM</a:t>
            </a:r>
          </a:p>
          <a:p>
            <a:pPr marL="742950" lvl="1" indent="-285750" latinLnBrk="1"/>
            <a:r>
              <a:rPr lang="en-US" altLang="ko-KR" sz="1400" b="0">
                <a:ea typeface="굴림" charset="-127"/>
              </a:rPr>
              <a:t>        – CO Ring Assignment (PGM167)</a:t>
            </a:r>
          </a:p>
          <a:p>
            <a:pPr marL="742950" lvl="1" indent="-285750" latinLnBrk="1"/>
            <a:endParaRPr lang="en-US" altLang="ko-KR" sz="1400" b="0">
              <a:ea typeface="굴림" charset="-127"/>
            </a:endParaRPr>
          </a:p>
          <a:p>
            <a:pPr marL="742950" lvl="1" indent="-285750" latinLnBrk="1"/>
            <a:endParaRPr lang="en-US" altLang="ko-KR" sz="1400" b="0">
              <a:ea typeface="굴림" charset="-127"/>
            </a:endParaRPr>
          </a:p>
        </p:txBody>
      </p:sp>
      <p:sp>
        <p:nvSpPr>
          <p:cNvPr id="20484" name="Rectangle 35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Входящий вызов. Линии </a:t>
            </a:r>
            <a:r>
              <a:rPr lang="en-US" sz="2400">
                <a:solidFill>
                  <a:schemeClr val="bg1"/>
                </a:solidFill>
              </a:rPr>
              <a:t>normal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052513"/>
            <a:ext cx="5043488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27088" y="98107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Автоматическая настройка п</a:t>
            </a:r>
          </a:p>
        </p:txBody>
      </p:sp>
      <p:pic>
        <p:nvPicPr>
          <p:cNvPr id="7171" name="Picture 495"/>
          <p:cNvPicPr>
            <a:picLocks noChangeAspect="1" noChangeArrowheads="1"/>
          </p:cNvPicPr>
          <p:nvPr/>
        </p:nvPicPr>
        <p:blipFill>
          <a:blip r:embed="rId2" cstate="print"/>
          <a:srcRect l="302" t="2559" r="566" b="3346"/>
          <a:stretch>
            <a:fillRect/>
          </a:stretch>
        </p:blipFill>
        <p:spPr bwMode="auto">
          <a:xfrm>
            <a:off x="468313" y="1125538"/>
            <a:ext cx="8064500" cy="1165225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</p:spPr>
      </p:pic>
      <p:sp>
        <p:nvSpPr>
          <p:cNvPr id="7173" name="AutoShape 5"/>
          <p:cNvSpPr>
            <a:spLocks/>
          </p:cNvSpPr>
          <p:nvPr/>
        </p:nvSpPr>
        <p:spPr bwMode="auto">
          <a:xfrm>
            <a:off x="468313" y="2349500"/>
            <a:ext cx="3167062" cy="935038"/>
          </a:xfrm>
          <a:prstGeom prst="borderCallout2">
            <a:avLst>
              <a:gd name="adj1" fmla="val 12222"/>
              <a:gd name="adj2" fmla="val 102407"/>
              <a:gd name="adj3" fmla="val 12222"/>
              <a:gd name="adj4" fmla="val 104060"/>
              <a:gd name="adj5" fmla="val -44481"/>
              <a:gd name="adj6" fmla="val 105866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400" b="0"/>
              <a:t>Если при старте системы первый переключатель выключен, установленные платы настраиваются автоматически</a:t>
            </a:r>
            <a:r>
              <a:rPr lang="ru-RU" b="0"/>
              <a:t> </a:t>
            </a:r>
            <a:r>
              <a:rPr kumimoji="1" lang="ru-RU" altLang="ko-K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*1</a:t>
            </a:r>
            <a:endParaRPr kumimoji="1" lang="ru-RU" b="0"/>
          </a:p>
        </p:txBody>
      </p:sp>
      <p:sp>
        <p:nvSpPr>
          <p:cNvPr id="2" name="AutoShape 6"/>
          <p:cNvSpPr>
            <a:spLocks/>
          </p:cNvSpPr>
          <p:nvPr/>
        </p:nvSpPr>
        <p:spPr bwMode="auto">
          <a:xfrm>
            <a:off x="3927475" y="2378075"/>
            <a:ext cx="3308350" cy="906463"/>
          </a:xfrm>
          <a:prstGeom prst="borderCallout2">
            <a:avLst>
              <a:gd name="adj1" fmla="val 12611"/>
              <a:gd name="adj2" fmla="val -2306"/>
              <a:gd name="adj3" fmla="val 12611"/>
              <a:gd name="adj4" fmla="val -2306"/>
              <a:gd name="adj5" fmla="val -66727"/>
              <a:gd name="adj6" fmla="val -2306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0"/>
              <a:t>Если первый переключатель включен, установленные платы настраиваются вручную </a:t>
            </a:r>
            <a:r>
              <a:rPr lang="en-US" altLang="ko-KR" sz="1400" b="0">
                <a:solidFill>
                  <a:schemeClr val="tx2"/>
                </a:solidFill>
                <a:ea typeface="굴림" charset="-127"/>
              </a:rPr>
              <a:t>PGM</a:t>
            </a:r>
            <a:r>
              <a:rPr lang="ru-RU" altLang="ko-KR" sz="1400" b="0">
                <a:solidFill>
                  <a:schemeClr val="tx2"/>
                </a:solidFill>
              </a:rPr>
              <a:t> 101</a:t>
            </a:r>
            <a:endParaRPr lang="ru-RU" sz="1400" b="0"/>
          </a:p>
          <a:p>
            <a:endParaRPr lang="ru-RU" sz="1400" b="0">
              <a:solidFill>
                <a:schemeClr val="tx2"/>
              </a:solidFill>
            </a:endParaRPr>
          </a:p>
        </p:txBody>
      </p:sp>
      <p:graphicFrame>
        <p:nvGraphicFramePr>
          <p:cNvPr id="7175" name="Group 7"/>
          <p:cNvGraphicFramePr>
            <a:graphicFrameLocks noGrp="1"/>
          </p:cNvGraphicFramePr>
          <p:nvPr>
            <p:ph idx="1"/>
          </p:nvPr>
        </p:nvGraphicFramePr>
        <p:xfrm>
          <a:off x="468313" y="3860800"/>
          <a:ext cx="8229600" cy="2407920"/>
        </p:xfrm>
        <a:graphic>
          <a:graphicData uri="http://schemas.openxmlformats.org/drawingml/2006/table">
            <a:tbl>
              <a:tblPr/>
              <a:tblGrid>
                <a:gridCol w="1727200"/>
                <a:gridCol w="2266950"/>
                <a:gridCol w="42354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Переключатель</a:t>
                      </a:r>
                      <a:endParaRPr kumimoji="0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charset="-127"/>
                      </a:endParaRPr>
                    </a:p>
                  </a:txBody>
                  <a:tcPr marL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Использование</a:t>
                      </a:r>
                      <a:endParaRPr kumimoji="0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charset="-127"/>
                      </a:endParaRPr>
                    </a:p>
                  </a:txBody>
                  <a:tcPr marL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Примечание</a:t>
                      </a:r>
                      <a:endParaRPr kumimoji="0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charset="-127"/>
                      </a:endParaRPr>
                    </a:p>
                  </a:txBody>
                  <a:tcPr marL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1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Инициализация по умолчанию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굴림" charset="-127"/>
                      </a:endParaRP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Установить в положение Выкл. (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OFF</a:t>
                      </a: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Выбрать страну в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 PGM 101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Сбросить систему 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 (</a:t>
                      </a: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Настройки будут сброшены к заводским, платы будут настроены автоматически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Установить в положение Вкл. (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On</a:t>
                      </a: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굴림" charset="-127"/>
                      </a:endParaRP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2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Вкл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  <a:cs typeface="Times New Roman" pitchFamily="18" charset="0"/>
                        </a:rPr>
                        <a:t>/</a:t>
                      </a: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Выкл батарейки  для сохранение настроек и системных часов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 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Установить в положение Вкл. (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굴림" charset="-127"/>
                        </a:rPr>
                        <a:t>On</a:t>
                      </a:r>
                      <a:r>
                        <a:rPr kumimoji="0" lang="ru-RU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) для включения батарейки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굴림" charset="-127"/>
                      </a:endParaRP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92" name="Rectangle 25"/>
          <p:cNvSpPr>
            <a:spLocks noChangeArrowheads="1"/>
          </p:cNvSpPr>
          <p:nvPr/>
        </p:nvSpPr>
        <p:spPr bwMode="auto">
          <a:xfrm>
            <a:off x="539750" y="3429000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CC3300"/>
                </a:solidFill>
              </a:rPr>
              <a:t>Инициализация системы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7343775" y="2349500"/>
            <a:ext cx="180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altLang="ko-KR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*1</a:t>
            </a:r>
            <a:r>
              <a:rPr lang="ru-RU" altLang="ko-KR" sz="1400" b="0"/>
              <a:t> </a:t>
            </a:r>
            <a:r>
              <a:rPr lang="ru-RU" altLang="ko-KR" sz="1400" b="0">
                <a:solidFill>
                  <a:schemeClr val="tx2"/>
                </a:solidFill>
              </a:rPr>
              <a:t>Настройки будут сброшены к заводским</a:t>
            </a:r>
            <a:endParaRPr lang="ru-RU" sz="1400" b="0">
              <a:solidFill>
                <a:schemeClr val="tx2"/>
              </a:solidFill>
            </a:endParaRPr>
          </a:p>
        </p:txBody>
      </p:sp>
      <p:sp>
        <p:nvSpPr>
          <p:cNvPr id="3" name="Rectangle 46"/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MPB</a:t>
            </a:r>
            <a:r>
              <a:rPr lang="ru-RU" sz="2400">
                <a:solidFill>
                  <a:schemeClr val="bg1"/>
                </a:solidFill>
              </a:rPr>
              <a:t>. Переключатели, автоматическая настройка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Входящий вызов. Линии </a:t>
            </a:r>
            <a:r>
              <a:rPr lang="en-US" sz="2400">
                <a:solidFill>
                  <a:schemeClr val="bg1"/>
                </a:solidFill>
              </a:rPr>
              <a:t>normal</a:t>
            </a:r>
            <a:r>
              <a:rPr lang="ru-RU" sz="2400">
                <a:solidFill>
                  <a:schemeClr val="bg1"/>
                </a:solidFill>
              </a:rPr>
              <a:t>. Практика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676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47675" y="979488"/>
            <a:ext cx="544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0"/>
              <a:t>1. В </a:t>
            </a:r>
            <a:r>
              <a:rPr lang="en-US" altLang="ko-KR" sz="1400" b="0">
                <a:ea typeface="굴림" charset="-127"/>
              </a:rPr>
              <a:t>CO Line Attribute (PGM 160)</a:t>
            </a:r>
            <a:r>
              <a:rPr lang="ru-RU" altLang="ko-KR" sz="1400" b="0"/>
              <a:t> назначаем тип линии </a:t>
            </a:r>
            <a:r>
              <a:rPr lang="en-US" altLang="ko-KR" sz="1400" b="0">
                <a:ea typeface="굴림" charset="-127"/>
              </a:rPr>
              <a:t>NORMAL</a:t>
            </a:r>
            <a:endParaRPr lang="ru-RU" sz="1400" b="0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49500"/>
            <a:ext cx="864711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437063"/>
            <a:ext cx="86852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47675" y="1843088"/>
            <a:ext cx="8696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2.</a:t>
            </a:r>
            <a:r>
              <a:rPr lang="ru-RU" sz="1400" b="0"/>
              <a:t>В</a:t>
            </a:r>
            <a:r>
              <a:rPr lang="en-US" sz="1400" b="0"/>
              <a:t> </a:t>
            </a:r>
            <a:r>
              <a:rPr lang="en-US" altLang="ko-KR" sz="1400" b="0">
                <a:ea typeface="굴림" charset="-127"/>
              </a:rPr>
              <a:t>CO Ring Assignment (PGM 167)</a:t>
            </a:r>
            <a:r>
              <a:rPr lang="ru-RU" altLang="ko-KR" sz="1400" b="0"/>
              <a:t> назначаем вызов на номер 100. На противоположной станции набираем 211(имитируем входящий вызов) </a:t>
            </a:r>
            <a:endParaRPr lang="ru-RU" sz="1400" b="0"/>
          </a:p>
        </p:txBody>
      </p:sp>
      <p:sp>
        <p:nvSpPr>
          <p:cNvPr id="21512" name="모서리가 둥근 직사각형 34"/>
          <p:cNvSpPr>
            <a:spLocks noChangeArrowheads="1"/>
          </p:cNvSpPr>
          <p:nvPr/>
        </p:nvSpPr>
        <p:spPr bwMode="auto">
          <a:xfrm>
            <a:off x="1619250" y="2852738"/>
            <a:ext cx="1223963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1513" name="모서리가 둥근 직사각형 34"/>
          <p:cNvSpPr>
            <a:spLocks noChangeArrowheads="1"/>
          </p:cNvSpPr>
          <p:nvPr/>
        </p:nvSpPr>
        <p:spPr bwMode="auto">
          <a:xfrm>
            <a:off x="5292725" y="2349500"/>
            <a:ext cx="1727200" cy="647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447675" y="3716338"/>
            <a:ext cx="8696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3</a:t>
            </a:r>
            <a:r>
              <a:rPr lang="en-US" sz="1400" b="0"/>
              <a:t>.</a:t>
            </a:r>
            <a:r>
              <a:rPr lang="ru-RU" sz="1400" b="0"/>
              <a:t>В</a:t>
            </a:r>
            <a:r>
              <a:rPr lang="en-US" sz="1400" b="0"/>
              <a:t> </a:t>
            </a:r>
            <a:r>
              <a:rPr lang="en-US" altLang="ko-KR" sz="1400" b="0">
                <a:ea typeface="굴림" charset="-127"/>
              </a:rPr>
              <a:t>CO Ring Assignment (PGM 167)</a:t>
            </a:r>
            <a:r>
              <a:rPr lang="ru-RU" altLang="ko-KR" sz="1400" b="0"/>
              <a:t> назначаем вызов на группу 620. На противоположной станции набираем 211(имитируем входящий вызов) </a:t>
            </a:r>
            <a:endParaRPr lang="ru-RU" sz="1400" b="0"/>
          </a:p>
        </p:txBody>
      </p:sp>
      <p:sp>
        <p:nvSpPr>
          <p:cNvPr id="21515" name="모서리가 둥근 직사각형 34"/>
          <p:cNvSpPr>
            <a:spLocks noChangeArrowheads="1"/>
          </p:cNvSpPr>
          <p:nvPr/>
        </p:nvSpPr>
        <p:spPr bwMode="auto">
          <a:xfrm>
            <a:off x="1547813" y="4941888"/>
            <a:ext cx="122396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1516" name="모서리가 둥근 직사각형 34"/>
          <p:cNvSpPr>
            <a:spLocks noChangeArrowheads="1"/>
          </p:cNvSpPr>
          <p:nvPr/>
        </p:nvSpPr>
        <p:spPr bwMode="auto">
          <a:xfrm>
            <a:off x="2771775" y="5013325"/>
            <a:ext cx="3455988" cy="7921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23875" y="928688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DID</a:t>
            </a:r>
            <a:endParaRPr lang="ru-RU" sz="2200" b="0"/>
          </a:p>
        </p:txBody>
      </p:sp>
      <p:sp>
        <p:nvSpPr>
          <p:cNvPr id="22531" name="Rectangle 7"/>
          <p:cNvSpPr txBox="1">
            <a:spLocks noChangeArrowheads="1"/>
          </p:cNvSpPr>
          <p:nvPr/>
        </p:nvSpPr>
        <p:spPr bwMode="auto">
          <a:xfrm>
            <a:off x="-323850" y="1196975"/>
            <a:ext cx="32400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latinLnBrk="1">
              <a:buFontTx/>
              <a:buChar char="•"/>
            </a:pPr>
            <a:r>
              <a:rPr lang="en-US" altLang="ko-KR" sz="1400" b="0">
                <a:solidFill>
                  <a:srgbClr val="00CC00"/>
                </a:solidFill>
                <a:latin typeface="Calibri" pitchFamily="34" charset="0"/>
                <a:ea typeface="굴림" charset="-127"/>
              </a:rPr>
              <a:t> </a:t>
            </a:r>
            <a:r>
              <a:rPr lang="en-US" altLang="ko-KR" sz="1400" b="0">
                <a:latin typeface="Calibri" pitchFamily="34" charset="0"/>
                <a:ea typeface="굴림" charset="-127"/>
              </a:rPr>
              <a:t>	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Service Type : DID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Check Digit Conv. Table</a:t>
            </a:r>
          </a:p>
          <a:p>
            <a:pPr marL="742950" lvl="1" indent="-285750" latinLnBrk="1"/>
            <a:endParaRPr lang="en-US" altLang="ko-KR" sz="1400" b="0">
              <a:latin typeface="Calibri" pitchFamily="34" charset="0"/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r>
              <a:rPr lang="en-US" altLang="ko-KR" sz="1400" b="0">
                <a:solidFill>
                  <a:srgbClr val="00CC00"/>
                </a:solidFill>
                <a:latin typeface="Calibri" pitchFamily="34" charset="0"/>
                <a:ea typeface="굴림" charset="-127"/>
              </a:rPr>
              <a:t> </a:t>
            </a:r>
            <a:r>
              <a:rPr lang="en-US" altLang="ko-KR" sz="1400" b="0">
                <a:latin typeface="Calibri" pitchFamily="34" charset="0"/>
                <a:ea typeface="굴림" charset="-127"/>
              </a:rPr>
              <a:t>Digit Conversion Table	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Unconditional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Follow D/N/T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Follow LCR</a:t>
            </a:r>
          </a:p>
          <a:p>
            <a:pPr marL="742950" lvl="1" indent="-285750" latinLnBrk="1"/>
            <a:endParaRPr lang="en-US" altLang="ko-KR" sz="1400" b="0">
              <a:latin typeface="Calibri" pitchFamily="34" charset="0"/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r>
              <a:rPr lang="en-US" altLang="ko-KR" sz="1400" b="0">
                <a:solidFill>
                  <a:srgbClr val="00CC00"/>
                </a:solidFill>
                <a:latin typeface="Calibri" pitchFamily="34" charset="0"/>
                <a:ea typeface="굴림" charset="-127"/>
              </a:rPr>
              <a:t> </a:t>
            </a:r>
            <a:r>
              <a:rPr lang="en-US" altLang="ko-KR" sz="1400" b="0">
                <a:latin typeface="Calibri" pitchFamily="34" charset="0"/>
                <a:ea typeface="굴림" charset="-127"/>
              </a:rPr>
              <a:t>Destination 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Station (with Delay Ring)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Station Group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CCR / Drop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VMIB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ATD Call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CO Access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Page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Speed</a:t>
            </a:r>
          </a:p>
          <a:p>
            <a:pPr marL="742950" lvl="1" indent="-285750" latinLnBrk="1"/>
            <a:r>
              <a:rPr lang="en-US" altLang="ko-KR" sz="1400" b="0">
                <a:latin typeface="Calibri" pitchFamily="34" charset="0"/>
                <a:ea typeface="굴림" charset="-127"/>
              </a:rPr>
              <a:t>        – CONF Room</a:t>
            </a:r>
          </a:p>
          <a:p>
            <a:pPr marL="742950" lvl="1" indent="-285750" latinLnBrk="1"/>
            <a:endParaRPr lang="en-US" altLang="ko-KR" sz="1400" b="0">
              <a:latin typeface="Calibri" pitchFamily="34" charset="0"/>
              <a:ea typeface="굴림" charset="-127"/>
            </a:endParaRPr>
          </a:p>
        </p:txBody>
      </p:sp>
      <p:sp>
        <p:nvSpPr>
          <p:cNvPr id="22532" name="Rectangle 38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Входящий вызов. Линии </a:t>
            </a:r>
            <a:r>
              <a:rPr lang="en-US" sz="2400">
                <a:solidFill>
                  <a:schemeClr val="bg1"/>
                </a:solidFill>
              </a:rPr>
              <a:t>DID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25538"/>
            <a:ext cx="6089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업무화일\제품별 업무\iPECS-MG\Product PIctures\ipecs-1단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060575"/>
            <a:ext cx="20542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6" descr="D:\DESIGNMALL\Project\2008\LIP_8815\8850\8850_3_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573463"/>
            <a:ext cx="4572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5"/>
          <p:cNvSpPr>
            <a:spLocks noChangeShapeType="1"/>
          </p:cNvSpPr>
          <p:nvPr/>
        </p:nvSpPr>
        <p:spPr bwMode="auto">
          <a:xfrm flipV="1">
            <a:off x="971550" y="2276475"/>
            <a:ext cx="2159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7" name="Picture 14" descr="Untitled-4"/>
          <p:cNvPicPr>
            <a:picLocks noChangeAspect="1" noChangeArrowheads="1"/>
          </p:cNvPicPr>
          <p:nvPr/>
        </p:nvPicPr>
        <p:blipFill>
          <a:blip r:embed="rId4" cstate="print">
            <a:lum bright="20000" contrast="-32000"/>
          </a:blip>
          <a:srcRect/>
          <a:stretch>
            <a:fillRect/>
          </a:stretch>
        </p:blipFill>
        <p:spPr bwMode="auto">
          <a:xfrm>
            <a:off x="1908175" y="3213100"/>
            <a:ext cx="10477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900113" y="1557338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1XX</a:t>
            </a:r>
            <a:endParaRPr lang="ru-RU" b="0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11188" y="184467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172.16.0.210</a:t>
            </a:r>
            <a:endParaRPr lang="ru-RU" sz="1200" b="0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116013" y="3429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100</a:t>
            </a:r>
            <a:endParaRPr lang="ru-RU" b="0"/>
          </a:p>
        </p:txBody>
      </p:sp>
      <p:pic>
        <p:nvPicPr>
          <p:cNvPr id="23561" name="Picture 2" descr="D:\업무화일\제품별 업무\iPECS-MG\Product PIctures\ipecs-1단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060575"/>
            <a:ext cx="20542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6" descr="D:\DESIGNMALL\Project\2008\LIP_8815\8850\8850_3_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500438"/>
            <a:ext cx="4572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12"/>
          <p:cNvSpPr>
            <a:spLocks noChangeShapeType="1"/>
          </p:cNvSpPr>
          <p:nvPr/>
        </p:nvSpPr>
        <p:spPr bwMode="auto">
          <a:xfrm flipV="1">
            <a:off x="6084888" y="2276475"/>
            <a:ext cx="2873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6084888" y="14843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2</a:t>
            </a:r>
            <a:r>
              <a:rPr lang="en-US" b="0"/>
              <a:t>XX</a:t>
            </a:r>
            <a:endParaRPr lang="ru-RU" b="0"/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5651500" y="184467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172.16.0.2</a:t>
            </a:r>
            <a:r>
              <a:rPr lang="ru-RU" sz="1200" b="0"/>
              <a:t>2</a:t>
            </a:r>
            <a:r>
              <a:rPr lang="en-US" sz="1200" b="0"/>
              <a:t>0</a:t>
            </a:r>
            <a:endParaRPr lang="ru-RU" sz="1200" b="0"/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6300788" y="3429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2</a:t>
            </a:r>
            <a:r>
              <a:rPr lang="en-US" b="0"/>
              <a:t>00</a:t>
            </a:r>
            <a:endParaRPr lang="ru-RU" b="0"/>
          </a:p>
        </p:txBody>
      </p:sp>
      <p:pic>
        <p:nvPicPr>
          <p:cNvPr id="23567" name="Picture 14" descr="Untitled-4"/>
          <p:cNvPicPr>
            <a:picLocks noChangeAspect="1" noChangeArrowheads="1"/>
          </p:cNvPicPr>
          <p:nvPr/>
        </p:nvPicPr>
        <p:blipFill>
          <a:blip r:embed="rId4" cstate="print">
            <a:lum bright="20000" contrast="-32000"/>
          </a:blip>
          <a:srcRect/>
          <a:stretch>
            <a:fillRect/>
          </a:stretch>
        </p:blipFill>
        <p:spPr bwMode="auto">
          <a:xfrm>
            <a:off x="6948488" y="3213100"/>
            <a:ext cx="10477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1619250" y="2349500"/>
            <a:ext cx="43180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6804025" y="2349500"/>
            <a:ext cx="288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2339975" y="414972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172.16.0.21</a:t>
            </a:r>
            <a:r>
              <a:rPr lang="ru-RU" sz="1200" b="0"/>
              <a:t>1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7308850" y="414972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172.16.0.2</a:t>
            </a:r>
            <a:r>
              <a:rPr lang="ru-RU" sz="1200" b="0"/>
              <a:t>2</a:t>
            </a:r>
            <a:r>
              <a:rPr lang="en-US" sz="1200" b="0"/>
              <a:t>1</a:t>
            </a:r>
            <a:endParaRPr lang="ru-RU" sz="1200" b="0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2700338" y="2349500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4643438" y="1341438"/>
            <a:ext cx="0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23"/>
          <p:cNvSpPr>
            <a:spLocks noChangeShapeType="1"/>
          </p:cNvSpPr>
          <p:nvPr/>
        </p:nvSpPr>
        <p:spPr bwMode="auto">
          <a:xfrm>
            <a:off x="4643438" y="1341438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Text Box 27"/>
          <p:cNvSpPr txBox="1">
            <a:spLocks noChangeArrowheads="1"/>
          </p:cNvSpPr>
          <p:nvPr/>
        </p:nvSpPr>
        <p:spPr bwMode="auto">
          <a:xfrm>
            <a:off x="468313" y="4868863"/>
            <a:ext cx="8110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Соединить порты плат </a:t>
            </a:r>
            <a:r>
              <a:rPr lang="en-US" b="0"/>
              <a:t>PRIB</a:t>
            </a:r>
            <a:r>
              <a:rPr lang="ru-RU" b="0"/>
              <a:t> </a:t>
            </a:r>
          </a:p>
        </p:txBody>
      </p:sp>
      <p:sp>
        <p:nvSpPr>
          <p:cNvPr id="23576" name="Rectangle 28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Входящий вызов. Линии </a:t>
            </a:r>
            <a:r>
              <a:rPr lang="en-US" sz="2400">
                <a:solidFill>
                  <a:schemeClr val="bg1"/>
                </a:solidFill>
              </a:rPr>
              <a:t>DID</a:t>
            </a:r>
            <a:r>
              <a:rPr lang="ru-RU" sz="2400">
                <a:solidFill>
                  <a:schemeClr val="bg1"/>
                </a:solidFill>
              </a:rPr>
              <a:t>. Практика</a:t>
            </a:r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>
            <a:off x="7885113" y="13414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8" name="Text Box 30"/>
          <p:cNvSpPr txBox="1">
            <a:spLocks noChangeArrowheads="1"/>
          </p:cNvSpPr>
          <p:nvPr/>
        </p:nvSpPr>
        <p:spPr bwMode="auto">
          <a:xfrm>
            <a:off x="2895600" y="20081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PRIB</a:t>
            </a:r>
            <a:endParaRPr lang="ru-RU" b="0"/>
          </a:p>
        </p:txBody>
      </p:sp>
      <p:sp>
        <p:nvSpPr>
          <p:cNvPr id="23579" name="Text Box 31"/>
          <p:cNvSpPr txBox="1">
            <a:spLocks noChangeArrowheads="1"/>
          </p:cNvSpPr>
          <p:nvPr/>
        </p:nvSpPr>
        <p:spPr bwMode="auto">
          <a:xfrm>
            <a:off x="7885113" y="184467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PRIB</a:t>
            </a:r>
            <a:endParaRPr lang="ru-RU" b="0"/>
          </a:p>
        </p:txBody>
      </p:sp>
      <p:sp>
        <p:nvSpPr>
          <p:cNvPr id="23580" name="Text Box 33"/>
          <p:cNvSpPr txBox="1">
            <a:spLocks noChangeArrowheads="1"/>
          </p:cNvSpPr>
          <p:nvPr/>
        </p:nvSpPr>
        <p:spPr bwMode="auto">
          <a:xfrm>
            <a:off x="2895600" y="2347913"/>
            <a:ext cx="1285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(812)1000000</a:t>
            </a:r>
          </a:p>
          <a:p>
            <a:r>
              <a:rPr lang="en-US" sz="1400" b="0"/>
              <a:t>(812)1000001</a:t>
            </a:r>
            <a:endParaRPr lang="ru-RU" sz="1400" b="0"/>
          </a:p>
        </p:txBody>
      </p:sp>
      <p:sp>
        <p:nvSpPr>
          <p:cNvPr id="23581" name="Text Box 34"/>
          <p:cNvSpPr txBox="1">
            <a:spLocks noChangeArrowheads="1"/>
          </p:cNvSpPr>
          <p:nvPr/>
        </p:nvSpPr>
        <p:spPr bwMode="auto">
          <a:xfrm>
            <a:off x="7858125" y="1341438"/>
            <a:ext cx="1285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(812)2000000</a:t>
            </a:r>
          </a:p>
          <a:p>
            <a:r>
              <a:rPr lang="en-US" sz="1400" b="0"/>
              <a:t>(812)2000001</a:t>
            </a:r>
            <a:endParaRPr lang="ru-RU" sz="1400" b="0"/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3543300" y="20081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nt</a:t>
            </a:r>
            <a:endParaRPr lang="ru-RU" b="0"/>
          </a:p>
        </p:txBody>
      </p:sp>
      <p:sp>
        <p:nvSpPr>
          <p:cNvPr id="23583" name="Text Box 36"/>
          <p:cNvSpPr txBox="1">
            <a:spLocks noChangeArrowheads="1"/>
          </p:cNvSpPr>
          <p:nvPr/>
        </p:nvSpPr>
        <p:spPr bwMode="auto">
          <a:xfrm>
            <a:off x="8604250" y="184467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te</a:t>
            </a:r>
            <a:endParaRPr lang="ru-RU" b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4522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400" b="0"/>
              <a:t>1.</a:t>
            </a:r>
            <a:endParaRPr lang="ru-RU" sz="1400" b="0"/>
          </a:p>
          <a:p>
            <a:pPr marL="342900" indent="-342900"/>
            <a:r>
              <a:rPr lang="ru-RU" sz="1400" b="0"/>
              <a:t>Выбрать номер слота с установленной платой </a:t>
            </a:r>
            <a:r>
              <a:rPr lang="en-US" sz="1400" b="0"/>
              <a:t>ISDN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2990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96975"/>
            <a:ext cx="3590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981075"/>
            <a:ext cx="2409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Входящий вызов. Линии </a:t>
            </a:r>
            <a:r>
              <a:rPr lang="en-US" sz="2400">
                <a:solidFill>
                  <a:schemeClr val="bg1"/>
                </a:solidFill>
              </a:rPr>
              <a:t>DID</a:t>
            </a:r>
            <a:r>
              <a:rPr lang="ru-RU" sz="2400">
                <a:solidFill>
                  <a:schemeClr val="bg1"/>
                </a:solidFill>
              </a:rPr>
              <a:t>. Практика</a:t>
            </a: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250825" y="1773238"/>
            <a:ext cx="4321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2. </a:t>
            </a:r>
            <a:r>
              <a:rPr lang="ru-RU" sz="1400" b="0"/>
              <a:t>Призвести настройку синхронизации</a:t>
            </a:r>
          </a:p>
          <a:p>
            <a:r>
              <a:rPr lang="ru-RU" sz="1400" b="0"/>
              <a:t>Выбрать ведущего </a:t>
            </a:r>
            <a:r>
              <a:rPr lang="en-US" sz="1400" b="0"/>
              <a:t>NT </a:t>
            </a:r>
            <a:r>
              <a:rPr lang="ru-RU" sz="1400" b="0"/>
              <a:t>или ведомого </a:t>
            </a:r>
            <a:r>
              <a:rPr lang="en-US" sz="1400" b="0"/>
              <a:t>TE</a:t>
            </a:r>
          </a:p>
          <a:p>
            <a:endParaRPr lang="ru-RU" sz="1400" b="0"/>
          </a:p>
          <a:p>
            <a:r>
              <a:rPr lang="en-US" sz="1400" b="0"/>
              <a:t>3. </a:t>
            </a:r>
            <a:r>
              <a:rPr lang="ru-RU" sz="1400" b="0"/>
              <a:t>В </a:t>
            </a:r>
            <a:r>
              <a:rPr lang="en-US" sz="1400" b="0"/>
              <a:t>PGM </a:t>
            </a:r>
            <a:r>
              <a:rPr lang="ru-RU" sz="1400" b="0"/>
              <a:t>160-162 меняем обозначенные параметры</a:t>
            </a:r>
          </a:p>
        </p:txBody>
      </p:sp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92375"/>
            <a:ext cx="43513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068638"/>
            <a:ext cx="430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573463"/>
            <a:ext cx="4321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모서리가 둥근 직사각형 34"/>
          <p:cNvSpPr>
            <a:spLocks noChangeArrowheads="1"/>
          </p:cNvSpPr>
          <p:nvPr/>
        </p:nvSpPr>
        <p:spPr bwMode="auto">
          <a:xfrm>
            <a:off x="7596188" y="3500438"/>
            <a:ext cx="287337" cy="8651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4588" name="모서리가 둥근 직사각형 34"/>
          <p:cNvSpPr>
            <a:spLocks noChangeArrowheads="1"/>
          </p:cNvSpPr>
          <p:nvPr/>
        </p:nvSpPr>
        <p:spPr bwMode="auto">
          <a:xfrm>
            <a:off x="7380288" y="3284538"/>
            <a:ext cx="12239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4589" name="모서리가 둥근 직사각형 34"/>
          <p:cNvSpPr>
            <a:spLocks noChangeArrowheads="1"/>
          </p:cNvSpPr>
          <p:nvPr/>
        </p:nvSpPr>
        <p:spPr bwMode="auto">
          <a:xfrm>
            <a:off x="3276600" y="3284538"/>
            <a:ext cx="1223963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4590" name="모서리가 둥근 직사각형 34"/>
          <p:cNvSpPr>
            <a:spLocks noChangeArrowheads="1"/>
          </p:cNvSpPr>
          <p:nvPr/>
        </p:nvSpPr>
        <p:spPr bwMode="auto">
          <a:xfrm>
            <a:off x="3276600" y="3789363"/>
            <a:ext cx="1223963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>
            <a:off x="179388" y="4437063"/>
            <a:ext cx="6697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4. В коде                                                выбираем таблицу 2  и наводим вызовы</a:t>
            </a:r>
          </a:p>
        </p:txBody>
      </p:sp>
      <p:pic>
        <p:nvPicPr>
          <p:cNvPr id="2459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4437063"/>
            <a:ext cx="2232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9238" y="4724400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모서리가 둥근 직사각형 34"/>
          <p:cNvSpPr>
            <a:spLocks noChangeArrowheads="1"/>
          </p:cNvSpPr>
          <p:nvPr/>
        </p:nvSpPr>
        <p:spPr bwMode="auto">
          <a:xfrm>
            <a:off x="3779838" y="4797425"/>
            <a:ext cx="2952750" cy="431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4595" name="모서리가 둥근 직사각형 34"/>
          <p:cNvSpPr>
            <a:spLocks noChangeArrowheads="1"/>
          </p:cNvSpPr>
          <p:nvPr/>
        </p:nvSpPr>
        <p:spPr bwMode="auto">
          <a:xfrm>
            <a:off x="8172450" y="4797425"/>
            <a:ext cx="647700" cy="431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pic>
        <p:nvPicPr>
          <p:cNvPr id="24596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2988" y="5229225"/>
            <a:ext cx="1981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158750" y="5299075"/>
            <a:ext cx="377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0"/>
              <a:t>5. В коде                                           меняем  </a:t>
            </a:r>
          </a:p>
        </p:txBody>
      </p:sp>
      <p:pic>
        <p:nvPicPr>
          <p:cNvPr id="24598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6350" y="5300663"/>
            <a:ext cx="51482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179388" y="5661025"/>
            <a:ext cx="89646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6. В </a:t>
            </a:r>
            <a:r>
              <a:rPr lang="en-US" sz="1400" b="0"/>
              <a:t>PGM135 </a:t>
            </a:r>
            <a:r>
              <a:rPr lang="ru-RU" sz="1400" b="0"/>
              <a:t>для абонента 100 меняем</a:t>
            </a:r>
          </a:p>
          <a:p>
            <a:endParaRPr lang="ru-RU" sz="1400" b="0"/>
          </a:p>
          <a:p>
            <a:r>
              <a:rPr lang="ru-RU" sz="1400" b="0"/>
              <a:t>7. Делаем исходящий вызов используя </a:t>
            </a:r>
            <a:r>
              <a:rPr lang="en-US" sz="1400" b="0"/>
              <a:t>PRI</a:t>
            </a:r>
            <a:r>
              <a:rPr lang="ru-RU" sz="1400" b="0"/>
              <a:t>. На станции 2ХХ набираем 802 и номера 1000000, и 1000001</a:t>
            </a:r>
          </a:p>
        </p:txBody>
      </p:sp>
      <p:pic>
        <p:nvPicPr>
          <p:cNvPr id="24600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838" y="5661025"/>
            <a:ext cx="414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3663" y="1196975"/>
            <a:ext cx="2352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DISA</a:t>
            </a:r>
            <a:r>
              <a:rPr lang="ru-RU" sz="2400">
                <a:solidFill>
                  <a:schemeClr val="bg1"/>
                </a:solidFill>
              </a:rPr>
              <a:t>. Голосовое меню</a:t>
            </a:r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250825" y="2276475"/>
            <a:ext cx="5976938" cy="2387600"/>
            <a:chOff x="521" y="838"/>
            <a:chExt cx="4536" cy="1504"/>
          </a:xfrm>
        </p:grpSpPr>
        <p:sp>
          <p:nvSpPr>
            <p:cNvPr id="25609" name="AutoShape 7"/>
            <p:cNvSpPr>
              <a:spLocks noChangeArrowheads="1"/>
            </p:cNvSpPr>
            <p:nvPr/>
          </p:nvSpPr>
          <p:spPr bwMode="auto">
            <a:xfrm flipH="1">
              <a:off x="2827" y="1794"/>
              <a:ext cx="2230" cy="285"/>
            </a:xfrm>
            <a:prstGeom prst="wedgeRoundRectCallout">
              <a:avLst>
                <a:gd name="adj1" fmla="val -49356"/>
                <a:gd name="adj2" fmla="val 66667"/>
                <a:gd name="adj3" fmla="val 16667"/>
              </a:avLst>
            </a:prstGeom>
            <a:solidFill>
              <a:srgbClr val="CCFFFF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 altLang="ko-K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r>
                <a:rPr lang="ru-RU" altLang="ko-KR" sz="900">
                  <a:solidFill>
                    <a:srgbClr val="000000"/>
                  </a:solidFill>
                  <a:cs typeface="Times New Roman" pitchFamily="18" charset="0"/>
                </a:rPr>
                <a:t>«2» - Технический отдел</a:t>
              </a:r>
              <a:r>
                <a:rPr lang="ru-RU" altLang="ko-KR" sz="900">
                  <a:ea typeface="Arial Unicode MS" pitchFamily="34" charset="-128"/>
                  <a:cs typeface="Arial Unicode MS" pitchFamily="34" charset="-128"/>
                </a:rPr>
                <a:t>: Сообщение :</a:t>
              </a:r>
            </a:p>
            <a:p>
              <a:r>
                <a:rPr lang="ru-RU" altLang="ko-KR" sz="900" b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altLang="ko-KR" sz="900">
                  <a:solidFill>
                    <a:srgbClr val="001932"/>
                  </a:solidFill>
                </a:rPr>
                <a:t>“</a:t>
              </a:r>
              <a:r>
                <a:rPr lang="ru-RU" altLang="ko-KR" sz="900" b="0">
                  <a:ea typeface="Arial Unicode MS" pitchFamily="34" charset="-128"/>
                  <a:cs typeface="Arial Unicode MS" pitchFamily="34" charset="-128"/>
                </a:rPr>
                <a:t>Здравствуйте, это технический отдел ...</a:t>
              </a:r>
              <a:r>
                <a:rPr lang="ru-RU" altLang="ko-KR" sz="900">
                  <a:solidFill>
                    <a:srgbClr val="001932"/>
                  </a:solidFill>
                </a:rPr>
                <a:t> “</a:t>
              </a:r>
              <a:r>
                <a:rPr lang="ru-RU" altLang="ko-KR" sz="900" b="0"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ru-RU" sz="1200" b="0"/>
            </a:p>
          </p:txBody>
        </p:sp>
        <p:sp>
          <p:nvSpPr>
            <p:cNvPr id="25610" name="AutoShape 8"/>
            <p:cNvSpPr>
              <a:spLocks noChangeArrowheads="1"/>
            </p:cNvSpPr>
            <p:nvPr/>
          </p:nvSpPr>
          <p:spPr bwMode="auto">
            <a:xfrm rot="10800000" flipH="1" flipV="1">
              <a:off x="564" y="1187"/>
              <a:ext cx="2154" cy="963"/>
            </a:xfrm>
            <a:prstGeom prst="wedgeRoundRectCallout">
              <a:avLst>
                <a:gd name="adj1" fmla="val -50000"/>
                <a:gd name="adj2" fmla="val 66667"/>
                <a:gd name="adj3" fmla="val 16667"/>
              </a:avLst>
            </a:prstGeom>
            <a:solidFill>
              <a:srgbClr val="CCFFFF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 altLang="ko-KR" sz="900">
                <a:solidFill>
                  <a:srgbClr val="001932"/>
                </a:solidFill>
              </a:endParaRPr>
            </a:p>
            <a:p>
              <a:r>
                <a:rPr lang="ru-RU" altLang="ko-KR" sz="900">
                  <a:solidFill>
                    <a:srgbClr val="001932"/>
                  </a:solidFill>
                </a:rPr>
                <a:t> Сообщение :</a:t>
              </a:r>
            </a:p>
            <a:p>
              <a:r>
                <a:rPr lang="ru-RU" altLang="ko-KR" sz="900">
                  <a:solidFill>
                    <a:srgbClr val="001932"/>
                  </a:solidFill>
                </a:rPr>
                <a:t>“</a:t>
              </a:r>
              <a:r>
                <a:rPr lang="ru-RU" altLang="ko-KR" sz="900" b="0">
                  <a:solidFill>
                    <a:srgbClr val="001932"/>
                  </a:solidFill>
                </a:rPr>
                <a:t>Здравствуйте. Наберите номер абонента, </a:t>
              </a:r>
            </a:p>
            <a:p>
              <a:r>
                <a:rPr lang="ru-RU" altLang="ko-KR" sz="900" b="0">
                  <a:solidFill>
                    <a:srgbClr val="001932"/>
                  </a:solidFill>
                </a:rPr>
                <a:t>или</a:t>
              </a:r>
            </a:p>
            <a:p>
              <a:r>
                <a:rPr lang="ru-RU" altLang="ko-KR" sz="900" b="0">
                  <a:solidFill>
                    <a:srgbClr val="001932"/>
                  </a:solidFill>
                </a:rPr>
                <a:t>наберите 1 для соединения с отделом продаж </a:t>
              </a:r>
            </a:p>
            <a:p>
              <a:r>
                <a:rPr lang="ru-RU" altLang="ko-KR" sz="900" b="0">
                  <a:solidFill>
                    <a:srgbClr val="001932"/>
                  </a:solidFill>
                </a:rPr>
                <a:t>наберите 2 для соединения с техническим отделом</a:t>
              </a:r>
            </a:p>
            <a:p>
              <a:r>
                <a:rPr lang="ru-RU" altLang="ko-KR" sz="900" b="0">
                  <a:solidFill>
                    <a:srgbClr val="001932"/>
                  </a:solidFill>
                </a:rPr>
                <a:t>наберите 0 для соединения с оператором.</a:t>
              </a:r>
              <a:r>
                <a:rPr lang="ru-RU" altLang="ko-KR" sz="900">
                  <a:solidFill>
                    <a:srgbClr val="001932"/>
                  </a:solidFill>
                </a:rPr>
                <a:t> “ </a:t>
              </a:r>
            </a:p>
            <a:p>
              <a:endParaRPr lang="ru-RU" altLang="ko-KR" sz="900">
                <a:solidFill>
                  <a:srgbClr val="001932"/>
                </a:solidFill>
              </a:endParaRPr>
            </a:p>
            <a:p>
              <a:endParaRPr lang="ru-RU" altLang="ko-KR" sz="900">
                <a:solidFill>
                  <a:srgbClr val="001932"/>
                </a:solidFill>
              </a:endParaRPr>
            </a:p>
            <a:p>
              <a:pPr algn="ctr"/>
              <a:endParaRPr lang="ru-RU" sz="1200" b="0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 rot="5400000">
              <a:off x="2713" y="1050"/>
              <a:ext cx="1" cy="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006" y="838"/>
              <a:ext cx="533" cy="330"/>
              <a:chOff x="720" y="2663"/>
              <a:chExt cx="946" cy="712"/>
            </a:xfrm>
          </p:grpSpPr>
          <p:sp>
            <p:nvSpPr>
              <p:cNvPr id="25663" name="Freeform 11"/>
              <p:cNvSpPr>
                <a:spLocks/>
              </p:cNvSpPr>
              <p:nvPr/>
            </p:nvSpPr>
            <p:spPr bwMode="auto">
              <a:xfrm>
                <a:off x="1007" y="2931"/>
                <a:ext cx="71" cy="218"/>
              </a:xfrm>
              <a:custGeom>
                <a:avLst/>
                <a:gdLst>
                  <a:gd name="T0" fmla="*/ 18 w 142"/>
                  <a:gd name="T1" fmla="*/ 0 h 437"/>
                  <a:gd name="T2" fmla="*/ 18 w 142"/>
                  <a:gd name="T3" fmla="*/ 1 h 437"/>
                  <a:gd name="T4" fmla="*/ 17 w 142"/>
                  <a:gd name="T5" fmla="*/ 7 h 437"/>
                  <a:gd name="T6" fmla="*/ 15 w 142"/>
                  <a:gd name="T7" fmla="*/ 17 h 437"/>
                  <a:gd name="T8" fmla="*/ 13 w 142"/>
                  <a:gd name="T9" fmla="*/ 29 h 437"/>
                  <a:gd name="T10" fmla="*/ 10 w 142"/>
                  <a:gd name="T11" fmla="*/ 43 h 437"/>
                  <a:gd name="T12" fmla="*/ 9 w 142"/>
                  <a:gd name="T13" fmla="*/ 59 h 437"/>
                  <a:gd name="T14" fmla="*/ 6 w 142"/>
                  <a:gd name="T15" fmla="*/ 76 h 437"/>
                  <a:gd name="T16" fmla="*/ 4 w 142"/>
                  <a:gd name="T17" fmla="*/ 95 h 437"/>
                  <a:gd name="T18" fmla="*/ 2 w 142"/>
                  <a:gd name="T19" fmla="*/ 113 h 437"/>
                  <a:gd name="T20" fmla="*/ 1 w 142"/>
                  <a:gd name="T21" fmla="*/ 132 h 437"/>
                  <a:gd name="T22" fmla="*/ 0 w 142"/>
                  <a:gd name="T23" fmla="*/ 150 h 437"/>
                  <a:gd name="T24" fmla="*/ 0 w 142"/>
                  <a:gd name="T25" fmla="*/ 168 h 437"/>
                  <a:gd name="T26" fmla="*/ 1 w 142"/>
                  <a:gd name="T27" fmla="*/ 183 h 437"/>
                  <a:gd name="T28" fmla="*/ 2 w 142"/>
                  <a:gd name="T29" fmla="*/ 196 h 437"/>
                  <a:gd name="T30" fmla="*/ 4 w 142"/>
                  <a:gd name="T31" fmla="*/ 207 h 437"/>
                  <a:gd name="T32" fmla="*/ 9 w 142"/>
                  <a:gd name="T33" fmla="*/ 215 h 437"/>
                  <a:gd name="T34" fmla="*/ 71 w 142"/>
                  <a:gd name="T35" fmla="*/ 218 h 437"/>
                  <a:gd name="T36" fmla="*/ 63 w 142"/>
                  <a:gd name="T37" fmla="*/ 16 h 437"/>
                  <a:gd name="T38" fmla="*/ 18 w 142"/>
                  <a:gd name="T39" fmla="*/ 0 h 437"/>
                  <a:gd name="T40" fmla="*/ 18 w 142"/>
                  <a:gd name="T41" fmla="*/ 0 h 4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437"/>
                  <a:gd name="T65" fmla="*/ 142 w 142"/>
                  <a:gd name="T66" fmla="*/ 437 h 4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437">
                    <a:moveTo>
                      <a:pt x="37" y="0"/>
                    </a:moveTo>
                    <a:lnTo>
                      <a:pt x="35" y="3"/>
                    </a:lnTo>
                    <a:lnTo>
                      <a:pt x="33" y="15"/>
                    </a:lnTo>
                    <a:lnTo>
                      <a:pt x="30" y="34"/>
                    </a:lnTo>
                    <a:lnTo>
                      <a:pt x="27" y="58"/>
                    </a:lnTo>
                    <a:lnTo>
                      <a:pt x="21" y="86"/>
                    </a:lnTo>
                    <a:lnTo>
                      <a:pt x="17" y="119"/>
                    </a:lnTo>
                    <a:lnTo>
                      <a:pt x="13" y="153"/>
                    </a:lnTo>
                    <a:lnTo>
                      <a:pt x="8" y="190"/>
                    </a:lnTo>
                    <a:lnTo>
                      <a:pt x="4" y="227"/>
                    </a:lnTo>
                    <a:lnTo>
                      <a:pt x="2" y="265"/>
                    </a:lnTo>
                    <a:lnTo>
                      <a:pt x="0" y="301"/>
                    </a:lnTo>
                    <a:lnTo>
                      <a:pt x="0" y="336"/>
                    </a:lnTo>
                    <a:lnTo>
                      <a:pt x="1" y="366"/>
                    </a:lnTo>
                    <a:lnTo>
                      <a:pt x="4" y="393"/>
                    </a:lnTo>
                    <a:lnTo>
                      <a:pt x="9" y="415"/>
                    </a:lnTo>
                    <a:lnTo>
                      <a:pt x="18" y="431"/>
                    </a:lnTo>
                    <a:lnTo>
                      <a:pt x="142" y="437"/>
                    </a:lnTo>
                    <a:lnTo>
                      <a:pt x="126" y="3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5947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4" name="Freeform 12"/>
              <p:cNvSpPr>
                <a:spLocks/>
              </p:cNvSpPr>
              <p:nvPr/>
            </p:nvSpPr>
            <p:spPr bwMode="auto">
              <a:xfrm>
                <a:off x="754" y="3200"/>
                <a:ext cx="248" cy="44"/>
              </a:xfrm>
              <a:custGeom>
                <a:avLst/>
                <a:gdLst>
                  <a:gd name="T0" fmla="*/ 187 w 496"/>
                  <a:gd name="T1" fmla="*/ 34 h 87"/>
                  <a:gd name="T2" fmla="*/ 186 w 496"/>
                  <a:gd name="T3" fmla="*/ 35 h 87"/>
                  <a:gd name="T4" fmla="*/ 184 w 496"/>
                  <a:gd name="T5" fmla="*/ 38 h 87"/>
                  <a:gd name="T6" fmla="*/ 183 w 496"/>
                  <a:gd name="T7" fmla="*/ 38 h 87"/>
                  <a:gd name="T8" fmla="*/ 181 w 496"/>
                  <a:gd name="T9" fmla="*/ 40 h 87"/>
                  <a:gd name="T10" fmla="*/ 179 w 496"/>
                  <a:gd name="T11" fmla="*/ 41 h 87"/>
                  <a:gd name="T12" fmla="*/ 177 w 496"/>
                  <a:gd name="T13" fmla="*/ 42 h 87"/>
                  <a:gd name="T14" fmla="*/ 174 w 496"/>
                  <a:gd name="T15" fmla="*/ 43 h 87"/>
                  <a:gd name="T16" fmla="*/ 172 w 496"/>
                  <a:gd name="T17" fmla="*/ 44 h 87"/>
                  <a:gd name="T18" fmla="*/ 169 w 496"/>
                  <a:gd name="T19" fmla="*/ 43 h 87"/>
                  <a:gd name="T20" fmla="*/ 166 w 496"/>
                  <a:gd name="T21" fmla="*/ 43 h 87"/>
                  <a:gd name="T22" fmla="*/ 162 w 496"/>
                  <a:gd name="T23" fmla="*/ 41 h 87"/>
                  <a:gd name="T24" fmla="*/ 159 w 496"/>
                  <a:gd name="T25" fmla="*/ 39 h 87"/>
                  <a:gd name="T26" fmla="*/ 155 w 496"/>
                  <a:gd name="T27" fmla="*/ 36 h 87"/>
                  <a:gd name="T28" fmla="*/ 152 w 496"/>
                  <a:gd name="T29" fmla="*/ 32 h 87"/>
                  <a:gd name="T30" fmla="*/ 65 w 496"/>
                  <a:gd name="T31" fmla="*/ 31 h 87"/>
                  <a:gd name="T32" fmla="*/ 0 w 496"/>
                  <a:gd name="T33" fmla="*/ 42 h 87"/>
                  <a:gd name="T34" fmla="*/ 21 w 496"/>
                  <a:gd name="T35" fmla="*/ 15 h 87"/>
                  <a:gd name="T36" fmla="*/ 51 w 496"/>
                  <a:gd name="T37" fmla="*/ 0 h 87"/>
                  <a:gd name="T38" fmla="*/ 167 w 496"/>
                  <a:gd name="T39" fmla="*/ 1 h 87"/>
                  <a:gd name="T40" fmla="*/ 248 w 496"/>
                  <a:gd name="T41" fmla="*/ 41 h 87"/>
                  <a:gd name="T42" fmla="*/ 228 w 496"/>
                  <a:gd name="T43" fmla="*/ 37 h 87"/>
                  <a:gd name="T44" fmla="*/ 187 w 496"/>
                  <a:gd name="T45" fmla="*/ 34 h 87"/>
                  <a:gd name="T46" fmla="*/ 187 w 496"/>
                  <a:gd name="T47" fmla="*/ 34 h 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6"/>
                  <a:gd name="T73" fmla="*/ 0 h 87"/>
                  <a:gd name="T74" fmla="*/ 496 w 496"/>
                  <a:gd name="T75" fmla="*/ 87 h 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6" h="87">
                    <a:moveTo>
                      <a:pt x="373" y="68"/>
                    </a:moveTo>
                    <a:lnTo>
                      <a:pt x="371" y="69"/>
                    </a:lnTo>
                    <a:lnTo>
                      <a:pt x="368" y="75"/>
                    </a:lnTo>
                    <a:lnTo>
                      <a:pt x="365" y="76"/>
                    </a:lnTo>
                    <a:lnTo>
                      <a:pt x="361" y="79"/>
                    </a:lnTo>
                    <a:lnTo>
                      <a:pt x="357" y="82"/>
                    </a:lnTo>
                    <a:lnTo>
                      <a:pt x="354" y="84"/>
                    </a:lnTo>
                    <a:lnTo>
                      <a:pt x="348" y="85"/>
                    </a:lnTo>
                    <a:lnTo>
                      <a:pt x="343" y="87"/>
                    </a:lnTo>
                    <a:lnTo>
                      <a:pt x="337" y="85"/>
                    </a:lnTo>
                    <a:lnTo>
                      <a:pt x="331" y="85"/>
                    </a:lnTo>
                    <a:lnTo>
                      <a:pt x="324" y="82"/>
                    </a:lnTo>
                    <a:lnTo>
                      <a:pt x="318" y="78"/>
                    </a:lnTo>
                    <a:lnTo>
                      <a:pt x="310" y="71"/>
                    </a:lnTo>
                    <a:lnTo>
                      <a:pt x="304" y="64"/>
                    </a:lnTo>
                    <a:lnTo>
                      <a:pt x="129" y="62"/>
                    </a:lnTo>
                    <a:lnTo>
                      <a:pt x="0" y="84"/>
                    </a:lnTo>
                    <a:lnTo>
                      <a:pt x="41" y="29"/>
                    </a:lnTo>
                    <a:lnTo>
                      <a:pt x="102" y="0"/>
                    </a:lnTo>
                    <a:lnTo>
                      <a:pt x="334" y="2"/>
                    </a:lnTo>
                    <a:lnTo>
                      <a:pt x="496" y="82"/>
                    </a:lnTo>
                    <a:lnTo>
                      <a:pt x="456" y="74"/>
                    </a:lnTo>
                    <a:lnTo>
                      <a:pt x="373" y="68"/>
                    </a:lnTo>
                    <a:close/>
                  </a:path>
                </a:pathLst>
              </a:custGeom>
              <a:solidFill>
                <a:srgbClr val="26409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5" name="Freeform 13"/>
              <p:cNvSpPr>
                <a:spLocks/>
              </p:cNvSpPr>
              <p:nvPr/>
            </p:nvSpPr>
            <p:spPr bwMode="auto">
              <a:xfrm>
                <a:off x="720" y="3145"/>
                <a:ext cx="946" cy="230"/>
              </a:xfrm>
              <a:custGeom>
                <a:avLst/>
                <a:gdLst>
                  <a:gd name="T0" fmla="*/ 807 w 1892"/>
                  <a:gd name="T1" fmla="*/ 48 h 460"/>
                  <a:gd name="T2" fmla="*/ 812 w 1892"/>
                  <a:gd name="T3" fmla="*/ 47 h 460"/>
                  <a:gd name="T4" fmla="*/ 828 w 1892"/>
                  <a:gd name="T5" fmla="*/ 47 h 460"/>
                  <a:gd name="T6" fmla="*/ 850 w 1892"/>
                  <a:gd name="T7" fmla="*/ 46 h 460"/>
                  <a:gd name="T8" fmla="*/ 876 w 1892"/>
                  <a:gd name="T9" fmla="*/ 47 h 460"/>
                  <a:gd name="T10" fmla="*/ 902 w 1892"/>
                  <a:gd name="T11" fmla="*/ 50 h 460"/>
                  <a:gd name="T12" fmla="*/ 924 w 1892"/>
                  <a:gd name="T13" fmla="*/ 56 h 460"/>
                  <a:gd name="T14" fmla="*/ 940 w 1892"/>
                  <a:gd name="T15" fmla="*/ 65 h 460"/>
                  <a:gd name="T16" fmla="*/ 946 w 1892"/>
                  <a:gd name="T17" fmla="*/ 79 h 460"/>
                  <a:gd name="T18" fmla="*/ 943 w 1892"/>
                  <a:gd name="T19" fmla="*/ 96 h 460"/>
                  <a:gd name="T20" fmla="*/ 935 w 1892"/>
                  <a:gd name="T21" fmla="*/ 115 h 460"/>
                  <a:gd name="T22" fmla="*/ 922 w 1892"/>
                  <a:gd name="T23" fmla="*/ 134 h 460"/>
                  <a:gd name="T24" fmla="*/ 905 w 1892"/>
                  <a:gd name="T25" fmla="*/ 153 h 460"/>
                  <a:gd name="T26" fmla="*/ 885 w 1892"/>
                  <a:gd name="T27" fmla="*/ 168 h 460"/>
                  <a:gd name="T28" fmla="*/ 863 w 1892"/>
                  <a:gd name="T29" fmla="*/ 180 h 460"/>
                  <a:gd name="T30" fmla="*/ 838 w 1892"/>
                  <a:gd name="T31" fmla="*/ 185 h 460"/>
                  <a:gd name="T32" fmla="*/ 813 w 1892"/>
                  <a:gd name="T33" fmla="*/ 184 h 460"/>
                  <a:gd name="T34" fmla="*/ 776 w 1892"/>
                  <a:gd name="T35" fmla="*/ 178 h 460"/>
                  <a:gd name="T36" fmla="*/ 725 w 1892"/>
                  <a:gd name="T37" fmla="*/ 174 h 460"/>
                  <a:gd name="T38" fmla="*/ 663 w 1892"/>
                  <a:gd name="T39" fmla="*/ 171 h 460"/>
                  <a:gd name="T40" fmla="*/ 599 w 1892"/>
                  <a:gd name="T41" fmla="*/ 171 h 460"/>
                  <a:gd name="T42" fmla="*/ 537 w 1892"/>
                  <a:gd name="T43" fmla="*/ 171 h 460"/>
                  <a:gd name="T44" fmla="*/ 486 w 1892"/>
                  <a:gd name="T45" fmla="*/ 174 h 460"/>
                  <a:gd name="T46" fmla="*/ 451 w 1892"/>
                  <a:gd name="T47" fmla="*/ 179 h 460"/>
                  <a:gd name="T48" fmla="*/ 439 w 1892"/>
                  <a:gd name="T49" fmla="*/ 186 h 460"/>
                  <a:gd name="T50" fmla="*/ 441 w 1892"/>
                  <a:gd name="T51" fmla="*/ 195 h 460"/>
                  <a:gd name="T52" fmla="*/ 445 w 1892"/>
                  <a:gd name="T53" fmla="*/ 204 h 460"/>
                  <a:gd name="T54" fmla="*/ 447 w 1892"/>
                  <a:gd name="T55" fmla="*/ 212 h 460"/>
                  <a:gd name="T56" fmla="*/ 447 w 1892"/>
                  <a:gd name="T57" fmla="*/ 221 h 460"/>
                  <a:gd name="T58" fmla="*/ 440 w 1892"/>
                  <a:gd name="T59" fmla="*/ 227 h 460"/>
                  <a:gd name="T60" fmla="*/ 426 w 1892"/>
                  <a:gd name="T61" fmla="*/ 230 h 460"/>
                  <a:gd name="T62" fmla="*/ 401 w 1892"/>
                  <a:gd name="T63" fmla="*/ 230 h 460"/>
                  <a:gd name="T64" fmla="*/ 363 w 1892"/>
                  <a:gd name="T65" fmla="*/ 226 h 460"/>
                  <a:gd name="T66" fmla="*/ 313 w 1892"/>
                  <a:gd name="T67" fmla="*/ 220 h 460"/>
                  <a:gd name="T68" fmla="*/ 256 w 1892"/>
                  <a:gd name="T69" fmla="*/ 214 h 460"/>
                  <a:gd name="T70" fmla="*/ 196 w 1892"/>
                  <a:gd name="T71" fmla="*/ 208 h 460"/>
                  <a:gd name="T72" fmla="*/ 138 w 1892"/>
                  <a:gd name="T73" fmla="*/ 202 h 460"/>
                  <a:gd name="T74" fmla="*/ 85 w 1892"/>
                  <a:gd name="T75" fmla="*/ 194 h 460"/>
                  <a:gd name="T76" fmla="*/ 42 w 1892"/>
                  <a:gd name="T77" fmla="*/ 185 h 460"/>
                  <a:gd name="T78" fmla="*/ 12 w 1892"/>
                  <a:gd name="T79" fmla="*/ 175 h 460"/>
                  <a:gd name="T80" fmla="*/ 1 w 1892"/>
                  <a:gd name="T81" fmla="*/ 163 h 460"/>
                  <a:gd name="T82" fmla="*/ 1 w 1892"/>
                  <a:gd name="T83" fmla="*/ 147 h 460"/>
                  <a:gd name="T84" fmla="*/ 4 w 1892"/>
                  <a:gd name="T85" fmla="*/ 129 h 460"/>
                  <a:gd name="T86" fmla="*/ 8 w 1892"/>
                  <a:gd name="T87" fmla="*/ 109 h 460"/>
                  <a:gd name="T88" fmla="*/ 15 w 1892"/>
                  <a:gd name="T89" fmla="*/ 89 h 460"/>
                  <a:gd name="T90" fmla="*/ 23 w 1892"/>
                  <a:gd name="T91" fmla="*/ 69 h 460"/>
                  <a:gd name="T92" fmla="*/ 33 w 1892"/>
                  <a:gd name="T93" fmla="*/ 52 h 460"/>
                  <a:gd name="T94" fmla="*/ 44 w 1892"/>
                  <a:gd name="T95" fmla="*/ 38 h 460"/>
                  <a:gd name="T96" fmla="*/ 57 w 1892"/>
                  <a:gd name="T97" fmla="*/ 28 h 460"/>
                  <a:gd name="T98" fmla="*/ 70 w 1892"/>
                  <a:gd name="T99" fmla="*/ 22 h 460"/>
                  <a:gd name="T100" fmla="*/ 86 w 1892"/>
                  <a:gd name="T101" fmla="*/ 17 h 460"/>
                  <a:gd name="T102" fmla="*/ 101 w 1892"/>
                  <a:gd name="T103" fmla="*/ 12 h 460"/>
                  <a:gd name="T104" fmla="*/ 117 w 1892"/>
                  <a:gd name="T105" fmla="*/ 7 h 460"/>
                  <a:gd name="T106" fmla="*/ 131 w 1892"/>
                  <a:gd name="T107" fmla="*/ 4 h 460"/>
                  <a:gd name="T108" fmla="*/ 143 w 1892"/>
                  <a:gd name="T109" fmla="*/ 2 h 460"/>
                  <a:gd name="T110" fmla="*/ 150 w 1892"/>
                  <a:gd name="T111" fmla="*/ 0 h 460"/>
                  <a:gd name="T112" fmla="*/ 153 w 1892"/>
                  <a:gd name="T113" fmla="*/ 0 h 4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92"/>
                  <a:gd name="T172" fmla="*/ 0 h 460"/>
                  <a:gd name="T173" fmla="*/ 1892 w 1892"/>
                  <a:gd name="T174" fmla="*/ 460 h 4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92" h="460">
                    <a:moveTo>
                      <a:pt x="305" y="0"/>
                    </a:moveTo>
                    <a:lnTo>
                      <a:pt x="1613" y="96"/>
                    </a:lnTo>
                    <a:lnTo>
                      <a:pt x="1615" y="96"/>
                    </a:lnTo>
                    <a:lnTo>
                      <a:pt x="1624" y="94"/>
                    </a:lnTo>
                    <a:lnTo>
                      <a:pt x="1637" y="93"/>
                    </a:lnTo>
                    <a:lnTo>
                      <a:pt x="1655" y="93"/>
                    </a:lnTo>
                    <a:lnTo>
                      <a:pt x="1677" y="92"/>
                    </a:lnTo>
                    <a:lnTo>
                      <a:pt x="1700" y="92"/>
                    </a:lnTo>
                    <a:lnTo>
                      <a:pt x="1725" y="92"/>
                    </a:lnTo>
                    <a:lnTo>
                      <a:pt x="1752" y="94"/>
                    </a:lnTo>
                    <a:lnTo>
                      <a:pt x="1778" y="96"/>
                    </a:lnTo>
                    <a:lnTo>
                      <a:pt x="1803" y="100"/>
                    </a:lnTo>
                    <a:lnTo>
                      <a:pt x="1826" y="104"/>
                    </a:lnTo>
                    <a:lnTo>
                      <a:pt x="1848" y="112"/>
                    </a:lnTo>
                    <a:lnTo>
                      <a:pt x="1865" y="119"/>
                    </a:lnTo>
                    <a:lnTo>
                      <a:pt x="1879" y="129"/>
                    </a:lnTo>
                    <a:lnTo>
                      <a:pt x="1889" y="142"/>
                    </a:lnTo>
                    <a:lnTo>
                      <a:pt x="1892" y="157"/>
                    </a:lnTo>
                    <a:lnTo>
                      <a:pt x="1890" y="174"/>
                    </a:lnTo>
                    <a:lnTo>
                      <a:pt x="1886" y="192"/>
                    </a:lnTo>
                    <a:lnTo>
                      <a:pt x="1878" y="211"/>
                    </a:lnTo>
                    <a:lnTo>
                      <a:pt x="1869" y="230"/>
                    </a:lnTo>
                    <a:lnTo>
                      <a:pt x="1856" y="249"/>
                    </a:lnTo>
                    <a:lnTo>
                      <a:pt x="1843" y="268"/>
                    </a:lnTo>
                    <a:lnTo>
                      <a:pt x="1828" y="287"/>
                    </a:lnTo>
                    <a:lnTo>
                      <a:pt x="1810" y="305"/>
                    </a:lnTo>
                    <a:lnTo>
                      <a:pt x="1791" y="320"/>
                    </a:lnTo>
                    <a:lnTo>
                      <a:pt x="1769" y="335"/>
                    </a:lnTo>
                    <a:lnTo>
                      <a:pt x="1748" y="348"/>
                    </a:lnTo>
                    <a:lnTo>
                      <a:pt x="1725" y="359"/>
                    </a:lnTo>
                    <a:lnTo>
                      <a:pt x="1700" y="366"/>
                    </a:lnTo>
                    <a:lnTo>
                      <a:pt x="1675" y="370"/>
                    </a:lnTo>
                    <a:lnTo>
                      <a:pt x="1650" y="370"/>
                    </a:lnTo>
                    <a:lnTo>
                      <a:pt x="1625" y="367"/>
                    </a:lnTo>
                    <a:lnTo>
                      <a:pt x="1593" y="360"/>
                    </a:lnTo>
                    <a:lnTo>
                      <a:pt x="1552" y="356"/>
                    </a:lnTo>
                    <a:lnTo>
                      <a:pt x="1503" y="351"/>
                    </a:lnTo>
                    <a:lnTo>
                      <a:pt x="1449" y="348"/>
                    </a:lnTo>
                    <a:lnTo>
                      <a:pt x="1388" y="344"/>
                    </a:lnTo>
                    <a:lnTo>
                      <a:pt x="1325" y="342"/>
                    </a:lnTo>
                    <a:lnTo>
                      <a:pt x="1261" y="341"/>
                    </a:lnTo>
                    <a:lnTo>
                      <a:pt x="1197" y="341"/>
                    </a:lnTo>
                    <a:lnTo>
                      <a:pt x="1133" y="341"/>
                    </a:lnTo>
                    <a:lnTo>
                      <a:pt x="1074" y="342"/>
                    </a:lnTo>
                    <a:lnTo>
                      <a:pt x="1019" y="344"/>
                    </a:lnTo>
                    <a:lnTo>
                      <a:pt x="972" y="348"/>
                    </a:lnTo>
                    <a:lnTo>
                      <a:pt x="932" y="351"/>
                    </a:lnTo>
                    <a:lnTo>
                      <a:pt x="902" y="357"/>
                    </a:lnTo>
                    <a:lnTo>
                      <a:pt x="883" y="363"/>
                    </a:lnTo>
                    <a:lnTo>
                      <a:pt x="878" y="371"/>
                    </a:lnTo>
                    <a:lnTo>
                      <a:pt x="879" y="379"/>
                    </a:lnTo>
                    <a:lnTo>
                      <a:pt x="882" y="389"/>
                    </a:lnTo>
                    <a:lnTo>
                      <a:pt x="885" y="397"/>
                    </a:lnTo>
                    <a:lnTo>
                      <a:pt x="890" y="407"/>
                    </a:lnTo>
                    <a:lnTo>
                      <a:pt x="892" y="416"/>
                    </a:lnTo>
                    <a:lnTo>
                      <a:pt x="894" y="424"/>
                    </a:lnTo>
                    <a:lnTo>
                      <a:pt x="894" y="432"/>
                    </a:lnTo>
                    <a:lnTo>
                      <a:pt x="893" y="441"/>
                    </a:lnTo>
                    <a:lnTo>
                      <a:pt x="887" y="446"/>
                    </a:lnTo>
                    <a:lnTo>
                      <a:pt x="880" y="453"/>
                    </a:lnTo>
                    <a:lnTo>
                      <a:pt x="867" y="456"/>
                    </a:lnTo>
                    <a:lnTo>
                      <a:pt x="851" y="459"/>
                    </a:lnTo>
                    <a:lnTo>
                      <a:pt x="828" y="460"/>
                    </a:lnTo>
                    <a:lnTo>
                      <a:pt x="801" y="459"/>
                    </a:lnTo>
                    <a:lnTo>
                      <a:pt x="766" y="456"/>
                    </a:lnTo>
                    <a:lnTo>
                      <a:pt x="726" y="452"/>
                    </a:lnTo>
                    <a:lnTo>
                      <a:pt x="677" y="445"/>
                    </a:lnTo>
                    <a:lnTo>
                      <a:pt x="625" y="440"/>
                    </a:lnTo>
                    <a:lnTo>
                      <a:pt x="569" y="433"/>
                    </a:lnTo>
                    <a:lnTo>
                      <a:pt x="512" y="428"/>
                    </a:lnTo>
                    <a:lnTo>
                      <a:pt x="451" y="421"/>
                    </a:lnTo>
                    <a:lnTo>
                      <a:pt x="392" y="416"/>
                    </a:lnTo>
                    <a:lnTo>
                      <a:pt x="333" y="409"/>
                    </a:lnTo>
                    <a:lnTo>
                      <a:pt x="275" y="403"/>
                    </a:lnTo>
                    <a:lnTo>
                      <a:pt x="221" y="395"/>
                    </a:lnTo>
                    <a:lnTo>
                      <a:pt x="169" y="388"/>
                    </a:lnTo>
                    <a:lnTo>
                      <a:pt x="123" y="379"/>
                    </a:lnTo>
                    <a:lnTo>
                      <a:pt x="83" y="370"/>
                    </a:lnTo>
                    <a:lnTo>
                      <a:pt x="49" y="360"/>
                    </a:lnTo>
                    <a:lnTo>
                      <a:pt x="23" y="350"/>
                    </a:lnTo>
                    <a:lnTo>
                      <a:pt x="7" y="338"/>
                    </a:lnTo>
                    <a:lnTo>
                      <a:pt x="1" y="326"/>
                    </a:lnTo>
                    <a:lnTo>
                      <a:pt x="0" y="310"/>
                    </a:lnTo>
                    <a:lnTo>
                      <a:pt x="1" y="294"/>
                    </a:lnTo>
                    <a:lnTo>
                      <a:pt x="3" y="276"/>
                    </a:lnTo>
                    <a:lnTo>
                      <a:pt x="7" y="258"/>
                    </a:lnTo>
                    <a:lnTo>
                      <a:pt x="10" y="238"/>
                    </a:lnTo>
                    <a:lnTo>
                      <a:pt x="16" y="218"/>
                    </a:lnTo>
                    <a:lnTo>
                      <a:pt x="22" y="196"/>
                    </a:lnTo>
                    <a:lnTo>
                      <a:pt x="29" y="178"/>
                    </a:lnTo>
                    <a:lnTo>
                      <a:pt x="37" y="156"/>
                    </a:lnTo>
                    <a:lnTo>
                      <a:pt x="46" y="138"/>
                    </a:lnTo>
                    <a:lnTo>
                      <a:pt x="54" y="119"/>
                    </a:lnTo>
                    <a:lnTo>
                      <a:pt x="66" y="103"/>
                    </a:lnTo>
                    <a:lnTo>
                      <a:pt x="76" y="88"/>
                    </a:lnTo>
                    <a:lnTo>
                      <a:pt x="88" y="75"/>
                    </a:lnTo>
                    <a:lnTo>
                      <a:pt x="100" y="65"/>
                    </a:lnTo>
                    <a:lnTo>
                      <a:pt x="113" y="56"/>
                    </a:lnTo>
                    <a:lnTo>
                      <a:pt x="125" y="50"/>
                    </a:lnTo>
                    <a:lnTo>
                      <a:pt x="139" y="43"/>
                    </a:lnTo>
                    <a:lnTo>
                      <a:pt x="154" y="38"/>
                    </a:lnTo>
                    <a:lnTo>
                      <a:pt x="171" y="33"/>
                    </a:lnTo>
                    <a:lnTo>
                      <a:pt x="186" y="26"/>
                    </a:lnTo>
                    <a:lnTo>
                      <a:pt x="202" y="23"/>
                    </a:lnTo>
                    <a:lnTo>
                      <a:pt x="217" y="18"/>
                    </a:lnTo>
                    <a:lnTo>
                      <a:pt x="234" y="15"/>
                    </a:lnTo>
                    <a:lnTo>
                      <a:pt x="248" y="11"/>
                    </a:lnTo>
                    <a:lnTo>
                      <a:pt x="262" y="8"/>
                    </a:lnTo>
                    <a:lnTo>
                      <a:pt x="273" y="5"/>
                    </a:lnTo>
                    <a:lnTo>
                      <a:pt x="285" y="3"/>
                    </a:lnTo>
                    <a:lnTo>
                      <a:pt x="292" y="1"/>
                    </a:lnTo>
                    <a:lnTo>
                      <a:pt x="300" y="0"/>
                    </a:lnTo>
                    <a:lnTo>
                      <a:pt x="303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6" name="Freeform 14"/>
              <p:cNvSpPr>
                <a:spLocks/>
              </p:cNvSpPr>
              <p:nvPr/>
            </p:nvSpPr>
            <p:spPr bwMode="auto">
              <a:xfrm>
                <a:off x="1212" y="3252"/>
                <a:ext cx="142" cy="41"/>
              </a:xfrm>
              <a:custGeom>
                <a:avLst/>
                <a:gdLst>
                  <a:gd name="T0" fmla="*/ 47 w 284"/>
                  <a:gd name="T1" fmla="*/ 0 h 82"/>
                  <a:gd name="T2" fmla="*/ 47 w 284"/>
                  <a:gd name="T3" fmla="*/ 0 h 82"/>
                  <a:gd name="T4" fmla="*/ 45 w 284"/>
                  <a:gd name="T5" fmla="*/ 0 h 82"/>
                  <a:gd name="T6" fmla="*/ 42 w 284"/>
                  <a:gd name="T7" fmla="*/ 1 h 82"/>
                  <a:gd name="T8" fmla="*/ 39 w 284"/>
                  <a:gd name="T9" fmla="*/ 2 h 82"/>
                  <a:gd name="T10" fmla="*/ 36 w 284"/>
                  <a:gd name="T11" fmla="*/ 3 h 82"/>
                  <a:gd name="T12" fmla="*/ 31 w 284"/>
                  <a:gd name="T13" fmla="*/ 5 h 82"/>
                  <a:gd name="T14" fmla="*/ 26 w 284"/>
                  <a:gd name="T15" fmla="*/ 6 h 82"/>
                  <a:gd name="T16" fmla="*/ 22 w 284"/>
                  <a:gd name="T17" fmla="*/ 7 h 82"/>
                  <a:gd name="T18" fmla="*/ 18 w 284"/>
                  <a:gd name="T19" fmla="*/ 9 h 82"/>
                  <a:gd name="T20" fmla="*/ 13 w 284"/>
                  <a:gd name="T21" fmla="*/ 11 h 82"/>
                  <a:gd name="T22" fmla="*/ 9 w 284"/>
                  <a:gd name="T23" fmla="*/ 13 h 82"/>
                  <a:gd name="T24" fmla="*/ 6 w 284"/>
                  <a:gd name="T25" fmla="*/ 14 h 82"/>
                  <a:gd name="T26" fmla="*/ 3 w 284"/>
                  <a:gd name="T27" fmla="*/ 16 h 82"/>
                  <a:gd name="T28" fmla="*/ 1 w 284"/>
                  <a:gd name="T29" fmla="*/ 18 h 82"/>
                  <a:gd name="T30" fmla="*/ 0 w 284"/>
                  <a:gd name="T31" fmla="*/ 20 h 82"/>
                  <a:gd name="T32" fmla="*/ 1 w 284"/>
                  <a:gd name="T33" fmla="*/ 21 h 82"/>
                  <a:gd name="T34" fmla="*/ 2 w 284"/>
                  <a:gd name="T35" fmla="*/ 23 h 82"/>
                  <a:gd name="T36" fmla="*/ 6 w 284"/>
                  <a:gd name="T37" fmla="*/ 25 h 82"/>
                  <a:gd name="T38" fmla="*/ 11 w 284"/>
                  <a:gd name="T39" fmla="*/ 27 h 82"/>
                  <a:gd name="T40" fmla="*/ 18 w 284"/>
                  <a:gd name="T41" fmla="*/ 30 h 82"/>
                  <a:gd name="T42" fmla="*/ 26 w 284"/>
                  <a:gd name="T43" fmla="*/ 33 h 82"/>
                  <a:gd name="T44" fmla="*/ 36 w 284"/>
                  <a:gd name="T45" fmla="*/ 35 h 82"/>
                  <a:gd name="T46" fmla="*/ 45 w 284"/>
                  <a:gd name="T47" fmla="*/ 37 h 82"/>
                  <a:gd name="T48" fmla="*/ 56 w 284"/>
                  <a:gd name="T49" fmla="*/ 39 h 82"/>
                  <a:gd name="T50" fmla="*/ 68 w 284"/>
                  <a:gd name="T51" fmla="*/ 41 h 82"/>
                  <a:gd name="T52" fmla="*/ 79 w 284"/>
                  <a:gd name="T53" fmla="*/ 41 h 82"/>
                  <a:gd name="T54" fmla="*/ 90 w 284"/>
                  <a:gd name="T55" fmla="*/ 41 h 82"/>
                  <a:gd name="T56" fmla="*/ 101 w 284"/>
                  <a:gd name="T57" fmla="*/ 41 h 82"/>
                  <a:gd name="T58" fmla="*/ 112 w 284"/>
                  <a:gd name="T59" fmla="*/ 39 h 82"/>
                  <a:gd name="T60" fmla="*/ 123 w 284"/>
                  <a:gd name="T61" fmla="*/ 36 h 82"/>
                  <a:gd name="T62" fmla="*/ 132 w 284"/>
                  <a:gd name="T63" fmla="*/ 31 h 82"/>
                  <a:gd name="T64" fmla="*/ 142 w 284"/>
                  <a:gd name="T65" fmla="*/ 26 h 82"/>
                  <a:gd name="T66" fmla="*/ 142 w 284"/>
                  <a:gd name="T67" fmla="*/ 25 h 82"/>
                  <a:gd name="T68" fmla="*/ 142 w 284"/>
                  <a:gd name="T69" fmla="*/ 23 h 82"/>
                  <a:gd name="T70" fmla="*/ 142 w 284"/>
                  <a:gd name="T71" fmla="*/ 22 h 82"/>
                  <a:gd name="T72" fmla="*/ 142 w 284"/>
                  <a:gd name="T73" fmla="*/ 21 h 82"/>
                  <a:gd name="T74" fmla="*/ 142 w 284"/>
                  <a:gd name="T75" fmla="*/ 19 h 82"/>
                  <a:gd name="T76" fmla="*/ 140 w 284"/>
                  <a:gd name="T77" fmla="*/ 18 h 82"/>
                  <a:gd name="T78" fmla="*/ 139 w 284"/>
                  <a:gd name="T79" fmla="*/ 14 h 82"/>
                  <a:gd name="T80" fmla="*/ 137 w 284"/>
                  <a:gd name="T81" fmla="*/ 12 h 82"/>
                  <a:gd name="T82" fmla="*/ 133 w 284"/>
                  <a:gd name="T83" fmla="*/ 10 h 82"/>
                  <a:gd name="T84" fmla="*/ 129 w 284"/>
                  <a:gd name="T85" fmla="*/ 8 h 82"/>
                  <a:gd name="T86" fmla="*/ 123 w 284"/>
                  <a:gd name="T87" fmla="*/ 6 h 82"/>
                  <a:gd name="T88" fmla="*/ 117 w 284"/>
                  <a:gd name="T89" fmla="*/ 3 h 82"/>
                  <a:gd name="T90" fmla="*/ 110 w 284"/>
                  <a:gd name="T91" fmla="*/ 2 h 82"/>
                  <a:gd name="T92" fmla="*/ 101 w 284"/>
                  <a:gd name="T93" fmla="*/ 0 h 82"/>
                  <a:gd name="T94" fmla="*/ 47 w 284"/>
                  <a:gd name="T95" fmla="*/ 0 h 82"/>
                  <a:gd name="T96" fmla="*/ 47 w 284"/>
                  <a:gd name="T97" fmla="*/ 0 h 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4"/>
                  <a:gd name="T148" fmla="*/ 0 h 82"/>
                  <a:gd name="T149" fmla="*/ 284 w 284"/>
                  <a:gd name="T150" fmla="*/ 82 h 8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4" h="82">
                    <a:moveTo>
                      <a:pt x="95" y="0"/>
                    </a:moveTo>
                    <a:lnTo>
                      <a:pt x="94" y="0"/>
                    </a:lnTo>
                    <a:lnTo>
                      <a:pt x="90" y="0"/>
                    </a:lnTo>
                    <a:lnTo>
                      <a:pt x="85" y="2"/>
                    </a:lnTo>
                    <a:lnTo>
                      <a:pt x="78" y="4"/>
                    </a:lnTo>
                    <a:lnTo>
                      <a:pt x="71" y="5"/>
                    </a:lnTo>
                    <a:lnTo>
                      <a:pt x="62" y="9"/>
                    </a:lnTo>
                    <a:lnTo>
                      <a:pt x="53" y="12"/>
                    </a:lnTo>
                    <a:lnTo>
                      <a:pt x="45" y="15"/>
                    </a:lnTo>
                    <a:lnTo>
                      <a:pt x="35" y="18"/>
                    </a:lnTo>
                    <a:lnTo>
                      <a:pt x="26" y="22"/>
                    </a:lnTo>
                    <a:lnTo>
                      <a:pt x="19" y="26"/>
                    </a:lnTo>
                    <a:lnTo>
                      <a:pt x="12" y="29"/>
                    </a:lnTo>
                    <a:lnTo>
                      <a:pt x="7" y="32"/>
                    </a:lnTo>
                    <a:lnTo>
                      <a:pt x="2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12" y="50"/>
                    </a:lnTo>
                    <a:lnTo>
                      <a:pt x="23" y="55"/>
                    </a:lnTo>
                    <a:lnTo>
                      <a:pt x="37" y="60"/>
                    </a:lnTo>
                    <a:lnTo>
                      <a:pt x="52" y="65"/>
                    </a:lnTo>
                    <a:lnTo>
                      <a:pt x="71" y="69"/>
                    </a:lnTo>
                    <a:lnTo>
                      <a:pt x="91" y="74"/>
                    </a:lnTo>
                    <a:lnTo>
                      <a:pt x="113" y="78"/>
                    </a:lnTo>
                    <a:lnTo>
                      <a:pt x="135" y="81"/>
                    </a:lnTo>
                    <a:lnTo>
                      <a:pt x="158" y="82"/>
                    </a:lnTo>
                    <a:lnTo>
                      <a:pt x="180" y="82"/>
                    </a:lnTo>
                    <a:lnTo>
                      <a:pt x="203" y="81"/>
                    </a:lnTo>
                    <a:lnTo>
                      <a:pt x="225" y="77"/>
                    </a:lnTo>
                    <a:lnTo>
                      <a:pt x="246" y="71"/>
                    </a:lnTo>
                    <a:lnTo>
                      <a:pt x="264" y="63"/>
                    </a:lnTo>
                    <a:lnTo>
                      <a:pt x="283" y="53"/>
                    </a:lnTo>
                    <a:lnTo>
                      <a:pt x="284" y="51"/>
                    </a:lnTo>
                    <a:lnTo>
                      <a:pt x="284" y="47"/>
                    </a:lnTo>
                    <a:lnTo>
                      <a:pt x="284" y="44"/>
                    </a:lnTo>
                    <a:lnTo>
                      <a:pt x="284" y="41"/>
                    </a:lnTo>
                    <a:lnTo>
                      <a:pt x="283" y="37"/>
                    </a:lnTo>
                    <a:lnTo>
                      <a:pt x="280" y="35"/>
                    </a:lnTo>
                    <a:lnTo>
                      <a:pt x="277" y="29"/>
                    </a:lnTo>
                    <a:lnTo>
                      <a:pt x="273" y="25"/>
                    </a:lnTo>
                    <a:lnTo>
                      <a:pt x="266" y="20"/>
                    </a:lnTo>
                    <a:lnTo>
                      <a:pt x="258" y="16"/>
                    </a:lnTo>
                    <a:lnTo>
                      <a:pt x="247" y="12"/>
                    </a:lnTo>
                    <a:lnTo>
                      <a:pt x="235" y="7"/>
                    </a:lnTo>
                    <a:lnTo>
                      <a:pt x="220" y="4"/>
                    </a:lnTo>
                    <a:lnTo>
                      <a:pt x="20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58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7" name="Freeform 15"/>
              <p:cNvSpPr>
                <a:spLocks/>
              </p:cNvSpPr>
              <p:nvPr/>
            </p:nvSpPr>
            <p:spPr bwMode="auto">
              <a:xfrm>
                <a:off x="917" y="3201"/>
                <a:ext cx="257" cy="53"/>
              </a:xfrm>
              <a:custGeom>
                <a:avLst/>
                <a:gdLst>
                  <a:gd name="T0" fmla="*/ 12 w 515"/>
                  <a:gd name="T1" fmla="*/ 28 h 105"/>
                  <a:gd name="T2" fmla="*/ 13 w 515"/>
                  <a:gd name="T3" fmla="*/ 28 h 105"/>
                  <a:gd name="T4" fmla="*/ 15 w 515"/>
                  <a:gd name="T5" fmla="*/ 28 h 105"/>
                  <a:gd name="T6" fmla="*/ 18 w 515"/>
                  <a:gd name="T7" fmla="*/ 29 h 105"/>
                  <a:gd name="T8" fmla="*/ 20 w 515"/>
                  <a:gd name="T9" fmla="*/ 30 h 105"/>
                  <a:gd name="T10" fmla="*/ 23 w 515"/>
                  <a:gd name="T11" fmla="*/ 30 h 105"/>
                  <a:gd name="T12" fmla="*/ 27 w 515"/>
                  <a:gd name="T13" fmla="*/ 31 h 105"/>
                  <a:gd name="T14" fmla="*/ 31 w 515"/>
                  <a:gd name="T15" fmla="*/ 33 h 105"/>
                  <a:gd name="T16" fmla="*/ 35 w 515"/>
                  <a:gd name="T17" fmla="*/ 33 h 105"/>
                  <a:gd name="T18" fmla="*/ 38 w 515"/>
                  <a:gd name="T19" fmla="*/ 35 h 105"/>
                  <a:gd name="T20" fmla="*/ 43 w 515"/>
                  <a:gd name="T21" fmla="*/ 36 h 105"/>
                  <a:gd name="T22" fmla="*/ 47 w 515"/>
                  <a:gd name="T23" fmla="*/ 38 h 105"/>
                  <a:gd name="T24" fmla="*/ 51 w 515"/>
                  <a:gd name="T25" fmla="*/ 40 h 105"/>
                  <a:gd name="T26" fmla="*/ 55 w 515"/>
                  <a:gd name="T27" fmla="*/ 41 h 105"/>
                  <a:gd name="T28" fmla="*/ 59 w 515"/>
                  <a:gd name="T29" fmla="*/ 44 h 105"/>
                  <a:gd name="T30" fmla="*/ 62 w 515"/>
                  <a:gd name="T31" fmla="*/ 46 h 105"/>
                  <a:gd name="T32" fmla="*/ 66 w 515"/>
                  <a:gd name="T33" fmla="*/ 48 h 105"/>
                  <a:gd name="T34" fmla="*/ 73 w 515"/>
                  <a:gd name="T35" fmla="*/ 50 h 105"/>
                  <a:gd name="T36" fmla="*/ 81 w 515"/>
                  <a:gd name="T37" fmla="*/ 51 h 105"/>
                  <a:gd name="T38" fmla="*/ 91 w 515"/>
                  <a:gd name="T39" fmla="*/ 52 h 105"/>
                  <a:gd name="T40" fmla="*/ 101 w 515"/>
                  <a:gd name="T41" fmla="*/ 52 h 105"/>
                  <a:gd name="T42" fmla="*/ 113 w 515"/>
                  <a:gd name="T43" fmla="*/ 53 h 105"/>
                  <a:gd name="T44" fmla="*/ 125 w 515"/>
                  <a:gd name="T45" fmla="*/ 53 h 105"/>
                  <a:gd name="T46" fmla="*/ 137 w 515"/>
                  <a:gd name="T47" fmla="*/ 53 h 105"/>
                  <a:gd name="T48" fmla="*/ 149 w 515"/>
                  <a:gd name="T49" fmla="*/ 52 h 105"/>
                  <a:gd name="T50" fmla="*/ 161 w 515"/>
                  <a:gd name="T51" fmla="*/ 52 h 105"/>
                  <a:gd name="T52" fmla="*/ 171 w 515"/>
                  <a:gd name="T53" fmla="*/ 51 h 105"/>
                  <a:gd name="T54" fmla="*/ 180 w 515"/>
                  <a:gd name="T55" fmla="*/ 51 h 105"/>
                  <a:gd name="T56" fmla="*/ 188 w 515"/>
                  <a:gd name="T57" fmla="*/ 51 h 105"/>
                  <a:gd name="T58" fmla="*/ 194 w 515"/>
                  <a:gd name="T59" fmla="*/ 50 h 105"/>
                  <a:gd name="T60" fmla="*/ 198 w 515"/>
                  <a:gd name="T61" fmla="*/ 50 h 105"/>
                  <a:gd name="T62" fmla="*/ 200 w 515"/>
                  <a:gd name="T63" fmla="*/ 50 h 105"/>
                  <a:gd name="T64" fmla="*/ 257 w 515"/>
                  <a:gd name="T65" fmla="*/ 0 h 105"/>
                  <a:gd name="T66" fmla="*/ 9 w 515"/>
                  <a:gd name="T67" fmla="*/ 20 h 105"/>
                  <a:gd name="T68" fmla="*/ 0 w 515"/>
                  <a:gd name="T69" fmla="*/ 31 h 105"/>
                  <a:gd name="T70" fmla="*/ 12 w 515"/>
                  <a:gd name="T71" fmla="*/ 28 h 105"/>
                  <a:gd name="T72" fmla="*/ 12 w 515"/>
                  <a:gd name="T73" fmla="*/ 28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5"/>
                  <a:gd name="T112" fmla="*/ 0 h 105"/>
                  <a:gd name="T113" fmla="*/ 515 w 515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5" h="105">
                    <a:moveTo>
                      <a:pt x="25" y="56"/>
                    </a:moveTo>
                    <a:lnTo>
                      <a:pt x="27" y="56"/>
                    </a:lnTo>
                    <a:lnTo>
                      <a:pt x="31" y="56"/>
                    </a:lnTo>
                    <a:lnTo>
                      <a:pt x="36" y="57"/>
                    </a:lnTo>
                    <a:lnTo>
                      <a:pt x="41" y="59"/>
                    </a:lnTo>
                    <a:lnTo>
                      <a:pt x="47" y="60"/>
                    </a:lnTo>
                    <a:lnTo>
                      <a:pt x="55" y="62"/>
                    </a:lnTo>
                    <a:lnTo>
                      <a:pt x="62" y="65"/>
                    </a:lnTo>
                    <a:lnTo>
                      <a:pt x="70" y="66"/>
                    </a:lnTo>
                    <a:lnTo>
                      <a:pt x="77" y="69"/>
                    </a:lnTo>
                    <a:lnTo>
                      <a:pt x="86" y="72"/>
                    </a:lnTo>
                    <a:lnTo>
                      <a:pt x="95" y="76"/>
                    </a:lnTo>
                    <a:lnTo>
                      <a:pt x="102" y="79"/>
                    </a:lnTo>
                    <a:lnTo>
                      <a:pt x="110" y="82"/>
                    </a:lnTo>
                    <a:lnTo>
                      <a:pt x="118" y="87"/>
                    </a:lnTo>
                    <a:lnTo>
                      <a:pt x="124" y="92"/>
                    </a:lnTo>
                    <a:lnTo>
                      <a:pt x="133" y="95"/>
                    </a:lnTo>
                    <a:lnTo>
                      <a:pt x="146" y="99"/>
                    </a:lnTo>
                    <a:lnTo>
                      <a:pt x="162" y="101"/>
                    </a:lnTo>
                    <a:lnTo>
                      <a:pt x="182" y="103"/>
                    </a:lnTo>
                    <a:lnTo>
                      <a:pt x="202" y="103"/>
                    </a:lnTo>
                    <a:lnTo>
                      <a:pt x="226" y="105"/>
                    </a:lnTo>
                    <a:lnTo>
                      <a:pt x="250" y="105"/>
                    </a:lnTo>
                    <a:lnTo>
                      <a:pt x="275" y="105"/>
                    </a:lnTo>
                    <a:lnTo>
                      <a:pt x="298" y="103"/>
                    </a:lnTo>
                    <a:lnTo>
                      <a:pt x="322" y="103"/>
                    </a:lnTo>
                    <a:lnTo>
                      <a:pt x="342" y="102"/>
                    </a:lnTo>
                    <a:lnTo>
                      <a:pt x="361" y="102"/>
                    </a:lnTo>
                    <a:lnTo>
                      <a:pt x="377" y="101"/>
                    </a:lnTo>
                    <a:lnTo>
                      <a:pt x="389" y="100"/>
                    </a:lnTo>
                    <a:lnTo>
                      <a:pt x="397" y="100"/>
                    </a:lnTo>
                    <a:lnTo>
                      <a:pt x="400" y="100"/>
                    </a:lnTo>
                    <a:lnTo>
                      <a:pt x="515" y="0"/>
                    </a:lnTo>
                    <a:lnTo>
                      <a:pt x="18" y="39"/>
                    </a:lnTo>
                    <a:lnTo>
                      <a:pt x="0" y="62"/>
                    </a:lnTo>
                    <a:lnTo>
                      <a:pt x="25" y="56"/>
                    </a:lnTo>
                    <a:close/>
                  </a:path>
                </a:pathLst>
              </a:custGeom>
              <a:solidFill>
                <a:srgbClr val="54423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8" name="Freeform 16"/>
              <p:cNvSpPr>
                <a:spLocks/>
              </p:cNvSpPr>
              <p:nvPr/>
            </p:nvSpPr>
            <p:spPr bwMode="auto">
              <a:xfrm>
                <a:off x="764" y="3153"/>
                <a:ext cx="263" cy="83"/>
              </a:xfrm>
              <a:custGeom>
                <a:avLst/>
                <a:gdLst>
                  <a:gd name="T0" fmla="*/ 18 w 527"/>
                  <a:gd name="T1" fmla="*/ 60 h 165"/>
                  <a:gd name="T2" fmla="*/ 0 w 527"/>
                  <a:gd name="T3" fmla="*/ 83 h 165"/>
                  <a:gd name="T4" fmla="*/ 0 w 527"/>
                  <a:gd name="T5" fmla="*/ 82 h 165"/>
                  <a:gd name="T6" fmla="*/ 2 w 527"/>
                  <a:gd name="T7" fmla="*/ 82 h 165"/>
                  <a:gd name="T8" fmla="*/ 4 w 527"/>
                  <a:gd name="T9" fmla="*/ 82 h 165"/>
                  <a:gd name="T10" fmla="*/ 8 w 527"/>
                  <a:gd name="T11" fmla="*/ 81 h 165"/>
                  <a:gd name="T12" fmla="*/ 12 w 527"/>
                  <a:gd name="T13" fmla="*/ 80 h 165"/>
                  <a:gd name="T14" fmla="*/ 18 w 527"/>
                  <a:gd name="T15" fmla="*/ 79 h 165"/>
                  <a:gd name="T16" fmla="*/ 25 w 527"/>
                  <a:gd name="T17" fmla="*/ 78 h 165"/>
                  <a:gd name="T18" fmla="*/ 32 w 527"/>
                  <a:gd name="T19" fmla="*/ 77 h 165"/>
                  <a:gd name="T20" fmla="*/ 41 w 527"/>
                  <a:gd name="T21" fmla="*/ 76 h 165"/>
                  <a:gd name="T22" fmla="*/ 50 w 527"/>
                  <a:gd name="T23" fmla="*/ 75 h 165"/>
                  <a:gd name="T24" fmla="*/ 61 w 527"/>
                  <a:gd name="T25" fmla="*/ 75 h 165"/>
                  <a:gd name="T26" fmla="*/ 73 w 527"/>
                  <a:gd name="T27" fmla="*/ 75 h 165"/>
                  <a:gd name="T28" fmla="*/ 86 w 527"/>
                  <a:gd name="T29" fmla="*/ 75 h 165"/>
                  <a:gd name="T30" fmla="*/ 100 w 527"/>
                  <a:gd name="T31" fmla="*/ 75 h 165"/>
                  <a:gd name="T32" fmla="*/ 115 w 527"/>
                  <a:gd name="T33" fmla="*/ 75 h 165"/>
                  <a:gd name="T34" fmla="*/ 132 w 527"/>
                  <a:gd name="T35" fmla="*/ 76 h 165"/>
                  <a:gd name="T36" fmla="*/ 134 w 527"/>
                  <a:gd name="T37" fmla="*/ 76 h 165"/>
                  <a:gd name="T38" fmla="*/ 136 w 527"/>
                  <a:gd name="T39" fmla="*/ 76 h 165"/>
                  <a:gd name="T40" fmla="*/ 139 w 527"/>
                  <a:gd name="T41" fmla="*/ 76 h 165"/>
                  <a:gd name="T42" fmla="*/ 141 w 527"/>
                  <a:gd name="T43" fmla="*/ 76 h 165"/>
                  <a:gd name="T44" fmla="*/ 143 w 527"/>
                  <a:gd name="T45" fmla="*/ 77 h 165"/>
                  <a:gd name="T46" fmla="*/ 145 w 527"/>
                  <a:gd name="T47" fmla="*/ 77 h 165"/>
                  <a:gd name="T48" fmla="*/ 147 w 527"/>
                  <a:gd name="T49" fmla="*/ 77 h 165"/>
                  <a:gd name="T50" fmla="*/ 149 w 527"/>
                  <a:gd name="T51" fmla="*/ 78 h 165"/>
                  <a:gd name="T52" fmla="*/ 152 w 527"/>
                  <a:gd name="T53" fmla="*/ 79 h 165"/>
                  <a:gd name="T54" fmla="*/ 154 w 527"/>
                  <a:gd name="T55" fmla="*/ 80 h 165"/>
                  <a:gd name="T56" fmla="*/ 156 w 527"/>
                  <a:gd name="T57" fmla="*/ 80 h 165"/>
                  <a:gd name="T58" fmla="*/ 156 w 527"/>
                  <a:gd name="T59" fmla="*/ 80 h 165"/>
                  <a:gd name="T60" fmla="*/ 263 w 527"/>
                  <a:gd name="T61" fmla="*/ 0 h 165"/>
                  <a:gd name="T62" fmla="*/ 44 w 527"/>
                  <a:gd name="T63" fmla="*/ 42 h 165"/>
                  <a:gd name="T64" fmla="*/ 18 w 527"/>
                  <a:gd name="T65" fmla="*/ 60 h 165"/>
                  <a:gd name="T66" fmla="*/ 18 w 527"/>
                  <a:gd name="T67" fmla="*/ 60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7"/>
                  <a:gd name="T103" fmla="*/ 0 h 165"/>
                  <a:gd name="T104" fmla="*/ 527 w 527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7" h="165">
                    <a:moveTo>
                      <a:pt x="37" y="120"/>
                    </a:moveTo>
                    <a:lnTo>
                      <a:pt x="0" y="165"/>
                    </a:lnTo>
                    <a:lnTo>
                      <a:pt x="1" y="164"/>
                    </a:lnTo>
                    <a:lnTo>
                      <a:pt x="4" y="164"/>
                    </a:lnTo>
                    <a:lnTo>
                      <a:pt x="9" y="163"/>
                    </a:lnTo>
                    <a:lnTo>
                      <a:pt x="16" y="162"/>
                    </a:lnTo>
                    <a:lnTo>
                      <a:pt x="25" y="160"/>
                    </a:lnTo>
                    <a:lnTo>
                      <a:pt x="36" y="158"/>
                    </a:lnTo>
                    <a:lnTo>
                      <a:pt x="50" y="156"/>
                    </a:lnTo>
                    <a:lnTo>
                      <a:pt x="65" y="154"/>
                    </a:lnTo>
                    <a:lnTo>
                      <a:pt x="82" y="152"/>
                    </a:lnTo>
                    <a:lnTo>
                      <a:pt x="101" y="150"/>
                    </a:lnTo>
                    <a:lnTo>
                      <a:pt x="123" y="149"/>
                    </a:lnTo>
                    <a:lnTo>
                      <a:pt x="147" y="149"/>
                    </a:lnTo>
                    <a:lnTo>
                      <a:pt x="173" y="149"/>
                    </a:lnTo>
                    <a:lnTo>
                      <a:pt x="201" y="149"/>
                    </a:lnTo>
                    <a:lnTo>
                      <a:pt x="231" y="149"/>
                    </a:lnTo>
                    <a:lnTo>
                      <a:pt x="264" y="151"/>
                    </a:lnTo>
                    <a:lnTo>
                      <a:pt x="268" y="151"/>
                    </a:lnTo>
                    <a:lnTo>
                      <a:pt x="273" y="151"/>
                    </a:lnTo>
                    <a:lnTo>
                      <a:pt x="278" y="152"/>
                    </a:lnTo>
                    <a:lnTo>
                      <a:pt x="282" y="152"/>
                    </a:lnTo>
                    <a:lnTo>
                      <a:pt x="286" y="153"/>
                    </a:lnTo>
                    <a:lnTo>
                      <a:pt x="290" y="153"/>
                    </a:lnTo>
                    <a:lnTo>
                      <a:pt x="294" y="154"/>
                    </a:lnTo>
                    <a:lnTo>
                      <a:pt x="299" y="156"/>
                    </a:lnTo>
                    <a:lnTo>
                      <a:pt x="304" y="157"/>
                    </a:lnTo>
                    <a:lnTo>
                      <a:pt x="309" y="159"/>
                    </a:lnTo>
                    <a:lnTo>
                      <a:pt x="312" y="160"/>
                    </a:lnTo>
                    <a:lnTo>
                      <a:pt x="313" y="160"/>
                    </a:lnTo>
                    <a:lnTo>
                      <a:pt x="527" y="0"/>
                    </a:lnTo>
                    <a:lnTo>
                      <a:pt x="88" y="84"/>
                    </a:lnTo>
                    <a:lnTo>
                      <a:pt x="37" y="120"/>
                    </a:lnTo>
                    <a:close/>
                  </a:path>
                </a:pathLst>
              </a:custGeom>
              <a:solidFill>
                <a:srgbClr val="54423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9" name="Freeform 17"/>
              <p:cNvSpPr>
                <a:spLocks/>
              </p:cNvSpPr>
              <p:nvPr/>
            </p:nvSpPr>
            <p:spPr bwMode="auto">
              <a:xfrm>
                <a:off x="759" y="3134"/>
                <a:ext cx="268" cy="87"/>
              </a:xfrm>
              <a:custGeom>
                <a:avLst/>
                <a:gdLst>
                  <a:gd name="T0" fmla="*/ 268 w 537"/>
                  <a:gd name="T1" fmla="*/ 19 h 174"/>
                  <a:gd name="T2" fmla="*/ 267 w 537"/>
                  <a:gd name="T3" fmla="*/ 15 h 174"/>
                  <a:gd name="T4" fmla="*/ 265 w 537"/>
                  <a:gd name="T5" fmla="*/ 12 h 174"/>
                  <a:gd name="T6" fmla="*/ 261 w 537"/>
                  <a:gd name="T7" fmla="*/ 9 h 174"/>
                  <a:gd name="T8" fmla="*/ 252 w 537"/>
                  <a:gd name="T9" fmla="*/ 5 h 174"/>
                  <a:gd name="T10" fmla="*/ 239 w 537"/>
                  <a:gd name="T11" fmla="*/ 3 h 174"/>
                  <a:gd name="T12" fmla="*/ 222 w 537"/>
                  <a:gd name="T13" fmla="*/ 1 h 174"/>
                  <a:gd name="T14" fmla="*/ 199 w 537"/>
                  <a:gd name="T15" fmla="*/ 0 h 174"/>
                  <a:gd name="T16" fmla="*/ 177 w 537"/>
                  <a:gd name="T17" fmla="*/ 0 h 174"/>
                  <a:gd name="T18" fmla="*/ 157 w 537"/>
                  <a:gd name="T19" fmla="*/ 1 h 174"/>
                  <a:gd name="T20" fmla="*/ 140 w 537"/>
                  <a:gd name="T21" fmla="*/ 2 h 174"/>
                  <a:gd name="T22" fmla="*/ 125 w 537"/>
                  <a:gd name="T23" fmla="*/ 3 h 174"/>
                  <a:gd name="T24" fmla="*/ 114 w 537"/>
                  <a:gd name="T25" fmla="*/ 5 h 174"/>
                  <a:gd name="T26" fmla="*/ 106 w 537"/>
                  <a:gd name="T27" fmla="*/ 5 h 174"/>
                  <a:gd name="T28" fmla="*/ 103 w 537"/>
                  <a:gd name="T29" fmla="*/ 6 h 174"/>
                  <a:gd name="T30" fmla="*/ 0 w 537"/>
                  <a:gd name="T31" fmla="*/ 84 h 174"/>
                  <a:gd name="T32" fmla="*/ 3 w 537"/>
                  <a:gd name="T33" fmla="*/ 83 h 174"/>
                  <a:gd name="T34" fmla="*/ 10 w 537"/>
                  <a:gd name="T35" fmla="*/ 81 h 174"/>
                  <a:gd name="T36" fmla="*/ 21 w 537"/>
                  <a:gd name="T37" fmla="*/ 79 h 174"/>
                  <a:gd name="T38" fmla="*/ 35 w 537"/>
                  <a:gd name="T39" fmla="*/ 77 h 174"/>
                  <a:gd name="T40" fmla="*/ 48 w 537"/>
                  <a:gd name="T41" fmla="*/ 75 h 174"/>
                  <a:gd name="T42" fmla="*/ 61 w 537"/>
                  <a:gd name="T43" fmla="*/ 74 h 174"/>
                  <a:gd name="T44" fmla="*/ 72 w 537"/>
                  <a:gd name="T45" fmla="*/ 74 h 174"/>
                  <a:gd name="T46" fmla="*/ 79 w 537"/>
                  <a:gd name="T47" fmla="*/ 76 h 174"/>
                  <a:gd name="T48" fmla="*/ 84 w 537"/>
                  <a:gd name="T49" fmla="*/ 78 h 174"/>
                  <a:gd name="T50" fmla="*/ 92 w 537"/>
                  <a:gd name="T51" fmla="*/ 79 h 174"/>
                  <a:gd name="T52" fmla="*/ 103 w 537"/>
                  <a:gd name="T53" fmla="*/ 78 h 174"/>
                  <a:gd name="T54" fmla="*/ 113 w 537"/>
                  <a:gd name="T55" fmla="*/ 77 h 174"/>
                  <a:gd name="T56" fmla="*/ 124 w 537"/>
                  <a:gd name="T57" fmla="*/ 76 h 174"/>
                  <a:gd name="T58" fmla="*/ 133 w 537"/>
                  <a:gd name="T59" fmla="*/ 75 h 174"/>
                  <a:gd name="T60" fmla="*/ 141 w 537"/>
                  <a:gd name="T61" fmla="*/ 75 h 174"/>
                  <a:gd name="T62" fmla="*/ 145 w 537"/>
                  <a:gd name="T63" fmla="*/ 76 h 174"/>
                  <a:gd name="T64" fmla="*/ 151 w 537"/>
                  <a:gd name="T65" fmla="*/ 79 h 174"/>
                  <a:gd name="T66" fmla="*/ 158 w 537"/>
                  <a:gd name="T67" fmla="*/ 82 h 174"/>
                  <a:gd name="T68" fmla="*/ 163 w 537"/>
                  <a:gd name="T69" fmla="*/ 86 h 174"/>
                  <a:gd name="T70" fmla="*/ 165 w 537"/>
                  <a:gd name="T71" fmla="*/ 87 h 174"/>
                  <a:gd name="T72" fmla="*/ 268 w 537"/>
                  <a:gd name="T73" fmla="*/ 19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7"/>
                  <a:gd name="T112" fmla="*/ 0 h 174"/>
                  <a:gd name="T113" fmla="*/ 537 w 537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7" h="174">
                    <a:moveTo>
                      <a:pt x="537" y="38"/>
                    </a:moveTo>
                    <a:lnTo>
                      <a:pt x="537" y="37"/>
                    </a:lnTo>
                    <a:lnTo>
                      <a:pt x="537" y="34"/>
                    </a:lnTo>
                    <a:lnTo>
                      <a:pt x="535" y="31"/>
                    </a:lnTo>
                    <a:lnTo>
                      <a:pt x="534" y="27"/>
                    </a:lnTo>
                    <a:lnTo>
                      <a:pt x="530" y="24"/>
                    </a:lnTo>
                    <a:lnTo>
                      <a:pt x="527" y="22"/>
                    </a:lnTo>
                    <a:lnTo>
                      <a:pt x="522" y="18"/>
                    </a:lnTo>
                    <a:lnTo>
                      <a:pt x="514" y="14"/>
                    </a:lnTo>
                    <a:lnTo>
                      <a:pt x="504" y="11"/>
                    </a:lnTo>
                    <a:lnTo>
                      <a:pt x="493" y="10"/>
                    </a:lnTo>
                    <a:lnTo>
                      <a:pt x="479" y="7"/>
                    </a:lnTo>
                    <a:lnTo>
                      <a:pt x="464" y="5"/>
                    </a:lnTo>
                    <a:lnTo>
                      <a:pt x="444" y="2"/>
                    </a:lnTo>
                    <a:lnTo>
                      <a:pt x="423" y="1"/>
                    </a:lnTo>
                    <a:lnTo>
                      <a:pt x="399" y="0"/>
                    </a:lnTo>
                    <a:lnTo>
                      <a:pt x="376" y="0"/>
                    </a:lnTo>
                    <a:lnTo>
                      <a:pt x="354" y="0"/>
                    </a:lnTo>
                    <a:lnTo>
                      <a:pt x="334" y="1"/>
                    </a:lnTo>
                    <a:lnTo>
                      <a:pt x="315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5" y="5"/>
                    </a:lnTo>
                    <a:lnTo>
                      <a:pt x="251" y="7"/>
                    </a:lnTo>
                    <a:lnTo>
                      <a:pt x="239" y="8"/>
                    </a:lnTo>
                    <a:lnTo>
                      <a:pt x="228" y="9"/>
                    </a:lnTo>
                    <a:lnTo>
                      <a:pt x="221" y="10"/>
                    </a:lnTo>
                    <a:lnTo>
                      <a:pt x="213" y="11"/>
                    </a:lnTo>
                    <a:lnTo>
                      <a:pt x="209" y="11"/>
                    </a:lnTo>
                    <a:lnTo>
                      <a:pt x="206" y="12"/>
                    </a:lnTo>
                    <a:lnTo>
                      <a:pt x="204" y="13"/>
                    </a:lnTo>
                    <a:lnTo>
                      <a:pt x="0" y="167"/>
                    </a:lnTo>
                    <a:lnTo>
                      <a:pt x="1" y="167"/>
                    </a:lnTo>
                    <a:lnTo>
                      <a:pt x="6" y="165"/>
                    </a:lnTo>
                    <a:lnTo>
                      <a:pt x="12" y="164"/>
                    </a:lnTo>
                    <a:lnTo>
                      <a:pt x="21" y="162"/>
                    </a:lnTo>
                    <a:lnTo>
                      <a:pt x="31" y="160"/>
                    </a:lnTo>
                    <a:lnTo>
                      <a:pt x="43" y="158"/>
                    </a:lnTo>
                    <a:lnTo>
                      <a:pt x="56" y="156"/>
                    </a:lnTo>
                    <a:lnTo>
                      <a:pt x="70" y="153"/>
                    </a:lnTo>
                    <a:lnTo>
                      <a:pt x="84" y="151"/>
                    </a:lnTo>
                    <a:lnTo>
                      <a:pt x="97" y="149"/>
                    </a:lnTo>
                    <a:lnTo>
                      <a:pt x="110" y="147"/>
                    </a:lnTo>
                    <a:lnTo>
                      <a:pt x="122" y="147"/>
                    </a:lnTo>
                    <a:lnTo>
                      <a:pt x="134" y="147"/>
                    </a:lnTo>
                    <a:lnTo>
                      <a:pt x="144" y="148"/>
                    </a:lnTo>
                    <a:lnTo>
                      <a:pt x="151" y="149"/>
                    </a:lnTo>
                    <a:lnTo>
                      <a:pt x="158" y="152"/>
                    </a:lnTo>
                    <a:lnTo>
                      <a:pt x="162" y="154"/>
                    </a:lnTo>
                    <a:lnTo>
                      <a:pt x="169" y="156"/>
                    </a:lnTo>
                    <a:lnTo>
                      <a:pt x="175" y="157"/>
                    </a:lnTo>
                    <a:lnTo>
                      <a:pt x="185" y="158"/>
                    </a:lnTo>
                    <a:lnTo>
                      <a:pt x="195" y="157"/>
                    </a:lnTo>
                    <a:lnTo>
                      <a:pt x="206" y="156"/>
                    </a:lnTo>
                    <a:lnTo>
                      <a:pt x="215" y="156"/>
                    </a:lnTo>
                    <a:lnTo>
                      <a:pt x="227" y="154"/>
                    </a:lnTo>
                    <a:lnTo>
                      <a:pt x="238" y="152"/>
                    </a:lnTo>
                    <a:lnTo>
                      <a:pt x="248" y="151"/>
                    </a:lnTo>
                    <a:lnTo>
                      <a:pt x="258" y="150"/>
                    </a:lnTo>
                    <a:lnTo>
                      <a:pt x="266" y="150"/>
                    </a:lnTo>
                    <a:lnTo>
                      <a:pt x="275" y="149"/>
                    </a:lnTo>
                    <a:lnTo>
                      <a:pt x="282" y="149"/>
                    </a:lnTo>
                    <a:lnTo>
                      <a:pt x="288" y="149"/>
                    </a:lnTo>
                    <a:lnTo>
                      <a:pt x="291" y="151"/>
                    </a:lnTo>
                    <a:lnTo>
                      <a:pt x="297" y="152"/>
                    </a:lnTo>
                    <a:lnTo>
                      <a:pt x="302" y="157"/>
                    </a:lnTo>
                    <a:lnTo>
                      <a:pt x="309" y="161"/>
                    </a:lnTo>
                    <a:lnTo>
                      <a:pt x="316" y="164"/>
                    </a:lnTo>
                    <a:lnTo>
                      <a:pt x="322" y="167"/>
                    </a:lnTo>
                    <a:lnTo>
                      <a:pt x="326" y="171"/>
                    </a:lnTo>
                    <a:lnTo>
                      <a:pt x="329" y="172"/>
                    </a:lnTo>
                    <a:lnTo>
                      <a:pt x="330" y="174"/>
                    </a:lnTo>
                    <a:lnTo>
                      <a:pt x="488" y="106"/>
                    </a:lnTo>
                    <a:lnTo>
                      <a:pt x="537" y="38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0" name="Freeform 18"/>
              <p:cNvSpPr>
                <a:spLocks/>
              </p:cNvSpPr>
              <p:nvPr/>
            </p:nvSpPr>
            <p:spPr bwMode="auto">
              <a:xfrm>
                <a:off x="1358" y="2821"/>
                <a:ext cx="141" cy="366"/>
              </a:xfrm>
              <a:custGeom>
                <a:avLst/>
                <a:gdLst>
                  <a:gd name="T0" fmla="*/ 69 w 282"/>
                  <a:gd name="T1" fmla="*/ 0 h 731"/>
                  <a:gd name="T2" fmla="*/ 70 w 282"/>
                  <a:gd name="T3" fmla="*/ 0 h 731"/>
                  <a:gd name="T4" fmla="*/ 73 w 282"/>
                  <a:gd name="T5" fmla="*/ 1 h 731"/>
                  <a:gd name="T6" fmla="*/ 76 w 282"/>
                  <a:gd name="T7" fmla="*/ 2 h 731"/>
                  <a:gd name="T8" fmla="*/ 82 w 282"/>
                  <a:gd name="T9" fmla="*/ 4 h 731"/>
                  <a:gd name="T10" fmla="*/ 88 w 282"/>
                  <a:gd name="T11" fmla="*/ 6 h 731"/>
                  <a:gd name="T12" fmla="*/ 94 w 282"/>
                  <a:gd name="T13" fmla="*/ 10 h 731"/>
                  <a:gd name="T14" fmla="*/ 102 w 282"/>
                  <a:gd name="T15" fmla="*/ 14 h 731"/>
                  <a:gd name="T16" fmla="*/ 110 w 282"/>
                  <a:gd name="T17" fmla="*/ 20 h 731"/>
                  <a:gd name="T18" fmla="*/ 116 w 282"/>
                  <a:gd name="T19" fmla="*/ 26 h 731"/>
                  <a:gd name="T20" fmla="*/ 123 w 282"/>
                  <a:gd name="T21" fmla="*/ 33 h 731"/>
                  <a:gd name="T22" fmla="*/ 129 w 282"/>
                  <a:gd name="T23" fmla="*/ 42 h 731"/>
                  <a:gd name="T24" fmla="*/ 135 w 282"/>
                  <a:gd name="T25" fmla="*/ 52 h 731"/>
                  <a:gd name="T26" fmla="*/ 138 w 282"/>
                  <a:gd name="T27" fmla="*/ 63 h 731"/>
                  <a:gd name="T28" fmla="*/ 141 w 282"/>
                  <a:gd name="T29" fmla="*/ 76 h 731"/>
                  <a:gd name="T30" fmla="*/ 141 w 282"/>
                  <a:gd name="T31" fmla="*/ 90 h 731"/>
                  <a:gd name="T32" fmla="*/ 140 w 282"/>
                  <a:gd name="T33" fmla="*/ 106 h 731"/>
                  <a:gd name="T34" fmla="*/ 137 w 282"/>
                  <a:gd name="T35" fmla="*/ 123 h 731"/>
                  <a:gd name="T36" fmla="*/ 133 w 282"/>
                  <a:gd name="T37" fmla="*/ 139 h 731"/>
                  <a:gd name="T38" fmla="*/ 129 w 282"/>
                  <a:gd name="T39" fmla="*/ 155 h 731"/>
                  <a:gd name="T40" fmla="*/ 123 w 282"/>
                  <a:gd name="T41" fmla="*/ 172 h 731"/>
                  <a:gd name="T42" fmla="*/ 118 w 282"/>
                  <a:gd name="T43" fmla="*/ 187 h 731"/>
                  <a:gd name="T44" fmla="*/ 113 w 282"/>
                  <a:gd name="T45" fmla="*/ 203 h 731"/>
                  <a:gd name="T46" fmla="*/ 107 w 282"/>
                  <a:gd name="T47" fmla="*/ 218 h 731"/>
                  <a:gd name="T48" fmla="*/ 102 w 282"/>
                  <a:gd name="T49" fmla="*/ 233 h 731"/>
                  <a:gd name="T50" fmla="*/ 96 w 282"/>
                  <a:gd name="T51" fmla="*/ 247 h 731"/>
                  <a:gd name="T52" fmla="*/ 91 w 282"/>
                  <a:gd name="T53" fmla="*/ 261 h 731"/>
                  <a:gd name="T54" fmla="*/ 86 w 282"/>
                  <a:gd name="T55" fmla="*/ 273 h 731"/>
                  <a:gd name="T56" fmla="*/ 83 w 282"/>
                  <a:gd name="T57" fmla="*/ 285 h 731"/>
                  <a:gd name="T58" fmla="*/ 79 w 282"/>
                  <a:gd name="T59" fmla="*/ 296 h 731"/>
                  <a:gd name="T60" fmla="*/ 77 w 282"/>
                  <a:gd name="T61" fmla="*/ 306 h 731"/>
                  <a:gd name="T62" fmla="*/ 75 w 282"/>
                  <a:gd name="T63" fmla="*/ 315 h 731"/>
                  <a:gd name="T64" fmla="*/ 75 w 282"/>
                  <a:gd name="T65" fmla="*/ 324 h 731"/>
                  <a:gd name="T66" fmla="*/ 75 w 282"/>
                  <a:gd name="T67" fmla="*/ 330 h 731"/>
                  <a:gd name="T68" fmla="*/ 75 w 282"/>
                  <a:gd name="T69" fmla="*/ 337 h 731"/>
                  <a:gd name="T70" fmla="*/ 75 w 282"/>
                  <a:gd name="T71" fmla="*/ 342 h 731"/>
                  <a:gd name="T72" fmla="*/ 75 w 282"/>
                  <a:gd name="T73" fmla="*/ 347 h 731"/>
                  <a:gd name="T74" fmla="*/ 76 w 282"/>
                  <a:gd name="T75" fmla="*/ 351 h 731"/>
                  <a:gd name="T76" fmla="*/ 76 w 282"/>
                  <a:gd name="T77" fmla="*/ 354 h 731"/>
                  <a:gd name="T78" fmla="*/ 76 w 282"/>
                  <a:gd name="T79" fmla="*/ 357 h 731"/>
                  <a:gd name="T80" fmla="*/ 77 w 282"/>
                  <a:gd name="T81" fmla="*/ 360 h 731"/>
                  <a:gd name="T82" fmla="*/ 77 w 282"/>
                  <a:gd name="T83" fmla="*/ 361 h 731"/>
                  <a:gd name="T84" fmla="*/ 78 w 282"/>
                  <a:gd name="T85" fmla="*/ 363 h 731"/>
                  <a:gd name="T86" fmla="*/ 78 w 282"/>
                  <a:gd name="T87" fmla="*/ 363 h 731"/>
                  <a:gd name="T88" fmla="*/ 78 w 282"/>
                  <a:gd name="T89" fmla="*/ 364 h 731"/>
                  <a:gd name="T90" fmla="*/ 79 w 282"/>
                  <a:gd name="T91" fmla="*/ 365 h 731"/>
                  <a:gd name="T92" fmla="*/ 79 w 282"/>
                  <a:gd name="T93" fmla="*/ 366 h 731"/>
                  <a:gd name="T94" fmla="*/ 0 w 282"/>
                  <a:gd name="T95" fmla="*/ 362 h 731"/>
                  <a:gd name="T96" fmla="*/ 69 w 282"/>
                  <a:gd name="T97" fmla="*/ 0 h 731"/>
                  <a:gd name="T98" fmla="*/ 69 w 282"/>
                  <a:gd name="T99" fmla="*/ 0 h 7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731"/>
                  <a:gd name="T152" fmla="*/ 282 w 282"/>
                  <a:gd name="T153" fmla="*/ 731 h 73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731">
                    <a:moveTo>
                      <a:pt x="138" y="0"/>
                    </a:moveTo>
                    <a:lnTo>
                      <a:pt x="139" y="0"/>
                    </a:lnTo>
                    <a:lnTo>
                      <a:pt x="146" y="1"/>
                    </a:lnTo>
                    <a:lnTo>
                      <a:pt x="153" y="3"/>
                    </a:lnTo>
                    <a:lnTo>
                      <a:pt x="164" y="8"/>
                    </a:lnTo>
                    <a:lnTo>
                      <a:pt x="176" y="12"/>
                    </a:lnTo>
                    <a:lnTo>
                      <a:pt x="189" y="19"/>
                    </a:lnTo>
                    <a:lnTo>
                      <a:pt x="204" y="28"/>
                    </a:lnTo>
                    <a:lnTo>
                      <a:pt x="220" y="39"/>
                    </a:lnTo>
                    <a:lnTo>
                      <a:pt x="233" y="51"/>
                    </a:lnTo>
                    <a:lnTo>
                      <a:pt x="247" y="65"/>
                    </a:lnTo>
                    <a:lnTo>
                      <a:pt x="258" y="84"/>
                    </a:lnTo>
                    <a:lnTo>
                      <a:pt x="270" y="103"/>
                    </a:lnTo>
                    <a:lnTo>
                      <a:pt x="276" y="125"/>
                    </a:lnTo>
                    <a:lnTo>
                      <a:pt x="281" y="151"/>
                    </a:lnTo>
                    <a:lnTo>
                      <a:pt x="282" y="179"/>
                    </a:lnTo>
                    <a:lnTo>
                      <a:pt x="279" y="212"/>
                    </a:lnTo>
                    <a:lnTo>
                      <a:pt x="273" y="245"/>
                    </a:lnTo>
                    <a:lnTo>
                      <a:pt x="265" y="278"/>
                    </a:lnTo>
                    <a:lnTo>
                      <a:pt x="257" y="310"/>
                    </a:lnTo>
                    <a:lnTo>
                      <a:pt x="247" y="344"/>
                    </a:lnTo>
                    <a:lnTo>
                      <a:pt x="236" y="374"/>
                    </a:lnTo>
                    <a:lnTo>
                      <a:pt x="226" y="406"/>
                    </a:lnTo>
                    <a:lnTo>
                      <a:pt x="214" y="436"/>
                    </a:lnTo>
                    <a:lnTo>
                      <a:pt x="204" y="466"/>
                    </a:lnTo>
                    <a:lnTo>
                      <a:pt x="193" y="494"/>
                    </a:lnTo>
                    <a:lnTo>
                      <a:pt x="183" y="521"/>
                    </a:lnTo>
                    <a:lnTo>
                      <a:pt x="173" y="546"/>
                    </a:lnTo>
                    <a:lnTo>
                      <a:pt x="166" y="570"/>
                    </a:lnTo>
                    <a:lnTo>
                      <a:pt x="159" y="592"/>
                    </a:lnTo>
                    <a:lnTo>
                      <a:pt x="155" y="612"/>
                    </a:lnTo>
                    <a:lnTo>
                      <a:pt x="151" y="630"/>
                    </a:lnTo>
                    <a:lnTo>
                      <a:pt x="150" y="647"/>
                    </a:lnTo>
                    <a:lnTo>
                      <a:pt x="150" y="660"/>
                    </a:lnTo>
                    <a:lnTo>
                      <a:pt x="150" y="673"/>
                    </a:lnTo>
                    <a:lnTo>
                      <a:pt x="150" y="684"/>
                    </a:lnTo>
                    <a:lnTo>
                      <a:pt x="151" y="694"/>
                    </a:lnTo>
                    <a:lnTo>
                      <a:pt x="152" y="701"/>
                    </a:lnTo>
                    <a:lnTo>
                      <a:pt x="152" y="708"/>
                    </a:lnTo>
                    <a:lnTo>
                      <a:pt x="153" y="713"/>
                    </a:lnTo>
                    <a:lnTo>
                      <a:pt x="155" y="719"/>
                    </a:lnTo>
                    <a:lnTo>
                      <a:pt x="155" y="722"/>
                    </a:lnTo>
                    <a:lnTo>
                      <a:pt x="156" y="725"/>
                    </a:lnTo>
                    <a:lnTo>
                      <a:pt x="156" y="726"/>
                    </a:lnTo>
                    <a:lnTo>
                      <a:pt x="157" y="728"/>
                    </a:lnTo>
                    <a:lnTo>
                      <a:pt x="159" y="729"/>
                    </a:lnTo>
                    <a:lnTo>
                      <a:pt x="159" y="731"/>
                    </a:lnTo>
                    <a:lnTo>
                      <a:pt x="0" y="723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E8635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1" name="Freeform 19"/>
              <p:cNvSpPr>
                <a:spLocks/>
              </p:cNvSpPr>
              <p:nvPr/>
            </p:nvSpPr>
            <p:spPr bwMode="auto">
              <a:xfrm>
                <a:off x="1159" y="3150"/>
                <a:ext cx="60" cy="47"/>
              </a:xfrm>
              <a:custGeom>
                <a:avLst/>
                <a:gdLst>
                  <a:gd name="T0" fmla="*/ 0 w 118"/>
                  <a:gd name="T1" fmla="*/ 0 h 93"/>
                  <a:gd name="T2" fmla="*/ 32 w 118"/>
                  <a:gd name="T3" fmla="*/ 0 h 93"/>
                  <a:gd name="T4" fmla="*/ 60 w 118"/>
                  <a:gd name="T5" fmla="*/ 32 h 93"/>
                  <a:gd name="T6" fmla="*/ 35 w 118"/>
                  <a:gd name="T7" fmla="*/ 47 h 93"/>
                  <a:gd name="T8" fmla="*/ 0 w 118"/>
                  <a:gd name="T9" fmla="*/ 0 h 93"/>
                  <a:gd name="T10" fmla="*/ 0 w 118"/>
                  <a:gd name="T11" fmla="*/ 0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93"/>
                  <a:gd name="T20" fmla="*/ 118 w 118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93">
                    <a:moveTo>
                      <a:pt x="0" y="0"/>
                    </a:moveTo>
                    <a:lnTo>
                      <a:pt x="62" y="0"/>
                    </a:lnTo>
                    <a:lnTo>
                      <a:pt x="118" y="63"/>
                    </a:lnTo>
                    <a:lnTo>
                      <a:pt x="68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2" name="Freeform 20"/>
              <p:cNvSpPr>
                <a:spLocks/>
              </p:cNvSpPr>
              <p:nvPr/>
            </p:nvSpPr>
            <p:spPr bwMode="auto">
              <a:xfrm>
                <a:off x="1188" y="2808"/>
                <a:ext cx="262" cy="376"/>
              </a:xfrm>
              <a:custGeom>
                <a:avLst/>
                <a:gdLst>
                  <a:gd name="T0" fmla="*/ 0 w 525"/>
                  <a:gd name="T1" fmla="*/ 4 h 752"/>
                  <a:gd name="T2" fmla="*/ 3 w 525"/>
                  <a:gd name="T3" fmla="*/ 4 h 752"/>
                  <a:gd name="T4" fmla="*/ 10 w 525"/>
                  <a:gd name="T5" fmla="*/ 3 h 752"/>
                  <a:gd name="T6" fmla="*/ 22 w 525"/>
                  <a:gd name="T7" fmla="*/ 3 h 752"/>
                  <a:gd name="T8" fmla="*/ 38 w 525"/>
                  <a:gd name="T9" fmla="*/ 2 h 752"/>
                  <a:gd name="T10" fmla="*/ 57 w 525"/>
                  <a:gd name="T11" fmla="*/ 1 h 752"/>
                  <a:gd name="T12" fmla="*/ 78 w 525"/>
                  <a:gd name="T13" fmla="*/ 1 h 752"/>
                  <a:gd name="T14" fmla="*/ 100 w 525"/>
                  <a:gd name="T15" fmla="*/ 0 h 752"/>
                  <a:gd name="T16" fmla="*/ 124 w 525"/>
                  <a:gd name="T17" fmla="*/ 1 h 752"/>
                  <a:gd name="T18" fmla="*/ 148 w 525"/>
                  <a:gd name="T19" fmla="*/ 1 h 752"/>
                  <a:gd name="T20" fmla="*/ 170 w 525"/>
                  <a:gd name="T21" fmla="*/ 2 h 752"/>
                  <a:gd name="T22" fmla="*/ 193 w 525"/>
                  <a:gd name="T23" fmla="*/ 4 h 752"/>
                  <a:gd name="T24" fmla="*/ 213 w 525"/>
                  <a:gd name="T25" fmla="*/ 7 h 752"/>
                  <a:gd name="T26" fmla="*/ 230 w 525"/>
                  <a:gd name="T27" fmla="*/ 12 h 752"/>
                  <a:gd name="T28" fmla="*/ 244 w 525"/>
                  <a:gd name="T29" fmla="*/ 18 h 752"/>
                  <a:gd name="T30" fmla="*/ 254 w 525"/>
                  <a:gd name="T31" fmla="*/ 25 h 752"/>
                  <a:gd name="T32" fmla="*/ 260 w 525"/>
                  <a:gd name="T33" fmla="*/ 34 h 752"/>
                  <a:gd name="T34" fmla="*/ 261 w 525"/>
                  <a:gd name="T35" fmla="*/ 44 h 752"/>
                  <a:gd name="T36" fmla="*/ 262 w 525"/>
                  <a:gd name="T37" fmla="*/ 54 h 752"/>
                  <a:gd name="T38" fmla="*/ 262 w 525"/>
                  <a:gd name="T39" fmla="*/ 67 h 752"/>
                  <a:gd name="T40" fmla="*/ 262 w 525"/>
                  <a:gd name="T41" fmla="*/ 80 h 752"/>
                  <a:gd name="T42" fmla="*/ 260 w 525"/>
                  <a:gd name="T43" fmla="*/ 93 h 752"/>
                  <a:gd name="T44" fmla="*/ 258 w 525"/>
                  <a:gd name="T45" fmla="*/ 106 h 752"/>
                  <a:gd name="T46" fmla="*/ 255 w 525"/>
                  <a:gd name="T47" fmla="*/ 119 h 752"/>
                  <a:gd name="T48" fmla="*/ 253 w 525"/>
                  <a:gd name="T49" fmla="*/ 133 h 752"/>
                  <a:gd name="T50" fmla="*/ 249 w 525"/>
                  <a:gd name="T51" fmla="*/ 146 h 752"/>
                  <a:gd name="T52" fmla="*/ 246 w 525"/>
                  <a:gd name="T53" fmla="*/ 158 h 752"/>
                  <a:gd name="T54" fmla="*/ 243 w 525"/>
                  <a:gd name="T55" fmla="*/ 170 h 752"/>
                  <a:gd name="T56" fmla="*/ 240 w 525"/>
                  <a:gd name="T57" fmla="*/ 180 h 752"/>
                  <a:gd name="T58" fmla="*/ 237 w 525"/>
                  <a:gd name="T59" fmla="*/ 188 h 752"/>
                  <a:gd name="T60" fmla="*/ 235 w 525"/>
                  <a:gd name="T61" fmla="*/ 196 h 752"/>
                  <a:gd name="T62" fmla="*/ 232 w 525"/>
                  <a:gd name="T63" fmla="*/ 201 h 752"/>
                  <a:gd name="T64" fmla="*/ 231 w 525"/>
                  <a:gd name="T65" fmla="*/ 205 h 752"/>
                  <a:gd name="T66" fmla="*/ 230 w 525"/>
                  <a:gd name="T67" fmla="*/ 209 h 752"/>
                  <a:gd name="T68" fmla="*/ 227 w 525"/>
                  <a:gd name="T69" fmla="*/ 216 h 752"/>
                  <a:gd name="T70" fmla="*/ 225 w 525"/>
                  <a:gd name="T71" fmla="*/ 226 h 752"/>
                  <a:gd name="T72" fmla="*/ 223 w 525"/>
                  <a:gd name="T73" fmla="*/ 237 h 752"/>
                  <a:gd name="T74" fmla="*/ 220 w 525"/>
                  <a:gd name="T75" fmla="*/ 250 h 752"/>
                  <a:gd name="T76" fmla="*/ 218 w 525"/>
                  <a:gd name="T77" fmla="*/ 266 h 752"/>
                  <a:gd name="T78" fmla="*/ 216 w 525"/>
                  <a:gd name="T79" fmla="*/ 280 h 752"/>
                  <a:gd name="T80" fmla="*/ 213 w 525"/>
                  <a:gd name="T81" fmla="*/ 296 h 752"/>
                  <a:gd name="T82" fmla="*/ 210 w 525"/>
                  <a:gd name="T83" fmla="*/ 311 h 752"/>
                  <a:gd name="T84" fmla="*/ 207 w 525"/>
                  <a:gd name="T85" fmla="*/ 325 h 752"/>
                  <a:gd name="T86" fmla="*/ 205 w 525"/>
                  <a:gd name="T87" fmla="*/ 339 h 752"/>
                  <a:gd name="T88" fmla="*/ 204 w 525"/>
                  <a:gd name="T89" fmla="*/ 351 h 752"/>
                  <a:gd name="T90" fmla="*/ 201 w 525"/>
                  <a:gd name="T91" fmla="*/ 361 h 752"/>
                  <a:gd name="T92" fmla="*/ 200 w 525"/>
                  <a:gd name="T93" fmla="*/ 369 h 752"/>
                  <a:gd name="T94" fmla="*/ 199 w 525"/>
                  <a:gd name="T95" fmla="*/ 374 h 752"/>
                  <a:gd name="T96" fmla="*/ 199 w 525"/>
                  <a:gd name="T97" fmla="*/ 376 h 752"/>
                  <a:gd name="T98" fmla="*/ 16 w 525"/>
                  <a:gd name="T99" fmla="*/ 363 h 752"/>
                  <a:gd name="T100" fmla="*/ 0 w 525"/>
                  <a:gd name="T101" fmla="*/ 4 h 752"/>
                  <a:gd name="T102" fmla="*/ 0 w 525"/>
                  <a:gd name="T103" fmla="*/ 4 h 7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5"/>
                  <a:gd name="T157" fmla="*/ 0 h 752"/>
                  <a:gd name="T158" fmla="*/ 525 w 525"/>
                  <a:gd name="T159" fmla="*/ 752 h 7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5" h="752">
                    <a:moveTo>
                      <a:pt x="0" y="8"/>
                    </a:moveTo>
                    <a:lnTo>
                      <a:pt x="6" y="8"/>
                    </a:lnTo>
                    <a:lnTo>
                      <a:pt x="21" y="7"/>
                    </a:lnTo>
                    <a:lnTo>
                      <a:pt x="45" y="5"/>
                    </a:lnTo>
                    <a:lnTo>
                      <a:pt x="76" y="4"/>
                    </a:lnTo>
                    <a:lnTo>
                      <a:pt x="114" y="2"/>
                    </a:lnTo>
                    <a:lnTo>
                      <a:pt x="157" y="1"/>
                    </a:lnTo>
                    <a:lnTo>
                      <a:pt x="201" y="0"/>
                    </a:lnTo>
                    <a:lnTo>
                      <a:pt x="249" y="1"/>
                    </a:lnTo>
                    <a:lnTo>
                      <a:pt x="296" y="1"/>
                    </a:lnTo>
                    <a:lnTo>
                      <a:pt x="341" y="4"/>
                    </a:lnTo>
                    <a:lnTo>
                      <a:pt x="386" y="8"/>
                    </a:lnTo>
                    <a:lnTo>
                      <a:pt x="426" y="15"/>
                    </a:lnTo>
                    <a:lnTo>
                      <a:pt x="460" y="24"/>
                    </a:lnTo>
                    <a:lnTo>
                      <a:pt x="488" y="36"/>
                    </a:lnTo>
                    <a:lnTo>
                      <a:pt x="509" y="50"/>
                    </a:lnTo>
                    <a:lnTo>
                      <a:pt x="520" y="68"/>
                    </a:lnTo>
                    <a:lnTo>
                      <a:pt x="523" y="88"/>
                    </a:lnTo>
                    <a:lnTo>
                      <a:pt x="525" y="109"/>
                    </a:lnTo>
                    <a:lnTo>
                      <a:pt x="525" y="133"/>
                    </a:lnTo>
                    <a:lnTo>
                      <a:pt x="524" y="159"/>
                    </a:lnTo>
                    <a:lnTo>
                      <a:pt x="521" y="185"/>
                    </a:lnTo>
                    <a:lnTo>
                      <a:pt x="516" y="213"/>
                    </a:lnTo>
                    <a:lnTo>
                      <a:pt x="511" y="239"/>
                    </a:lnTo>
                    <a:lnTo>
                      <a:pt x="506" y="266"/>
                    </a:lnTo>
                    <a:lnTo>
                      <a:pt x="499" y="291"/>
                    </a:lnTo>
                    <a:lnTo>
                      <a:pt x="493" y="316"/>
                    </a:lnTo>
                    <a:lnTo>
                      <a:pt x="486" y="339"/>
                    </a:lnTo>
                    <a:lnTo>
                      <a:pt x="480" y="359"/>
                    </a:lnTo>
                    <a:lnTo>
                      <a:pt x="474" y="377"/>
                    </a:lnTo>
                    <a:lnTo>
                      <a:pt x="470" y="392"/>
                    </a:lnTo>
                    <a:lnTo>
                      <a:pt x="465" y="403"/>
                    </a:lnTo>
                    <a:lnTo>
                      <a:pt x="463" y="411"/>
                    </a:lnTo>
                    <a:lnTo>
                      <a:pt x="460" y="419"/>
                    </a:lnTo>
                    <a:lnTo>
                      <a:pt x="455" y="433"/>
                    </a:lnTo>
                    <a:lnTo>
                      <a:pt x="451" y="453"/>
                    </a:lnTo>
                    <a:lnTo>
                      <a:pt x="447" y="475"/>
                    </a:lnTo>
                    <a:lnTo>
                      <a:pt x="441" y="501"/>
                    </a:lnTo>
                    <a:lnTo>
                      <a:pt x="436" y="531"/>
                    </a:lnTo>
                    <a:lnTo>
                      <a:pt x="432" y="560"/>
                    </a:lnTo>
                    <a:lnTo>
                      <a:pt x="426" y="591"/>
                    </a:lnTo>
                    <a:lnTo>
                      <a:pt x="420" y="622"/>
                    </a:lnTo>
                    <a:lnTo>
                      <a:pt x="415" y="650"/>
                    </a:lnTo>
                    <a:lnTo>
                      <a:pt x="410" y="677"/>
                    </a:lnTo>
                    <a:lnTo>
                      <a:pt x="408" y="702"/>
                    </a:lnTo>
                    <a:lnTo>
                      <a:pt x="403" y="722"/>
                    </a:lnTo>
                    <a:lnTo>
                      <a:pt x="401" y="737"/>
                    </a:lnTo>
                    <a:lnTo>
                      <a:pt x="399" y="748"/>
                    </a:lnTo>
                    <a:lnTo>
                      <a:pt x="399" y="752"/>
                    </a:lnTo>
                    <a:lnTo>
                      <a:pt x="32" y="72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47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3" name="Freeform 21"/>
              <p:cNvSpPr>
                <a:spLocks/>
              </p:cNvSpPr>
              <p:nvPr/>
            </p:nvSpPr>
            <p:spPr bwMode="auto">
              <a:xfrm>
                <a:off x="871" y="2850"/>
                <a:ext cx="477" cy="350"/>
              </a:xfrm>
              <a:custGeom>
                <a:avLst/>
                <a:gdLst>
                  <a:gd name="T0" fmla="*/ 161 w 955"/>
                  <a:gd name="T1" fmla="*/ 19 h 700"/>
                  <a:gd name="T2" fmla="*/ 148 w 955"/>
                  <a:gd name="T3" fmla="*/ 26 h 700"/>
                  <a:gd name="T4" fmla="*/ 126 w 955"/>
                  <a:gd name="T5" fmla="*/ 44 h 700"/>
                  <a:gd name="T6" fmla="*/ 76 w 955"/>
                  <a:gd name="T7" fmla="*/ 86 h 700"/>
                  <a:gd name="T8" fmla="*/ 38 w 955"/>
                  <a:gd name="T9" fmla="*/ 117 h 700"/>
                  <a:gd name="T10" fmla="*/ 35 w 955"/>
                  <a:gd name="T11" fmla="*/ 133 h 700"/>
                  <a:gd name="T12" fmla="*/ 33 w 955"/>
                  <a:gd name="T13" fmla="*/ 165 h 700"/>
                  <a:gd name="T14" fmla="*/ 30 w 955"/>
                  <a:gd name="T15" fmla="*/ 185 h 700"/>
                  <a:gd name="T16" fmla="*/ 17 w 955"/>
                  <a:gd name="T17" fmla="*/ 216 h 700"/>
                  <a:gd name="T18" fmla="*/ 1 w 955"/>
                  <a:gd name="T19" fmla="*/ 251 h 700"/>
                  <a:gd name="T20" fmla="*/ 5 w 955"/>
                  <a:gd name="T21" fmla="*/ 260 h 700"/>
                  <a:gd name="T22" fmla="*/ 27 w 955"/>
                  <a:gd name="T23" fmla="*/ 257 h 700"/>
                  <a:gd name="T24" fmla="*/ 47 w 955"/>
                  <a:gd name="T25" fmla="*/ 263 h 700"/>
                  <a:gd name="T26" fmla="*/ 54 w 955"/>
                  <a:gd name="T27" fmla="*/ 279 h 700"/>
                  <a:gd name="T28" fmla="*/ 62 w 955"/>
                  <a:gd name="T29" fmla="*/ 276 h 700"/>
                  <a:gd name="T30" fmla="*/ 87 w 955"/>
                  <a:gd name="T31" fmla="*/ 233 h 700"/>
                  <a:gd name="T32" fmla="*/ 108 w 955"/>
                  <a:gd name="T33" fmla="*/ 181 h 700"/>
                  <a:gd name="T34" fmla="*/ 105 w 955"/>
                  <a:gd name="T35" fmla="*/ 160 h 700"/>
                  <a:gd name="T36" fmla="*/ 99 w 955"/>
                  <a:gd name="T37" fmla="*/ 149 h 700"/>
                  <a:gd name="T38" fmla="*/ 108 w 955"/>
                  <a:gd name="T39" fmla="*/ 158 h 700"/>
                  <a:gd name="T40" fmla="*/ 104 w 955"/>
                  <a:gd name="T41" fmla="*/ 145 h 700"/>
                  <a:gd name="T42" fmla="*/ 114 w 955"/>
                  <a:gd name="T43" fmla="*/ 154 h 700"/>
                  <a:gd name="T44" fmla="*/ 131 w 955"/>
                  <a:gd name="T45" fmla="*/ 144 h 700"/>
                  <a:gd name="T46" fmla="*/ 155 w 955"/>
                  <a:gd name="T47" fmla="*/ 127 h 700"/>
                  <a:gd name="T48" fmla="*/ 165 w 955"/>
                  <a:gd name="T49" fmla="*/ 119 h 700"/>
                  <a:gd name="T50" fmla="*/ 167 w 955"/>
                  <a:gd name="T51" fmla="*/ 136 h 700"/>
                  <a:gd name="T52" fmla="*/ 170 w 955"/>
                  <a:gd name="T53" fmla="*/ 155 h 700"/>
                  <a:gd name="T54" fmla="*/ 171 w 955"/>
                  <a:gd name="T55" fmla="*/ 179 h 700"/>
                  <a:gd name="T56" fmla="*/ 167 w 955"/>
                  <a:gd name="T57" fmla="*/ 223 h 700"/>
                  <a:gd name="T58" fmla="*/ 165 w 955"/>
                  <a:gd name="T59" fmla="*/ 246 h 700"/>
                  <a:gd name="T60" fmla="*/ 169 w 955"/>
                  <a:gd name="T61" fmla="*/ 261 h 700"/>
                  <a:gd name="T62" fmla="*/ 171 w 955"/>
                  <a:gd name="T63" fmla="*/ 277 h 700"/>
                  <a:gd name="T64" fmla="*/ 172 w 955"/>
                  <a:gd name="T65" fmla="*/ 290 h 700"/>
                  <a:gd name="T66" fmla="*/ 177 w 955"/>
                  <a:gd name="T67" fmla="*/ 303 h 700"/>
                  <a:gd name="T68" fmla="*/ 192 w 955"/>
                  <a:gd name="T69" fmla="*/ 308 h 700"/>
                  <a:gd name="T70" fmla="*/ 231 w 955"/>
                  <a:gd name="T71" fmla="*/ 316 h 700"/>
                  <a:gd name="T72" fmla="*/ 259 w 955"/>
                  <a:gd name="T73" fmla="*/ 313 h 700"/>
                  <a:gd name="T74" fmla="*/ 272 w 955"/>
                  <a:gd name="T75" fmla="*/ 303 h 700"/>
                  <a:gd name="T76" fmla="*/ 279 w 955"/>
                  <a:gd name="T77" fmla="*/ 298 h 700"/>
                  <a:gd name="T78" fmla="*/ 306 w 955"/>
                  <a:gd name="T79" fmla="*/ 306 h 700"/>
                  <a:gd name="T80" fmla="*/ 336 w 955"/>
                  <a:gd name="T81" fmla="*/ 330 h 700"/>
                  <a:gd name="T82" fmla="*/ 346 w 955"/>
                  <a:gd name="T83" fmla="*/ 346 h 700"/>
                  <a:gd name="T84" fmla="*/ 407 w 955"/>
                  <a:gd name="T85" fmla="*/ 318 h 700"/>
                  <a:gd name="T86" fmla="*/ 465 w 955"/>
                  <a:gd name="T87" fmla="*/ 276 h 700"/>
                  <a:gd name="T88" fmla="*/ 471 w 955"/>
                  <a:gd name="T89" fmla="*/ 253 h 700"/>
                  <a:gd name="T90" fmla="*/ 474 w 955"/>
                  <a:gd name="T91" fmla="*/ 214 h 700"/>
                  <a:gd name="T92" fmla="*/ 477 w 955"/>
                  <a:gd name="T93" fmla="*/ 187 h 700"/>
                  <a:gd name="T94" fmla="*/ 475 w 955"/>
                  <a:gd name="T95" fmla="*/ 133 h 700"/>
                  <a:gd name="T96" fmla="*/ 470 w 955"/>
                  <a:gd name="T97" fmla="*/ 68 h 700"/>
                  <a:gd name="T98" fmla="*/ 459 w 955"/>
                  <a:gd name="T99" fmla="*/ 44 h 700"/>
                  <a:gd name="T100" fmla="*/ 436 w 955"/>
                  <a:gd name="T101" fmla="*/ 29 h 700"/>
                  <a:gd name="T102" fmla="*/ 414 w 955"/>
                  <a:gd name="T103" fmla="*/ 19 h 700"/>
                  <a:gd name="T104" fmla="*/ 393 w 955"/>
                  <a:gd name="T105" fmla="*/ 11 h 700"/>
                  <a:gd name="T106" fmla="*/ 368 w 955"/>
                  <a:gd name="T107" fmla="*/ 3 h 700"/>
                  <a:gd name="T108" fmla="*/ 169 w 955"/>
                  <a:gd name="T109" fmla="*/ 17 h 7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5"/>
                  <a:gd name="T166" fmla="*/ 0 h 700"/>
                  <a:gd name="T167" fmla="*/ 955 w 955"/>
                  <a:gd name="T168" fmla="*/ 700 h 7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5" h="700">
                    <a:moveTo>
                      <a:pt x="338" y="34"/>
                    </a:moveTo>
                    <a:lnTo>
                      <a:pt x="336" y="34"/>
                    </a:lnTo>
                    <a:lnTo>
                      <a:pt x="332" y="35"/>
                    </a:lnTo>
                    <a:lnTo>
                      <a:pt x="329" y="35"/>
                    </a:lnTo>
                    <a:lnTo>
                      <a:pt x="327" y="37"/>
                    </a:lnTo>
                    <a:lnTo>
                      <a:pt x="323" y="38"/>
                    </a:lnTo>
                    <a:lnTo>
                      <a:pt x="319" y="41"/>
                    </a:lnTo>
                    <a:lnTo>
                      <a:pt x="315" y="42"/>
                    </a:lnTo>
                    <a:lnTo>
                      <a:pt x="311" y="44"/>
                    </a:lnTo>
                    <a:lnTo>
                      <a:pt x="306" y="47"/>
                    </a:lnTo>
                    <a:lnTo>
                      <a:pt x="302" y="50"/>
                    </a:lnTo>
                    <a:lnTo>
                      <a:pt x="297" y="53"/>
                    </a:lnTo>
                    <a:lnTo>
                      <a:pt x="292" y="57"/>
                    </a:lnTo>
                    <a:lnTo>
                      <a:pt x="287" y="60"/>
                    </a:lnTo>
                    <a:lnTo>
                      <a:pt x="282" y="66"/>
                    </a:lnTo>
                    <a:lnTo>
                      <a:pt x="275" y="71"/>
                    </a:lnTo>
                    <a:lnTo>
                      <a:pt x="265" y="79"/>
                    </a:lnTo>
                    <a:lnTo>
                      <a:pt x="253" y="89"/>
                    </a:lnTo>
                    <a:lnTo>
                      <a:pt x="239" y="101"/>
                    </a:lnTo>
                    <a:lnTo>
                      <a:pt x="223" y="114"/>
                    </a:lnTo>
                    <a:lnTo>
                      <a:pt x="205" y="129"/>
                    </a:lnTo>
                    <a:lnTo>
                      <a:pt x="188" y="144"/>
                    </a:lnTo>
                    <a:lnTo>
                      <a:pt x="170" y="158"/>
                    </a:lnTo>
                    <a:lnTo>
                      <a:pt x="152" y="172"/>
                    </a:lnTo>
                    <a:lnTo>
                      <a:pt x="135" y="187"/>
                    </a:lnTo>
                    <a:lnTo>
                      <a:pt x="118" y="199"/>
                    </a:lnTo>
                    <a:lnTo>
                      <a:pt x="105" y="211"/>
                    </a:lnTo>
                    <a:lnTo>
                      <a:pt x="94" y="221"/>
                    </a:lnTo>
                    <a:lnTo>
                      <a:pt x="84" y="228"/>
                    </a:lnTo>
                    <a:lnTo>
                      <a:pt x="77" y="234"/>
                    </a:lnTo>
                    <a:lnTo>
                      <a:pt x="75" y="237"/>
                    </a:lnTo>
                    <a:lnTo>
                      <a:pt x="74" y="238"/>
                    </a:lnTo>
                    <a:lnTo>
                      <a:pt x="73" y="244"/>
                    </a:lnTo>
                    <a:lnTo>
                      <a:pt x="72" y="249"/>
                    </a:lnTo>
                    <a:lnTo>
                      <a:pt x="72" y="257"/>
                    </a:lnTo>
                    <a:lnTo>
                      <a:pt x="71" y="265"/>
                    </a:lnTo>
                    <a:lnTo>
                      <a:pt x="70" y="275"/>
                    </a:lnTo>
                    <a:lnTo>
                      <a:pt x="70" y="286"/>
                    </a:lnTo>
                    <a:lnTo>
                      <a:pt x="70" y="298"/>
                    </a:lnTo>
                    <a:lnTo>
                      <a:pt x="67" y="309"/>
                    </a:lnTo>
                    <a:lnTo>
                      <a:pt x="67" y="320"/>
                    </a:lnTo>
                    <a:lnTo>
                      <a:pt x="66" y="329"/>
                    </a:lnTo>
                    <a:lnTo>
                      <a:pt x="66" y="339"/>
                    </a:lnTo>
                    <a:lnTo>
                      <a:pt x="65" y="348"/>
                    </a:lnTo>
                    <a:lnTo>
                      <a:pt x="65" y="355"/>
                    </a:lnTo>
                    <a:lnTo>
                      <a:pt x="64" y="362"/>
                    </a:lnTo>
                    <a:lnTo>
                      <a:pt x="64" y="367"/>
                    </a:lnTo>
                    <a:lnTo>
                      <a:pt x="61" y="371"/>
                    </a:lnTo>
                    <a:lnTo>
                      <a:pt x="59" y="377"/>
                    </a:lnTo>
                    <a:lnTo>
                      <a:pt x="54" y="386"/>
                    </a:lnTo>
                    <a:lnTo>
                      <a:pt x="50" y="396"/>
                    </a:lnTo>
                    <a:lnTo>
                      <a:pt x="45" y="408"/>
                    </a:lnTo>
                    <a:lnTo>
                      <a:pt x="39" y="420"/>
                    </a:lnTo>
                    <a:lnTo>
                      <a:pt x="34" y="433"/>
                    </a:lnTo>
                    <a:lnTo>
                      <a:pt x="28" y="446"/>
                    </a:lnTo>
                    <a:lnTo>
                      <a:pt x="22" y="459"/>
                    </a:lnTo>
                    <a:lnTo>
                      <a:pt x="16" y="472"/>
                    </a:lnTo>
                    <a:lnTo>
                      <a:pt x="11" y="482"/>
                    </a:lnTo>
                    <a:lnTo>
                      <a:pt x="7" y="494"/>
                    </a:lnTo>
                    <a:lnTo>
                      <a:pt x="3" y="503"/>
                    </a:lnTo>
                    <a:lnTo>
                      <a:pt x="1" y="511"/>
                    </a:lnTo>
                    <a:lnTo>
                      <a:pt x="0" y="516"/>
                    </a:lnTo>
                    <a:lnTo>
                      <a:pt x="0" y="519"/>
                    </a:lnTo>
                    <a:lnTo>
                      <a:pt x="1" y="519"/>
                    </a:lnTo>
                    <a:lnTo>
                      <a:pt x="6" y="520"/>
                    </a:lnTo>
                    <a:lnTo>
                      <a:pt x="10" y="519"/>
                    </a:lnTo>
                    <a:lnTo>
                      <a:pt x="16" y="519"/>
                    </a:lnTo>
                    <a:lnTo>
                      <a:pt x="23" y="518"/>
                    </a:lnTo>
                    <a:lnTo>
                      <a:pt x="31" y="517"/>
                    </a:lnTo>
                    <a:lnTo>
                      <a:pt x="38" y="516"/>
                    </a:lnTo>
                    <a:lnTo>
                      <a:pt x="47" y="515"/>
                    </a:lnTo>
                    <a:lnTo>
                      <a:pt x="54" y="514"/>
                    </a:lnTo>
                    <a:lnTo>
                      <a:pt x="63" y="514"/>
                    </a:lnTo>
                    <a:lnTo>
                      <a:pt x="71" y="514"/>
                    </a:lnTo>
                    <a:lnTo>
                      <a:pt x="78" y="516"/>
                    </a:lnTo>
                    <a:lnTo>
                      <a:pt x="85" y="518"/>
                    </a:lnTo>
                    <a:lnTo>
                      <a:pt x="91" y="522"/>
                    </a:lnTo>
                    <a:lnTo>
                      <a:pt x="95" y="526"/>
                    </a:lnTo>
                    <a:lnTo>
                      <a:pt x="98" y="532"/>
                    </a:lnTo>
                    <a:lnTo>
                      <a:pt x="100" y="538"/>
                    </a:lnTo>
                    <a:lnTo>
                      <a:pt x="101" y="543"/>
                    </a:lnTo>
                    <a:lnTo>
                      <a:pt x="103" y="548"/>
                    </a:lnTo>
                    <a:lnTo>
                      <a:pt x="104" y="552"/>
                    </a:lnTo>
                    <a:lnTo>
                      <a:pt x="108" y="558"/>
                    </a:lnTo>
                    <a:lnTo>
                      <a:pt x="111" y="563"/>
                    </a:lnTo>
                    <a:lnTo>
                      <a:pt x="114" y="566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20" y="560"/>
                    </a:lnTo>
                    <a:lnTo>
                      <a:pt x="124" y="552"/>
                    </a:lnTo>
                    <a:lnTo>
                      <a:pt x="130" y="542"/>
                    </a:lnTo>
                    <a:lnTo>
                      <a:pt x="138" y="530"/>
                    </a:lnTo>
                    <a:lnTo>
                      <a:pt x="147" y="516"/>
                    </a:lnTo>
                    <a:lnTo>
                      <a:pt x="155" y="501"/>
                    </a:lnTo>
                    <a:lnTo>
                      <a:pt x="165" y="485"/>
                    </a:lnTo>
                    <a:lnTo>
                      <a:pt x="175" y="467"/>
                    </a:lnTo>
                    <a:lnTo>
                      <a:pt x="184" y="449"/>
                    </a:lnTo>
                    <a:lnTo>
                      <a:pt x="192" y="430"/>
                    </a:lnTo>
                    <a:lnTo>
                      <a:pt x="201" y="413"/>
                    </a:lnTo>
                    <a:lnTo>
                      <a:pt x="206" y="395"/>
                    </a:lnTo>
                    <a:lnTo>
                      <a:pt x="212" y="378"/>
                    </a:lnTo>
                    <a:lnTo>
                      <a:pt x="216" y="362"/>
                    </a:lnTo>
                    <a:lnTo>
                      <a:pt x="218" y="349"/>
                    </a:lnTo>
                    <a:lnTo>
                      <a:pt x="217" y="340"/>
                    </a:lnTo>
                    <a:lnTo>
                      <a:pt x="216" y="333"/>
                    </a:lnTo>
                    <a:lnTo>
                      <a:pt x="214" y="327"/>
                    </a:lnTo>
                    <a:lnTo>
                      <a:pt x="212" y="322"/>
                    </a:lnTo>
                    <a:lnTo>
                      <a:pt x="210" y="319"/>
                    </a:lnTo>
                    <a:lnTo>
                      <a:pt x="205" y="314"/>
                    </a:lnTo>
                    <a:lnTo>
                      <a:pt x="200" y="311"/>
                    </a:lnTo>
                    <a:lnTo>
                      <a:pt x="198" y="308"/>
                    </a:lnTo>
                    <a:lnTo>
                      <a:pt x="197" y="306"/>
                    </a:lnTo>
                    <a:lnTo>
                      <a:pt x="197" y="302"/>
                    </a:lnTo>
                    <a:lnTo>
                      <a:pt x="198" y="298"/>
                    </a:lnTo>
                    <a:lnTo>
                      <a:pt x="199" y="302"/>
                    </a:lnTo>
                    <a:lnTo>
                      <a:pt x="201" y="306"/>
                    </a:lnTo>
                    <a:lnTo>
                      <a:pt x="204" y="309"/>
                    </a:lnTo>
                    <a:lnTo>
                      <a:pt x="209" y="312"/>
                    </a:lnTo>
                    <a:lnTo>
                      <a:pt x="213" y="313"/>
                    </a:lnTo>
                    <a:lnTo>
                      <a:pt x="217" y="315"/>
                    </a:lnTo>
                    <a:lnTo>
                      <a:pt x="222" y="316"/>
                    </a:lnTo>
                    <a:lnTo>
                      <a:pt x="223" y="317"/>
                    </a:lnTo>
                    <a:lnTo>
                      <a:pt x="226" y="316"/>
                    </a:lnTo>
                    <a:lnTo>
                      <a:pt x="212" y="303"/>
                    </a:lnTo>
                    <a:lnTo>
                      <a:pt x="209" y="296"/>
                    </a:lnTo>
                    <a:lnTo>
                      <a:pt x="208" y="289"/>
                    </a:lnTo>
                    <a:lnTo>
                      <a:pt x="210" y="293"/>
                    </a:lnTo>
                    <a:lnTo>
                      <a:pt x="213" y="298"/>
                    </a:lnTo>
                    <a:lnTo>
                      <a:pt x="216" y="301"/>
                    </a:lnTo>
                    <a:lnTo>
                      <a:pt x="219" y="306"/>
                    </a:lnTo>
                    <a:lnTo>
                      <a:pt x="225" y="308"/>
                    </a:lnTo>
                    <a:lnTo>
                      <a:pt x="229" y="308"/>
                    </a:lnTo>
                    <a:lnTo>
                      <a:pt x="233" y="306"/>
                    </a:lnTo>
                    <a:lnTo>
                      <a:pt x="237" y="304"/>
                    </a:lnTo>
                    <a:lnTo>
                      <a:pt x="242" y="301"/>
                    </a:lnTo>
                    <a:lnTo>
                      <a:pt x="249" y="298"/>
                    </a:lnTo>
                    <a:lnTo>
                      <a:pt x="255" y="293"/>
                    </a:lnTo>
                    <a:lnTo>
                      <a:pt x="263" y="288"/>
                    </a:lnTo>
                    <a:lnTo>
                      <a:pt x="271" y="283"/>
                    </a:lnTo>
                    <a:lnTo>
                      <a:pt x="279" y="277"/>
                    </a:lnTo>
                    <a:lnTo>
                      <a:pt x="287" y="271"/>
                    </a:lnTo>
                    <a:lnTo>
                      <a:pt x="294" y="265"/>
                    </a:lnTo>
                    <a:lnTo>
                      <a:pt x="302" y="259"/>
                    </a:lnTo>
                    <a:lnTo>
                      <a:pt x="310" y="255"/>
                    </a:lnTo>
                    <a:lnTo>
                      <a:pt x="315" y="248"/>
                    </a:lnTo>
                    <a:lnTo>
                      <a:pt x="322" y="244"/>
                    </a:lnTo>
                    <a:lnTo>
                      <a:pt x="326" y="238"/>
                    </a:lnTo>
                    <a:lnTo>
                      <a:pt x="330" y="235"/>
                    </a:lnTo>
                    <a:lnTo>
                      <a:pt x="330" y="237"/>
                    </a:lnTo>
                    <a:lnTo>
                      <a:pt x="330" y="239"/>
                    </a:lnTo>
                    <a:lnTo>
                      <a:pt x="330" y="245"/>
                    </a:lnTo>
                    <a:lnTo>
                      <a:pt x="330" y="248"/>
                    </a:lnTo>
                    <a:lnTo>
                      <a:pt x="330" y="255"/>
                    </a:lnTo>
                    <a:lnTo>
                      <a:pt x="331" y="260"/>
                    </a:lnTo>
                    <a:lnTo>
                      <a:pt x="332" y="266"/>
                    </a:lnTo>
                    <a:lnTo>
                      <a:pt x="334" y="272"/>
                    </a:lnTo>
                    <a:lnTo>
                      <a:pt x="335" y="279"/>
                    </a:lnTo>
                    <a:lnTo>
                      <a:pt x="336" y="285"/>
                    </a:lnTo>
                    <a:lnTo>
                      <a:pt x="337" y="293"/>
                    </a:lnTo>
                    <a:lnTo>
                      <a:pt x="338" y="298"/>
                    </a:lnTo>
                    <a:lnTo>
                      <a:pt x="339" y="303"/>
                    </a:lnTo>
                    <a:lnTo>
                      <a:pt x="341" y="309"/>
                    </a:lnTo>
                    <a:lnTo>
                      <a:pt x="343" y="313"/>
                    </a:lnTo>
                    <a:lnTo>
                      <a:pt x="343" y="317"/>
                    </a:lnTo>
                    <a:lnTo>
                      <a:pt x="344" y="325"/>
                    </a:lnTo>
                    <a:lnTo>
                      <a:pt x="344" y="335"/>
                    </a:lnTo>
                    <a:lnTo>
                      <a:pt x="344" y="346"/>
                    </a:lnTo>
                    <a:lnTo>
                      <a:pt x="343" y="359"/>
                    </a:lnTo>
                    <a:lnTo>
                      <a:pt x="342" y="374"/>
                    </a:lnTo>
                    <a:lnTo>
                      <a:pt x="340" y="388"/>
                    </a:lnTo>
                    <a:lnTo>
                      <a:pt x="339" y="403"/>
                    </a:lnTo>
                    <a:lnTo>
                      <a:pt x="337" y="417"/>
                    </a:lnTo>
                    <a:lnTo>
                      <a:pt x="336" y="433"/>
                    </a:lnTo>
                    <a:lnTo>
                      <a:pt x="334" y="446"/>
                    </a:lnTo>
                    <a:lnTo>
                      <a:pt x="332" y="459"/>
                    </a:lnTo>
                    <a:lnTo>
                      <a:pt x="330" y="468"/>
                    </a:lnTo>
                    <a:lnTo>
                      <a:pt x="330" y="478"/>
                    </a:lnTo>
                    <a:lnTo>
                      <a:pt x="330" y="485"/>
                    </a:lnTo>
                    <a:lnTo>
                      <a:pt x="331" y="489"/>
                    </a:lnTo>
                    <a:lnTo>
                      <a:pt x="331" y="492"/>
                    </a:lnTo>
                    <a:lnTo>
                      <a:pt x="332" y="496"/>
                    </a:lnTo>
                    <a:lnTo>
                      <a:pt x="334" y="500"/>
                    </a:lnTo>
                    <a:lnTo>
                      <a:pt x="335" y="505"/>
                    </a:lnTo>
                    <a:lnTo>
                      <a:pt x="336" y="510"/>
                    </a:lnTo>
                    <a:lnTo>
                      <a:pt x="337" y="515"/>
                    </a:lnTo>
                    <a:lnTo>
                      <a:pt x="338" y="522"/>
                    </a:lnTo>
                    <a:lnTo>
                      <a:pt x="339" y="527"/>
                    </a:lnTo>
                    <a:lnTo>
                      <a:pt x="340" y="532"/>
                    </a:lnTo>
                    <a:lnTo>
                      <a:pt x="340" y="538"/>
                    </a:lnTo>
                    <a:lnTo>
                      <a:pt x="341" y="542"/>
                    </a:lnTo>
                    <a:lnTo>
                      <a:pt x="342" y="549"/>
                    </a:lnTo>
                    <a:lnTo>
                      <a:pt x="342" y="553"/>
                    </a:lnTo>
                    <a:lnTo>
                      <a:pt x="343" y="557"/>
                    </a:lnTo>
                    <a:lnTo>
                      <a:pt x="343" y="561"/>
                    </a:lnTo>
                    <a:lnTo>
                      <a:pt x="343" y="565"/>
                    </a:lnTo>
                    <a:lnTo>
                      <a:pt x="342" y="569"/>
                    </a:lnTo>
                    <a:lnTo>
                      <a:pt x="343" y="576"/>
                    </a:lnTo>
                    <a:lnTo>
                      <a:pt x="344" y="579"/>
                    </a:lnTo>
                    <a:lnTo>
                      <a:pt x="345" y="583"/>
                    </a:lnTo>
                    <a:lnTo>
                      <a:pt x="347" y="587"/>
                    </a:lnTo>
                    <a:lnTo>
                      <a:pt x="349" y="590"/>
                    </a:lnTo>
                    <a:lnTo>
                      <a:pt x="351" y="596"/>
                    </a:lnTo>
                    <a:lnTo>
                      <a:pt x="353" y="602"/>
                    </a:lnTo>
                    <a:lnTo>
                      <a:pt x="355" y="605"/>
                    </a:lnTo>
                    <a:lnTo>
                      <a:pt x="356" y="607"/>
                    </a:lnTo>
                    <a:lnTo>
                      <a:pt x="357" y="607"/>
                    </a:lnTo>
                    <a:lnTo>
                      <a:pt x="361" y="608"/>
                    </a:lnTo>
                    <a:lnTo>
                      <a:pt x="367" y="611"/>
                    </a:lnTo>
                    <a:lnTo>
                      <a:pt x="376" y="614"/>
                    </a:lnTo>
                    <a:lnTo>
                      <a:pt x="385" y="616"/>
                    </a:lnTo>
                    <a:lnTo>
                      <a:pt x="397" y="619"/>
                    </a:lnTo>
                    <a:lnTo>
                      <a:pt x="410" y="623"/>
                    </a:lnTo>
                    <a:lnTo>
                      <a:pt x="423" y="626"/>
                    </a:lnTo>
                    <a:lnTo>
                      <a:pt x="436" y="629"/>
                    </a:lnTo>
                    <a:lnTo>
                      <a:pt x="449" y="631"/>
                    </a:lnTo>
                    <a:lnTo>
                      <a:pt x="462" y="632"/>
                    </a:lnTo>
                    <a:lnTo>
                      <a:pt x="475" y="634"/>
                    </a:lnTo>
                    <a:lnTo>
                      <a:pt x="487" y="634"/>
                    </a:lnTo>
                    <a:lnTo>
                      <a:pt x="498" y="633"/>
                    </a:lnTo>
                    <a:lnTo>
                      <a:pt x="506" y="632"/>
                    </a:lnTo>
                    <a:lnTo>
                      <a:pt x="514" y="629"/>
                    </a:lnTo>
                    <a:lnTo>
                      <a:pt x="519" y="625"/>
                    </a:lnTo>
                    <a:lnTo>
                      <a:pt x="525" y="621"/>
                    </a:lnTo>
                    <a:lnTo>
                      <a:pt x="529" y="618"/>
                    </a:lnTo>
                    <a:lnTo>
                      <a:pt x="534" y="615"/>
                    </a:lnTo>
                    <a:lnTo>
                      <a:pt x="538" y="612"/>
                    </a:lnTo>
                    <a:lnTo>
                      <a:pt x="542" y="608"/>
                    </a:lnTo>
                    <a:lnTo>
                      <a:pt x="544" y="606"/>
                    </a:lnTo>
                    <a:lnTo>
                      <a:pt x="547" y="604"/>
                    </a:lnTo>
                    <a:lnTo>
                      <a:pt x="552" y="600"/>
                    </a:lnTo>
                    <a:lnTo>
                      <a:pt x="554" y="598"/>
                    </a:lnTo>
                    <a:lnTo>
                      <a:pt x="556" y="595"/>
                    </a:lnTo>
                    <a:lnTo>
                      <a:pt x="558" y="595"/>
                    </a:lnTo>
                    <a:lnTo>
                      <a:pt x="563" y="596"/>
                    </a:lnTo>
                    <a:lnTo>
                      <a:pt x="569" y="598"/>
                    </a:lnTo>
                    <a:lnTo>
                      <a:pt x="579" y="600"/>
                    </a:lnTo>
                    <a:lnTo>
                      <a:pt x="589" y="602"/>
                    </a:lnTo>
                    <a:lnTo>
                      <a:pt x="601" y="606"/>
                    </a:lnTo>
                    <a:lnTo>
                      <a:pt x="613" y="611"/>
                    </a:lnTo>
                    <a:lnTo>
                      <a:pt x="626" y="616"/>
                    </a:lnTo>
                    <a:lnTo>
                      <a:pt x="637" y="623"/>
                    </a:lnTo>
                    <a:lnTo>
                      <a:pt x="648" y="630"/>
                    </a:lnTo>
                    <a:lnTo>
                      <a:pt x="658" y="638"/>
                    </a:lnTo>
                    <a:lnTo>
                      <a:pt x="667" y="649"/>
                    </a:lnTo>
                    <a:lnTo>
                      <a:pt x="672" y="659"/>
                    </a:lnTo>
                    <a:lnTo>
                      <a:pt x="676" y="671"/>
                    </a:lnTo>
                    <a:lnTo>
                      <a:pt x="676" y="684"/>
                    </a:lnTo>
                    <a:lnTo>
                      <a:pt x="672" y="700"/>
                    </a:lnTo>
                    <a:lnTo>
                      <a:pt x="673" y="699"/>
                    </a:lnTo>
                    <a:lnTo>
                      <a:pt x="682" y="695"/>
                    </a:lnTo>
                    <a:lnTo>
                      <a:pt x="693" y="691"/>
                    </a:lnTo>
                    <a:lnTo>
                      <a:pt x="708" y="686"/>
                    </a:lnTo>
                    <a:lnTo>
                      <a:pt x="726" y="678"/>
                    </a:lnTo>
                    <a:lnTo>
                      <a:pt x="746" y="668"/>
                    </a:lnTo>
                    <a:lnTo>
                      <a:pt x="768" y="658"/>
                    </a:lnTo>
                    <a:lnTo>
                      <a:pt x="791" y="648"/>
                    </a:lnTo>
                    <a:lnTo>
                      <a:pt x="814" y="636"/>
                    </a:lnTo>
                    <a:lnTo>
                      <a:pt x="837" y="623"/>
                    </a:lnTo>
                    <a:lnTo>
                      <a:pt x="860" y="608"/>
                    </a:lnTo>
                    <a:lnTo>
                      <a:pt x="881" y="595"/>
                    </a:lnTo>
                    <a:lnTo>
                      <a:pt x="899" y="581"/>
                    </a:lnTo>
                    <a:lnTo>
                      <a:pt x="916" y="566"/>
                    </a:lnTo>
                    <a:lnTo>
                      <a:pt x="930" y="552"/>
                    </a:lnTo>
                    <a:lnTo>
                      <a:pt x="940" y="539"/>
                    </a:lnTo>
                    <a:lnTo>
                      <a:pt x="940" y="537"/>
                    </a:lnTo>
                    <a:lnTo>
                      <a:pt x="940" y="532"/>
                    </a:lnTo>
                    <a:lnTo>
                      <a:pt x="940" y="526"/>
                    </a:lnTo>
                    <a:lnTo>
                      <a:pt x="942" y="517"/>
                    </a:lnTo>
                    <a:lnTo>
                      <a:pt x="942" y="506"/>
                    </a:lnTo>
                    <a:lnTo>
                      <a:pt x="943" y="494"/>
                    </a:lnTo>
                    <a:lnTo>
                      <a:pt x="944" y="481"/>
                    </a:lnTo>
                    <a:lnTo>
                      <a:pt x="946" y="468"/>
                    </a:lnTo>
                    <a:lnTo>
                      <a:pt x="947" y="454"/>
                    </a:lnTo>
                    <a:lnTo>
                      <a:pt x="948" y="441"/>
                    </a:lnTo>
                    <a:lnTo>
                      <a:pt x="949" y="428"/>
                    </a:lnTo>
                    <a:lnTo>
                      <a:pt x="951" y="415"/>
                    </a:lnTo>
                    <a:lnTo>
                      <a:pt x="951" y="404"/>
                    </a:lnTo>
                    <a:lnTo>
                      <a:pt x="953" y="395"/>
                    </a:lnTo>
                    <a:lnTo>
                      <a:pt x="954" y="387"/>
                    </a:lnTo>
                    <a:lnTo>
                      <a:pt x="955" y="382"/>
                    </a:lnTo>
                    <a:lnTo>
                      <a:pt x="955" y="374"/>
                    </a:lnTo>
                    <a:lnTo>
                      <a:pt x="955" y="363"/>
                    </a:lnTo>
                    <a:lnTo>
                      <a:pt x="955" y="348"/>
                    </a:lnTo>
                    <a:lnTo>
                      <a:pt x="955" y="332"/>
                    </a:lnTo>
                    <a:lnTo>
                      <a:pt x="953" y="311"/>
                    </a:lnTo>
                    <a:lnTo>
                      <a:pt x="953" y="289"/>
                    </a:lnTo>
                    <a:lnTo>
                      <a:pt x="951" y="265"/>
                    </a:lnTo>
                    <a:lnTo>
                      <a:pt x="950" y="244"/>
                    </a:lnTo>
                    <a:lnTo>
                      <a:pt x="948" y="219"/>
                    </a:lnTo>
                    <a:lnTo>
                      <a:pt x="946" y="196"/>
                    </a:lnTo>
                    <a:lnTo>
                      <a:pt x="945" y="174"/>
                    </a:lnTo>
                    <a:lnTo>
                      <a:pt x="943" y="154"/>
                    </a:lnTo>
                    <a:lnTo>
                      <a:pt x="940" y="135"/>
                    </a:lnTo>
                    <a:lnTo>
                      <a:pt x="937" y="121"/>
                    </a:lnTo>
                    <a:lnTo>
                      <a:pt x="935" y="109"/>
                    </a:lnTo>
                    <a:lnTo>
                      <a:pt x="932" y="104"/>
                    </a:lnTo>
                    <a:lnTo>
                      <a:pt x="928" y="97"/>
                    </a:lnTo>
                    <a:lnTo>
                      <a:pt x="923" y="92"/>
                    </a:lnTo>
                    <a:lnTo>
                      <a:pt x="918" y="87"/>
                    </a:lnTo>
                    <a:lnTo>
                      <a:pt x="911" y="82"/>
                    </a:lnTo>
                    <a:lnTo>
                      <a:pt x="904" y="76"/>
                    </a:lnTo>
                    <a:lnTo>
                      <a:pt x="897" y="72"/>
                    </a:lnTo>
                    <a:lnTo>
                      <a:pt x="889" y="67"/>
                    </a:lnTo>
                    <a:lnTo>
                      <a:pt x="882" y="63"/>
                    </a:lnTo>
                    <a:lnTo>
                      <a:pt x="873" y="58"/>
                    </a:lnTo>
                    <a:lnTo>
                      <a:pt x="865" y="55"/>
                    </a:lnTo>
                    <a:lnTo>
                      <a:pt x="857" y="50"/>
                    </a:lnTo>
                    <a:lnTo>
                      <a:pt x="849" y="47"/>
                    </a:lnTo>
                    <a:lnTo>
                      <a:pt x="842" y="44"/>
                    </a:lnTo>
                    <a:lnTo>
                      <a:pt x="835" y="41"/>
                    </a:lnTo>
                    <a:lnTo>
                      <a:pt x="829" y="38"/>
                    </a:lnTo>
                    <a:lnTo>
                      <a:pt x="823" y="37"/>
                    </a:lnTo>
                    <a:lnTo>
                      <a:pt x="817" y="34"/>
                    </a:lnTo>
                    <a:lnTo>
                      <a:pt x="810" y="32"/>
                    </a:lnTo>
                    <a:lnTo>
                      <a:pt x="803" y="29"/>
                    </a:lnTo>
                    <a:lnTo>
                      <a:pt x="795" y="27"/>
                    </a:lnTo>
                    <a:lnTo>
                      <a:pt x="786" y="23"/>
                    </a:lnTo>
                    <a:lnTo>
                      <a:pt x="778" y="21"/>
                    </a:lnTo>
                    <a:lnTo>
                      <a:pt x="768" y="18"/>
                    </a:lnTo>
                    <a:lnTo>
                      <a:pt x="760" y="15"/>
                    </a:lnTo>
                    <a:lnTo>
                      <a:pt x="752" y="11"/>
                    </a:lnTo>
                    <a:lnTo>
                      <a:pt x="744" y="9"/>
                    </a:lnTo>
                    <a:lnTo>
                      <a:pt x="736" y="7"/>
                    </a:lnTo>
                    <a:lnTo>
                      <a:pt x="731" y="5"/>
                    </a:lnTo>
                    <a:lnTo>
                      <a:pt x="726" y="3"/>
                    </a:lnTo>
                    <a:lnTo>
                      <a:pt x="722" y="2"/>
                    </a:lnTo>
                    <a:lnTo>
                      <a:pt x="719" y="0"/>
                    </a:lnTo>
                    <a:lnTo>
                      <a:pt x="338" y="34"/>
                    </a:lnTo>
                    <a:close/>
                  </a:path>
                </a:pathLst>
              </a:custGeom>
              <a:solidFill>
                <a:srgbClr val="1C6D9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4" name="Freeform 22"/>
              <p:cNvSpPr>
                <a:spLocks/>
              </p:cNvSpPr>
              <p:nvPr/>
            </p:nvSpPr>
            <p:spPr bwMode="auto">
              <a:xfrm>
                <a:off x="1176" y="2829"/>
                <a:ext cx="78" cy="152"/>
              </a:xfrm>
              <a:custGeom>
                <a:avLst/>
                <a:gdLst>
                  <a:gd name="T0" fmla="*/ 33 w 157"/>
                  <a:gd name="T1" fmla="*/ 0 h 305"/>
                  <a:gd name="T2" fmla="*/ 33 w 157"/>
                  <a:gd name="T3" fmla="*/ 0 h 305"/>
                  <a:gd name="T4" fmla="*/ 34 w 157"/>
                  <a:gd name="T5" fmla="*/ 0 h 305"/>
                  <a:gd name="T6" fmla="*/ 36 w 157"/>
                  <a:gd name="T7" fmla="*/ 0 h 305"/>
                  <a:gd name="T8" fmla="*/ 39 w 157"/>
                  <a:gd name="T9" fmla="*/ 1 h 305"/>
                  <a:gd name="T10" fmla="*/ 42 w 157"/>
                  <a:gd name="T11" fmla="*/ 2 h 305"/>
                  <a:gd name="T12" fmla="*/ 46 w 157"/>
                  <a:gd name="T13" fmla="*/ 4 h 305"/>
                  <a:gd name="T14" fmla="*/ 50 w 157"/>
                  <a:gd name="T15" fmla="*/ 5 h 305"/>
                  <a:gd name="T16" fmla="*/ 54 w 157"/>
                  <a:gd name="T17" fmla="*/ 7 h 305"/>
                  <a:gd name="T18" fmla="*/ 58 w 157"/>
                  <a:gd name="T19" fmla="*/ 8 h 305"/>
                  <a:gd name="T20" fmla="*/ 62 w 157"/>
                  <a:gd name="T21" fmla="*/ 10 h 305"/>
                  <a:gd name="T22" fmla="*/ 66 w 157"/>
                  <a:gd name="T23" fmla="*/ 11 h 305"/>
                  <a:gd name="T24" fmla="*/ 70 w 157"/>
                  <a:gd name="T25" fmla="*/ 13 h 305"/>
                  <a:gd name="T26" fmla="*/ 73 w 157"/>
                  <a:gd name="T27" fmla="*/ 14 h 305"/>
                  <a:gd name="T28" fmla="*/ 75 w 157"/>
                  <a:gd name="T29" fmla="*/ 16 h 305"/>
                  <a:gd name="T30" fmla="*/ 77 w 157"/>
                  <a:gd name="T31" fmla="*/ 17 h 305"/>
                  <a:gd name="T32" fmla="*/ 78 w 157"/>
                  <a:gd name="T33" fmla="*/ 18 h 305"/>
                  <a:gd name="T34" fmla="*/ 78 w 157"/>
                  <a:gd name="T35" fmla="*/ 20 h 305"/>
                  <a:gd name="T36" fmla="*/ 77 w 157"/>
                  <a:gd name="T37" fmla="*/ 25 h 305"/>
                  <a:gd name="T38" fmla="*/ 75 w 157"/>
                  <a:gd name="T39" fmla="*/ 32 h 305"/>
                  <a:gd name="T40" fmla="*/ 73 w 157"/>
                  <a:gd name="T41" fmla="*/ 41 h 305"/>
                  <a:gd name="T42" fmla="*/ 69 w 157"/>
                  <a:gd name="T43" fmla="*/ 51 h 305"/>
                  <a:gd name="T44" fmla="*/ 65 w 157"/>
                  <a:gd name="T45" fmla="*/ 62 h 305"/>
                  <a:gd name="T46" fmla="*/ 61 w 157"/>
                  <a:gd name="T47" fmla="*/ 74 h 305"/>
                  <a:gd name="T48" fmla="*/ 58 w 157"/>
                  <a:gd name="T49" fmla="*/ 87 h 305"/>
                  <a:gd name="T50" fmla="*/ 53 w 157"/>
                  <a:gd name="T51" fmla="*/ 98 h 305"/>
                  <a:gd name="T52" fmla="*/ 48 w 157"/>
                  <a:gd name="T53" fmla="*/ 110 h 305"/>
                  <a:gd name="T54" fmla="*/ 43 w 157"/>
                  <a:gd name="T55" fmla="*/ 121 h 305"/>
                  <a:gd name="T56" fmla="*/ 39 w 157"/>
                  <a:gd name="T57" fmla="*/ 131 h 305"/>
                  <a:gd name="T58" fmla="*/ 35 w 157"/>
                  <a:gd name="T59" fmla="*/ 139 h 305"/>
                  <a:gd name="T60" fmla="*/ 31 w 157"/>
                  <a:gd name="T61" fmla="*/ 146 h 305"/>
                  <a:gd name="T62" fmla="*/ 27 w 157"/>
                  <a:gd name="T63" fmla="*/ 150 h 305"/>
                  <a:gd name="T64" fmla="*/ 24 w 157"/>
                  <a:gd name="T65" fmla="*/ 152 h 305"/>
                  <a:gd name="T66" fmla="*/ 0 w 157"/>
                  <a:gd name="T67" fmla="*/ 109 h 305"/>
                  <a:gd name="T68" fmla="*/ 1 w 157"/>
                  <a:gd name="T69" fmla="*/ 107 h 305"/>
                  <a:gd name="T70" fmla="*/ 2 w 157"/>
                  <a:gd name="T71" fmla="*/ 104 h 305"/>
                  <a:gd name="T72" fmla="*/ 4 w 157"/>
                  <a:gd name="T73" fmla="*/ 99 h 305"/>
                  <a:gd name="T74" fmla="*/ 8 w 157"/>
                  <a:gd name="T75" fmla="*/ 92 h 305"/>
                  <a:gd name="T76" fmla="*/ 11 w 157"/>
                  <a:gd name="T77" fmla="*/ 84 h 305"/>
                  <a:gd name="T78" fmla="*/ 15 w 157"/>
                  <a:gd name="T79" fmla="*/ 75 h 305"/>
                  <a:gd name="T80" fmla="*/ 19 w 157"/>
                  <a:gd name="T81" fmla="*/ 65 h 305"/>
                  <a:gd name="T82" fmla="*/ 23 w 157"/>
                  <a:gd name="T83" fmla="*/ 56 h 305"/>
                  <a:gd name="T84" fmla="*/ 27 w 157"/>
                  <a:gd name="T85" fmla="*/ 45 h 305"/>
                  <a:gd name="T86" fmla="*/ 30 w 157"/>
                  <a:gd name="T87" fmla="*/ 36 h 305"/>
                  <a:gd name="T88" fmla="*/ 33 w 157"/>
                  <a:gd name="T89" fmla="*/ 27 h 305"/>
                  <a:gd name="T90" fmla="*/ 35 w 157"/>
                  <a:gd name="T91" fmla="*/ 19 h 305"/>
                  <a:gd name="T92" fmla="*/ 36 w 157"/>
                  <a:gd name="T93" fmla="*/ 11 h 305"/>
                  <a:gd name="T94" fmla="*/ 36 w 157"/>
                  <a:gd name="T95" fmla="*/ 6 h 305"/>
                  <a:gd name="T96" fmla="*/ 35 w 157"/>
                  <a:gd name="T97" fmla="*/ 1 h 305"/>
                  <a:gd name="T98" fmla="*/ 33 w 157"/>
                  <a:gd name="T99" fmla="*/ 0 h 305"/>
                  <a:gd name="T100" fmla="*/ 33 w 157"/>
                  <a:gd name="T101" fmla="*/ 0 h 3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7"/>
                  <a:gd name="T154" fmla="*/ 0 h 305"/>
                  <a:gd name="T155" fmla="*/ 157 w 157"/>
                  <a:gd name="T156" fmla="*/ 305 h 3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7" h="305">
                    <a:moveTo>
                      <a:pt x="66" y="0"/>
                    </a:moveTo>
                    <a:lnTo>
                      <a:pt x="66" y="0"/>
                    </a:lnTo>
                    <a:lnTo>
                      <a:pt x="69" y="0"/>
                    </a:lnTo>
                    <a:lnTo>
                      <a:pt x="72" y="1"/>
                    </a:lnTo>
                    <a:lnTo>
                      <a:pt x="79" y="3"/>
                    </a:lnTo>
                    <a:lnTo>
                      <a:pt x="85" y="5"/>
                    </a:lnTo>
                    <a:lnTo>
                      <a:pt x="93" y="8"/>
                    </a:lnTo>
                    <a:lnTo>
                      <a:pt x="100" y="11"/>
                    </a:lnTo>
                    <a:lnTo>
                      <a:pt x="109" y="14"/>
                    </a:lnTo>
                    <a:lnTo>
                      <a:pt x="117" y="16"/>
                    </a:lnTo>
                    <a:lnTo>
                      <a:pt x="125" y="20"/>
                    </a:lnTo>
                    <a:lnTo>
                      <a:pt x="133" y="23"/>
                    </a:lnTo>
                    <a:lnTo>
                      <a:pt x="141" y="26"/>
                    </a:lnTo>
                    <a:lnTo>
                      <a:pt x="146" y="29"/>
                    </a:lnTo>
                    <a:lnTo>
                      <a:pt x="151" y="32"/>
                    </a:lnTo>
                    <a:lnTo>
                      <a:pt x="155" y="34"/>
                    </a:lnTo>
                    <a:lnTo>
                      <a:pt x="157" y="37"/>
                    </a:lnTo>
                    <a:lnTo>
                      <a:pt x="156" y="41"/>
                    </a:lnTo>
                    <a:lnTo>
                      <a:pt x="154" y="51"/>
                    </a:lnTo>
                    <a:lnTo>
                      <a:pt x="150" y="65"/>
                    </a:lnTo>
                    <a:lnTo>
                      <a:pt x="146" y="83"/>
                    </a:lnTo>
                    <a:lnTo>
                      <a:pt x="138" y="103"/>
                    </a:lnTo>
                    <a:lnTo>
                      <a:pt x="131" y="125"/>
                    </a:lnTo>
                    <a:lnTo>
                      <a:pt x="123" y="149"/>
                    </a:lnTo>
                    <a:lnTo>
                      <a:pt x="116" y="174"/>
                    </a:lnTo>
                    <a:lnTo>
                      <a:pt x="106" y="197"/>
                    </a:lnTo>
                    <a:lnTo>
                      <a:pt x="97" y="220"/>
                    </a:lnTo>
                    <a:lnTo>
                      <a:pt x="87" y="242"/>
                    </a:lnTo>
                    <a:lnTo>
                      <a:pt x="79" y="262"/>
                    </a:lnTo>
                    <a:lnTo>
                      <a:pt x="70" y="279"/>
                    </a:lnTo>
                    <a:lnTo>
                      <a:pt x="62" y="292"/>
                    </a:lnTo>
                    <a:lnTo>
                      <a:pt x="54" y="301"/>
                    </a:lnTo>
                    <a:lnTo>
                      <a:pt x="49" y="305"/>
                    </a:lnTo>
                    <a:lnTo>
                      <a:pt x="0" y="218"/>
                    </a:lnTo>
                    <a:lnTo>
                      <a:pt x="2" y="215"/>
                    </a:lnTo>
                    <a:lnTo>
                      <a:pt x="5" y="208"/>
                    </a:lnTo>
                    <a:lnTo>
                      <a:pt x="9" y="198"/>
                    </a:lnTo>
                    <a:lnTo>
                      <a:pt x="16" y="185"/>
                    </a:lnTo>
                    <a:lnTo>
                      <a:pt x="22" y="168"/>
                    </a:lnTo>
                    <a:lnTo>
                      <a:pt x="30" y="151"/>
                    </a:lnTo>
                    <a:lnTo>
                      <a:pt x="38" y="131"/>
                    </a:lnTo>
                    <a:lnTo>
                      <a:pt x="46" y="112"/>
                    </a:lnTo>
                    <a:lnTo>
                      <a:pt x="54" y="91"/>
                    </a:lnTo>
                    <a:lnTo>
                      <a:pt x="60" y="73"/>
                    </a:lnTo>
                    <a:lnTo>
                      <a:pt x="66" y="54"/>
                    </a:lnTo>
                    <a:lnTo>
                      <a:pt x="70" y="38"/>
                    </a:lnTo>
                    <a:lnTo>
                      <a:pt x="72" y="23"/>
                    </a:lnTo>
                    <a:lnTo>
                      <a:pt x="72" y="12"/>
                    </a:lnTo>
                    <a:lnTo>
                      <a:pt x="70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5" name="Freeform 23"/>
              <p:cNvSpPr>
                <a:spLocks/>
              </p:cNvSpPr>
              <p:nvPr/>
            </p:nvSpPr>
            <p:spPr bwMode="auto">
              <a:xfrm>
                <a:off x="925" y="3166"/>
                <a:ext cx="247" cy="73"/>
              </a:xfrm>
              <a:custGeom>
                <a:avLst/>
                <a:gdLst>
                  <a:gd name="T0" fmla="*/ 0 w 494"/>
                  <a:gd name="T1" fmla="*/ 59 h 146"/>
                  <a:gd name="T2" fmla="*/ 0 w 494"/>
                  <a:gd name="T3" fmla="*/ 58 h 146"/>
                  <a:gd name="T4" fmla="*/ 2 w 494"/>
                  <a:gd name="T5" fmla="*/ 58 h 146"/>
                  <a:gd name="T6" fmla="*/ 3 w 494"/>
                  <a:gd name="T7" fmla="*/ 58 h 146"/>
                  <a:gd name="T8" fmla="*/ 7 w 494"/>
                  <a:gd name="T9" fmla="*/ 58 h 146"/>
                  <a:gd name="T10" fmla="*/ 10 w 494"/>
                  <a:gd name="T11" fmla="*/ 58 h 146"/>
                  <a:gd name="T12" fmla="*/ 14 w 494"/>
                  <a:gd name="T13" fmla="*/ 58 h 146"/>
                  <a:gd name="T14" fmla="*/ 18 w 494"/>
                  <a:gd name="T15" fmla="*/ 58 h 146"/>
                  <a:gd name="T16" fmla="*/ 23 w 494"/>
                  <a:gd name="T17" fmla="*/ 59 h 146"/>
                  <a:gd name="T18" fmla="*/ 28 w 494"/>
                  <a:gd name="T19" fmla="*/ 59 h 146"/>
                  <a:gd name="T20" fmla="*/ 34 w 494"/>
                  <a:gd name="T21" fmla="*/ 59 h 146"/>
                  <a:gd name="T22" fmla="*/ 40 w 494"/>
                  <a:gd name="T23" fmla="*/ 60 h 146"/>
                  <a:gd name="T24" fmla="*/ 46 w 494"/>
                  <a:gd name="T25" fmla="*/ 61 h 146"/>
                  <a:gd name="T26" fmla="*/ 52 w 494"/>
                  <a:gd name="T27" fmla="*/ 62 h 146"/>
                  <a:gd name="T28" fmla="*/ 58 w 494"/>
                  <a:gd name="T29" fmla="*/ 63 h 146"/>
                  <a:gd name="T30" fmla="*/ 63 w 494"/>
                  <a:gd name="T31" fmla="*/ 66 h 146"/>
                  <a:gd name="T32" fmla="*/ 70 w 494"/>
                  <a:gd name="T33" fmla="*/ 68 h 146"/>
                  <a:gd name="T34" fmla="*/ 76 w 494"/>
                  <a:gd name="T35" fmla="*/ 69 h 146"/>
                  <a:gd name="T36" fmla="*/ 83 w 494"/>
                  <a:gd name="T37" fmla="*/ 71 h 146"/>
                  <a:gd name="T38" fmla="*/ 91 w 494"/>
                  <a:gd name="T39" fmla="*/ 72 h 146"/>
                  <a:gd name="T40" fmla="*/ 100 w 494"/>
                  <a:gd name="T41" fmla="*/ 73 h 146"/>
                  <a:gd name="T42" fmla="*/ 109 w 494"/>
                  <a:gd name="T43" fmla="*/ 73 h 146"/>
                  <a:gd name="T44" fmla="*/ 118 w 494"/>
                  <a:gd name="T45" fmla="*/ 73 h 146"/>
                  <a:gd name="T46" fmla="*/ 127 w 494"/>
                  <a:gd name="T47" fmla="*/ 73 h 146"/>
                  <a:gd name="T48" fmla="*/ 137 w 494"/>
                  <a:gd name="T49" fmla="*/ 73 h 146"/>
                  <a:gd name="T50" fmla="*/ 146 w 494"/>
                  <a:gd name="T51" fmla="*/ 72 h 146"/>
                  <a:gd name="T52" fmla="*/ 154 w 494"/>
                  <a:gd name="T53" fmla="*/ 72 h 146"/>
                  <a:gd name="T54" fmla="*/ 162 w 494"/>
                  <a:gd name="T55" fmla="*/ 71 h 146"/>
                  <a:gd name="T56" fmla="*/ 169 w 494"/>
                  <a:gd name="T57" fmla="*/ 70 h 146"/>
                  <a:gd name="T58" fmla="*/ 174 w 494"/>
                  <a:gd name="T59" fmla="*/ 70 h 146"/>
                  <a:gd name="T60" fmla="*/ 179 w 494"/>
                  <a:gd name="T61" fmla="*/ 69 h 146"/>
                  <a:gd name="T62" fmla="*/ 181 w 494"/>
                  <a:gd name="T63" fmla="*/ 69 h 146"/>
                  <a:gd name="T64" fmla="*/ 183 w 494"/>
                  <a:gd name="T65" fmla="*/ 69 h 146"/>
                  <a:gd name="T66" fmla="*/ 247 w 494"/>
                  <a:gd name="T67" fmla="*/ 30 h 146"/>
                  <a:gd name="T68" fmla="*/ 167 w 494"/>
                  <a:gd name="T69" fmla="*/ 0 h 146"/>
                  <a:gd name="T70" fmla="*/ 0 w 494"/>
                  <a:gd name="T71" fmla="*/ 55 h 146"/>
                  <a:gd name="T72" fmla="*/ 0 w 494"/>
                  <a:gd name="T73" fmla="*/ 59 h 146"/>
                  <a:gd name="T74" fmla="*/ 0 w 494"/>
                  <a:gd name="T75" fmla="*/ 59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4"/>
                  <a:gd name="T115" fmla="*/ 0 h 146"/>
                  <a:gd name="T116" fmla="*/ 494 w 494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4" h="146">
                    <a:moveTo>
                      <a:pt x="0" y="118"/>
                    </a:moveTo>
                    <a:lnTo>
                      <a:pt x="0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13" y="116"/>
                    </a:lnTo>
                    <a:lnTo>
                      <a:pt x="19" y="116"/>
                    </a:lnTo>
                    <a:lnTo>
                      <a:pt x="27" y="116"/>
                    </a:lnTo>
                    <a:lnTo>
                      <a:pt x="36" y="116"/>
                    </a:lnTo>
                    <a:lnTo>
                      <a:pt x="46" y="118"/>
                    </a:lnTo>
                    <a:lnTo>
                      <a:pt x="56" y="118"/>
                    </a:lnTo>
                    <a:lnTo>
                      <a:pt x="68" y="119"/>
                    </a:lnTo>
                    <a:lnTo>
                      <a:pt x="79" y="121"/>
                    </a:lnTo>
                    <a:lnTo>
                      <a:pt x="91" y="123"/>
                    </a:lnTo>
                    <a:lnTo>
                      <a:pt x="103" y="124"/>
                    </a:lnTo>
                    <a:lnTo>
                      <a:pt x="115" y="127"/>
                    </a:lnTo>
                    <a:lnTo>
                      <a:pt x="127" y="131"/>
                    </a:lnTo>
                    <a:lnTo>
                      <a:pt x="140" y="136"/>
                    </a:lnTo>
                    <a:lnTo>
                      <a:pt x="151" y="138"/>
                    </a:lnTo>
                    <a:lnTo>
                      <a:pt x="166" y="141"/>
                    </a:lnTo>
                    <a:lnTo>
                      <a:pt x="181" y="144"/>
                    </a:lnTo>
                    <a:lnTo>
                      <a:pt x="200" y="145"/>
                    </a:lnTo>
                    <a:lnTo>
                      <a:pt x="217" y="145"/>
                    </a:lnTo>
                    <a:lnTo>
                      <a:pt x="236" y="146"/>
                    </a:lnTo>
                    <a:lnTo>
                      <a:pt x="255" y="145"/>
                    </a:lnTo>
                    <a:lnTo>
                      <a:pt x="274" y="145"/>
                    </a:lnTo>
                    <a:lnTo>
                      <a:pt x="292" y="144"/>
                    </a:lnTo>
                    <a:lnTo>
                      <a:pt x="308" y="143"/>
                    </a:lnTo>
                    <a:lnTo>
                      <a:pt x="324" y="141"/>
                    </a:lnTo>
                    <a:lnTo>
                      <a:pt x="337" y="140"/>
                    </a:lnTo>
                    <a:lnTo>
                      <a:pt x="348" y="139"/>
                    </a:lnTo>
                    <a:lnTo>
                      <a:pt x="357" y="138"/>
                    </a:lnTo>
                    <a:lnTo>
                      <a:pt x="362" y="138"/>
                    </a:lnTo>
                    <a:lnTo>
                      <a:pt x="365" y="138"/>
                    </a:lnTo>
                    <a:lnTo>
                      <a:pt x="494" y="60"/>
                    </a:lnTo>
                    <a:lnTo>
                      <a:pt x="334" y="0"/>
                    </a:lnTo>
                    <a:lnTo>
                      <a:pt x="0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6" name="Freeform 24"/>
              <p:cNvSpPr>
                <a:spLocks/>
              </p:cNvSpPr>
              <p:nvPr/>
            </p:nvSpPr>
            <p:spPr bwMode="auto">
              <a:xfrm>
                <a:off x="1091" y="2864"/>
                <a:ext cx="50" cy="115"/>
              </a:xfrm>
              <a:custGeom>
                <a:avLst/>
                <a:gdLst>
                  <a:gd name="T0" fmla="*/ 50 w 101"/>
                  <a:gd name="T1" fmla="*/ 85 h 229"/>
                  <a:gd name="T2" fmla="*/ 25 w 101"/>
                  <a:gd name="T3" fmla="*/ 115 h 229"/>
                  <a:gd name="T4" fmla="*/ 24 w 101"/>
                  <a:gd name="T5" fmla="*/ 114 h 229"/>
                  <a:gd name="T6" fmla="*/ 23 w 101"/>
                  <a:gd name="T7" fmla="*/ 111 h 229"/>
                  <a:gd name="T8" fmla="*/ 21 w 101"/>
                  <a:gd name="T9" fmla="*/ 108 h 229"/>
                  <a:gd name="T10" fmla="*/ 19 w 101"/>
                  <a:gd name="T11" fmla="*/ 103 h 229"/>
                  <a:gd name="T12" fmla="*/ 17 w 101"/>
                  <a:gd name="T13" fmla="*/ 98 h 229"/>
                  <a:gd name="T14" fmla="*/ 14 w 101"/>
                  <a:gd name="T15" fmla="*/ 92 h 229"/>
                  <a:gd name="T16" fmla="*/ 11 w 101"/>
                  <a:gd name="T17" fmla="*/ 85 h 229"/>
                  <a:gd name="T18" fmla="*/ 8 w 101"/>
                  <a:gd name="T19" fmla="*/ 78 h 229"/>
                  <a:gd name="T20" fmla="*/ 6 w 101"/>
                  <a:gd name="T21" fmla="*/ 70 h 229"/>
                  <a:gd name="T22" fmla="*/ 4 w 101"/>
                  <a:gd name="T23" fmla="*/ 63 h 229"/>
                  <a:gd name="T24" fmla="*/ 1 w 101"/>
                  <a:gd name="T25" fmla="*/ 55 h 229"/>
                  <a:gd name="T26" fmla="*/ 0 w 101"/>
                  <a:gd name="T27" fmla="*/ 48 h 229"/>
                  <a:gd name="T28" fmla="*/ 0 w 101"/>
                  <a:gd name="T29" fmla="*/ 40 h 229"/>
                  <a:gd name="T30" fmla="*/ 0 w 101"/>
                  <a:gd name="T31" fmla="*/ 34 h 229"/>
                  <a:gd name="T32" fmla="*/ 1 w 101"/>
                  <a:gd name="T33" fmla="*/ 28 h 229"/>
                  <a:gd name="T34" fmla="*/ 4 w 101"/>
                  <a:gd name="T35" fmla="*/ 23 h 229"/>
                  <a:gd name="T36" fmla="*/ 29 w 101"/>
                  <a:gd name="T37" fmla="*/ 0 h 229"/>
                  <a:gd name="T38" fmla="*/ 50 w 101"/>
                  <a:gd name="T39" fmla="*/ 85 h 229"/>
                  <a:gd name="T40" fmla="*/ 50 w 101"/>
                  <a:gd name="T41" fmla="*/ 85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229"/>
                  <a:gd name="T65" fmla="*/ 101 w 101"/>
                  <a:gd name="T66" fmla="*/ 229 h 2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229">
                    <a:moveTo>
                      <a:pt x="101" y="170"/>
                    </a:moveTo>
                    <a:lnTo>
                      <a:pt x="50" y="229"/>
                    </a:lnTo>
                    <a:lnTo>
                      <a:pt x="49" y="227"/>
                    </a:lnTo>
                    <a:lnTo>
                      <a:pt x="47" y="222"/>
                    </a:lnTo>
                    <a:lnTo>
                      <a:pt x="43" y="215"/>
                    </a:lnTo>
                    <a:lnTo>
                      <a:pt x="39" y="206"/>
                    </a:lnTo>
                    <a:lnTo>
                      <a:pt x="34" y="195"/>
                    </a:lnTo>
                    <a:lnTo>
                      <a:pt x="28" y="183"/>
                    </a:lnTo>
                    <a:lnTo>
                      <a:pt x="23" y="169"/>
                    </a:lnTo>
                    <a:lnTo>
                      <a:pt x="17" y="156"/>
                    </a:lnTo>
                    <a:lnTo>
                      <a:pt x="12" y="140"/>
                    </a:lnTo>
                    <a:lnTo>
                      <a:pt x="8" y="125"/>
                    </a:lnTo>
                    <a:lnTo>
                      <a:pt x="3" y="109"/>
                    </a:lnTo>
                    <a:lnTo>
                      <a:pt x="1" y="95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3" y="55"/>
                    </a:lnTo>
                    <a:lnTo>
                      <a:pt x="8" y="45"/>
                    </a:lnTo>
                    <a:lnTo>
                      <a:pt x="58" y="0"/>
                    </a:lnTo>
                    <a:lnTo>
                      <a:pt x="101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7" name="Freeform 25"/>
              <p:cNvSpPr>
                <a:spLocks/>
              </p:cNvSpPr>
              <p:nvPr/>
            </p:nvSpPr>
            <p:spPr bwMode="auto">
              <a:xfrm>
                <a:off x="1027" y="2837"/>
                <a:ext cx="110" cy="116"/>
              </a:xfrm>
              <a:custGeom>
                <a:avLst/>
                <a:gdLst>
                  <a:gd name="T0" fmla="*/ 0 w 220"/>
                  <a:gd name="T1" fmla="*/ 12 h 233"/>
                  <a:gd name="T2" fmla="*/ 0 w 220"/>
                  <a:gd name="T3" fmla="*/ 13 h 233"/>
                  <a:gd name="T4" fmla="*/ 1 w 220"/>
                  <a:gd name="T5" fmla="*/ 16 h 233"/>
                  <a:gd name="T6" fmla="*/ 3 w 220"/>
                  <a:gd name="T7" fmla="*/ 20 h 233"/>
                  <a:gd name="T8" fmla="*/ 5 w 220"/>
                  <a:gd name="T9" fmla="*/ 26 h 233"/>
                  <a:gd name="T10" fmla="*/ 7 w 220"/>
                  <a:gd name="T11" fmla="*/ 32 h 233"/>
                  <a:gd name="T12" fmla="*/ 12 w 220"/>
                  <a:gd name="T13" fmla="*/ 40 h 233"/>
                  <a:gd name="T14" fmla="*/ 15 w 220"/>
                  <a:gd name="T15" fmla="*/ 48 h 233"/>
                  <a:gd name="T16" fmla="*/ 21 w 220"/>
                  <a:gd name="T17" fmla="*/ 57 h 233"/>
                  <a:gd name="T18" fmla="*/ 26 w 220"/>
                  <a:gd name="T19" fmla="*/ 66 h 233"/>
                  <a:gd name="T20" fmla="*/ 33 w 220"/>
                  <a:gd name="T21" fmla="*/ 75 h 233"/>
                  <a:gd name="T22" fmla="*/ 39 w 220"/>
                  <a:gd name="T23" fmla="*/ 83 h 233"/>
                  <a:gd name="T24" fmla="*/ 47 w 220"/>
                  <a:gd name="T25" fmla="*/ 92 h 233"/>
                  <a:gd name="T26" fmla="*/ 56 w 220"/>
                  <a:gd name="T27" fmla="*/ 99 h 233"/>
                  <a:gd name="T28" fmla="*/ 65 w 220"/>
                  <a:gd name="T29" fmla="*/ 106 h 233"/>
                  <a:gd name="T30" fmla="*/ 75 w 220"/>
                  <a:gd name="T31" fmla="*/ 112 h 233"/>
                  <a:gd name="T32" fmla="*/ 86 w 220"/>
                  <a:gd name="T33" fmla="*/ 116 h 233"/>
                  <a:gd name="T34" fmla="*/ 110 w 220"/>
                  <a:gd name="T35" fmla="*/ 98 h 233"/>
                  <a:gd name="T36" fmla="*/ 110 w 220"/>
                  <a:gd name="T37" fmla="*/ 98 h 233"/>
                  <a:gd name="T38" fmla="*/ 108 w 220"/>
                  <a:gd name="T39" fmla="*/ 97 h 233"/>
                  <a:gd name="T40" fmla="*/ 107 w 220"/>
                  <a:gd name="T41" fmla="*/ 94 h 233"/>
                  <a:gd name="T42" fmla="*/ 104 w 220"/>
                  <a:gd name="T43" fmla="*/ 91 h 233"/>
                  <a:gd name="T44" fmla="*/ 101 w 220"/>
                  <a:gd name="T45" fmla="*/ 87 h 233"/>
                  <a:gd name="T46" fmla="*/ 97 w 220"/>
                  <a:gd name="T47" fmla="*/ 84 h 233"/>
                  <a:gd name="T48" fmla="*/ 93 w 220"/>
                  <a:gd name="T49" fmla="*/ 79 h 233"/>
                  <a:gd name="T50" fmla="*/ 89 w 220"/>
                  <a:gd name="T51" fmla="*/ 74 h 233"/>
                  <a:gd name="T52" fmla="*/ 85 w 220"/>
                  <a:gd name="T53" fmla="*/ 68 h 233"/>
                  <a:gd name="T54" fmla="*/ 80 w 220"/>
                  <a:gd name="T55" fmla="*/ 63 h 233"/>
                  <a:gd name="T56" fmla="*/ 76 w 220"/>
                  <a:gd name="T57" fmla="*/ 57 h 233"/>
                  <a:gd name="T58" fmla="*/ 71 w 220"/>
                  <a:gd name="T59" fmla="*/ 52 h 233"/>
                  <a:gd name="T60" fmla="*/ 67 w 220"/>
                  <a:gd name="T61" fmla="*/ 45 h 233"/>
                  <a:gd name="T62" fmla="*/ 63 w 220"/>
                  <a:gd name="T63" fmla="*/ 40 h 233"/>
                  <a:gd name="T64" fmla="*/ 59 w 220"/>
                  <a:gd name="T65" fmla="*/ 34 h 233"/>
                  <a:gd name="T66" fmla="*/ 56 w 220"/>
                  <a:gd name="T67" fmla="*/ 29 h 233"/>
                  <a:gd name="T68" fmla="*/ 53 w 220"/>
                  <a:gd name="T69" fmla="*/ 23 h 233"/>
                  <a:gd name="T70" fmla="*/ 50 w 220"/>
                  <a:gd name="T71" fmla="*/ 19 h 233"/>
                  <a:gd name="T72" fmla="*/ 46 w 220"/>
                  <a:gd name="T73" fmla="*/ 15 h 233"/>
                  <a:gd name="T74" fmla="*/ 42 w 220"/>
                  <a:gd name="T75" fmla="*/ 12 h 233"/>
                  <a:gd name="T76" fmla="*/ 38 w 220"/>
                  <a:gd name="T77" fmla="*/ 9 h 233"/>
                  <a:gd name="T78" fmla="*/ 34 w 220"/>
                  <a:gd name="T79" fmla="*/ 7 h 233"/>
                  <a:gd name="T80" fmla="*/ 29 w 220"/>
                  <a:gd name="T81" fmla="*/ 5 h 233"/>
                  <a:gd name="T82" fmla="*/ 26 w 220"/>
                  <a:gd name="T83" fmla="*/ 4 h 233"/>
                  <a:gd name="T84" fmla="*/ 22 w 220"/>
                  <a:gd name="T85" fmla="*/ 2 h 233"/>
                  <a:gd name="T86" fmla="*/ 19 w 220"/>
                  <a:gd name="T87" fmla="*/ 2 h 233"/>
                  <a:gd name="T88" fmla="*/ 15 w 220"/>
                  <a:gd name="T89" fmla="*/ 1 h 233"/>
                  <a:gd name="T90" fmla="*/ 13 w 220"/>
                  <a:gd name="T91" fmla="*/ 1 h 233"/>
                  <a:gd name="T92" fmla="*/ 10 w 220"/>
                  <a:gd name="T93" fmla="*/ 0 h 233"/>
                  <a:gd name="T94" fmla="*/ 9 w 220"/>
                  <a:gd name="T95" fmla="*/ 0 h 233"/>
                  <a:gd name="T96" fmla="*/ 7 w 220"/>
                  <a:gd name="T97" fmla="*/ 0 h 233"/>
                  <a:gd name="T98" fmla="*/ 0 w 220"/>
                  <a:gd name="T99" fmla="*/ 12 h 233"/>
                  <a:gd name="T100" fmla="*/ 0 w 220"/>
                  <a:gd name="T101" fmla="*/ 12 h 2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0"/>
                  <a:gd name="T154" fmla="*/ 0 h 233"/>
                  <a:gd name="T155" fmla="*/ 220 w 220"/>
                  <a:gd name="T156" fmla="*/ 233 h 2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0" h="233">
                    <a:moveTo>
                      <a:pt x="0" y="25"/>
                    </a:moveTo>
                    <a:lnTo>
                      <a:pt x="0" y="26"/>
                    </a:lnTo>
                    <a:lnTo>
                      <a:pt x="2" y="33"/>
                    </a:lnTo>
                    <a:lnTo>
                      <a:pt x="5" y="41"/>
                    </a:lnTo>
                    <a:lnTo>
                      <a:pt x="10" y="53"/>
                    </a:lnTo>
                    <a:lnTo>
                      <a:pt x="15" y="64"/>
                    </a:lnTo>
                    <a:lnTo>
                      <a:pt x="23" y="81"/>
                    </a:lnTo>
                    <a:lnTo>
                      <a:pt x="31" y="97"/>
                    </a:lnTo>
                    <a:lnTo>
                      <a:pt x="41" y="114"/>
                    </a:lnTo>
                    <a:lnTo>
                      <a:pt x="52" y="133"/>
                    </a:lnTo>
                    <a:lnTo>
                      <a:pt x="65" y="150"/>
                    </a:lnTo>
                    <a:lnTo>
                      <a:pt x="78" y="167"/>
                    </a:lnTo>
                    <a:lnTo>
                      <a:pt x="94" y="184"/>
                    </a:lnTo>
                    <a:lnTo>
                      <a:pt x="112" y="199"/>
                    </a:lnTo>
                    <a:lnTo>
                      <a:pt x="130" y="213"/>
                    </a:lnTo>
                    <a:lnTo>
                      <a:pt x="150" y="224"/>
                    </a:lnTo>
                    <a:lnTo>
                      <a:pt x="171" y="233"/>
                    </a:lnTo>
                    <a:lnTo>
                      <a:pt x="220" y="197"/>
                    </a:lnTo>
                    <a:lnTo>
                      <a:pt x="219" y="196"/>
                    </a:lnTo>
                    <a:lnTo>
                      <a:pt x="216" y="194"/>
                    </a:lnTo>
                    <a:lnTo>
                      <a:pt x="213" y="188"/>
                    </a:lnTo>
                    <a:lnTo>
                      <a:pt x="207" y="183"/>
                    </a:lnTo>
                    <a:lnTo>
                      <a:pt x="202" y="175"/>
                    </a:lnTo>
                    <a:lnTo>
                      <a:pt x="194" y="168"/>
                    </a:lnTo>
                    <a:lnTo>
                      <a:pt x="186" y="158"/>
                    </a:lnTo>
                    <a:lnTo>
                      <a:pt x="178" y="148"/>
                    </a:lnTo>
                    <a:lnTo>
                      <a:pt x="169" y="137"/>
                    </a:lnTo>
                    <a:lnTo>
                      <a:pt x="159" y="126"/>
                    </a:lnTo>
                    <a:lnTo>
                      <a:pt x="151" y="114"/>
                    </a:lnTo>
                    <a:lnTo>
                      <a:pt x="142" y="104"/>
                    </a:lnTo>
                    <a:lnTo>
                      <a:pt x="134" y="91"/>
                    </a:lnTo>
                    <a:lnTo>
                      <a:pt x="126" y="80"/>
                    </a:lnTo>
                    <a:lnTo>
                      <a:pt x="118" y="68"/>
                    </a:lnTo>
                    <a:lnTo>
                      <a:pt x="113" y="58"/>
                    </a:lnTo>
                    <a:lnTo>
                      <a:pt x="105" y="47"/>
                    </a:lnTo>
                    <a:lnTo>
                      <a:pt x="99" y="38"/>
                    </a:lnTo>
                    <a:lnTo>
                      <a:pt x="91" y="31"/>
                    </a:lnTo>
                    <a:lnTo>
                      <a:pt x="83" y="24"/>
                    </a:lnTo>
                    <a:lnTo>
                      <a:pt x="75" y="18"/>
                    </a:lnTo>
                    <a:lnTo>
                      <a:pt x="67" y="15"/>
                    </a:lnTo>
                    <a:lnTo>
                      <a:pt x="58" y="10"/>
                    </a:lnTo>
                    <a:lnTo>
                      <a:pt x="51" y="8"/>
                    </a:lnTo>
                    <a:lnTo>
                      <a:pt x="43" y="5"/>
                    </a:lnTo>
                    <a:lnTo>
                      <a:pt x="37" y="4"/>
                    </a:lnTo>
                    <a:lnTo>
                      <a:pt x="30" y="2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67AA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8" name="Freeform 26"/>
              <p:cNvSpPr>
                <a:spLocks/>
              </p:cNvSpPr>
              <p:nvPr/>
            </p:nvSpPr>
            <p:spPr bwMode="auto">
              <a:xfrm>
                <a:off x="1120" y="2799"/>
                <a:ext cx="98" cy="160"/>
              </a:xfrm>
              <a:custGeom>
                <a:avLst/>
                <a:gdLst>
                  <a:gd name="T0" fmla="*/ 66 w 196"/>
                  <a:gd name="T1" fmla="*/ 0 h 322"/>
                  <a:gd name="T2" fmla="*/ 68 w 196"/>
                  <a:gd name="T3" fmla="*/ 1 h 322"/>
                  <a:gd name="T4" fmla="*/ 70 w 196"/>
                  <a:gd name="T5" fmla="*/ 3 h 322"/>
                  <a:gd name="T6" fmla="*/ 72 w 196"/>
                  <a:gd name="T7" fmla="*/ 5 h 322"/>
                  <a:gd name="T8" fmla="*/ 74 w 196"/>
                  <a:gd name="T9" fmla="*/ 8 h 322"/>
                  <a:gd name="T10" fmla="*/ 77 w 196"/>
                  <a:gd name="T11" fmla="*/ 12 h 322"/>
                  <a:gd name="T12" fmla="*/ 80 w 196"/>
                  <a:gd name="T13" fmla="*/ 16 h 322"/>
                  <a:gd name="T14" fmla="*/ 83 w 196"/>
                  <a:gd name="T15" fmla="*/ 20 h 322"/>
                  <a:gd name="T16" fmla="*/ 86 w 196"/>
                  <a:gd name="T17" fmla="*/ 24 h 322"/>
                  <a:gd name="T18" fmla="*/ 89 w 196"/>
                  <a:gd name="T19" fmla="*/ 29 h 322"/>
                  <a:gd name="T20" fmla="*/ 92 w 196"/>
                  <a:gd name="T21" fmla="*/ 32 h 322"/>
                  <a:gd name="T22" fmla="*/ 94 w 196"/>
                  <a:gd name="T23" fmla="*/ 37 h 322"/>
                  <a:gd name="T24" fmla="*/ 96 w 196"/>
                  <a:gd name="T25" fmla="*/ 41 h 322"/>
                  <a:gd name="T26" fmla="*/ 98 w 196"/>
                  <a:gd name="T27" fmla="*/ 45 h 322"/>
                  <a:gd name="T28" fmla="*/ 98 w 196"/>
                  <a:gd name="T29" fmla="*/ 48 h 322"/>
                  <a:gd name="T30" fmla="*/ 98 w 196"/>
                  <a:gd name="T31" fmla="*/ 51 h 322"/>
                  <a:gd name="T32" fmla="*/ 97 w 196"/>
                  <a:gd name="T33" fmla="*/ 55 h 322"/>
                  <a:gd name="T34" fmla="*/ 96 w 196"/>
                  <a:gd name="T35" fmla="*/ 60 h 322"/>
                  <a:gd name="T36" fmla="*/ 94 w 196"/>
                  <a:gd name="T37" fmla="*/ 67 h 322"/>
                  <a:gd name="T38" fmla="*/ 91 w 196"/>
                  <a:gd name="T39" fmla="*/ 74 h 322"/>
                  <a:gd name="T40" fmla="*/ 89 w 196"/>
                  <a:gd name="T41" fmla="*/ 81 h 322"/>
                  <a:gd name="T42" fmla="*/ 86 w 196"/>
                  <a:gd name="T43" fmla="*/ 91 h 322"/>
                  <a:gd name="T44" fmla="*/ 82 w 196"/>
                  <a:gd name="T45" fmla="*/ 100 h 322"/>
                  <a:gd name="T46" fmla="*/ 79 w 196"/>
                  <a:gd name="T47" fmla="*/ 110 h 322"/>
                  <a:gd name="T48" fmla="*/ 74 w 196"/>
                  <a:gd name="T49" fmla="*/ 118 h 322"/>
                  <a:gd name="T50" fmla="*/ 71 w 196"/>
                  <a:gd name="T51" fmla="*/ 128 h 322"/>
                  <a:gd name="T52" fmla="*/ 66 w 196"/>
                  <a:gd name="T53" fmla="*/ 136 h 322"/>
                  <a:gd name="T54" fmla="*/ 62 w 196"/>
                  <a:gd name="T55" fmla="*/ 143 h 322"/>
                  <a:gd name="T56" fmla="*/ 58 w 196"/>
                  <a:gd name="T57" fmla="*/ 149 h 322"/>
                  <a:gd name="T58" fmla="*/ 54 w 196"/>
                  <a:gd name="T59" fmla="*/ 155 h 322"/>
                  <a:gd name="T60" fmla="*/ 50 w 196"/>
                  <a:gd name="T61" fmla="*/ 158 h 322"/>
                  <a:gd name="T62" fmla="*/ 46 w 196"/>
                  <a:gd name="T63" fmla="*/ 160 h 322"/>
                  <a:gd name="T64" fmla="*/ 42 w 196"/>
                  <a:gd name="T65" fmla="*/ 160 h 322"/>
                  <a:gd name="T66" fmla="*/ 39 w 196"/>
                  <a:gd name="T67" fmla="*/ 160 h 322"/>
                  <a:gd name="T68" fmla="*/ 34 w 196"/>
                  <a:gd name="T69" fmla="*/ 160 h 322"/>
                  <a:gd name="T70" fmla="*/ 30 w 196"/>
                  <a:gd name="T71" fmla="*/ 158 h 322"/>
                  <a:gd name="T72" fmla="*/ 27 w 196"/>
                  <a:gd name="T73" fmla="*/ 156 h 322"/>
                  <a:gd name="T74" fmla="*/ 23 w 196"/>
                  <a:gd name="T75" fmla="*/ 154 h 322"/>
                  <a:gd name="T76" fmla="*/ 20 w 196"/>
                  <a:gd name="T77" fmla="*/ 152 h 322"/>
                  <a:gd name="T78" fmla="*/ 17 w 196"/>
                  <a:gd name="T79" fmla="*/ 150 h 322"/>
                  <a:gd name="T80" fmla="*/ 14 w 196"/>
                  <a:gd name="T81" fmla="*/ 147 h 322"/>
                  <a:gd name="T82" fmla="*/ 12 w 196"/>
                  <a:gd name="T83" fmla="*/ 144 h 322"/>
                  <a:gd name="T84" fmla="*/ 9 w 196"/>
                  <a:gd name="T85" fmla="*/ 142 h 322"/>
                  <a:gd name="T86" fmla="*/ 7 w 196"/>
                  <a:gd name="T87" fmla="*/ 140 h 322"/>
                  <a:gd name="T88" fmla="*/ 5 w 196"/>
                  <a:gd name="T89" fmla="*/ 138 h 322"/>
                  <a:gd name="T90" fmla="*/ 5 w 196"/>
                  <a:gd name="T91" fmla="*/ 137 h 322"/>
                  <a:gd name="T92" fmla="*/ 3 w 196"/>
                  <a:gd name="T93" fmla="*/ 136 h 322"/>
                  <a:gd name="T94" fmla="*/ 0 w 196"/>
                  <a:gd name="T95" fmla="*/ 68 h 322"/>
                  <a:gd name="T96" fmla="*/ 66 w 196"/>
                  <a:gd name="T97" fmla="*/ 0 h 322"/>
                  <a:gd name="T98" fmla="*/ 66 w 196"/>
                  <a:gd name="T99" fmla="*/ 0 h 3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"/>
                  <a:gd name="T151" fmla="*/ 0 h 322"/>
                  <a:gd name="T152" fmla="*/ 196 w 196"/>
                  <a:gd name="T153" fmla="*/ 322 h 3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" h="322">
                    <a:moveTo>
                      <a:pt x="132" y="0"/>
                    </a:moveTo>
                    <a:lnTo>
                      <a:pt x="135" y="3"/>
                    </a:lnTo>
                    <a:lnTo>
                      <a:pt x="139" y="7"/>
                    </a:lnTo>
                    <a:lnTo>
                      <a:pt x="143" y="11"/>
                    </a:lnTo>
                    <a:lnTo>
                      <a:pt x="147" y="17"/>
                    </a:lnTo>
                    <a:lnTo>
                      <a:pt x="154" y="24"/>
                    </a:lnTo>
                    <a:lnTo>
                      <a:pt x="160" y="32"/>
                    </a:lnTo>
                    <a:lnTo>
                      <a:pt x="166" y="41"/>
                    </a:lnTo>
                    <a:lnTo>
                      <a:pt x="172" y="48"/>
                    </a:lnTo>
                    <a:lnTo>
                      <a:pt x="178" y="58"/>
                    </a:lnTo>
                    <a:lnTo>
                      <a:pt x="183" y="65"/>
                    </a:lnTo>
                    <a:lnTo>
                      <a:pt x="188" y="74"/>
                    </a:lnTo>
                    <a:lnTo>
                      <a:pt x="192" y="83"/>
                    </a:lnTo>
                    <a:lnTo>
                      <a:pt x="195" y="90"/>
                    </a:lnTo>
                    <a:lnTo>
                      <a:pt x="196" y="97"/>
                    </a:lnTo>
                    <a:lnTo>
                      <a:pt x="196" y="103"/>
                    </a:lnTo>
                    <a:lnTo>
                      <a:pt x="193" y="110"/>
                    </a:lnTo>
                    <a:lnTo>
                      <a:pt x="191" y="121"/>
                    </a:lnTo>
                    <a:lnTo>
                      <a:pt x="187" y="134"/>
                    </a:lnTo>
                    <a:lnTo>
                      <a:pt x="182" y="148"/>
                    </a:lnTo>
                    <a:lnTo>
                      <a:pt x="177" y="164"/>
                    </a:lnTo>
                    <a:lnTo>
                      <a:pt x="171" y="183"/>
                    </a:lnTo>
                    <a:lnTo>
                      <a:pt x="164" y="201"/>
                    </a:lnTo>
                    <a:lnTo>
                      <a:pt x="157" y="221"/>
                    </a:lnTo>
                    <a:lnTo>
                      <a:pt x="148" y="238"/>
                    </a:lnTo>
                    <a:lnTo>
                      <a:pt x="141" y="257"/>
                    </a:lnTo>
                    <a:lnTo>
                      <a:pt x="132" y="273"/>
                    </a:lnTo>
                    <a:lnTo>
                      <a:pt x="124" y="288"/>
                    </a:lnTo>
                    <a:lnTo>
                      <a:pt x="117" y="300"/>
                    </a:lnTo>
                    <a:lnTo>
                      <a:pt x="108" y="311"/>
                    </a:lnTo>
                    <a:lnTo>
                      <a:pt x="101" y="318"/>
                    </a:lnTo>
                    <a:lnTo>
                      <a:pt x="92" y="322"/>
                    </a:lnTo>
                    <a:lnTo>
                      <a:pt x="84" y="322"/>
                    </a:lnTo>
                    <a:lnTo>
                      <a:pt x="77" y="322"/>
                    </a:lnTo>
                    <a:lnTo>
                      <a:pt x="68" y="321"/>
                    </a:lnTo>
                    <a:lnTo>
                      <a:pt x="61" y="318"/>
                    </a:lnTo>
                    <a:lnTo>
                      <a:pt x="54" y="314"/>
                    </a:lnTo>
                    <a:lnTo>
                      <a:pt x="46" y="310"/>
                    </a:lnTo>
                    <a:lnTo>
                      <a:pt x="40" y="305"/>
                    </a:lnTo>
                    <a:lnTo>
                      <a:pt x="34" y="301"/>
                    </a:lnTo>
                    <a:lnTo>
                      <a:pt x="28" y="295"/>
                    </a:lnTo>
                    <a:lnTo>
                      <a:pt x="23" y="290"/>
                    </a:lnTo>
                    <a:lnTo>
                      <a:pt x="18" y="285"/>
                    </a:lnTo>
                    <a:lnTo>
                      <a:pt x="15" y="282"/>
                    </a:lnTo>
                    <a:lnTo>
                      <a:pt x="10" y="277"/>
                    </a:lnTo>
                    <a:lnTo>
                      <a:pt x="9" y="275"/>
                    </a:lnTo>
                    <a:lnTo>
                      <a:pt x="7" y="273"/>
                    </a:lnTo>
                    <a:lnTo>
                      <a:pt x="0" y="13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9" name="Freeform 27"/>
              <p:cNvSpPr>
                <a:spLocks/>
              </p:cNvSpPr>
              <p:nvPr/>
            </p:nvSpPr>
            <p:spPr bwMode="auto">
              <a:xfrm>
                <a:off x="1028" y="2840"/>
                <a:ext cx="36" cy="47"/>
              </a:xfrm>
              <a:custGeom>
                <a:avLst/>
                <a:gdLst>
                  <a:gd name="T0" fmla="*/ 4 w 73"/>
                  <a:gd name="T1" fmla="*/ 0 h 92"/>
                  <a:gd name="T2" fmla="*/ 3 w 73"/>
                  <a:gd name="T3" fmla="*/ 0 h 92"/>
                  <a:gd name="T4" fmla="*/ 2 w 73"/>
                  <a:gd name="T5" fmla="*/ 1 h 92"/>
                  <a:gd name="T6" fmla="*/ 1 w 73"/>
                  <a:gd name="T7" fmla="*/ 2 h 92"/>
                  <a:gd name="T8" fmla="*/ 1 w 73"/>
                  <a:gd name="T9" fmla="*/ 4 h 92"/>
                  <a:gd name="T10" fmla="*/ 0 w 73"/>
                  <a:gd name="T11" fmla="*/ 6 h 92"/>
                  <a:gd name="T12" fmla="*/ 0 w 73"/>
                  <a:gd name="T13" fmla="*/ 9 h 92"/>
                  <a:gd name="T14" fmla="*/ 0 w 73"/>
                  <a:gd name="T15" fmla="*/ 10 h 92"/>
                  <a:gd name="T16" fmla="*/ 0 w 73"/>
                  <a:gd name="T17" fmla="*/ 12 h 92"/>
                  <a:gd name="T18" fmla="*/ 1 w 73"/>
                  <a:gd name="T19" fmla="*/ 14 h 92"/>
                  <a:gd name="T20" fmla="*/ 1 w 73"/>
                  <a:gd name="T21" fmla="*/ 15 h 92"/>
                  <a:gd name="T22" fmla="*/ 2 w 73"/>
                  <a:gd name="T23" fmla="*/ 17 h 92"/>
                  <a:gd name="T24" fmla="*/ 4 w 73"/>
                  <a:gd name="T25" fmla="*/ 19 h 92"/>
                  <a:gd name="T26" fmla="*/ 5 w 73"/>
                  <a:gd name="T27" fmla="*/ 21 h 92"/>
                  <a:gd name="T28" fmla="*/ 7 w 73"/>
                  <a:gd name="T29" fmla="*/ 25 h 92"/>
                  <a:gd name="T30" fmla="*/ 8 w 73"/>
                  <a:gd name="T31" fmla="*/ 27 h 92"/>
                  <a:gd name="T32" fmla="*/ 11 w 73"/>
                  <a:gd name="T33" fmla="*/ 30 h 92"/>
                  <a:gd name="T34" fmla="*/ 12 w 73"/>
                  <a:gd name="T35" fmla="*/ 33 h 92"/>
                  <a:gd name="T36" fmla="*/ 14 w 73"/>
                  <a:gd name="T37" fmla="*/ 35 h 92"/>
                  <a:gd name="T38" fmla="*/ 16 w 73"/>
                  <a:gd name="T39" fmla="*/ 38 h 92"/>
                  <a:gd name="T40" fmla="*/ 18 w 73"/>
                  <a:gd name="T41" fmla="*/ 40 h 92"/>
                  <a:gd name="T42" fmla="*/ 19 w 73"/>
                  <a:gd name="T43" fmla="*/ 42 h 92"/>
                  <a:gd name="T44" fmla="*/ 21 w 73"/>
                  <a:gd name="T45" fmla="*/ 44 h 92"/>
                  <a:gd name="T46" fmla="*/ 24 w 73"/>
                  <a:gd name="T47" fmla="*/ 46 h 92"/>
                  <a:gd name="T48" fmla="*/ 25 w 73"/>
                  <a:gd name="T49" fmla="*/ 47 h 92"/>
                  <a:gd name="T50" fmla="*/ 26 w 73"/>
                  <a:gd name="T51" fmla="*/ 45 h 92"/>
                  <a:gd name="T52" fmla="*/ 28 w 73"/>
                  <a:gd name="T53" fmla="*/ 44 h 92"/>
                  <a:gd name="T54" fmla="*/ 30 w 73"/>
                  <a:gd name="T55" fmla="*/ 43 h 92"/>
                  <a:gd name="T56" fmla="*/ 32 w 73"/>
                  <a:gd name="T57" fmla="*/ 41 h 92"/>
                  <a:gd name="T58" fmla="*/ 34 w 73"/>
                  <a:gd name="T59" fmla="*/ 38 h 92"/>
                  <a:gd name="T60" fmla="*/ 36 w 73"/>
                  <a:gd name="T61" fmla="*/ 37 h 92"/>
                  <a:gd name="T62" fmla="*/ 4 w 73"/>
                  <a:gd name="T63" fmla="*/ 0 h 92"/>
                  <a:gd name="T64" fmla="*/ 4 w 73"/>
                  <a:gd name="T65" fmla="*/ 0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92"/>
                  <a:gd name="T101" fmla="*/ 73 w 73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92">
                    <a:moveTo>
                      <a:pt x="9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5" y="34"/>
                    </a:lnTo>
                    <a:lnTo>
                      <a:pt x="8" y="38"/>
                    </a:lnTo>
                    <a:lnTo>
                      <a:pt x="10" y="42"/>
                    </a:lnTo>
                    <a:lnTo>
                      <a:pt x="14" y="48"/>
                    </a:lnTo>
                    <a:lnTo>
                      <a:pt x="17" y="53"/>
                    </a:lnTo>
                    <a:lnTo>
                      <a:pt x="22" y="59"/>
                    </a:lnTo>
                    <a:lnTo>
                      <a:pt x="25" y="64"/>
                    </a:lnTo>
                    <a:lnTo>
                      <a:pt x="29" y="69"/>
                    </a:lnTo>
                    <a:lnTo>
                      <a:pt x="33" y="74"/>
                    </a:lnTo>
                    <a:lnTo>
                      <a:pt x="36" y="79"/>
                    </a:lnTo>
                    <a:lnTo>
                      <a:pt x="39" y="82"/>
                    </a:lnTo>
                    <a:lnTo>
                      <a:pt x="42" y="87"/>
                    </a:lnTo>
                    <a:lnTo>
                      <a:pt x="48" y="91"/>
                    </a:lnTo>
                    <a:lnTo>
                      <a:pt x="51" y="92"/>
                    </a:lnTo>
                    <a:lnTo>
                      <a:pt x="53" y="89"/>
                    </a:lnTo>
                    <a:lnTo>
                      <a:pt x="56" y="87"/>
                    </a:lnTo>
                    <a:lnTo>
                      <a:pt x="60" y="84"/>
                    </a:lnTo>
                    <a:lnTo>
                      <a:pt x="64" y="80"/>
                    </a:lnTo>
                    <a:lnTo>
                      <a:pt x="69" y="75"/>
                    </a:lnTo>
                    <a:lnTo>
                      <a:pt x="73" y="7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87D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0" name="Freeform 28"/>
              <p:cNvSpPr>
                <a:spLocks/>
              </p:cNvSpPr>
              <p:nvPr/>
            </p:nvSpPr>
            <p:spPr bwMode="auto">
              <a:xfrm>
                <a:off x="1056" y="2872"/>
                <a:ext cx="63" cy="62"/>
              </a:xfrm>
              <a:custGeom>
                <a:avLst/>
                <a:gdLst>
                  <a:gd name="T0" fmla="*/ 0 w 126"/>
                  <a:gd name="T1" fmla="*/ 12 h 124"/>
                  <a:gd name="T2" fmla="*/ 0 w 126"/>
                  <a:gd name="T3" fmla="*/ 13 h 124"/>
                  <a:gd name="T4" fmla="*/ 2 w 126"/>
                  <a:gd name="T5" fmla="*/ 14 h 124"/>
                  <a:gd name="T6" fmla="*/ 3 w 126"/>
                  <a:gd name="T7" fmla="*/ 16 h 124"/>
                  <a:gd name="T8" fmla="*/ 5 w 126"/>
                  <a:gd name="T9" fmla="*/ 20 h 124"/>
                  <a:gd name="T10" fmla="*/ 8 w 126"/>
                  <a:gd name="T11" fmla="*/ 24 h 124"/>
                  <a:gd name="T12" fmla="*/ 10 w 126"/>
                  <a:gd name="T13" fmla="*/ 28 h 124"/>
                  <a:gd name="T14" fmla="*/ 14 w 126"/>
                  <a:gd name="T15" fmla="*/ 32 h 124"/>
                  <a:gd name="T16" fmla="*/ 17 w 126"/>
                  <a:gd name="T17" fmla="*/ 37 h 124"/>
                  <a:gd name="T18" fmla="*/ 21 w 126"/>
                  <a:gd name="T19" fmla="*/ 42 h 124"/>
                  <a:gd name="T20" fmla="*/ 24 w 126"/>
                  <a:gd name="T21" fmla="*/ 46 h 124"/>
                  <a:gd name="T22" fmla="*/ 29 w 126"/>
                  <a:gd name="T23" fmla="*/ 50 h 124"/>
                  <a:gd name="T24" fmla="*/ 33 w 126"/>
                  <a:gd name="T25" fmla="*/ 54 h 124"/>
                  <a:gd name="T26" fmla="*/ 36 w 126"/>
                  <a:gd name="T27" fmla="*/ 57 h 124"/>
                  <a:gd name="T28" fmla="*/ 40 w 126"/>
                  <a:gd name="T29" fmla="*/ 60 h 124"/>
                  <a:gd name="T30" fmla="*/ 43 w 126"/>
                  <a:gd name="T31" fmla="*/ 62 h 124"/>
                  <a:gd name="T32" fmla="*/ 47 w 126"/>
                  <a:gd name="T33" fmla="*/ 62 h 124"/>
                  <a:gd name="T34" fmla="*/ 63 w 126"/>
                  <a:gd name="T35" fmla="*/ 35 h 124"/>
                  <a:gd name="T36" fmla="*/ 56 w 126"/>
                  <a:gd name="T37" fmla="*/ 3 h 124"/>
                  <a:gd name="T38" fmla="*/ 9 w 126"/>
                  <a:gd name="T39" fmla="*/ 0 h 124"/>
                  <a:gd name="T40" fmla="*/ 0 w 126"/>
                  <a:gd name="T41" fmla="*/ 12 h 124"/>
                  <a:gd name="T42" fmla="*/ 0 w 126"/>
                  <a:gd name="T43" fmla="*/ 12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24"/>
                  <a:gd name="T68" fmla="*/ 126 w 126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24">
                    <a:moveTo>
                      <a:pt x="0" y="24"/>
                    </a:moveTo>
                    <a:lnTo>
                      <a:pt x="0" y="25"/>
                    </a:lnTo>
                    <a:lnTo>
                      <a:pt x="3" y="28"/>
                    </a:lnTo>
                    <a:lnTo>
                      <a:pt x="6" y="32"/>
                    </a:lnTo>
                    <a:lnTo>
                      <a:pt x="10" y="39"/>
                    </a:lnTo>
                    <a:lnTo>
                      <a:pt x="15" y="47"/>
                    </a:lnTo>
                    <a:lnTo>
                      <a:pt x="20" y="55"/>
                    </a:lnTo>
                    <a:lnTo>
                      <a:pt x="27" y="64"/>
                    </a:lnTo>
                    <a:lnTo>
                      <a:pt x="34" y="74"/>
                    </a:lnTo>
                    <a:lnTo>
                      <a:pt x="41" y="83"/>
                    </a:lnTo>
                    <a:lnTo>
                      <a:pt x="48" y="92"/>
                    </a:lnTo>
                    <a:lnTo>
                      <a:pt x="57" y="100"/>
                    </a:lnTo>
                    <a:lnTo>
                      <a:pt x="65" y="108"/>
                    </a:lnTo>
                    <a:lnTo>
                      <a:pt x="71" y="114"/>
                    </a:lnTo>
                    <a:lnTo>
                      <a:pt x="80" y="119"/>
                    </a:lnTo>
                    <a:lnTo>
                      <a:pt x="86" y="123"/>
                    </a:lnTo>
                    <a:lnTo>
                      <a:pt x="94" y="124"/>
                    </a:lnTo>
                    <a:lnTo>
                      <a:pt x="126" y="70"/>
                    </a:lnTo>
                    <a:lnTo>
                      <a:pt x="111" y="6"/>
                    </a:lnTo>
                    <a:lnTo>
                      <a:pt x="1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8A3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1" name="Freeform 29"/>
              <p:cNvSpPr>
                <a:spLocks/>
              </p:cNvSpPr>
              <p:nvPr/>
            </p:nvSpPr>
            <p:spPr bwMode="auto">
              <a:xfrm>
                <a:off x="1091" y="2898"/>
                <a:ext cx="58" cy="56"/>
              </a:xfrm>
              <a:custGeom>
                <a:avLst/>
                <a:gdLst>
                  <a:gd name="T0" fmla="*/ 12 w 116"/>
                  <a:gd name="T1" fmla="*/ 6 h 113"/>
                  <a:gd name="T2" fmla="*/ 7 w 116"/>
                  <a:gd name="T3" fmla="*/ 8 h 113"/>
                  <a:gd name="T4" fmla="*/ 2 w 116"/>
                  <a:gd name="T5" fmla="*/ 13 h 113"/>
                  <a:gd name="T6" fmla="*/ 0 w 116"/>
                  <a:gd name="T7" fmla="*/ 17 h 113"/>
                  <a:gd name="T8" fmla="*/ 1 w 116"/>
                  <a:gd name="T9" fmla="*/ 21 h 113"/>
                  <a:gd name="T10" fmla="*/ 3 w 116"/>
                  <a:gd name="T11" fmla="*/ 25 h 113"/>
                  <a:gd name="T12" fmla="*/ 6 w 116"/>
                  <a:gd name="T13" fmla="*/ 31 h 113"/>
                  <a:gd name="T14" fmla="*/ 8 w 116"/>
                  <a:gd name="T15" fmla="*/ 36 h 113"/>
                  <a:gd name="T16" fmla="*/ 12 w 116"/>
                  <a:gd name="T17" fmla="*/ 42 h 113"/>
                  <a:gd name="T18" fmla="*/ 15 w 116"/>
                  <a:gd name="T19" fmla="*/ 47 h 113"/>
                  <a:gd name="T20" fmla="*/ 19 w 116"/>
                  <a:gd name="T21" fmla="*/ 51 h 113"/>
                  <a:gd name="T22" fmla="*/ 22 w 116"/>
                  <a:gd name="T23" fmla="*/ 55 h 113"/>
                  <a:gd name="T24" fmla="*/ 26 w 116"/>
                  <a:gd name="T25" fmla="*/ 56 h 113"/>
                  <a:gd name="T26" fmla="*/ 30 w 116"/>
                  <a:gd name="T27" fmla="*/ 55 h 113"/>
                  <a:gd name="T28" fmla="*/ 34 w 116"/>
                  <a:gd name="T29" fmla="*/ 53 h 113"/>
                  <a:gd name="T30" fmla="*/ 40 w 116"/>
                  <a:gd name="T31" fmla="*/ 51 h 113"/>
                  <a:gd name="T32" fmla="*/ 45 w 116"/>
                  <a:gd name="T33" fmla="*/ 49 h 113"/>
                  <a:gd name="T34" fmla="*/ 51 w 116"/>
                  <a:gd name="T35" fmla="*/ 45 h 113"/>
                  <a:gd name="T36" fmla="*/ 55 w 116"/>
                  <a:gd name="T37" fmla="*/ 42 h 113"/>
                  <a:gd name="T38" fmla="*/ 57 w 116"/>
                  <a:gd name="T39" fmla="*/ 38 h 113"/>
                  <a:gd name="T40" fmla="*/ 58 w 116"/>
                  <a:gd name="T41" fmla="*/ 34 h 113"/>
                  <a:gd name="T42" fmla="*/ 58 w 116"/>
                  <a:gd name="T43" fmla="*/ 31 h 113"/>
                  <a:gd name="T44" fmla="*/ 56 w 116"/>
                  <a:gd name="T45" fmla="*/ 27 h 113"/>
                  <a:gd name="T46" fmla="*/ 53 w 116"/>
                  <a:gd name="T47" fmla="*/ 22 h 113"/>
                  <a:gd name="T48" fmla="*/ 50 w 116"/>
                  <a:gd name="T49" fmla="*/ 17 h 113"/>
                  <a:gd name="T50" fmla="*/ 47 w 116"/>
                  <a:gd name="T51" fmla="*/ 12 h 113"/>
                  <a:gd name="T52" fmla="*/ 43 w 116"/>
                  <a:gd name="T53" fmla="*/ 7 h 113"/>
                  <a:gd name="T54" fmla="*/ 39 w 116"/>
                  <a:gd name="T55" fmla="*/ 4 h 113"/>
                  <a:gd name="T56" fmla="*/ 36 w 116"/>
                  <a:gd name="T57" fmla="*/ 1 h 113"/>
                  <a:gd name="T58" fmla="*/ 32 w 116"/>
                  <a:gd name="T59" fmla="*/ 0 h 113"/>
                  <a:gd name="T60" fmla="*/ 28 w 116"/>
                  <a:gd name="T61" fmla="*/ 0 h 113"/>
                  <a:gd name="T62" fmla="*/ 25 w 116"/>
                  <a:gd name="T63" fmla="*/ 0 h 113"/>
                  <a:gd name="T64" fmla="*/ 21 w 116"/>
                  <a:gd name="T65" fmla="*/ 1 h 113"/>
                  <a:gd name="T66" fmla="*/ 17 w 116"/>
                  <a:gd name="T67" fmla="*/ 4 h 113"/>
                  <a:gd name="T68" fmla="*/ 13 w 116"/>
                  <a:gd name="T69" fmla="*/ 5 h 113"/>
                  <a:gd name="T70" fmla="*/ 13 w 116"/>
                  <a:gd name="T71" fmla="*/ 6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"/>
                  <a:gd name="T109" fmla="*/ 0 h 113"/>
                  <a:gd name="T110" fmla="*/ 116 w 116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" h="113">
                    <a:moveTo>
                      <a:pt x="25" y="12"/>
                    </a:moveTo>
                    <a:lnTo>
                      <a:pt x="24" y="12"/>
                    </a:lnTo>
                    <a:lnTo>
                      <a:pt x="21" y="14"/>
                    </a:lnTo>
                    <a:lnTo>
                      <a:pt x="15" y="17"/>
                    </a:lnTo>
                    <a:lnTo>
                      <a:pt x="10" y="22"/>
                    </a:lnTo>
                    <a:lnTo>
                      <a:pt x="4" y="26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1" y="62"/>
                    </a:lnTo>
                    <a:lnTo>
                      <a:pt x="14" y="67"/>
                    </a:lnTo>
                    <a:lnTo>
                      <a:pt x="16" y="73"/>
                    </a:lnTo>
                    <a:lnTo>
                      <a:pt x="20" y="78"/>
                    </a:lnTo>
                    <a:lnTo>
                      <a:pt x="23" y="84"/>
                    </a:lnTo>
                    <a:lnTo>
                      <a:pt x="27" y="89"/>
                    </a:lnTo>
                    <a:lnTo>
                      <a:pt x="30" y="94"/>
                    </a:lnTo>
                    <a:lnTo>
                      <a:pt x="34" y="99"/>
                    </a:lnTo>
                    <a:lnTo>
                      <a:pt x="38" y="103"/>
                    </a:lnTo>
                    <a:lnTo>
                      <a:pt x="41" y="106"/>
                    </a:lnTo>
                    <a:lnTo>
                      <a:pt x="44" y="110"/>
                    </a:lnTo>
                    <a:lnTo>
                      <a:pt x="49" y="112"/>
                    </a:lnTo>
                    <a:lnTo>
                      <a:pt x="52" y="112"/>
                    </a:lnTo>
                    <a:lnTo>
                      <a:pt x="56" y="113"/>
                    </a:lnTo>
                    <a:lnTo>
                      <a:pt x="60" y="111"/>
                    </a:lnTo>
                    <a:lnTo>
                      <a:pt x="64" y="110"/>
                    </a:lnTo>
                    <a:lnTo>
                      <a:pt x="68" y="107"/>
                    </a:lnTo>
                    <a:lnTo>
                      <a:pt x="75" y="105"/>
                    </a:lnTo>
                    <a:lnTo>
                      <a:pt x="79" y="102"/>
                    </a:lnTo>
                    <a:lnTo>
                      <a:pt x="85" y="100"/>
                    </a:lnTo>
                    <a:lnTo>
                      <a:pt x="90" y="98"/>
                    </a:lnTo>
                    <a:lnTo>
                      <a:pt x="96" y="94"/>
                    </a:lnTo>
                    <a:lnTo>
                      <a:pt x="101" y="91"/>
                    </a:lnTo>
                    <a:lnTo>
                      <a:pt x="105" y="88"/>
                    </a:lnTo>
                    <a:lnTo>
                      <a:pt x="109" y="85"/>
                    </a:lnTo>
                    <a:lnTo>
                      <a:pt x="112" y="81"/>
                    </a:lnTo>
                    <a:lnTo>
                      <a:pt x="114" y="77"/>
                    </a:lnTo>
                    <a:lnTo>
                      <a:pt x="116" y="73"/>
                    </a:lnTo>
                    <a:lnTo>
                      <a:pt x="116" y="69"/>
                    </a:lnTo>
                    <a:lnTo>
                      <a:pt x="116" y="67"/>
                    </a:lnTo>
                    <a:lnTo>
                      <a:pt x="115" y="63"/>
                    </a:lnTo>
                    <a:lnTo>
                      <a:pt x="113" y="60"/>
                    </a:lnTo>
                    <a:lnTo>
                      <a:pt x="111" y="55"/>
                    </a:lnTo>
                    <a:lnTo>
                      <a:pt x="109" y="51"/>
                    </a:lnTo>
                    <a:lnTo>
                      <a:pt x="105" y="45"/>
                    </a:lnTo>
                    <a:lnTo>
                      <a:pt x="103" y="39"/>
                    </a:lnTo>
                    <a:lnTo>
                      <a:pt x="100" y="35"/>
                    </a:lnTo>
                    <a:lnTo>
                      <a:pt x="98" y="29"/>
                    </a:lnTo>
                    <a:lnTo>
                      <a:pt x="93" y="24"/>
                    </a:lnTo>
                    <a:lnTo>
                      <a:pt x="89" y="20"/>
                    </a:lnTo>
                    <a:lnTo>
                      <a:pt x="86" y="15"/>
                    </a:lnTo>
                    <a:lnTo>
                      <a:pt x="81" y="11"/>
                    </a:lnTo>
                    <a:lnTo>
                      <a:pt x="78" y="8"/>
                    </a:lnTo>
                    <a:lnTo>
                      <a:pt x="75" y="4"/>
                    </a:lnTo>
                    <a:lnTo>
                      <a:pt x="71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49" y="1"/>
                    </a:lnTo>
                    <a:lnTo>
                      <a:pt x="47" y="2"/>
                    </a:lnTo>
                    <a:lnTo>
                      <a:pt x="42" y="2"/>
                    </a:lnTo>
                    <a:lnTo>
                      <a:pt x="40" y="4"/>
                    </a:lnTo>
                    <a:lnTo>
                      <a:pt x="34" y="8"/>
                    </a:lnTo>
                    <a:lnTo>
                      <a:pt x="29" y="10"/>
                    </a:lnTo>
                    <a:lnTo>
                      <a:pt x="26" y="11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87D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2" name="Freeform 30"/>
              <p:cNvSpPr>
                <a:spLocks/>
              </p:cNvSpPr>
              <p:nvPr/>
            </p:nvSpPr>
            <p:spPr bwMode="auto">
              <a:xfrm>
                <a:off x="1006" y="2740"/>
                <a:ext cx="188" cy="168"/>
              </a:xfrm>
              <a:custGeom>
                <a:avLst/>
                <a:gdLst>
                  <a:gd name="T0" fmla="*/ 7 w 375"/>
                  <a:gd name="T1" fmla="*/ 66 h 337"/>
                  <a:gd name="T2" fmla="*/ 10 w 375"/>
                  <a:gd name="T3" fmla="*/ 73 h 337"/>
                  <a:gd name="T4" fmla="*/ 16 w 375"/>
                  <a:gd name="T5" fmla="*/ 84 h 337"/>
                  <a:gd name="T6" fmla="*/ 24 w 375"/>
                  <a:gd name="T7" fmla="*/ 99 h 337"/>
                  <a:gd name="T8" fmla="*/ 35 w 375"/>
                  <a:gd name="T9" fmla="*/ 114 h 337"/>
                  <a:gd name="T10" fmla="*/ 45 w 375"/>
                  <a:gd name="T11" fmla="*/ 130 h 337"/>
                  <a:gd name="T12" fmla="*/ 56 w 375"/>
                  <a:gd name="T13" fmla="*/ 142 h 337"/>
                  <a:gd name="T14" fmla="*/ 67 w 375"/>
                  <a:gd name="T15" fmla="*/ 151 h 337"/>
                  <a:gd name="T16" fmla="*/ 72 w 375"/>
                  <a:gd name="T17" fmla="*/ 153 h 337"/>
                  <a:gd name="T18" fmla="*/ 75 w 375"/>
                  <a:gd name="T19" fmla="*/ 151 h 337"/>
                  <a:gd name="T20" fmla="*/ 79 w 375"/>
                  <a:gd name="T21" fmla="*/ 149 h 337"/>
                  <a:gd name="T22" fmla="*/ 83 w 375"/>
                  <a:gd name="T23" fmla="*/ 145 h 337"/>
                  <a:gd name="T24" fmla="*/ 86 w 375"/>
                  <a:gd name="T25" fmla="*/ 144 h 337"/>
                  <a:gd name="T26" fmla="*/ 90 w 375"/>
                  <a:gd name="T27" fmla="*/ 146 h 337"/>
                  <a:gd name="T28" fmla="*/ 92 w 375"/>
                  <a:gd name="T29" fmla="*/ 150 h 337"/>
                  <a:gd name="T30" fmla="*/ 93 w 375"/>
                  <a:gd name="T31" fmla="*/ 154 h 337"/>
                  <a:gd name="T32" fmla="*/ 97 w 375"/>
                  <a:gd name="T33" fmla="*/ 157 h 337"/>
                  <a:gd name="T34" fmla="*/ 100 w 375"/>
                  <a:gd name="T35" fmla="*/ 157 h 337"/>
                  <a:gd name="T36" fmla="*/ 104 w 375"/>
                  <a:gd name="T37" fmla="*/ 154 h 337"/>
                  <a:gd name="T38" fmla="*/ 108 w 375"/>
                  <a:gd name="T39" fmla="*/ 154 h 337"/>
                  <a:gd name="T40" fmla="*/ 111 w 375"/>
                  <a:gd name="T41" fmla="*/ 159 h 337"/>
                  <a:gd name="T42" fmla="*/ 116 w 375"/>
                  <a:gd name="T43" fmla="*/ 164 h 337"/>
                  <a:gd name="T44" fmla="*/ 125 w 375"/>
                  <a:gd name="T45" fmla="*/ 160 h 337"/>
                  <a:gd name="T46" fmla="*/ 129 w 375"/>
                  <a:gd name="T47" fmla="*/ 162 h 337"/>
                  <a:gd name="T48" fmla="*/ 133 w 375"/>
                  <a:gd name="T49" fmla="*/ 163 h 337"/>
                  <a:gd name="T50" fmla="*/ 137 w 375"/>
                  <a:gd name="T51" fmla="*/ 165 h 337"/>
                  <a:gd name="T52" fmla="*/ 142 w 375"/>
                  <a:gd name="T53" fmla="*/ 167 h 337"/>
                  <a:gd name="T54" fmla="*/ 148 w 375"/>
                  <a:gd name="T55" fmla="*/ 168 h 337"/>
                  <a:gd name="T56" fmla="*/ 152 w 375"/>
                  <a:gd name="T57" fmla="*/ 168 h 337"/>
                  <a:gd name="T58" fmla="*/ 156 w 375"/>
                  <a:gd name="T59" fmla="*/ 166 h 337"/>
                  <a:gd name="T60" fmla="*/ 160 w 375"/>
                  <a:gd name="T61" fmla="*/ 161 h 337"/>
                  <a:gd name="T62" fmla="*/ 166 w 375"/>
                  <a:gd name="T63" fmla="*/ 153 h 337"/>
                  <a:gd name="T64" fmla="*/ 173 w 375"/>
                  <a:gd name="T65" fmla="*/ 141 h 337"/>
                  <a:gd name="T66" fmla="*/ 180 w 375"/>
                  <a:gd name="T67" fmla="*/ 128 h 337"/>
                  <a:gd name="T68" fmla="*/ 185 w 375"/>
                  <a:gd name="T69" fmla="*/ 113 h 337"/>
                  <a:gd name="T70" fmla="*/ 188 w 375"/>
                  <a:gd name="T71" fmla="*/ 99 h 337"/>
                  <a:gd name="T72" fmla="*/ 187 w 375"/>
                  <a:gd name="T73" fmla="*/ 84 h 337"/>
                  <a:gd name="T74" fmla="*/ 182 w 375"/>
                  <a:gd name="T75" fmla="*/ 72 h 337"/>
                  <a:gd name="T76" fmla="*/ 113 w 375"/>
                  <a:gd name="T77" fmla="*/ 0 h 337"/>
                  <a:gd name="T78" fmla="*/ 0 w 375"/>
                  <a:gd name="T79" fmla="*/ 55 h 337"/>
                  <a:gd name="T80" fmla="*/ 7 w 375"/>
                  <a:gd name="T81" fmla="*/ 65 h 3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5"/>
                  <a:gd name="T124" fmla="*/ 0 h 337"/>
                  <a:gd name="T125" fmla="*/ 375 w 375"/>
                  <a:gd name="T126" fmla="*/ 337 h 3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5" h="337">
                    <a:moveTo>
                      <a:pt x="13" y="131"/>
                    </a:moveTo>
                    <a:lnTo>
                      <a:pt x="13" y="133"/>
                    </a:lnTo>
                    <a:lnTo>
                      <a:pt x="16" y="138"/>
                    </a:lnTo>
                    <a:lnTo>
                      <a:pt x="19" y="146"/>
                    </a:lnTo>
                    <a:lnTo>
                      <a:pt x="26" y="156"/>
                    </a:lnTo>
                    <a:lnTo>
                      <a:pt x="32" y="168"/>
                    </a:lnTo>
                    <a:lnTo>
                      <a:pt x="41" y="182"/>
                    </a:lnTo>
                    <a:lnTo>
                      <a:pt x="48" y="198"/>
                    </a:lnTo>
                    <a:lnTo>
                      <a:pt x="59" y="214"/>
                    </a:lnTo>
                    <a:lnTo>
                      <a:pt x="69" y="229"/>
                    </a:lnTo>
                    <a:lnTo>
                      <a:pt x="79" y="244"/>
                    </a:lnTo>
                    <a:lnTo>
                      <a:pt x="90" y="260"/>
                    </a:lnTo>
                    <a:lnTo>
                      <a:pt x="102" y="274"/>
                    </a:lnTo>
                    <a:lnTo>
                      <a:pt x="112" y="285"/>
                    </a:lnTo>
                    <a:lnTo>
                      <a:pt x="123" y="295"/>
                    </a:lnTo>
                    <a:lnTo>
                      <a:pt x="133" y="303"/>
                    </a:lnTo>
                    <a:lnTo>
                      <a:pt x="143" y="308"/>
                    </a:lnTo>
                    <a:lnTo>
                      <a:pt x="143" y="307"/>
                    </a:lnTo>
                    <a:lnTo>
                      <a:pt x="146" y="305"/>
                    </a:lnTo>
                    <a:lnTo>
                      <a:pt x="149" y="303"/>
                    </a:lnTo>
                    <a:lnTo>
                      <a:pt x="154" y="301"/>
                    </a:lnTo>
                    <a:lnTo>
                      <a:pt x="157" y="298"/>
                    </a:lnTo>
                    <a:lnTo>
                      <a:pt x="161" y="294"/>
                    </a:lnTo>
                    <a:lnTo>
                      <a:pt x="165" y="291"/>
                    </a:lnTo>
                    <a:lnTo>
                      <a:pt x="167" y="289"/>
                    </a:lnTo>
                    <a:lnTo>
                      <a:pt x="171" y="288"/>
                    </a:lnTo>
                    <a:lnTo>
                      <a:pt x="178" y="291"/>
                    </a:lnTo>
                    <a:lnTo>
                      <a:pt x="180" y="293"/>
                    </a:lnTo>
                    <a:lnTo>
                      <a:pt x="182" y="296"/>
                    </a:lnTo>
                    <a:lnTo>
                      <a:pt x="183" y="300"/>
                    </a:lnTo>
                    <a:lnTo>
                      <a:pt x="184" y="304"/>
                    </a:lnTo>
                    <a:lnTo>
                      <a:pt x="186" y="308"/>
                    </a:lnTo>
                    <a:lnTo>
                      <a:pt x="191" y="314"/>
                    </a:lnTo>
                    <a:lnTo>
                      <a:pt x="194" y="314"/>
                    </a:lnTo>
                    <a:lnTo>
                      <a:pt x="197" y="315"/>
                    </a:lnTo>
                    <a:lnTo>
                      <a:pt x="200" y="315"/>
                    </a:lnTo>
                    <a:lnTo>
                      <a:pt x="204" y="314"/>
                    </a:lnTo>
                    <a:lnTo>
                      <a:pt x="208" y="309"/>
                    </a:lnTo>
                    <a:lnTo>
                      <a:pt x="212" y="307"/>
                    </a:lnTo>
                    <a:lnTo>
                      <a:pt x="216" y="308"/>
                    </a:lnTo>
                    <a:lnTo>
                      <a:pt x="219" y="313"/>
                    </a:lnTo>
                    <a:lnTo>
                      <a:pt x="222" y="318"/>
                    </a:lnTo>
                    <a:lnTo>
                      <a:pt x="228" y="324"/>
                    </a:lnTo>
                    <a:lnTo>
                      <a:pt x="232" y="328"/>
                    </a:lnTo>
                    <a:lnTo>
                      <a:pt x="234" y="329"/>
                    </a:lnTo>
                    <a:lnTo>
                      <a:pt x="250" y="320"/>
                    </a:lnTo>
                    <a:lnTo>
                      <a:pt x="251" y="320"/>
                    </a:lnTo>
                    <a:lnTo>
                      <a:pt x="257" y="324"/>
                    </a:lnTo>
                    <a:lnTo>
                      <a:pt x="260" y="325"/>
                    </a:lnTo>
                    <a:lnTo>
                      <a:pt x="265" y="327"/>
                    </a:lnTo>
                    <a:lnTo>
                      <a:pt x="269" y="329"/>
                    </a:lnTo>
                    <a:lnTo>
                      <a:pt x="274" y="331"/>
                    </a:lnTo>
                    <a:lnTo>
                      <a:pt x="279" y="333"/>
                    </a:lnTo>
                    <a:lnTo>
                      <a:pt x="284" y="334"/>
                    </a:lnTo>
                    <a:lnTo>
                      <a:pt x="290" y="336"/>
                    </a:lnTo>
                    <a:lnTo>
                      <a:pt x="295" y="337"/>
                    </a:lnTo>
                    <a:lnTo>
                      <a:pt x="299" y="337"/>
                    </a:lnTo>
                    <a:lnTo>
                      <a:pt x="304" y="337"/>
                    </a:lnTo>
                    <a:lnTo>
                      <a:pt x="308" y="334"/>
                    </a:lnTo>
                    <a:lnTo>
                      <a:pt x="311" y="333"/>
                    </a:lnTo>
                    <a:lnTo>
                      <a:pt x="314" y="328"/>
                    </a:lnTo>
                    <a:lnTo>
                      <a:pt x="320" y="323"/>
                    </a:lnTo>
                    <a:lnTo>
                      <a:pt x="325" y="315"/>
                    </a:lnTo>
                    <a:lnTo>
                      <a:pt x="332" y="306"/>
                    </a:lnTo>
                    <a:lnTo>
                      <a:pt x="338" y="294"/>
                    </a:lnTo>
                    <a:lnTo>
                      <a:pt x="346" y="283"/>
                    </a:lnTo>
                    <a:lnTo>
                      <a:pt x="353" y="270"/>
                    </a:lnTo>
                    <a:lnTo>
                      <a:pt x="359" y="257"/>
                    </a:lnTo>
                    <a:lnTo>
                      <a:pt x="364" y="242"/>
                    </a:lnTo>
                    <a:lnTo>
                      <a:pt x="369" y="227"/>
                    </a:lnTo>
                    <a:lnTo>
                      <a:pt x="373" y="212"/>
                    </a:lnTo>
                    <a:lnTo>
                      <a:pt x="375" y="198"/>
                    </a:lnTo>
                    <a:lnTo>
                      <a:pt x="375" y="184"/>
                    </a:lnTo>
                    <a:lnTo>
                      <a:pt x="373" y="169"/>
                    </a:lnTo>
                    <a:lnTo>
                      <a:pt x="369" y="156"/>
                    </a:lnTo>
                    <a:lnTo>
                      <a:pt x="363" y="144"/>
                    </a:lnTo>
                    <a:lnTo>
                      <a:pt x="355" y="67"/>
                    </a:lnTo>
                    <a:lnTo>
                      <a:pt x="225" y="0"/>
                    </a:lnTo>
                    <a:lnTo>
                      <a:pt x="35" y="19"/>
                    </a:lnTo>
                    <a:lnTo>
                      <a:pt x="0" y="110"/>
                    </a:lnTo>
                    <a:lnTo>
                      <a:pt x="13" y="131"/>
                    </a:lnTo>
                    <a:close/>
                  </a:path>
                </a:pathLst>
              </a:custGeom>
              <a:solidFill>
                <a:srgbClr val="FFDEB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3" name="Freeform 31"/>
              <p:cNvSpPr>
                <a:spLocks/>
              </p:cNvSpPr>
              <p:nvPr/>
            </p:nvSpPr>
            <p:spPr bwMode="auto">
              <a:xfrm>
                <a:off x="1092" y="2779"/>
                <a:ext cx="4" cy="9"/>
              </a:xfrm>
              <a:custGeom>
                <a:avLst/>
                <a:gdLst>
                  <a:gd name="T0" fmla="*/ 0 w 10"/>
                  <a:gd name="T1" fmla="*/ 0 h 19"/>
                  <a:gd name="T2" fmla="*/ 1 w 10"/>
                  <a:gd name="T3" fmla="*/ 0 h 19"/>
                  <a:gd name="T4" fmla="*/ 3 w 10"/>
                  <a:gd name="T5" fmla="*/ 2 h 19"/>
                  <a:gd name="T6" fmla="*/ 4 w 10"/>
                  <a:gd name="T7" fmla="*/ 3 h 19"/>
                  <a:gd name="T8" fmla="*/ 4 w 10"/>
                  <a:gd name="T9" fmla="*/ 5 h 19"/>
                  <a:gd name="T10" fmla="*/ 4 w 10"/>
                  <a:gd name="T11" fmla="*/ 6 h 19"/>
                  <a:gd name="T12" fmla="*/ 4 w 10"/>
                  <a:gd name="T13" fmla="*/ 8 h 19"/>
                  <a:gd name="T14" fmla="*/ 3 w 10"/>
                  <a:gd name="T15" fmla="*/ 9 h 19"/>
                  <a:gd name="T16" fmla="*/ 1 w 10"/>
                  <a:gd name="T17" fmla="*/ 9 h 19"/>
                  <a:gd name="T18" fmla="*/ 0 w 10"/>
                  <a:gd name="T19" fmla="*/ 6 h 19"/>
                  <a:gd name="T20" fmla="*/ 0 w 10"/>
                  <a:gd name="T21" fmla="*/ 4 h 19"/>
                  <a:gd name="T22" fmla="*/ 0 w 10"/>
                  <a:gd name="T23" fmla="*/ 1 h 19"/>
                  <a:gd name="T24" fmla="*/ 0 w 10"/>
                  <a:gd name="T25" fmla="*/ 0 h 19"/>
                  <a:gd name="T26" fmla="*/ 0 w 10"/>
                  <a:gd name="T27" fmla="*/ 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19"/>
                  <a:gd name="T44" fmla="*/ 10 w 1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19">
                    <a:moveTo>
                      <a:pt x="0" y="0"/>
                    </a:moveTo>
                    <a:lnTo>
                      <a:pt x="3" y="0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4" name="Freeform 32"/>
              <p:cNvSpPr>
                <a:spLocks/>
              </p:cNvSpPr>
              <p:nvPr/>
            </p:nvSpPr>
            <p:spPr bwMode="auto">
              <a:xfrm>
                <a:off x="1076" y="2788"/>
                <a:ext cx="7" cy="11"/>
              </a:xfrm>
              <a:custGeom>
                <a:avLst/>
                <a:gdLst>
                  <a:gd name="T0" fmla="*/ 2 w 14"/>
                  <a:gd name="T1" fmla="*/ 0 h 20"/>
                  <a:gd name="T2" fmla="*/ 3 w 14"/>
                  <a:gd name="T3" fmla="*/ 0 h 20"/>
                  <a:gd name="T4" fmla="*/ 4 w 14"/>
                  <a:gd name="T5" fmla="*/ 1 h 20"/>
                  <a:gd name="T6" fmla="*/ 5 w 14"/>
                  <a:gd name="T7" fmla="*/ 1 h 20"/>
                  <a:gd name="T8" fmla="*/ 7 w 14"/>
                  <a:gd name="T9" fmla="*/ 2 h 20"/>
                  <a:gd name="T10" fmla="*/ 7 w 14"/>
                  <a:gd name="T11" fmla="*/ 5 h 20"/>
                  <a:gd name="T12" fmla="*/ 7 w 14"/>
                  <a:gd name="T13" fmla="*/ 8 h 20"/>
                  <a:gd name="T14" fmla="*/ 6 w 14"/>
                  <a:gd name="T15" fmla="*/ 10 h 20"/>
                  <a:gd name="T16" fmla="*/ 4 w 14"/>
                  <a:gd name="T17" fmla="*/ 11 h 20"/>
                  <a:gd name="T18" fmla="*/ 3 w 14"/>
                  <a:gd name="T19" fmla="*/ 10 h 20"/>
                  <a:gd name="T20" fmla="*/ 2 w 14"/>
                  <a:gd name="T21" fmla="*/ 9 h 20"/>
                  <a:gd name="T22" fmla="*/ 1 w 14"/>
                  <a:gd name="T23" fmla="*/ 8 h 20"/>
                  <a:gd name="T24" fmla="*/ 0 w 14"/>
                  <a:gd name="T25" fmla="*/ 6 h 20"/>
                  <a:gd name="T26" fmla="*/ 0 w 14"/>
                  <a:gd name="T27" fmla="*/ 4 h 20"/>
                  <a:gd name="T28" fmla="*/ 1 w 14"/>
                  <a:gd name="T29" fmla="*/ 2 h 20"/>
                  <a:gd name="T30" fmla="*/ 1 w 14"/>
                  <a:gd name="T31" fmla="*/ 0 h 20"/>
                  <a:gd name="T32" fmla="*/ 2 w 14"/>
                  <a:gd name="T33" fmla="*/ 0 h 20"/>
                  <a:gd name="T34" fmla="*/ 2 w 14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20"/>
                  <a:gd name="T56" fmla="*/ 14 w 14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20">
                    <a:moveTo>
                      <a:pt x="3" y="0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4" y="9"/>
                    </a:lnTo>
                    <a:lnTo>
                      <a:pt x="14" y="15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5" name="Freeform 33"/>
              <p:cNvSpPr>
                <a:spLocks/>
              </p:cNvSpPr>
              <p:nvPr/>
            </p:nvSpPr>
            <p:spPr bwMode="auto">
              <a:xfrm>
                <a:off x="1065" y="2799"/>
                <a:ext cx="8" cy="10"/>
              </a:xfrm>
              <a:custGeom>
                <a:avLst/>
                <a:gdLst>
                  <a:gd name="T0" fmla="*/ 1 w 15"/>
                  <a:gd name="T1" fmla="*/ 0 h 20"/>
                  <a:gd name="T2" fmla="*/ 4 w 15"/>
                  <a:gd name="T3" fmla="*/ 0 h 20"/>
                  <a:gd name="T4" fmla="*/ 6 w 15"/>
                  <a:gd name="T5" fmla="*/ 2 h 20"/>
                  <a:gd name="T6" fmla="*/ 7 w 15"/>
                  <a:gd name="T7" fmla="*/ 5 h 20"/>
                  <a:gd name="T8" fmla="*/ 8 w 15"/>
                  <a:gd name="T9" fmla="*/ 6 h 20"/>
                  <a:gd name="T10" fmla="*/ 7 w 15"/>
                  <a:gd name="T11" fmla="*/ 9 h 20"/>
                  <a:gd name="T12" fmla="*/ 6 w 15"/>
                  <a:gd name="T13" fmla="*/ 10 h 20"/>
                  <a:gd name="T14" fmla="*/ 4 w 15"/>
                  <a:gd name="T15" fmla="*/ 10 h 20"/>
                  <a:gd name="T16" fmla="*/ 1 w 15"/>
                  <a:gd name="T17" fmla="*/ 8 h 20"/>
                  <a:gd name="T18" fmla="*/ 0 w 15"/>
                  <a:gd name="T19" fmla="*/ 5 h 20"/>
                  <a:gd name="T20" fmla="*/ 0 w 15"/>
                  <a:gd name="T21" fmla="*/ 3 h 20"/>
                  <a:gd name="T22" fmla="*/ 0 w 15"/>
                  <a:gd name="T23" fmla="*/ 1 h 20"/>
                  <a:gd name="T24" fmla="*/ 1 w 15"/>
                  <a:gd name="T25" fmla="*/ 0 h 20"/>
                  <a:gd name="T26" fmla="*/ 1 w 15"/>
                  <a:gd name="T27" fmla="*/ 0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20"/>
                  <a:gd name="T44" fmla="*/ 15 w 15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20">
                    <a:moveTo>
                      <a:pt x="2" y="0"/>
                    </a:moveTo>
                    <a:lnTo>
                      <a:pt x="7" y="0"/>
                    </a:lnTo>
                    <a:lnTo>
                      <a:pt x="12" y="4"/>
                    </a:lnTo>
                    <a:lnTo>
                      <a:pt x="14" y="9"/>
                    </a:lnTo>
                    <a:lnTo>
                      <a:pt x="15" y="13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7" y="20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6" name="Freeform 34"/>
              <p:cNvSpPr>
                <a:spLocks/>
              </p:cNvSpPr>
              <p:nvPr/>
            </p:nvSpPr>
            <p:spPr bwMode="auto">
              <a:xfrm>
                <a:off x="1057" y="2809"/>
                <a:ext cx="8" cy="9"/>
              </a:xfrm>
              <a:custGeom>
                <a:avLst/>
                <a:gdLst>
                  <a:gd name="T0" fmla="*/ 1 w 15"/>
                  <a:gd name="T1" fmla="*/ 0 h 18"/>
                  <a:gd name="T2" fmla="*/ 2 w 15"/>
                  <a:gd name="T3" fmla="*/ 1 h 18"/>
                  <a:gd name="T4" fmla="*/ 4 w 15"/>
                  <a:gd name="T5" fmla="*/ 1 h 18"/>
                  <a:gd name="T6" fmla="*/ 5 w 15"/>
                  <a:gd name="T7" fmla="*/ 2 h 18"/>
                  <a:gd name="T8" fmla="*/ 7 w 15"/>
                  <a:gd name="T9" fmla="*/ 5 h 18"/>
                  <a:gd name="T10" fmla="*/ 8 w 15"/>
                  <a:gd name="T11" fmla="*/ 5 h 18"/>
                  <a:gd name="T12" fmla="*/ 8 w 15"/>
                  <a:gd name="T13" fmla="*/ 6 h 18"/>
                  <a:gd name="T14" fmla="*/ 7 w 15"/>
                  <a:gd name="T15" fmla="*/ 8 h 18"/>
                  <a:gd name="T16" fmla="*/ 4 w 15"/>
                  <a:gd name="T17" fmla="*/ 9 h 18"/>
                  <a:gd name="T18" fmla="*/ 2 w 15"/>
                  <a:gd name="T19" fmla="*/ 7 h 18"/>
                  <a:gd name="T20" fmla="*/ 1 w 15"/>
                  <a:gd name="T21" fmla="*/ 5 h 18"/>
                  <a:gd name="T22" fmla="*/ 0 w 15"/>
                  <a:gd name="T23" fmla="*/ 1 h 18"/>
                  <a:gd name="T24" fmla="*/ 1 w 15"/>
                  <a:gd name="T25" fmla="*/ 0 h 18"/>
                  <a:gd name="T26" fmla="*/ 1 w 15"/>
                  <a:gd name="T27" fmla="*/ 0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8"/>
                  <a:gd name="T44" fmla="*/ 15 w 15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8">
                    <a:moveTo>
                      <a:pt x="1" y="0"/>
                    </a:moveTo>
                    <a:lnTo>
                      <a:pt x="3" y="1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3" y="16"/>
                    </a:lnTo>
                    <a:lnTo>
                      <a:pt x="7" y="18"/>
                    </a:lnTo>
                    <a:lnTo>
                      <a:pt x="4" y="14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7" name="Freeform 35"/>
              <p:cNvSpPr>
                <a:spLocks/>
              </p:cNvSpPr>
              <p:nvPr/>
            </p:nvSpPr>
            <p:spPr bwMode="auto">
              <a:xfrm>
                <a:off x="1050" y="2824"/>
                <a:ext cx="10" cy="6"/>
              </a:xfrm>
              <a:custGeom>
                <a:avLst/>
                <a:gdLst>
                  <a:gd name="T0" fmla="*/ 1 w 21"/>
                  <a:gd name="T1" fmla="*/ 0 h 13"/>
                  <a:gd name="T2" fmla="*/ 2 w 21"/>
                  <a:gd name="T3" fmla="*/ 0 h 13"/>
                  <a:gd name="T4" fmla="*/ 4 w 21"/>
                  <a:gd name="T5" fmla="*/ 0 h 13"/>
                  <a:gd name="T6" fmla="*/ 6 w 21"/>
                  <a:gd name="T7" fmla="*/ 0 h 13"/>
                  <a:gd name="T8" fmla="*/ 8 w 21"/>
                  <a:gd name="T9" fmla="*/ 0 h 13"/>
                  <a:gd name="T10" fmla="*/ 9 w 21"/>
                  <a:gd name="T11" fmla="*/ 1 h 13"/>
                  <a:gd name="T12" fmla="*/ 10 w 21"/>
                  <a:gd name="T13" fmla="*/ 2 h 13"/>
                  <a:gd name="T14" fmla="*/ 10 w 21"/>
                  <a:gd name="T15" fmla="*/ 4 h 13"/>
                  <a:gd name="T16" fmla="*/ 9 w 21"/>
                  <a:gd name="T17" fmla="*/ 6 h 13"/>
                  <a:gd name="T18" fmla="*/ 8 w 21"/>
                  <a:gd name="T19" fmla="*/ 6 h 13"/>
                  <a:gd name="T20" fmla="*/ 5 w 21"/>
                  <a:gd name="T21" fmla="*/ 6 h 13"/>
                  <a:gd name="T22" fmla="*/ 2 w 21"/>
                  <a:gd name="T23" fmla="*/ 6 h 13"/>
                  <a:gd name="T24" fmla="*/ 0 w 21"/>
                  <a:gd name="T25" fmla="*/ 6 h 13"/>
                  <a:gd name="T26" fmla="*/ 0 w 21"/>
                  <a:gd name="T27" fmla="*/ 5 h 13"/>
                  <a:gd name="T28" fmla="*/ 0 w 21"/>
                  <a:gd name="T29" fmla="*/ 3 h 13"/>
                  <a:gd name="T30" fmla="*/ 0 w 21"/>
                  <a:gd name="T31" fmla="*/ 0 h 13"/>
                  <a:gd name="T32" fmla="*/ 1 w 21"/>
                  <a:gd name="T33" fmla="*/ 0 h 13"/>
                  <a:gd name="T34" fmla="*/ 1 w 21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13"/>
                  <a:gd name="T56" fmla="*/ 21 w 21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13">
                    <a:moveTo>
                      <a:pt x="2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0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8" name="Freeform 36"/>
              <p:cNvSpPr>
                <a:spLocks/>
              </p:cNvSpPr>
              <p:nvPr/>
            </p:nvSpPr>
            <p:spPr bwMode="auto">
              <a:xfrm>
                <a:off x="1048" y="2836"/>
                <a:ext cx="7" cy="8"/>
              </a:xfrm>
              <a:custGeom>
                <a:avLst/>
                <a:gdLst>
                  <a:gd name="T0" fmla="*/ 2 w 14"/>
                  <a:gd name="T1" fmla="*/ 0 h 17"/>
                  <a:gd name="T2" fmla="*/ 4 w 14"/>
                  <a:gd name="T3" fmla="*/ 0 h 17"/>
                  <a:gd name="T4" fmla="*/ 6 w 14"/>
                  <a:gd name="T5" fmla="*/ 1 h 17"/>
                  <a:gd name="T6" fmla="*/ 7 w 14"/>
                  <a:gd name="T7" fmla="*/ 3 h 17"/>
                  <a:gd name="T8" fmla="*/ 7 w 14"/>
                  <a:gd name="T9" fmla="*/ 5 h 17"/>
                  <a:gd name="T10" fmla="*/ 7 w 14"/>
                  <a:gd name="T11" fmla="*/ 6 h 17"/>
                  <a:gd name="T12" fmla="*/ 6 w 14"/>
                  <a:gd name="T13" fmla="*/ 7 h 17"/>
                  <a:gd name="T14" fmla="*/ 5 w 14"/>
                  <a:gd name="T15" fmla="*/ 7 h 17"/>
                  <a:gd name="T16" fmla="*/ 4 w 14"/>
                  <a:gd name="T17" fmla="*/ 8 h 17"/>
                  <a:gd name="T18" fmla="*/ 2 w 14"/>
                  <a:gd name="T19" fmla="*/ 7 h 17"/>
                  <a:gd name="T20" fmla="*/ 1 w 14"/>
                  <a:gd name="T21" fmla="*/ 7 h 17"/>
                  <a:gd name="T22" fmla="*/ 0 w 14"/>
                  <a:gd name="T23" fmla="*/ 5 h 17"/>
                  <a:gd name="T24" fmla="*/ 0 w 14"/>
                  <a:gd name="T25" fmla="*/ 3 h 17"/>
                  <a:gd name="T26" fmla="*/ 1 w 14"/>
                  <a:gd name="T27" fmla="*/ 1 h 17"/>
                  <a:gd name="T28" fmla="*/ 2 w 14"/>
                  <a:gd name="T29" fmla="*/ 0 h 17"/>
                  <a:gd name="T30" fmla="*/ 2 w 14"/>
                  <a:gd name="T31" fmla="*/ 0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7"/>
                  <a:gd name="T50" fmla="*/ 14 w 14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7">
                    <a:moveTo>
                      <a:pt x="3" y="1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3" y="6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4" y="15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9" name="Freeform 37"/>
              <p:cNvSpPr>
                <a:spLocks/>
              </p:cNvSpPr>
              <p:nvPr/>
            </p:nvSpPr>
            <p:spPr bwMode="auto">
              <a:xfrm>
                <a:off x="1053" y="2785"/>
                <a:ext cx="50" cy="68"/>
              </a:xfrm>
              <a:custGeom>
                <a:avLst/>
                <a:gdLst>
                  <a:gd name="T0" fmla="*/ 0 w 101"/>
                  <a:gd name="T1" fmla="*/ 68 h 137"/>
                  <a:gd name="T2" fmla="*/ 0 w 101"/>
                  <a:gd name="T3" fmla="*/ 68 h 137"/>
                  <a:gd name="T4" fmla="*/ 0 w 101"/>
                  <a:gd name="T5" fmla="*/ 66 h 137"/>
                  <a:gd name="T6" fmla="*/ 0 w 101"/>
                  <a:gd name="T7" fmla="*/ 63 h 137"/>
                  <a:gd name="T8" fmla="*/ 0 w 101"/>
                  <a:gd name="T9" fmla="*/ 60 h 137"/>
                  <a:gd name="T10" fmla="*/ 1 w 101"/>
                  <a:gd name="T11" fmla="*/ 56 h 137"/>
                  <a:gd name="T12" fmla="*/ 2 w 101"/>
                  <a:gd name="T13" fmla="*/ 51 h 137"/>
                  <a:gd name="T14" fmla="*/ 3 w 101"/>
                  <a:gd name="T15" fmla="*/ 46 h 137"/>
                  <a:gd name="T16" fmla="*/ 6 w 101"/>
                  <a:gd name="T17" fmla="*/ 41 h 137"/>
                  <a:gd name="T18" fmla="*/ 8 w 101"/>
                  <a:gd name="T19" fmla="*/ 35 h 137"/>
                  <a:gd name="T20" fmla="*/ 11 w 101"/>
                  <a:gd name="T21" fmla="*/ 29 h 137"/>
                  <a:gd name="T22" fmla="*/ 15 w 101"/>
                  <a:gd name="T23" fmla="*/ 23 h 137"/>
                  <a:gd name="T24" fmla="*/ 20 w 101"/>
                  <a:gd name="T25" fmla="*/ 18 h 137"/>
                  <a:gd name="T26" fmla="*/ 26 w 101"/>
                  <a:gd name="T27" fmla="*/ 12 h 137"/>
                  <a:gd name="T28" fmla="*/ 33 w 101"/>
                  <a:gd name="T29" fmla="*/ 8 h 137"/>
                  <a:gd name="T30" fmla="*/ 41 w 101"/>
                  <a:gd name="T31" fmla="*/ 4 h 137"/>
                  <a:gd name="T32" fmla="*/ 50 w 101"/>
                  <a:gd name="T33" fmla="*/ 0 h 137"/>
                  <a:gd name="T34" fmla="*/ 50 w 101"/>
                  <a:gd name="T35" fmla="*/ 0 h 137"/>
                  <a:gd name="T36" fmla="*/ 50 w 101"/>
                  <a:gd name="T37" fmla="*/ 1 h 137"/>
                  <a:gd name="T38" fmla="*/ 50 w 101"/>
                  <a:gd name="T39" fmla="*/ 4 h 137"/>
                  <a:gd name="T40" fmla="*/ 50 w 101"/>
                  <a:gd name="T41" fmla="*/ 7 h 137"/>
                  <a:gd name="T42" fmla="*/ 50 w 101"/>
                  <a:gd name="T43" fmla="*/ 10 h 137"/>
                  <a:gd name="T44" fmla="*/ 50 w 101"/>
                  <a:gd name="T45" fmla="*/ 14 h 137"/>
                  <a:gd name="T46" fmla="*/ 48 w 101"/>
                  <a:gd name="T47" fmla="*/ 19 h 137"/>
                  <a:gd name="T48" fmla="*/ 47 w 101"/>
                  <a:gd name="T49" fmla="*/ 24 h 137"/>
                  <a:gd name="T50" fmla="*/ 45 w 101"/>
                  <a:gd name="T51" fmla="*/ 29 h 137"/>
                  <a:gd name="T52" fmla="*/ 43 w 101"/>
                  <a:gd name="T53" fmla="*/ 35 h 137"/>
                  <a:gd name="T54" fmla="*/ 39 w 101"/>
                  <a:gd name="T55" fmla="*/ 40 h 137"/>
                  <a:gd name="T56" fmla="*/ 34 w 101"/>
                  <a:gd name="T57" fmla="*/ 46 h 137"/>
                  <a:gd name="T58" fmla="*/ 29 w 101"/>
                  <a:gd name="T59" fmla="*/ 51 h 137"/>
                  <a:gd name="T60" fmla="*/ 23 w 101"/>
                  <a:gd name="T61" fmla="*/ 57 h 137"/>
                  <a:gd name="T62" fmla="*/ 15 w 101"/>
                  <a:gd name="T63" fmla="*/ 62 h 137"/>
                  <a:gd name="T64" fmla="*/ 7 w 101"/>
                  <a:gd name="T65" fmla="*/ 67 h 137"/>
                  <a:gd name="T66" fmla="*/ 0 w 101"/>
                  <a:gd name="T67" fmla="*/ 68 h 137"/>
                  <a:gd name="T68" fmla="*/ 0 w 101"/>
                  <a:gd name="T69" fmla="*/ 68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"/>
                  <a:gd name="T106" fmla="*/ 0 h 137"/>
                  <a:gd name="T107" fmla="*/ 101 w 101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" h="137">
                    <a:moveTo>
                      <a:pt x="0" y="137"/>
                    </a:moveTo>
                    <a:lnTo>
                      <a:pt x="0" y="136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1" y="120"/>
                    </a:lnTo>
                    <a:lnTo>
                      <a:pt x="2" y="112"/>
                    </a:lnTo>
                    <a:lnTo>
                      <a:pt x="4" y="102"/>
                    </a:lnTo>
                    <a:lnTo>
                      <a:pt x="6" y="92"/>
                    </a:lnTo>
                    <a:lnTo>
                      <a:pt x="12" y="82"/>
                    </a:lnTo>
                    <a:lnTo>
                      <a:pt x="16" y="70"/>
                    </a:lnTo>
                    <a:lnTo>
                      <a:pt x="23" y="59"/>
                    </a:lnTo>
                    <a:lnTo>
                      <a:pt x="30" y="47"/>
                    </a:lnTo>
                    <a:lnTo>
                      <a:pt x="41" y="36"/>
                    </a:lnTo>
                    <a:lnTo>
                      <a:pt x="53" y="25"/>
                    </a:lnTo>
                    <a:lnTo>
                      <a:pt x="66" y="16"/>
                    </a:lnTo>
                    <a:lnTo>
                      <a:pt x="82" y="8"/>
                    </a:lnTo>
                    <a:lnTo>
                      <a:pt x="101" y="0"/>
                    </a:lnTo>
                    <a:lnTo>
                      <a:pt x="101" y="1"/>
                    </a:lnTo>
                    <a:lnTo>
                      <a:pt x="101" y="3"/>
                    </a:lnTo>
                    <a:lnTo>
                      <a:pt x="101" y="8"/>
                    </a:lnTo>
                    <a:lnTo>
                      <a:pt x="101" y="14"/>
                    </a:lnTo>
                    <a:lnTo>
                      <a:pt x="100" y="21"/>
                    </a:lnTo>
                    <a:lnTo>
                      <a:pt x="100" y="29"/>
                    </a:lnTo>
                    <a:lnTo>
                      <a:pt x="97" y="38"/>
                    </a:lnTo>
                    <a:lnTo>
                      <a:pt x="94" y="49"/>
                    </a:lnTo>
                    <a:lnTo>
                      <a:pt x="90" y="59"/>
                    </a:lnTo>
                    <a:lnTo>
                      <a:pt x="86" y="70"/>
                    </a:lnTo>
                    <a:lnTo>
                      <a:pt x="78" y="80"/>
                    </a:lnTo>
                    <a:lnTo>
                      <a:pt x="69" y="92"/>
                    </a:lnTo>
                    <a:lnTo>
                      <a:pt x="59" y="103"/>
                    </a:lnTo>
                    <a:lnTo>
                      <a:pt x="47" y="114"/>
                    </a:lnTo>
                    <a:lnTo>
                      <a:pt x="31" y="124"/>
                    </a:lnTo>
                    <a:lnTo>
                      <a:pt x="15" y="135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0" name="Freeform 38"/>
              <p:cNvSpPr>
                <a:spLocks/>
              </p:cNvSpPr>
              <p:nvPr/>
            </p:nvSpPr>
            <p:spPr bwMode="auto">
              <a:xfrm>
                <a:off x="1062" y="2796"/>
                <a:ext cx="30" cy="43"/>
              </a:xfrm>
              <a:custGeom>
                <a:avLst/>
                <a:gdLst>
                  <a:gd name="T0" fmla="*/ 0 w 60"/>
                  <a:gd name="T1" fmla="*/ 43 h 85"/>
                  <a:gd name="T2" fmla="*/ 0 w 60"/>
                  <a:gd name="T3" fmla="*/ 42 h 85"/>
                  <a:gd name="T4" fmla="*/ 0 w 60"/>
                  <a:gd name="T5" fmla="*/ 42 h 85"/>
                  <a:gd name="T6" fmla="*/ 0 w 60"/>
                  <a:gd name="T7" fmla="*/ 40 h 85"/>
                  <a:gd name="T8" fmla="*/ 1 w 60"/>
                  <a:gd name="T9" fmla="*/ 38 h 85"/>
                  <a:gd name="T10" fmla="*/ 2 w 60"/>
                  <a:gd name="T11" fmla="*/ 36 h 85"/>
                  <a:gd name="T12" fmla="*/ 3 w 60"/>
                  <a:gd name="T13" fmla="*/ 33 h 85"/>
                  <a:gd name="T14" fmla="*/ 4 w 60"/>
                  <a:gd name="T15" fmla="*/ 31 h 85"/>
                  <a:gd name="T16" fmla="*/ 6 w 60"/>
                  <a:gd name="T17" fmla="*/ 28 h 85"/>
                  <a:gd name="T18" fmla="*/ 7 w 60"/>
                  <a:gd name="T19" fmla="*/ 24 h 85"/>
                  <a:gd name="T20" fmla="*/ 10 w 60"/>
                  <a:gd name="T21" fmla="*/ 21 h 85"/>
                  <a:gd name="T22" fmla="*/ 12 w 60"/>
                  <a:gd name="T23" fmla="*/ 18 h 85"/>
                  <a:gd name="T24" fmla="*/ 15 w 60"/>
                  <a:gd name="T25" fmla="*/ 14 h 85"/>
                  <a:gd name="T26" fmla="*/ 18 w 60"/>
                  <a:gd name="T27" fmla="*/ 10 h 85"/>
                  <a:gd name="T28" fmla="*/ 22 w 60"/>
                  <a:gd name="T29" fmla="*/ 6 h 85"/>
                  <a:gd name="T30" fmla="*/ 25 w 60"/>
                  <a:gd name="T31" fmla="*/ 3 h 85"/>
                  <a:gd name="T32" fmla="*/ 30 w 60"/>
                  <a:gd name="T33" fmla="*/ 0 h 85"/>
                  <a:gd name="T34" fmla="*/ 30 w 60"/>
                  <a:gd name="T35" fmla="*/ 1 h 85"/>
                  <a:gd name="T36" fmla="*/ 30 w 60"/>
                  <a:gd name="T37" fmla="*/ 2 h 85"/>
                  <a:gd name="T38" fmla="*/ 30 w 60"/>
                  <a:gd name="T39" fmla="*/ 4 h 85"/>
                  <a:gd name="T40" fmla="*/ 30 w 60"/>
                  <a:gd name="T41" fmla="*/ 6 h 85"/>
                  <a:gd name="T42" fmla="*/ 30 w 60"/>
                  <a:gd name="T43" fmla="*/ 9 h 85"/>
                  <a:gd name="T44" fmla="*/ 29 w 60"/>
                  <a:gd name="T45" fmla="*/ 12 h 85"/>
                  <a:gd name="T46" fmla="*/ 29 w 60"/>
                  <a:gd name="T47" fmla="*/ 15 h 85"/>
                  <a:gd name="T48" fmla="*/ 27 w 60"/>
                  <a:gd name="T49" fmla="*/ 18 h 85"/>
                  <a:gd name="T50" fmla="*/ 26 w 60"/>
                  <a:gd name="T51" fmla="*/ 22 h 85"/>
                  <a:gd name="T52" fmla="*/ 24 w 60"/>
                  <a:gd name="T53" fmla="*/ 25 h 85"/>
                  <a:gd name="T54" fmla="*/ 22 w 60"/>
                  <a:gd name="T55" fmla="*/ 29 h 85"/>
                  <a:gd name="T56" fmla="*/ 19 w 60"/>
                  <a:gd name="T57" fmla="*/ 32 h 85"/>
                  <a:gd name="T58" fmla="*/ 15 w 60"/>
                  <a:gd name="T59" fmla="*/ 36 h 85"/>
                  <a:gd name="T60" fmla="*/ 11 w 60"/>
                  <a:gd name="T61" fmla="*/ 39 h 85"/>
                  <a:gd name="T62" fmla="*/ 7 w 60"/>
                  <a:gd name="T63" fmla="*/ 42 h 85"/>
                  <a:gd name="T64" fmla="*/ 0 w 60"/>
                  <a:gd name="T65" fmla="*/ 43 h 85"/>
                  <a:gd name="T66" fmla="*/ 0 w 60"/>
                  <a:gd name="T67" fmla="*/ 43 h 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85"/>
                  <a:gd name="T104" fmla="*/ 60 w 60"/>
                  <a:gd name="T105" fmla="*/ 85 h 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85">
                    <a:moveTo>
                      <a:pt x="0" y="85"/>
                    </a:moveTo>
                    <a:lnTo>
                      <a:pt x="0" y="84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2" y="76"/>
                    </a:lnTo>
                    <a:lnTo>
                      <a:pt x="4" y="72"/>
                    </a:lnTo>
                    <a:lnTo>
                      <a:pt x="6" y="66"/>
                    </a:lnTo>
                    <a:lnTo>
                      <a:pt x="7" y="61"/>
                    </a:lnTo>
                    <a:lnTo>
                      <a:pt x="11" y="55"/>
                    </a:lnTo>
                    <a:lnTo>
                      <a:pt x="14" y="48"/>
                    </a:lnTo>
                    <a:lnTo>
                      <a:pt x="19" y="41"/>
                    </a:lnTo>
                    <a:lnTo>
                      <a:pt x="23" y="35"/>
                    </a:lnTo>
                    <a:lnTo>
                      <a:pt x="30" y="27"/>
                    </a:lnTo>
                    <a:lnTo>
                      <a:pt x="35" y="20"/>
                    </a:lnTo>
                    <a:lnTo>
                      <a:pt x="43" y="12"/>
                    </a:lnTo>
                    <a:lnTo>
                      <a:pt x="50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0" y="4"/>
                    </a:lnTo>
                    <a:lnTo>
                      <a:pt x="60" y="8"/>
                    </a:lnTo>
                    <a:lnTo>
                      <a:pt x="59" y="12"/>
                    </a:lnTo>
                    <a:lnTo>
                      <a:pt x="59" y="17"/>
                    </a:lnTo>
                    <a:lnTo>
                      <a:pt x="58" y="24"/>
                    </a:lnTo>
                    <a:lnTo>
                      <a:pt x="57" y="30"/>
                    </a:lnTo>
                    <a:lnTo>
                      <a:pt x="54" y="36"/>
                    </a:lnTo>
                    <a:lnTo>
                      <a:pt x="51" y="43"/>
                    </a:lnTo>
                    <a:lnTo>
                      <a:pt x="47" y="50"/>
                    </a:lnTo>
                    <a:lnTo>
                      <a:pt x="43" y="58"/>
                    </a:lnTo>
                    <a:lnTo>
                      <a:pt x="37" y="64"/>
                    </a:lnTo>
                    <a:lnTo>
                      <a:pt x="31" y="71"/>
                    </a:lnTo>
                    <a:lnTo>
                      <a:pt x="22" y="77"/>
                    </a:lnTo>
                    <a:lnTo>
                      <a:pt x="13" y="8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7A94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1" name="Freeform 39"/>
              <p:cNvSpPr>
                <a:spLocks/>
              </p:cNvSpPr>
              <p:nvPr/>
            </p:nvSpPr>
            <p:spPr bwMode="auto">
              <a:xfrm>
                <a:off x="982" y="2663"/>
                <a:ext cx="219" cy="151"/>
              </a:xfrm>
              <a:custGeom>
                <a:avLst/>
                <a:gdLst>
                  <a:gd name="T0" fmla="*/ 19 w 436"/>
                  <a:gd name="T1" fmla="*/ 146 h 303"/>
                  <a:gd name="T2" fmla="*/ 14 w 436"/>
                  <a:gd name="T3" fmla="*/ 133 h 303"/>
                  <a:gd name="T4" fmla="*/ 7 w 436"/>
                  <a:gd name="T5" fmla="*/ 121 h 303"/>
                  <a:gd name="T6" fmla="*/ 2 w 436"/>
                  <a:gd name="T7" fmla="*/ 107 h 303"/>
                  <a:gd name="T8" fmla="*/ 8 w 436"/>
                  <a:gd name="T9" fmla="*/ 96 h 303"/>
                  <a:gd name="T10" fmla="*/ 7 w 436"/>
                  <a:gd name="T11" fmla="*/ 84 h 303"/>
                  <a:gd name="T12" fmla="*/ 1 w 436"/>
                  <a:gd name="T13" fmla="*/ 73 h 303"/>
                  <a:gd name="T14" fmla="*/ 5 w 436"/>
                  <a:gd name="T15" fmla="*/ 61 h 303"/>
                  <a:gd name="T16" fmla="*/ 16 w 436"/>
                  <a:gd name="T17" fmla="*/ 47 h 303"/>
                  <a:gd name="T18" fmla="*/ 21 w 436"/>
                  <a:gd name="T19" fmla="*/ 34 h 303"/>
                  <a:gd name="T20" fmla="*/ 33 w 436"/>
                  <a:gd name="T21" fmla="*/ 30 h 303"/>
                  <a:gd name="T22" fmla="*/ 42 w 436"/>
                  <a:gd name="T23" fmla="*/ 25 h 303"/>
                  <a:gd name="T24" fmla="*/ 47 w 436"/>
                  <a:gd name="T25" fmla="*/ 14 h 303"/>
                  <a:gd name="T26" fmla="*/ 57 w 436"/>
                  <a:gd name="T27" fmla="*/ 7 h 303"/>
                  <a:gd name="T28" fmla="*/ 67 w 436"/>
                  <a:gd name="T29" fmla="*/ 9 h 303"/>
                  <a:gd name="T30" fmla="*/ 82 w 436"/>
                  <a:gd name="T31" fmla="*/ 4 h 303"/>
                  <a:gd name="T32" fmla="*/ 96 w 436"/>
                  <a:gd name="T33" fmla="*/ 1 h 303"/>
                  <a:gd name="T34" fmla="*/ 111 w 436"/>
                  <a:gd name="T35" fmla="*/ 8 h 303"/>
                  <a:gd name="T36" fmla="*/ 122 w 436"/>
                  <a:gd name="T37" fmla="*/ 1 h 303"/>
                  <a:gd name="T38" fmla="*/ 135 w 436"/>
                  <a:gd name="T39" fmla="*/ 5 h 303"/>
                  <a:gd name="T40" fmla="*/ 145 w 436"/>
                  <a:gd name="T41" fmla="*/ 13 h 303"/>
                  <a:gd name="T42" fmla="*/ 158 w 436"/>
                  <a:gd name="T43" fmla="*/ 9 h 303"/>
                  <a:gd name="T44" fmla="*/ 169 w 436"/>
                  <a:gd name="T45" fmla="*/ 20 h 303"/>
                  <a:gd name="T46" fmla="*/ 179 w 436"/>
                  <a:gd name="T47" fmla="*/ 25 h 303"/>
                  <a:gd name="T48" fmla="*/ 187 w 436"/>
                  <a:gd name="T49" fmla="*/ 42 h 303"/>
                  <a:gd name="T50" fmla="*/ 202 w 436"/>
                  <a:gd name="T51" fmla="*/ 46 h 303"/>
                  <a:gd name="T52" fmla="*/ 207 w 436"/>
                  <a:gd name="T53" fmla="*/ 54 h 303"/>
                  <a:gd name="T54" fmla="*/ 209 w 436"/>
                  <a:gd name="T55" fmla="*/ 67 h 303"/>
                  <a:gd name="T56" fmla="*/ 216 w 436"/>
                  <a:gd name="T57" fmla="*/ 77 h 303"/>
                  <a:gd name="T58" fmla="*/ 212 w 436"/>
                  <a:gd name="T59" fmla="*/ 89 h 303"/>
                  <a:gd name="T60" fmla="*/ 219 w 436"/>
                  <a:gd name="T61" fmla="*/ 100 h 303"/>
                  <a:gd name="T62" fmla="*/ 212 w 436"/>
                  <a:gd name="T63" fmla="*/ 112 h 303"/>
                  <a:gd name="T64" fmla="*/ 217 w 436"/>
                  <a:gd name="T65" fmla="*/ 123 h 303"/>
                  <a:gd name="T66" fmla="*/ 216 w 436"/>
                  <a:gd name="T67" fmla="*/ 137 h 303"/>
                  <a:gd name="T68" fmla="*/ 217 w 436"/>
                  <a:gd name="T69" fmla="*/ 149 h 303"/>
                  <a:gd name="T70" fmla="*/ 209 w 436"/>
                  <a:gd name="T71" fmla="*/ 151 h 303"/>
                  <a:gd name="T72" fmla="*/ 197 w 436"/>
                  <a:gd name="T73" fmla="*/ 146 h 303"/>
                  <a:gd name="T74" fmla="*/ 194 w 436"/>
                  <a:gd name="T75" fmla="*/ 133 h 303"/>
                  <a:gd name="T76" fmla="*/ 196 w 436"/>
                  <a:gd name="T77" fmla="*/ 121 h 303"/>
                  <a:gd name="T78" fmla="*/ 192 w 436"/>
                  <a:gd name="T79" fmla="*/ 112 h 303"/>
                  <a:gd name="T80" fmla="*/ 179 w 436"/>
                  <a:gd name="T81" fmla="*/ 107 h 303"/>
                  <a:gd name="T82" fmla="*/ 167 w 436"/>
                  <a:gd name="T83" fmla="*/ 102 h 303"/>
                  <a:gd name="T84" fmla="*/ 159 w 436"/>
                  <a:gd name="T85" fmla="*/ 111 h 303"/>
                  <a:gd name="T86" fmla="*/ 148 w 436"/>
                  <a:gd name="T87" fmla="*/ 110 h 303"/>
                  <a:gd name="T88" fmla="*/ 142 w 436"/>
                  <a:gd name="T89" fmla="*/ 100 h 303"/>
                  <a:gd name="T90" fmla="*/ 134 w 436"/>
                  <a:gd name="T91" fmla="*/ 100 h 303"/>
                  <a:gd name="T92" fmla="*/ 124 w 436"/>
                  <a:gd name="T93" fmla="*/ 99 h 303"/>
                  <a:gd name="T94" fmla="*/ 117 w 436"/>
                  <a:gd name="T95" fmla="*/ 86 h 303"/>
                  <a:gd name="T96" fmla="*/ 107 w 436"/>
                  <a:gd name="T97" fmla="*/ 93 h 303"/>
                  <a:gd name="T98" fmla="*/ 96 w 436"/>
                  <a:gd name="T99" fmla="*/ 98 h 303"/>
                  <a:gd name="T100" fmla="*/ 83 w 436"/>
                  <a:gd name="T101" fmla="*/ 90 h 303"/>
                  <a:gd name="T102" fmla="*/ 77 w 436"/>
                  <a:gd name="T103" fmla="*/ 95 h 303"/>
                  <a:gd name="T104" fmla="*/ 72 w 436"/>
                  <a:gd name="T105" fmla="*/ 105 h 303"/>
                  <a:gd name="T106" fmla="*/ 55 w 436"/>
                  <a:gd name="T107" fmla="*/ 100 h 303"/>
                  <a:gd name="T108" fmla="*/ 48 w 436"/>
                  <a:gd name="T109" fmla="*/ 114 h 303"/>
                  <a:gd name="T110" fmla="*/ 40 w 436"/>
                  <a:gd name="T111" fmla="*/ 121 h 303"/>
                  <a:gd name="T112" fmla="*/ 33 w 436"/>
                  <a:gd name="T113" fmla="*/ 129 h 303"/>
                  <a:gd name="T114" fmla="*/ 31 w 436"/>
                  <a:gd name="T115" fmla="*/ 142 h 3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6"/>
                  <a:gd name="T175" fmla="*/ 0 h 303"/>
                  <a:gd name="T176" fmla="*/ 436 w 436"/>
                  <a:gd name="T177" fmla="*/ 303 h 30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6" h="303">
                    <a:moveTo>
                      <a:pt x="61" y="285"/>
                    </a:moveTo>
                    <a:lnTo>
                      <a:pt x="58" y="285"/>
                    </a:lnTo>
                    <a:lnTo>
                      <a:pt x="55" y="288"/>
                    </a:lnTo>
                    <a:lnTo>
                      <a:pt x="49" y="291"/>
                    </a:lnTo>
                    <a:lnTo>
                      <a:pt x="43" y="292"/>
                    </a:lnTo>
                    <a:lnTo>
                      <a:pt x="37" y="292"/>
                    </a:lnTo>
                    <a:lnTo>
                      <a:pt x="31" y="289"/>
                    </a:lnTo>
                    <a:lnTo>
                      <a:pt x="29" y="287"/>
                    </a:lnTo>
                    <a:lnTo>
                      <a:pt x="27" y="282"/>
                    </a:lnTo>
                    <a:lnTo>
                      <a:pt x="26" y="278"/>
                    </a:lnTo>
                    <a:lnTo>
                      <a:pt x="27" y="272"/>
                    </a:lnTo>
                    <a:lnTo>
                      <a:pt x="27" y="267"/>
                    </a:lnTo>
                    <a:lnTo>
                      <a:pt x="27" y="262"/>
                    </a:lnTo>
                    <a:lnTo>
                      <a:pt x="26" y="257"/>
                    </a:lnTo>
                    <a:lnTo>
                      <a:pt x="25" y="254"/>
                    </a:lnTo>
                    <a:lnTo>
                      <a:pt x="23" y="249"/>
                    </a:lnTo>
                    <a:lnTo>
                      <a:pt x="19" y="245"/>
                    </a:lnTo>
                    <a:lnTo>
                      <a:pt x="14" y="243"/>
                    </a:lnTo>
                    <a:lnTo>
                      <a:pt x="10" y="241"/>
                    </a:lnTo>
                    <a:lnTo>
                      <a:pt x="6" y="238"/>
                    </a:lnTo>
                    <a:lnTo>
                      <a:pt x="3" y="232"/>
                    </a:lnTo>
                    <a:lnTo>
                      <a:pt x="2" y="226"/>
                    </a:lnTo>
                    <a:lnTo>
                      <a:pt x="3" y="219"/>
                    </a:lnTo>
                    <a:lnTo>
                      <a:pt x="4" y="215"/>
                    </a:lnTo>
                    <a:lnTo>
                      <a:pt x="6" y="212"/>
                    </a:lnTo>
                    <a:lnTo>
                      <a:pt x="8" y="207"/>
                    </a:lnTo>
                    <a:lnTo>
                      <a:pt x="11" y="204"/>
                    </a:lnTo>
                    <a:lnTo>
                      <a:pt x="13" y="201"/>
                    </a:lnTo>
                    <a:lnTo>
                      <a:pt x="15" y="196"/>
                    </a:lnTo>
                    <a:lnTo>
                      <a:pt x="16" y="193"/>
                    </a:lnTo>
                    <a:lnTo>
                      <a:pt x="18" y="190"/>
                    </a:lnTo>
                    <a:lnTo>
                      <a:pt x="19" y="183"/>
                    </a:lnTo>
                    <a:lnTo>
                      <a:pt x="19" y="178"/>
                    </a:lnTo>
                    <a:lnTo>
                      <a:pt x="16" y="175"/>
                    </a:lnTo>
                    <a:lnTo>
                      <a:pt x="15" y="171"/>
                    </a:lnTo>
                    <a:lnTo>
                      <a:pt x="13" y="168"/>
                    </a:lnTo>
                    <a:lnTo>
                      <a:pt x="11" y="165"/>
                    </a:lnTo>
                    <a:lnTo>
                      <a:pt x="8" y="161"/>
                    </a:lnTo>
                    <a:lnTo>
                      <a:pt x="6" y="157"/>
                    </a:lnTo>
                    <a:lnTo>
                      <a:pt x="5" y="153"/>
                    </a:lnTo>
                    <a:lnTo>
                      <a:pt x="3" y="150"/>
                    </a:lnTo>
                    <a:lnTo>
                      <a:pt x="2" y="146"/>
                    </a:lnTo>
                    <a:lnTo>
                      <a:pt x="0" y="142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5" y="127"/>
                    </a:lnTo>
                    <a:lnTo>
                      <a:pt x="10" y="123"/>
                    </a:lnTo>
                    <a:lnTo>
                      <a:pt x="16" y="117"/>
                    </a:lnTo>
                    <a:lnTo>
                      <a:pt x="20" y="111"/>
                    </a:lnTo>
                    <a:lnTo>
                      <a:pt x="27" y="105"/>
                    </a:lnTo>
                    <a:lnTo>
                      <a:pt x="29" y="101"/>
                    </a:lnTo>
                    <a:lnTo>
                      <a:pt x="30" y="98"/>
                    </a:lnTo>
                    <a:lnTo>
                      <a:pt x="32" y="94"/>
                    </a:lnTo>
                    <a:lnTo>
                      <a:pt x="33" y="91"/>
                    </a:lnTo>
                    <a:lnTo>
                      <a:pt x="36" y="85"/>
                    </a:lnTo>
                    <a:lnTo>
                      <a:pt x="36" y="79"/>
                    </a:lnTo>
                    <a:lnTo>
                      <a:pt x="36" y="74"/>
                    </a:lnTo>
                    <a:lnTo>
                      <a:pt x="40" y="70"/>
                    </a:lnTo>
                    <a:lnTo>
                      <a:pt x="42" y="68"/>
                    </a:lnTo>
                    <a:lnTo>
                      <a:pt x="45" y="67"/>
                    </a:lnTo>
                    <a:lnTo>
                      <a:pt x="50" y="66"/>
                    </a:lnTo>
                    <a:lnTo>
                      <a:pt x="53" y="65"/>
                    </a:lnTo>
                    <a:lnTo>
                      <a:pt x="57" y="64"/>
                    </a:lnTo>
                    <a:lnTo>
                      <a:pt x="61" y="63"/>
                    </a:lnTo>
                    <a:lnTo>
                      <a:pt x="65" y="61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6" y="57"/>
                    </a:lnTo>
                    <a:lnTo>
                      <a:pt x="79" y="55"/>
                    </a:lnTo>
                    <a:lnTo>
                      <a:pt x="82" y="54"/>
                    </a:lnTo>
                    <a:lnTo>
                      <a:pt x="83" y="51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8" y="41"/>
                    </a:lnTo>
                    <a:lnTo>
                      <a:pt x="89" y="37"/>
                    </a:lnTo>
                    <a:lnTo>
                      <a:pt x="91" y="34"/>
                    </a:lnTo>
                    <a:lnTo>
                      <a:pt x="93" y="29"/>
                    </a:lnTo>
                    <a:lnTo>
                      <a:pt x="94" y="26"/>
                    </a:lnTo>
                    <a:lnTo>
                      <a:pt x="97" y="19"/>
                    </a:lnTo>
                    <a:lnTo>
                      <a:pt x="103" y="15"/>
                    </a:lnTo>
                    <a:lnTo>
                      <a:pt x="105" y="13"/>
                    </a:lnTo>
                    <a:lnTo>
                      <a:pt x="109" y="13"/>
                    </a:lnTo>
                    <a:lnTo>
                      <a:pt x="113" y="14"/>
                    </a:lnTo>
                    <a:lnTo>
                      <a:pt x="117" y="16"/>
                    </a:lnTo>
                    <a:lnTo>
                      <a:pt x="120" y="16"/>
                    </a:lnTo>
                    <a:lnTo>
                      <a:pt x="124" y="17"/>
                    </a:lnTo>
                    <a:lnTo>
                      <a:pt x="127" y="18"/>
                    </a:lnTo>
                    <a:lnTo>
                      <a:pt x="131" y="18"/>
                    </a:lnTo>
                    <a:lnTo>
                      <a:pt x="134" y="18"/>
                    </a:lnTo>
                    <a:lnTo>
                      <a:pt x="138" y="18"/>
                    </a:lnTo>
                    <a:lnTo>
                      <a:pt x="141" y="18"/>
                    </a:lnTo>
                    <a:lnTo>
                      <a:pt x="145" y="17"/>
                    </a:lnTo>
                    <a:lnTo>
                      <a:pt x="151" y="15"/>
                    </a:lnTo>
                    <a:lnTo>
                      <a:pt x="157" y="12"/>
                    </a:lnTo>
                    <a:lnTo>
                      <a:pt x="164" y="8"/>
                    </a:lnTo>
                    <a:lnTo>
                      <a:pt x="169" y="3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83" y="0"/>
                    </a:lnTo>
                    <a:lnTo>
                      <a:pt x="188" y="1"/>
                    </a:lnTo>
                    <a:lnTo>
                      <a:pt x="191" y="2"/>
                    </a:lnTo>
                    <a:lnTo>
                      <a:pt x="194" y="4"/>
                    </a:lnTo>
                    <a:lnTo>
                      <a:pt x="201" y="8"/>
                    </a:lnTo>
                    <a:lnTo>
                      <a:pt x="207" y="12"/>
                    </a:lnTo>
                    <a:lnTo>
                      <a:pt x="213" y="15"/>
                    </a:lnTo>
                    <a:lnTo>
                      <a:pt x="217" y="18"/>
                    </a:lnTo>
                    <a:lnTo>
                      <a:pt x="220" y="17"/>
                    </a:lnTo>
                    <a:lnTo>
                      <a:pt x="226" y="14"/>
                    </a:lnTo>
                    <a:lnTo>
                      <a:pt x="228" y="12"/>
                    </a:lnTo>
                    <a:lnTo>
                      <a:pt x="231" y="10"/>
                    </a:lnTo>
                    <a:lnTo>
                      <a:pt x="235" y="8"/>
                    </a:lnTo>
                    <a:lnTo>
                      <a:pt x="239" y="6"/>
                    </a:lnTo>
                    <a:lnTo>
                      <a:pt x="242" y="3"/>
                    </a:lnTo>
                    <a:lnTo>
                      <a:pt x="246" y="1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9" y="0"/>
                    </a:lnTo>
                    <a:lnTo>
                      <a:pt x="265" y="4"/>
                    </a:lnTo>
                    <a:lnTo>
                      <a:pt x="268" y="11"/>
                    </a:lnTo>
                    <a:lnTo>
                      <a:pt x="272" y="16"/>
                    </a:lnTo>
                    <a:lnTo>
                      <a:pt x="276" y="21"/>
                    </a:lnTo>
                    <a:lnTo>
                      <a:pt x="279" y="25"/>
                    </a:lnTo>
                    <a:lnTo>
                      <a:pt x="281" y="27"/>
                    </a:lnTo>
                    <a:lnTo>
                      <a:pt x="284" y="27"/>
                    </a:lnTo>
                    <a:lnTo>
                      <a:pt x="289" y="27"/>
                    </a:lnTo>
                    <a:lnTo>
                      <a:pt x="293" y="25"/>
                    </a:lnTo>
                    <a:lnTo>
                      <a:pt x="297" y="22"/>
                    </a:lnTo>
                    <a:lnTo>
                      <a:pt x="304" y="21"/>
                    </a:lnTo>
                    <a:lnTo>
                      <a:pt x="306" y="19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8" y="21"/>
                    </a:lnTo>
                    <a:lnTo>
                      <a:pt x="323" y="22"/>
                    </a:lnTo>
                    <a:lnTo>
                      <a:pt x="329" y="26"/>
                    </a:lnTo>
                    <a:lnTo>
                      <a:pt x="333" y="30"/>
                    </a:lnTo>
                    <a:lnTo>
                      <a:pt x="335" y="37"/>
                    </a:lnTo>
                    <a:lnTo>
                      <a:pt x="336" y="41"/>
                    </a:lnTo>
                    <a:lnTo>
                      <a:pt x="339" y="44"/>
                    </a:lnTo>
                    <a:lnTo>
                      <a:pt x="342" y="46"/>
                    </a:lnTo>
                    <a:lnTo>
                      <a:pt x="345" y="47"/>
                    </a:lnTo>
                    <a:lnTo>
                      <a:pt x="348" y="47"/>
                    </a:lnTo>
                    <a:lnTo>
                      <a:pt x="353" y="48"/>
                    </a:lnTo>
                    <a:lnTo>
                      <a:pt x="356" y="50"/>
                    </a:lnTo>
                    <a:lnTo>
                      <a:pt x="361" y="54"/>
                    </a:lnTo>
                    <a:lnTo>
                      <a:pt x="364" y="61"/>
                    </a:lnTo>
                    <a:lnTo>
                      <a:pt x="367" y="66"/>
                    </a:lnTo>
                    <a:lnTo>
                      <a:pt x="369" y="72"/>
                    </a:lnTo>
                    <a:lnTo>
                      <a:pt x="371" y="78"/>
                    </a:lnTo>
                    <a:lnTo>
                      <a:pt x="373" y="84"/>
                    </a:lnTo>
                    <a:lnTo>
                      <a:pt x="377" y="87"/>
                    </a:lnTo>
                    <a:lnTo>
                      <a:pt x="381" y="90"/>
                    </a:lnTo>
                    <a:lnTo>
                      <a:pt x="386" y="92"/>
                    </a:lnTo>
                    <a:lnTo>
                      <a:pt x="392" y="92"/>
                    </a:lnTo>
                    <a:lnTo>
                      <a:pt x="398" y="93"/>
                    </a:lnTo>
                    <a:lnTo>
                      <a:pt x="403" y="93"/>
                    </a:lnTo>
                    <a:lnTo>
                      <a:pt x="407" y="95"/>
                    </a:lnTo>
                    <a:lnTo>
                      <a:pt x="410" y="97"/>
                    </a:lnTo>
                    <a:lnTo>
                      <a:pt x="412" y="101"/>
                    </a:lnTo>
                    <a:lnTo>
                      <a:pt x="412" y="102"/>
                    </a:lnTo>
                    <a:lnTo>
                      <a:pt x="412" y="105"/>
                    </a:lnTo>
                    <a:lnTo>
                      <a:pt x="412" y="108"/>
                    </a:lnTo>
                    <a:lnTo>
                      <a:pt x="412" y="112"/>
                    </a:lnTo>
                    <a:lnTo>
                      <a:pt x="410" y="118"/>
                    </a:lnTo>
                    <a:lnTo>
                      <a:pt x="410" y="124"/>
                    </a:lnTo>
                    <a:lnTo>
                      <a:pt x="412" y="128"/>
                    </a:lnTo>
                    <a:lnTo>
                      <a:pt x="416" y="131"/>
                    </a:lnTo>
                    <a:lnTo>
                      <a:pt x="417" y="135"/>
                    </a:lnTo>
                    <a:lnTo>
                      <a:pt x="421" y="138"/>
                    </a:lnTo>
                    <a:lnTo>
                      <a:pt x="423" y="140"/>
                    </a:lnTo>
                    <a:lnTo>
                      <a:pt x="427" y="144"/>
                    </a:lnTo>
                    <a:lnTo>
                      <a:pt x="429" y="148"/>
                    </a:lnTo>
                    <a:lnTo>
                      <a:pt x="430" y="151"/>
                    </a:lnTo>
                    <a:lnTo>
                      <a:pt x="430" y="154"/>
                    </a:lnTo>
                    <a:lnTo>
                      <a:pt x="430" y="158"/>
                    </a:lnTo>
                    <a:lnTo>
                      <a:pt x="429" y="162"/>
                    </a:lnTo>
                    <a:lnTo>
                      <a:pt x="428" y="166"/>
                    </a:lnTo>
                    <a:lnTo>
                      <a:pt x="425" y="170"/>
                    </a:lnTo>
                    <a:lnTo>
                      <a:pt x="424" y="175"/>
                    </a:lnTo>
                    <a:lnTo>
                      <a:pt x="422" y="178"/>
                    </a:lnTo>
                    <a:lnTo>
                      <a:pt x="423" y="181"/>
                    </a:lnTo>
                    <a:lnTo>
                      <a:pt x="425" y="184"/>
                    </a:lnTo>
                    <a:lnTo>
                      <a:pt x="429" y="189"/>
                    </a:lnTo>
                    <a:lnTo>
                      <a:pt x="431" y="192"/>
                    </a:lnTo>
                    <a:lnTo>
                      <a:pt x="435" y="196"/>
                    </a:lnTo>
                    <a:lnTo>
                      <a:pt x="436" y="201"/>
                    </a:lnTo>
                    <a:lnTo>
                      <a:pt x="436" y="207"/>
                    </a:lnTo>
                    <a:lnTo>
                      <a:pt x="433" y="212"/>
                    </a:lnTo>
                    <a:lnTo>
                      <a:pt x="430" y="217"/>
                    </a:lnTo>
                    <a:lnTo>
                      <a:pt x="427" y="220"/>
                    </a:lnTo>
                    <a:lnTo>
                      <a:pt x="425" y="224"/>
                    </a:lnTo>
                    <a:lnTo>
                      <a:pt x="422" y="225"/>
                    </a:lnTo>
                    <a:lnTo>
                      <a:pt x="421" y="228"/>
                    </a:lnTo>
                    <a:lnTo>
                      <a:pt x="422" y="230"/>
                    </a:lnTo>
                    <a:lnTo>
                      <a:pt x="424" y="234"/>
                    </a:lnTo>
                    <a:lnTo>
                      <a:pt x="428" y="239"/>
                    </a:lnTo>
                    <a:lnTo>
                      <a:pt x="431" y="243"/>
                    </a:lnTo>
                    <a:lnTo>
                      <a:pt x="433" y="247"/>
                    </a:lnTo>
                    <a:lnTo>
                      <a:pt x="435" y="253"/>
                    </a:lnTo>
                    <a:lnTo>
                      <a:pt x="436" y="257"/>
                    </a:lnTo>
                    <a:lnTo>
                      <a:pt x="436" y="262"/>
                    </a:lnTo>
                    <a:lnTo>
                      <a:pt x="436" y="266"/>
                    </a:lnTo>
                    <a:lnTo>
                      <a:pt x="434" y="270"/>
                    </a:lnTo>
                    <a:lnTo>
                      <a:pt x="431" y="274"/>
                    </a:lnTo>
                    <a:lnTo>
                      <a:pt x="431" y="278"/>
                    </a:lnTo>
                    <a:lnTo>
                      <a:pt x="431" y="282"/>
                    </a:lnTo>
                    <a:lnTo>
                      <a:pt x="432" y="287"/>
                    </a:lnTo>
                    <a:lnTo>
                      <a:pt x="433" y="291"/>
                    </a:lnTo>
                    <a:lnTo>
                      <a:pt x="433" y="295"/>
                    </a:lnTo>
                    <a:lnTo>
                      <a:pt x="433" y="298"/>
                    </a:lnTo>
                    <a:lnTo>
                      <a:pt x="431" y="302"/>
                    </a:lnTo>
                    <a:lnTo>
                      <a:pt x="429" y="302"/>
                    </a:lnTo>
                    <a:lnTo>
                      <a:pt x="427" y="303"/>
                    </a:lnTo>
                    <a:lnTo>
                      <a:pt x="423" y="303"/>
                    </a:lnTo>
                    <a:lnTo>
                      <a:pt x="420" y="303"/>
                    </a:lnTo>
                    <a:lnTo>
                      <a:pt x="416" y="302"/>
                    </a:lnTo>
                    <a:lnTo>
                      <a:pt x="412" y="301"/>
                    </a:lnTo>
                    <a:lnTo>
                      <a:pt x="407" y="300"/>
                    </a:lnTo>
                    <a:lnTo>
                      <a:pt x="404" y="298"/>
                    </a:lnTo>
                    <a:lnTo>
                      <a:pt x="399" y="296"/>
                    </a:lnTo>
                    <a:lnTo>
                      <a:pt x="395" y="294"/>
                    </a:lnTo>
                    <a:lnTo>
                      <a:pt x="392" y="292"/>
                    </a:lnTo>
                    <a:lnTo>
                      <a:pt x="389" y="290"/>
                    </a:lnTo>
                    <a:lnTo>
                      <a:pt x="384" y="284"/>
                    </a:lnTo>
                    <a:lnTo>
                      <a:pt x="384" y="279"/>
                    </a:lnTo>
                    <a:lnTo>
                      <a:pt x="384" y="275"/>
                    </a:lnTo>
                    <a:lnTo>
                      <a:pt x="385" y="270"/>
                    </a:lnTo>
                    <a:lnTo>
                      <a:pt x="386" y="267"/>
                    </a:lnTo>
                    <a:lnTo>
                      <a:pt x="387" y="263"/>
                    </a:lnTo>
                    <a:lnTo>
                      <a:pt x="389" y="258"/>
                    </a:lnTo>
                    <a:lnTo>
                      <a:pt x="389" y="255"/>
                    </a:lnTo>
                    <a:lnTo>
                      <a:pt x="390" y="251"/>
                    </a:lnTo>
                    <a:lnTo>
                      <a:pt x="391" y="247"/>
                    </a:lnTo>
                    <a:lnTo>
                      <a:pt x="391" y="243"/>
                    </a:lnTo>
                    <a:lnTo>
                      <a:pt x="391" y="239"/>
                    </a:lnTo>
                    <a:lnTo>
                      <a:pt x="390" y="236"/>
                    </a:lnTo>
                    <a:lnTo>
                      <a:pt x="390" y="232"/>
                    </a:lnTo>
                    <a:lnTo>
                      <a:pt x="387" y="230"/>
                    </a:lnTo>
                    <a:lnTo>
                      <a:pt x="385" y="227"/>
                    </a:lnTo>
                    <a:lnTo>
                      <a:pt x="383" y="225"/>
                    </a:lnTo>
                    <a:lnTo>
                      <a:pt x="380" y="224"/>
                    </a:lnTo>
                    <a:lnTo>
                      <a:pt x="376" y="221"/>
                    </a:lnTo>
                    <a:lnTo>
                      <a:pt x="370" y="220"/>
                    </a:lnTo>
                    <a:lnTo>
                      <a:pt x="366" y="218"/>
                    </a:lnTo>
                    <a:lnTo>
                      <a:pt x="361" y="216"/>
                    </a:lnTo>
                    <a:lnTo>
                      <a:pt x="357" y="214"/>
                    </a:lnTo>
                    <a:lnTo>
                      <a:pt x="353" y="212"/>
                    </a:lnTo>
                    <a:lnTo>
                      <a:pt x="348" y="211"/>
                    </a:lnTo>
                    <a:lnTo>
                      <a:pt x="345" y="208"/>
                    </a:lnTo>
                    <a:lnTo>
                      <a:pt x="341" y="207"/>
                    </a:lnTo>
                    <a:lnTo>
                      <a:pt x="338" y="206"/>
                    </a:lnTo>
                    <a:lnTo>
                      <a:pt x="333" y="205"/>
                    </a:lnTo>
                    <a:lnTo>
                      <a:pt x="332" y="205"/>
                    </a:lnTo>
                    <a:lnTo>
                      <a:pt x="328" y="207"/>
                    </a:lnTo>
                    <a:lnTo>
                      <a:pt x="327" y="213"/>
                    </a:lnTo>
                    <a:lnTo>
                      <a:pt x="323" y="218"/>
                    </a:lnTo>
                    <a:lnTo>
                      <a:pt x="319" y="221"/>
                    </a:lnTo>
                    <a:lnTo>
                      <a:pt x="316" y="222"/>
                    </a:lnTo>
                    <a:lnTo>
                      <a:pt x="313" y="224"/>
                    </a:lnTo>
                    <a:lnTo>
                      <a:pt x="309" y="225"/>
                    </a:lnTo>
                    <a:lnTo>
                      <a:pt x="306" y="225"/>
                    </a:lnTo>
                    <a:lnTo>
                      <a:pt x="302" y="224"/>
                    </a:lnTo>
                    <a:lnTo>
                      <a:pt x="298" y="224"/>
                    </a:lnTo>
                    <a:lnTo>
                      <a:pt x="294" y="221"/>
                    </a:lnTo>
                    <a:lnTo>
                      <a:pt x="292" y="220"/>
                    </a:lnTo>
                    <a:lnTo>
                      <a:pt x="286" y="216"/>
                    </a:lnTo>
                    <a:lnTo>
                      <a:pt x="285" y="211"/>
                    </a:lnTo>
                    <a:lnTo>
                      <a:pt x="284" y="206"/>
                    </a:lnTo>
                    <a:lnTo>
                      <a:pt x="284" y="204"/>
                    </a:lnTo>
                    <a:lnTo>
                      <a:pt x="283" y="201"/>
                    </a:lnTo>
                    <a:lnTo>
                      <a:pt x="282" y="201"/>
                    </a:lnTo>
                    <a:lnTo>
                      <a:pt x="281" y="199"/>
                    </a:lnTo>
                    <a:lnTo>
                      <a:pt x="279" y="199"/>
                    </a:lnTo>
                    <a:lnTo>
                      <a:pt x="275" y="199"/>
                    </a:lnTo>
                    <a:lnTo>
                      <a:pt x="270" y="200"/>
                    </a:lnTo>
                    <a:lnTo>
                      <a:pt x="267" y="200"/>
                    </a:lnTo>
                    <a:lnTo>
                      <a:pt x="265" y="201"/>
                    </a:lnTo>
                    <a:lnTo>
                      <a:pt x="260" y="201"/>
                    </a:lnTo>
                    <a:lnTo>
                      <a:pt x="257" y="202"/>
                    </a:lnTo>
                    <a:lnTo>
                      <a:pt x="253" y="201"/>
                    </a:lnTo>
                    <a:lnTo>
                      <a:pt x="248" y="199"/>
                    </a:lnTo>
                    <a:lnTo>
                      <a:pt x="246" y="198"/>
                    </a:lnTo>
                    <a:lnTo>
                      <a:pt x="244" y="195"/>
                    </a:lnTo>
                    <a:lnTo>
                      <a:pt x="241" y="189"/>
                    </a:lnTo>
                    <a:lnTo>
                      <a:pt x="239" y="182"/>
                    </a:lnTo>
                    <a:lnTo>
                      <a:pt x="235" y="177"/>
                    </a:lnTo>
                    <a:lnTo>
                      <a:pt x="234" y="174"/>
                    </a:lnTo>
                    <a:lnTo>
                      <a:pt x="232" y="173"/>
                    </a:lnTo>
                    <a:lnTo>
                      <a:pt x="230" y="174"/>
                    </a:lnTo>
                    <a:lnTo>
                      <a:pt x="227" y="175"/>
                    </a:lnTo>
                    <a:lnTo>
                      <a:pt x="225" y="178"/>
                    </a:lnTo>
                    <a:lnTo>
                      <a:pt x="220" y="181"/>
                    </a:lnTo>
                    <a:lnTo>
                      <a:pt x="217" y="183"/>
                    </a:lnTo>
                    <a:lnTo>
                      <a:pt x="214" y="187"/>
                    </a:lnTo>
                    <a:lnTo>
                      <a:pt x="212" y="189"/>
                    </a:lnTo>
                    <a:lnTo>
                      <a:pt x="208" y="193"/>
                    </a:lnTo>
                    <a:lnTo>
                      <a:pt x="204" y="198"/>
                    </a:lnTo>
                    <a:lnTo>
                      <a:pt x="200" y="199"/>
                    </a:lnTo>
                    <a:lnTo>
                      <a:pt x="195" y="199"/>
                    </a:lnTo>
                    <a:lnTo>
                      <a:pt x="191" y="196"/>
                    </a:lnTo>
                    <a:lnTo>
                      <a:pt x="184" y="192"/>
                    </a:lnTo>
                    <a:lnTo>
                      <a:pt x="181" y="189"/>
                    </a:lnTo>
                    <a:lnTo>
                      <a:pt x="177" y="187"/>
                    </a:lnTo>
                    <a:lnTo>
                      <a:pt x="174" y="184"/>
                    </a:lnTo>
                    <a:lnTo>
                      <a:pt x="171" y="183"/>
                    </a:lnTo>
                    <a:lnTo>
                      <a:pt x="165" y="180"/>
                    </a:lnTo>
                    <a:lnTo>
                      <a:pt x="162" y="179"/>
                    </a:lnTo>
                    <a:lnTo>
                      <a:pt x="157" y="179"/>
                    </a:lnTo>
                    <a:lnTo>
                      <a:pt x="155" y="182"/>
                    </a:lnTo>
                    <a:lnTo>
                      <a:pt x="154" y="184"/>
                    </a:lnTo>
                    <a:lnTo>
                      <a:pt x="153" y="187"/>
                    </a:lnTo>
                    <a:lnTo>
                      <a:pt x="153" y="191"/>
                    </a:lnTo>
                    <a:lnTo>
                      <a:pt x="153" y="195"/>
                    </a:lnTo>
                    <a:lnTo>
                      <a:pt x="151" y="199"/>
                    </a:lnTo>
                    <a:lnTo>
                      <a:pt x="150" y="202"/>
                    </a:lnTo>
                    <a:lnTo>
                      <a:pt x="149" y="205"/>
                    </a:lnTo>
                    <a:lnTo>
                      <a:pt x="147" y="207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2" y="209"/>
                    </a:lnTo>
                    <a:lnTo>
                      <a:pt x="127" y="208"/>
                    </a:lnTo>
                    <a:lnTo>
                      <a:pt x="120" y="205"/>
                    </a:lnTo>
                    <a:lnTo>
                      <a:pt x="115" y="204"/>
                    </a:lnTo>
                    <a:lnTo>
                      <a:pt x="109" y="201"/>
                    </a:lnTo>
                    <a:lnTo>
                      <a:pt x="106" y="202"/>
                    </a:lnTo>
                    <a:lnTo>
                      <a:pt x="103" y="205"/>
                    </a:lnTo>
                    <a:lnTo>
                      <a:pt x="101" y="211"/>
                    </a:lnTo>
                    <a:lnTo>
                      <a:pt x="99" y="215"/>
                    </a:lnTo>
                    <a:lnTo>
                      <a:pt x="97" y="221"/>
                    </a:lnTo>
                    <a:lnTo>
                      <a:pt x="95" y="228"/>
                    </a:lnTo>
                    <a:lnTo>
                      <a:pt x="94" y="236"/>
                    </a:lnTo>
                    <a:lnTo>
                      <a:pt x="92" y="239"/>
                    </a:lnTo>
                    <a:lnTo>
                      <a:pt x="89" y="242"/>
                    </a:lnTo>
                    <a:lnTo>
                      <a:pt x="86" y="242"/>
                    </a:lnTo>
                    <a:lnTo>
                      <a:pt x="82" y="242"/>
                    </a:lnTo>
                    <a:lnTo>
                      <a:pt x="79" y="242"/>
                    </a:lnTo>
                    <a:lnTo>
                      <a:pt x="76" y="243"/>
                    </a:lnTo>
                    <a:lnTo>
                      <a:pt x="74" y="244"/>
                    </a:lnTo>
                    <a:lnTo>
                      <a:pt x="73" y="245"/>
                    </a:lnTo>
                    <a:lnTo>
                      <a:pt x="70" y="249"/>
                    </a:lnTo>
                    <a:lnTo>
                      <a:pt x="70" y="252"/>
                    </a:lnTo>
                    <a:lnTo>
                      <a:pt x="66" y="258"/>
                    </a:lnTo>
                    <a:lnTo>
                      <a:pt x="64" y="265"/>
                    </a:lnTo>
                    <a:lnTo>
                      <a:pt x="63" y="270"/>
                    </a:lnTo>
                    <a:lnTo>
                      <a:pt x="62" y="276"/>
                    </a:lnTo>
                    <a:lnTo>
                      <a:pt x="61" y="279"/>
                    </a:lnTo>
                    <a:lnTo>
                      <a:pt x="61" y="282"/>
                    </a:lnTo>
                    <a:lnTo>
                      <a:pt x="61" y="284"/>
                    </a:lnTo>
                    <a:lnTo>
                      <a:pt x="61" y="285"/>
                    </a:lnTo>
                    <a:close/>
                  </a:path>
                </a:pathLst>
              </a:custGeom>
              <a:solidFill>
                <a:srgbClr val="8F2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2" name="Freeform 40"/>
              <p:cNvSpPr>
                <a:spLocks/>
              </p:cNvSpPr>
              <p:nvPr/>
            </p:nvSpPr>
            <p:spPr bwMode="auto">
              <a:xfrm>
                <a:off x="1064" y="2676"/>
                <a:ext cx="30" cy="28"/>
              </a:xfrm>
              <a:custGeom>
                <a:avLst/>
                <a:gdLst>
                  <a:gd name="T0" fmla="*/ 7 w 59"/>
                  <a:gd name="T1" fmla="*/ 0 h 55"/>
                  <a:gd name="T2" fmla="*/ 9 w 59"/>
                  <a:gd name="T3" fmla="*/ 0 h 55"/>
                  <a:gd name="T4" fmla="*/ 11 w 59"/>
                  <a:gd name="T5" fmla="*/ 1 h 55"/>
                  <a:gd name="T6" fmla="*/ 13 w 59"/>
                  <a:gd name="T7" fmla="*/ 3 h 55"/>
                  <a:gd name="T8" fmla="*/ 14 w 59"/>
                  <a:gd name="T9" fmla="*/ 5 h 55"/>
                  <a:gd name="T10" fmla="*/ 16 w 59"/>
                  <a:gd name="T11" fmla="*/ 6 h 55"/>
                  <a:gd name="T12" fmla="*/ 17 w 59"/>
                  <a:gd name="T13" fmla="*/ 6 h 55"/>
                  <a:gd name="T14" fmla="*/ 20 w 59"/>
                  <a:gd name="T15" fmla="*/ 6 h 55"/>
                  <a:gd name="T16" fmla="*/ 23 w 59"/>
                  <a:gd name="T17" fmla="*/ 6 h 55"/>
                  <a:gd name="T18" fmla="*/ 25 w 59"/>
                  <a:gd name="T19" fmla="*/ 7 h 55"/>
                  <a:gd name="T20" fmla="*/ 27 w 59"/>
                  <a:gd name="T21" fmla="*/ 9 h 55"/>
                  <a:gd name="T22" fmla="*/ 29 w 59"/>
                  <a:gd name="T23" fmla="*/ 11 h 55"/>
                  <a:gd name="T24" fmla="*/ 30 w 59"/>
                  <a:gd name="T25" fmla="*/ 14 h 55"/>
                  <a:gd name="T26" fmla="*/ 30 w 59"/>
                  <a:gd name="T27" fmla="*/ 16 h 55"/>
                  <a:gd name="T28" fmla="*/ 30 w 59"/>
                  <a:gd name="T29" fmla="*/ 18 h 55"/>
                  <a:gd name="T30" fmla="*/ 29 w 59"/>
                  <a:gd name="T31" fmla="*/ 20 h 55"/>
                  <a:gd name="T32" fmla="*/ 28 w 59"/>
                  <a:gd name="T33" fmla="*/ 22 h 55"/>
                  <a:gd name="T34" fmla="*/ 27 w 59"/>
                  <a:gd name="T35" fmla="*/ 24 h 55"/>
                  <a:gd name="T36" fmla="*/ 25 w 59"/>
                  <a:gd name="T37" fmla="*/ 26 h 55"/>
                  <a:gd name="T38" fmla="*/ 23 w 59"/>
                  <a:gd name="T39" fmla="*/ 27 h 55"/>
                  <a:gd name="T40" fmla="*/ 21 w 59"/>
                  <a:gd name="T41" fmla="*/ 28 h 55"/>
                  <a:gd name="T42" fmla="*/ 19 w 59"/>
                  <a:gd name="T43" fmla="*/ 28 h 55"/>
                  <a:gd name="T44" fmla="*/ 16 w 59"/>
                  <a:gd name="T45" fmla="*/ 28 h 55"/>
                  <a:gd name="T46" fmla="*/ 14 w 59"/>
                  <a:gd name="T47" fmla="*/ 27 h 55"/>
                  <a:gd name="T48" fmla="*/ 12 w 59"/>
                  <a:gd name="T49" fmla="*/ 26 h 55"/>
                  <a:gd name="T50" fmla="*/ 9 w 59"/>
                  <a:gd name="T51" fmla="*/ 25 h 55"/>
                  <a:gd name="T52" fmla="*/ 7 w 59"/>
                  <a:gd name="T53" fmla="*/ 24 h 55"/>
                  <a:gd name="T54" fmla="*/ 6 w 59"/>
                  <a:gd name="T55" fmla="*/ 22 h 55"/>
                  <a:gd name="T56" fmla="*/ 4 w 59"/>
                  <a:gd name="T57" fmla="*/ 21 h 55"/>
                  <a:gd name="T58" fmla="*/ 3 w 59"/>
                  <a:gd name="T59" fmla="*/ 19 h 55"/>
                  <a:gd name="T60" fmla="*/ 2 w 59"/>
                  <a:gd name="T61" fmla="*/ 17 h 55"/>
                  <a:gd name="T62" fmla="*/ 1 w 59"/>
                  <a:gd name="T63" fmla="*/ 15 h 55"/>
                  <a:gd name="T64" fmla="*/ 1 w 59"/>
                  <a:gd name="T65" fmla="*/ 14 h 55"/>
                  <a:gd name="T66" fmla="*/ 0 w 59"/>
                  <a:gd name="T67" fmla="*/ 11 h 55"/>
                  <a:gd name="T68" fmla="*/ 0 w 59"/>
                  <a:gd name="T69" fmla="*/ 9 h 55"/>
                  <a:gd name="T70" fmla="*/ 0 w 59"/>
                  <a:gd name="T71" fmla="*/ 7 h 55"/>
                  <a:gd name="T72" fmla="*/ 1 w 59"/>
                  <a:gd name="T73" fmla="*/ 6 h 55"/>
                  <a:gd name="T74" fmla="*/ 2 w 59"/>
                  <a:gd name="T75" fmla="*/ 4 h 55"/>
                  <a:gd name="T76" fmla="*/ 3 w 59"/>
                  <a:gd name="T77" fmla="*/ 2 h 55"/>
                  <a:gd name="T78" fmla="*/ 5 w 59"/>
                  <a:gd name="T79" fmla="*/ 1 h 55"/>
                  <a:gd name="T80" fmla="*/ 7 w 59"/>
                  <a:gd name="T81" fmla="*/ 0 h 55"/>
                  <a:gd name="T82" fmla="*/ 7 w 59"/>
                  <a:gd name="T83" fmla="*/ 0 h 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9"/>
                  <a:gd name="T127" fmla="*/ 0 h 55"/>
                  <a:gd name="T128" fmla="*/ 59 w 59"/>
                  <a:gd name="T129" fmla="*/ 55 h 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9" h="55">
                    <a:moveTo>
                      <a:pt x="14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9" y="12"/>
                    </a:lnTo>
                    <a:lnTo>
                      <a:pt x="45" y="11"/>
                    </a:lnTo>
                    <a:lnTo>
                      <a:pt x="50" y="14"/>
                    </a:lnTo>
                    <a:lnTo>
                      <a:pt x="54" y="17"/>
                    </a:lnTo>
                    <a:lnTo>
                      <a:pt x="57" y="22"/>
                    </a:lnTo>
                    <a:lnTo>
                      <a:pt x="59" y="27"/>
                    </a:lnTo>
                    <a:lnTo>
                      <a:pt x="59" y="31"/>
                    </a:lnTo>
                    <a:lnTo>
                      <a:pt x="59" y="36"/>
                    </a:lnTo>
                    <a:lnTo>
                      <a:pt x="57" y="40"/>
                    </a:lnTo>
                    <a:lnTo>
                      <a:pt x="56" y="44"/>
                    </a:lnTo>
                    <a:lnTo>
                      <a:pt x="53" y="48"/>
                    </a:lnTo>
                    <a:lnTo>
                      <a:pt x="50" y="51"/>
                    </a:lnTo>
                    <a:lnTo>
                      <a:pt x="45" y="53"/>
                    </a:lnTo>
                    <a:lnTo>
                      <a:pt x="41" y="55"/>
                    </a:lnTo>
                    <a:lnTo>
                      <a:pt x="37" y="55"/>
                    </a:lnTo>
                    <a:lnTo>
                      <a:pt x="31" y="55"/>
                    </a:lnTo>
                    <a:lnTo>
                      <a:pt x="27" y="53"/>
                    </a:lnTo>
                    <a:lnTo>
                      <a:pt x="23" y="51"/>
                    </a:lnTo>
                    <a:lnTo>
                      <a:pt x="18" y="49"/>
                    </a:lnTo>
                    <a:lnTo>
                      <a:pt x="14" y="47"/>
                    </a:lnTo>
                    <a:lnTo>
                      <a:pt x="11" y="44"/>
                    </a:lnTo>
                    <a:lnTo>
                      <a:pt x="8" y="41"/>
                    </a:lnTo>
                    <a:lnTo>
                      <a:pt x="5" y="38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1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3" name="Freeform 41"/>
              <p:cNvSpPr>
                <a:spLocks/>
              </p:cNvSpPr>
              <p:nvPr/>
            </p:nvSpPr>
            <p:spPr bwMode="auto">
              <a:xfrm>
                <a:off x="1024" y="2675"/>
                <a:ext cx="35" cy="35"/>
              </a:xfrm>
              <a:custGeom>
                <a:avLst/>
                <a:gdLst>
                  <a:gd name="T0" fmla="*/ 28 w 71"/>
                  <a:gd name="T1" fmla="*/ 2 h 69"/>
                  <a:gd name="T2" fmla="*/ 32 w 71"/>
                  <a:gd name="T3" fmla="*/ 6 h 69"/>
                  <a:gd name="T4" fmla="*/ 35 w 71"/>
                  <a:gd name="T5" fmla="*/ 12 h 69"/>
                  <a:gd name="T6" fmla="*/ 35 w 71"/>
                  <a:gd name="T7" fmla="*/ 18 h 69"/>
                  <a:gd name="T8" fmla="*/ 34 w 71"/>
                  <a:gd name="T9" fmla="*/ 24 h 69"/>
                  <a:gd name="T10" fmla="*/ 31 w 71"/>
                  <a:gd name="T11" fmla="*/ 28 h 69"/>
                  <a:gd name="T12" fmla="*/ 27 w 71"/>
                  <a:gd name="T13" fmla="*/ 33 h 69"/>
                  <a:gd name="T14" fmla="*/ 21 w 71"/>
                  <a:gd name="T15" fmla="*/ 34 h 69"/>
                  <a:gd name="T16" fmla="*/ 16 w 71"/>
                  <a:gd name="T17" fmla="*/ 34 h 69"/>
                  <a:gd name="T18" fmla="*/ 12 w 71"/>
                  <a:gd name="T19" fmla="*/ 32 h 69"/>
                  <a:gd name="T20" fmla="*/ 8 w 71"/>
                  <a:gd name="T21" fmla="*/ 29 h 69"/>
                  <a:gd name="T22" fmla="*/ 4 w 71"/>
                  <a:gd name="T23" fmla="*/ 25 h 69"/>
                  <a:gd name="T24" fmla="*/ 2 w 71"/>
                  <a:gd name="T25" fmla="*/ 21 h 69"/>
                  <a:gd name="T26" fmla="*/ 0 w 71"/>
                  <a:gd name="T27" fmla="*/ 17 h 69"/>
                  <a:gd name="T28" fmla="*/ 0 w 71"/>
                  <a:gd name="T29" fmla="*/ 13 h 69"/>
                  <a:gd name="T30" fmla="*/ 3 w 71"/>
                  <a:gd name="T31" fmla="*/ 9 h 69"/>
                  <a:gd name="T32" fmla="*/ 7 w 71"/>
                  <a:gd name="T33" fmla="*/ 6 h 69"/>
                  <a:gd name="T34" fmla="*/ 13 w 71"/>
                  <a:gd name="T35" fmla="*/ 5 h 69"/>
                  <a:gd name="T36" fmla="*/ 18 w 71"/>
                  <a:gd name="T37" fmla="*/ 7 h 69"/>
                  <a:gd name="T38" fmla="*/ 22 w 71"/>
                  <a:gd name="T39" fmla="*/ 12 h 69"/>
                  <a:gd name="T40" fmla="*/ 23 w 71"/>
                  <a:gd name="T41" fmla="*/ 16 h 69"/>
                  <a:gd name="T42" fmla="*/ 23 w 71"/>
                  <a:gd name="T43" fmla="*/ 20 h 69"/>
                  <a:gd name="T44" fmla="*/ 21 w 71"/>
                  <a:gd name="T45" fmla="*/ 22 h 69"/>
                  <a:gd name="T46" fmla="*/ 17 w 71"/>
                  <a:gd name="T47" fmla="*/ 22 h 69"/>
                  <a:gd name="T48" fmla="*/ 15 w 71"/>
                  <a:gd name="T49" fmla="*/ 20 h 69"/>
                  <a:gd name="T50" fmla="*/ 15 w 71"/>
                  <a:gd name="T51" fmla="*/ 15 h 69"/>
                  <a:gd name="T52" fmla="*/ 15 w 71"/>
                  <a:gd name="T53" fmla="*/ 14 h 69"/>
                  <a:gd name="T54" fmla="*/ 9 w 71"/>
                  <a:gd name="T55" fmla="*/ 15 h 69"/>
                  <a:gd name="T56" fmla="*/ 9 w 71"/>
                  <a:gd name="T57" fmla="*/ 20 h 69"/>
                  <a:gd name="T58" fmla="*/ 14 w 71"/>
                  <a:gd name="T59" fmla="*/ 25 h 69"/>
                  <a:gd name="T60" fmla="*/ 19 w 71"/>
                  <a:gd name="T61" fmla="*/ 28 h 69"/>
                  <a:gd name="T62" fmla="*/ 24 w 71"/>
                  <a:gd name="T63" fmla="*/ 26 h 69"/>
                  <a:gd name="T64" fmla="*/ 28 w 71"/>
                  <a:gd name="T65" fmla="*/ 24 h 69"/>
                  <a:gd name="T66" fmla="*/ 29 w 71"/>
                  <a:gd name="T67" fmla="*/ 20 h 69"/>
                  <a:gd name="T68" fmla="*/ 29 w 71"/>
                  <a:gd name="T69" fmla="*/ 14 h 69"/>
                  <a:gd name="T70" fmla="*/ 27 w 71"/>
                  <a:gd name="T71" fmla="*/ 9 h 69"/>
                  <a:gd name="T72" fmla="*/ 24 w 71"/>
                  <a:gd name="T73" fmla="*/ 5 h 69"/>
                  <a:gd name="T74" fmla="*/ 24 w 71"/>
                  <a:gd name="T75" fmla="*/ 2 h 69"/>
                  <a:gd name="T76" fmla="*/ 25 w 71"/>
                  <a:gd name="T77" fmla="*/ 0 h 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"/>
                  <a:gd name="T118" fmla="*/ 0 h 69"/>
                  <a:gd name="T119" fmla="*/ 71 w 71"/>
                  <a:gd name="T120" fmla="*/ 69 h 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" h="69">
                    <a:moveTo>
                      <a:pt x="50" y="0"/>
                    </a:moveTo>
                    <a:lnTo>
                      <a:pt x="56" y="3"/>
                    </a:lnTo>
                    <a:lnTo>
                      <a:pt x="61" y="8"/>
                    </a:lnTo>
                    <a:lnTo>
                      <a:pt x="64" y="12"/>
                    </a:lnTo>
                    <a:lnTo>
                      <a:pt x="68" y="18"/>
                    </a:lnTo>
                    <a:lnTo>
                      <a:pt x="70" y="23"/>
                    </a:lnTo>
                    <a:lnTo>
                      <a:pt x="71" y="29"/>
                    </a:lnTo>
                    <a:lnTo>
                      <a:pt x="71" y="35"/>
                    </a:lnTo>
                    <a:lnTo>
                      <a:pt x="71" y="41"/>
                    </a:lnTo>
                    <a:lnTo>
                      <a:pt x="69" y="47"/>
                    </a:lnTo>
                    <a:lnTo>
                      <a:pt x="67" y="52"/>
                    </a:lnTo>
                    <a:lnTo>
                      <a:pt x="63" y="56"/>
                    </a:lnTo>
                    <a:lnTo>
                      <a:pt x="60" y="62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8"/>
                    </a:lnTo>
                    <a:lnTo>
                      <a:pt x="37" y="69"/>
                    </a:lnTo>
                    <a:lnTo>
                      <a:pt x="33" y="68"/>
                    </a:lnTo>
                    <a:lnTo>
                      <a:pt x="30" y="66"/>
                    </a:lnTo>
                    <a:lnTo>
                      <a:pt x="24" y="63"/>
                    </a:lnTo>
                    <a:lnTo>
                      <a:pt x="21" y="62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3" y="23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32" y="11"/>
                    </a:lnTo>
                    <a:lnTo>
                      <a:pt x="37" y="13"/>
                    </a:lnTo>
                    <a:lnTo>
                      <a:pt x="42" y="17"/>
                    </a:lnTo>
                    <a:lnTo>
                      <a:pt x="45" y="23"/>
                    </a:lnTo>
                    <a:lnTo>
                      <a:pt x="48" y="29"/>
                    </a:lnTo>
                    <a:lnTo>
                      <a:pt x="47" y="32"/>
                    </a:lnTo>
                    <a:lnTo>
                      <a:pt x="47" y="36"/>
                    </a:lnTo>
                    <a:lnTo>
                      <a:pt x="46" y="40"/>
                    </a:lnTo>
                    <a:lnTo>
                      <a:pt x="46" y="44"/>
                    </a:lnTo>
                    <a:lnTo>
                      <a:pt x="43" y="44"/>
                    </a:lnTo>
                    <a:lnTo>
                      <a:pt x="38" y="44"/>
                    </a:lnTo>
                    <a:lnTo>
                      <a:pt x="35" y="44"/>
                    </a:lnTo>
                    <a:lnTo>
                      <a:pt x="32" y="45"/>
                    </a:lnTo>
                    <a:lnTo>
                      <a:pt x="31" y="40"/>
                    </a:lnTo>
                    <a:lnTo>
                      <a:pt x="31" y="36"/>
                    </a:lnTo>
                    <a:lnTo>
                      <a:pt x="31" y="30"/>
                    </a:lnTo>
                    <a:lnTo>
                      <a:pt x="33" y="28"/>
                    </a:lnTo>
                    <a:lnTo>
                      <a:pt x="30" y="27"/>
                    </a:lnTo>
                    <a:lnTo>
                      <a:pt x="24" y="28"/>
                    </a:lnTo>
                    <a:lnTo>
                      <a:pt x="18" y="30"/>
                    </a:lnTo>
                    <a:lnTo>
                      <a:pt x="14" y="34"/>
                    </a:lnTo>
                    <a:lnTo>
                      <a:pt x="18" y="40"/>
                    </a:lnTo>
                    <a:lnTo>
                      <a:pt x="23" y="45"/>
                    </a:lnTo>
                    <a:lnTo>
                      <a:pt x="28" y="50"/>
                    </a:lnTo>
                    <a:lnTo>
                      <a:pt x="34" y="54"/>
                    </a:lnTo>
                    <a:lnTo>
                      <a:pt x="39" y="55"/>
                    </a:lnTo>
                    <a:lnTo>
                      <a:pt x="46" y="54"/>
                    </a:lnTo>
                    <a:lnTo>
                      <a:pt x="49" y="52"/>
                    </a:lnTo>
                    <a:lnTo>
                      <a:pt x="53" y="50"/>
                    </a:lnTo>
                    <a:lnTo>
                      <a:pt x="56" y="48"/>
                    </a:lnTo>
                    <a:lnTo>
                      <a:pt x="59" y="44"/>
                    </a:lnTo>
                    <a:lnTo>
                      <a:pt x="59" y="39"/>
                    </a:lnTo>
                    <a:lnTo>
                      <a:pt x="59" y="32"/>
                    </a:lnTo>
                    <a:lnTo>
                      <a:pt x="58" y="28"/>
                    </a:lnTo>
                    <a:lnTo>
                      <a:pt x="57" y="23"/>
                    </a:lnTo>
                    <a:lnTo>
                      <a:pt x="55" y="18"/>
                    </a:lnTo>
                    <a:lnTo>
                      <a:pt x="53" y="14"/>
                    </a:lnTo>
                    <a:lnTo>
                      <a:pt x="49" y="10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4" name="Freeform 42"/>
              <p:cNvSpPr>
                <a:spLocks/>
              </p:cNvSpPr>
              <p:nvPr/>
            </p:nvSpPr>
            <p:spPr bwMode="auto">
              <a:xfrm>
                <a:off x="1129" y="2675"/>
                <a:ext cx="24" cy="34"/>
              </a:xfrm>
              <a:custGeom>
                <a:avLst/>
                <a:gdLst>
                  <a:gd name="T0" fmla="*/ 6 w 49"/>
                  <a:gd name="T1" fmla="*/ 0 h 66"/>
                  <a:gd name="T2" fmla="*/ 10 w 49"/>
                  <a:gd name="T3" fmla="*/ 0 h 66"/>
                  <a:gd name="T4" fmla="*/ 13 w 49"/>
                  <a:gd name="T5" fmla="*/ 1 h 66"/>
                  <a:gd name="T6" fmla="*/ 15 w 49"/>
                  <a:gd name="T7" fmla="*/ 2 h 66"/>
                  <a:gd name="T8" fmla="*/ 18 w 49"/>
                  <a:gd name="T9" fmla="*/ 5 h 66"/>
                  <a:gd name="T10" fmla="*/ 19 w 49"/>
                  <a:gd name="T11" fmla="*/ 7 h 66"/>
                  <a:gd name="T12" fmla="*/ 21 w 49"/>
                  <a:gd name="T13" fmla="*/ 9 h 66"/>
                  <a:gd name="T14" fmla="*/ 23 w 49"/>
                  <a:gd name="T15" fmla="*/ 13 h 66"/>
                  <a:gd name="T16" fmla="*/ 24 w 49"/>
                  <a:gd name="T17" fmla="*/ 16 h 66"/>
                  <a:gd name="T18" fmla="*/ 24 w 49"/>
                  <a:gd name="T19" fmla="*/ 19 h 66"/>
                  <a:gd name="T20" fmla="*/ 24 w 49"/>
                  <a:gd name="T21" fmla="*/ 22 h 66"/>
                  <a:gd name="T22" fmla="*/ 23 w 49"/>
                  <a:gd name="T23" fmla="*/ 25 h 66"/>
                  <a:gd name="T24" fmla="*/ 23 w 49"/>
                  <a:gd name="T25" fmla="*/ 28 h 66"/>
                  <a:gd name="T26" fmla="*/ 20 w 49"/>
                  <a:gd name="T27" fmla="*/ 30 h 66"/>
                  <a:gd name="T28" fmla="*/ 18 w 49"/>
                  <a:gd name="T29" fmla="*/ 32 h 66"/>
                  <a:gd name="T30" fmla="*/ 15 w 49"/>
                  <a:gd name="T31" fmla="*/ 33 h 66"/>
                  <a:gd name="T32" fmla="*/ 12 w 49"/>
                  <a:gd name="T33" fmla="*/ 34 h 66"/>
                  <a:gd name="T34" fmla="*/ 10 w 49"/>
                  <a:gd name="T35" fmla="*/ 33 h 66"/>
                  <a:gd name="T36" fmla="*/ 7 w 49"/>
                  <a:gd name="T37" fmla="*/ 31 h 66"/>
                  <a:gd name="T38" fmla="*/ 4 w 49"/>
                  <a:gd name="T39" fmla="*/ 29 h 66"/>
                  <a:gd name="T40" fmla="*/ 2 w 49"/>
                  <a:gd name="T41" fmla="*/ 27 h 66"/>
                  <a:gd name="T42" fmla="*/ 1 w 49"/>
                  <a:gd name="T43" fmla="*/ 24 h 66"/>
                  <a:gd name="T44" fmla="*/ 0 w 49"/>
                  <a:gd name="T45" fmla="*/ 21 h 66"/>
                  <a:gd name="T46" fmla="*/ 0 w 49"/>
                  <a:gd name="T47" fmla="*/ 18 h 66"/>
                  <a:gd name="T48" fmla="*/ 1 w 49"/>
                  <a:gd name="T49" fmla="*/ 15 h 66"/>
                  <a:gd name="T50" fmla="*/ 2 w 49"/>
                  <a:gd name="T51" fmla="*/ 14 h 66"/>
                  <a:gd name="T52" fmla="*/ 5 w 49"/>
                  <a:gd name="T53" fmla="*/ 13 h 66"/>
                  <a:gd name="T54" fmla="*/ 6 w 49"/>
                  <a:gd name="T55" fmla="*/ 12 h 66"/>
                  <a:gd name="T56" fmla="*/ 8 w 49"/>
                  <a:gd name="T57" fmla="*/ 11 h 66"/>
                  <a:gd name="T58" fmla="*/ 11 w 49"/>
                  <a:gd name="T59" fmla="*/ 13 h 66"/>
                  <a:gd name="T60" fmla="*/ 14 w 49"/>
                  <a:gd name="T61" fmla="*/ 15 h 66"/>
                  <a:gd name="T62" fmla="*/ 13 w 49"/>
                  <a:gd name="T63" fmla="*/ 16 h 66"/>
                  <a:gd name="T64" fmla="*/ 11 w 49"/>
                  <a:gd name="T65" fmla="*/ 18 h 66"/>
                  <a:gd name="T66" fmla="*/ 9 w 49"/>
                  <a:gd name="T67" fmla="*/ 18 h 66"/>
                  <a:gd name="T68" fmla="*/ 8 w 49"/>
                  <a:gd name="T69" fmla="*/ 19 h 66"/>
                  <a:gd name="T70" fmla="*/ 7 w 49"/>
                  <a:gd name="T71" fmla="*/ 20 h 66"/>
                  <a:gd name="T72" fmla="*/ 7 w 49"/>
                  <a:gd name="T73" fmla="*/ 22 h 66"/>
                  <a:gd name="T74" fmla="*/ 8 w 49"/>
                  <a:gd name="T75" fmla="*/ 23 h 66"/>
                  <a:gd name="T76" fmla="*/ 11 w 49"/>
                  <a:gd name="T77" fmla="*/ 25 h 66"/>
                  <a:gd name="T78" fmla="*/ 12 w 49"/>
                  <a:gd name="T79" fmla="*/ 26 h 66"/>
                  <a:gd name="T80" fmla="*/ 14 w 49"/>
                  <a:gd name="T81" fmla="*/ 26 h 66"/>
                  <a:gd name="T82" fmla="*/ 16 w 49"/>
                  <a:gd name="T83" fmla="*/ 25 h 66"/>
                  <a:gd name="T84" fmla="*/ 18 w 49"/>
                  <a:gd name="T85" fmla="*/ 22 h 66"/>
                  <a:gd name="T86" fmla="*/ 18 w 49"/>
                  <a:gd name="T87" fmla="*/ 20 h 66"/>
                  <a:gd name="T88" fmla="*/ 18 w 49"/>
                  <a:gd name="T89" fmla="*/ 18 h 66"/>
                  <a:gd name="T90" fmla="*/ 18 w 49"/>
                  <a:gd name="T91" fmla="*/ 15 h 66"/>
                  <a:gd name="T92" fmla="*/ 17 w 49"/>
                  <a:gd name="T93" fmla="*/ 14 h 66"/>
                  <a:gd name="T94" fmla="*/ 15 w 49"/>
                  <a:gd name="T95" fmla="*/ 12 h 66"/>
                  <a:gd name="T96" fmla="*/ 12 w 49"/>
                  <a:gd name="T97" fmla="*/ 9 h 66"/>
                  <a:gd name="T98" fmla="*/ 9 w 49"/>
                  <a:gd name="T99" fmla="*/ 8 h 66"/>
                  <a:gd name="T100" fmla="*/ 6 w 49"/>
                  <a:gd name="T101" fmla="*/ 6 h 66"/>
                  <a:gd name="T102" fmla="*/ 5 w 49"/>
                  <a:gd name="T103" fmla="*/ 3 h 66"/>
                  <a:gd name="T104" fmla="*/ 6 w 49"/>
                  <a:gd name="T105" fmla="*/ 0 h 66"/>
                  <a:gd name="T106" fmla="*/ 6 w 49"/>
                  <a:gd name="T107" fmla="*/ 0 h 6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"/>
                  <a:gd name="T163" fmla="*/ 0 h 66"/>
                  <a:gd name="T164" fmla="*/ 49 w 49"/>
                  <a:gd name="T165" fmla="*/ 66 h 6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" h="66">
                    <a:moveTo>
                      <a:pt x="13" y="0"/>
                    </a:moveTo>
                    <a:lnTo>
                      <a:pt x="20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9"/>
                    </a:lnTo>
                    <a:lnTo>
                      <a:pt x="39" y="13"/>
                    </a:lnTo>
                    <a:lnTo>
                      <a:pt x="43" y="18"/>
                    </a:lnTo>
                    <a:lnTo>
                      <a:pt x="46" y="25"/>
                    </a:lnTo>
                    <a:lnTo>
                      <a:pt x="49" y="31"/>
                    </a:lnTo>
                    <a:lnTo>
                      <a:pt x="49" y="37"/>
                    </a:lnTo>
                    <a:lnTo>
                      <a:pt x="49" y="43"/>
                    </a:lnTo>
                    <a:lnTo>
                      <a:pt x="47" y="49"/>
                    </a:lnTo>
                    <a:lnTo>
                      <a:pt x="46" y="54"/>
                    </a:lnTo>
                    <a:lnTo>
                      <a:pt x="41" y="59"/>
                    </a:lnTo>
                    <a:lnTo>
                      <a:pt x="37" y="63"/>
                    </a:lnTo>
                    <a:lnTo>
                      <a:pt x="31" y="65"/>
                    </a:lnTo>
                    <a:lnTo>
                      <a:pt x="25" y="66"/>
                    </a:lnTo>
                    <a:lnTo>
                      <a:pt x="20" y="64"/>
                    </a:lnTo>
                    <a:lnTo>
                      <a:pt x="14" y="61"/>
                    </a:lnTo>
                    <a:lnTo>
                      <a:pt x="9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10" y="25"/>
                    </a:lnTo>
                    <a:lnTo>
                      <a:pt x="13" y="23"/>
                    </a:lnTo>
                    <a:lnTo>
                      <a:pt x="16" y="22"/>
                    </a:lnTo>
                    <a:lnTo>
                      <a:pt x="22" y="25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4"/>
                    </a:lnTo>
                    <a:lnTo>
                      <a:pt x="18" y="35"/>
                    </a:lnTo>
                    <a:lnTo>
                      <a:pt x="16" y="36"/>
                    </a:lnTo>
                    <a:lnTo>
                      <a:pt x="14" y="39"/>
                    </a:lnTo>
                    <a:lnTo>
                      <a:pt x="15" y="42"/>
                    </a:lnTo>
                    <a:lnTo>
                      <a:pt x="17" y="45"/>
                    </a:lnTo>
                    <a:lnTo>
                      <a:pt x="22" y="49"/>
                    </a:lnTo>
                    <a:lnTo>
                      <a:pt x="25" y="50"/>
                    </a:lnTo>
                    <a:lnTo>
                      <a:pt x="29" y="50"/>
                    </a:lnTo>
                    <a:lnTo>
                      <a:pt x="33" y="48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7" y="34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0" y="23"/>
                    </a:lnTo>
                    <a:lnTo>
                      <a:pt x="25" y="18"/>
                    </a:lnTo>
                    <a:lnTo>
                      <a:pt x="18" y="15"/>
                    </a:lnTo>
                    <a:lnTo>
                      <a:pt x="13" y="11"/>
                    </a:lnTo>
                    <a:lnTo>
                      <a:pt x="11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5" name="Freeform 43"/>
              <p:cNvSpPr>
                <a:spLocks/>
              </p:cNvSpPr>
              <p:nvPr/>
            </p:nvSpPr>
            <p:spPr bwMode="auto">
              <a:xfrm>
                <a:off x="1094" y="2680"/>
                <a:ext cx="30" cy="35"/>
              </a:xfrm>
              <a:custGeom>
                <a:avLst/>
                <a:gdLst>
                  <a:gd name="T0" fmla="*/ 15 w 59"/>
                  <a:gd name="T1" fmla="*/ 0 h 69"/>
                  <a:gd name="T2" fmla="*/ 21 w 59"/>
                  <a:gd name="T3" fmla="*/ 2 h 69"/>
                  <a:gd name="T4" fmla="*/ 25 w 59"/>
                  <a:gd name="T5" fmla="*/ 6 h 69"/>
                  <a:gd name="T6" fmla="*/ 28 w 59"/>
                  <a:gd name="T7" fmla="*/ 11 h 69"/>
                  <a:gd name="T8" fmla="*/ 30 w 59"/>
                  <a:gd name="T9" fmla="*/ 18 h 69"/>
                  <a:gd name="T10" fmla="*/ 29 w 59"/>
                  <a:gd name="T11" fmla="*/ 25 h 69"/>
                  <a:gd name="T12" fmla="*/ 27 w 59"/>
                  <a:gd name="T13" fmla="*/ 30 h 69"/>
                  <a:gd name="T14" fmla="*/ 22 w 59"/>
                  <a:gd name="T15" fmla="*/ 34 h 69"/>
                  <a:gd name="T16" fmla="*/ 17 w 59"/>
                  <a:gd name="T17" fmla="*/ 34 h 69"/>
                  <a:gd name="T18" fmla="*/ 13 w 59"/>
                  <a:gd name="T19" fmla="*/ 32 h 69"/>
                  <a:gd name="T20" fmla="*/ 9 w 59"/>
                  <a:gd name="T21" fmla="*/ 30 h 69"/>
                  <a:gd name="T22" fmla="*/ 6 w 59"/>
                  <a:gd name="T23" fmla="*/ 28 h 69"/>
                  <a:gd name="T24" fmla="*/ 5 w 59"/>
                  <a:gd name="T25" fmla="*/ 26 h 69"/>
                  <a:gd name="T26" fmla="*/ 7 w 59"/>
                  <a:gd name="T27" fmla="*/ 23 h 69"/>
                  <a:gd name="T28" fmla="*/ 9 w 59"/>
                  <a:gd name="T29" fmla="*/ 19 h 69"/>
                  <a:gd name="T30" fmla="*/ 11 w 59"/>
                  <a:gd name="T31" fmla="*/ 16 h 69"/>
                  <a:gd name="T32" fmla="*/ 14 w 59"/>
                  <a:gd name="T33" fmla="*/ 15 h 69"/>
                  <a:gd name="T34" fmla="*/ 17 w 59"/>
                  <a:gd name="T35" fmla="*/ 15 h 69"/>
                  <a:gd name="T36" fmla="*/ 18 w 59"/>
                  <a:gd name="T37" fmla="*/ 18 h 69"/>
                  <a:gd name="T38" fmla="*/ 14 w 59"/>
                  <a:gd name="T39" fmla="*/ 23 h 69"/>
                  <a:gd name="T40" fmla="*/ 14 w 59"/>
                  <a:gd name="T41" fmla="*/ 26 h 69"/>
                  <a:gd name="T42" fmla="*/ 19 w 59"/>
                  <a:gd name="T43" fmla="*/ 26 h 69"/>
                  <a:gd name="T44" fmla="*/ 23 w 59"/>
                  <a:gd name="T45" fmla="*/ 23 h 69"/>
                  <a:gd name="T46" fmla="*/ 22 w 59"/>
                  <a:gd name="T47" fmla="*/ 19 h 69"/>
                  <a:gd name="T48" fmla="*/ 21 w 59"/>
                  <a:gd name="T49" fmla="*/ 14 h 69"/>
                  <a:gd name="T50" fmla="*/ 20 w 59"/>
                  <a:gd name="T51" fmla="*/ 10 h 69"/>
                  <a:gd name="T52" fmla="*/ 16 w 59"/>
                  <a:gd name="T53" fmla="*/ 8 h 69"/>
                  <a:gd name="T54" fmla="*/ 11 w 59"/>
                  <a:gd name="T55" fmla="*/ 9 h 69"/>
                  <a:gd name="T56" fmla="*/ 8 w 59"/>
                  <a:gd name="T57" fmla="*/ 13 h 69"/>
                  <a:gd name="T58" fmla="*/ 5 w 59"/>
                  <a:gd name="T59" fmla="*/ 18 h 69"/>
                  <a:gd name="T60" fmla="*/ 2 w 59"/>
                  <a:gd name="T61" fmla="*/ 18 h 69"/>
                  <a:gd name="T62" fmla="*/ 0 w 59"/>
                  <a:gd name="T63" fmla="*/ 14 h 69"/>
                  <a:gd name="T64" fmla="*/ 2 w 59"/>
                  <a:gd name="T65" fmla="*/ 10 h 69"/>
                  <a:gd name="T66" fmla="*/ 5 w 59"/>
                  <a:gd name="T67" fmla="*/ 6 h 69"/>
                  <a:gd name="T68" fmla="*/ 9 w 59"/>
                  <a:gd name="T69" fmla="*/ 3 h 69"/>
                  <a:gd name="T70" fmla="*/ 11 w 59"/>
                  <a:gd name="T71" fmla="*/ 1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"/>
                  <a:gd name="T109" fmla="*/ 0 h 69"/>
                  <a:gd name="T110" fmla="*/ 59 w 59"/>
                  <a:gd name="T111" fmla="*/ 69 h 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" h="69">
                    <a:moveTo>
                      <a:pt x="22" y="2"/>
                    </a:moveTo>
                    <a:lnTo>
                      <a:pt x="29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7"/>
                    </a:lnTo>
                    <a:lnTo>
                      <a:pt x="49" y="12"/>
                    </a:lnTo>
                    <a:lnTo>
                      <a:pt x="54" y="17"/>
                    </a:lnTo>
                    <a:lnTo>
                      <a:pt x="56" y="22"/>
                    </a:lnTo>
                    <a:lnTo>
                      <a:pt x="59" y="30"/>
                    </a:lnTo>
                    <a:lnTo>
                      <a:pt x="59" y="35"/>
                    </a:lnTo>
                    <a:lnTo>
                      <a:pt x="59" y="42"/>
                    </a:lnTo>
                    <a:lnTo>
                      <a:pt x="58" y="49"/>
                    </a:lnTo>
                    <a:lnTo>
                      <a:pt x="56" y="55"/>
                    </a:lnTo>
                    <a:lnTo>
                      <a:pt x="53" y="59"/>
                    </a:lnTo>
                    <a:lnTo>
                      <a:pt x="48" y="64"/>
                    </a:lnTo>
                    <a:lnTo>
                      <a:pt x="43" y="67"/>
                    </a:lnTo>
                    <a:lnTo>
                      <a:pt x="37" y="69"/>
                    </a:lnTo>
                    <a:lnTo>
                      <a:pt x="33" y="67"/>
                    </a:lnTo>
                    <a:lnTo>
                      <a:pt x="30" y="66"/>
                    </a:lnTo>
                    <a:lnTo>
                      <a:pt x="25" y="64"/>
                    </a:lnTo>
                    <a:lnTo>
                      <a:pt x="22" y="63"/>
                    </a:lnTo>
                    <a:lnTo>
                      <a:pt x="18" y="60"/>
                    </a:lnTo>
                    <a:lnTo>
                      <a:pt x="15" y="58"/>
                    </a:lnTo>
                    <a:lnTo>
                      <a:pt x="11" y="56"/>
                    </a:lnTo>
                    <a:lnTo>
                      <a:pt x="10" y="55"/>
                    </a:lnTo>
                    <a:lnTo>
                      <a:pt x="10" y="52"/>
                    </a:lnTo>
                    <a:lnTo>
                      <a:pt x="11" y="50"/>
                    </a:lnTo>
                    <a:lnTo>
                      <a:pt x="14" y="45"/>
                    </a:lnTo>
                    <a:lnTo>
                      <a:pt x="16" y="42"/>
                    </a:lnTo>
                    <a:lnTo>
                      <a:pt x="18" y="38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4" y="30"/>
                    </a:lnTo>
                    <a:lnTo>
                      <a:pt x="28" y="30"/>
                    </a:lnTo>
                    <a:lnTo>
                      <a:pt x="31" y="30"/>
                    </a:lnTo>
                    <a:lnTo>
                      <a:pt x="34" y="30"/>
                    </a:lnTo>
                    <a:lnTo>
                      <a:pt x="38" y="32"/>
                    </a:lnTo>
                    <a:lnTo>
                      <a:pt x="35" y="35"/>
                    </a:lnTo>
                    <a:lnTo>
                      <a:pt x="32" y="41"/>
                    </a:lnTo>
                    <a:lnTo>
                      <a:pt x="28" y="45"/>
                    </a:lnTo>
                    <a:lnTo>
                      <a:pt x="24" y="49"/>
                    </a:lnTo>
                    <a:lnTo>
                      <a:pt x="28" y="52"/>
                    </a:lnTo>
                    <a:lnTo>
                      <a:pt x="33" y="56"/>
                    </a:lnTo>
                    <a:lnTo>
                      <a:pt x="38" y="52"/>
                    </a:lnTo>
                    <a:lnTo>
                      <a:pt x="45" y="49"/>
                    </a:lnTo>
                    <a:lnTo>
                      <a:pt x="45" y="45"/>
                    </a:lnTo>
                    <a:lnTo>
                      <a:pt x="44" y="41"/>
                    </a:lnTo>
                    <a:lnTo>
                      <a:pt x="43" y="37"/>
                    </a:lnTo>
                    <a:lnTo>
                      <a:pt x="43" y="32"/>
                    </a:lnTo>
                    <a:lnTo>
                      <a:pt x="42" y="27"/>
                    </a:lnTo>
                    <a:lnTo>
                      <a:pt x="41" y="22"/>
                    </a:lnTo>
                    <a:lnTo>
                      <a:pt x="40" y="19"/>
                    </a:lnTo>
                    <a:lnTo>
                      <a:pt x="38" y="18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6"/>
                    </a:lnTo>
                    <a:lnTo>
                      <a:pt x="11" y="31"/>
                    </a:lnTo>
                    <a:lnTo>
                      <a:pt x="9" y="35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4" y="19"/>
                    </a:lnTo>
                    <a:lnTo>
                      <a:pt x="8" y="16"/>
                    </a:lnTo>
                    <a:lnTo>
                      <a:pt x="10" y="12"/>
                    </a:lnTo>
                    <a:lnTo>
                      <a:pt x="15" y="8"/>
                    </a:lnTo>
                    <a:lnTo>
                      <a:pt x="18" y="5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6" name="Freeform 44"/>
              <p:cNvSpPr>
                <a:spLocks/>
              </p:cNvSpPr>
              <p:nvPr/>
            </p:nvSpPr>
            <p:spPr bwMode="auto">
              <a:xfrm>
                <a:off x="1056" y="2697"/>
                <a:ext cx="32" cy="35"/>
              </a:xfrm>
              <a:custGeom>
                <a:avLst/>
                <a:gdLst>
                  <a:gd name="T0" fmla="*/ 16 w 66"/>
                  <a:gd name="T1" fmla="*/ 3 h 71"/>
                  <a:gd name="T2" fmla="*/ 14 w 66"/>
                  <a:gd name="T3" fmla="*/ 8 h 71"/>
                  <a:gd name="T4" fmla="*/ 8 w 66"/>
                  <a:gd name="T5" fmla="*/ 14 h 71"/>
                  <a:gd name="T6" fmla="*/ 5 w 66"/>
                  <a:gd name="T7" fmla="*/ 18 h 71"/>
                  <a:gd name="T8" fmla="*/ 7 w 66"/>
                  <a:gd name="T9" fmla="*/ 23 h 71"/>
                  <a:gd name="T10" fmla="*/ 10 w 66"/>
                  <a:gd name="T11" fmla="*/ 25 h 71"/>
                  <a:gd name="T12" fmla="*/ 14 w 66"/>
                  <a:gd name="T13" fmla="*/ 25 h 71"/>
                  <a:gd name="T14" fmla="*/ 17 w 66"/>
                  <a:gd name="T15" fmla="*/ 25 h 71"/>
                  <a:gd name="T16" fmla="*/ 21 w 66"/>
                  <a:gd name="T17" fmla="*/ 26 h 71"/>
                  <a:gd name="T18" fmla="*/ 24 w 66"/>
                  <a:gd name="T19" fmla="*/ 23 h 71"/>
                  <a:gd name="T20" fmla="*/ 23 w 66"/>
                  <a:gd name="T21" fmla="*/ 18 h 71"/>
                  <a:gd name="T22" fmla="*/ 18 w 66"/>
                  <a:gd name="T23" fmla="*/ 16 h 71"/>
                  <a:gd name="T24" fmla="*/ 16 w 66"/>
                  <a:gd name="T25" fmla="*/ 17 h 71"/>
                  <a:gd name="T26" fmla="*/ 16 w 66"/>
                  <a:gd name="T27" fmla="*/ 22 h 71"/>
                  <a:gd name="T28" fmla="*/ 12 w 66"/>
                  <a:gd name="T29" fmla="*/ 20 h 71"/>
                  <a:gd name="T30" fmla="*/ 12 w 66"/>
                  <a:gd name="T31" fmla="*/ 14 h 71"/>
                  <a:gd name="T32" fmla="*/ 16 w 66"/>
                  <a:gd name="T33" fmla="*/ 9 h 71"/>
                  <a:gd name="T34" fmla="*/ 21 w 66"/>
                  <a:gd name="T35" fmla="*/ 8 h 71"/>
                  <a:gd name="T36" fmla="*/ 25 w 66"/>
                  <a:gd name="T37" fmla="*/ 10 h 71"/>
                  <a:gd name="T38" fmla="*/ 29 w 66"/>
                  <a:gd name="T39" fmla="*/ 13 h 71"/>
                  <a:gd name="T40" fmla="*/ 31 w 66"/>
                  <a:gd name="T41" fmla="*/ 17 h 71"/>
                  <a:gd name="T42" fmla="*/ 32 w 66"/>
                  <a:gd name="T43" fmla="*/ 22 h 71"/>
                  <a:gd name="T44" fmla="*/ 31 w 66"/>
                  <a:gd name="T45" fmla="*/ 27 h 71"/>
                  <a:gd name="T46" fmla="*/ 28 w 66"/>
                  <a:gd name="T47" fmla="*/ 31 h 71"/>
                  <a:gd name="T48" fmla="*/ 22 w 66"/>
                  <a:gd name="T49" fmla="*/ 34 h 71"/>
                  <a:gd name="T50" fmla="*/ 16 w 66"/>
                  <a:gd name="T51" fmla="*/ 35 h 71"/>
                  <a:gd name="T52" fmla="*/ 9 w 66"/>
                  <a:gd name="T53" fmla="*/ 32 h 71"/>
                  <a:gd name="T54" fmla="*/ 5 w 66"/>
                  <a:gd name="T55" fmla="*/ 28 h 71"/>
                  <a:gd name="T56" fmla="*/ 2 w 66"/>
                  <a:gd name="T57" fmla="*/ 22 h 71"/>
                  <a:gd name="T58" fmla="*/ 0 w 66"/>
                  <a:gd name="T59" fmla="*/ 15 h 71"/>
                  <a:gd name="T60" fmla="*/ 2 w 66"/>
                  <a:gd name="T61" fmla="*/ 9 h 71"/>
                  <a:gd name="T62" fmla="*/ 6 w 66"/>
                  <a:gd name="T63" fmla="*/ 3 h 71"/>
                  <a:gd name="T64" fmla="*/ 12 w 66"/>
                  <a:gd name="T65" fmla="*/ 0 h 71"/>
                  <a:gd name="T66" fmla="*/ 15 w 66"/>
                  <a:gd name="T67" fmla="*/ 0 h 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71"/>
                  <a:gd name="T104" fmla="*/ 66 w 66"/>
                  <a:gd name="T105" fmla="*/ 71 h 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71">
                    <a:moveTo>
                      <a:pt x="31" y="0"/>
                    </a:moveTo>
                    <a:lnTo>
                      <a:pt x="34" y="6"/>
                    </a:lnTo>
                    <a:lnTo>
                      <a:pt x="33" y="11"/>
                    </a:lnTo>
                    <a:lnTo>
                      <a:pt x="28" y="17"/>
                    </a:lnTo>
                    <a:lnTo>
                      <a:pt x="22" y="22"/>
                    </a:lnTo>
                    <a:lnTo>
                      <a:pt x="16" y="29"/>
                    </a:lnTo>
                    <a:lnTo>
                      <a:pt x="12" y="34"/>
                    </a:lnTo>
                    <a:lnTo>
                      <a:pt x="11" y="37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2" y="51"/>
                    </a:lnTo>
                    <a:lnTo>
                      <a:pt x="36" y="51"/>
                    </a:lnTo>
                    <a:lnTo>
                      <a:pt x="41" y="52"/>
                    </a:lnTo>
                    <a:lnTo>
                      <a:pt x="44" y="52"/>
                    </a:lnTo>
                    <a:lnTo>
                      <a:pt x="47" y="52"/>
                    </a:lnTo>
                    <a:lnTo>
                      <a:pt x="49" y="46"/>
                    </a:lnTo>
                    <a:lnTo>
                      <a:pt x="52" y="39"/>
                    </a:lnTo>
                    <a:lnTo>
                      <a:pt x="48" y="37"/>
                    </a:lnTo>
                    <a:lnTo>
                      <a:pt x="44" y="35"/>
                    </a:lnTo>
                    <a:lnTo>
                      <a:pt x="38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9"/>
                    </a:lnTo>
                    <a:lnTo>
                      <a:pt x="32" y="44"/>
                    </a:lnTo>
                    <a:lnTo>
                      <a:pt x="29" y="46"/>
                    </a:lnTo>
                    <a:lnTo>
                      <a:pt x="25" y="40"/>
                    </a:lnTo>
                    <a:lnTo>
                      <a:pt x="21" y="35"/>
                    </a:lnTo>
                    <a:lnTo>
                      <a:pt x="25" y="29"/>
                    </a:lnTo>
                    <a:lnTo>
                      <a:pt x="29" y="22"/>
                    </a:lnTo>
                    <a:lnTo>
                      <a:pt x="34" y="19"/>
                    </a:lnTo>
                    <a:lnTo>
                      <a:pt x="38" y="18"/>
                    </a:lnTo>
                    <a:lnTo>
                      <a:pt x="43" y="17"/>
                    </a:lnTo>
                    <a:lnTo>
                      <a:pt x="48" y="19"/>
                    </a:lnTo>
                    <a:lnTo>
                      <a:pt x="51" y="20"/>
                    </a:lnTo>
                    <a:lnTo>
                      <a:pt x="56" y="23"/>
                    </a:lnTo>
                    <a:lnTo>
                      <a:pt x="59" y="26"/>
                    </a:lnTo>
                    <a:lnTo>
                      <a:pt x="62" y="31"/>
                    </a:lnTo>
                    <a:lnTo>
                      <a:pt x="63" y="34"/>
                    </a:lnTo>
                    <a:lnTo>
                      <a:pt x="66" y="39"/>
                    </a:lnTo>
                    <a:lnTo>
                      <a:pt x="66" y="44"/>
                    </a:lnTo>
                    <a:lnTo>
                      <a:pt x="66" y="49"/>
                    </a:lnTo>
                    <a:lnTo>
                      <a:pt x="63" y="54"/>
                    </a:lnTo>
                    <a:lnTo>
                      <a:pt x="61" y="58"/>
                    </a:lnTo>
                    <a:lnTo>
                      <a:pt x="58" y="62"/>
                    </a:lnTo>
                    <a:lnTo>
                      <a:pt x="54" y="67"/>
                    </a:lnTo>
                    <a:lnTo>
                      <a:pt x="46" y="69"/>
                    </a:lnTo>
                    <a:lnTo>
                      <a:pt x="38" y="71"/>
                    </a:lnTo>
                    <a:lnTo>
                      <a:pt x="32" y="70"/>
                    </a:lnTo>
                    <a:lnTo>
                      <a:pt x="25" y="69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7"/>
                    </a:lnTo>
                    <a:lnTo>
                      <a:pt x="7" y="51"/>
                    </a:lnTo>
                    <a:lnTo>
                      <a:pt x="4" y="44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1" y="25"/>
                    </a:lnTo>
                    <a:lnTo>
                      <a:pt x="4" y="19"/>
                    </a:lnTo>
                    <a:lnTo>
                      <a:pt x="8" y="12"/>
                    </a:lnTo>
                    <a:lnTo>
                      <a:pt x="13" y="7"/>
                    </a:lnTo>
                    <a:lnTo>
                      <a:pt x="21" y="4"/>
                    </a:lnTo>
                    <a:lnTo>
                      <a:pt x="25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7" name="Freeform 45"/>
              <p:cNvSpPr>
                <a:spLocks/>
              </p:cNvSpPr>
              <p:nvPr/>
            </p:nvSpPr>
            <p:spPr bwMode="auto">
              <a:xfrm>
                <a:off x="996" y="2699"/>
                <a:ext cx="36" cy="43"/>
              </a:xfrm>
              <a:custGeom>
                <a:avLst/>
                <a:gdLst>
                  <a:gd name="T0" fmla="*/ 20 w 72"/>
                  <a:gd name="T1" fmla="*/ 0 h 85"/>
                  <a:gd name="T2" fmla="*/ 26 w 72"/>
                  <a:gd name="T3" fmla="*/ 2 h 85"/>
                  <a:gd name="T4" fmla="*/ 31 w 72"/>
                  <a:gd name="T5" fmla="*/ 7 h 85"/>
                  <a:gd name="T6" fmla="*/ 35 w 72"/>
                  <a:gd name="T7" fmla="*/ 13 h 85"/>
                  <a:gd name="T8" fmla="*/ 36 w 72"/>
                  <a:gd name="T9" fmla="*/ 20 h 85"/>
                  <a:gd name="T10" fmla="*/ 35 w 72"/>
                  <a:gd name="T11" fmla="*/ 26 h 85"/>
                  <a:gd name="T12" fmla="*/ 33 w 72"/>
                  <a:gd name="T13" fmla="*/ 33 h 85"/>
                  <a:gd name="T14" fmla="*/ 27 w 72"/>
                  <a:gd name="T15" fmla="*/ 37 h 85"/>
                  <a:gd name="T16" fmla="*/ 21 w 72"/>
                  <a:gd name="T17" fmla="*/ 41 h 85"/>
                  <a:gd name="T18" fmla="*/ 15 w 72"/>
                  <a:gd name="T19" fmla="*/ 43 h 85"/>
                  <a:gd name="T20" fmla="*/ 9 w 72"/>
                  <a:gd name="T21" fmla="*/ 42 h 85"/>
                  <a:gd name="T22" fmla="*/ 5 w 72"/>
                  <a:gd name="T23" fmla="*/ 39 h 85"/>
                  <a:gd name="T24" fmla="*/ 1 w 72"/>
                  <a:gd name="T25" fmla="*/ 34 h 85"/>
                  <a:gd name="T26" fmla="*/ 0 w 72"/>
                  <a:gd name="T27" fmla="*/ 29 h 85"/>
                  <a:gd name="T28" fmla="*/ 1 w 72"/>
                  <a:gd name="T29" fmla="*/ 24 h 85"/>
                  <a:gd name="T30" fmla="*/ 6 w 72"/>
                  <a:gd name="T31" fmla="*/ 20 h 85"/>
                  <a:gd name="T32" fmla="*/ 11 w 72"/>
                  <a:gd name="T33" fmla="*/ 17 h 85"/>
                  <a:gd name="T34" fmla="*/ 14 w 72"/>
                  <a:gd name="T35" fmla="*/ 17 h 85"/>
                  <a:gd name="T36" fmla="*/ 19 w 72"/>
                  <a:gd name="T37" fmla="*/ 19 h 85"/>
                  <a:gd name="T38" fmla="*/ 20 w 72"/>
                  <a:gd name="T39" fmla="*/ 23 h 85"/>
                  <a:gd name="T40" fmla="*/ 20 w 72"/>
                  <a:gd name="T41" fmla="*/ 27 h 85"/>
                  <a:gd name="T42" fmla="*/ 18 w 72"/>
                  <a:gd name="T43" fmla="*/ 29 h 85"/>
                  <a:gd name="T44" fmla="*/ 15 w 72"/>
                  <a:gd name="T45" fmla="*/ 30 h 85"/>
                  <a:gd name="T46" fmla="*/ 13 w 72"/>
                  <a:gd name="T47" fmla="*/ 30 h 85"/>
                  <a:gd name="T48" fmla="*/ 13 w 72"/>
                  <a:gd name="T49" fmla="*/ 25 h 85"/>
                  <a:gd name="T50" fmla="*/ 14 w 72"/>
                  <a:gd name="T51" fmla="*/ 23 h 85"/>
                  <a:gd name="T52" fmla="*/ 12 w 72"/>
                  <a:gd name="T53" fmla="*/ 24 h 85"/>
                  <a:gd name="T54" fmla="*/ 8 w 72"/>
                  <a:gd name="T55" fmla="*/ 30 h 85"/>
                  <a:gd name="T56" fmla="*/ 10 w 72"/>
                  <a:gd name="T57" fmla="*/ 34 h 85"/>
                  <a:gd name="T58" fmla="*/ 16 w 72"/>
                  <a:gd name="T59" fmla="*/ 35 h 85"/>
                  <a:gd name="T60" fmla="*/ 21 w 72"/>
                  <a:gd name="T61" fmla="*/ 34 h 85"/>
                  <a:gd name="T62" fmla="*/ 26 w 72"/>
                  <a:gd name="T63" fmla="*/ 30 h 85"/>
                  <a:gd name="T64" fmla="*/ 28 w 72"/>
                  <a:gd name="T65" fmla="*/ 25 h 85"/>
                  <a:gd name="T66" fmla="*/ 29 w 72"/>
                  <a:gd name="T67" fmla="*/ 20 h 85"/>
                  <a:gd name="T68" fmla="*/ 28 w 72"/>
                  <a:gd name="T69" fmla="*/ 15 h 85"/>
                  <a:gd name="T70" fmla="*/ 26 w 72"/>
                  <a:gd name="T71" fmla="*/ 10 h 85"/>
                  <a:gd name="T72" fmla="*/ 21 w 72"/>
                  <a:gd name="T73" fmla="*/ 8 h 85"/>
                  <a:gd name="T74" fmla="*/ 15 w 72"/>
                  <a:gd name="T75" fmla="*/ 10 h 85"/>
                  <a:gd name="T76" fmla="*/ 11 w 72"/>
                  <a:gd name="T77" fmla="*/ 9 h 85"/>
                  <a:gd name="T78" fmla="*/ 12 w 72"/>
                  <a:gd name="T79" fmla="*/ 5 h 85"/>
                  <a:gd name="T80" fmla="*/ 16 w 72"/>
                  <a:gd name="T81" fmla="*/ 1 h 85"/>
                  <a:gd name="T82" fmla="*/ 18 w 72"/>
                  <a:gd name="T83" fmla="*/ 0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2"/>
                  <a:gd name="T127" fmla="*/ 0 h 85"/>
                  <a:gd name="T128" fmla="*/ 72 w 72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2" h="85">
                    <a:moveTo>
                      <a:pt x="35" y="0"/>
                    </a:moveTo>
                    <a:lnTo>
                      <a:pt x="41" y="0"/>
                    </a:lnTo>
                    <a:lnTo>
                      <a:pt x="48" y="2"/>
                    </a:lnTo>
                    <a:lnTo>
                      <a:pt x="53" y="4"/>
                    </a:lnTo>
                    <a:lnTo>
                      <a:pt x="60" y="8"/>
                    </a:lnTo>
                    <a:lnTo>
                      <a:pt x="63" y="13"/>
                    </a:lnTo>
                    <a:lnTo>
                      <a:pt x="67" y="19"/>
                    </a:lnTo>
                    <a:lnTo>
                      <a:pt x="69" y="26"/>
                    </a:lnTo>
                    <a:lnTo>
                      <a:pt x="72" y="32"/>
                    </a:lnTo>
                    <a:lnTo>
                      <a:pt x="72" y="39"/>
                    </a:lnTo>
                    <a:lnTo>
                      <a:pt x="72" y="45"/>
                    </a:lnTo>
                    <a:lnTo>
                      <a:pt x="70" y="52"/>
                    </a:lnTo>
                    <a:lnTo>
                      <a:pt x="68" y="59"/>
                    </a:lnTo>
                    <a:lnTo>
                      <a:pt x="65" y="65"/>
                    </a:lnTo>
                    <a:lnTo>
                      <a:pt x="61" y="70"/>
                    </a:lnTo>
                    <a:lnTo>
                      <a:pt x="55" y="74"/>
                    </a:lnTo>
                    <a:lnTo>
                      <a:pt x="49" y="79"/>
                    </a:lnTo>
                    <a:lnTo>
                      <a:pt x="42" y="82"/>
                    </a:lnTo>
                    <a:lnTo>
                      <a:pt x="37" y="84"/>
                    </a:lnTo>
                    <a:lnTo>
                      <a:pt x="30" y="85"/>
                    </a:lnTo>
                    <a:lnTo>
                      <a:pt x="25" y="85"/>
                    </a:lnTo>
                    <a:lnTo>
                      <a:pt x="19" y="83"/>
                    </a:lnTo>
                    <a:lnTo>
                      <a:pt x="14" y="80"/>
                    </a:lnTo>
                    <a:lnTo>
                      <a:pt x="10" y="77"/>
                    </a:lnTo>
                    <a:lnTo>
                      <a:pt x="6" y="73"/>
                    </a:lnTo>
                    <a:lnTo>
                      <a:pt x="3" y="68"/>
                    </a:lnTo>
                    <a:lnTo>
                      <a:pt x="1" y="63"/>
                    </a:lnTo>
                    <a:lnTo>
                      <a:pt x="0" y="58"/>
                    </a:lnTo>
                    <a:lnTo>
                      <a:pt x="1" y="53"/>
                    </a:lnTo>
                    <a:lnTo>
                      <a:pt x="2" y="47"/>
                    </a:lnTo>
                    <a:lnTo>
                      <a:pt x="6" y="43"/>
                    </a:lnTo>
                    <a:lnTo>
                      <a:pt x="12" y="39"/>
                    </a:lnTo>
                    <a:lnTo>
                      <a:pt x="18" y="35"/>
                    </a:lnTo>
                    <a:lnTo>
                      <a:pt x="22" y="33"/>
                    </a:lnTo>
                    <a:lnTo>
                      <a:pt x="26" y="33"/>
                    </a:lnTo>
                    <a:lnTo>
                      <a:pt x="29" y="33"/>
                    </a:lnTo>
                    <a:lnTo>
                      <a:pt x="34" y="33"/>
                    </a:lnTo>
                    <a:lnTo>
                      <a:pt x="38" y="38"/>
                    </a:lnTo>
                    <a:lnTo>
                      <a:pt x="43" y="44"/>
                    </a:lnTo>
                    <a:lnTo>
                      <a:pt x="41" y="46"/>
                    </a:lnTo>
                    <a:lnTo>
                      <a:pt x="41" y="50"/>
                    </a:lnTo>
                    <a:lnTo>
                      <a:pt x="40" y="53"/>
                    </a:lnTo>
                    <a:lnTo>
                      <a:pt x="40" y="56"/>
                    </a:lnTo>
                    <a:lnTo>
                      <a:pt x="37" y="57"/>
                    </a:lnTo>
                    <a:lnTo>
                      <a:pt x="34" y="59"/>
                    </a:lnTo>
                    <a:lnTo>
                      <a:pt x="30" y="60"/>
                    </a:lnTo>
                    <a:lnTo>
                      <a:pt x="28" y="63"/>
                    </a:lnTo>
                    <a:lnTo>
                      <a:pt x="26" y="59"/>
                    </a:lnTo>
                    <a:lnTo>
                      <a:pt x="26" y="55"/>
                    </a:lnTo>
                    <a:lnTo>
                      <a:pt x="26" y="50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4" y="47"/>
                    </a:lnTo>
                    <a:lnTo>
                      <a:pt x="19" y="53"/>
                    </a:lnTo>
                    <a:lnTo>
                      <a:pt x="16" y="59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9" y="69"/>
                    </a:lnTo>
                    <a:lnTo>
                      <a:pt x="43" y="67"/>
                    </a:lnTo>
                    <a:lnTo>
                      <a:pt x="49" y="64"/>
                    </a:lnTo>
                    <a:lnTo>
                      <a:pt x="52" y="59"/>
                    </a:lnTo>
                    <a:lnTo>
                      <a:pt x="55" y="55"/>
                    </a:lnTo>
                    <a:lnTo>
                      <a:pt x="56" y="50"/>
                    </a:lnTo>
                    <a:lnTo>
                      <a:pt x="59" y="45"/>
                    </a:lnTo>
                    <a:lnTo>
                      <a:pt x="59" y="39"/>
                    </a:lnTo>
                    <a:lnTo>
                      <a:pt x="59" y="33"/>
                    </a:lnTo>
                    <a:lnTo>
                      <a:pt x="56" y="29"/>
                    </a:lnTo>
                    <a:lnTo>
                      <a:pt x="55" y="25"/>
                    </a:lnTo>
                    <a:lnTo>
                      <a:pt x="52" y="20"/>
                    </a:lnTo>
                    <a:lnTo>
                      <a:pt x="48" y="18"/>
                    </a:lnTo>
                    <a:lnTo>
                      <a:pt x="42" y="16"/>
                    </a:lnTo>
                    <a:lnTo>
                      <a:pt x="37" y="16"/>
                    </a:lnTo>
                    <a:lnTo>
                      <a:pt x="30" y="19"/>
                    </a:lnTo>
                    <a:lnTo>
                      <a:pt x="26" y="22"/>
                    </a:lnTo>
                    <a:lnTo>
                      <a:pt x="23" y="18"/>
                    </a:lnTo>
                    <a:lnTo>
                      <a:pt x="21" y="14"/>
                    </a:lnTo>
                    <a:lnTo>
                      <a:pt x="24" y="9"/>
                    </a:lnTo>
                    <a:lnTo>
                      <a:pt x="28" y="6"/>
                    </a:lnTo>
                    <a:lnTo>
                      <a:pt x="32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8" name="Freeform 46"/>
              <p:cNvSpPr>
                <a:spLocks/>
              </p:cNvSpPr>
              <p:nvPr/>
            </p:nvSpPr>
            <p:spPr bwMode="auto">
              <a:xfrm>
                <a:off x="1163" y="2708"/>
                <a:ext cx="22" cy="36"/>
              </a:xfrm>
              <a:custGeom>
                <a:avLst/>
                <a:gdLst>
                  <a:gd name="T0" fmla="*/ 4 w 45"/>
                  <a:gd name="T1" fmla="*/ 0 h 73"/>
                  <a:gd name="T2" fmla="*/ 7 w 45"/>
                  <a:gd name="T3" fmla="*/ 0 h 73"/>
                  <a:gd name="T4" fmla="*/ 10 w 45"/>
                  <a:gd name="T5" fmla="*/ 0 h 73"/>
                  <a:gd name="T6" fmla="*/ 13 w 45"/>
                  <a:gd name="T7" fmla="*/ 1 h 73"/>
                  <a:gd name="T8" fmla="*/ 16 w 45"/>
                  <a:gd name="T9" fmla="*/ 4 h 73"/>
                  <a:gd name="T10" fmla="*/ 17 w 45"/>
                  <a:gd name="T11" fmla="*/ 6 h 73"/>
                  <a:gd name="T12" fmla="*/ 19 w 45"/>
                  <a:gd name="T13" fmla="*/ 9 h 73"/>
                  <a:gd name="T14" fmla="*/ 21 w 45"/>
                  <a:gd name="T15" fmla="*/ 12 h 73"/>
                  <a:gd name="T16" fmla="*/ 22 w 45"/>
                  <a:gd name="T17" fmla="*/ 16 h 73"/>
                  <a:gd name="T18" fmla="*/ 22 w 45"/>
                  <a:gd name="T19" fmla="*/ 19 h 73"/>
                  <a:gd name="T20" fmla="*/ 22 w 45"/>
                  <a:gd name="T21" fmla="*/ 23 h 73"/>
                  <a:gd name="T22" fmla="*/ 22 w 45"/>
                  <a:gd name="T23" fmla="*/ 25 h 73"/>
                  <a:gd name="T24" fmla="*/ 21 w 45"/>
                  <a:gd name="T25" fmla="*/ 29 h 73"/>
                  <a:gd name="T26" fmla="*/ 19 w 45"/>
                  <a:gd name="T27" fmla="*/ 31 h 73"/>
                  <a:gd name="T28" fmla="*/ 17 w 45"/>
                  <a:gd name="T29" fmla="*/ 33 h 73"/>
                  <a:gd name="T30" fmla="*/ 15 w 45"/>
                  <a:gd name="T31" fmla="*/ 35 h 73"/>
                  <a:gd name="T32" fmla="*/ 12 w 45"/>
                  <a:gd name="T33" fmla="*/ 36 h 73"/>
                  <a:gd name="T34" fmla="*/ 10 w 45"/>
                  <a:gd name="T35" fmla="*/ 36 h 73"/>
                  <a:gd name="T36" fmla="*/ 8 w 45"/>
                  <a:gd name="T37" fmla="*/ 36 h 73"/>
                  <a:gd name="T38" fmla="*/ 7 w 45"/>
                  <a:gd name="T39" fmla="*/ 35 h 73"/>
                  <a:gd name="T40" fmla="*/ 5 w 45"/>
                  <a:gd name="T41" fmla="*/ 34 h 73"/>
                  <a:gd name="T42" fmla="*/ 3 w 45"/>
                  <a:gd name="T43" fmla="*/ 32 h 73"/>
                  <a:gd name="T44" fmla="*/ 2 w 45"/>
                  <a:gd name="T45" fmla="*/ 30 h 73"/>
                  <a:gd name="T46" fmla="*/ 0 w 45"/>
                  <a:gd name="T47" fmla="*/ 26 h 73"/>
                  <a:gd name="T48" fmla="*/ 0 w 45"/>
                  <a:gd name="T49" fmla="*/ 24 h 73"/>
                  <a:gd name="T50" fmla="*/ 0 w 45"/>
                  <a:gd name="T51" fmla="*/ 20 h 73"/>
                  <a:gd name="T52" fmla="*/ 1 w 45"/>
                  <a:gd name="T53" fmla="*/ 17 h 73"/>
                  <a:gd name="T54" fmla="*/ 3 w 45"/>
                  <a:gd name="T55" fmla="*/ 14 h 73"/>
                  <a:gd name="T56" fmla="*/ 7 w 45"/>
                  <a:gd name="T57" fmla="*/ 11 h 73"/>
                  <a:gd name="T58" fmla="*/ 9 w 45"/>
                  <a:gd name="T59" fmla="*/ 13 h 73"/>
                  <a:gd name="T60" fmla="*/ 12 w 45"/>
                  <a:gd name="T61" fmla="*/ 15 h 73"/>
                  <a:gd name="T62" fmla="*/ 11 w 45"/>
                  <a:gd name="T63" fmla="*/ 17 h 73"/>
                  <a:gd name="T64" fmla="*/ 9 w 45"/>
                  <a:gd name="T65" fmla="*/ 20 h 73"/>
                  <a:gd name="T66" fmla="*/ 8 w 45"/>
                  <a:gd name="T67" fmla="*/ 23 h 73"/>
                  <a:gd name="T68" fmla="*/ 7 w 45"/>
                  <a:gd name="T69" fmla="*/ 25 h 73"/>
                  <a:gd name="T70" fmla="*/ 9 w 45"/>
                  <a:gd name="T71" fmla="*/ 26 h 73"/>
                  <a:gd name="T72" fmla="*/ 11 w 45"/>
                  <a:gd name="T73" fmla="*/ 27 h 73"/>
                  <a:gd name="T74" fmla="*/ 12 w 45"/>
                  <a:gd name="T75" fmla="*/ 27 h 73"/>
                  <a:gd name="T76" fmla="*/ 13 w 45"/>
                  <a:gd name="T77" fmla="*/ 27 h 73"/>
                  <a:gd name="T78" fmla="*/ 14 w 45"/>
                  <a:gd name="T79" fmla="*/ 25 h 73"/>
                  <a:gd name="T80" fmla="*/ 15 w 45"/>
                  <a:gd name="T81" fmla="*/ 23 h 73"/>
                  <a:gd name="T82" fmla="*/ 15 w 45"/>
                  <a:gd name="T83" fmla="*/ 21 h 73"/>
                  <a:gd name="T84" fmla="*/ 16 w 45"/>
                  <a:gd name="T85" fmla="*/ 19 h 73"/>
                  <a:gd name="T86" fmla="*/ 15 w 45"/>
                  <a:gd name="T87" fmla="*/ 16 h 73"/>
                  <a:gd name="T88" fmla="*/ 14 w 45"/>
                  <a:gd name="T89" fmla="*/ 13 h 73"/>
                  <a:gd name="T90" fmla="*/ 13 w 45"/>
                  <a:gd name="T91" fmla="*/ 11 h 73"/>
                  <a:gd name="T92" fmla="*/ 12 w 45"/>
                  <a:gd name="T93" fmla="*/ 9 h 73"/>
                  <a:gd name="T94" fmla="*/ 10 w 45"/>
                  <a:gd name="T95" fmla="*/ 7 h 73"/>
                  <a:gd name="T96" fmla="*/ 9 w 45"/>
                  <a:gd name="T97" fmla="*/ 7 h 73"/>
                  <a:gd name="T98" fmla="*/ 6 w 45"/>
                  <a:gd name="T99" fmla="*/ 6 h 73"/>
                  <a:gd name="T100" fmla="*/ 4 w 45"/>
                  <a:gd name="T101" fmla="*/ 7 h 73"/>
                  <a:gd name="T102" fmla="*/ 3 w 45"/>
                  <a:gd name="T103" fmla="*/ 6 h 73"/>
                  <a:gd name="T104" fmla="*/ 3 w 45"/>
                  <a:gd name="T105" fmla="*/ 4 h 73"/>
                  <a:gd name="T106" fmla="*/ 3 w 45"/>
                  <a:gd name="T107" fmla="*/ 2 h 73"/>
                  <a:gd name="T108" fmla="*/ 4 w 45"/>
                  <a:gd name="T109" fmla="*/ 0 h 73"/>
                  <a:gd name="T110" fmla="*/ 4 w 45"/>
                  <a:gd name="T111" fmla="*/ 0 h 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"/>
                  <a:gd name="T169" fmla="*/ 0 h 73"/>
                  <a:gd name="T170" fmla="*/ 45 w 45"/>
                  <a:gd name="T171" fmla="*/ 73 h 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" h="73">
                    <a:moveTo>
                      <a:pt x="9" y="1"/>
                    </a:moveTo>
                    <a:lnTo>
                      <a:pt x="14" y="0"/>
                    </a:lnTo>
                    <a:lnTo>
                      <a:pt x="21" y="1"/>
                    </a:lnTo>
                    <a:lnTo>
                      <a:pt x="26" y="3"/>
                    </a:lnTo>
                    <a:lnTo>
                      <a:pt x="32" y="8"/>
                    </a:lnTo>
                    <a:lnTo>
                      <a:pt x="35" y="12"/>
                    </a:lnTo>
                    <a:lnTo>
                      <a:pt x="39" y="18"/>
                    </a:lnTo>
                    <a:lnTo>
                      <a:pt x="42" y="25"/>
                    </a:lnTo>
                    <a:lnTo>
                      <a:pt x="44" y="32"/>
                    </a:lnTo>
                    <a:lnTo>
                      <a:pt x="45" y="38"/>
                    </a:lnTo>
                    <a:lnTo>
                      <a:pt x="45" y="46"/>
                    </a:lnTo>
                    <a:lnTo>
                      <a:pt x="44" y="51"/>
                    </a:lnTo>
                    <a:lnTo>
                      <a:pt x="43" y="58"/>
                    </a:lnTo>
                    <a:lnTo>
                      <a:pt x="39" y="63"/>
                    </a:lnTo>
                    <a:lnTo>
                      <a:pt x="35" y="67"/>
                    </a:lnTo>
                    <a:lnTo>
                      <a:pt x="30" y="71"/>
                    </a:lnTo>
                    <a:lnTo>
                      <a:pt x="24" y="73"/>
                    </a:lnTo>
                    <a:lnTo>
                      <a:pt x="20" y="72"/>
                    </a:lnTo>
                    <a:lnTo>
                      <a:pt x="17" y="72"/>
                    </a:lnTo>
                    <a:lnTo>
                      <a:pt x="14" y="71"/>
                    </a:lnTo>
                    <a:lnTo>
                      <a:pt x="11" y="68"/>
                    </a:lnTo>
                    <a:lnTo>
                      <a:pt x="7" y="64"/>
                    </a:lnTo>
                    <a:lnTo>
                      <a:pt x="4" y="60"/>
                    </a:lnTo>
                    <a:lnTo>
                      <a:pt x="1" y="53"/>
                    </a:lnTo>
                    <a:lnTo>
                      <a:pt x="0" y="48"/>
                    </a:lnTo>
                    <a:lnTo>
                      <a:pt x="0" y="41"/>
                    </a:lnTo>
                    <a:lnTo>
                      <a:pt x="2" y="35"/>
                    </a:lnTo>
                    <a:lnTo>
                      <a:pt x="7" y="28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24" y="30"/>
                    </a:lnTo>
                    <a:lnTo>
                      <a:pt x="22" y="35"/>
                    </a:lnTo>
                    <a:lnTo>
                      <a:pt x="19" y="41"/>
                    </a:lnTo>
                    <a:lnTo>
                      <a:pt x="16" y="47"/>
                    </a:lnTo>
                    <a:lnTo>
                      <a:pt x="14" y="51"/>
                    </a:lnTo>
                    <a:lnTo>
                      <a:pt x="18" y="53"/>
                    </a:lnTo>
                    <a:lnTo>
                      <a:pt x="22" y="55"/>
                    </a:lnTo>
                    <a:lnTo>
                      <a:pt x="25" y="55"/>
                    </a:lnTo>
                    <a:lnTo>
                      <a:pt x="27" y="54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1" y="42"/>
                    </a:lnTo>
                    <a:lnTo>
                      <a:pt x="32" y="38"/>
                    </a:lnTo>
                    <a:lnTo>
                      <a:pt x="30" y="33"/>
                    </a:lnTo>
                    <a:lnTo>
                      <a:pt x="29" y="27"/>
                    </a:lnTo>
                    <a:lnTo>
                      <a:pt x="26" y="23"/>
                    </a:lnTo>
                    <a:lnTo>
                      <a:pt x="24" y="18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9" name="Freeform 47"/>
              <p:cNvSpPr>
                <a:spLocks/>
              </p:cNvSpPr>
              <p:nvPr/>
            </p:nvSpPr>
            <p:spPr bwMode="auto">
              <a:xfrm>
                <a:off x="1132" y="2711"/>
                <a:ext cx="26" cy="31"/>
              </a:xfrm>
              <a:custGeom>
                <a:avLst/>
                <a:gdLst>
                  <a:gd name="T0" fmla="*/ 14 w 53"/>
                  <a:gd name="T1" fmla="*/ 0 h 61"/>
                  <a:gd name="T2" fmla="*/ 15 w 53"/>
                  <a:gd name="T3" fmla="*/ 1 h 61"/>
                  <a:gd name="T4" fmla="*/ 16 w 53"/>
                  <a:gd name="T5" fmla="*/ 3 h 61"/>
                  <a:gd name="T6" fmla="*/ 16 w 53"/>
                  <a:gd name="T7" fmla="*/ 4 h 61"/>
                  <a:gd name="T8" fmla="*/ 16 w 53"/>
                  <a:gd name="T9" fmla="*/ 5 h 61"/>
                  <a:gd name="T10" fmla="*/ 14 w 53"/>
                  <a:gd name="T11" fmla="*/ 8 h 61"/>
                  <a:gd name="T12" fmla="*/ 11 w 53"/>
                  <a:gd name="T13" fmla="*/ 11 h 61"/>
                  <a:gd name="T14" fmla="*/ 8 w 53"/>
                  <a:gd name="T15" fmla="*/ 14 h 61"/>
                  <a:gd name="T16" fmla="*/ 6 w 53"/>
                  <a:gd name="T17" fmla="*/ 17 h 61"/>
                  <a:gd name="T18" fmla="*/ 6 w 53"/>
                  <a:gd name="T19" fmla="*/ 18 h 61"/>
                  <a:gd name="T20" fmla="*/ 6 w 53"/>
                  <a:gd name="T21" fmla="*/ 20 h 61"/>
                  <a:gd name="T22" fmla="*/ 8 w 53"/>
                  <a:gd name="T23" fmla="*/ 22 h 61"/>
                  <a:gd name="T24" fmla="*/ 10 w 53"/>
                  <a:gd name="T25" fmla="*/ 24 h 61"/>
                  <a:gd name="T26" fmla="*/ 13 w 53"/>
                  <a:gd name="T27" fmla="*/ 22 h 61"/>
                  <a:gd name="T28" fmla="*/ 16 w 53"/>
                  <a:gd name="T29" fmla="*/ 21 h 61"/>
                  <a:gd name="T30" fmla="*/ 18 w 53"/>
                  <a:gd name="T31" fmla="*/ 19 h 61"/>
                  <a:gd name="T32" fmla="*/ 21 w 53"/>
                  <a:gd name="T33" fmla="*/ 17 h 61"/>
                  <a:gd name="T34" fmla="*/ 18 w 53"/>
                  <a:gd name="T35" fmla="*/ 18 h 61"/>
                  <a:gd name="T36" fmla="*/ 16 w 53"/>
                  <a:gd name="T37" fmla="*/ 19 h 61"/>
                  <a:gd name="T38" fmla="*/ 13 w 53"/>
                  <a:gd name="T39" fmla="*/ 20 h 61"/>
                  <a:gd name="T40" fmla="*/ 11 w 53"/>
                  <a:gd name="T41" fmla="*/ 21 h 61"/>
                  <a:gd name="T42" fmla="*/ 11 w 53"/>
                  <a:gd name="T43" fmla="*/ 19 h 61"/>
                  <a:gd name="T44" fmla="*/ 12 w 53"/>
                  <a:gd name="T45" fmla="*/ 16 h 61"/>
                  <a:gd name="T46" fmla="*/ 14 w 53"/>
                  <a:gd name="T47" fmla="*/ 13 h 61"/>
                  <a:gd name="T48" fmla="*/ 15 w 53"/>
                  <a:gd name="T49" fmla="*/ 11 h 61"/>
                  <a:gd name="T50" fmla="*/ 17 w 53"/>
                  <a:gd name="T51" fmla="*/ 11 h 61"/>
                  <a:gd name="T52" fmla="*/ 19 w 53"/>
                  <a:gd name="T53" fmla="*/ 11 h 61"/>
                  <a:gd name="T54" fmla="*/ 21 w 53"/>
                  <a:gd name="T55" fmla="*/ 11 h 61"/>
                  <a:gd name="T56" fmla="*/ 23 w 53"/>
                  <a:gd name="T57" fmla="*/ 11 h 61"/>
                  <a:gd name="T58" fmla="*/ 25 w 53"/>
                  <a:gd name="T59" fmla="*/ 14 h 61"/>
                  <a:gd name="T60" fmla="*/ 26 w 53"/>
                  <a:gd name="T61" fmla="*/ 17 h 61"/>
                  <a:gd name="T62" fmla="*/ 26 w 53"/>
                  <a:gd name="T63" fmla="*/ 19 h 61"/>
                  <a:gd name="T64" fmla="*/ 26 w 53"/>
                  <a:gd name="T65" fmla="*/ 22 h 61"/>
                  <a:gd name="T66" fmla="*/ 24 w 53"/>
                  <a:gd name="T67" fmla="*/ 24 h 61"/>
                  <a:gd name="T68" fmla="*/ 23 w 53"/>
                  <a:gd name="T69" fmla="*/ 26 h 61"/>
                  <a:gd name="T70" fmla="*/ 21 w 53"/>
                  <a:gd name="T71" fmla="*/ 28 h 61"/>
                  <a:gd name="T72" fmla="*/ 18 w 53"/>
                  <a:gd name="T73" fmla="*/ 29 h 61"/>
                  <a:gd name="T74" fmla="*/ 16 w 53"/>
                  <a:gd name="T75" fmla="*/ 30 h 61"/>
                  <a:gd name="T76" fmla="*/ 13 w 53"/>
                  <a:gd name="T77" fmla="*/ 31 h 61"/>
                  <a:gd name="T78" fmla="*/ 10 w 53"/>
                  <a:gd name="T79" fmla="*/ 30 h 61"/>
                  <a:gd name="T80" fmla="*/ 8 w 53"/>
                  <a:gd name="T81" fmla="*/ 30 h 61"/>
                  <a:gd name="T82" fmla="*/ 5 w 53"/>
                  <a:gd name="T83" fmla="*/ 29 h 61"/>
                  <a:gd name="T84" fmla="*/ 3 w 53"/>
                  <a:gd name="T85" fmla="*/ 28 h 61"/>
                  <a:gd name="T86" fmla="*/ 2 w 53"/>
                  <a:gd name="T87" fmla="*/ 25 h 61"/>
                  <a:gd name="T88" fmla="*/ 1 w 53"/>
                  <a:gd name="T89" fmla="*/ 22 h 61"/>
                  <a:gd name="T90" fmla="*/ 0 w 53"/>
                  <a:gd name="T91" fmla="*/ 20 h 61"/>
                  <a:gd name="T92" fmla="*/ 0 w 53"/>
                  <a:gd name="T93" fmla="*/ 18 h 61"/>
                  <a:gd name="T94" fmla="*/ 0 w 53"/>
                  <a:gd name="T95" fmla="*/ 16 h 61"/>
                  <a:gd name="T96" fmla="*/ 0 w 53"/>
                  <a:gd name="T97" fmla="*/ 15 h 61"/>
                  <a:gd name="T98" fmla="*/ 1 w 53"/>
                  <a:gd name="T99" fmla="*/ 11 h 61"/>
                  <a:gd name="T100" fmla="*/ 3 w 53"/>
                  <a:gd name="T101" fmla="*/ 9 h 61"/>
                  <a:gd name="T102" fmla="*/ 5 w 53"/>
                  <a:gd name="T103" fmla="*/ 5 h 61"/>
                  <a:gd name="T104" fmla="*/ 7 w 53"/>
                  <a:gd name="T105" fmla="*/ 3 h 61"/>
                  <a:gd name="T106" fmla="*/ 10 w 53"/>
                  <a:gd name="T107" fmla="*/ 1 h 61"/>
                  <a:gd name="T108" fmla="*/ 14 w 53"/>
                  <a:gd name="T109" fmla="*/ 0 h 61"/>
                  <a:gd name="T110" fmla="*/ 14 w 53"/>
                  <a:gd name="T111" fmla="*/ 0 h 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61"/>
                  <a:gd name="T170" fmla="*/ 53 w 53"/>
                  <a:gd name="T171" fmla="*/ 61 h 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61">
                    <a:moveTo>
                      <a:pt x="28" y="0"/>
                    </a:moveTo>
                    <a:lnTo>
                      <a:pt x="31" y="2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10"/>
                    </a:lnTo>
                    <a:lnTo>
                      <a:pt x="28" y="15"/>
                    </a:lnTo>
                    <a:lnTo>
                      <a:pt x="22" y="21"/>
                    </a:lnTo>
                    <a:lnTo>
                      <a:pt x="16" y="27"/>
                    </a:lnTo>
                    <a:lnTo>
                      <a:pt x="13" y="33"/>
                    </a:lnTo>
                    <a:lnTo>
                      <a:pt x="12" y="35"/>
                    </a:lnTo>
                    <a:lnTo>
                      <a:pt x="13" y="40"/>
                    </a:lnTo>
                    <a:lnTo>
                      <a:pt x="17" y="43"/>
                    </a:lnTo>
                    <a:lnTo>
                      <a:pt x="21" y="47"/>
                    </a:lnTo>
                    <a:lnTo>
                      <a:pt x="26" y="44"/>
                    </a:lnTo>
                    <a:lnTo>
                      <a:pt x="32" y="41"/>
                    </a:lnTo>
                    <a:lnTo>
                      <a:pt x="37" y="38"/>
                    </a:lnTo>
                    <a:lnTo>
                      <a:pt x="42" y="34"/>
                    </a:lnTo>
                    <a:lnTo>
                      <a:pt x="37" y="35"/>
                    </a:lnTo>
                    <a:lnTo>
                      <a:pt x="32" y="38"/>
                    </a:lnTo>
                    <a:lnTo>
                      <a:pt x="26" y="40"/>
                    </a:lnTo>
                    <a:lnTo>
                      <a:pt x="23" y="42"/>
                    </a:lnTo>
                    <a:lnTo>
                      <a:pt x="23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1" y="21"/>
                    </a:lnTo>
                    <a:lnTo>
                      <a:pt x="34" y="21"/>
                    </a:lnTo>
                    <a:lnTo>
                      <a:pt x="38" y="21"/>
                    </a:lnTo>
                    <a:lnTo>
                      <a:pt x="42" y="21"/>
                    </a:lnTo>
                    <a:lnTo>
                      <a:pt x="46" y="22"/>
                    </a:lnTo>
                    <a:lnTo>
                      <a:pt x="50" y="28"/>
                    </a:lnTo>
                    <a:lnTo>
                      <a:pt x="53" y="33"/>
                    </a:lnTo>
                    <a:lnTo>
                      <a:pt x="53" y="38"/>
                    </a:lnTo>
                    <a:lnTo>
                      <a:pt x="53" y="43"/>
                    </a:lnTo>
                    <a:lnTo>
                      <a:pt x="49" y="47"/>
                    </a:lnTo>
                    <a:lnTo>
                      <a:pt x="46" y="52"/>
                    </a:lnTo>
                    <a:lnTo>
                      <a:pt x="42" y="55"/>
                    </a:lnTo>
                    <a:lnTo>
                      <a:pt x="37" y="58"/>
                    </a:lnTo>
                    <a:lnTo>
                      <a:pt x="32" y="59"/>
                    </a:lnTo>
                    <a:lnTo>
                      <a:pt x="26" y="61"/>
                    </a:lnTo>
                    <a:lnTo>
                      <a:pt x="20" y="60"/>
                    </a:lnTo>
                    <a:lnTo>
                      <a:pt x="16" y="60"/>
                    </a:lnTo>
                    <a:lnTo>
                      <a:pt x="10" y="58"/>
                    </a:lnTo>
                    <a:lnTo>
                      <a:pt x="7" y="55"/>
                    </a:lnTo>
                    <a:lnTo>
                      <a:pt x="4" y="49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0" name="Freeform 48"/>
              <p:cNvSpPr>
                <a:spLocks/>
              </p:cNvSpPr>
              <p:nvPr/>
            </p:nvSpPr>
            <p:spPr bwMode="auto">
              <a:xfrm>
                <a:off x="1029" y="2719"/>
                <a:ext cx="29" cy="35"/>
              </a:xfrm>
              <a:custGeom>
                <a:avLst/>
                <a:gdLst>
                  <a:gd name="T0" fmla="*/ 17 w 58"/>
                  <a:gd name="T1" fmla="*/ 1 h 69"/>
                  <a:gd name="T2" fmla="*/ 17 w 58"/>
                  <a:gd name="T3" fmla="*/ 4 h 69"/>
                  <a:gd name="T4" fmla="*/ 15 w 58"/>
                  <a:gd name="T5" fmla="*/ 8 h 69"/>
                  <a:gd name="T6" fmla="*/ 10 w 58"/>
                  <a:gd name="T7" fmla="*/ 14 h 69"/>
                  <a:gd name="T8" fmla="*/ 6 w 58"/>
                  <a:gd name="T9" fmla="*/ 19 h 69"/>
                  <a:gd name="T10" fmla="*/ 7 w 58"/>
                  <a:gd name="T11" fmla="*/ 22 h 69"/>
                  <a:gd name="T12" fmla="*/ 9 w 58"/>
                  <a:gd name="T13" fmla="*/ 26 h 69"/>
                  <a:gd name="T14" fmla="*/ 12 w 58"/>
                  <a:gd name="T15" fmla="*/ 27 h 69"/>
                  <a:gd name="T16" fmla="*/ 15 w 58"/>
                  <a:gd name="T17" fmla="*/ 27 h 69"/>
                  <a:gd name="T18" fmla="*/ 19 w 58"/>
                  <a:gd name="T19" fmla="*/ 25 h 69"/>
                  <a:gd name="T20" fmla="*/ 22 w 58"/>
                  <a:gd name="T21" fmla="*/ 21 h 69"/>
                  <a:gd name="T22" fmla="*/ 22 w 58"/>
                  <a:gd name="T23" fmla="*/ 18 h 69"/>
                  <a:gd name="T24" fmla="*/ 19 w 58"/>
                  <a:gd name="T25" fmla="*/ 18 h 69"/>
                  <a:gd name="T26" fmla="*/ 14 w 58"/>
                  <a:gd name="T27" fmla="*/ 22 h 69"/>
                  <a:gd name="T28" fmla="*/ 12 w 58"/>
                  <a:gd name="T29" fmla="*/ 22 h 69"/>
                  <a:gd name="T30" fmla="*/ 11 w 58"/>
                  <a:gd name="T31" fmla="*/ 19 h 69"/>
                  <a:gd name="T32" fmla="*/ 13 w 58"/>
                  <a:gd name="T33" fmla="*/ 14 h 69"/>
                  <a:gd name="T34" fmla="*/ 18 w 58"/>
                  <a:gd name="T35" fmla="*/ 11 h 69"/>
                  <a:gd name="T36" fmla="*/ 22 w 58"/>
                  <a:gd name="T37" fmla="*/ 11 h 69"/>
                  <a:gd name="T38" fmla="*/ 27 w 58"/>
                  <a:gd name="T39" fmla="*/ 14 h 69"/>
                  <a:gd name="T40" fmla="*/ 29 w 58"/>
                  <a:gd name="T41" fmla="*/ 20 h 69"/>
                  <a:gd name="T42" fmla="*/ 27 w 58"/>
                  <a:gd name="T43" fmla="*/ 26 h 69"/>
                  <a:gd name="T44" fmla="*/ 23 w 58"/>
                  <a:gd name="T45" fmla="*/ 31 h 69"/>
                  <a:gd name="T46" fmla="*/ 17 w 58"/>
                  <a:gd name="T47" fmla="*/ 34 h 69"/>
                  <a:gd name="T48" fmla="*/ 10 w 58"/>
                  <a:gd name="T49" fmla="*/ 35 h 69"/>
                  <a:gd name="T50" fmla="*/ 4 w 58"/>
                  <a:gd name="T51" fmla="*/ 33 h 69"/>
                  <a:gd name="T52" fmla="*/ 1 w 58"/>
                  <a:gd name="T53" fmla="*/ 28 h 69"/>
                  <a:gd name="T54" fmla="*/ 0 w 58"/>
                  <a:gd name="T55" fmla="*/ 22 h 69"/>
                  <a:gd name="T56" fmla="*/ 0 w 58"/>
                  <a:gd name="T57" fmla="*/ 18 h 69"/>
                  <a:gd name="T58" fmla="*/ 2 w 58"/>
                  <a:gd name="T59" fmla="*/ 14 h 69"/>
                  <a:gd name="T60" fmla="*/ 6 w 58"/>
                  <a:gd name="T61" fmla="*/ 8 h 69"/>
                  <a:gd name="T62" fmla="*/ 12 w 58"/>
                  <a:gd name="T63" fmla="*/ 2 h 69"/>
                  <a:gd name="T64" fmla="*/ 15 w 58"/>
                  <a:gd name="T65" fmla="*/ 0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"/>
                  <a:gd name="T100" fmla="*/ 0 h 69"/>
                  <a:gd name="T101" fmla="*/ 58 w 5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" h="69">
                    <a:moveTo>
                      <a:pt x="29" y="0"/>
                    </a:moveTo>
                    <a:lnTo>
                      <a:pt x="33" y="2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11"/>
                    </a:lnTo>
                    <a:lnTo>
                      <a:pt x="31" y="15"/>
                    </a:lnTo>
                    <a:lnTo>
                      <a:pt x="25" y="22"/>
                    </a:lnTo>
                    <a:lnTo>
                      <a:pt x="19" y="27"/>
                    </a:lnTo>
                    <a:lnTo>
                      <a:pt x="14" y="33"/>
                    </a:lnTo>
                    <a:lnTo>
                      <a:pt x="12" y="37"/>
                    </a:lnTo>
                    <a:lnTo>
                      <a:pt x="12" y="41"/>
                    </a:lnTo>
                    <a:lnTo>
                      <a:pt x="13" y="44"/>
                    </a:lnTo>
                    <a:lnTo>
                      <a:pt x="15" y="50"/>
                    </a:lnTo>
                    <a:lnTo>
                      <a:pt x="18" y="51"/>
                    </a:lnTo>
                    <a:lnTo>
                      <a:pt x="21" y="52"/>
                    </a:lnTo>
                    <a:lnTo>
                      <a:pt x="24" y="54"/>
                    </a:lnTo>
                    <a:lnTo>
                      <a:pt x="28" y="57"/>
                    </a:lnTo>
                    <a:lnTo>
                      <a:pt x="31" y="54"/>
                    </a:lnTo>
                    <a:lnTo>
                      <a:pt x="34" y="52"/>
                    </a:lnTo>
                    <a:lnTo>
                      <a:pt x="37" y="49"/>
                    </a:lnTo>
                    <a:lnTo>
                      <a:pt x="41" y="47"/>
                    </a:lnTo>
                    <a:lnTo>
                      <a:pt x="44" y="42"/>
                    </a:lnTo>
                    <a:lnTo>
                      <a:pt x="45" y="39"/>
                    </a:lnTo>
                    <a:lnTo>
                      <a:pt x="44" y="36"/>
                    </a:lnTo>
                    <a:lnTo>
                      <a:pt x="40" y="32"/>
                    </a:lnTo>
                    <a:lnTo>
                      <a:pt x="37" y="35"/>
                    </a:lnTo>
                    <a:lnTo>
                      <a:pt x="33" y="39"/>
                    </a:lnTo>
                    <a:lnTo>
                      <a:pt x="27" y="44"/>
                    </a:lnTo>
                    <a:lnTo>
                      <a:pt x="24" y="47"/>
                    </a:lnTo>
                    <a:lnTo>
                      <a:pt x="23" y="43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6" y="28"/>
                    </a:lnTo>
                    <a:lnTo>
                      <a:pt x="32" y="24"/>
                    </a:lnTo>
                    <a:lnTo>
                      <a:pt x="35" y="22"/>
                    </a:lnTo>
                    <a:lnTo>
                      <a:pt x="40" y="22"/>
                    </a:lnTo>
                    <a:lnTo>
                      <a:pt x="44" y="22"/>
                    </a:lnTo>
                    <a:lnTo>
                      <a:pt x="49" y="22"/>
                    </a:lnTo>
                    <a:lnTo>
                      <a:pt x="54" y="28"/>
                    </a:lnTo>
                    <a:lnTo>
                      <a:pt x="58" y="33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54" y="51"/>
                    </a:lnTo>
                    <a:lnTo>
                      <a:pt x="50" y="56"/>
                    </a:lnTo>
                    <a:lnTo>
                      <a:pt x="45" y="61"/>
                    </a:lnTo>
                    <a:lnTo>
                      <a:pt x="40" y="65"/>
                    </a:lnTo>
                    <a:lnTo>
                      <a:pt x="33" y="67"/>
                    </a:lnTo>
                    <a:lnTo>
                      <a:pt x="26" y="69"/>
                    </a:lnTo>
                    <a:lnTo>
                      <a:pt x="20" y="69"/>
                    </a:lnTo>
                    <a:lnTo>
                      <a:pt x="14" y="68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1" y="55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27"/>
                    </a:lnTo>
                    <a:lnTo>
                      <a:pt x="8" y="20"/>
                    </a:lnTo>
                    <a:lnTo>
                      <a:pt x="12" y="15"/>
                    </a:lnTo>
                    <a:lnTo>
                      <a:pt x="18" y="9"/>
                    </a:lnTo>
                    <a:lnTo>
                      <a:pt x="24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1" name="Freeform 49"/>
              <p:cNvSpPr>
                <a:spLocks/>
              </p:cNvSpPr>
              <p:nvPr/>
            </p:nvSpPr>
            <p:spPr bwMode="auto">
              <a:xfrm>
                <a:off x="1094" y="2721"/>
                <a:ext cx="33" cy="27"/>
              </a:xfrm>
              <a:custGeom>
                <a:avLst/>
                <a:gdLst>
                  <a:gd name="T0" fmla="*/ 11 w 66"/>
                  <a:gd name="T1" fmla="*/ 1 h 54"/>
                  <a:gd name="T2" fmla="*/ 10 w 66"/>
                  <a:gd name="T3" fmla="*/ 6 h 54"/>
                  <a:gd name="T4" fmla="*/ 7 w 66"/>
                  <a:gd name="T5" fmla="*/ 12 h 54"/>
                  <a:gd name="T6" fmla="*/ 7 w 66"/>
                  <a:gd name="T7" fmla="*/ 15 h 54"/>
                  <a:gd name="T8" fmla="*/ 9 w 66"/>
                  <a:gd name="T9" fmla="*/ 18 h 54"/>
                  <a:gd name="T10" fmla="*/ 12 w 66"/>
                  <a:gd name="T11" fmla="*/ 20 h 54"/>
                  <a:gd name="T12" fmla="*/ 16 w 66"/>
                  <a:gd name="T13" fmla="*/ 21 h 54"/>
                  <a:gd name="T14" fmla="*/ 21 w 66"/>
                  <a:gd name="T15" fmla="*/ 19 h 54"/>
                  <a:gd name="T16" fmla="*/ 24 w 66"/>
                  <a:gd name="T17" fmla="*/ 13 h 54"/>
                  <a:gd name="T18" fmla="*/ 24 w 66"/>
                  <a:gd name="T19" fmla="*/ 9 h 54"/>
                  <a:gd name="T20" fmla="*/ 21 w 66"/>
                  <a:gd name="T21" fmla="*/ 7 h 54"/>
                  <a:gd name="T22" fmla="*/ 19 w 66"/>
                  <a:gd name="T23" fmla="*/ 10 h 54"/>
                  <a:gd name="T24" fmla="*/ 17 w 66"/>
                  <a:gd name="T25" fmla="*/ 14 h 54"/>
                  <a:gd name="T26" fmla="*/ 15 w 66"/>
                  <a:gd name="T27" fmla="*/ 13 h 54"/>
                  <a:gd name="T28" fmla="*/ 14 w 66"/>
                  <a:gd name="T29" fmla="*/ 10 h 54"/>
                  <a:gd name="T30" fmla="*/ 14 w 66"/>
                  <a:gd name="T31" fmla="*/ 6 h 54"/>
                  <a:gd name="T32" fmla="*/ 16 w 66"/>
                  <a:gd name="T33" fmla="*/ 3 h 54"/>
                  <a:gd name="T34" fmla="*/ 19 w 66"/>
                  <a:gd name="T35" fmla="*/ 1 h 54"/>
                  <a:gd name="T36" fmla="*/ 23 w 66"/>
                  <a:gd name="T37" fmla="*/ 1 h 54"/>
                  <a:gd name="T38" fmla="*/ 28 w 66"/>
                  <a:gd name="T39" fmla="*/ 2 h 54"/>
                  <a:gd name="T40" fmla="*/ 31 w 66"/>
                  <a:gd name="T41" fmla="*/ 6 h 54"/>
                  <a:gd name="T42" fmla="*/ 33 w 66"/>
                  <a:gd name="T43" fmla="*/ 12 h 54"/>
                  <a:gd name="T44" fmla="*/ 31 w 66"/>
                  <a:gd name="T45" fmla="*/ 17 h 54"/>
                  <a:gd name="T46" fmla="*/ 27 w 66"/>
                  <a:gd name="T47" fmla="*/ 22 h 54"/>
                  <a:gd name="T48" fmla="*/ 23 w 66"/>
                  <a:gd name="T49" fmla="*/ 26 h 54"/>
                  <a:gd name="T50" fmla="*/ 17 w 66"/>
                  <a:gd name="T51" fmla="*/ 27 h 54"/>
                  <a:gd name="T52" fmla="*/ 12 w 66"/>
                  <a:gd name="T53" fmla="*/ 26 h 54"/>
                  <a:gd name="T54" fmla="*/ 7 w 66"/>
                  <a:gd name="T55" fmla="*/ 23 h 54"/>
                  <a:gd name="T56" fmla="*/ 3 w 66"/>
                  <a:gd name="T57" fmla="*/ 21 h 54"/>
                  <a:gd name="T58" fmla="*/ 2 w 66"/>
                  <a:gd name="T59" fmla="*/ 18 h 54"/>
                  <a:gd name="T60" fmla="*/ 0 w 66"/>
                  <a:gd name="T61" fmla="*/ 14 h 54"/>
                  <a:gd name="T62" fmla="*/ 0 w 66"/>
                  <a:gd name="T63" fmla="*/ 11 h 54"/>
                  <a:gd name="T64" fmla="*/ 1 w 66"/>
                  <a:gd name="T65" fmla="*/ 7 h 54"/>
                  <a:gd name="T66" fmla="*/ 3 w 66"/>
                  <a:gd name="T67" fmla="*/ 3 h 54"/>
                  <a:gd name="T68" fmla="*/ 6 w 66"/>
                  <a:gd name="T69" fmla="*/ 1 h 54"/>
                  <a:gd name="T70" fmla="*/ 9 w 66"/>
                  <a:gd name="T71" fmla="*/ 0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54"/>
                  <a:gd name="T110" fmla="*/ 66 w 66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54">
                    <a:moveTo>
                      <a:pt x="18" y="0"/>
                    </a:moveTo>
                    <a:lnTo>
                      <a:pt x="22" y="2"/>
                    </a:lnTo>
                    <a:lnTo>
                      <a:pt x="22" y="8"/>
                    </a:lnTo>
                    <a:lnTo>
                      <a:pt x="20" y="12"/>
                    </a:lnTo>
                    <a:lnTo>
                      <a:pt x="18" y="17"/>
                    </a:lnTo>
                    <a:lnTo>
                      <a:pt x="15" y="23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19" y="35"/>
                    </a:lnTo>
                    <a:lnTo>
                      <a:pt x="24" y="38"/>
                    </a:lnTo>
                    <a:lnTo>
                      <a:pt x="25" y="40"/>
                    </a:lnTo>
                    <a:lnTo>
                      <a:pt x="29" y="42"/>
                    </a:lnTo>
                    <a:lnTo>
                      <a:pt x="32" y="42"/>
                    </a:lnTo>
                    <a:lnTo>
                      <a:pt x="36" y="42"/>
                    </a:lnTo>
                    <a:lnTo>
                      <a:pt x="42" y="38"/>
                    </a:lnTo>
                    <a:lnTo>
                      <a:pt x="47" y="33"/>
                    </a:lnTo>
                    <a:lnTo>
                      <a:pt x="49" y="25"/>
                    </a:lnTo>
                    <a:lnTo>
                      <a:pt x="49" y="20"/>
                    </a:lnTo>
                    <a:lnTo>
                      <a:pt x="48" y="17"/>
                    </a:lnTo>
                    <a:lnTo>
                      <a:pt x="46" y="15"/>
                    </a:lnTo>
                    <a:lnTo>
                      <a:pt x="43" y="15"/>
                    </a:lnTo>
                    <a:lnTo>
                      <a:pt x="40" y="15"/>
                    </a:lnTo>
                    <a:lnTo>
                      <a:pt x="38" y="19"/>
                    </a:lnTo>
                    <a:lnTo>
                      <a:pt x="37" y="24"/>
                    </a:lnTo>
                    <a:lnTo>
                      <a:pt x="35" y="27"/>
                    </a:lnTo>
                    <a:lnTo>
                      <a:pt x="33" y="32"/>
                    </a:lnTo>
                    <a:lnTo>
                      <a:pt x="31" y="26"/>
                    </a:lnTo>
                    <a:lnTo>
                      <a:pt x="29" y="23"/>
                    </a:lnTo>
                    <a:lnTo>
                      <a:pt x="28" y="19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31" y="9"/>
                    </a:lnTo>
                    <a:lnTo>
                      <a:pt x="32" y="6"/>
                    </a:lnTo>
                    <a:lnTo>
                      <a:pt x="35" y="3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0" y="1"/>
                    </a:lnTo>
                    <a:lnTo>
                      <a:pt x="56" y="4"/>
                    </a:lnTo>
                    <a:lnTo>
                      <a:pt x="61" y="8"/>
                    </a:lnTo>
                    <a:lnTo>
                      <a:pt x="63" y="12"/>
                    </a:lnTo>
                    <a:lnTo>
                      <a:pt x="66" y="19"/>
                    </a:lnTo>
                    <a:lnTo>
                      <a:pt x="65" y="24"/>
                    </a:lnTo>
                    <a:lnTo>
                      <a:pt x="65" y="28"/>
                    </a:lnTo>
                    <a:lnTo>
                      <a:pt x="62" y="34"/>
                    </a:lnTo>
                    <a:lnTo>
                      <a:pt x="59" y="39"/>
                    </a:lnTo>
                    <a:lnTo>
                      <a:pt x="55" y="44"/>
                    </a:lnTo>
                    <a:lnTo>
                      <a:pt x="52" y="48"/>
                    </a:lnTo>
                    <a:lnTo>
                      <a:pt x="46" y="51"/>
                    </a:lnTo>
                    <a:lnTo>
                      <a:pt x="42" y="53"/>
                    </a:lnTo>
                    <a:lnTo>
                      <a:pt x="35" y="54"/>
                    </a:lnTo>
                    <a:lnTo>
                      <a:pt x="31" y="54"/>
                    </a:lnTo>
                    <a:lnTo>
                      <a:pt x="24" y="52"/>
                    </a:lnTo>
                    <a:lnTo>
                      <a:pt x="19" y="48"/>
                    </a:lnTo>
                    <a:lnTo>
                      <a:pt x="15" y="46"/>
                    </a:lnTo>
                    <a:lnTo>
                      <a:pt x="11" y="44"/>
                    </a:lnTo>
                    <a:lnTo>
                      <a:pt x="7" y="41"/>
                    </a:lnTo>
                    <a:lnTo>
                      <a:pt x="5" y="38"/>
                    </a:lnTo>
                    <a:lnTo>
                      <a:pt x="4" y="35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2" name="Freeform 50"/>
              <p:cNvSpPr>
                <a:spLocks/>
              </p:cNvSpPr>
              <p:nvPr/>
            </p:nvSpPr>
            <p:spPr bwMode="auto">
              <a:xfrm>
                <a:off x="1065" y="2734"/>
                <a:ext cx="21" cy="19"/>
              </a:xfrm>
              <a:custGeom>
                <a:avLst/>
                <a:gdLst>
                  <a:gd name="T0" fmla="*/ 15 w 41"/>
                  <a:gd name="T1" fmla="*/ 0 h 38"/>
                  <a:gd name="T2" fmla="*/ 16 w 41"/>
                  <a:gd name="T3" fmla="*/ 0 h 38"/>
                  <a:gd name="T4" fmla="*/ 18 w 41"/>
                  <a:gd name="T5" fmla="*/ 1 h 38"/>
                  <a:gd name="T6" fmla="*/ 19 w 41"/>
                  <a:gd name="T7" fmla="*/ 4 h 38"/>
                  <a:gd name="T8" fmla="*/ 21 w 41"/>
                  <a:gd name="T9" fmla="*/ 6 h 38"/>
                  <a:gd name="T10" fmla="*/ 21 w 41"/>
                  <a:gd name="T11" fmla="*/ 9 h 38"/>
                  <a:gd name="T12" fmla="*/ 21 w 41"/>
                  <a:gd name="T13" fmla="*/ 11 h 38"/>
                  <a:gd name="T14" fmla="*/ 21 w 41"/>
                  <a:gd name="T15" fmla="*/ 13 h 38"/>
                  <a:gd name="T16" fmla="*/ 20 w 41"/>
                  <a:gd name="T17" fmla="*/ 16 h 38"/>
                  <a:gd name="T18" fmla="*/ 16 w 41"/>
                  <a:gd name="T19" fmla="*/ 18 h 38"/>
                  <a:gd name="T20" fmla="*/ 14 w 41"/>
                  <a:gd name="T21" fmla="*/ 19 h 38"/>
                  <a:gd name="T22" fmla="*/ 12 w 41"/>
                  <a:gd name="T23" fmla="*/ 19 h 38"/>
                  <a:gd name="T24" fmla="*/ 10 w 41"/>
                  <a:gd name="T25" fmla="*/ 19 h 38"/>
                  <a:gd name="T26" fmla="*/ 8 w 41"/>
                  <a:gd name="T27" fmla="*/ 18 h 38"/>
                  <a:gd name="T28" fmla="*/ 7 w 41"/>
                  <a:gd name="T29" fmla="*/ 18 h 38"/>
                  <a:gd name="T30" fmla="*/ 3 w 41"/>
                  <a:gd name="T31" fmla="*/ 16 h 38"/>
                  <a:gd name="T32" fmla="*/ 1 w 41"/>
                  <a:gd name="T33" fmla="*/ 13 h 38"/>
                  <a:gd name="T34" fmla="*/ 0 w 41"/>
                  <a:gd name="T35" fmla="*/ 10 h 38"/>
                  <a:gd name="T36" fmla="*/ 1 w 41"/>
                  <a:gd name="T37" fmla="*/ 6 h 38"/>
                  <a:gd name="T38" fmla="*/ 3 w 41"/>
                  <a:gd name="T39" fmla="*/ 4 h 38"/>
                  <a:gd name="T40" fmla="*/ 6 w 41"/>
                  <a:gd name="T41" fmla="*/ 1 h 38"/>
                  <a:gd name="T42" fmla="*/ 7 w 41"/>
                  <a:gd name="T43" fmla="*/ 3 h 38"/>
                  <a:gd name="T44" fmla="*/ 8 w 41"/>
                  <a:gd name="T45" fmla="*/ 5 h 38"/>
                  <a:gd name="T46" fmla="*/ 9 w 41"/>
                  <a:gd name="T47" fmla="*/ 8 h 38"/>
                  <a:gd name="T48" fmla="*/ 9 w 41"/>
                  <a:gd name="T49" fmla="*/ 11 h 38"/>
                  <a:gd name="T50" fmla="*/ 11 w 41"/>
                  <a:gd name="T51" fmla="*/ 11 h 38"/>
                  <a:gd name="T52" fmla="*/ 13 w 41"/>
                  <a:gd name="T53" fmla="*/ 12 h 38"/>
                  <a:gd name="T54" fmla="*/ 14 w 41"/>
                  <a:gd name="T55" fmla="*/ 9 h 38"/>
                  <a:gd name="T56" fmla="*/ 14 w 41"/>
                  <a:gd name="T57" fmla="*/ 5 h 38"/>
                  <a:gd name="T58" fmla="*/ 13 w 41"/>
                  <a:gd name="T59" fmla="*/ 2 h 38"/>
                  <a:gd name="T60" fmla="*/ 15 w 41"/>
                  <a:gd name="T61" fmla="*/ 0 h 38"/>
                  <a:gd name="T62" fmla="*/ 15 w 41"/>
                  <a:gd name="T63" fmla="*/ 0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38"/>
                  <a:gd name="T98" fmla="*/ 41 w 41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38">
                    <a:moveTo>
                      <a:pt x="29" y="0"/>
                    </a:moveTo>
                    <a:lnTo>
                      <a:pt x="32" y="0"/>
                    </a:lnTo>
                    <a:lnTo>
                      <a:pt x="36" y="3"/>
                    </a:lnTo>
                    <a:lnTo>
                      <a:pt x="38" y="8"/>
                    </a:lnTo>
                    <a:lnTo>
                      <a:pt x="41" y="13"/>
                    </a:lnTo>
                    <a:lnTo>
                      <a:pt x="41" y="17"/>
                    </a:lnTo>
                    <a:lnTo>
                      <a:pt x="41" y="23"/>
                    </a:lnTo>
                    <a:lnTo>
                      <a:pt x="41" y="27"/>
                    </a:lnTo>
                    <a:lnTo>
                      <a:pt x="39" y="32"/>
                    </a:lnTo>
                    <a:lnTo>
                      <a:pt x="32" y="36"/>
                    </a:lnTo>
                    <a:lnTo>
                      <a:pt x="27" y="38"/>
                    </a:lnTo>
                    <a:lnTo>
                      <a:pt x="23" y="37"/>
                    </a:lnTo>
                    <a:lnTo>
                      <a:pt x="19" y="37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5" y="8"/>
                    </a:lnTo>
                    <a:lnTo>
                      <a:pt x="12" y="3"/>
                    </a:lnTo>
                    <a:lnTo>
                      <a:pt x="14" y="7"/>
                    </a:lnTo>
                    <a:lnTo>
                      <a:pt x="15" y="11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21" y="23"/>
                    </a:lnTo>
                    <a:lnTo>
                      <a:pt x="25" y="25"/>
                    </a:lnTo>
                    <a:lnTo>
                      <a:pt x="27" y="17"/>
                    </a:lnTo>
                    <a:lnTo>
                      <a:pt x="27" y="11"/>
                    </a:lnTo>
                    <a:lnTo>
                      <a:pt x="25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3" name="Freeform 51"/>
              <p:cNvSpPr>
                <a:spLocks/>
              </p:cNvSpPr>
              <p:nvPr/>
            </p:nvSpPr>
            <p:spPr bwMode="auto">
              <a:xfrm>
                <a:off x="1145" y="2741"/>
                <a:ext cx="29" cy="23"/>
              </a:xfrm>
              <a:custGeom>
                <a:avLst/>
                <a:gdLst>
                  <a:gd name="T0" fmla="*/ 10 w 57"/>
                  <a:gd name="T1" fmla="*/ 0 h 46"/>
                  <a:gd name="T2" fmla="*/ 11 w 57"/>
                  <a:gd name="T3" fmla="*/ 0 h 46"/>
                  <a:gd name="T4" fmla="*/ 13 w 57"/>
                  <a:gd name="T5" fmla="*/ 1 h 46"/>
                  <a:gd name="T6" fmla="*/ 14 w 57"/>
                  <a:gd name="T7" fmla="*/ 3 h 46"/>
                  <a:gd name="T8" fmla="*/ 14 w 57"/>
                  <a:gd name="T9" fmla="*/ 5 h 46"/>
                  <a:gd name="T10" fmla="*/ 13 w 57"/>
                  <a:gd name="T11" fmla="*/ 6 h 46"/>
                  <a:gd name="T12" fmla="*/ 12 w 57"/>
                  <a:gd name="T13" fmla="*/ 9 h 46"/>
                  <a:gd name="T14" fmla="*/ 10 w 57"/>
                  <a:gd name="T15" fmla="*/ 9 h 46"/>
                  <a:gd name="T16" fmla="*/ 8 w 57"/>
                  <a:gd name="T17" fmla="*/ 9 h 46"/>
                  <a:gd name="T18" fmla="*/ 6 w 57"/>
                  <a:gd name="T19" fmla="*/ 12 h 46"/>
                  <a:gd name="T20" fmla="*/ 7 w 57"/>
                  <a:gd name="T21" fmla="*/ 13 h 46"/>
                  <a:gd name="T22" fmla="*/ 8 w 57"/>
                  <a:gd name="T23" fmla="*/ 15 h 46"/>
                  <a:gd name="T24" fmla="*/ 11 w 57"/>
                  <a:gd name="T25" fmla="*/ 17 h 46"/>
                  <a:gd name="T26" fmla="*/ 15 w 57"/>
                  <a:gd name="T27" fmla="*/ 17 h 46"/>
                  <a:gd name="T28" fmla="*/ 18 w 57"/>
                  <a:gd name="T29" fmla="*/ 17 h 46"/>
                  <a:gd name="T30" fmla="*/ 20 w 57"/>
                  <a:gd name="T31" fmla="*/ 15 h 46"/>
                  <a:gd name="T32" fmla="*/ 21 w 57"/>
                  <a:gd name="T33" fmla="*/ 13 h 46"/>
                  <a:gd name="T34" fmla="*/ 19 w 57"/>
                  <a:gd name="T35" fmla="*/ 13 h 46"/>
                  <a:gd name="T36" fmla="*/ 17 w 57"/>
                  <a:gd name="T37" fmla="*/ 13 h 46"/>
                  <a:gd name="T38" fmla="*/ 14 w 57"/>
                  <a:gd name="T39" fmla="*/ 13 h 46"/>
                  <a:gd name="T40" fmla="*/ 13 w 57"/>
                  <a:gd name="T41" fmla="*/ 14 h 46"/>
                  <a:gd name="T42" fmla="*/ 12 w 57"/>
                  <a:gd name="T43" fmla="*/ 12 h 46"/>
                  <a:gd name="T44" fmla="*/ 12 w 57"/>
                  <a:gd name="T45" fmla="*/ 10 h 46"/>
                  <a:gd name="T46" fmla="*/ 13 w 57"/>
                  <a:gd name="T47" fmla="*/ 9 h 46"/>
                  <a:gd name="T48" fmla="*/ 14 w 57"/>
                  <a:gd name="T49" fmla="*/ 7 h 46"/>
                  <a:gd name="T50" fmla="*/ 15 w 57"/>
                  <a:gd name="T51" fmla="*/ 6 h 46"/>
                  <a:gd name="T52" fmla="*/ 17 w 57"/>
                  <a:gd name="T53" fmla="*/ 6 h 46"/>
                  <a:gd name="T54" fmla="*/ 20 w 57"/>
                  <a:gd name="T55" fmla="*/ 6 h 46"/>
                  <a:gd name="T56" fmla="*/ 22 w 57"/>
                  <a:gd name="T57" fmla="*/ 7 h 46"/>
                  <a:gd name="T58" fmla="*/ 23 w 57"/>
                  <a:gd name="T59" fmla="*/ 7 h 46"/>
                  <a:gd name="T60" fmla="*/ 25 w 57"/>
                  <a:gd name="T61" fmla="*/ 9 h 46"/>
                  <a:gd name="T62" fmla="*/ 27 w 57"/>
                  <a:gd name="T63" fmla="*/ 10 h 46"/>
                  <a:gd name="T64" fmla="*/ 28 w 57"/>
                  <a:gd name="T65" fmla="*/ 11 h 46"/>
                  <a:gd name="T66" fmla="*/ 29 w 57"/>
                  <a:gd name="T67" fmla="*/ 12 h 46"/>
                  <a:gd name="T68" fmla="*/ 29 w 57"/>
                  <a:gd name="T69" fmla="*/ 14 h 46"/>
                  <a:gd name="T70" fmla="*/ 28 w 57"/>
                  <a:gd name="T71" fmla="*/ 16 h 46"/>
                  <a:gd name="T72" fmla="*/ 27 w 57"/>
                  <a:gd name="T73" fmla="*/ 18 h 46"/>
                  <a:gd name="T74" fmla="*/ 26 w 57"/>
                  <a:gd name="T75" fmla="*/ 20 h 46"/>
                  <a:gd name="T76" fmla="*/ 23 w 57"/>
                  <a:gd name="T77" fmla="*/ 22 h 46"/>
                  <a:gd name="T78" fmla="*/ 21 w 57"/>
                  <a:gd name="T79" fmla="*/ 23 h 46"/>
                  <a:gd name="T80" fmla="*/ 20 w 57"/>
                  <a:gd name="T81" fmla="*/ 23 h 46"/>
                  <a:gd name="T82" fmla="*/ 17 w 57"/>
                  <a:gd name="T83" fmla="*/ 23 h 46"/>
                  <a:gd name="T84" fmla="*/ 15 w 57"/>
                  <a:gd name="T85" fmla="*/ 23 h 46"/>
                  <a:gd name="T86" fmla="*/ 12 w 57"/>
                  <a:gd name="T87" fmla="*/ 23 h 46"/>
                  <a:gd name="T88" fmla="*/ 10 w 57"/>
                  <a:gd name="T89" fmla="*/ 23 h 46"/>
                  <a:gd name="T90" fmla="*/ 7 w 57"/>
                  <a:gd name="T91" fmla="*/ 23 h 46"/>
                  <a:gd name="T92" fmla="*/ 5 w 57"/>
                  <a:gd name="T93" fmla="*/ 22 h 46"/>
                  <a:gd name="T94" fmla="*/ 3 w 57"/>
                  <a:gd name="T95" fmla="*/ 20 h 46"/>
                  <a:gd name="T96" fmla="*/ 2 w 57"/>
                  <a:gd name="T97" fmla="*/ 19 h 46"/>
                  <a:gd name="T98" fmla="*/ 1 w 57"/>
                  <a:gd name="T99" fmla="*/ 18 h 46"/>
                  <a:gd name="T100" fmla="*/ 0 w 57"/>
                  <a:gd name="T101" fmla="*/ 16 h 46"/>
                  <a:gd name="T102" fmla="*/ 0 w 57"/>
                  <a:gd name="T103" fmla="*/ 13 h 46"/>
                  <a:gd name="T104" fmla="*/ 0 w 57"/>
                  <a:gd name="T105" fmla="*/ 12 h 46"/>
                  <a:gd name="T106" fmla="*/ 0 w 57"/>
                  <a:gd name="T107" fmla="*/ 10 h 46"/>
                  <a:gd name="T108" fmla="*/ 1 w 57"/>
                  <a:gd name="T109" fmla="*/ 7 h 46"/>
                  <a:gd name="T110" fmla="*/ 1 w 57"/>
                  <a:gd name="T111" fmla="*/ 6 h 46"/>
                  <a:gd name="T112" fmla="*/ 2 w 57"/>
                  <a:gd name="T113" fmla="*/ 5 h 46"/>
                  <a:gd name="T114" fmla="*/ 4 w 57"/>
                  <a:gd name="T115" fmla="*/ 3 h 46"/>
                  <a:gd name="T116" fmla="*/ 6 w 57"/>
                  <a:gd name="T117" fmla="*/ 1 h 46"/>
                  <a:gd name="T118" fmla="*/ 7 w 57"/>
                  <a:gd name="T119" fmla="*/ 1 h 46"/>
                  <a:gd name="T120" fmla="*/ 10 w 57"/>
                  <a:gd name="T121" fmla="*/ 0 h 46"/>
                  <a:gd name="T122" fmla="*/ 10 w 57"/>
                  <a:gd name="T123" fmla="*/ 0 h 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"/>
                  <a:gd name="T187" fmla="*/ 0 h 46"/>
                  <a:gd name="T188" fmla="*/ 57 w 57"/>
                  <a:gd name="T189" fmla="*/ 46 h 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" h="46">
                    <a:moveTo>
                      <a:pt x="19" y="0"/>
                    </a:moveTo>
                    <a:lnTo>
                      <a:pt x="22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28" y="10"/>
                    </a:lnTo>
                    <a:lnTo>
                      <a:pt x="26" y="13"/>
                    </a:lnTo>
                    <a:lnTo>
                      <a:pt x="23" y="17"/>
                    </a:lnTo>
                    <a:lnTo>
                      <a:pt x="20" y="18"/>
                    </a:lnTo>
                    <a:lnTo>
                      <a:pt x="15" y="18"/>
                    </a:lnTo>
                    <a:lnTo>
                      <a:pt x="12" y="23"/>
                    </a:lnTo>
                    <a:lnTo>
                      <a:pt x="13" y="27"/>
                    </a:lnTo>
                    <a:lnTo>
                      <a:pt x="16" y="31"/>
                    </a:lnTo>
                    <a:lnTo>
                      <a:pt x="22" y="33"/>
                    </a:lnTo>
                    <a:lnTo>
                      <a:pt x="29" y="33"/>
                    </a:lnTo>
                    <a:lnTo>
                      <a:pt x="35" y="33"/>
                    </a:lnTo>
                    <a:lnTo>
                      <a:pt x="40" y="31"/>
                    </a:lnTo>
                    <a:lnTo>
                      <a:pt x="41" y="26"/>
                    </a:lnTo>
                    <a:lnTo>
                      <a:pt x="38" y="26"/>
                    </a:lnTo>
                    <a:lnTo>
                      <a:pt x="33" y="27"/>
                    </a:lnTo>
                    <a:lnTo>
                      <a:pt x="28" y="27"/>
                    </a:lnTo>
                    <a:lnTo>
                      <a:pt x="25" y="28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0" y="13"/>
                    </a:lnTo>
                    <a:lnTo>
                      <a:pt x="34" y="12"/>
                    </a:lnTo>
                    <a:lnTo>
                      <a:pt x="39" y="12"/>
                    </a:lnTo>
                    <a:lnTo>
                      <a:pt x="43" y="14"/>
                    </a:lnTo>
                    <a:lnTo>
                      <a:pt x="46" y="14"/>
                    </a:lnTo>
                    <a:lnTo>
                      <a:pt x="50" y="17"/>
                    </a:lnTo>
                    <a:lnTo>
                      <a:pt x="53" y="19"/>
                    </a:lnTo>
                    <a:lnTo>
                      <a:pt x="56" y="22"/>
                    </a:lnTo>
                    <a:lnTo>
                      <a:pt x="57" y="24"/>
                    </a:lnTo>
                    <a:lnTo>
                      <a:pt x="57" y="28"/>
                    </a:lnTo>
                    <a:lnTo>
                      <a:pt x="56" y="32"/>
                    </a:lnTo>
                    <a:lnTo>
                      <a:pt x="54" y="36"/>
                    </a:lnTo>
                    <a:lnTo>
                      <a:pt x="51" y="40"/>
                    </a:lnTo>
                    <a:lnTo>
                      <a:pt x="46" y="43"/>
                    </a:lnTo>
                    <a:lnTo>
                      <a:pt x="42" y="45"/>
                    </a:lnTo>
                    <a:lnTo>
                      <a:pt x="39" y="46"/>
                    </a:lnTo>
                    <a:lnTo>
                      <a:pt x="33" y="46"/>
                    </a:lnTo>
                    <a:lnTo>
                      <a:pt x="29" y="46"/>
                    </a:lnTo>
                    <a:lnTo>
                      <a:pt x="23" y="45"/>
                    </a:lnTo>
                    <a:lnTo>
                      <a:pt x="19" y="46"/>
                    </a:lnTo>
                    <a:lnTo>
                      <a:pt x="14" y="45"/>
                    </a:lnTo>
                    <a:lnTo>
                      <a:pt x="9" y="43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4" name="Freeform 52"/>
              <p:cNvSpPr>
                <a:spLocks/>
              </p:cNvSpPr>
              <p:nvPr/>
            </p:nvSpPr>
            <p:spPr bwMode="auto">
              <a:xfrm>
                <a:off x="992" y="2743"/>
                <a:ext cx="33" cy="35"/>
              </a:xfrm>
              <a:custGeom>
                <a:avLst/>
                <a:gdLst>
                  <a:gd name="T0" fmla="*/ 16 w 65"/>
                  <a:gd name="T1" fmla="*/ 1 h 69"/>
                  <a:gd name="T2" fmla="*/ 17 w 65"/>
                  <a:gd name="T3" fmla="*/ 4 h 69"/>
                  <a:gd name="T4" fmla="*/ 16 w 65"/>
                  <a:gd name="T5" fmla="*/ 8 h 69"/>
                  <a:gd name="T6" fmla="*/ 13 w 65"/>
                  <a:gd name="T7" fmla="*/ 10 h 69"/>
                  <a:gd name="T8" fmla="*/ 11 w 65"/>
                  <a:gd name="T9" fmla="*/ 11 h 69"/>
                  <a:gd name="T10" fmla="*/ 10 w 65"/>
                  <a:gd name="T11" fmla="*/ 15 h 69"/>
                  <a:gd name="T12" fmla="*/ 9 w 65"/>
                  <a:gd name="T13" fmla="*/ 19 h 69"/>
                  <a:gd name="T14" fmla="*/ 9 w 65"/>
                  <a:gd name="T15" fmla="*/ 23 h 69"/>
                  <a:gd name="T16" fmla="*/ 11 w 65"/>
                  <a:gd name="T17" fmla="*/ 26 h 69"/>
                  <a:gd name="T18" fmla="*/ 15 w 65"/>
                  <a:gd name="T19" fmla="*/ 27 h 69"/>
                  <a:gd name="T20" fmla="*/ 19 w 65"/>
                  <a:gd name="T21" fmla="*/ 27 h 69"/>
                  <a:gd name="T22" fmla="*/ 23 w 65"/>
                  <a:gd name="T23" fmla="*/ 27 h 69"/>
                  <a:gd name="T24" fmla="*/ 25 w 65"/>
                  <a:gd name="T25" fmla="*/ 23 h 69"/>
                  <a:gd name="T26" fmla="*/ 24 w 65"/>
                  <a:gd name="T27" fmla="*/ 19 h 69"/>
                  <a:gd name="T28" fmla="*/ 19 w 65"/>
                  <a:gd name="T29" fmla="*/ 17 h 69"/>
                  <a:gd name="T30" fmla="*/ 18 w 65"/>
                  <a:gd name="T31" fmla="*/ 19 h 69"/>
                  <a:gd name="T32" fmla="*/ 16 w 65"/>
                  <a:gd name="T33" fmla="*/ 22 h 69"/>
                  <a:gd name="T34" fmla="*/ 13 w 65"/>
                  <a:gd name="T35" fmla="*/ 22 h 69"/>
                  <a:gd name="T36" fmla="*/ 12 w 65"/>
                  <a:gd name="T37" fmla="*/ 19 h 69"/>
                  <a:gd name="T38" fmla="*/ 12 w 65"/>
                  <a:gd name="T39" fmla="*/ 14 h 69"/>
                  <a:gd name="T40" fmla="*/ 17 w 65"/>
                  <a:gd name="T41" fmla="*/ 9 h 69"/>
                  <a:gd name="T42" fmla="*/ 21 w 65"/>
                  <a:gd name="T43" fmla="*/ 9 h 69"/>
                  <a:gd name="T44" fmla="*/ 25 w 65"/>
                  <a:gd name="T45" fmla="*/ 10 h 69"/>
                  <a:gd name="T46" fmla="*/ 29 w 65"/>
                  <a:gd name="T47" fmla="*/ 14 h 69"/>
                  <a:gd name="T48" fmla="*/ 31 w 65"/>
                  <a:gd name="T49" fmla="*/ 17 h 69"/>
                  <a:gd name="T50" fmla="*/ 32 w 65"/>
                  <a:gd name="T51" fmla="*/ 22 h 69"/>
                  <a:gd name="T52" fmla="*/ 32 w 65"/>
                  <a:gd name="T53" fmla="*/ 27 h 69"/>
                  <a:gd name="T54" fmla="*/ 29 w 65"/>
                  <a:gd name="T55" fmla="*/ 31 h 69"/>
                  <a:gd name="T56" fmla="*/ 24 w 65"/>
                  <a:gd name="T57" fmla="*/ 34 h 69"/>
                  <a:gd name="T58" fmla="*/ 19 w 65"/>
                  <a:gd name="T59" fmla="*/ 34 h 69"/>
                  <a:gd name="T60" fmla="*/ 14 w 65"/>
                  <a:gd name="T61" fmla="*/ 34 h 69"/>
                  <a:gd name="T62" fmla="*/ 9 w 65"/>
                  <a:gd name="T63" fmla="*/ 32 h 69"/>
                  <a:gd name="T64" fmla="*/ 5 w 65"/>
                  <a:gd name="T65" fmla="*/ 29 h 69"/>
                  <a:gd name="T66" fmla="*/ 2 w 65"/>
                  <a:gd name="T67" fmla="*/ 26 h 69"/>
                  <a:gd name="T68" fmla="*/ 0 w 65"/>
                  <a:gd name="T69" fmla="*/ 21 h 69"/>
                  <a:gd name="T70" fmla="*/ 1 w 65"/>
                  <a:gd name="T71" fmla="*/ 15 h 69"/>
                  <a:gd name="T72" fmla="*/ 3 w 65"/>
                  <a:gd name="T73" fmla="*/ 10 h 69"/>
                  <a:gd name="T74" fmla="*/ 5 w 65"/>
                  <a:gd name="T75" fmla="*/ 7 h 69"/>
                  <a:gd name="T76" fmla="*/ 9 w 65"/>
                  <a:gd name="T77" fmla="*/ 3 h 69"/>
                  <a:gd name="T78" fmla="*/ 12 w 65"/>
                  <a:gd name="T79" fmla="*/ 1 h 69"/>
                  <a:gd name="T80" fmla="*/ 15 w 65"/>
                  <a:gd name="T81" fmla="*/ 0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5"/>
                  <a:gd name="T124" fmla="*/ 0 h 69"/>
                  <a:gd name="T125" fmla="*/ 65 w 65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5" h="69">
                    <a:moveTo>
                      <a:pt x="29" y="0"/>
                    </a:moveTo>
                    <a:lnTo>
                      <a:pt x="32" y="1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2" y="15"/>
                    </a:lnTo>
                    <a:lnTo>
                      <a:pt x="29" y="19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20" y="26"/>
                    </a:lnTo>
                    <a:lnTo>
                      <a:pt x="19" y="29"/>
                    </a:lnTo>
                    <a:lnTo>
                      <a:pt x="19" y="33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22" y="51"/>
                    </a:lnTo>
                    <a:lnTo>
                      <a:pt x="26" y="53"/>
                    </a:lnTo>
                    <a:lnTo>
                      <a:pt x="30" y="54"/>
                    </a:lnTo>
                    <a:lnTo>
                      <a:pt x="34" y="56"/>
                    </a:lnTo>
                    <a:lnTo>
                      <a:pt x="37" y="54"/>
                    </a:lnTo>
                    <a:lnTo>
                      <a:pt x="42" y="53"/>
                    </a:lnTo>
                    <a:lnTo>
                      <a:pt x="45" y="53"/>
                    </a:lnTo>
                    <a:lnTo>
                      <a:pt x="49" y="52"/>
                    </a:lnTo>
                    <a:lnTo>
                      <a:pt x="50" y="45"/>
                    </a:lnTo>
                    <a:lnTo>
                      <a:pt x="51" y="40"/>
                    </a:lnTo>
                    <a:lnTo>
                      <a:pt x="47" y="38"/>
                    </a:lnTo>
                    <a:lnTo>
                      <a:pt x="43" y="35"/>
                    </a:lnTo>
                    <a:lnTo>
                      <a:pt x="38" y="33"/>
                    </a:lnTo>
                    <a:lnTo>
                      <a:pt x="36" y="34"/>
                    </a:lnTo>
                    <a:lnTo>
                      <a:pt x="36" y="37"/>
                    </a:lnTo>
                    <a:lnTo>
                      <a:pt x="34" y="41"/>
                    </a:lnTo>
                    <a:lnTo>
                      <a:pt x="32" y="44"/>
                    </a:lnTo>
                    <a:lnTo>
                      <a:pt x="29" y="47"/>
                    </a:lnTo>
                    <a:lnTo>
                      <a:pt x="26" y="44"/>
                    </a:lnTo>
                    <a:lnTo>
                      <a:pt x="24" y="41"/>
                    </a:lnTo>
                    <a:lnTo>
                      <a:pt x="23" y="37"/>
                    </a:lnTo>
                    <a:lnTo>
                      <a:pt x="21" y="34"/>
                    </a:lnTo>
                    <a:lnTo>
                      <a:pt x="24" y="27"/>
                    </a:lnTo>
                    <a:lnTo>
                      <a:pt x="29" y="20"/>
                    </a:lnTo>
                    <a:lnTo>
                      <a:pt x="33" y="18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7" y="19"/>
                    </a:lnTo>
                    <a:lnTo>
                      <a:pt x="50" y="20"/>
                    </a:lnTo>
                    <a:lnTo>
                      <a:pt x="54" y="23"/>
                    </a:lnTo>
                    <a:lnTo>
                      <a:pt x="57" y="27"/>
                    </a:lnTo>
                    <a:lnTo>
                      <a:pt x="61" y="31"/>
                    </a:lnTo>
                    <a:lnTo>
                      <a:pt x="62" y="34"/>
                    </a:lnTo>
                    <a:lnTo>
                      <a:pt x="64" y="40"/>
                    </a:lnTo>
                    <a:lnTo>
                      <a:pt x="64" y="44"/>
                    </a:lnTo>
                    <a:lnTo>
                      <a:pt x="65" y="50"/>
                    </a:lnTo>
                    <a:lnTo>
                      <a:pt x="64" y="53"/>
                    </a:lnTo>
                    <a:lnTo>
                      <a:pt x="62" y="57"/>
                    </a:lnTo>
                    <a:lnTo>
                      <a:pt x="58" y="61"/>
                    </a:lnTo>
                    <a:lnTo>
                      <a:pt x="55" y="66"/>
                    </a:lnTo>
                    <a:lnTo>
                      <a:pt x="48" y="67"/>
                    </a:lnTo>
                    <a:lnTo>
                      <a:pt x="44" y="68"/>
                    </a:lnTo>
                    <a:lnTo>
                      <a:pt x="38" y="68"/>
                    </a:lnTo>
                    <a:lnTo>
                      <a:pt x="33" y="69"/>
                    </a:lnTo>
                    <a:lnTo>
                      <a:pt x="27" y="67"/>
                    </a:lnTo>
                    <a:lnTo>
                      <a:pt x="23" y="66"/>
                    </a:lnTo>
                    <a:lnTo>
                      <a:pt x="18" y="64"/>
                    </a:lnTo>
                    <a:lnTo>
                      <a:pt x="13" y="63"/>
                    </a:lnTo>
                    <a:lnTo>
                      <a:pt x="9" y="58"/>
                    </a:lnTo>
                    <a:lnTo>
                      <a:pt x="6" y="55"/>
                    </a:lnTo>
                    <a:lnTo>
                      <a:pt x="4" y="51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5" y="26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0" y="13"/>
                    </a:lnTo>
                    <a:lnTo>
                      <a:pt x="13" y="10"/>
                    </a:lnTo>
                    <a:lnTo>
                      <a:pt x="17" y="6"/>
                    </a:lnTo>
                    <a:lnTo>
                      <a:pt x="21" y="4"/>
                    </a:lnTo>
                    <a:lnTo>
                      <a:pt x="24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5" name="Freeform 53"/>
              <p:cNvSpPr>
                <a:spLocks/>
              </p:cNvSpPr>
              <p:nvPr/>
            </p:nvSpPr>
            <p:spPr bwMode="auto">
              <a:xfrm>
                <a:off x="1142" y="2953"/>
                <a:ext cx="34" cy="41"/>
              </a:xfrm>
              <a:custGeom>
                <a:avLst/>
                <a:gdLst>
                  <a:gd name="T0" fmla="*/ 12 w 67"/>
                  <a:gd name="T1" fmla="*/ 2 h 81"/>
                  <a:gd name="T2" fmla="*/ 12 w 67"/>
                  <a:gd name="T3" fmla="*/ 2 h 81"/>
                  <a:gd name="T4" fmla="*/ 11 w 67"/>
                  <a:gd name="T5" fmla="*/ 3 h 81"/>
                  <a:gd name="T6" fmla="*/ 10 w 67"/>
                  <a:gd name="T7" fmla="*/ 4 h 81"/>
                  <a:gd name="T8" fmla="*/ 9 w 67"/>
                  <a:gd name="T9" fmla="*/ 7 h 81"/>
                  <a:gd name="T10" fmla="*/ 7 w 67"/>
                  <a:gd name="T11" fmla="*/ 9 h 81"/>
                  <a:gd name="T12" fmla="*/ 6 w 67"/>
                  <a:gd name="T13" fmla="*/ 12 h 81"/>
                  <a:gd name="T14" fmla="*/ 4 w 67"/>
                  <a:gd name="T15" fmla="*/ 14 h 81"/>
                  <a:gd name="T16" fmla="*/ 3 w 67"/>
                  <a:gd name="T17" fmla="*/ 17 h 81"/>
                  <a:gd name="T18" fmla="*/ 2 w 67"/>
                  <a:gd name="T19" fmla="*/ 21 h 81"/>
                  <a:gd name="T20" fmla="*/ 1 w 67"/>
                  <a:gd name="T21" fmla="*/ 23 h 81"/>
                  <a:gd name="T22" fmla="*/ 0 w 67"/>
                  <a:gd name="T23" fmla="*/ 26 h 81"/>
                  <a:gd name="T24" fmla="*/ 0 w 67"/>
                  <a:gd name="T25" fmla="*/ 29 h 81"/>
                  <a:gd name="T26" fmla="*/ 0 w 67"/>
                  <a:gd name="T27" fmla="*/ 32 h 81"/>
                  <a:gd name="T28" fmla="*/ 1 w 67"/>
                  <a:gd name="T29" fmla="*/ 34 h 81"/>
                  <a:gd name="T30" fmla="*/ 3 w 67"/>
                  <a:gd name="T31" fmla="*/ 36 h 81"/>
                  <a:gd name="T32" fmla="*/ 6 w 67"/>
                  <a:gd name="T33" fmla="*/ 38 h 81"/>
                  <a:gd name="T34" fmla="*/ 8 w 67"/>
                  <a:gd name="T35" fmla="*/ 39 h 81"/>
                  <a:gd name="T36" fmla="*/ 11 w 67"/>
                  <a:gd name="T37" fmla="*/ 40 h 81"/>
                  <a:gd name="T38" fmla="*/ 13 w 67"/>
                  <a:gd name="T39" fmla="*/ 40 h 81"/>
                  <a:gd name="T40" fmla="*/ 16 w 67"/>
                  <a:gd name="T41" fmla="*/ 41 h 81"/>
                  <a:gd name="T42" fmla="*/ 18 w 67"/>
                  <a:gd name="T43" fmla="*/ 40 h 81"/>
                  <a:gd name="T44" fmla="*/ 20 w 67"/>
                  <a:gd name="T45" fmla="*/ 40 h 81"/>
                  <a:gd name="T46" fmla="*/ 22 w 67"/>
                  <a:gd name="T47" fmla="*/ 40 h 81"/>
                  <a:gd name="T48" fmla="*/ 24 w 67"/>
                  <a:gd name="T49" fmla="*/ 40 h 81"/>
                  <a:gd name="T50" fmla="*/ 26 w 67"/>
                  <a:gd name="T51" fmla="*/ 39 h 81"/>
                  <a:gd name="T52" fmla="*/ 28 w 67"/>
                  <a:gd name="T53" fmla="*/ 38 h 81"/>
                  <a:gd name="T54" fmla="*/ 29 w 67"/>
                  <a:gd name="T55" fmla="*/ 36 h 81"/>
                  <a:gd name="T56" fmla="*/ 31 w 67"/>
                  <a:gd name="T57" fmla="*/ 35 h 81"/>
                  <a:gd name="T58" fmla="*/ 32 w 67"/>
                  <a:gd name="T59" fmla="*/ 33 h 81"/>
                  <a:gd name="T60" fmla="*/ 34 w 67"/>
                  <a:gd name="T61" fmla="*/ 29 h 81"/>
                  <a:gd name="T62" fmla="*/ 34 w 67"/>
                  <a:gd name="T63" fmla="*/ 27 h 81"/>
                  <a:gd name="T64" fmla="*/ 34 w 67"/>
                  <a:gd name="T65" fmla="*/ 25 h 81"/>
                  <a:gd name="T66" fmla="*/ 34 w 67"/>
                  <a:gd name="T67" fmla="*/ 23 h 81"/>
                  <a:gd name="T68" fmla="*/ 34 w 67"/>
                  <a:gd name="T69" fmla="*/ 21 h 81"/>
                  <a:gd name="T70" fmla="*/ 33 w 67"/>
                  <a:gd name="T71" fmla="*/ 18 h 81"/>
                  <a:gd name="T72" fmla="*/ 33 w 67"/>
                  <a:gd name="T73" fmla="*/ 15 h 81"/>
                  <a:gd name="T74" fmla="*/ 33 w 67"/>
                  <a:gd name="T75" fmla="*/ 13 h 81"/>
                  <a:gd name="T76" fmla="*/ 33 w 67"/>
                  <a:gd name="T77" fmla="*/ 11 h 81"/>
                  <a:gd name="T78" fmla="*/ 32 w 67"/>
                  <a:gd name="T79" fmla="*/ 9 h 81"/>
                  <a:gd name="T80" fmla="*/ 32 w 67"/>
                  <a:gd name="T81" fmla="*/ 6 h 81"/>
                  <a:gd name="T82" fmla="*/ 31 w 67"/>
                  <a:gd name="T83" fmla="*/ 4 h 81"/>
                  <a:gd name="T84" fmla="*/ 31 w 67"/>
                  <a:gd name="T85" fmla="*/ 3 h 81"/>
                  <a:gd name="T86" fmla="*/ 29 w 67"/>
                  <a:gd name="T87" fmla="*/ 1 h 81"/>
                  <a:gd name="T88" fmla="*/ 28 w 67"/>
                  <a:gd name="T89" fmla="*/ 0 h 81"/>
                  <a:gd name="T90" fmla="*/ 25 w 67"/>
                  <a:gd name="T91" fmla="*/ 0 h 81"/>
                  <a:gd name="T92" fmla="*/ 23 w 67"/>
                  <a:gd name="T93" fmla="*/ 0 h 81"/>
                  <a:gd name="T94" fmla="*/ 20 w 67"/>
                  <a:gd name="T95" fmla="*/ 1 h 81"/>
                  <a:gd name="T96" fmla="*/ 18 w 67"/>
                  <a:gd name="T97" fmla="*/ 1 h 81"/>
                  <a:gd name="T98" fmla="*/ 15 w 67"/>
                  <a:gd name="T99" fmla="*/ 1 h 81"/>
                  <a:gd name="T100" fmla="*/ 13 w 67"/>
                  <a:gd name="T101" fmla="*/ 1 h 81"/>
                  <a:gd name="T102" fmla="*/ 12 w 67"/>
                  <a:gd name="T103" fmla="*/ 2 h 81"/>
                  <a:gd name="T104" fmla="*/ 12 w 67"/>
                  <a:gd name="T105" fmla="*/ 2 h 81"/>
                  <a:gd name="T106" fmla="*/ 12 w 67"/>
                  <a:gd name="T107" fmla="*/ 2 h 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"/>
                  <a:gd name="T163" fmla="*/ 0 h 81"/>
                  <a:gd name="T164" fmla="*/ 67 w 67"/>
                  <a:gd name="T165" fmla="*/ 81 h 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" h="81">
                    <a:moveTo>
                      <a:pt x="24" y="4"/>
                    </a:moveTo>
                    <a:lnTo>
                      <a:pt x="23" y="4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17" y="13"/>
                    </a:lnTo>
                    <a:lnTo>
                      <a:pt x="14" y="17"/>
                    </a:lnTo>
                    <a:lnTo>
                      <a:pt x="11" y="23"/>
                    </a:lnTo>
                    <a:lnTo>
                      <a:pt x="8" y="28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1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2" y="68"/>
                    </a:lnTo>
                    <a:lnTo>
                      <a:pt x="5" y="71"/>
                    </a:lnTo>
                    <a:lnTo>
                      <a:pt x="11" y="76"/>
                    </a:lnTo>
                    <a:lnTo>
                      <a:pt x="16" y="77"/>
                    </a:lnTo>
                    <a:lnTo>
                      <a:pt x="21" y="79"/>
                    </a:lnTo>
                    <a:lnTo>
                      <a:pt x="26" y="80"/>
                    </a:lnTo>
                    <a:lnTo>
                      <a:pt x="32" y="81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8" y="79"/>
                    </a:lnTo>
                    <a:lnTo>
                      <a:pt x="51" y="77"/>
                    </a:lnTo>
                    <a:lnTo>
                      <a:pt x="55" y="75"/>
                    </a:lnTo>
                    <a:lnTo>
                      <a:pt x="58" y="72"/>
                    </a:lnTo>
                    <a:lnTo>
                      <a:pt x="61" y="70"/>
                    </a:lnTo>
                    <a:lnTo>
                      <a:pt x="64" y="65"/>
                    </a:lnTo>
                    <a:lnTo>
                      <a:pt x="67" y="58"/>
                    </a:lnTo>
                    <a:lnTo>
                      <a:pt x="67" y="54"/>
                    </a:lnTo>
                    <a:lnTo>
                      <a:pt x="67" y="50"/>
                    </a:lnTo>
                    <a:lnTo>
                      <a:pt x="67" y="45"/>
                    </a:lnTo>
                    <a:lnTo>
                      <a:pt x="67" y="41"/>
                    </a:lnTo>
                    <a:lnTo>
                      <a:pt x="66" y="36"/>
                    </a:lnTo>
                    <a:lnTo>
                      <a:pt x="66" y="30"/>
                    </a:lnTo>
                    <a:lnTo>
                      <a:pt x="66" y="25"/>
                    </a:lnTo>
                    <a:lnTo>
                      <a:pt x="66" y="21"/>
                    </a:lnTo>
                    <a:lnTo>
                      <a:pt x="64" y="17"/>
                    </a:lnTo>
                    <a:lnTo>
                      <a:pt x="63" y="12"/>
                    </a:lnTo>
                    <a:lnTo>
                      <a:pt x="62" y="8"/>
                    </a:lnTo>
                    <a:lnTo>
                      <a:pt x="61" y="5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39" y="1"/>
                    </a:lnTo>
                    <a:lnTo>
                      <a:pt x="35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3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8059C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6" name="Freeform 54"/>
              <p:cNvSpPr>
                <a:spLocks/>
              </p:cNvSpPr>
              <p:nvPr/>
            </p:nvSpPr>
            <p:spPr bwMode="auto">
              <a:xfrm>
                <a:off x="1126" y="2979"/>
                <a:ext cx="56" cy="171"/>
              </a:xfrm>
              <a:custGeom>
                <a:avLst/>
                <a:gdLst>
                  <a:gd name="T0" fmla="*/ 23 w 110"/>
                  <a:gd name="T1" fmla="*/ 5 h 341"/>
                  <a:gd name="T2" fmla="*/ 22 w 110"/>
                  <a:gd name="T3" fmla="*/ 9 h 341"/>
                  <a:gd name="T4" fmla="*/ 20 w 110"/>
                  <a:gd name="T5" fmla="*/ 18 h 341"/>
                  <a:gd name="T6" fmla="*/ 18 w 110"/>
                  <a:gd name="T7" fmla="*/ 28 h 341"/>
                  <a:gd name="T8" fmla="*/ 15 w 110"/>
                  <a:gd name="T9" fmla="*/ 40 h 341"/>
                  <a:gd name="T10" fmla="*/ 13 w 110"/>
                  <a:gd name="T11" fmla="*/ 52 h 341"/>
                  <a:gd name="T12" fmla="*/ 11 w 110"/>
                  <a:gd name="T13" fmla="*/ 63 h 341"/>
                  <a:gd name="T14" fmla="*/ 9 w 110"/>
                  <a:gd name="T15" fmla="*/ 72 h 341"/>
                  <a:gd name="T16" fmla="*/ 8 w 110"/>
                  <a:gd name="T17" fmla="*/ 78 h 341"/>
                  <a:gd name="T18" fmla="*/ 7 w 110"/>
                  <a:gd name="T19" fmla="*/ 85 h 341"/>
                  <a:gd name="T20" fmla="*/ 4 w 110"/>
                  <a:gd name="T21" fmla="*/ 93 h 341"/>
                  <a:gd name="T22" fmla="*/ 3 w 110"/>
                  <a:gd name="T23" fmla="*/ 101 h 341"/>
                  <a:gd name="T24" fmla="*/ 2 w 110"/>
                  <a:gd name="T25" fmla="*/ 109 h 341"/>
                  <a:gd name="T26" fmla="*/ 2 w 110"/>
                  <a:gd name="T27" fmla="*/ 116 h 341"/>
                  <a:gd name="T28" fmla="*/ 1 w 110"/>
                  <a:gd name="T29" fmla="*/ 123 h 341"/>
                  <a:gd name="T30" fmla="*/ 2 w 110"/>
                  <a:gd name="T31" fmla="*/ 130 h 341"/>
                  <a:gd name="T32" fmla="*/ 2 w 110"/>
                  <a:gd name="T33" fmla="*/ 134 h 341"/>
                  <a:gd name="T34" fmla="*/ 2 w 110"/>
                  <a:gd name="T35" fmla="*/ 140 h 341"/>
                  <a:gd name="T36" fmla="*/ 2 w 110"/>
                  <a:gd name="T37" fmla="*/ 146 h 341"/>
                  <a:gd name="T38" fmla="*/ 2 w 110"/>
                  <a:gd name="T39" fmla="*/ 152 h 341"/>
                  <a:gd name="T40" fmla="*/ 1 w 110"/>
                  <a:gd name="T41" fmla="*/ 159 h 341"/>
                  <a:gd name="T42" fmla="*/ 0 w 110"/>
                  <a:gd name="T43" fmla="*/ 164 h 341"/>
                  <a:gd name="T44" fmla="*/ 0 w 110"/>
                  <a:gd name="T45" fmla="*/ 168 h 341"/>
                  <a:gd name="T46" fmla="*/ 0 w 110"/>
                  <a:gd name="T47" fmla="*/ 170 h 341"/>
                  <a:gd name="T48" fmla="*/ 56 w 110"/>
                  <a:gd name="T49" fmla="*/ 149 h 341"/>
                  <a:gd name="T50" fmla="*/ 55 w 110"/>
                  <a:gd name="T51" fmla="*/ 146 h 341"/>
                  <a:gd name="T52" fmla="*/ 54 w 110"/>
                  <a:gd name="T53" fmla="*/ 140 h 341"/>
                  <a:gd name="T54" fmla="*/ 53 w 110"/>
                  <a:gd name="T55" fmla="*/ 130 h 341"/>
                  <a:gd name="T56" fmla="*/ 53 w 110"/>
                  <a:gd name="T57" fmla="*/ 118 h 341"/>
                  <a:gd name="T58" fmla="*/ 51 w 110"/>
                  <a:gd name="T59" fmla="*/ 105 h 341"/>
                  <a:gd name="T60" fmla="*/ 49 w 110"/>
                  <a:gd name="T61" fmla="*/ 91 h 341"/>
                  <a:gd name="T62" fmla="*/ 48 w 110"/>
                  <a:gd name="T63" fmla="*/ 79 h 341"/>
                  <a:gd name="T64" fmla="*/ 47 w 110"/>
                  <a:gd name="T65" fmla="*/ 69 h 341"/>
                  <a:gd name="T66" fmla="*/ 45 w 110"/>
                  <a:gd name="T67" fmla="*/ 58 h 341"/>
                  <a:gd name="T68" fmla="*/ 43 w 110"/>
                  <a:gd name="T69" fmla="*/ 47 h 341"/>
                  <a:gd name="T70" fmla="*/ 42 w 110"/>
                  <a:gd name="T71" fmla="*/ 35 h 341"/>
                  <a:gd name="T72" fmla="*/ 41 w 110"/>
                  <a:gd name="T73" fmla="*/ 25 h 341"/>
                  <a:gd name="T74" fmla="*/ 40 w 110"/>
                  <a:gd name="T75" fmla="*/ 15 h 341"/>
                  <a:gd name="T76" fmla="*/ 39 w 110"/>
                  <a:gd name="T77" fmla="*/ 7 h 341"/>
                  <a:gd name="T78" fmla="*/ 39 w 110"/>
                  <a:gd name="T79" fmla="*/ 2 h 341"/>
                  <a:gd name="T80" fmla="*/ 39 w 110"/>
                  <a:gd name="T81" fmla="*/ 0 h 341"/>
                  <a:gd name="T82" fmla="*/ 23 w 110"/>
                  <a:gd name="T83" fmla="*/ 5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0"/>
                  <a:gd name="T127" fmla="*/ 0 h 341"/>
                  <a:gd name="T128" fmla="*/ 110 w 110"/>
                  <a:gd name="T129" fmla="*/ 341 h 3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0" h="341">
                    <a:moveTo>
                      <a:pt x="45" y="9"/>
                    </a:moveTo>
                    <a:lnTo>
                      <a:pt x="45" y="10"/>
                    </a:lnTo>
                    <a:lnTo>
                      <a:pt x="44" y="13"/>
                    </a:lnTo>
                    <a:lnTo>
                      <a:pt x="43" y="18"/>
                    </a:lnTo>
                    <a:lnTo>
                      <a:pt x="42" y="26"/>
                    </a:lnTo>
                    <a:lnTo>
                      <a:pt x="40" y="35"/>
                    </a:lnTo>
                    <a:lnTo>
                      <a:pt x="38" y="45"/>
                    </a:lnTo>
                    <a:lnTo>
                      <a:pt x="35" y="56"/>
                    </a:lnTo>
                    <a:lnTo>
                      <a:pt x="33" y="68"/>
                    </a:lnTo>
                    <a:lnTo>
                      <a:pt x="30" y="80"/>
                    </a:lnTo>
                    <a:lnTo>
                      <a:pt x="28" y="92"/>
                    </a:lnTo>
                    <a:lnTo>
                      <a:pt x="26" y="103"/>
                    </a:lnTo>
                    <a:lnTo>
                      <a:pt x="23" y="116"/>
                    </a:lnTo>
                    <a:lnTo>
                      <a:pt x="21" y="126"/>
                    </a:lnTo>
                    <a:lnTo>
                      <a:pt x="19" y="136"/>
                    </a:lnTo>
                    <a:lnTo>
                      <a:pt x="17" y="144"/>
                    </a:lnTo>
                    <a:lnTo>
                      <a:pt x="17" y="151"/>
                    </a:lnTo>
                    <a:lnTo>
                      <a:pt x="15" y="156"/>
                    </a:lnTo>
                    <a:lnTo>
                      <a:pt x="14" y="163"/>
                    </a:lnTo>
                    <a:lnTo>
                      <a:pt x="13" y="169"/>
                    </a:lnTo>
                    <a:lnTo>
                      <a:pt x="10" y="177"/>
                    </a:lnTo>
                    <a:lnTo>
                      <a:pt x="8" y="186"/>
                    </a:lnTo>
                    <a:lnTo>
                      <a:pt x="7" y="193"/>
                    </a:lnTo>
                    <a:lnTo>
                      <a:pt x="6" y="201"/>
                    </a:lnTo>
                    <a:lnTo>
                      <a:pt x="5" y="209"/>
                    </a:lnTo>
                    <a:lnTo>
                      <a:pt x="4" y="217"/>
                    </a:lnTo>
                    <a:lnTo>
                      <a:pt x="4" y="226"/>
                    </a:lnTo>
                    <a:lnTo>
                      <a:pt x="3" y="232"/>
                    </a:lnTo>
                    <a:lnTo>
                      <a:pt x="3" y="240"/>
                    </a:lnTo>
                    <a:lnTo>
                      <a:pt x="2" y="246"/>
                    </a:lnTo>
                    <a:lnTo>
                      <a:pt x="2" y="253"/>
                    </a:lnTo>
                    <a:lnTo>
                      <a:pt x="3" y="259"/>
                    </a:lnTo>
                    <a:lnTo>
                      <a:pt x="4" y="264"/>
                    </a:lnTo>
                    <a:lnTo>
                      <a:pt x="4" y="268"/>
                    </a:lnTo>
                    <a:lnTo>
                      <a:pt x="4" y="273"/>
                    </a:lnTo>
                    <a:lnTo>
                      <a:pt x="4" y="279"/>
                    </a:lnTo>
                    <a:lnTo>
                      <a:pt x="4" y="285"/>
                    </a:lnTo>
                    <a:lnTo>
                      <a:pt x="4" y="291"/>
                    </a:lnTo>
                    <a:lnTo>
                      <a:pt x="3" y="298"/>
                    </a:lnTo>
                    <a:lnTo>
                      <a:pt x="3" y="304"/>
                    </a:lnTo>
                    <a:lnTo>
                      <a:pt x="3" y="311"/>
                    </a:lnTo>
                    <a:lnTo>
                      <a:pt x="1" y="317"/>
                    </a:lnTo>
                    <a:lnTo>
                      <a:pt x="1" y="322"/>
                    </a:lnTo>
                    <a:lnTo>
                      <a:pt x="0" y="328"/>
                    </a:lnTo>
                    <a:lnTo>
                      <a:pt x="0" y="332"/>
                    </a:lnTo>
                    <a:lnTo>
                      <a:pt x="0" y="335"/>
                    </a:lnTo>
                    <a:lnTo>
                      <a:pt x="0" y="339"/>
                    </a:lnTo>
                    <a:lnTo>
                      <a:pt x="0" y="340"/>
                    </a:lnTo>
                    <a:lnTo>
                      <a:pt x="0" y="341"/>
                    </a:lnTo>
                    <a:lnTo>
                      <a:pt x="110" y="297"/>
                    </a:lnTo>
                    <a:lnTo>
                      <a:pt x="109" y="295"/>
                    </a:lnTo>
                    <a:lnTo>
                      <a:pt x="108" y="292"/>
                    </a:lnTo>
                    <a:lnTo>
                      <a:pt x="108" y="286"/>
                    </a:lnTo>
                    <a:lnTo>
                      <a:pt x="107" y="279"/>
                    </a:lnTo>
                    <a:lnTo>
                      <a:pt x="106" y="269"/>
                    </a:lnTo>
                    <a:lnTo>
                      <a:pt x="105" y="259"/>
                    </a:lnTo>
                    <a:lnTo>
                      <a:pt x="104" y="247"/>
                    </a:lnTo>
                    <a:lnTo>
                      <a:pt x="104" y="235"/>
                    </a:lnTo>
                    <a:lnTo>
                      <a:pt x="102" y="222"/>
                    </a:lnTo>
                    <a:lnTo>
                      <a:pt x="101" y="209"/>
                    </a:lnTo>
                    <a:lnTo>
                      <a:pt x="98" y="195"/>
                    </a:lnTo>
                    <a:lnTo>
                      <a:pt x="97" y="182"/>
                    </a:lnTo>
                    <a:lnTo>
                      <a:pt x="95" y="169"/>
                    </a:lnTo>
                    <a:lnTo>
                      <a:pt x="94" y="157"/>
                    </a:lnTo>
                    <a:lnTo>
                      <a:pt x="92" y="145"/>
                    </a:lnTo>
                    <a:lnTo>
                      <a:pt x="92" y="137"/>
                    </a:lnTo>
                    <a:lnTo>
                      <a:pt x="90" y="126"/>
                    </a:lnTo>
                    <a:lnTo>
                      <a:pt x="88" y="116"/>
                    </a:lnTo>
                    <a:lnTo>
                      <a:pt x="86" y="105"/>
                    </a:lnTo>
                    <a:lnTo>
                      <a:pt x="85" y="93"/>
                    </a:lnTo>
                    <a:lnTo>
                      <a:pt x="83" y="82"/>
                    </a:lnTo>
                    <a:lnTo>
                      <a:pt x="82" y="70"/>
                    </a:lnTo>
                    <a:lnTo>
                      <a:pt x="81" y="58"/>
                    </a:lnTo>
                    <a:lnTo>
                      <a:pt x="81" y="49"/>
                    </a:lnTo>
                    <a:lnTo>
                      <a:pt x="79" y="39"/>
                    </a:lnTo>
                    <a:lnTo>
                      <a:pt x="78" y="29"/>
                    </a:lnTo>
                    <a:lnTo>
                      <a:pt x="77" y="22"/>
                    </a:lnTo>
                    <a:lnTo>
                      <a:pt x="77" y="14"/>
                    </a:lnTo>
                    <a:lnTo>
                      <a:pt x="77" y="7"/>
                    </a:lnTo>
                    <a:lnTo>
                      <a:pt x="77" y="3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8059C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7" name="Freeform 55"/>
              <p:cNvSpPr>
                <a:spLocks/>
              </p:cNvSpPr>
              <p:nvPr/>
            </p:nvSpPr>
            <p:spPr bwMode="auto">
              <a:xfrm>
                <a:off x="924" y="3116"/>
                <a:ext cx="179" cy="109"/>
              </a:xfrm>
              <a:custGeom>
                <a:avLst/>
                <a:gdLst>
                  <a:gd name="T0" fmla="*/ 0 w 360"/>
                  <a:gd name="T1" fmla="*/ 105 h 219"/>
                  <a:gd name="T2" fmla="*/ 1 w 360"/>
                  <a:gd name="T3" fmla="*/ 104 h 219"/>
                  <a:gd name="T4" fmla="*/ 3 w 360"/>
                  <a:gd name="T5" fmla="*/ 101 h 219"/>
                  <a:gd name="T6" fmla="*/ 8 w 360"/>
                  <a:gd name="T7" fmla="*/ 97 h 219"/>
                  <a:gd name="T8" fmla="*/ 13 w 360"/>
                  <a:gd name="T9" fmla="*/ 92 h 219"/>
                  <a:gd name="T10" fmla="*/ 18 w 360"/>
                  <a:gd name="T11" fmla="*/ 85 h 219"/>
                  <a:gd name="T12" fmla="*/ 26 w 360"/>
                  <a:gd name="T13" fmla="*/ 78 h 219"/>
                  <a:gd name="T14" fmla="*/ 34 w 360"/>
                  <a:gd name="T15" fmla="*/ 71 h 219"/>
                  <a:gd name="T16" fmla="*/ 42 w 360"/>
                  <a:gd name="T17" fmla="*/ 63 h 219"/>
                  <a:gd name="T18" fmla="*/ 50 w 360"/>
                  <a:gd name="T19" fmla="*/ 54 h 219"/>
                  <a:gd name="T20" fmla="*/ 59 w 360"/>
                  <a:gd name="T21" fmla="*/ 45 h 219"/>
                  <a:gd name="T22" fmla="*/ 66 w 360"/>
                  <a:gd name="T23" fmla="*/ 37 h 219"/>
                  <a:gd name="T24" fmla="*/ 74 w 360"/>
                  <a:gd name="T25" fmla="*/ 29 h 219"/>
                  <a:gd name="T26" fmla="*/ 81 w 360"/>
                  <a:gd name="T27" fmla="*/ 21 h 219"/>
                  <a:gd name="T28" fmla="*/ 87 w 360"/>
                  <a:gd name="T29" fmla="*/ 14 h 219"/>
                  <a:gd name="T30" fmla="*/ 93 w 360"/>
                  <a:gd name="T31" fmla="*/ 8 h 219"/>
                  <a:gd name="T32" fmla="*/ 97 w 360"/>
                  <a:gd name="T33" fmla="*/ 3 h 219"/>
                  <a:gd name="T34" fmla="*/ 99 w 360"/>
                  <a:gd name="T35" fmla="*/ 0 h 219"/>
                  <a:gd name="T36" fmla="*/ 103 w 360"/>
                  <a:gd name="T37" fmla="*/ 0 h 219"/>
                  <a:gd name="T38" fmla="*/ 106 w 360"/>
                  <a:gd name="T39" fmla="*/ 1 h 219"/>
                  <a:gd name="T40" fmla="*/ 111 w 360"/>
                  <a:gd name="T41" fmla="*/ 4 h 219"/>
                  <a:gd name="T42" fmla="*/ 117 w 360"/>
                  <a:gd name="T43" fmla="*/ 7 h 219"/>
                  <a:gd name="T44" fmla="*/ 122 w 360"/>
                  <a:gd name="T45" fmla="*/ 11 h 219"/>
                  <a:gd name="T46" fmla="*/ 129 w 360"/>
                  <a:gd name="T47" fmla="*/ 16 h 219"/>
                  <a:gd name="T48" fmla="*/ 135 w 360"/>
                  <a:gd name="T49" fmla="*/ 21 h 219"/>
                  <a:gd name="T50" fmla="*/ 141 w 360"/>
                  <a:gd name="T51" fmla="*/ 26 h 219"/>
                  <a:gd name="T52" fmla="*/ 148 w 360"/>
                  <a:gd name="T53" fmla="*/ 31 h 219"/>
                  <a:gd name="T54" fmla="*/ 154 w 360"/>
                  <a:gd name="T55" fmla="*/ 35 h 219"/>
                  <a:gd name="T56" fmla="*/ 160 w 360"/>
                  <a:gd name="T57" fmla="*/ 40 h 219"/>
                  <a:gd name="T58" fmla="*/ 166 w 360"/>
                  <a:gd name="T59" fmla="*/ 43 h 219"/>
                  <a:gd name="T60" fmla="*/ 171 w 360"/>
                  <a:gd name="T61" fmla="*/ 46 h 219"/>
                  <a:gd name="T62" fmla="*/ 175 w 360"/>
                  <a:gd name="T63" fmla="*/ 47 h 219"/>
                  <a:gd name="T64" fmla="*/ 179 w 360"/>
                  <a:gd name="T65" fmla="*/ 47 h 219"/>
                  <a:gd name="T66" fmla="*/ 179 w 360"/>
                  <a:gd name="T67" fmla="*/ 48 h 219"/>
                  <a:gd name="T68" fmla="*/ 178 w 360"/>
                  <a:gd name="T69" fmla="*/ 49 h 219"/>
                  <a:gd name="T70" fmla="*/ 175 w 360"/>
                  <a:gd name="T71" fmla="*/ 52 h 219"/>
                  <a:gd name="T72" fmla="*/ 172 w 360"/>
                  <a:gd name="T73" fmla="*/ 55 h 219"/>
                  <a:gd name="T74" fmla="*/ 167 w 360"/>
                  <a:gd name="T75" fmla="*/ 59 h 219"/>
                  <a:gd name="T76" fmla="*/ 162 w 360"/>
                  <a:gd name="T77" fmla="*/ 64 h 219"/>
                  <a:gd name="T78" fmla="*/ 155 w 360"/>
                  <a:gd name="T79" fmla="*/ 69 h 219"/>
                  <a:gd name="T80" fmla="*/ 147 w 360"/>
                  <a:gd name="T81" fmla="*/ 75 h 219"/>
                  <a:gd name="T82" fmla="*/ 136 w 360"/>
                  <a:gd name="T83" fmla="*/ 80 h 219"/>
                  <a:gd name="T84" fmla="*/ 125 w 360"/>
                  <a:gd name="T85" fmla="*/ 85 h 219"/>
                  <a:gd name="T86" fmla="*/ 111 w 360"/>
                  <a:gd name="T87" fmla="*/ 90 h 219"/>
                  <a:gd name="T88" fmla="*/ 96 w 360"/>
                  <a:gd name="T89" fmla="*/ 96 h 219"/>
                  <a:gd name="T90" fmla="*/ 78 w 360"/>
                  <a:gd name="T91" fmla="*/ 100 h 219"/>
                  <a:gd name="T92" fmla="*/ 59 w 360"/>
                  <a:gd name="T93" fmla="*/ 104 h 219"/>
                  <a:gd name="T94" fmla="*/ 36 w 360"/>
                  <a:gd name="T95" fmla="*/ 106 h 219"/>
                  <a:gd name="T96" fmla="*/ 12 w 360"/>
                  <a:gd name="T97" fmla="*/ 109 h 219"/>
                  <a:gd name="T98" fmla="*/ 9 w 360"/>
                  <a:gd name="T99" fmla="*/ 109 h 219"/>
                  <a:gd name="T100" fmla="*/ 6 w 360"/>
                  <a:gd name="T101" fmla="*/ 109 h 219"/>
                  <a:gd name="T102" fmla="*/ 5 w 360"/>
                  <a:gd name="T103" fmla="*/ 109 h 219"/>
                  <a:gd name="T104" fmla="*/ 4 w 360"/>
                  <a:gd name="T105" fmla="*/ 109 h 219"/>
                  <a:gd name="T106" fmla="*/ 2 w 360"/>
                  <a:gd name="T107" fmla="*/ 108 h 219"/>
                  <a:gd name="T108" fmla="*/ 1 w 360"/>
                  <a:gd name="T109" fmla="*/ 107 h 219"/>
                  <a:gd name="T110" fmla="*/ 0 w 360"/>
                  <a:gd name="T111" fmla="*/ 105 h 219"/>
                  <a:gd name="T112" fmla="*/ 0 w 360"/>
                  <a:gd name="T113" fmla="*/ 105 h 219"/>
                  <a:gd name="T114" fmla="*/ 0 w 360"/>
                  <a:gd name="T115" fmla="*/ 105 h 2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0"/>
                  <a:gd name="T175" fmla="*/ 0 h 219"/>
                  <a:gd name="T176" fmla="*/ 360 w 360"/>
                  <a:gd name="T177" fmla="*/ 219 h 2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0" h="219">
                    <a:moveTo>
                      <a:pt x="0" y="210"/>
                    </a:moveTo>
                    <a:lnTo>
                      <a:pt x="3" y="208"/>
                    </a:lnTo>
                    <a:lnTo>
                      <a:pt x="7" y="202"/>
                    </a:lnTo>
                    <a:lnTo>
                      <a:pt x="16" y="194"/>
                    </a:lnTo>
                    <a:lnTo>
                      <a:pt x="27" y="184"/>
                    </a:lnTo>
                    <a:lnTo>
                      <a:pt x="37" y="171"/>
                    </a:lnTo>
                    <a:lnTo>
                      <a:pt x="53" y="157"/>
                    </a:lnTo>
                    <a:lnTo>
                      <a:pt x="68" y="142"/>
                    </a:lnTo>
                    <a:lnTo>
                      <a:pt x="84" y="126"/>
                    </a:lnTo>
                    <a:lnTo>
                      <a:pt x="100" y="108"/>
                    </a:lnTo>
                    <a:lnTo>
                      <a:pt x="118" y="91"/>
                    </a:lnTo>
                    <a:lnTo>
                      <a:pt x="133" y="74"/>
                    </a:lnTo>
                    <a:lnTo>
                      <a:pt x="149" y="58"/>
                    </a:lnTo>
                    <a:lnTo>
                      <a:pt x="163" y="42"/>
                    </a:lnTo>
                    <a:lnTo>
                      <a:pt x="175" y="28"/>
                    </a:lnTo>
                    <a:lnTo>
                      <a:pt x="187" y="16"/>
                    </a:lnTo>
                    <a:lnTo>
                      <a:pt x="195" y="6"/>
                    </a:lnTo>
                    <a:lnTo>
                      <a:pt x="200" y="0"/>
                    </a:lnTo>
                    <a:lnTo>
                      <a:pt x="207" y="0"/>
                    </a:lnTo>
                    <a:lnTo>
                      <a:pt x="214" y="3"/>
                    </a:lnTo>
                    <a:lnTo>
                      <a:pt x="224" y="8"/>
                    </a:lnTo>
                    <a:lnTo>
                      <a:pt x="235" y="15"/>
                    </a:lnTo>
                    <a:lnTo>
                      <a:pt x="246" y="23"/>
                    </a:lnTo>
                    <a:lnTo>
                      <a:pt x="259" y="32"/>
                    </a:lnTo>
                    <a:lnTo>
                      <a:pt x="272" y="43"/>
                    </a:lnTo>
                    <a:lnTo>
                      <a:pt x="284" y="53"/>
                    </a:lnTo>
                    <a:lnTo>
                      <a:pt x="297" y="62"/>
                    </a:lnTo>
                    <a:lnTo>
                      <a:pt x="309" y="71"/>
                    </a:lnTo>
                    <a:lnTo>
                      <a:pt x="322" y="80"/>
                    </a:lnTo>
                    <a:lnTo>
                      <a:pt x="333" y="86"/>
                    </a:lnTo>
                    <a:lnTo>
                      <a:pt x="343" y="92"/>
                    </a:lnTo>
                    <a:lnTo>
                      <a:pt x="352" y="94"/>
                    </a:lnTo>
                    <a:lnTo>
                      <a:pt x="360" y="95"/>
                    </a:lnTo>
                    <a:lnTo>
                      <a:pt x="359" y="96"/>
                    </a:lnTo>
                    <a:lnTo>
                      <a:pt x="357" y="98"/>
                    </a:lnTo>
                    <a:lnTo>
                      <a:pt x="352" y="104"/>
                    </a:lnTo>
                    <a:lnTo>
                      <a:pt x="346" y="111"/>
                    </a:lnTo>
                    <a:lnTo>
                      <a:pt x="336" y="119"/>
                    </a:lnTo>
                    <a:lnTo>
                      <a:pt x="325" y="129"/>
                    </a:lnTo>
                    <a:lnTo>
                      <a:pt x="311" y="138"/>
                    </a:lnTo>
                    <a:lnTo>
                      <a:pt x="295" y="150"/>
                    </a:lnTo>
                    <a:lnTo>
                      <a:pt x="274" y="160"/>
                    </a:lnTo>
                    <a:lnTo>
                      <a:pt x="251" y="171"/>
                    </a:lnTo>
                    <a:lnTo>
                      <a:pt x="224" y="181"/>
                    </a:lnTo>
                    <a:lnTo>
                      <a:pt x="193" y="192"/>
                    </a:lnTo>
                    <a:lnTo>
                      <a:pt x="157" y="200"/>
                    </a:lnTo>
                    <a:lnTo>
                      <a:pt x="118" y="208"/>
                    </a:lnTo>
                    <a:lnTo>
                      <a:pt x="73" y="213"/>
                    </a:lnTo>
                    <a:lnTo>
                      <a:pt x="24" y="219"/>
                    </a:lnTo>
                    <a:lnTo>
                      <a:pt x="19" y="218"/>
                    </a:lnTo>
                    <a:lnTo>
                      <a:pt x="13" y="218"/>
                    </a:lnTo>
                    <a:lnTo>
                      <a:pt x="10" y="218"/>
                    </a:lnTo>
                    <a:lnTo>
                      <a:pt x="8" y="218"/>
                    </a:lnTo>
                    <a:lnTo>
                      <a:pt x="4" y="216"/>
                    </a:lnTo>
                    <a:lnTo>
                      <a:pt x="2" y="214"/>
                    </a:lnTo>
                    <a:lnTo>
                      <a:pt x="0" y="211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8" name="Freeform 56"/>
              <p:cNvSpPr>
                <a:spLocks/>
              </p:cNvSpPr>
              <p:nvPr/>
            </p:nvSpPr>
            <p:spPr bwMode="auto">
              <a:xfrm>
                <a:off x="1080" y="3143"/>
                <a:ext cx="114" cy="70"/>
              </a:xfrm>
              <a:custGeom>
                <a:avLst/>
                <a:gdLst>
                  <a:gd name="T0" fmla="*/ 68 w 227"/>
                  <a:gd name="T1" fmla="*/ 1 h 139"/>
                  <a:gd name="T2" fmla="*/ 59 w 227"/>
                  <a:gd name="T3" fmla="*/ 0 h 139"/>
                  <a:gd name="T4" fmla="*/ 53 w 227"/>
                  <a:gd name="T5" fmla="*/ 1 h 139"/>
                  <a:gd name="T6" fmla="*/ 47 w 227"/>
                  <a:gd name="T7" fmla="*/ 3 h 139"/>
                  <a:gd name="T8" fmla="*/ 40 w 227"/>
                  <a:gd name="T9" fmla="*/ 8 h 139"/>
                  <a:gd name="T10" fmla="*/ 30 w 227"/>
                  <a:gd name="T11" fmla="*/ 14 h 139"/>
                  <a:gd name="T12" fmla="*/ 19 w 227"/>
                  <a:gd name="T13" fmla="*/ 21 h 139"/>
                  <a:gd name="T14" fmla="*/ 9 w 227"/>
                  <a:gd name="T15" fmla="*/ 28 h 139"/>
                  <a:gd name="T16" fmla="*/ 2 w 227"/>
                  <a:gd name="T17" fmla="*/ 35 h 139"/>
                  <a:gd name="T18" fmla="*/ 1 w 227"/>
                  <a:gd name="T19" fmla="*/ 41 h 139"/>
                  <a:gd name="T20" fmla="*/ 8 w 227"/>
                  <a:gd name="T21" fmla="*/ 42 h 139"/>
                  <a:gd name="T22" fmla="*/ 15 w 227"/>
                  <a:gd name="T23" fmla="*/ 38 h 139"/>
                  <a:gd name="T24" fmla="*/ 14 w 227"/>
                  <a:gd name="T25" fmla="*/ 40 h 139"/>
                  <a:gd name="T26" fmla="*/ 10 w 227"/>
                  <a:gd name="T27" fmla="*/ 47 h 139"/>
                  <a:gd name="T28" fmla="*/ 10 w 227"/>
                  <a:gd name="T29" fmla="*/ 53 h 139"/>
                  <a:gd name="T30" fmla="*/ 15 w 227"/>
                  <a:gd name="T31" fmla="*/ 52 h 139"/>
                  <a:gd name="T32" fmla="*/ 22 w 227"/>
                  <a:gd name="T33" fmla="*/ 48 h 139"/>
                  <a:gd name="T34" fmla="*/ 24 w 227"/>
                  <a:gd name="T35" fmla="*/ 48 h 139"/>
                  <a:gd name="T36" fmla="*/ 20 w 227"/>
                  <a:gd name="T37" fmla="*/ 54 h 139"/>
                  <a:gd name="T38" fmla="*/ 19 w 227"/>
                  <a:gd name="T39" fmla="*/ 61 h 139"/>
                  <a:gd name="T40" fmla="*/ 25 w 227"/>
                  <a:gd name="T41" fmla="*/ 61 h 139"/>
                  <a:gd name="T42" fmla="*/ 30 w 227"/>
                  <a:gd name="T43" fmla="*/ 57 h 139"/>
                  <a:gd name="T44" fmla="*/ 33 w 227"/>
                  <a:gd name="T45" fmla="*/ 55 h 139"/>
                  <a:gd name="T46" fmla="*/ 35 w 227"/>
                  <a:gd name="T47" fmla="*/ 60 h 139"/>
                  <a:gd name="T48" fmla="*/ 36 w 227"/>
                  <a:gd name="T49" fmla="*/ 65 h 139"/>
                  <a:gd name="T50" fmla="*/ 40 w 227"/>
                  <a:gd name="T51" fmla="*/ 62 h 139"/>
                  <a:gd name="T52" fmla="*/ 44 w 227"/>
                  <a:gd name="T53" fmla="*/ 58 h 139"/>
                  <a:gd name="T54" fmla="*/ 48 w 227"/>
                  <a:gd name="T55" fmla="*/ 52 h 139"/>
                  <a:gd name="T56" fmla="*/ 52 w 227"/>
                  <a:gd name="T57" fmla="*/ 47 h 139"/>
                  <a:gd name="T58" fmla="*/ 54 w 227"/>
                  <a:gd name="T59" fmla="*/ 52 h 139"/>
                  <a:gd name="T60" fmla="*/ 56 w 227"/>
                  <a:gd name="T61" fmla="*/ 58 h 139"/>
                  <a:gd name="T62" fmla="*/ 59 w 227"/>
                  <a:gd name="T63" fmla="*/ 64 h 139"/>
                  <a:gd name="T64" fmla="*/ 67 w 227"/>
                  <a:gd name="T65" fmla="*/ 70 h 139"/>
                  <a:gd name="T66" fmla="*/ 72 w 227"/>
                  <a:gd name="T67" fmla="*/ 69 h 139"/>
                  <a:gd name="T68" fmla="*/ 77 w 227"/>
                  <a:gd name="T69" fmla="*/ 67 h 139"/>
                  <a:gd name="T70" fmla="*/ 82 w 227"/>
                  <a:gd name="T71" fmla="*/ 65 h 139"/>
                  <a:gd name="T72" fmla="*/ 88 w 227"/>
                  <a:gd name="T73" fmla="*/ 64 h 139"/>
                  <a:gd name="T74" fmla="*/ 95 w 227"/>
                  <a:gd name="T75" fmla="*/ 62 h 139"/>
                  <a:gd name="T76" fmla="*/ 106 w 227"/>
                  <a:gd name="T77" fmla="*/ 59 h 139"/>
                  <a:gd name="T78" fmla="*/ 113 w 227"/>
                  <a:gd name="T79" fmla="*/ 52 h 139"/>
                  <a:gd name="T80" fmla="*/ 113 w 227"/>
                  <a:gd name="T81" fmla="*/ 47 h 139"/>
                  <a:gd name="T82" fmla="*/ 110 w 227"/>
                  <a:gd name="T83" fmla="*/ 39 h 139"/>
                  <a:gd name="T84" fmla="*/ 105 w 227"/>
                  <a:gd name="T85" fmla="*/ 30 h 139"/>
                  <a:gd name="T86" fmla="*/ 99 w 227"/>
                  <a:gd name="T87" fmla="*/ 20 h 139"/>
                  <a:gd name="T88" fmla="*/ 91 w 227"/>
                  <a:gd name="T89" fmla="*/ 12 h 139"/>
                  <a:gd name="T90" fmla="*/ 83 w 227"/>
                  <a:gd name="T91" fmla="*/ 6 h 139"/>
                  <a:gd name="T92" fmla="*/ 77 w 227"/>
                  <a:gd name="T93" fmla="*/ 3 h 139"/>
                  <a:gd name="T94" fmla="*/ 70 w 227"/>
                  <a:gd name="T95" fmla="*/ 1 h 13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7"/>
                  <a:gd name="T145" fmla="*/ 0 h 139"/>
                  <a:gd name="T146" fmla="*/ 227 w 227"/>
                  <a:gd name="T147" fmla="*/ 139 h 13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7" h="139">
                    <a:moveTo>
                      <a:pt x="140" y="2"/>
                    </a:moveTo>
                    <a:lnTo>
                      <a:pt x="138" y="2"/>
                    </a:lnTo>
                    <a:lnTo>
                      <a:pt x="135" y="1"/>
                    </a:lnTo>
                    <a:lnTo>
                      <a:pt x="129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6" y="2"/>
                    </a:lnTo>
                    <a:lnTo>
                      <a:pt x="101" y="2"/>
                    </a:lnTo>
                    <a:lnTo>
                      <a:pt x="97" y="4"/>
                    </a:lnTo>
                    <a:lnTo>
                      <a:pt x="94" y="6"/>
                    </a:lnTo>
                    <a:lnTo>
                      <a:pt x="90" y="9"/>
                    </a:lnTo>
                    <a:lnTo>
                      <a:pt x="85" y="12"/>
                    </a:lnTo>
                    <a:lnTo>
                      <a:pt x="80" y="15"/>
                    </a:lnTo>
                    <a:lnTo>
                      <a:pt x="73" y="19"/>
                    </a:lnTo>
                    <a:lnTo>
                      <a:pt x="68" y="23"/>
                    </a:lnTo>
                    <a:lnTo>
                      <a:pt x="60" y="27"/>
                    </a:lnTo>
                    <a:lnTo>
                      <a:pt x="52" y="31"/>
                    </a:lnTo>
                    <a:lnTo>
                      <a:pt x="46" y="36"/>
                    </a:lnTo>
                    <a:lnTo>
                      <a:pt x="38" y="41"/>
                    </a:lnTo>
                    <a:lnTo>
                      <a:pt x="31" y="45"/>
                    </a:lnTo>
                    <a:lnTo>
                      <a:pt x="24" y="51"/>
                    </a:lnTo>
                    <a:lnTo>
                      <a:pt x="18" y="55"/>
                    </a:lnTo>
                    <a:lnTo>
                      <a:pt x="12" y="59"/>
                    </a:lnTo>
                    <a:lnTo>
                      <a:pt x="7" y="65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5" y="84"/>
                    </a:lnTo>
                    <a:lnTo>
                      <a:pt x="10" y="84"/>
                    </a:lnTo>
                    <a:lnTo>
                      <a:pt x="15" y="83"/>
                    </a:lnTo>
                    <a:lnTo>
                      <a:pt x="21" y="81"/>
                    </a:lnTo>
                    <a:lnTo>
                      <a:pt x="26" y="78"/>
                    </a:lnTo>
                    <a:lnTo>
                      <a:pt x="30" y="76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8" y="79"/>
                    </a:lnTo>
                    <a:lnTo>
                      <a:pt x="25" y="82"/>
                    </a:lnTo>
                    <a:lnTo>
                      <a:pt x="22" y="89"/>
                    </a:lnTo>
                    <a:lnTo>
                      <a:pt x="19" y="93"/>
                    </a:lnTo>
                    <a:lnTo>
                      <a:pt x="17" y="99"/>
                    </a:lnTo>
                    <a:lnTo>
                      <a:pt x="17" y="103"/>
                    </a:lnTo>
                    <a:lnTo>
                      <a:pt x="19" y="106"/>
                    </a:lnTo>
                    <a:lnTo>
                      <a:pt x="21" y="107"/>
                    </a:lnTo>
                    <a:lnTo>
                      <a:pt x="25" y="106"/>
                    </a:lnTo>
                    <a:lnTo>
                      <a:pt x="30" y="104"/>
                    </a:lnTo>
                    <a:lnTo>
                      <a:pt x="36" y="102"/>
                    </a:lnTo>
                    <a:lnTo>
                      <a:pt x="40" y="99"/>
                    </a:lnTo>
                    <a:lnTo>
                      <a:pt x="44" y="96"/>
                    </a:lnTo>
                    <a:lnTo>
                      <a:pt x="47" y="94"/>
                    </a:lnTo>
                    <a:lnTo>
                      <a:pt x="49" y="94"/>
                    </a:lnTo>
                    <a:lnTo>
                      <a:pt x="47" y="95"/>
                    </a:lnTo>
                    <a:lnTo>
                      <a:pt x="46" y="99"/>
                    </a:lnTo>
                    <a:lnTo>
                      <a:pt x="43" y="102"/>
                    </a:lnTo>
                    <a:lnTo>
                      <a:pt x="40" y="108"/>
                    </a:lnTo>
                    <a:lnTo>
                      <a:pt x="39" y="113"/>
                    </a:lnTo>
                    <a:lnTo>
                      <a:pt x="37" y="118"/>
                    </a:lnTo>
                    <a:lnTo>
                      <a:pt x="38" y="121"/>
                    </a:lnTo>
                    <a:lnTo>
                      <a:pt x="40" y="122"/>
                    </a:lnTo>
                    <a:lnTo>
                      <a:pt x="44" y="122"/>
                    </a:lnTo>
                    <a:lnTo>
                      <a:pt x="49" y="121"/>
                    </a:lnTo>
                    <a:lnTo>
                      <a:pt x="52" y="118"/>
                    </a:lnTo>
                    <a:lnTo>
                      <a:pt x="57" y="116"/>
                    </a:lnTo>
                    <a:lnTo>
                      <a:pt x="60" y="113"/>
                    </a:lnTo>
                    <a:lnTo>
                      <a:pt x="63" y="112"/>
                    </a:lnTo>
                    <a:lnTo>
                      <a:pt x="65" y="109"/>
                    </a:lnTo>
                    <a:lnTo>
                      <a:pt x="66" y="109"/>
                    </a:lnTo>
                    <a:lnTo>
                      <a:pt x="66" y="112"/>
                    </a:lnTo>
                    <a:lnTo>
                      <a:pt x="69" y="116"/>
                    </a:lnTo>
                    <a:lnTo>
                      <a:pt x="69" y="119"/>
                    </a:lnTo>
                    <a:lnTo>
                      <a:pt x="70" y="122"/>
                    </a:lnTo>
                    <a:lnTo>
                      <a:pt x="71" y="126"/>
                    </a:lnTo>
                    <a:lnTo>
                      <a:pt x="72" y="129"/>
                    </a:lnTo>
                    <a:lnTo>
                      <a:pt x="73" y="130"/>
                    </a:lnTo>
                    <a:lnTo>
                      <a:pt x="77" y="127"/>
                    </a:lnTo>
                    <a:lnTo>
                      <a:pt x="80" y="123"/>
                    </a:lnTo>
                    <a:lnTo>
                      <a:pt x="83" y="121"/>
                    </a:lnTo>
                    <a:lnTo>
                      <a:pt x="85" y="118"/>
                    </a:lnTo>
                    <a:lnTo>
                      <a:pt x="88" y="115"/>
                    </a:lnTo>
                    <a:lnTo>
                      <a:pt x="90" y="110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9" y="100"/>
                    </a:lnTo>
                    <a:lnTo>
                      <a:pt x="102" y="95"/>
                    </a:lnTo>
                    <a:lnTo>
                      <a:pt x="104" y="94"/>
                    </a:lnTo>
                    <a:lnTo>
                      <a:pt x="104" y="95"/>
                    </a:lnTo>
                    <a:lnTo>
                      <a:pt x="107" y="101"/>
                    </a:lnTo>
                    <a:lnTo>
                      <a:pt x="107" y="104"/>
                    </a:lnTo>
                    <a:lnTo>
                      <a:pt x="108" y="108"/>
                    </a:lnTo>
                    <a:lnTo>
                      <a:pt x="110" y="112"/>
                    </a:lnTo>
                    <a:lnTo>
                      <a:pt x="112" y="116"/>
                    </a:lnTo>
                    <a:lnTo>
                      <a:pt x="113" y="120"/>
                    </a:lnTo>
                    <a:lnTo>
                      <a:pt x="115" y="123"/>
                    </a:lnTo>
                    <a:lnTo>
                      <a:pt x="118" y="128"/>
                    </a:lnTo>
                    <a:lnTo>
                      <a:pt x="121" y="131"/>
                    </a:lnTo>
                    <a:lnTo>
                      <a:pt x="126" y="135"/>
                    </a:lnTo>
                    <a:lnTo>
                      <a:pt x="133" y="139"/>
                    </a:lnTo>
                    <a:lnTo>
                      <a:pt x="135" y="138"/>
                    </a:lnTo>
                    <a:lnTo>
                      <a:pt x="138" y="137"/>
                    </a:lnTo>
                    <a:lnTo>
                      <a:pt x="143" y="137"/>
                    </a:lnTo>
                    <a:lnTo>
                      <a:pt x="146" y="135"/>
                    </a:lnTo>
                    <a:lnTo>
                      <a:pt x="150" y="134"/>
                    </a:lnTo>
                    <a:lnTo>
                      <a:pt x="153" y="133"/>
                    </a:lnTo>
                    <a:lnTo>
                      <a:pt x="158" y="132"/>
                    </a:lnTo>
                    <a:lnTo>
                      <a:pt x="161" y="132"/>
                    </a:lnTo>
                    <a:lnTo>
                      <a:pt x="164" y="130"/>
                    </a:lnTo>
                    <a:lnTo>
                      <a:pt x="167" y="129"/>
                    </a:lnTo>
                    <a:lnTo>
                      <a:pt x="171" y="128"/>
                    </a:lnTo>
                    <a:lnTo>
                      <a:pt x="175" y="128"/>
                    </a:lnTo>
                    <a:lnTo>
                      <a:pt x="181" y="126"/>
                    </a:lnTo>
                    <a:lnTo>
                      <a:pt x="186" y="126"/>
                    </a:lnTo>
                    <a:lnTo>
                      <a:pt x="190" y="123"/>
                    </a:lnTo>
                    <a:lnTo>
                      <a:pt x="197" y="122"/>
                    </a:lnTo>
                    <a:lnTo>
                      <a:pt x="203" y="119"/>
                    </a:lnTo>
                    <a:lnTo>
                      <a:pt x="211" y="117"/>
                    </a:lnTo>
                    <a:lnTo>
                      <a:pt x="216" y="113"/>
                    </a:lnTo>
                    <a:lnTo>
                      <a:pt x="222" y="108"/>
                    </a:lnTo>
                    <a:lnTo>
                      <a:pt x="225" y="104"/>
                    </a:lnTo>
                    <a:lnTo>
                      <a:pt x="227" y="100"/>
                    </a:lnTo>
                    <a:lnTo>
                      <a:pt x="226" y="96"/>
                    </a:lnTo>
                    <a:lnTo>
                      <a:pt x="225" y="93"/>
                    </a:lnTo>
                    <a:lnTo>
                      <a:pt x="224" y="89"/>
                    </a:lnTo>
                    <a:lnTo>
                      <a:pt x="222" y="83"/>
                    </a:lnTo>
                    <a:lnTo>
                      <a:pt x="219" y="78"/>
                    </a:lnTo>
                    <a:lnTo>
                      <a:pt x="216" y="72"/>
                    </a:lnTo>
                    <a:lnTo>
                      <a:pt x="213" y="66"/>
                    </a:lnTo>
                    <a:lnTo>
                      <a:pt x="210" y="59"/>
                    </a:lnTo>
                    <a:lnTo>
                      <a:pt x="206" y="53"/>
                    </a:lnTo>
                    <a:lnTo>
                      <a:pt x="201" y="46"/>
                    </a:lnTo>
                    <a:lnTo>
                      <a:pt x="197" y="40"/>
                    </a:lnTo>
                    <a:lnTo>
                      <a:pt x="191" y="34"/>
                    </a:lnTo>
                    <a:lnTo>
                      <a:pt x="187" y="28"/>
                    </a:lnTo>
                    <a:lnTo>
                      <a:pt x="182" y="23"/>
                    </a:lnTo>
                    <a:lnTo>
                      <a:pt x="175" y="17"/>
                    </a:lnTo>
                    <a:lnTo>
                      <a:pt x="171" y="13"/>
                    </a:lnTo>
                    <a:lnTo>
                      <a:pt x="166" y="12"/>
                    </a:lnTo>
                    <a:lnTo>
                      <a:pt x="163" y="9"/>
                    </a:lnTo>
                    <a:lnTo>
                      <a:pt x="158" y="7"/>
                    </a:lnTo>
                    <a:lnTo>
                      <a:pt x="153" y="5"/>
                    </a:lnTo>
                    <a:lnTo>
                      <a:pt x="147" y="3"/>
                    </a:lnTo>
                    <a:lnTo>
                      <a:pt x="144" y="3"/>
                    </a:lnTo>
                    <a:lnTo>
                      <a:pt x="140" y="2"/>
                    </a:lnTo>
                    <a:close/>
                  </a:path>
                </a:pathLst>
              </a:custGeom>
              <a:solidFill>
                <a:srgbClr val="FFDEB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9" name="Freeform 57"/>
              <p:cNvSpPr>
                <a:spLocks/>
              </p:cNvSpPr>
              <p:nvPr/>
            </p:nvSpPr>
            <p:spPr bwMode="auto">
              <a:xfrm>
                <a:off x="823" y="3105"/>
                <a:ext cx="117" cy="73"/>
              </a:xfrm>
              <a:custGeom>
                <a:avLst/>
                <a:gdLst>
                  <a:gd name="T0" fmla="*/ 93 w 235"/>
                  <a:gd name="T1" fmla="*/ 1 h 144"/>
                  <a:gd name="T2" fmla="*/ 98 w 235"/>
                  <a:gd name="T3" fmla="*/ 3 h 144"/>
                  <a:gd name="T4" fmla="*/ 103 w 235"/>
                  <a:gd name="T5" fmla="*/ 7 h 144"/>
                  <a:gd name="T6" fmla="*/ 107 w 235"/>
                  <a:gd name="T7" fmla="*/ 15 h 144"/>
                  <a:gd name="T8" fmla="*/ 109 w 235"/>
                  <a:gd name="T9" fmla="*/ 28 h 144"/>
                  <a:gd name="T10" fmla="*/ 109 w 235"/>
                  <a:gd name="T11" fmla="*/ 33 h 144"/>
                  <a:gd name="T12" fmla="*/ 110 w 235"/>
                  <a:gd name="T13" fmla="*/ 39 h 144"/>
                  <a:gd name="T14" fmla="*/ 112 w 235"/>
                  <a:gd name="T15" fmla="*/ 46 h 144"/>
                  <a:gd name="T16" fmla="*/ 114 w 235"/>
                  <a:gd name="T17" fmla="*/ 53 h 144"/>
                  <a:gd name="T18" fmla="*/ 116 w 235"/>
                  <a:gd name="T19" fmla="*/ 58 h 144"/>
                  <a:gd name="T20" fmla="*/ 116 w 235"/>
                  <a:gd name="T21" fmla="*/ 62 h 144"/>
                  <a:gd name="T22" fmla="*/ 110 w 235"/>
                  <a:gd name="T23" fmla="*/ 63 h 144"/>
                  <a:gd name="T24" fmla="*/ 103 w 235"/>
                  <a:gd name="T25" fmla="*/ 60 h 144"/>
                  <a:gd name="T26" fmla="*/ 96 w 235"/>
                  <a:gd name="T27" fmla="*/ 52 h 144"/>
                  <a:gd name="T28" fmla="*/ 92 w 235"/>
                  <a:gd name="T29" fmla="*/ 48 h 144"/>
                  <a:gd name="T30" fmla="*/ 86 w 235"/>
                  <a:gd name="T31" fmla="*/ 48 h 144"/>
                  <a:gd name="T32" fmla="*/ 78 w 235"/>
                  <a:gd name="T33" fmla="*/ 47 h 144"/>
                  <a:gd name="T34" fmla="*/ 69 w 235"/>
                  <a:gd name="T35" fmla="*/ 46 h 144"/>
                  <a:gd name="T36" fmla="*/ 64 w 235"/>
                  <a:gd name="T37" fmla="*/ 45 h 144"/>
                  <a:gd name="T38" fmla="*/ 61 w 235"/>
                  <a:gd name="T39" fmla="*/ 43 h 144"/>
                  <a:gd name="T40" fmla="*/ 58 w 235"/>
                  <a:gd name="T41" fmla="*/ 48 h 144"/>
                  <a:gd name="T42" fmla="*/ 53 w 235"/>
                  <a:gd name="T43" fmla="*/ 54 h 144"/>
                  <a:gd name="T44" fmla="*/ 47 w 235"/>
                  <a:gd name="T45" fmla="*/ 62 h 144"/>
                  <a:gd name="T46" fmla="*/ 41 w 235"/>
                  <a:gd name="T47" fmla="*/ 69 h 144"/>
                  <a:gd name="T48" fmla="*/ 39 w 235"/>
                  <a:gd name="T49" fmla="*/ 73 h 144"/>
                  <a:gd name="T50" fmla="*/ 36 w 235"/>
                  <a:gd name="T51" fmla="*/ 68 h 144"/>
                  <a:gd name="T52" fmla="*/ 37 w 235"/>
                  <a:gd name="T53" fmla="*/ 60 h 144"/>
                  <a:gd name="T54" fmla="*/ 37 w 235"/>
                  <a:gd name="T55" fmla="*/ 58 h 144"/>
                  <a:gd name="T56" fmla="*/ 33 w 235"/>
                  <a:gd name="T57" fmla="*/ 65 h 144"/>
                  <a:gd name="T58" fmla="*/ 27 w 235"/>
                  <a:gd name="T59" fmla="*/ 70 h 144"/>
                  <a:gd name="T60" fmla="*/ 25 w 235"/>
                  <a:gd name="T61" fmla="*/ 70 h 144"/>
                  <a:gd name="T62" fmla="*/ 27 w 235"/>
                  <a:gd name="T63" fmla="*/ 61 h 144"/>
                  <a:gd name="T64" fmla="*/ 28 w 235"/>
                  <a:gd name="T65" fmla="*/ 57 h 144"/>
                  <a:gd name="T66" fmla="*/ 0 w 235"/>
                  <a:gd name="T67" fmla="*/ 65 h 144"/>
                  <a:gd name="T68" fmla="*/ 2 w 235"/>
                  <a:gd name="T69" fmla="*/ 60 h 144"/>
                  <a:gd name="T70" fmla="*/ 9 w 235"/>
                  <a:gd name="T71" fmla="*/ 51 h 144"/>
                  <a:gd name="T72" fmla="*/ 17 w 235"/>
                  <a:gd name="T73" fmla="*/ 39 h 144"/>
                  <a:gd name="T74" fmla="*/ 25 w 235"/>
                  <a:gd name="T75" fmla="*/ 27 h 144"/>
                  <a:gd name="T76" fmla="*/ 31 w 235"/>
                  <a:gd name="T77" fmla="*/ 20 h 144"/>
                  <a:gd name="T78" fmla="*/ 37 w 235"/>
                  <a:gd name="T79" fmla="*/ 15 h 144"/>
                  <a:gd name="T80" fmla="*/ 46 w 235"/>
                  <a:gd name="T81" fmla="*/ 9 h 144"/>
                  <a:gd name="T82" fmla="*/ 55 w 235"/>
                  <a:gd name="T83" fmla="*/ 3 h 144"/>
                  <a:gd name="T84" fmla="*/ 60 w 235"/>
                  <a:gd name="T85" fmla="*/ 1 h 144"/>
                  <a:gd name="T86" fmla="*/ 69 w 235"/>
                  <a:gd name="T87" fmla="*/ 1 h 144"/>
                  <a:gd name="T88" fmla="*/ 78 w 235"/>
                  <a:gd name="T89" fmla="*/ 0 h 144"/>
                  <a:gd name="T90" fmla="*/ 86 w 235"/>
                  <a:gd name="T91" fmla="*/ 1 h 144"/>
                  <a:gd name="T92" fmla="*/ 90 w 235"/>
                  <a:gd name="T93" fmla="*/ 1 h 1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5"/>
                  <a:gd name="T142" fmla="*/ 0 h 144"/>
                  <a:gd name="T143" fmla="*/ 235 w 235"/>
                  <a:gd name="T144" fmla="*/ 144 h 1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5" h="144">
                    <a:moveTo>
                      <a:pt x="182" y="1"/>
                    </a:moveTo>
                    <a:lnTo>
                      <a:pt x="183" y="1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3" y="4"/>
                    </a:lnTo>
                    <a:lnTo>
                      <a:pt x="197" y="5"/>
                    </a:lnTo>
                    <a:lnTo>
                      <a:pt x="200" y="7"/>
                    </a:lnTo>
                    <a:lnTo>
                      <a:pt x="204" y="9"/>
                    </a:lnTo>
                    <a:lnTo>
                      <a:pt x="207" y="14"/>
                    </a:lnTo>
                    <a:lnTo>
                      <a:pt x="209" y="18"/>
                    </a:lnTo>
                    <a:lnTo>
                      <a:pt x="212" y="24"/>
                    </a:lnTo>
                    <a:lnTo>
                      <a:pt x="214" y="29"/>
                    </a:lnTo>
                    <a:lnTo>
                      <a:pt x="215" y="38"/>
                    </a:lnTo>
                    <a:lnTo>
                      <a:pt x="217" y="45"/>
                    </a:lnTo>
                    <a:lnTo>
                      <a:pt x="218" y="56"/>
                    </a:lnTo>
                    <a:lnTo>
                      <a:pt x="217" y="61"/>
                    </a:lnTo>
                    <a:lnTo>
                      <a:pt x="217" y="63"/>
                    </a:lnTo>
                    <a:lnTo>
                      <a:pt x="218" y="65"/>
                    </a:lnTo>
                    <a:lnTo>
                      <a:pt x="218" y="68"/>
                    </a:lnTo>
                    <a:lnTo>
                      <a:pt x="219" y="71"/>
                    </a:lnTo>
                    <a:lnTo>
                      <a:pt x="220" y="77"/>
                    </a:lnTo>
                    <a:lnTo>
                      <a:pt x="221" y="81"/>
                    </a:lnTo>
                    <a:lnTo>
                      <a:pt x="223" y="85"/>
                    </a:lnTo>
                    <a:lnTo>
                      <a:pt x="224" y="91"/>
                    </a:lnTo>
                    <a:lnTo>
                      <a:pt x="225" y="95"/>
                    </a:lnTo>
                    <a:lnTo>
                      <a:pt x="227" y="101"/>
                    </a:lnTo>
                    <a:lnTo>
                      <a:pt x="229" y="105"/>
                    </a:lnTo>
                    <a:lnTo>
                      <a:pt x="231" y="108"/>
                    </a:lnTo>
                    <a:lnTo>
                      <a:pt x="232" y="113"/>
                    </a:lnTo>
                    <a:lnTo>
                      <a:pt x="233" y="115"/>
                    </a:lnTo>
                    <a:lnTo>
                      <a:pt x="235" y="118"/>
                    </a:lnTo>
                    <a:lnTo>
                      <a:pt x="235" y="120"/>
                    </a:lnTo>
                    <a:lnTo>
                      <a:pt x="233" y="122"/>
                    </a:lnTo>
                    <a:lnTo>
                      <a:pt x="230" y="125"/>
                    </a:lnTo>
                    <a:lnTo>
                      <a:pt x="224" y="127"/>
                    </a:lnTo>
                    <a:lnTo>
                      <a:pt x="220" y="125"/>
                    </a:lnTo>
                    <a:lnTo>
                      <a:pt x="215" y="123"/>
                    </a:lnTo>
                    <a:lnTo>
                      <a:pt x="211" y="121"/>
                    </a:lnTo>
                    <a:lnTo>
                      <a:pt x="207" y="119"/>
                    </a:lnTo>
                    <a:lnTo>
                      <a:pt x="201" y="115"/>
                    </a:lnTo>
                    <a:lnTo>
                      <a:pt x="197" y="109"/>
                    </a:lnTo>
                    <a:lnTo>
                      <a:pt x="192" y="103"/>
                    </a:lnTo>
                    <a:lnTo>
                      <a:pt x="186" y="95"/>
                    </a:lnTo>
                    <a:lnTo>
                      <a:pt x="185" y="95"/>
                    </a:lnTo>
                    <a:lnTo>
                      <a:pt x="184" y="95"/>
                    </a:lnTo>
                    <a:lnTo>
                      <a:pt x="181" y="94"/>
                    </a:lnTo>
                    <a:lnTo>
                      <a:pt x="177" y="94"/>
                    </a:lnTo>
                    <a:lnTo>
                      <a:pt x="172" y="94"/>
                    </a:lnTo>
                    <a:lnTo>
                      <a:pt x="168" y="93"/>
                    </a:lnTo>
                    <a:lnTo>
                      <a:pt x="162" y="92"/>
                    </a:lnTo>
                    <a:lnTo>
                      <a:pt x="157" y="92"/>
                    </a:lnTo>
                    <a:lnTo>
                      <a:pt x="151" y="91"/>
                    </a:lnTo>
                    <a:lnTo>
                      <a:pt x="145" y="91"/>
                    </a:lnTo>
                    <a:lnTo>
                      <a:pt x="139" y="90"/>
                    </a:lnTo>
                    <a:lnTo>
                      <a:pt x="135" y="89"/>
                    </a:lnTo>
                    <a:lnTo>
                      <a:pt x="131" y="88"/>
                    </a:lnTo>
                    <a:lnTo>
                      <a:pt x="128" y="88"/>
                    </a:lnTo>
                    <a:lnTo>
                      <a:pt x="124" y="85"/>
                    </a:lnTo>
                    <a:lnTo>
                      <a:pt x="123" y="85"/>
                    </a:lnTo>
                    <a:lnTo>
                      <a:pt x="121" y="88"/>
                    </a:lnTo>
                    <a:lnTo>
                      <a:pt x="119" y="90"/>
                    </a:lnTo>
                    <a:lnTo>
                      <a:pt x="117" y="94"/>
                    </a:lnTo>
                    <a:lnTo>
                      <a:pt x="113" y="97"/>
                    </a:lnTo>
                    <a:lnTo>
                      <a:pt x="110" y="102"/>
                    </a:lnTo>
                    <a:lnTo>
                      <a:pt x="107" y="107"/>
                    </a:lnTo>
                    <a:lnTo>
                      <a:pt x="104" y="114"/>
                    </a:lnTo>
                    <a:lnTo>
                      <a:pt x="98" y="118"/>
                    </a:lnTo>
                    <a:lnTo>
                      <a:pt x="95" y="123"/>
                    </a:lnTo>
                    <a:lnTo>
                      <a:pt x="91" y="128"/>
                    </a:lnTo>
                    <a:lnTo>
                      <a:pt x="87" y="133"/>
                    </a:lnTo>
                    <a:lnTo>
                      <a:pt x="83" y="137"/>
                    </a:lnTo>
                    <a:lnTo>
                      <a:pt x="81" y="140"/>
                    </a:lnTo>
                    <a:lnTo>
                      <a:pt x="79" y="142"/>
                    </a:lnTo>
                    <a:lnTo>
                      <a:pt x="78" y="144"/>
                    </a:lnTo>
                    <a:lnTo>
                      <a:pt x="74" y="143"/>
                    </a:lnTo>
                    <a:lnTo>
                      <a:pt x="73" y="141"/>
                    </a:lnTo>
                    <a:lnTo>
                      <a:pt x="73" y="135"/>
                    </a:lnTo>
                    <a:lnTo>
                      <a:pt x="74" y="130"/>
                    </a:lnTo>
                    <a:lnTo>
                      <a:pt x="74" y="125"/>
                    </a:lnTo>
                    <a:lnTo>
                      <a:pt x="75" y="119"/>
                    </a:lnTo>
                    <a:lnTo>
                      <a:pt x="76" y="116"/>
                    </a:lnTo>
                    <a:lnTo>
                      <a:pt x="76" y="115"/>
                    </a:lnTo>
                    <a:lnTo>
                      <a:pt x="75" y="115"/>
                    </a:lnTo>
                    <a:lnTo>
                      <a:pt x="73" y="118"/>
                    </a:lnTo>
                    <a:lnTo>
                      <a:pt x="70" y="122"/>
                    </a:lnTo>
                    <a:lnTo>
                      <a:pt x="67" y="128"/>
                    </a:lnTo>
                    <a:lnTo>
                      <a:pt x="62" y="132"/>
                    </a:lnTo>
                    <a:lnTo>
                      <a:pt x="58" y="135"/>
                    </a:lnTo>
                    <a:lnTo>
                      <a:pt x="54" y="139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50" y="138"/>
                    </a:lnTo>
                    <a:lnTo>
                      <a:pt x="50" y="132"/>
                    </a:lnTo>
                    <a:lnTo>
                      <a:pt x="53" y="128"/>
                    </a:lnTo>
                    <a:lnTo>
                      <a:pt x="54" y="121"/>
                    </a:lnTo>
                    <a:lnTo>
                      <a:pt x="55" y="117"/>
                    </a:lnTo>
                    <a:lnTo>
                      <a:pt x="56" y="114"/>
                    </a:lnTo>
                    <a:lnTo>
                      <a:pt x="57" y="113"/>
                    </a:lnTo>
                    <a:lnTo>
                      <a:pt x="29" y="139"/>
                    </a:lnTo>
                    <a:lnTo>
                      <a:pt x="34" y="108"/>
                    </a:lnTo>
                    <a:lnTo>
                      <a:pt x="0" y="128"/>
                    </a:lnTo>
                    <a:lnTo>
                      <a:pt x="0" y="127"/>
                    </a:lnTo>
                    <a:lnTo>
                      <a:pt x="3" y="125"/>
                    </a:lnTo>
                    <a:lnTo>
                      <a:pt x="5" y="119"/>
                    </a:lnTo>
                    <a:lnTo>
                      <a:pt x="9" y="115"/>
                    </a:lnTo>
                    <a:lnTo>
                      <a:pt x="12" y="108"/>
                    </a:lnTo>
                    <a:lnTo>
                      <a:pt x="18" y="101"/>
                    </a:lnTo>
                    <a:lnTo>
                      <a:pt x="23" y="93"/>
                    </a:lnTo>
                    <a:lnTo>
                      <a:pt x="29" y="85"/>
                    </a:lnTo>
                    <a:lnTo>
                      <a:pt x="34" y="77"/>
                    </a:lnTo>
                    <a:lnTo>
                      <a:pt x="40" y="69"/>
                    </a:lnTo>
                    <a:lnTo>
                      <a:pt x="45" y="62"/>
                    </a:lnTo>
                    <a:lnTo>
                      <a:pt x="50" y="54"/>
                    </a:lnTo>
                    <a:lnTo>
                      <a:pt x="55" y="47"/>
                    </a:lnTo>
                    <a:lnTo>
                      <a:pt x="59" y="42"/>
                    </a:lnTo>
                    <a:lnTo>
                      <a:pt x="63" y="39"/>
                    </a:lnTo>
                    <a:lnTo>
                      <a:pt x="67" y="37"/>
                    </a:lnTo>
                    <a:lnTo>
                      <a:pt x="70" y="33"/>
                    </a:lnTo>
                    <a:lnTo>
                      <a:pt x="75" y="29"/>
                    </a:lnTo>
                    <a:lnTo>
                      <a:pt x="81" y="25"/>
                    </a:lnTo>
                    <a:lnTo>
                      <a:pt x="87" y="21"/>
                    </a:lnTo>
                    <a:lnTo>
                      <a:pt x="93" y="17"/>
                    </a:lnTo>
                    <a:lnTo>
                      <a:pt x="98" y="12"/>
                    </a:lnTo>
                    <a:lnTo>
                      <a:pt x="105" y="8"/>
                    </a:lnTo>
                    <a:lnTo>
                      <a:pt x="110" y="5"/>
                    </a:lnTo>
                    <a:lnTo>
                      <a:pt x="113" y="4"/>
                    </a:lnTo>
                    <a:lnTo>
                      <a:pt x="117" y="3"/>
                    </a:lnTo>
                    <a:lnTo>
                      <a:pt x="121" y="2"/>
                    </a:lnTo>
                    <a:lnTo>
                      <a:pt x="128" y="1"/>
                    </a:lnTo>
                    <a:lnTo>
                      <a:pt x="133" y="1"/>
                    </a:lnTo>
                    <a:lnTo>
                      <a:pt x="138" y="1"/>
                    </a:lnTo>
                    <a:lnTo>
                      <a:pt x="145" y="1"/>
                    </a:lnTo>
                    <a:lnTo>
                      <a:pt x="151" y="1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2" y="1"/>
                    </a:lnTo>
                    <a:lnTo>
                      <a:pt x="175" y="1"/>
                    </a:lnTo>
                    <a:lnTo>
                      <a:pt x="179" y="1"/>
                    </a:lnTo>
                    <a:lnTo>
                      <a:pt x="181" y="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FFDEB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0" name="Freeform 58"/>
              <p:cNvSpPr>
                <a:spLocks/>
              </p:cNvSpPr>
              <p:nvPr/>
            </p:nvSpPr>
            <p:spPr bwMode="auto">
              <a:xfrm>
                <a:off x="1035" y="2942"/>
                <a:ext cx="27" cy="29"/>
              </a:xfrm>
              <a:custGeom>
                <a:avLst/>
                <a:gdLst>
                  <a:gd name="T0" fmla="*/ 23 w 54"/>
                  <a:gd name="T1" fmla="*/ 0 h 57"/>
                  <a:gd name="T2" fmla="*/ 25 w 54"/>
                  <a:gd name="T3" fmla="*/ 1 h 57"/>
                  <a:gd name="T4" fmla="*/ 26 w 54"/>
                  <a:gd name="T5" fmla="*/ 2 h 57"/>
                  <a:gd name="T6" fmla="*/ 27 w 54"/>
                  <a:gd name="T7" fmla="*/ 3 h 57"/>
                  <a:gd name="T8" fmla="*/ 27 w 54"/>
                  <a:gd name="T9" fmla="*/ 5 h 57"/>
                  <a:gd name="T10" fmla="*/ 27 w 54"/>
                  <a:gd name="T11" fmla="*/ 8 h 57"/>
                  <a:gd name="T12" fmla="*/ 25 w 54"/>
                  <a:gd name="T13" fmla="*/ 12 h 57"/>
                  <a:gd name="T14" fmla="*/ 22 w 54"/>
                  <a:gd name="T15" fmla="*/ 15 h 57"/>
                  <a:gd name="T16" fmla="*/ 19 w 54"/>
                  <a:gd name="T17" fmla="*/ 18 h 57"/>
                  <a:gd name="T18" fmla="*/ 15 w 54"/>
                  <a:gd name="T19" fmla="*/ 21 h 57"/>
                  <a:gd name="T20" fmla="*/ 13 w 54"/>
                  <a:gd name="T21" fmla="*/ 24 h 57"/>
                  <a:gd name="T22" fmla="*/ 12 w 54"/>
                  <a:gd name="T23" fmla="*/ 24 h 57"/>
                  <a:gd name="T24" fmla="*/ 11 w 54"/>
                  <a:gd name="T25" fmla="*/ 24 h 57"/>
                  <a:gd name="T26" fmla="*/ 8 w 54"/>
                  <a:gd name="T27" fmla="*/ 25 h 57"/>
                  <a:gd name="T28" fmla="*/ 7 w 54"/>
                  <a:gd name="T29" fmla="*/ 26 h 57"/>
                  <a:gd name="T30" fmla="*/ 5 w 54"/>
                  <a:gd name="T31" fmla="*/ 27 h 57"/>
                  <a:gd name="T32" fmla="*/ 3 w 54"/>
                  <a:gd name="T33" fmla="*/ 27 h 57"/>
                  <a:gd name="T34" fmla="*/ 1 w 54"/>
                  <a:gd name="T35" fmla="*/ 28 h 57"/>
                  <a:gd name="T36" fmla="*/ 0 w 54"/>
                  <a:gd name="T37" fmla="*/ 29 h 57"/>
                  <a:gd name="T38" fmla="*/ 0 w 54"/>
                  <a:gd name="T39" fmla="*/ 26 h 57"/>
                  <a:gd name="T40" fmla="*/ 1 w 54"/>
                  <a:gd name="T41" fmla="*/ 24 h 57"/>
                  <a:gd name="T42" fmla="*/ 4 w 54"/>
                  <a:gd name="T43" fmla="*/ 21 h 57"/>
                  <a:gd name="T44" fmla="*/ 7 w 54"/>
                  <a:gd name="T45" fmla="*/ 19 h 57"/>
                  <a:gd name="T46" fmla="*/ 10 w 54"/>
                  <a:gd name="T47" fmla="*/ 15 h 57"/>
                  <a:gd name="T48" fmla="*/ 13 w 54"/>
                  <a:gd name="T49" fmla="*/ 13 h 57"/>
                  <a:gd name="T50" fmla="*/ 14 w 54"/>
                  <a:gd name="T51" fmla="*/ 9 h 57"/>
                  <a:gd name="T52" fmla="*/ 18 w 54"/>
                  <a:gd name="T53" fmla="*/ 7 h 57"/>
                  <a:gd name="T54" fmla="*/ 20 w 54"/>
                  <a:gd name="T55" fmla="*/ 3 h 57"/>
                  <a:gd name="T56" fmla="*/ 23 w 54"/>
                  <a:gd name="T57" fmla="*/ 0 h 57"/>
                  <a:gd name="T58" fmla="*/ 23 w 54"/>
                  <a:gd name="T59" fmla="*/ 0 h 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57"/>
                  <a:gd name="T92" fmla="*/ 54 w 54"/>
                  <a:gd name="T93" fmla="*/ 57 h 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57">
                    <a:moveTo>
                      <a:pt x="46" y="0"/>
                    </a:moveTo>
                    <a:lnTo>
                      <a:pt x="49" y="2"/>
                    </a:lnTo>
                    <a:lnTo>
                      <a:pt x="52" y="4"/>
                    </a:lnTo>
                    <a:lnTo>
                      <a:pt x="53" y="6"/>
                    </a:lnTo>
                    <a:lnTo>
                      <a:pt x="54" y="10"/>
                    </a:lnTo>
                    <a:lnTo>
                      <a:pt x="53" y="15"/>
                    </a:lnTo>
                    <a:lnTo>
                      <a:pt x="49" y="23"/>
                    </a:lnTo>
                    <a:lnTo>
                      <a:pt x="43" y="29"/>
                    </a:lnTo>
                    <a:lnTo>
                      <a:pt x="37" y="36"/>
                    </a:lnTo>
                    <a:lnTo>
                      <a:pt x="30" y="41"/>
                    </a:lnTo>
                    <a:lnTo>
                      <a:pt x="26" y="47"/>
                    </a:lnTo>
                    <a:lnTo>
                      <a:pt x="24" y="47"/>
                    </a:lnTo>
                    <a:lnTo>
                      <a:pt x="21" y="48"/>
                    </a:lnTo>
                    <a:lnTo>
                      <a:pt x="16" y="50"/>
                    </a:lnTo>
                    <a:lnTo>
                      <a:pt x="13" y="52"/>
                    </a:lnTo>
                    <a:lnTo>
                      <a:pt x="9" y="53"/>
                    </a:lnTo>
                    <a:lnTo>
                      <a:pt x="5" y="54"/>
                    </a:lnTo>
                    <a:lnTo>
                      <a:pt x="2" y="55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2" y="47"/>
                    </a:lnTo>
                    <a:lnTo>
                      <a:pt x="8" y="41"/>
                    </a:lnTo>
                    <a:lnTo>
                      <a:pt x="14" y="37"/>
                    </a:lnTo>
                    <a:lnTo>
                      <a:pt x="20" y="30"/>
                    </a:lnTo>
                    <a:lnTo>
                      <a:pt x="25" y="25"/>
                    </a:lnTo>
                    <a:lnTo>
                      <a:pt x="29" y="18"/>
                    </a:lnTo>
                    <a:lnTo>
                      <a:pt x="35" y="13"/>
                    </a:lnTo>
                    <a:lnTo>
                      <a:pt x="40" y="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A94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1" name="Freeform 59"/>
              <p:cNvSpPr>
                <a:spLocks/>
              </p:cNvSpPr>
              <p:nvPr/>
            </p:nvSpPr>
            <p:spPr bwMode="auto">
              <a:xfrm>
                <a:off x="1140" y="2944"/>
                <a:ext cx="143" cy="200"/>
              </a:xfrm>
              <a:custGeom>
                <a:avLst/>
                <a:gdLst>
                  <a:gd name="T0" fmla="*/ 123 w 284"/>
                  <a:gd name="T1" fmla="*/ 3 h 401"/>
                  <a:gd name="T2" fmla="*/ 126 w 284"/>
                  <a:gd name="T3" fmla="*/ 9 h 401"/>
                  <a:gd name="T4" fmla="*/ 127 w 284"/>
                  <a:gd name="T5" fmla="*/ 17 h 401"/>
                  <a:gd name="T6" fmla="*/ 126 w 284"/>
                  <a:gd name="T7" fmla="*/ 25 h 401"/>
                  <a:gd name="T8" fmla="*/ 126 w 284"/>
                  <a:gd name="T9" fmla="*/ 33 h 401"/>
                  <a:gd name="T10" fmla="*/ 128 w 284"/>
                  <a:gd name="T11" fmla="*/ 42 h 401"/>
                  <a:gd name="T12" fmla="*/ 129 w 284"/>
                  <a:gd name="T13" fmla="*/ 56 h 401"/>
                  <a:gd name="T14" fmla="*/ 130 w 284"/>
                  <a:gd name="T15" fmla="*/ 70 h 401"/>
                  <a:gd name="T16" fmla="*/ 132 w 284"/>
                  <a:gd name="T17" fmla="*/ 85 h 401"/>
                  <a:gd name="T18" fmla="*/ 132 w 284"/>
                  <a:gd name="T19" fmla="*/ 99 h 401"/>
                  <a:gd name="T20" fmla="*/ 132 w 284"/>
                  <a:gd name="T21" fmla="*/ 114 h 401"/>
                  <a:gd name="T22" fmla="*/ 126 w 284"/>
                  <a:gd name="T23" fmla="*/ 117 h 401"/>
                  <a:gd name="T24" fmla="*/ 120 w 284"/>
                  <a:gd name="T25" fmla="*/ 120 h 401"/>
                  <a:gd name="T26" fmla="*/ 117 w 284"/>
                  <a:gd name="T27" fmla="*/ 122 h 401"/>
                  <a:gd name="T28" fmla="*/ 123 w 284"/>
                  <a:gd name="T29" fmla="*/ 123 h 401"/>
                  <a:gd name="T30" fmla="*/ 128 w 284"/>
                  <a:gd name="T31" fmla="*/ 124 h 401"/>
                  <a:gd name="T32" fmla="*/ 137 w 284"/>
                  <a:gd name="T33" fmla="*/ 127 h 401"/>
                  <a:gd name="T34" fmla="*/ 141 w 284"/>
                  <a:gd name="T35" fmla="*/ 131 h 401"/>
                  <a:gd name="T36" fmla="*/ 136 w 284"/>
                  <a:gd name="T37" fmla="*/ 138 h 401"/>
                  <a:gd name="T38" fmla="*/ 127 w 284"/>
                  <a:gd name="T39" fmla="*/ 143 h 401"/>
                  <a:gd name="T40" fmla="*/ 116 w 284"/>
                  <a:gd name="T41" fmla="*/ 148 h 401"/>
                  <a:gd name="T42" fmla="*/ 105 w 284"/>
                  <a:gd name="T43" fmla="*/ 151 h 401"/>
                  <a:gd name="T44" fmla="*/ 95 w 284"/>
                  <a:gd name="T45" fmla="*/ 156 h 401"/>
                  <a:gd name="T46" fmla="*/ 84 w 284"/>
                  <a:gd name="T47" fmla="*/ 162 h 401"/>
                  <a:gd name="T48" fmla="*/ 74 w 284"/>
                  <a:gd name="T49" fmla="*/ 170 h 401"/>
                  <a:gd name="T50" fmla="*/ 64 w 284"/>
                  <a:gd name="T51" fmla="*/ 178 h 401"/>
                  <a:gd name="T52" fmla="*/ 53 w 284"/>
                  <a:gd name="T53" fmla="*/ 185 h 401"/>
                  <a:gd name="T54" fmla="*/ 39 w 284"/>
                  <a:gd name="T55" fmla="*/ 191 h 401"/>
                  <a:gd name="T56" fmla="*/ 20 w 284"/>
                  <a:gd name="T57" fmla="*/ 196 h 401"/>
                  <a:gd name="T58" fmla="*/ 12 w 284"/>
                  <a:gd name="T59" fmla="*/ 199 h 401"/>
                  <a:gd name="T60" fmla="*/ 5 w 284"/>
                  <a:gd name="T61" fmla="*/ 200 h 401"/>
                  <a:gd name="T62" fmla="*/ 3 w 284"/>
                  <a:gd name="T63" fmla="*/ 196 h 401"/>
                  <a:gd name="T64" fmla="*/ 14 w 284"/>
                  <a:gd name="T65" fmla="*/ 189 h 401"/>
                  <a:gd name="T66" fmla="*/ 26 w 284"/>
                  <a:gd name="T67" fmla="*/ 184 h 401"/>
                  <a:gd name="T68" fmla="*/ 37 w 284"/>
                  <a:gd name="T69" fmla="*/ 180 h 401"/>
                  <a:gd name="T70" fmla="*/ 48 w 284"/>
                  <a:gd name="T71" fmla="*/ 175 h 401"/>
                  <a:gd name="T72" fmla="*/ 60 w 284"/>
                  <a:gd name="T73" fmla="*/ 169 h 401"/>
                  <a:gd name="T74" fmla="*/ 72 w 284"/>
                  <a:gd name="T75" fmla="*/ 160 h 401"/>
                  <a:gd name="T76" fmla="*/ 85 w 284"/>
                  <a:gd name="T77" fmla="*/ 152 h 401"/>
                  <a:gd name="T78" fmla="*/ 98 w 284"/>
                  <a:gd name="T79" fmla="*/ 146 h 401"/>
                  <a:gd name="T80" fmla="*/ 112 w 284"/>
                  <a:gd name="T81" fmla="*/ 140 h 401"/>
                  <a:gd name="T82" fmla="*/ 126 w 284"/>
                  <a:gd name="T83" fmla="*/ 135 h 401"/>
                  <a:gd name="T84" fmla="*/ 124 w 284"/>
                  <a:gd name="T85" fmla="*/ 130 h 401"/>
                  <a:gd name="T86" fmla="*/ 118 w 284"/>
                  <a:gd name="T87" fmla="*/ 129 h 401"/>
                  <a:gd name="T88" fmla="*/ 113 w 284"/>
                  <a:gd name="T89" fmla="*/ 129 h 401"/>
                  <a:gd name="T90" fmla="*/ 108 w 284"/>
                  <a:gd name="T91" fmla="*/ 129 h 401"/>
                  <a:gd name="T92" fmla="*/ 102 w 284"/>
                  <a:gd name="T93" fmla="*/ 129 h 401"/>
                  <a:gd name="T94" fmla="*/ 97 w 284"/>
                  <a:gd name="T95" fmla="*/ 126 h 401"/>
                  <a:gd name="T96" fmla="*/ 100 w 284"/>
                  <a:gd name="T97" fmla="*/ 121 h 401"/>
                  <a:gd name="T98" fmla="*/ 108 w 284"/>
                  <a:gd name="T99" fmla="*/ 117 h 401"/>
                  <a:gd name="T100" fmla="*/ 114 w 284"/>
                  <a:gd name="T101" fmla="*/ 114 h 401"/>
                  <a:gd name="T102" fmla="*/ 123 w 284"/>
                  <a:gd name="T103" fmla="*/ 111 h 401"/>
                  <a:gd name="T104" fmla="*/ 125 w 284"/>
                  <a:gd name="T105" fmla="*/ 106 h 401"/>
                  <a:gd name="T106" fmla="*/ 123 w 284"/>
                  <a:gd name="T107" fmla="*/ 95 h 401"/>
                  <a:gd name="T108" fmla="*/ 122 w 284"/>
                  <a:gd name="T109" fmla="*/ 78 h 401"/>
                  <a:gd name="T110" fmla="*/ 120 w 284"/>
                  <a:gd name="T111" fmla="*/ 60 h 401"/>
                  <a:gd name="T112" fmla="*/ 118 w 284"/>
                  <a:gd name="T113" fmla="*/ 42 h 401"/>
                  <a:gd name="T114" fmla="*/ 117 w 284"/>
                  <a:gd name="T115" fmla="*/ 24 h 401"/>
                  <a:gd name="T116" fmla="*/ 117 w 284"/>
                  <a:gd name="T117" fmla="*/ 5 h 401"/>
                  <a:gd name="T118" fmla="*/ 120 w 284"/>
                  <a:gd name="T119" fmla="*/ 0 h 4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4"/>
                  <a:gd name="T181" fmla="*/ 0 h 401"/>
                  <a:gd name="T182" fmla="*/ 284 w 284"/>
                  <a:gd name="T183" fmla="*/ 401 h 4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4" h="401">
                    <a:moveTo>
                      <a:pt x="239" y="0"/>
                    </a:moveTo>
                    <a:lnTo>
                      <a:pt x="242" y="2"/>
                    </a:lnTo>
                    <a:lnTo>
                      <a:pt x="245" y="7"/>
                    </a:lnTo>
                    <a:lnTo>
                      <a:pt x="247" y="10"/>
                    </a:lnTo>
                    <a:lnTo>
                      <a:pt x="250" y="14"/>
                    </a:lnTo>
                    <a:lnTo>
                      <a:pt x="251" y="19"/>
                    </a:lnTo>
                    <a:lnTo>
                      <a:pt x="251" y="23"/>
                    </a:lnTo>
                    <a:lnTo>
                      <a:pt x="251" y="29"/>
                    </a:lnTo>
                    <a:lnTo>
                      <a:pt x="252" y="34"/>
                    </a:lnTo>
                    <a:lnTo>
                      <a:pt x="251" y="39"/>
                    </a:lnTo>
                    <a:lnTo>
                      <a:pt x="251" y="45"/>
                    </a:lnTo>
                    <a:lnTo>
                      <a:pt x="251" y="50"/>
                    </a:lnTo>
                    <a:lnTo>
                      <a:pt x="251" y="56"/>
                    </a:lnTo>
                    <a:lnTo>
                      <a:pt x="251" y="61"/>
                    </a:lnTo>
                    <a:lnTo>
                      <a:pt x="251" y="67"/>
                    </a:lnTo>
                    <a:lnTo>
                      <a:pt x="252" y="71"/>
                    </a:lnTo>
                    <a:lnTo>
                      <a:pt x="254" y="76"/>
                    </a:lnTo>
                    <a:lnTo>
                      <a:pt x="254" y="85"/>
                    </a:lnTo>
                    <a:lnTo>
                      <a:pt x="255" y="94"/>
                    </a:lnTo>
                    <a:lnTo>
                      <a:pt x="255" y="103"/>
                    </a:lnTo>
                    <a:lnTo>
                      <a:pt x="257" y="113"/>
                    </a:lnTo>
                    <a:lnTo>
                      <a:pt x="257" y="122"/>
                    </a:lnTo>
                    <a:lnTo>
                      <a:pt x="258" y="132"/>
                    </a:lnTo>
                    <a:lnTo>
                      <a:pt x="258" y="141"/>
                    </a:lnTo>
                    <a:lnTo>
                      <a:pt x="259" y="151"/>
                    </a:lnTo>
                    <a:lnTo>
                      <a:pt x="259" y="160"/>
                    </a:lnTo>
                    <a:lnTo>
                      <a:pt x="262" y="170"/>
                    </a:lnTo>
                    <a:lnTo>
                      <a:pt x="262" y="179"/>
                    </a:lnTo>
                    <a:lnTo>
                      <a:pt x="263" y="189"/>
                    </a:lnTo>
                    <a:lnTo>
                      <a:pt x="263" y="199"/>
                    </a:lnTo>
                    <a:lnTo>
                      <a:pt x="263" y="209"/>
                    </a:lnTo>
                    <a:lnTo>
                      <a:pt x="263" y="219"/>
                    </a:lnTo>
                    <a:lnTo>
                      <a:pt x="263" y="228"/>
                    </a:lnTo>
                    <a:lnTo>
                      <a:pt x="259" y="230"/>
                    </a:lnTo>
                    <a:lnTo>
                      <a:pt x="255" y="234"/>
                    </a:lnTo>
                    <a:lnTo>
                      <a:pt x="251" y="235"/>
                    </a:lnTo>
                    <a:lnTo>
                      <a:pt x="247" y="237"/>
                    </a:lnTo>
                    <a:lnTo>
                      <a:pt x="242" y="238"/>
                    </a:lnTo>
                    <a:lnTo>
                      <a:pt x="238" y="240"/>
                    </a:lnTo>
                    <a:lnTo>
                      <a:pt x="233" y="241"/>
                    </a:lnTo>
                    <a:lnTo>
                      <a:pt x="229" y="245"/>
                    </a:lnTo>
                    <a:lnTo>
                      <a:pt x="232" y="245"/>
                    </a:lnTo>
                    <a:lnTo>
                      <a:pt x="237" y="246"/>
                    </a:lnTo>
                    <a:lnTo>
                      <a:pt x="240" y="246"/>
                    </a:lnTo>
                    <a:lnTo>
                      <a:pt x="244" y="247"/>
                    </a:lnTo>
                    <a:lnTo>
                      <a:pt x="247" y="247"/>
                    </a:lnTo>
                    <a:lnTo>
                      <a:pt x="251" y="248"/>
                    </a:lnTo>
                    <a:lnTo>
                      <a:pt x="255" y="248"/>
                    </a:lnTo>
                    <a:lnTo>
                      <a:pt x="258" y="250"/>
                    </a:lnTo>
                    <a:lnTo>
                      <a:pt x="265" y="251"/>
                    </a:lnTo>
                    <a:lnTo>
                      <a:pt x="272" y="255"/>
                    </a:lnTo>
                    <a:lnTo>
                      <a:pt x="275" y="258"/>
                    </a:lnTo>
                    <a:lnTo>
                      <a:pt x="278" y="260"/>
                    </a:lnTo>
                    <a:lnTo>
                      <a:pt x="281" y="263"/>
                    </a:lnTo>
                    <a:lnTo>
                      <a:pt x="284" y="267"/>
                    </a:lnTo>
                    <a:lnTo>
                      <a:pt x="278" y="272"/>
                    </a:lnTo>
                    <a:lnTo>
                      <a:pt x="271" y="277"/>
                    </a:lnTo>
                    <a:lnTo>
                      <a:pt x="265" y="280"/>
                    </a:lnTo>
                    <a:lnTo>
                      <a:pt x="258" y="285"/>
                    </a:lnTo>
                    <a:lnTo>
                      <a:pt x="252" y="287"/>
                    </a:lnTo>
                    <a:lnTo>
                      <a:pt x="244" y="290"/>
                    </a:lnTo>
                    <a:lnTo>
                      <a:pt x="238" y="293"/>
                    </a:lnTo>
                    <a:lnTo>
                      <a:pt x="231" y="296"/>
                    </a:lnTo>
                    <a:lnTo>
                      <a:pt x="222" y="298"/>
                    </a:lnTo>
                    <a:lnTo>
                      <a:pt x="216" y="300"/>
                    </a:lnTo>
                    <a:lnTo>
                      <a:pt x="208" y="302"/>
                    </a:lnTo>
                    <a:lnTo>
                      <a:pt x="202" y="305"/>
                    </a:lnTo>
                    <a:lnTo>
                      <a:pt x="195" y="308"/>
                    </a:lnTo>
                    <a:lnTo>
                      <a:pt x="189" y="312"/>
                    </a:lnTo>
                    <a:lnTo>
                      <a:pt x="181" y="315"/>
                    </a:lnTo>
                    <a:lnTo>
                      <a:pt x="176" y="321"/>
                    </a:lnTo>
                    <a:lnTo>
                      <a:pt x="167" y="325"/>
                    </a:lnTo>
                    <a:lnTo>
                      <a:pt x="159" y="330"/>
                    </a:lnTo>
                    <a:lnTo>
                      <a:pt x="152" y="335"/>
                    </a:lnTo>
                    <a:lnTo>
                      <a:pt x="146" y="340"/>
                    </a:lnTo>
                    <a:lnTo>
                      <a:pt x="140" y="346"/>
                    </a:lnTo>
                    <a:lnTo>
                      <a:pt x="133" y="351"/>
                    </a:lnTo>
                    <a:lnTo>
                      <a:pt x="127" y="356"/>
                    </a:lnTo>
                    <a:lnTo>
                      <a:pt x="121" y="361"/>
                    </a:lnTo>
                    <a:lnTo>
                      <a:pt x="114" y="365"/>
                    </a:lnTo>
                    <a:lnTo>
                      <a:pt x="106" y="370"/>
                    </a:lnTo>
                    <a:lnTo>
                      <a:pt x="98" y="375"/>
                    </a:lnTo>
                    <a:lnTo>
                      <a:pt x="89" y="379"/>
                    </a:lnTo>
                    <a:lnTo>
                      <a:pt x="78" y="382"/>
                    </a:lnTo>
                    <a:lnTo>
                      <a:pt x="67" y="387"/>
                    </a:lnTo>
                    <a:lnTo>
                      <a:pt x="53" y="389"/>
                    </a:lnTo>
                    <a:lnTo>
                      <a:pt x="39" y="392"/>
                    </a:lnTo>
                    <a:lnTo>
                      <a:pt x="35" y="393"/>
                    </a:lnTo>
                    <a:lnTo>
                      <a:pt x="29" y="395"/>
                    </a:lnTo>
                    <a:lnTo>
                      <a:pt x="23" y="399"/>
                    </a:lnTo>
                    <a:lnTo>
                      <a:pt x="19" y="401"/>
                    </a:lnTo>
                    <a:lnTo>
                      <a:pt x="14" y="400"/>
                    </a:lnTo>
                    <a:lnTo>
                      <a:pt x="10" y="400"/>
                    </a:lnTo>
                    <a:lnTo>
                      <a:pt x="3" y="399"/>
                    </a:lnTo>
                    <a:lnTo>
                      <a:pt x="0" y="399"/>
                    </a:lnTo>
                    <a:lnTo>
                      <a:pt x="6" y="392"/>
                    </a:lnTo>
                    <a:lnTo>
                      <a:pt x="13" y="387"/>
                    </a:lnTo>
                    <a:lnTo>
                      <a:pt x="19" y="381"/>
                    </a:lnTo>
                    <a:lnTo>
                      <a:pt x="27" y="378"/>
                    </a:lnTo>
                    <a:lnTo>
                      <a:pt x="36" y="375"/>
                    </a:lnTo>
                    <a:lnTo>
                      <a:pt x="43" y="372"/>
                    </a:lnTo>
                    <a:lnTo>
                      <a:pt x="51" y="368"/>
                    </a:lnTo>
                    <a:lnTo>
                      <a:pt x="58" y="366"/>
                    </a:lnTo>
                    <a:lnTo>
                      <a:pt x="66" y="364"/>
                    </a:lnTo>
                    <a:lnTo>
                      <a:pt x="74" y="361"/>
                    </a:lnTo>
                    <a:lnTo>
                      <a:pt x="82" y="357"/>
                    </a:lnTo>
                    <a:lnTo>
                      <a:pt x="90" y="355"/>
                    </a:lnTo>
                    <a:lnTo>
                      <a:pt x="96" y="351"/>
                    </a:lnTo>
                    <a:lnTo>
                      <a:pt x="104" y="348"/>
                    </a:lnTo>
                    <a:lnTo>
                      <a:pt x="112" y="343"/>
                    </a:lnTo>
                    <a:lnTo>
                      <a:pt x="119" y="338"/>
                    </a:lnTo>
                    <a:lnTo>
                      <a:pt x="127" y="331"/>
                    </a:lnTo>
                    <a:lnTo>
                      <a:pt x="134" y="326"/>
                    </a:lnTo>
                    <a:lnTo>
                      <a:pt x="143" y="321"/>
                    </a:lnTo>
                    <a:lnTo>
                      <a:pt x="152" y="315"/>
                    </a:lnTo>
                    <a:lnTo>
                      <a:pt x="161" y="310"/>
                    </a:lnTo>
                    <a:lnTo>
                      <a:pt x="169" y="305"/>
                    </a:lnTo>
                    <a:lnTo>
                      <a:pt x="178" y="301"/>
                    </a:lnTo>
                    <a:lnTo>
                      <a:pt x="188" y="297"/>
                    </a:lnTo>
                    <a:lnTo>
                      <a:pt x="195" y="292"/>
                    </a:lnTo>
                    <a:lnTo>
                      <a:pt x="205" y="288"/>
                    </a:lnTo>
                    <a:lnTo>
                      <a:pt x="214" y="285"/>
                    </a:lnTo>
                    <a:lnTo>
                      <a:pt x="222" y="281"/>
                    </a:lnTo>
                    <a:lnTo>
                      <a:pt x="232" y="277"/>
                    </a:lnTo>
                    <a:lnTo>
                      <a:pt x="241" y="274"/>
                    </a:lnTo>
                    <a:lnTo>
                      <a:pt x="251" y="271"/>
                    </a:lnTo>
                    <a:lnTo>
                      <a:pt x="260" y="267"/>
                    </a:lnTo>
                    <a:lnTo>
                      <a:pt x="254" y="263"/>
                    </a:lnTo>
                    <a:lnTo>
                      <a:pt x="247" y="260"/>
                    </a:lnTo>
                    <a:lnTo>
                      <a:pt x="243" y="258"/>
                    </a:lnTo>
                    <a:lnTo>
                      <a:pt x="240" y="258"/>
                    </a:lnTo>
                    <a:lnTo>
                      <a:pt x="235" y="258"/>
                    </a:lnTo>
                    <a:lnTo>
                      <a:pt x="232" y="258"/>
                    </a:lnTo>
                    <a:lnTo>
                      <a:pt x="229" y="258"/>
                    </a:lnTo>
                    <a:lnTo>
                      <a:pt x="225" y="258"/>
                    </a:lnTo>
                    <a:lnTo>
                      <a:pt x="221" y="258"/>
                    </a:lnTo>
                    <a:lnTo>
                      <a:pt x="217" y="258"/>
                    </a:lnTo>
                    <a:lnTo>
                      <a:pt x="214" y="258"/>
                    </a:lnTo>
                    <a:lnTo>
                      <a:pt x="209" y="258"/>
                    </a:lnTo>
                    <a:lnTo>
                      <a:pt x="205" y="258"/>
                    </a:lnTo>
                    <a:lnTo>
                      <a:pt x="202" y="258"/>
                    </a:lnTo>
                    <a:lnTo>
                      <a:pt x="197" y="257"/>
                    </a:lnTo>
                    <a:lnTo>
                      <a:pt x="195" y="254"/>
                    </a:lnTo>
                    <a:lnTo>
                      <a:pt x="193" y="252"/>
                    </a:lnTo>
                    <a:lnTo>
                      <a:pt x="193" y="251"/>
                    </a:lnTo>
                    <a:lnTo>
                      <a:pt x="194" y="247"/>
                    </a:lnTo>
                    <a:lnTo>
                      <a:pt x="199" y="243"/>
                    </a:lnTo>
                    <a:lnTo>
                      <a:pt x="204" y="240"/>
                    </a:lnTo>
                    <a:lnTo>
                      <a:pt x="209" y="237"/>
                    </a:lnTo>
                    <a:lnTo>
                      <a:pt x="214" y="235"/>
                    </a:lnTo>
                    <a:lnTo>
                      <a:pt x="217" y="235"/>
                    </a:lnTo>
                    <a:lnTo>
                      <a:pt x="221" y="232"/>
                    </a:lnTo>
                    <a:lnTo>
                      <a:pt x="227" y="229"/>
                    </a:lnTo>
                    <a:lnTo>
                      <a:pt x="232" y="227"/>
                    </a:lnTo>
                    <a:lnTo>
                      <a:pt x="239" y="225"/>
                    </a:lnTo>
                    <a:lnTo>
                      <a:pt x="244" y="222"/>
                    </a:lnTo>
                    <a:lnTo>
                      <a:pt x="247" y="217"/>
                    </a:lnTo>
                    <a:lnTo>
                      <a:pt x="247" y="214"/>
                    </a:lnTo>
                    <a:lnTo>
                      <a:pt x="249" y="212"/>
                    </a:lnTo>
                    <a:lnTo>
                      <a:pt x="247" y="208"/>
                    </a:lnTo>
                    <a:lnTo>
                      <a:pt x="247" y="204"/>
                    </a:lnTo>
                    <a:lnTo>
                      <a:pt x="245" y="191"/>
                    </a:lnTo>
                    <a:lnTo>
                      <a:pt x="244" y="179"/>
                    </a:lnTo>
                    <a:lnTo>
                      <a:pt x="243" y="167"/>
                    </a:lnTo>
                    <a:lnTo>
                      <a:pt x="242" y="156"/>
                    </a:lnTo>
                    <a:lnTo>
                      <a:pt x="241" y="144"/>
                    </a:lnTo>
                    <a:lnTo>
                      <a:pt x="240" y="132"/>
                    </a:lnTo>
                    <a:lnTo>
                      <a:pt x="239" y="120"/>
                    </a:lnTo>
                    <a:lnTo>
                      <a:pt x="238" y="108"/>
                    </a:lnTo>
                    <a:lnTo>
                      <a:pt x="235" y="96"/>
                    </a:lnTo>
                    <a:lnTo>
                      <a:pt x="235" y="84"/>
                    </a:lnTo>
                    <a:lnTo>
                      <a:pt x="234" y="72"/>
                    </a:lnTo>
                    <a:lnTo>
                      <a:pt x="234" y="60"/>
                    </a:lnTo>
                    <a:lnTo>
                      <a:pt x="232" y="48"/>
                    </a:lnTo>
                    <a:lnTo>
                      <a:pt x="232" y="36"/>
                    </a:lnTo>
                    <a:lnTo>
                      <a:pt x="232" y="23"/>
                    </a:lnTo>
                    <a:lnTo>
                      <a:pt x="232" y="11"/>
                    </a:lnTo>
                    <a:lnTo>
                      <a:pt x="235" y="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7A94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2" name="Freeform 60"/>
              <p:cNvSpPr>
                <a:spLocks/>
              </p:cNvSpPr>
              <p:nvPr/>
            </p:nvSpPr>
            <p:spPr bwMode="auto">
              <a:xfrm>
                <a:off x="1226" y="3159"/>
                <a:ext cx="13" cy="33"/>
              </a:xfrm>
              <a:custGeom>
                <a:avLst/>
                <a:gdLst>
                  <a:gd name="T0" fmla="*/ 3 w 25"/>
                  <a:gd name="T1" fmla="*/ 0 h 65"/>
                  <a:gd name="T2" fmla="*/ 5 w 25"/>
                  <a:gd name="T3" fmla="*/ 1 h 65"/>
                  <a:gd name="T4" fmla="*/ 7 w 25"/>
                  <a:gd name="T5" fmla="*/ 2 h 65"/>
                  <a:gd name="T6" fmla="*/ 9 w 25"/>
                  <a:gd name="T7" fmla="*/ 4 h 65"/>
                  <a:gd name="T8" fmla="*/ 10 w 25"/>
                  <a:gd name="T9" fmla="*/ 5 h 65"/>
                  <a:gd name="T10" fmla="*/ 11 w 25"/>
                  <a:gd name="T11" fmla="*/ 7 h 65"/>
                  <a:gd name="T12" fmla="*/ 12 w 25"/>
                  <a:gd name="T13" fmla="*/ 9 h 65"/>
                  <a:gd name="T14" fmla="*/ 12 w 25"/>
                  <a:gd name="T15" fmla="*/ 11 h 65"/>
                  <a:gd name="T16" fmla="*/ 13 w 25"/>
                  <a:gd name="T17" fmla="*/ 14 h 65"/>
                  <a:gd name="T18" fmla="*/ 12 w 25"/>
                  <a:gd name="T19" fmla="*/ 16 h 65"/>
                  <a:gd name="T20" fmla="*/ 12 w 25"/>
                  <a:gd name="T21" fmla="*/ 19 h 65"/>
                  <a:gd name="T22" fmla="*/ 12 w 25"/>
                  <a:gd name="T23" fmla="*/ 21 h 65"/>
                  <a:gd name="T24" fmla="*/ 12 w 25"/>
                  <a:gd name="T25" fmla="*/ 24 h 65"/>
                  <a:gd name="T26" fmla="*/ 11 w 25"/>
                  <a:gd name="T27" fmla="*/ 25 h 65"/>
                  <a:gd name="T28" fmla="*/ 10 w 25"/>
                  <a:gd name="T29" fmla="*/ 27 h 65"/>
                  <a:gd name="T30" fmla="*/ 9 w 25"/>
                  <a:gd name="T31" fmla="*/ 30 h 65"/>
                  <a:gd name="T32" fmla="*/ 9 w 25"/>
                  <a:gd name="T33" fmla="*/ 31 h 65"/>
                  <a:gd name="T34" fmla="*/ 6 w 25"/>
                  <a:gd name="T35" fmla="*/ 31 h 65"/>
                  <a:gd name="T36" fmla="*/ 5 w 25"/>
                  <a:gd name="T37" fmla="*/ 32 h 65"/>
                  <a:gd name="T38" fmla="*/ 3 w 25"/>
                  <a:gd name="T39" fmla="*/ 32 h 65"/>
                  <a:gd name="T40" fmla="*/ 2 w 25"/>
                  <a:gd name="T41" fmla="*/ 33 h 65"/>
                  <a:gd name="T42" fmla="*/ 2 w 25"/>
                  <a:gd name="T43" fmla="*/ 31 h 65"/>
                  <a:gd name="T44" fmla="*/ 2 w 25"/>
                  <a:gd name="T45" fmla="*/ 29 h 65"/>
                  <a:gd name="T46" fmla="*/ 2 w 25"/>
                  <a:gd name="T47" fmla="*/ 26 h 65"/>
                  <a:gd name="T48" fmla="*/ 2 w 25"/>
                  <a:gd name="T49" fmla="*/ 25 h 65"/>
                  <a:gd name="T50" fmla="*/ 2 w 25"/>
                  <a:gd name="T51" fmla="*/ 23 h 65"/>
                  <a:gd name="T52" fmla="*/ 2 w 25"/>
                  <a:gd name="T53" fmla="*/ 21 h 65"/>
                  <a:gd name="T54" fmla="*/ 2 w 25"/>
                  <a:gd name="T55" fmla="*/ 19 h 65"/>
                  <a:gd name="T56" fmla="*/ 3 w 25"/>
                  <a:gd name="T57" fmla="*/ 17 h 65"/>
                  <a:gd name="T58" fmla="*/ 3 w 25"/>
                  <a:gd name="T59" fmla="*/ 15 h 65"/>
                  <a:gd name="T60" fmla="*/ 3 w 25"/>
                  <a:gd name="T61" fmla="*/ 13 h 65"/>
                  <a:gd name="T62" fmla="*/ 3 w 25"/>
                  <a:gd name="T63" fmla="*/ 11 h 65"/>
                  <a:gd name="T64" fmla="*/ 3 w 25"/>
                  <a:gd name="T65" fmla="*/ 10 h 65"/>
                  <a:gd name="T66" fmla="*/ 2 w 25"/>
                  <a:gd name="T67" fmla="*/ 7 h 65"/>
                  <a:gd name="T68" fmla="*/ 2 w 25"/>
                  <a:gd name="T69" fmla="*/ 6 h 65"/>
                  <a:gd name="T70" fmla="*/ 2 w 25"/>
                  <a:gd name="T71" fmla="*/ 4 h 65"/>
                  <a:gd name="T72" fmla="*/ 0 w 25"/>
                  <a:gd name="T73" fmla="*/ 3 h 65"/>
                  <a:gd name="T74" fmla="*/ 2 w 25"/>
                  <a:gd name="T75" fmla="*/ 1 h 65"/>
                  <a:gd name="T76" fmla="*/ 3 w 25"/>
                  <a:gd name="T77" fmla="*/ 0 h 65"/>
                  <a:gd name="T78" fmla="*/ 3 w 25"/>
                  <a:gd name="T79" fmla="*/ 0 h 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65"/>
                  <a:gd name="T122" fmla="*/ 25 w 25"/>
                  <a:gd name="T123" fmla="*/ 65 h 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65">
                    <a:moveTo>
                      <a:pt x="6" y="0"/>
                    </a:moveTo>
                    <a:lnTo>
                      <a:pt x="10" y="1"/>
                    </a:lnTo>
                    <a:lnTo>
                      <a:pt x="13" y="3"/>
                    </a:lnTo>
                    <a:lnTo>
                      <a:pt x="17" y="7"/>
                    </a:lnTo>
                    <a:lnTo>
                      <a:pt x="20" y="10"/>
                    </a:lnTo>
                    <a:lnTo>
                      <a:pt x="22" y="13"/>
                    </a:lnTo>
                    <a:lnTo>
                      <a:pt x="23" y="18"/>
                    </a:lnTo>
                    <a:lnTo>
                      <a:pt x="24" y="22"/>
                    </a:lnTo>
                    <a:lnTo>
                      <a:pt x="25" y="27"/>
                    </a:lnTo>
                    <a:lnTo>
                      <a:pt x="24" y="32"/>
                    </a:lnTo>
                    <a:lnTo>
                      <a:pt x="24" y="37"/>
                    </a:lnTo>
                    <a:lnTo>
                      <a:pt x="23" y="41"/>
                    </a:lnTo>
                    <a:lnTo>
                      <a:pt x="23" y="47"/>
                    </a:lnTo>
                    <a:lnTo>
                      <a:pt x="21" y="50"/>
                    </a:lnTo>
                    <a:lnTo>
                      <a:pt x="20" y="54"/>
                    </a:lnTo>
                    <a:lnTo>
                      <a:pt x="18" y="59"/>
                    </a:lnTo>
                    <a:lnTo>
                      <a:pt x="17" y="62"/>
                    </a:lnTo>
                    <a:lnTo>
                      <a:pt x="12" y="62"/>
                    </a:lnTo>
                    <a:lnTo>
                      <a:pt x="9" y="63"/>
                    </a:lnTo>
                    <a:lnTo>
                      <a:pt x="5" y="63"/>
                    </a:lnTo>
                    <a:lnTo>
                      <a:pt x="3" y="65"/>
                    </a:lnTo>
                    <a:lnTo>
                      <a:pt x="3" y="61"/>
                    </a:lnTo>
                    <a:lnTo>
                      <a:pt x="3" y="57"/>
                    </a:lnTo>
                    <a:lnTo>
                      <a:pt x="3" y="52"/>
                    </a:lnTo>
                    <a:lnTo>
                      <a:pt x="3" y="49"/>
                    </a:lnTo>
                    <a:lnTo>
                      <a:pt x="3" y="45"/>
                    </a:lnTo>
                    <a:lnTo>
                      <a:pt x="4" y="41"/>
                    </a:lnTo>
                    <a:lnTo>
                      <a:pt x="4" y="37"/>
                    </a:lnTo>
                    <a:lnTo>
                      <a:pt x="6" y="34"/>
                    </a:lnTo>
                    <a:lnTo>
                      <a:pt x="5" y="30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A94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3" name="Freeform 61"/>
              <p:cNvSpPr>
                <a:spLocks/>
              </p:cNvSpPr>
              <p:nvPr/>
            </p:nvSpPr>
            <p:spPr bwMode="auto">
              <a:xfrm>
                <a:off x="1127" y="2944"/>
                <a:ext cx="257" cy="289"/>
              </a:xfrm>
              <a:custGeom>
                <a:avLst/>
                <a:gdLst>
                  <a:gd name="T0" fmla="*/ 31 w 512"/>
                  <a:gd name="T1" fmla="*/ 17 h 579"/>
                  <a:gd name="T2" fmla="*/ 22 w 512"/>
                  <a:gd name="T3" fmla="*/ 25 h 579"/>
                  <a:gd name="T4" fmla="*/ 36 w 512"/>
                  <a:gd name="T5" fmla="*/ 28 h 579"/>
                  <a:gd name="T6" fmla="*/ 46 w 512"/>
                  <a:gd name="T7" fmla="*/ 20 h 579"/>
                  <a:gd name="T8" fmla="*/ 47 w 512"/>
                  <a:gd name="T9" fmla="*/ 31 h 579"/>
                  <a:gd name="T10" fmla="*/ 60 w 512"/>
                  <a:gd name="T11" fmla="*/ 30 h 579"/>
                  <a:gd name="T12" fmla="*/ 63 w 512"/>
                  <a:gd name="T13" fmla="*/ 44 h 579"/>
                  <a:gd name="T14" fmla="*/ 77 w 512"/>
                  <a:gd name="T15" fmla="*/ 50 h 579"/>
                  <a:gd name="T16" fmla="*/ 91 w 512"/>
                  <a:gd name="T17" fmla="*/ 49 h 579"/>
                  <a:gd name="T18" fmla="*/ 88 w 512"/>
                  <a:gd name="T19" fmla="*/ 67 h 579"/>
                  <a:gd name="T20" fmla="*/ 113 w 512"/>
                  <a:gd name="T21" fmla="*/ 69 h 579"/>
                  <a:gd name="T22" fmla="*/ 115 w 512"/>
                  <a:gd name="T23" fmla="*/ 90 h 579"/>
                  <a:gd name="T24" fmla="*/ 133 w 512"/>
                  <a:gd name="T25" fmla="*/ 82 h 579"/>
                  <a:gd name="T26" fmla="*/ 131 w 512"/>
                  <a:gd name="T27" fmla="*/ 98 h 579"/>
                  <a:gd name="T28" fmla="*/ 145 w 512"/>
                  <a:gd name="T29" fmla="*/ 99 h 579"/>
                  <a:gd name="T30" fmla="*/ 153 w 512"/>
                  <a:gd name="T31" fmla="*/ 108 h 579"/>
                  <a:gd name="T32" fmla="*/ 153 w 512"/>
                  <a:gd name="T33" fmla="*/ 120 h 579"/>
                  <a:gd name="T34" fmla="*/ 171 w 512"/>
                  <a:gd name="T35" fmla="*/ 116 h 579"/>
                  <a:gd name="T36" fmla="*/ 168 w 512"/>
                  <a:gd name="T37" fmla="*/ 133 h 579"/>
                  <a:gd name="T38" fmla="*/ 178 w 512"/>
                  <a:gd name="T39" fmla="*/ 140 h 579"/>
                  <a:gd name="T40" fmla="*/ 188 w 512"/>
                  <a:gd name="T41" fmla="*/ 145 h 579"/>
                  <a:gd name="T42" fmla="*/ 192 w 512"/>
                  <a:gd name="T43" fmla="*/ 161 h 579"/>
                  <a:gd name="T44" fmla="*/ 213 w 512"/>
                  <a:gd name="T45" fmla="*/ 159 h 579"/>
                  <a:gd name="T46" fmla="*/ 206 w 512"/>
                  <a:gd name="T47" fmla="*/ 170 h 579"/>
                  <a:gd name="T48" fmla="*/ 212 w 512"/>
                  <a:gd name="T49" fmla="*/ 183 h 579"/>
                  <a:gd name="T50" fmla="*/ 230 w 512"/>
                  <a:gd name="T51" fmla="*/ 183 h 579"/>
                  <a:gd name="T52" fmla="*/ 235 w 512"/>
                  <a:gd name="T53" fmla="*/ 190 h 579"/>
                  <a:gd name="T54" fmla="*/ 229 w 512"/>
                  <a:gd name="T55" fmla="*/ 204 h 579"/>
                  <a:gd name="T56" fmla="*/ 246 w 512"/>
                  <a:gd name="T57" fmla="*/ 215 h 579"/>
                  <a:gd name="T58" fmla="*/ 232 w 512"/>
                  <a:gd name="T59" fmla="*/ 226 h 579"/>
                  <a:gd name="T60" fmla="*/ 239 w 512"/>
                  <a:gd name="T61" fmla="*/ 242 h 579"/>
                  <a:gd name="T62" fmla="*/ 255 w 512"/>
                  <a:gd name="T63" fmla="*/ 241 h 579"/>
                  <a:gd name="T64" fmla="*/ 243 w 512"/>
                  <a:gd name="T65" fmla="*/ 254 h 579"/>
                  <a:gd name="T66" fmla="*/ 250 w 512"/>
                  <a:gd name="T67" fmla="*/ 262 h 579"/>
                  <a:gd name="T68" fmla="*/ 252 w 512"/>
                  <a:gd name="T69" fmla="*/ 270 h 579"/>
                  <a:gd name="T70" fmla="*/ 253 w 512"/>
                  <a:gd name="T71" fmla="*/ 284 h 579"/>
                  <a:gd name="T72" fmla="*/ 244 w 512"/>
                  <a:gd name="T73" fmla="*/ 286 h 579"/>
                  <a:gd name="T74" fmla="*/ 236 w 512"/>
                  <a:gd name="T75" fmla="*/ 266 h 579"/>
                  <a:gd name="T76" fmla="*/ 237 w 512"/>
                  <a:gd name="T77" fmla="*/ 249 h 579"/>
                  <a:gd name="T78" fmla="*/ 225 w 512"/>
                  <a:gd name="T79" fmla="*/ 234 h 579"/>
                  <a:gd name="T80" fmla="*/ 227 w 512"/>
                  <a:gd name="T81" fmla="*/ 216 h 579"/>
                  <a:gd name="T82" fmla="*/ 222 w 512"/>
                  <a:gd name="T83" fmla="*/ 197 h 579"/>
                  <a:gd name="T84" fmla="*/ 211 w 512"/>
                  <a:gd name="T85" fmla="*/ 189 h 579"/>
                  <a:gd name="T86" fmla="*/ 199 w 512"/>
                  <a:gd name="T87" fmla="*/ 176 h 579"/>
                  <a:gd name="T88" fmla="*/ 181 w 512"/>
                  <a:gd name="T89" fmla="*/ 159 h 579"/>
                  <a:gd name="T90" fmla="*/ 162 w 512"/>
                  <a:gd name="T91" fmla="*/ 133 h 579"/>
                  <a:gd name="T92" fmla="*/ 143 w 512"/>
                  <a:gd name="T93" fmla="*/ 118 h 579"/>
                  <a:gd name="T94" fmla="*/ 126 w 512"/>
                  <a:gd name="T95" fmla="*/ 102 h 579"/>
                  <a:gd name="T96" fmla="*/ 111 w 512"/>
                  <a:gd name="T97" fmla="*/ 94 h 579"/>
                  <a:gd name="T98" fmla="*/ 100 w 512"/>
                  <a:gd name="T99" fmla="*/ 82 h 579"/>
                  <a:gd name="T100" fmla="*/ 86 w 512"/>
                  <a:gd name="T101" fmla="*/ 73 h 579"/>
                  <a:gd name="T102" fmla="*/ 73 w 512"/>
                  <a:gd name="T103" fmla="*/ 60 h 579"/>
                  <a:gd name="T104" fmla="*/ 56 w 512"/>
                  <a:gd name="T105" fmla="*/ 47 h 579"/>
                  <a:gd name="T106" fmla="*/ 40 w 512"/>
                  <a:gd name="T107" fmla="*/ 37 h 579"/>
                  <a:gd name="T108" fmla="*/ 25 w 512"/>
                  <a:gd name="T109" fmla="*/ 35 h 579"/>
                  <a:gd name="T110" fmla="*/ 13 w 512"/>
                  <a:gd name="T111" fmla="*/ 20 h 579"/>
                  <a:gd name="T112" fmla="*/ 2 w 512"/>
                  <a:gd name="T113" fmla="*/ 9 h 579"/>
                  <a:gd name="T114" fmla="*/ 8 w 512"/>
                  <a:gd name="T115" fmla="*/ 4 h 579"/>
                  <a:gd name="T116" fmla="*/ 26 w 512"/>
                  <a:gd name="T117" fmla="*/ 6 h 5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2"/>
                  <a:gd name="T178" fmla="*/ 0 h 579"/>
                  <a:gd name="T179" fmla="*/ 512 w 512"/>
                  <a:gd name="T180" fmla="*/ 579 h 5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2" h="579">
                    <a:moveTo>
                      <a:pt x="57" y="10"/>
                    </a:moveTo>
                    <a:lnTo>
                      <a:pt x="62" y="11"/>
                    </a:lnTo>
                    <a:lnTo>
                      <a:pt x="65" y="12"/>
                    </a:lnTo>
                    <a:lnTo>
                      <a:pt x="66" y="14"/>
                    </a:lnTo>
                    <a:lnTo>
                      <a:pt x="68" y="18"/>
                    </a:lnTo>
                    <a:lnTo>
                      <a:pt x="68" y="23"/>
                    </a:lnTo>
                    <a:lnTo>
                      <a:pt x="66" y="30"/>
                    </a:lnTo>
                    <a:lnTo>
                      <a:pt x="62" y="35"/>
                    </a:lnTo>
                    <a:lnTo>
                      <a:pt x="56" y="39"/>
                    </a:lnTo>
                    <a:lnTo>
                      <a:pt x="52" y="40"/>
                    </a:lnTo>
                    <a:lnTo>
                      <a:pt x="49" y="41"/>
                    </a:lnTo>
                    <a:lnTo>
                      <a:pt x="45" y="41"/>
                    </a:lnTo>
                    <a:lnTo>
                      <a:pt x="42" y="41"/>
                    </a:lnTo>
                    <a:lnTo>
                      <a:pt x="41" y="45"/>
                    </a:lnTo>
                    <a:lnTo>
                      <a:pt x="42" y="48"/>
                    </a:lnTo>
                    <a:lnTo>
                      <a:pt x="43" y="51"/>
                    </a:lnTo>
                    <a:lnTo>
                      <a:pt x="48" y="53"/>
                    </a:lnTo>
                    <a:lnTo>
                      <a:pt x="50" y="54"/>
                    </a:lnTo>
                    <a:lnTo>
                      <a:pt x="53" y="57"/>
                    </a:lnTo>
                    <a:lnTo>
                      <a:pt x="57" y="58"/>
                    </a:lnTo>
                    <a:lnTo>
                      <a:pt x="62" y="59"/>
                    </a:lnTo>
                    <a:lnTo>
                      <a:pt x="65" y="58"/>
                    </a:lnTo>
                    <a:lnTo>
                      <a:pt x="69" y="58"/>
                    </a:lnTo>
                    <a:lnTo>
                      <a:pt x="72" y="57"/>
                    </a:lnTo>
                    <a:lnTo>
                      <a:pt x="76" y="54"/>
                    </a:lnTo>
                    <a:lnTo>
                      <a:pt x="78" y="52"/>
                    </a:lnTo>
                    <a:lnTo>
                      <a:pt x="80" y="49"/>
                    </a:lnTo>
                    <a:lnTo>
                      <a:pt x="81" y="45"/>
                    </a:lnTo>
                    <a:lnTo>
                      <a:pt x="82" y="41"/>
                    </a:lnTo>
                    <a:lnTo>
                      <a:pt x="86" y="41"/>
                    </a:lnTo>
                    <a:lnTo>
                      <a:pt x="89" y="40"/>
                    </a:lnTo>
                    <a:lnTo>
                      <a:pt x="92" y="40"/>
                    </a:lnTo>
                    <a:lnTo>
                      <a:pt x="96" y="39"/>
                    </a:lnTo>
                    <a:lnTo>
                      <a:pt x="96" y="41"/>
                    </a:lnTo>
                    <a:lnTo>
                      <a:pt x="96" y="45"/>
                    </a:lnTo>
                    <a:lnTo>
                      <a:pt x="95" y="48"/>
                    </a:lnTo>
                    <a:lnTo>
                      <a:pt x="95" y="52"/>
                    </a:lnTo>
                    <a:lnTo>
                      <a:pt x="95" y="57"/>
                    </a:lnTo>
                    <a:lnTo>
                      <a:pt x="94" y="60"/>
                    </a:lnTo>
                    <a:lnTo>
                      <a:pt x="94" y="63"/>
                    </a:lnTo>
                    <a:lnTo>
                      <a:pt x="94" y="65"/>
                    </a:lnTo>
                    <a:lnTo>
                      <a:pt x="99" y="69"/>
                    </a:lnTo>
                    <a:lnTo>
                      <a:pt x="102" y="73"/>
                    </a:lnTo>
                    <a:lnTo>
                      <a:pt x="103" y="72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4" y="57"/>
                    </a:lnTo>
                    <a:lnTo>
                      <a:pt x="130" y="57"/>
                    </a:lnTo>
                    <a:lnTo>
                      <a:pt x="137" y="59"/>
                    </a:lnTo>
                    <a:lnTo>
                      <a:pt x="133" y="64"/>
                    </a:lnTo>
                    <a:lnTo>
                      <a:pt x="131" y="70"/>
                    </a:lnTo>
                    <a:lnTo>
                      <a:pt x="128" y="75"/>
                    </a:lnTo>
                    <a:lnTo>
                      <a:pt x="127" y="83"/>
                    </a:lnTo>
                    <a:lnTo>
                      <a:pt x="126" y="88"/>
                    </a:lnTo>
                    <a:lnTo>
                      <a:pt x="127" y="94"/>
                    </a:lnTo>
                    <a:lnTo>
                      <a:pt x="129" y="96"/>
                    </a:lnTo>
                    <a:lnTo>
                      <a:pt x="131" y="98"/>
                    </a:lnTo>
                    <a:lnTo>
                      <a:pt x="134" y="100"/>
                    </a:lnTo>
                    <a:lnTo>
                      <a:pt x="140" y="101"/>
                    </a:lnTo>
                    <a:lnTo>
                      <a:pt x="145" y="104"/>
                    </a:lnTo>
                    <a:lnTo>
                      <a:pt x="150" y="104"/>
                    </a:lnTo>
                    <a:lnTo>
                      <a:pt x="154" y="101"/>
                    </a:lnTo>
                    <a:lnTo>
                      <a:pt x="157" y="98"/>
                    </a:lnTo>
                    <a:lnTo>
                      <a:pt x="159" y="92"/>
                    </a:lnTo>
                    <a:lnTo>
                      <a:pt x="163" y="88"/>
                    </a:lnTo>
                    <a:lnTo>
                      <a:pt x="166" y="85"/>
                    </a:lnTo>
                    <a:lnTo>
                      <a:pt x="172" y="84"/>
                    </a:lnTo>
                    <a:lnTo>
                      <a:pt x="176" y="88"/>
                    </a:lnTo>
                    <a:lnTo>
                      <a:pt x="182" y="95"/>
                    </a:lnTo>
                    <a:lnTo>
                      <a:pt x="181" y="99"/>
                    </a:lnTo>
                    <a:lnTo>
                      <a:pt x="178" y="103"/>
                    </a:lnTo>
                    <a:lnTo>
                      <a:pt x="173" y="108"/>
                    </a:lnTo>
                    <a:lnTo>
                      <a:pt x="170" y="112"/>
                    </a:lnTo>
                    <a:lnTo>
                      <a:pt x="166" y="115"/>
                    </a:lnTo>
                    <a:lnTo>
                      <a:pt x="164" y="121"/>
                    </a:lnTo>
                    <a:lnTo>
                      <a:pt x="165" y="124"/>
                    </a:lnTo>
                    <a:lnTo>
                      <a:pt x="170" y="130"/>
                    </a:lnTo>
                    <a:lnTo>
                      <a:pt x="176" y="135"/>
                    </a:lnTo>
                    <a:lnTo>
                      <a:pt x="182" y="139"/>
                    </a:lnTo>
                    <a:lnTo>
                      <a:pt x="188" y="141"/>
                    </a:lnTo>
                    <a:lnTo>
                      <a:pt x="194" y="142"/>
                    </a:lnTo>
                    <a:lnTo>
                      <a:pt x="200" y="142"/>
                    </a:lnTo>
                    <a:lnTo>
                      <a:pt x="207" y="141"/>
                    </a:lnTo>
                    <a:lnTo>
                      <a:pt x="213" y="138"/>
                    </a:lnTo>
                    <a:lnTo>
                      <a:pt x="220" y="134"/>
                    </a:lnTo>
                    <a:lnTo>
                      <a:pt x="225" y="139"/>
                    </a:lnTo>
                    <a:lnTo>
                      <a:pt x="230" y="146"/>
                    </a:lnTo>
                    <a:lnTo>
                      <a:pt x="227" y="149"/>
                    </a:lnTo>
                    <a:lnTo>
                      <a:pt x="222" y="154"/>
                    </a:lnTo>
                    <a:lnTo>
                      <a:pt x="217" y="161"/>
                    </a:lnTo>
                    <a:lnTo>
                      <a:pt x="215" y="166"/>
                    </a:lnTo>
                    <a:lnTo>
                      <a:pt x="219" y="172"/>
                    </a:lnTo>
                    <a:lnTo>
                      <a:pt x="225" y="177"/>
                    </a:lnTo>
                    <a:lnTo>
                      <a:pt x="230" y="180"/>
                    </a:lnTo>
                    <a:lnTo>
                      <a:pt x="235" y="182"/>
                    </a:lnTo>
                    <a:lnTo>
                      <a:pt x="240" y="178"/>
                    </a:lnTo>
                    <a:lnTo>
                      <a:pt x="245" y="175"/>
                    </a:lnTo>
                    <a:lnTo>
                      <a:pt x="248" y="171"/>
                    </a:lnTo>
                    <a:lnTo>
                      <a:pt x="254" y="166"/>
                    </a:lnTo>
                    <a:lnTo>
                      <a:pt x="258" y="164"/>
                    </a:lnTo>
                    <a:lnTo>
                      <a:pt x="264" y="164"/>
                    </a:lnTo>
                    <a:lnTo>
                      <a:pt x="265" y="165"/>
                    </a:lnTo>
                    <a:lnTo>
                      <a:pt x="267" y="168"/>
                    </a:lnTo>
                    <a:lnTo>
                      <a:pt x="269" y="172"/>
                    </a:lnTo>
                    <a:lnTo>
                      <a:pt x="271" y="177"/>
                    </a:lnTo>
                    <a:lnTo>
                      <a:pt x="268" y="180"/>
                    </a:lnTo>
                    <a:lnTo>
                      <a:pt x="265" y="187"/>
                    </a:lnTo>
                    <a:lnTo>
                      <a:pt x="264" y="190"/>
                    </a:lnTo>
                    <a:lnTo>
                      <a:pt x="263" y="193"/>
                    </a:lnTo>
                    <a:lnTo>
                      <a:pt x="261" y="197"/>
                    </a:lnTo>
                    <a:lnTo>
                      <a:pt x="261" y="199"/>
                    </a:lnTo>
                    <a:lnTo>
                      <a:pt x="267" y="204"/>
                    </a:lnTo>
                    <a:lnTo>
                      <a:pt x="273" y="209"/>
                    </a:lnTo>
                    <a:lnTo>
                      <a:pt x="275" y="208"/>
                    </a:lnTo>
                    <a:lnTo>
                      <a:pt x="278" y="205"/>
                    </a:lnTo>
                    <a:lnTo>
                      <a:pt x="281" y="204"/>
                    </a:lnTo>
                    <a:lnTo>
                      <a:pt x="284" y="202"/>
                    </a:lnTo>
                    <a:lnTo>
                      <a:pt x="288" y="199"/>
                    </a:lnTo>
                    <a:lnTo>
                      <a:pt x="292" y="198"/>
                    </a:lnTo>
                    <a:lnTo>
                      <a:pt x="294" y="196"/>
                    </a:lnTo>
                    <a:lnTo>
                      <a:pt x="297" y="195"/>
                    </a:lnTo>
                    <a:lnTo>
                      <a:pt x="302" y="198"/>
                    </a:lnTo>
                    <a:lnTo>
                      <a:pt x="308" y="202"/>
                    </a:lnTo>
                    <a:lnTo>
                      <a:pt x="310" y="208"/>
                    </a:lnTo>
                    <a:lnTo>
                      <a:pt x="308" y="213"/>
                    </a:lnTo>
                    <a:lnTo>
                      <a:pt x="305" y="217"/>
                    </a:lnTo>
                    <a:lnTo>
                      <a:pt x="301" y="221"/>
                    </a:lnTo>
                    <a:lnTo>
                      <a:pt x="296" y="223"/>
                    </a:lnTo>
                    <a:lnTo>
                      <a:pt x="294" y="227"/>
                    </a:lnTo>
                    <a:lnTo>
                      <a:pt x="293" y="229"/>
                    </a:lnTo>
                    <a:lnTo>
                      <a:pt x="294" y="231"/>
                    </a:lnTo>
                    <a:lnTo>
                      <a:pt x="297" y="234"/>
                    </a:lnTo>
                    <a:lnTo>
                      <a:pt x="302" y="237"/>
                    </a:lnTo>
                    <a:lnTo>
                      <a:pt x="305" y="240"/>
                    </a:lnTo>
                    <a:lnTo>
                      <a:pt x="308" y="242"/>
                    </a:lnTo>
                    <a:lnTo>
                      <a:pt x="313" y="242"/>
                    </a:lnTo>
                    <a:lnTo>
                      <a:pt x="318" y="242"/>
                    </a:lnTo>
                    <a:lnTo>
                      <a:pt x="322" y="240"/>
                    </a:lnTo>
                    <a:lnTo>
                      <a:pt x="327" y="238"/>
                    </a:lnTo>
                    <a:lnTo>
                      <a:pt x="331" y="234"/>
                    </a:lnTo>
                    <a:lnTo>
                      <a:pt x="334" y="230"/>
                    </a:lnTo>
                    <a:lnTo>
                      <a:pt x="341" y="233"/>
                    </a:lnTo>
                    <a:lnTo>
                      <a:pt x="346" y="237"/>
                    </a:lnTo>
                    <a:lnTo>
                      <a:pt x="347" y="241"/>
                    </a:lnTo>
                    <a:lnTo>
                      <a:pt x="345" y="247"/>
                    </a:lnTo>
                    <a:lnTo>
                      <a:pt x="342" y="251"/>
                    </a:lnTo>
                    <a:lnTo>
                      <a:pt x="339" y="256"/>
                    </a:lnTo>
                    <a:lnTo>
                      <a:pt x="335" y="261"/>
                    </a:lnTo>
                    <a:lnTo>
                      <a:pt x="335" y="265"/>
                    </a:lnTo>
                    <a:lnTo>
                      <a:pt x="335" y="267"/>
                    </a:lnTo>
                    <a:lnTo>
                      <a:pt x="337" y="269"/>
                    </a:lnTo>
                    <a:lnTo>
                      <a:pt x="339" y="272"/>
                    </a:lnTo>
                    <a:lnTo>
                      <a:pt x="344" y="274"/>
                    </a:lnTo>
                    <a:lnTo>
                      <a:pt x="345" y="277"/>
                    </a:lnTo>
                    <a:lnTo>
                      <a:pt x="347" y="280"/>
                    </a:lnTo>
                    <a:lnTo>
                      <a:pt x="349" y="281"/>
                    </a:lnTo>
                    <a:lnTo>
                      <a:pt x="352" y="281"/>
                    </a:lnTo>
                    <a:lnTo>
                      <a:pt x="355" y="280"/>
                    </a:lnTo>
                    <a:lnTo>
                      <a:pt x="359" y="278"/>
                    </a:lnTo>
                    <a:lnTo>
                      <a:pt x="362" y="274"/>
                    </a:lnTo>
                    <a:lnTo>
                      <a:pt x="368" y="272"/>
                    </a:lnTo>
                    <a:lnTo>
                      <a:pt x="372" y="271"/>
                    </a:lnTo>
                    <a:lnTo>
                      <a:pt x="378" y="273"/>
                    </a:lnTo>
                    <a:lnTo>
                      <a:pt x="380" y="280"/>
                    </a:lnTo>
                    <a:lnTo>
                      <a:pt x="379" y="286"/>
                    </a:lnTo>
                    <a:lnTo>
                      <a:pt x="374" y="291"/>
                    </a:lnTo>
                    <a:lnTo>
                      <a:pt x="371" y="298"/>
                    </a:lnTo>
                    <a:lnTo>
                      <a:pt x="368" y="302"/>
                    </a:lnTo>
                    <a:lnTo>
                      <a:pt x="366" y="307"/>
                    </a:lnTo>
                    <a:lnTo>
                      <a:pt x="367" y="311"/>
                    </a:lnTo>
                    <a:lnTo>
                      <a:pt x="369" y="313"/>
                    </a:lnTo>
                    <a:lnTo>
                      <a:pt x="372" y="316"/>
                    </a:lnTo>
                    <a:lnTo>
                      <a:pt x="378" y="320"/>
                    </a:lnTo>
                    <a:lnTo>
                      <a:pt x="382" y="323"/>
                    </a:lnTo>
                    <a:lnTo>
                      <a:pt x="387" y="325"/>
                    </a:lnTo>
                    <a:lnTo>
                      <a:pt x="393" y="325"/>
                    </a:lnTo>
                    <a:lnTo>
                      <a:pt x="398" y="324"/>
                    </a:lnTo>
                    <a:lnTo>
                      <a:pt x="404" y="322"/>
                    </a:lnTo>
                    <a:lnTo>
                      <a:pt x="409" y="318"/>
                    </a:lnTo>
                    <a:lnTo>
                      <a:pt x="415" y="316"/>
                    </a:lnTo>
                    <a:lnTo>
                      <a:pt x="420" y="315"/>
                    </a:lnTo>
                    <a:lnTo>
                      <a:pt x="425" y="319"/>
                    </a:lnTo>
                    <a:lnTo>
                      <a:pt x="430" y="325"/>
                    </a:lnTo>
                    <a:lnTo>
                      <a:pt x="430" y="328"/>
                    </a:lnTo>
                    <a:lnTo>
                      <a:pt x="429" y="330"/>
                    </a:lnTo>
                    <a:lnTo>
                      <a:pt x="427" y="332"/>
                    </a:lnTo>
                    <a:lnTo>
                      <a:pt x="425" y="335"/>
                    </a:lnTo>
                    <a:lnTo>
                      <a:pt x="421" y="337"/>
                    </a:lnTo>
                    <a:lnTo>
                      <a:pt x="416" y="339"/>
                    </a:lnTo>
                    <a:lnTo>
                      <a:pt x="410" y="341"/>
                    </a:lnTo>
                    <a:lnTo>
                      <a:pt x="408" y="345"/>
                    </a:lnTo>
                    <a:lnTo>
                      <a:pt x="408" y="348"/>
                    </a:lnTo>
                    <a:lnTo>
                      <a:pt x="409" y="350"/>
                    </a:lnTo>
                    <a:lnTo>
                      <a:pt x="411" y="353"/>
                    </a:lnTo>
                    <a:lnTo>
                      <a:pt x="415" y="358"/>
                    </a:lnTo>
                    <a:lnTo>
                      <a:pt x="418" y="362"/>
                    </a:lnTo>
                    <a:lnTo>
                      <a:pt x="421" y="364"/>
                    </a:lnTo>
                    <a:lnTo>
                      <a:pt x="423" y="366"/>
                    </a:lnTo>
                    <a:lnTo>
                      <a:pt x="427" y="368"/>
                    </a:lnTo>
                    <a:lnTo>
                      <a:pt x="433" y="369"/>
                    </a:lnTo>
                    <a:lnTo>
                      <a:pt x="441" y="369"/>
                    </a:lnTo>
                    <a:lnTo>
                      <a:pt x="444" y="368"/>
                    </a:lnTo>
                    <a:lnTo>
                      <a:pt x="448" y="368"/>
                    </a:lnTo>
                    <a:lnTo>
                      <a:pt x="452" y="366"/>
                    </a:lnTo>
                    <a:lnTo>
                      <a:pt x="455" y="366"/>
                    </a:lnTo>
                    <a:lnTo>
                      <a:pt x="459" y="366"/>
                    </a:lnTo>
                    <a:lnTo>
                      <a:pt x="462" y="366"/>
                    </a:lnTo>
                    <a:lnTo>
                      <a:pt x="467" y="366"/>
                    </a:lnTo>
                    <a:lnTo>
                      <a:pt x="470" y="367"/>
                    </a:lnTo>
                    <a:lnTo>
                      <a:pt x="472" y="370"/>
                    </a:lnTo>
                    <a:lnTo>
                      <a:pt x="473" y="374"/>
                    </a:lnTo>
                    <a:lnTo>
                      <a:pt x="473" y="376"/>
                    </a:lnTo>
                    <a:lnTo>
                      <a:pt x="473" y="379"/>
                    </a:lnTo>
                    <a:lnTo>
                      <a:pt x="469" y="381"/>
                    </a:lnTo>
                    <a:lnTo>
                      <a:pt x="463" y="385"/>
                    </a:lnTo>
                    <a:lnTo>
                      <a:pt x="458" y="386"/>
                    </a:lnTo>
                    <a:lnTo>
                      <a:pt x="455" y="389"/>
                    </a:lnTo>
                    <a:lnTo>
                      <a:pt x="453" y="391"/>
                    </a:lnTo>
                    <a:lnTo>
                      <a:pt x="453" y="394"/>
                    </a:lnTo>
                    <a:lnTo>
                      <a:pt x="453" y="398"/>
                    </a:lnTo>
                    <a:lnTo>
                      <a:pt x="456" y="403"/>
                    </a:lnTo>
                    <a:lnTo>
                      <a:pt x="456" y="408"/>
                    </a:lnTo>
                    <a:lnTo>
                      <a:pt x="458" y="415"/>
                    </a:lnTo>
                    <a:lnTo>
                      <a:pt x="460" y="419"/>
                    </a:lnTo>
                    <a:lnTo>
                      <a:pt x="466" y="423"/>
                    </a:lnTo>
                    <a:lnTo>
                      <a:pt x="470" y="425"/>
                    </a:lnTo>
                    <a:lnTo>
                      <a:pt x="477" y="426"/>
                    </a:lnTo>
                    <a:lnTo>
                      <a:pt x="483" y="426"/>
                    </a:lnTo>
                    <a:lnTo>
                      <a:pt x="490" y="425"/>
                    </a:lnTo>
                    <a:lnTo>
                      <a:pt x="490" y="431"/>
                    </a:lnTo>
                    <a:lnTo>
                      <a:pt x="490" y="437"/>
                    </a:lnTo>
                    <a:lnTo>
                      <a:pt x="483" y="436"/>
                    </a:lnTo>
                    <a:lnTo>
                      <a:pt x="478" y="437"/>
                    </a:lnTo>
                    <a:lnTo>
                      <a:pt x="473" y="439"/>
                    </a:lnTo>
                    <a:lnTo>
                      <a:pt x="470" y="442"/>
                    </a:lnTo>
                    <a:lnTo>
                      <a:pt x="467" y="445"/>
                    </a:lnTo>
                    <a:lnTo>
                      <a:pt x="465" y="449"/>
                    </a:lnTo>
                    <a:lnTo>
                      <a:pt x="462" y="453"/>
                    </a:lnTo>
                    <a:lnTo>
                      <a:pt x="462" y="459"/>
                    </a:lnTo>
                    <a:lnTo>
                      <a:pt x="462" y="464"/>
                    </a:lnTo>
                    <a:lnTo>
                      <a:pt x="462" y="468"/>
                    </a:lnTo>
                    <a:lnTo>
                      <a:pt x="463" y="472"/>
                    </a:lnTo>
                    <a:lnTo>
                      <a:pt x="467" y="478"/>
                    </a:lnTo>
                    <a:lnTo>
                      <a:pt x="469" y="481"/>
                    </a:lnTo>
                    <a:lnTo>
                      <a:pt x="472" y="484"/>
                    </a:lnTo>
                    <a:lnTo>
                      <a:pt x="477" y="485"/>
                    </a:lnTo>
                    <a:lnTo>
                      <a:pt x="483" y="488"/>
                    </a:lnTo>
                    <a:lnTo>
                      <a:pt x="484" y="487"/>
                    </a:lnTo>
                    <a:lnTo>
                      <a:pt x="488" y="485"/>
                    </a:lnTo>
                    <a:lnTo>
                      <a:pt x="492" y="483"/>
                    </a:lnTo>
                    <a:lnTo>
                      <a:pt x="497" y="483"/>
                    </a:lnTo>
                    <a:lnTo>
                      <a:pt x="500" y="482"/>
                    </a:lnTo>
                    <a:lnTo>
                      <a:pt x="506" y="482"/>
                    </a:lnTo>
                    <a:lnTo>
                      <a:pt x="509" y="482"/>
                    </a:lnTo>
                    <a:lnTo>
                      <a:pt x="512" y="482"/>
                    </a:lnTo>
                    <a:lnTo>
                      <a:pt x="510" y="488"/>
                    </a:lnTo>
                    <a:lnTo>
                      <a:pt x="509" y="494"/>
                    </a:lnTo>
                    <a:lnTo>
                      <a:pt x="504" y="494"/>
                    </a:lnTo>
                    <a:lnTo>
                      <a:pt x="498" y="496"/>
                    </a:lnTo>
                    <a:lnTo>
                      <a:pt x="493" y="500"/>
                    </a:lnTo>
                    <a:lnTo>
                      <a:pt x="490" y="505"/>
                    </a:lnTo>
                    <a:lnTo>
                      <a:pt x="485" y="508"/>
                    </a:lnTo>
                    <a:lnTo>
                      <a:pt x="484" y="515"/>
                    </a:lnTo>
                    <a:lnTo>
                      <a:pt x="482" y="519"/>
                    </a:lnTo>
                    <a:lnTo>
                      <a:pt x="483" y="526"/>
                    </a:lnTo>
                    <a:lnTo>
                      <a:pt x="484" y="525"/>
                    </a:lnTo>
                    <a:lnTo>
                      <a:pt x="487" y="525"/>
                    </a:lnTo>
                    <a:lnTo>
                      <a:pt x="491" y="525"/>
                    </a:lnTo>
                    <a:lnTo>
                      <a:pt x="494" y="525"/>
                    </a:lnTo>
                    <a:lnTo>
                      <a:pt x="498" y="525"/>
                    </a:lnTo>
                    <a:lnTo>
                      <a:pt x="503" y="525"/>
                    </a:lnTo>
                    <a:lnTo>
                      <a:pt x="506" y="525"/>
                    </a:lnTo>
                    <a:lnTo>
                      <a:pt x="509" y="525"/>
                    </a:lnTo>
                    <a:lnTo>
                      <a:pt x="509" y="530"/>
                    </a:lnTo>
                    <a:lnTo>
                      <a:pt x="511" y="537"/>
                    </a:lnTo>
                    <a:lnTo>
                      <a:pt x="509" y="537"/>
                    </a:lnTo>
                    <a:lnTo>
                      <a:pt x="506" y="539"/>
                    </a:lnTo>
                    <a:lnTo>
                      <a:pt x="503" y="541"/>
                    </a:lnTo>
                    <a:lnTo>
                      <a:pt x="499" y="544"/>
                    </a:lnTo>
                    <a:lnTo>
                      <a:pt x="493" y="550"/>
                    </a:lnTo>
                    <a:lnTo>
                      <a:pt x="490" y="554"/>
                    </a:lnTo>
                    <a:lnTo>
                      <a:pt x="490" y="557"/>
                    </a:lnTo>
                    <a:lnTo>
                      <a:pt x="493" y="561"/>
                    </a:lnTo>
                    <a:lnTo>
                      <a:pt x="496" y="564"/>
                    </a:lnTo>
                    <a:lnTo>
                      <a:pt x="500" y="566"/>
                    </a:lnTo>
                    <a:lnTo>
                      <a:pt x="504" y="568"/>
                    </a:lnTo>
                    <a:lnTo>
                      <a:pt x="506" y="571"/>
                    </a:lnTo>
                    <a:lnTo>
                      <a:pt x="506" y="575"/>
                    </a:lnTo>
                    <a:lnTo>
                      <a:pt x="505" y="579"/>
                    </a:lnTo>
                    <a:lnTo>
                      <a:pt x="500" y="579"/>
                    </a:lnTo>
                    <a:lnTo>
                      <a:pt x="497" y="579"/>
                    </a:lnTo>
                    <a:lnTo>
                      <a:pt x="493" y="577"/>
                    </a:lnTo>
                    <a:lnTo>
                      <a:pt x="490" y="576"/>
                    </a:lnTo>
                    <a:lnTo>
                      <a:pt x="486" y="573"/>
                    </a:lnTo>
                    <a:lnTo>
                      <a:pt x="485" y="572"/>
                    </a:lnTo>
                    <a:lnTo>
                      <a:pt x="480" y="568"/>
                    </a:lnTo>
                    <a:lnTo>
                      <a:pt x="478" y="563"/>
                    </a:lnTo>
                    <a:lnTo>
                      <a:pt x="475" y="557"/>
                    </a:lnTo>
                    <a:lnTo>
                      <a:pt x="475" y="552"/>
                    </a:lnTo>
                    <a:lnTo>
                      <a:pt x="475" y="545"/>
                    </a:lnTo>
                    <a:lnTo>
                      <a:pt x="477" y="539"/>
                    </a:lnTo>
                    <a:lnTo>
                      <a:pt x="471" y="533"/>
                    </a:lnTo>
                    <a:lnTo>
                      <a:pt x="469" y="529"/>
                    </a:lnTo>
                    <a:lnTo>
                      <a:pt x="467" y="525"/>
                    </a:lnTo>
                    <a:lnTo>
                      <a:pt x="468" y="520"/>
                    </a:lnTo>
                    <a:lnTo>
                      <a:pt x="469" y="515"/>
                    </a:lnTo>
                    <a:lnTo>
                      <a:pt x="471" y="509"/>
                    </a:lnTo>
                    <a:lnTo>
                      <a:pt x="473" y="505"/>
                    </a:lnTo>
                    <a:lnTo>
                      <a:pt x="477" y="500"/>
                    </a:lnTo>
                    <a:lnTo>
                      <a:pt x="472" y="499"/>
                    </a:lnTo>
                    <a:lnTo>
                      <a:pt x="468" y="496"/>
                    </a:lnTo>
                    <a:lnTo>
                      <a:pt x="463" y="493"/>
                    </a:lnTo>
                    <a:lnTo>
                      <a:pt x="460" y="491"/>
                    </a:lnTo>
                    <a:lnTo>
                      <a:pt x="457" y="487"/>
                    </a:lnTo>
                    <a:lnTo>
                      <a:pt x="455" y="482"/>
                    </a:lnTo>
                    <a:lnTo>
                      <a:pt x="453" y="479"/>
                    </a:lnTo>
                    <a:lnTo>
                      <a:pt x="452" y="475"/>
                    </a:lnTo>
                    <a:lnTo>
                      <a:pt x="449" y="469"/>
                    </a:lnTo>
                    <a:lnTo>
                      <a:pt x="449" y="465"/>
                    </a:lnTo>
                    <a:lnTo>
                      <a:pt x="449" y="459"/>
                    </a:lnTo>
                    <a:lnTo>
                      <a:pt x="449" y="456"/>
                    </a:lnTo>
                    <a:lnTo>
                      <a:pt x="449" y="451"/>
                    </a:lnTo>
                    <a:lnTo>
                      <a:pt x="452" y="446"/>
                    </a:lnTo>
                    <a:lnTo>
                      <a:pt x="453" y="443"/>
                    </a:lnTo>
                    <a:lnTo>
                      <a:pt x="456" y="440"/>
                    </a:lnTo>
                    <a:lnTo>
                      <a:pt x="453" y="432"/>
                    </a:lnTo>
                    <a:lnTo>
                      <a:pt x="449" y="426"/>
                    </a:lnTo>
                    <a:lnTo>
                      <a:pt x="447" y="419"/>
                    </a:lnTo>
                    <a:lnTo>
                      <a:pt x="445" y="413"/>
                    </a:lnTo>
                    <a:lnTo>
                      <a:pt x="444" y="409"/>
                    </a:lnTo>
                    <a:lnTo>
                      <a:pt x="443" y="406"/>
                    </a:lnTo>
                    <a:lnTo>
                      <a:pt x="443" y="402"/>
                    </a:lnTo>
                    <a:lnTo>
                      <a:pt x="443" y="399"/>
                    </a:lnTo>
                    <a:lnTo>
                      <a:pt x="442" y="395"/>
                    </a:lnTo>
                    <a:lnTo>
                      <a:pt x="442" y="392"/>
                    </a:lnTo>
                    <a:lnTo>
                      <a:pt x="443" y="388"/>
                    </a:lnTo>
                    <a:lnTo>
                      <a:pt x="444" y="385"/>
                    </a:lnTo>
                    <a:lnTo>
                      <a:pt x="438" y="383"/>
                    </a:lnTo>
                    <a:lnTo>
                      <a:pt x="435" y="382"/>
                    </a:lnTo>
                    <a:lnTo>
                      <a:pt x="430" y="381"/>
                    </a:lnTo>
                    <a:lnTo>
                      <a:pt x="425" y="380"/>
                    </a:lnTo>
                    <a:lnTo>
                      <a:pt x="421" y="378"/>
                    </a:lnTo>
                    <a:lnTo>
                      <a:pt x="418" y="376"/>
                    </a:lnTo>
                    <a:lnTo>
                      <a:pt x="414" y="374"/>
                    </a:lnTo>
                    <a:lnTo>
                      <a:pt x="410" y="371"/>
                    </a:lnTo>
                    <a:lnTo>
                      <a:pt x="406" y="368"/>
                    </a:lnTo>
                    <a:lnTo>
                      <a:pt x="403" y="365"/>
                    </a:lnTo>
                    <a:lnTo>
                      <a:pt x="400" y="362"/>
                    </a:lnTo>
                    <a:lnTo>
                      <a:pt x="398" y="357"/>
                    </a:lnTo>
                    <a:lnTo>
                      <a:pt x="396" y="353"/>
                    </a:lnTo>
                    <a:lnTo>
                      <a:pt x="395" y="349"/>
                    </a:lnTo>
                    <a:lnTo>
                      <a:pt x="395" y="344"/>
                    </a:lnTo>
                    <a:lnTo>
                      <a:pt x="395" y="340"/>
                    </a:lnTo>
                    <a:lnTo>
                      <a:pt x="386" y="338"/>
                    </a:lnTo>
                    <a:lnTo>
                      <a:pt x="379" y="335"/>
                    </a:lnTo>
                    <a:lnTo>
                      <a:pt x="372" y="329"/>
                    </a:lnTo>
                    <a:lnTo>
                      <a:pt x="368" y="325"/>
                    </a:lnTo>
                    <a:lnTo>
                      <a:pt x="361" y="319"/>
                    </a:lnTo>
                    <a:lnTo>
                      <a:pt x="357" y="313"/>
                    </a:lnTo>
                    <a:lnTo>
                      <a:pt x="352" y="307"/>
                    </a:lnTo>
                    <a:lnTo>
                      <a:pt x="347" y="301"/>
                    </a:lnTo>
                    <a:lnTo>
                      <a:pt x="342" y="293"/>
                    </a:lnTo>
                    <a:lnTo>
                      <a:pt x="337" y="286"/>
                    </a:lnTo>
                    <a:lnTo>
                      <a:pt x="333" y="280"/>
                    </a:lnTo>
                    <a:lnTo>
                      <a:pt x="329" y="274"/>
                    </a:lnTo>
                    <a:lnTo>
                      <a:pt x="322" y="267"/>
                    </a:lnTo>
                    <a:lnTo>
                      <a:pt x="318" y="262"/>
                    </a:lnTo>
                    <a:lnTo>
                      <a:pt x="311" y="258"/>
                    </a:lnTo>
                    <a:lnTo>
                      <a:pt x="305" y="254"/>
                    </a:lnTo>
                    <a:lnTo>
                      <a:pt x="301" y="251"/>
                    </a:lnTo>
                    <a:lnTo>
                      <a:pt x="296" y="249"/>
                    </a:lnTo>
                    <a:lnTo>
                      <a:pt x="293" y="246"/>
                    </a:lnTo>
                    <a:lnTo>
                      <a:pt x="291" y="243"/>
                    </a:lnTo>
                    <a:lnTo>
                      <a:pt x="284" y="237"/>
                    </a:lnTo>
                    <a:lnTo>
                      <a:pt x="280" y="231"/>
                    </a:lnTo>
                    <a:lnTo>
                      <a:pt x="273" y="225"/>
                    </a:lnTo>
                    <a:lnTo>
                      <a:pt x="268" y="218"/>
                    </a:lnTo>
                    <a:lnTo>
                      <a:pt x="265" y="216"/>
                    </a:lnTo>
                    <a:lnTo>
                      <a:pt x="261" y="214"/>
                    </a:lnTo>
                    <a:lnTo>
                      <a:pt x="258" y="212"/>
                    </a:lnTo>
                    <a:lnTo>
                      <a:pt x="255" y="211"/>
                    </a:lnTo>
                    <a:lnTo>
                      <a:pt x="252" y="205"/>
                    </a:lnTo>
                    <a:lnTo>
                      <a:pt x="250" y="202"/>
                    </a:lnTo>
                    <a:lnTo>
                      <a:pt x="246" y="199"/>
                    </a:lnTo>
                    <a:lnTo>
                      <a:pt x="243" y="197"/>
                    </a:lnTo>
                    <a:lnTo>
                      <a:pt x="240" y="195"/>
                    </a:lnTo>
                    <a:lnTo>
                      <a:pt x="235" y="192"/>
                    </a:lnTo>
                    <a:lnTo>
                      <a:pt x="231" y="191"/>
                    </a:lnTo>
                    <a:lnTo>
                      <a:pt x="227" y="190"/>
                    </a:lnTo>
                    <a:lnTo>
                      <a:pt x="222" y="188"/>
                    </a:lnTo>
                    <a:lnTo>
                      <a:pt x="219" y="187"/>
                    </a:lnTo>
                    <a:lnTo>
                      <a:pt x="215" y="185"/>
                    </a:lnTo>
                    <a:lnTo>
                      <a:pt x="212" y="184"/>
                    </a:lnTo>
                    <a:lnTo>
                      <a:pt x="207" y="182"/>
                    </a:lnTo>
                    <a:lnTo>
                      <a:pt x="205" y="178"/>
                    </a:lnTo>
                    <a:lnTo>
                      <a:pt x="203" y="174"/>
                    </a:lnTo>
                    <a:lnTo>
                      <a:pt x="202" y="171"/>
                    </a:lnTo>
                    <a:lnTo>
                      <a:pt x="200" y="165"/>
                    </a:lnTo>
                    <a:lnTo>
                      <a:pt x="196" y="162"/>
                    </a:lnTo>
                    <a:lnTo>
                      <a:pt x="193" y="159"/>
                    </a:lnTo>
                    <a:lnTo>
                      <a:pt x="191" y="158"/>
                    </a:lnTo>
                    <a:lnTo>
                      <a:pt x="187" y="154"/>
                    </a:lnTo>
                    <a:lnTo>
                      <a:pt x="183" y="152"/>
                    </a:lnTo>
                    <a:lnTo>
                      <a:pt x="180" y="151"/>
                    </a:lnTo>
                    <a:lnTo>
                      <a:pt x="177" y="150"/>
                    </a:lnTo>
                    <a:lnTo>
                      <a:pt x="172" y="147"/>
                    </a:lnTo>
                    <a:lnTo>
                      <a:pt x="169" y="145"/>
                    </a:lnTo>
                    <a:lnTo>
                      <a:pt x="165" y="142"/>
                    </a:lnTo>
                    <a:lnTo>
                      <a:pt x="163" y="141"/>
                    </a:lnTo>
                    <a:lnTo>
                      <a:pt x="158" y="138"/>
                    </a:lnTo>
                    <a:lnTo>
                      <a:pt x="156" y="135"/>
                    </a:lnTo>
                    <a:lnTo>
                      <a:pt x="154" y="130"/>
                    </a:lnTo>
                    <a:lnTo>
                      <a:pt x="153" y="127"/>
                    </a:lnTo>
                    <a:lnTo>
                      <a:pt x="146" y="121"/>
                    </a:lnTo>
                    <a:lnTo>
                      <a:pt x="141" y="115"/>
                    </a:lnTo>
                    <a:lnTo>
                      <a:pt x="135" y="112"/>
                    </a:lnTo>
                    <a:lnTo>
                      <a:pt x="129" y="109"/>
                    </a:lnTo>
                    <a:lnTo>
                      <a:pt x="124" y="106"/>
                    </a:lnTo>
                    <a:lnTo>
                      <a:pt x="118" y="101"/>
                    </a:lnTo>
                    <a:lnTo>
                      <a:pt x="116" y="99"/>
                    </a:lnTo>
                    <a:lnTo>
                      <a:pt x="114" y="97"/>
                    </a:lnTo>
                    <a:lnTo>
                      <a:pt x="112" y="94"/>
                    </a:lnTo>
                    <a:lnTo>
                      <a:pt x="112" y="90"/>
                    </a:lnTo>
                    <a:lnTo>
                      <a:pt x="106" y="89"/>
                    </a:lnTo>
                    <a:lnTo>
                      <a:pt x="103" y="88"/>
                    </a:lnTo>
                    <a:lnTo>
                      <a:pt x="100" y="87"/>
                    </a:lnTo>
                    <a:lnTo>
                      <a:pt x="96" y="86"/>
                    </a:lnTo>
                    <a:lnTo>
                      <a:pt x="90" y="82"/>
                    </a:lnTo>
                    <a:lnTo>
                      <a:pt x="84" y="77"/>
                    </a:lnTo>
                    <a:lnTo>
                      <a:pt x="80" y="74"/>
                    </a:lnTo>
                    <a:lnTo>
                      <a:pt x="77" y="72"/>
                    </a:lnTo>
                    <a:lnTo>
                      <a:pt x="74" y="71"/>
                    </a:lnTo>
                    <a:lnTo>
                      <a:pt x="70" y="70"/>
                    </a:lnTo>
                    <a:lnTo>
                      <a:pt x="66" y="68"/>
                    </a:lnTo>
                    <a:lnTo>
                      <a:pt x="63" y="68"/>
                    </a:lnTo>
                    <a:lnTo>
                      <a:pt x="58" y="69"/>
                    </a:lnTo>
                    <a:lnTo>
                      <a:pt x="55" y="71"/>
                    </a:lnTo>
                    <a:lnTo>
                      <a:pt x="50" y="70"/>
                    </a:lnTo>
                    <a:lnTo>
                      <a:pt x="45" y="69"/>
                    </a:lnTo>
                    <a:lnTo>
                      <a:pt x="42" y="66"/>
                    </a:lnTo>
                    <a:lnTo>
                      <a:pt x="39" y="65"/>
                    </a:lnTo>
                    <a:lnTo>
                      <a:pt x="34" y="60"/>
                    </a:lnTo>
                    <a:lnTo>
                      <a:pt x="31" y="52"/>
                    </a:lnTo>
                    <a:lnTo>
                      <a:pt x="28" y="49"/>
                    </a:lnTo>
                    <a:lnTo>
                      <a:pt x="26" y="45"/>
                    </a:lnTo>
                    <a:lnTo>
                      <a:pt x="25" y="41"/>
                    </a:lnTo>
                    <a:lnTo>
                      <a:pt x="23" y="39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7" y="28"/>
                    </a:lnTo>
                    <a:lnTo>
                      <a:pt x="5" y="22"/>
                    </a:lnTo>
                    <a:lnTo>
                      <a:pt x="3" y="18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8"/>
                    </a:lnTo>
                    <a:lnTo>
                      <a:pt x="18" y="14"/>
                    </a:lnTo>
                    <a:lnTo>
                      <a:pt x="20" y="19"/>
                    </a:lnTo>
                    <a:lnTo>
                      <a:pt x="24" y="22"/>
                    </a:lnTo>
                    <a:lnTo>
                      <a:pt x="29" y="25"/>
                    </a:lnTo>
                    <a:lnTo>
                      <a:pt x="36" y="25"/>
                    </a:lnTo>
                    <a:lnTo>
                      <a:pt x="40" y="21"/>
                    </a:lnTo>
                    <a:lnTo>
                      <a:pt x="46" y="16"/>
                    </a:lnTo>
                    <a:lnTo>
                      <a:pt x="52" y="12"/>
                    </a:lnTo>
                    <a:lnTo>
                      <a:pt x="57" y="10"/>
                    </a:lnTo>
                    <a:close/>
                  </a:path>
                </a:pathLst>
              </a:custGeom>
              <a:solidFill>
                <a:srgbClr val="54423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4" name="Freeform 62"/>
              <p:cNvSpPr>
                <a:spLocks/>
              </p:cNvSpPr>
              <p:nvPr/>
            </p:nvSpPr>
            <p:spPr bwMode="auto">
              <a:xfrm>
                <a:off x="1365" y="3173"/>
                <a:ext cx="172" cy="94"/>
              </a:xfrm>
              <a:custGeom>
                <a:avLst/>
                <a:gdLst>
                  <a:gd name="T0" fmla="*/ 2 w 345"/>
                  <a:gd name="T1" fmla="*/ 59 h 188"/>
                  <a:gd name="T2" fmla="*/ 3 w 345"/>
                  <a:gd name="T3" fmla="*/ 58 h 188"/>
                  <a:gd name="T4" fmla="*/ 6 w 345"/>
                  <a:gd name="T5" fmla="*/ 56 h 188"/>
                  <a:gd name="T6" fmla="*/ 13 w 345"/>
                  <a:gd name="T7" fmla="*/ 53 h 188"/>
                  <a:gd name="T8" fmla="*/ 22 w 345"/>
                  <a:gd name="T9" fmla="*/ 49 h 188"/>
                  <a:gd name="T10" fmla="*/ 32 w 345"/>
                  <a:gd name="T11" fmla="*/ 45 h 188"/>
                  <a:gd name="T12" fmla="*/ 44 w 345"/>
                  <a:gd name="T13" fmla="*/ 40 h 188"/>
                  <a:gd name="T14" fmla="*/ 57 w 345"/>
                  <a:gd name="T15" fmla="*/ 34 h 188"/>
                  <a:gd name="T16" fmla="*/ 71 w 345"/>
                  <a:gd name="T17" fmla="*/ 28 h 188"/>
                  <a:gd name="T18" fmla="*/ 84 w 345"/>
                  <a:gd name="T19" fmla="*/ 22 h 188"/>
                  <a:gd name="T20" fmla="*/ 97 w 345"/>
                  <a:gd name="T21" fmla="*/ 17 h 188"/>
                  <a:gd name="T22" fmla="*/ 110 w 345"/>
                  <a:gd name="T23" fmla="*/ 11 h 188"/>
                  <a:gd name="T24" fmla="*/ 122 w 345"/>
                  <a:gd name="T25" fmla="*/ 6 h 188"/>
                  <a:gd name="T26" fmla="*/ 132 w 345"/>
                  <a:gd name="T27" fmla="*/ 3 h 188"/>
                  <a:gd name="T28" fmla="*/ 142 w 345"/>
                  <a:gd name="T29" fmla="*/ 1 h 188"/>
                  <a:gd name="T30" fmla="*/ 148 w 345"/>
                  <a:gd name="T31" fmla="*/ 0 h 188"/>
                  <a:gd name="T32" fmla="*/ 152 w 345"/>
                  <a:gd name="T33" fmla="*/ 1 h 188"/>
                  <a:gd name="T34" fmla="*/ 154 w 345"/>
                  <a:gd name="T35" fmla="*/ 3 h 188"/>
                  <a:gd name="T36" fmla="*/ 157 w 345"/>
                  <a:gd name="T37" fmla="*/ 6 h 188"/>
                  <a:gd name="T38" fmla="*/ 159 w 345"/>
                  <a:gd name="T39" fmla="*/ 12 h 188"/>
                  <a:gd name="T40" fmla="*/ 162 w 345"/>
                  <a:gd name="T41" fmla="*/ 18 h 188"/>
                  <a:gd name="T42" fmla="*/ 163 w 345"/>
                  <a:gd name="T43" fmla="*/ 24 h 188"/>
                  <a:gd name="T44" fmla="*/ 165 w 345"/>
                  <a:gd name="T45" fmla="*/ 31 h 188"/>
                  <a:gd name="T46" fmla="*/ 167 w 345"/>
                  <a:gd name="T47" fmla="*/ 40 h 188"/>
                  <a:gd name="T48" fmla="*/ 168 w 345"/>
                  <a:gd name="T49" fmla="*/ 48 h 188"/>
                  <a:gd name="T50" fmla="*/ 169 w 345"/>
                  <a:gd name="T51" fmla="*/ 55 h 188"/>
                  <a:gd name="T52" fmla="*/ 170 w 345"/>
                  <a:gd name="T53" fmla="*/ 63 h 188"/>
                  <a:gd name="T54" fmla="*/ 171 w 345"/>
                  <a:gd name="T55" fmla="*/ 71 h 188"/>
                  <a:gd name="T56" fmla="*/ 172 w 345"/>
                  <a:gd name="T57" fmla="*/ 78 h 188"/>
                  <a:gd name="T58" fmla="*/ 172 w 345"/>
                  <a:gd name="T59" fmla="*/ 83 h 188"/>
                  <a:gd name="T60" fmla="*/ 172 w 345"/>
                  <a:gd name="T61" fmla="*/ 88 h 188"/>
                  <a:gd name="T62" fmla="*/ 172 w 345"/>
                  <a:gd name="T63" fmla="*/ 91 h 188"/>
                  <a:gd name="T64" fmla="*/ 172 w 345"/>
                  <a:gd name="T65" fmla="*/ 93 h 188"/>
                  <a:gd name="T66" fmla="*/ 169 w 345"/>
                  <a:gd name="T67" fmla="*/ 93 h 188"/>
                  <a:gd name="T68" fmla="*/ 163 w 345"/>
                  <a:gd name="T69" fmla="*/ 94 h 188"/>
                  <a:gd name="T70" fmla="*/ 155 w 345"/>
                  <a:gd name="T71" fmla="*/ 94 h 188"/>
                  <a:gd name="T72" fmla="*/ 145 w 345"/>
                  <a:gd name="T73" fmla="*/ 94 h 188"/>
                  <a:gd name="T74" fmla="*/ 132 w 345"/>
                  <a:gd name="T75" fmla="*/ 94 h 188"/>
                  <a:gd name="T76" fmla="*/ 118 w 345"/>
                  <a:gd name="T77" fmla="*/ 94 h 188"/>
                  <a:gd name="T78" fmla="*/ 104 w 345"/>
                  <a:gd name="T79" fmla="*/ 94 h 188"/>
                  <a:gd name="T80" fmla="*/ 88 w 345"/>
                  <a:gd name="T81" fmla="*/ 94 h 188"/>
                  <a:gd name="T82" fmla="*/ 73 w 345"/>
                  <a:gd name="T83" fmla="*/ 93 h 188"/>
                  <a:gd name="T84" fmla="*/ 58 w 345"/>
                  <a:gd name="T85" fmla="*/ 92 h 188"/>
                  <a:gd name="T86" fmla="*/ 44 w 345"/>
                  <a:gd name="T87" fmla="*/ 91 h 188"/>
                  <a:gd name="T88" fmla="*/ 31 w 345"/>
                  <a:gd name="T89" fmla="*/ 89 h 188"/>
                  <a:gd name="T90" fmla="*/ 21 w 345"/>
                  <a:gd name="T91" fmla="*/ 88 h 188"/>
                  <a:gd name="T92" fmla="*/ 12 w 345"/>
                  <a:gd name="T93" fmla="*/ 86 h 188"/>
                  <a:gd name="T94" fmla="*/ 6 w 345"/>
                  <a:gd name="T95" fmla="*/ 84 h 188"/>
                  <a:gd name="T96" fmla="*/ 4 w 345"/>
                  <a:gd name="T97" fmla="*/ 82 h 188"/>
                  <a:gd name="T98" fmla="*/ 2 w 345"/>
                  <a:gd name="T99" fmla="*/ 80 h 188"/>
                  <a:gd name="T100" fmla="*/ 1 w 345"/>
                  <a:gd name="T101" fmla="*/ 78 h 188"/>
                  <a:gd name="T102" fmla="*/ 0 w 345"/>
                  <a:gd name="T103" fmla="*/ 76 h 188"/>
                  <a:gd name="T104" fmla="*/ 0 w 345"/>
                  <a:gd name="T105" fmla="*/ 74 h 188"/>
                  <a:gd name="T106" fmla="*/ 0 w 345"/>
                  <a:gd name="T107" fmla="*/ 72 h 188"/>
                  <a:gd name="T108" fmla="*/ 0 w 345"/>
                  <a:gd name="T109" fmla="*/ 70 h 188"/>
                  <a:gd name="T110" fmla="*/ 0 w 345"/>
                  <a:gd name="T111" fmla="*/ 68 h 188"/>
                  <a:gd name="T112" fmla="*/ 0 w 345"/>
                  <a:gd name="T113" fmla="*/ 67 h 188"/>
                  <a:gd name="T114" fmla="*/ 0 w 345"/>
                  <a:gd name="T115" fmla="*/ 63 h 188"/>
                  <a:gd name="T116" fmla="*/ 1 w 345"/>
                  <a:gd name="T117" fmla="*/ 61 h 188"/>
                  <a:gd name="T118" fmla="*/ 2 w 345"/>
                  <a:gd name="T119" fmla="*/ 59 h 188"/>
                  <a:gd name="T120" fmla="*/ 2 w 345"/>
                  <a:gd name="T121" fmla="*/ 59 h 188"/>
                  <a:gd name="T122" fmla="*/ 2 w 345"/>
                  <a:gd name="T123" fmla="*/ 59 h 1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5"/>
                  <a:gd name="T187" fmla="*/ 0 h 188"/>
                  <a:gd name="T188" fmla="*/ 345 w 345"/>
                  <a:gd name="T189" fmla="*/ 188 h 1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5" h="188">
                    <a:moveTo>
                      <a:pt x="5" y="118"/>
                    </a:moveTo>
                    <a:lnTo>
                      <a:pt x="6" y="117"/>
                    </a:lnTo>
                    <a:lnTo>
                      <a:pt x="13" y="113"/>
                    </a:lnTo>
                    <a:lnTo>
                      <a:pt x="26" y="107"/>
                    </a:lnTo>
                    <a:lnTo>
                      <a:pt x="45" y="99"/>
                    </a:lnTo>
                    <a:lnTo>
                      <a:pt x="64" y="89"/>
                    </a:lnTo>
                    <a:lnTo>
                      <a:pt x="88" y="79"/>
                    </a:lnTo>
                    <a:lnTo>
                      <a:pt x="114" y="67"/>
                    </a:lnTo>
                    <a:lnTo>
                      <a:pt x="142" y="56"/>
                    </a:lnTo>
                    <a:lnTo>
                      <a:pt x="168" y="44"/>
                    </a:lnTo>
                    <a:lnTo>
                      <a:pt x="195" y="33"/>
                    </a:lnTo>
                    <a:lnTo>
                      <a:pt x="221" y="22"/>
                    </a:lnTo>
                    <a:lnTo>
                      <a:pt x="245" y="13"/>
                    </a:lnTo>
                    <a:lnTo>
                      <a:pt x="265" y="7"/>
                    </a:lnTo>
                    <a:lnTo>
                      <a:pt x="284" y="1"/>
                    </a:lnTo>
                    <a:lnTo>
                      <a:pt x="296" y="0"/>
                    </a:lnTo>
                    <a:lnTo>
                      <a:pt x="304" y="1"/>
                    </a:lnTo>
                    <a:lnTo>
                      <a:pt x="309" y="6"/>
                    </a:lnTo>
                    <a:lnTo>
                      <a:pt x="314" y="13"/>
                    </a:lnTo>
                    <a:lnTo>
                      <a:pt x="319" y="23"/>
                    </a:lnTo>
                    <a:lnTo>
                      <a:pt x="324" y="35"/>
                    </a:lnTo>
                    <a:lnTo>
                      <a:pt x="327" y="48"/>
                    </a:lnTo>
                    <a:lnTo>
                      <a:pt x="331" y="63"/>
                    </a:lnTo>
                    <a:lnTo>
                      <a:pt x="334" y="79"/>
                    </a:lnTo>
                    <a:lnTo>
                      <a:pt x="337" y="96"/>
                    </a:lnTo>
                    <a:lnTo>
                      <a:pt x="339" y="111"/>
                    </a:lnTo>
                    <a:lnTo>
                      <a:pt x="341" y="127"/>
                    </a:lnTo>
                    <a:lnTo>
                      <a:pt x="342" y="141"/>
                    </a:lnTo>
                    <a:lnTo>
                      <a:pt x="345" y="155"/>
                    </a:lnTo>
                    <a:lnTo>
                      <a:pt x="345" y="165"/>
                    </a:lnTo>
                    <a:lnTo>
                      <a:pt x="345" y="175"/>
                    </a:lnTo>
                    <a:lnTo>
                      <a:pt x="345" y="182"/>
                    </a:lnTo>
                    <a:lnTo>
                      <a:pt x="345" y="185"/>
                    </a:lnTo>
                    <a:lnTo>
                      <a:pt x="338" y="186"/>
                    </a:lnTo>
                    <a:lnTo>
                      <a:pt x="327" y="187"/>
                    </a:lnTo>
                    <a:lnTo>
                      <a:pt x="311" y="188"/>
                    </a:lnTo>
                    <a:lnTo>
                      <a:pt x="290" y="188"/>
                    </a:lnTo>
                    <a:lnTo>
                      <a:pt x="264" y="188"/>
                    </a:lnTo>
                    <a:lnTo>
                      <a:pt x="237" y="188"/>
                    </a:lnTo>
                    <a:lnTo>
                      <a:pt x="208" y="187"/>
                    </a:lnTo>
                    <a:lnTo>
                      <a:pt x="177" y="187"/>
                    </a:lnTo>
                    <a:lnTo>
                      <a:pt x="147" y="185"/>
                    </a:lnTo>
                    <a:lnTo>
                      <a:pt x="117" y="183"/>
                    </a:lnTo>
                    <a:lnTo>
                      <a:pt x="88" y="181"/>
                    </a:lnTo>
                    <a:lnTo>
                      <a:pt x="63" y="178"/>
                    </a:lnTo>
                    <a:lnTo>
                      <a:pt x="42" y="175"/>
                    </a:lnTo>
                    <a:lnTo>
                      <a:pt x="24" y="172"/>
                    </a:lnTo>
                    <a:lnTo>
                      <a:pt x="12" y="168"/>
                    </a:lnTo>
                    <a:lnTo>
                      <a:pt x="8" y="164"/>
                    </a:lnTo>
                    <a:lnTo>
                      <a:pt x="5" y="160"/>
                    </a:lnTo>
                    <a:lnTo>
                      <a:pt x="3" y="156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1" y="133"/>
                    </a:lnTo>
                    <a:lnTo>
                      <a:pt x="1" y="126"/>
                    </a:lnTo>
                    <a:lnTo>
                      <a:pt x="3" y="122"/>
                    </a:lnTo>
                    <a:lnTo>
                      <a:pt x="4" y="119"/>
                    </a:lnTo>
                    <a:lnTo>
                      <a:pt x="5" y="118"/>
                    </a:lnTo>
                    <a:close/>
                  </a:path>
                </a:pathLst>
              </a:custGeom>
              <a:solidFill>
                <a:srgbClr val="54423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5" name="Freeform 63"/>
              <p:cNvSpPr>
                <a:spLocks/>
              </p:cNvSpPr>
              <p:nvPr/>
            </p:nvSpPr>
            <p:spPr bwMode="auto">
              <a:xfrm>
                <a:off x="1517" y="3172"/>
                <a:ext cx="109" cy="93"/>
              </a:xfrm>
              <a:custGeom>
                <a:avLst/>
                <a:gdLst>
                  <a:gd name="T0" fmla="*/ 0 w 219"/>
                  <a:gd name="T1" fmla="*/ 1 h 186"/>
                  <a:gd name="T2" fmla="*/ 1 w 219"/>
                  <a:gd name="T3" fmla="*/ 1 h 186"/>
                  <a:gd name="T4" fmla="*/ 4 w 219"/>
                  <a:gd name="T5" fmla="*/ 1 h 186"/>
                  <a:gd name="T6" fmla="*/ 9 w 219"/>
                  <a:gd name="T7" fmla="*/ 1 h 186"/>
                  <a:gd name="T8" fmla="*/ 16 w 219"/>
                  <a:gd name="T9" fmla="*/ 1 h 186"/>
                  <a:gd name="T10" fmla="*/ 23 w 219"/>
                  <a:gd name="T11" fmla="*/ 0 h 186"/>
                  <a:gd name="T12" fmla="*/ 31 w 219"/>
                  <a:gd name="T13" fmla="*/ 0 h 186"/>
                  <a:gd name="T14" fmla="*/ 41 w 219"/>
                  <a:gd name="T15" fmla="*/ 0 h 186"/>
                  <a:gd name="T16" fmla="*/ 50 w 219"/>
                  <a:gd name="T17" fmla="*/ 1 h 186"/>
                  <a:gd name="T18" fmla="*/ 60 w 219"/>
                  <a:gd name="T19" fmla="*/ 1 h 186"/>
                  <a:gd name="T20" fmla="*/ 69 w 219"/>
                  <a:gd name="T21" fmla="*/ 1 h 186"/>
                  <a:gd name="T22" fmla="*/ 78 w 219"/>
                  <a:gd name="T23" fmla="*/ 3 h 186"/>
                  <a:gd name="T24" fmla="*/ 86 w 219"/>
                  <a:gd name="T25" fmla="*/ 4 h 186"/>
                  <a:gd name="T26" fmla="*/ 92 w 219"/>
                  <a:gd name="T27" fmla="*/ 6 h 186"/>
                  <a:gd name="T28" fmla="*/ 98 w 219"/>
                  <a:gd name="T29" fmla="*/ 9 h 186"/>
                  <a:gd name="T30" fmla="*/ 102 w 219"/>
                  <a:gd name="T31" fmla="*/ 11 h 186"/>
                  <a:gd name="T32" fmla="*/ 104 w 219"/>
                  <a:gd name="T33" fmla="*/ 15 h 186"/>
                  <a:gd name="T34" fmla="*/ 104 w 219"/>
                  <a:gd name="T35" fmla="*/ 18 h 186"/>
                  <a:gd name="T36" fmla="*/ 104 w 219"/>
                  <a:gd name="T37" fmla="*/ 23 h 186"/>
                  <a:gd name="T38" fmla="*/ 104 w 219"/>
                  <a:gd name="T39" fmla="*/ 26 h 186"/>
                  <a:gd name="T40" fmla="*/ 105 w 219"/>
                  <a:gd name="T41" fmla="*/ 30 h 186"/>
                  <a:gd name="T42" fmla="*/ 105 w 219"/>
                  <a:gd name="T43" fmla="*/ 35 h 186"/>
                  <a:gd name="T44" fmla="*/ 106 w 219"/>
                  <a:gd name="T45" fmla="*/ 39 h 186"/>
                  <a:gd name="T46" fmla="*/ 106 w 219"/>
                  <a:gd name="T47" fmla="*/ 43 h 186"/>
                  <a:gd name="T48" fmla="*/ 107 w 219"/>
                  <a:gd name="T49" fmla="*/ 47 h 186"/>
                  <a:gd name="T50" fmla="*/ 107 w 219"/>
                  <a:gd name="T51" fmla="*/ 51 h 186"/>
                  <a:gd name="T52" fmla="*/ 107 w 219"/>
                  <a:gd name="T53" fmla="*/ 54 h 186"/>
                  <a:gd name="T54" fmla="*/ 107 w 219"/>
                  <a:gd name="T55" fmla="*/ 57 h 186"/>
                  <a:gd name="T56" fmla="*/ 108 w 219"/>
                  <a:gd name="T57" fmla="*/ 60 h 186"/>
                  <a:gd name="T58" fmla="*/ 108 w 219"/>
                  <a:gd name="T59" fmla="*/ 62 h 186"/>
                  <a:gd name="T60" fmla="*/ 109 w 219"/>
                  <a:gd name="T61" fmla="*/ 64 h 186"/>
                  <a:gd name="T62" fmla="*/ 109 w 219"/>
                  <a:gd name="T63" fmla="*/ 66 h 186"/>
                  <a:gd name="T64" fmla="*/ 109 w 219"/>
                  <a:gd name="T65" fmla="*/ 66 h 186"/>
                  <a:gd name="T66" fmla="*/ 30 w 219"/>
                  <a:gd name="T67" fmla="*/ 90 h 186"/>
                  <a:gd name="T68" fmla="*/ 20 w 219"/>
                  <a:gd name="T69" fmla="*/ 93 h 186"/>
                  <a:gd name="T70" fmla="*/ 0 w 219"/>
                  <a:gd name="T71" fmla="*/ 1 h 186"/>
                  <a:gd name="T72" fmla="*/ 0 w 219"/>
                  <a:gd name="T73" fmla="*/ 1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9"/>
                  <a:gd name="T112" fmla="*/ 0 h 186"/>
                  <a:gd name="T113" fmla="*/ 219 w 219"/>
                  <a:gd name="T114" fmla="*/ 186 h 1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9" h="186">
                    <a:moveTo>
                      <a:pt x="0" y="2"/>
                    </a:moveTo>
                    <a:lnTo>
                      <a:pt x="3" y="2"/>
                    </a:lnTo>
                    <a:lnTo>
                      <a:pt x="9" y="1"/>
                    </a:lnTo>
                    <a:lnTo>
                      <a:pt x="18" y="1"/>
                    </a:lnTo>
                    <a:lnTo>
                      <a:pt x="32" y="1"/>
                    </a:lnTo>
                    <a:lnTo>
                      <a:pt x="47" y="0"/>
                    </a:lnTo>
                    <a:lnTo>
                      <a:pt x="63" y="0"/>
                    </a:lnTo>
                    <a:lnTo>
                      <a:pt x="82" y="0"/>
                    </a:lnTo>
                    <a:lnTo>
                      <a:pt x="101" y="1"/>
                    </a:lnTo>
                    <a:lnTo>
                      <a:pt x="120" y="1"/>
                    </a:lnTo>
                    <a:lnTo>
                      <a:pt x="138" y="2"/>
                    </a:lnTo>
                    <a:lnTo>
                      <a:pt x="156" y="5"/>
                    </a:lnTo>
                    <a:lnTo>
                      <a:pt x="172" y="8"/>
                    </a:lnTo>
                    <a:lnTo>
                      <a:pt x="185" y="11"/>
                    </a:lnTo>
                    <a:lnTo>
                      <a:pt x="196" y="17"/>
                    </a:lnTo>
                    <a:lnTo>
                      <a:pt x="204" y="22"/>
                    </a:lnTo>
                    <a:lnTo>
                      <a:pt x="208" y="30"/>
                    </a:lnTo>
                    <a:lnTo>
                      <a:pt x="208" y="36"/>
                    </a:lnTo>
                    <a:lnTo>
                      <a:pt x="209" y="45"/>
                    </a:lnTo>
                    <a:lnTo>
                      <a:pt x="209" y="52"/>
                    </a:lnTo>
                    <a:lnTo>
                      <a:pt x="210" y="61"/>
                    </a:lnTo>
                    <a:lnTo>
                      <a:pt x="211" y="70"/>
                    </a:lnTo>
                    <a:lnTo>
                      <a:pt x="212" y="78"/>
                    </a:lnTo>
                    <a:lnTo>
                      <a:pt x="213" y="86"/>
                    </a:lnTo>
                    <a:lnTo>
                      <a:pt x="214" y="95"/>
                    </a:lnTo>
                    <a:lnTo>
                      <a:pt x="214" y="102"/>
                    </a:lnTo>
                    <a:lnTo>
                      <a:pt x="215" y="109"/>
                    </a:lnTo>
                    <a:lnTo>
                      <a:pt x="215" y="115"/>
                    </a:lnTo>
                    <a:lnTo>
                      <a:pt x="217" y="121"/>
                    </a:lnTo>
                    <a:lnTo>
                      <a:pt x="217" y="125"/>
                    </a:lnTo>
                    <a:lnTo>
                      <a:pt x="218" y="128"/>
                    </a:lnTo>
                    <a:lnTo>
                      <a:pt x="218" y="131"/>
                    </a:lnTo>
                    <a:lnTo>
                      <a:pt x="219" y="132"/>
                    </a:lnTo>
                    <a:lnTo>
                      <a:pt x="61" y="179"/>
                    </a:lnTo>
                    <a:lnTo>
                      <a:pt x="41" y="18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04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6" name="Freeform 64"/>
              <p:cNvSpPr>
                <a:spLocks/>
              </p:cNvSpPr>
              <p:nvPr/>
            </p:nvSpPr>
            <p:spPr bwMode="auto">
              <a:xfrm>
                <a:off x="1259" y="3204"/>
                <a:ext cx="62" cy="75"/>
              </a:xfrm>
              <a:custGeom>
                <a:avLst/>
                <a:gdLst>
                  <a:gd name="T0" fmla="*/ 0 w 122"/>
                  <a:gd name="T1" fmla="*/ 0 h 150"/>
                  <a:gd name="T2" fmla="*/ 1 w 122"/>
                  <a:gd name="T3" fmla="*/ 71 h 150"/>
                  <a:gd name="T4" fmla="*/ 1 w 122"/>
                  <a:gd name="T5" fmla="*/ 71 h 150"/>
                  <a:gd name="T6" fmla="*/ 2 w 122"/>
                  <a:gd name="T7" fmla="*/ 72 h 150"/>
                  <a:gd name="T8" fmla="*/ 4 w 122"/>
                  <a:gd name="T9" fmla="*/ 72 h 150"/>
                  <a:gd name="T10" fmla="*/ 8 w 122"/>
                  <a:gd name="T11" fmla="*/ 73 h 150"/>
                  <a:gd name="T12" fmla="*/ 11 w 122"/>
                  <a:gd name="T13" fmla="*/ 73 h 150"/>
                  <a:gd name="T14" fmla="*/ 15 w 122"/>
                  <a:gd name="T15" fmla="*/ 74 h 150"/>
                  <a:gd name="T16" fmla="*/ 20 w 122"/>
                  <a:gd name="T17" fmla="*/ 75 h 150"/>
                  <a:gd name="T18" fmla="*/ 25 w 122"/>
                  <a:gd name="T19" fmla="*/ 75 h 150"/>
                  <a:gd name="T20" fmla="*/ 29 w 122"/>
                  <a:gd name="T21" fmla="*/ 75 h 150"/>
                  <a:gd name="T22" fmla="*/ 35 w 122"/>
                  <a:gd name="T23" fmla="*/ 75 h 150"/>
                  <a:gd name="T24" fmla="*/ 40 w 122"/>
                  <a:gd name="T25" fmla="*/ 75 h 150"/>
                  <a:gd name="T26" fmla="*/ 45 w 122"/>
                  <a:gd name="T27" fmla="*/ 75 h 150"/>
                  <a:gd name="T28" fmla="*/ 49 w 122"/>
                  <a:gd name="T29" fmla="*/ 73 h 150"/>
                  <a:gd name="T30" fmla="*/ 53 w 122"/>
                  <a:gd name="T31" fmla="*/ 73 h 150"/>
                  <a:gd name="T32" fmla="*/ 57 w 122"/>
                  <a:gd name="T33" fmla="*/ 70 h 150"/>
                  <a:gd name="T34" fmla="*/ 60 w 122"/>
                  <a:gd name="T35" fmla="*/ 68 h 150"/>
                  <a:gd name="T36" fmla="*/ 62 w 122"/>
                  <a:gd name="T37" fmla="*/ 2 h 150"/>
                  <a:gd name="T38" fmla="*/ 0 w 122"/>
                  <a:gd name="T39" fmla="*/ 0 h 150"/>
                  <a:gd name="T40" fmla="*/ 0 w 122"/>
                  <a:gd name="T41" fmla="*/ 0 h 1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2"/>
                  <a:gd name="T64" fmla="*/ 0 h 150"/>
                  <a:gd name="T65" fmla="*/ 122 w 122"/>
                  <a:gd name="T66" fmla="*/ 150 h 1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2" h="150">
                    <a:moveTo>
                      <a:pt x="0" y="0"/>
                    </a:moveTo>
                    <a:lnTo>
                      <a:pt x="1" y="141"/>
                    </a:lnTo>
                    <a:lnTo>
                      <a:pt x="4" y="143"/>
                    </a:lnTo>
                    <a:lnTo>
                      <a:pt x="8" y="143"/>
                    </a:lnTo>
                    <a:lnTo>
                      <a:pt x="15" y="145"/>
                    </a:lnTo>
                    <a:lnTo>
                      <a:pt x="21" y="146"/>
                    </a:lnTo>
                    <a:lnTo>
                      <a:pt x="30" y="148"/>
                    </a:lnTo>
                    <a:lnTo>
                      <a:pt x="40" y="149"/>
                    </a:lnTo>
                    <a:lnTo>
                      <a:pt x="49" y="150"/>
                    </a:lnTo>
                    <a:lnTo>
                      <a:pt x="58" y="150"/>
                    </a:lnTo>
                    <a:lnTo>
                      <a:pt x="68" y="150"/>
                    </a:lnTo>
                    <a:lnTo>
                      <a:pt x="78" y="149"/>
                    </a:lnTo>
                    <a:lnTo>
                      <a:pt x="89" y="149"/>
                    </a:lnTo>
                    <a:lnTo>
                      <a:pt x="97" y="146"/>
                    </a:lnTo>
                    <a:lnTo>
                      <a:pt x="105" y="145"/>
                    </a:lnTo>
                    <a:lnTo>
                      <a:pt x="112" y="140"/>
                    </a:lnTo>
                    <a:lnTo>
                      <a:pt x="118" y="136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61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7" name="Freeform 65"/>
              <p:cNvSpPr>
                <a:spLocks/>
              </p:cNvSpPr>
              <p:nvPr/>
            </p:nvSpPr>
            <p:spPr bwMode="auto">
              <a:xfrm>
                <a:off x="1308" y="3218"/>
                <a:ext cx="28" cy="33"/>
              </a:xfrm>
              <a:custGeom>
                <a:avLst/>
                <a:gdLst>
                  <a:gd name="T0" fmla="*/ 4 w 58"/>
                  <a:gd name="T1" fmla="*/ 3 h 65"/>
                  <a:gd name="T2" fmla="*/ 9 w 58"/>
                  <a:gd name="T3" fmla="*/ 2 h 65"/>
                  <a:gd name="T4" fmla="*/ 13 w 58"/>
                  <a:gd name="T5" fmla="*/ 1 h 65"/>
                  <a:gd name="T6" fmla="*/ 17 w 58"/>
                  <a:gd name="T7" fmla="*/ 1 h 65"/>
                  <a:gd name="T8" fmla="*/ 21 w 58"/>
                  <a:gd name="T9" fmla="*/ 0 h 65"/>
                  <a:gd name="T10" fmla="*/ 25 w 58"/>
                  <a:gd name="T11" fmla="*/ 2 h 65"/>
                  <a:gd name="T12" fmla="*/ 27 w 58"/>
                  <a:gd name="T13" fmla="*/ 6 h 65"/>
                  <a:gd name="T14" fmla="*/ 27 w 58"/>
                  <a:gd name="T15" fmla="*/ 10 h 65"/>
                  <a:gd name="T16" fmla="*/ 28 w 58"/>
                  <a:gd name="T17" fmla="*/ 14 h 65"/>
                  <a:gd name="T18" fmla="*/ 28 w 58"/>
                  <a:gd name="T19" fmla="*/ 18 h 65"/>
                  <a:gd name="T20" fmla="*/ 28 w 58"/>
                  <a:gd name="T21" fmla="*/ 22 h 65"/>
                  <a:gd name="T22" fmla="*/ 27 w 58"/>
                  <a:gd name="T23" fmla="*/ 25 h 65"/>
                  <a:gd name="T24" fmla="*/ 25 w 58"/>
                  <a:gd name="T25" fmla="*/ 29 h 65"/>
                  <a:gd name="T26" fmla="*/ 22 w 58"/>
                  <a:gd name="T27" fmla="*/ 30 h 65"/>
                  <a:gd name="T28" fmla="*/ 19 w 58"/>
                  <a:gd name="T29" fmla="*/ 30 h 65"/>
                  <a:gd name="T30" fmla="*/ 15 w 58"/>
                  <a:gd name="T31" fmla="*/ 31 h 65"/>
                  <a:gd name="T32" fmla="*/ 12 w 58"/>
                  <a:gd name="T33" fmla="*/ 32 h 65"/>
                  <a:gd name="T34" fmla="*/ 8 w 58"/>
                  <a:gd name="T35" fmla="*/ 32 h 65"/>
                  <a:gd name="T36" fmla="*/ 4 w 58"/>
                  <a:gd name="T37" fmla="*/ 32 h 65"/>
                  <a:gd name="T38" fmla="*/ 1 w 58"/>
                  <a:gd name="T39" fmla="*/ 32 h 65"/>
                  <a:gd name="T40" fmla="*/ 3 w 58"/>
                  <a:gd name="T41" fmla="*/ 23 h 65"/>
                  <a:gd name="T42" fmla="*/ 6 w 58"/>
                  <a:gd name="T43" fmla="*/ 24 h 65"/>
                  <a:gd name="T44" fmla="*/ 9 w 58"/>
                  <a:gd name="T45" fmla="*/ 24 h 65"/>
                  <a:gd name="T46" fmla="*/ 12 w 58"/>
                  <a:gd name="T47" fmla="*/ 25 h 65"/>
                  <a:gd name="T48" fmla="*/ 18 w 58"/>
                  <a:gd name="T49" fmla="*/ 24 h 65"/>
                  <a:gd name="T50" fmla="*/ 22 w 58"/>
                  <a:gd name="T51" fmla="*/ 21 h 65"/>
                  <a:gd name="T52" fmla="*/ 21 w 58"/>
                  <a:gd name="T53" fmla="*/ 15 h 65"/>
                  <a:gd name="T54" fmla="*/ 21 w 58"/>
                  <a:gd name="T55" fmla="*/ 10 h 65"/>
                  <a:gd name="T56" fmla="*/ 18 w 58"/>
                  <a:gd name="T57" fmla="*/ 7 h 65"/>
                  <a:gd name="T58" fmla="*/ 13 w 58"/>
                  <a:gd name="T59" fmla="*/ 7 h 65"/>
                  <a:gd name="T60" fmla="*/ 7 w 58"/>
                  <a:gd name="T61" fmla="*/ 8 h 65"/>
                  <a:gd name="T62" fmla="*/ 3 w 58"/>
                  <a:gd name="T63" fmla="*/ 8 h 65"/>
                  <a:gd name="T64" fmla="*/ 0 w 58"/>
                  <a:gd name="T65" fmla="*/ 9 h 65"/>
                  <a:gd name="T66" fmla="*/ 4 w 58"/>
                  <a:gd name="T67" fmla="*/ 3 h 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"/>
                  <a:gd name="T103" fmla="*/ 0 h 65"/>
                  <a:gd name="T104" fmla="*/ 58 w 58"/>
                  <a:gd name="T105" fmla="*/ 65 h 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" h="65">
                    <a:moveTo>
                      <a:pt x="8" y="6"/>
                    </a:moveTo>
                    <a:lnTo>
                      <a:pt x="9" y="5"/>
                    </a:lnTo>
                    <a:lnTo>
                      <a:pt x="14" y="4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5" y="1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6" y="16"/>
                    </a:lnTo>
                    <a:lnTo>
                      <a:pt x="56" y="19"/>
                    </a:lnTo>
                    <a:lnTo>
                      <a:pt x="57" y="23"/>
                    </a:lnTo>
                    <a:lnTo>
                      <a:pt x="57" y="27"/>
                    </a:lnTo>
                    <a:lnTo>
                      <a:pt x="57" y="31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7" y="43"/>
                    </a:lnTo>
                    <a:lnTo>
                      <a:pt x="57" y="46"/>
                    </a:lnTo>
                    <a:lnTo>
                      <a:pt x="56" y="49"/>
                    </a:lnTo>
                    <a:lnTo>
                      <a:pt x="55" y="53"/>
                    </a:lnTo>
                    <a:lnTo>
                      <a:pt x="52" y="57"/>
                    </a:lnTo>
                    <a:lnTo>
                      <a:pt x="49" y="59"/>
                    </a:lnTo>
                    <a:lnTo>
                      <a:pt x="46" y="59"/>
                    </a:lnTo>
                    <a:lnTo>
                      <a:pt x="43" y="60"/>
                    </a:lnTo>
                    <a:lnTo>
                      <a:pt x="39" y="60"/>
                    </a:lnTo>
                    <a:lnTo>
                      <a:pt x="36" y="61"/>
                    </a:lnTo>
                    <a:lnTo>
                      <a:pt x="32" y="61"/>
                    </a:lnTo>
                    <a:lnTo>
                      <a:pt x="29" y="61"/>
                    </a:lnTo>
                    <a:lnTo>
                      <a:pt x="24" y="63"/>
                    </a:lnTo>
                    <a:lnTo>
                      <a:pt x="21" y="63"/>
                    </a:lnTo>
                    <a:lnTo>
                      <a:pt x="17" y="63"/>
                    </a:lnTo>
                    <a:lnTo>
                      <a:pt x="12" y="64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2" y="64"/>
                    </a:lnTo>
                    <a:lnTo>
                      <a:pt x="1" y="65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8" y="48"/>
                    </a:lnTo>
                    <a:lnTo>
                      <a:pt x="22" y="49"/>
                    </a:lnTo>
                    <a:lnTo>
                      <a:pt x="25" y="49"/>
                    </a:lnTo>
                    <a:lnTo>
                      <a:pt x="32" y="49"/>
                    </a:lnTo>
                    <a:lnTo>
                      <a:pt x="38" y="48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4" y="35"/>
                    </a:lnTo>
                    <a:lnTo>
                      <a:pt x="44" y="29"/>
                    </a:lnTo>
                    <a:lnTo>
                      <a:pt x="43" y="23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26" y="13"/>
                    </a:lnTo>
                    <a:lnTo>
                      <a:pt x="20" y="14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7" y="16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8" name="Freeform 66"/>
              <p:cNvSpPr>
                <a:spLocks/>
              </p:cNvSpPr>
              <p:nvPr/>
            </p:nvSpPr>
            <p:spPr bwMode="auto">
              <a:xfrm>
                <a:off x="923" y="3096"/>
                <a:ext cx="13" cy="13"/>
              </a:xfrm>
              <a:custGeom>
                <a:avLst/>
                <a:gdLst>
                  <a:gd name="T0" fmla="*/ 7 w 26"/>
                  <a:gd name="T1" fmla="*/ 13 h 26"/>
                  <a:gd name="T2" fmla="*/ 9 w 26"/>
                  <a:gd name="T3" fmla="*/ 13 h 26"/>
                  <a:gd name="T4" fmla="*/ 12 w 26"/>
                  <a:gd name="T5" fmla="*/ 12 h 26"/>
                  <a:gd name="T6" fmla="*/ 13 w 26"/>
                  <a:gd name="T7" fmla="*/ 10 h 26"/>
                  <a:gd name="T8" fmla="*/ 13 w 26"/>
                  <a:gd name="T9" fmla="*/ 7 h 26"/>
                  <a:gd name="T10" fmla="*/ 13 w 26"/>
                  <a:gd name="T11" fmla="*/ 4 h 26"/>
                  <a:gd name="T12" fmla="*/ 12 w 26"/>
                  <a:gd name="T13" fmla="*/ 2 h 26"/>
                  <a:gd name="T14" fmla="*/ 9 w 26"/>
                  <a:gd name="T15" fmla="*/ 0 h 26"/>
                  <a:gd name="T16" fmla="*/ 7 w 26"/>
                  <a:gd name="T17" fmla="*/ 0 h 26"/>
                  <a:gd name="T18" fmla="*/ 4 w 26"/>
                  <a:gd name="T19" fmla="*/ 0 h 26"/>
                  <a:gd name="T20" fmla="*/ 2 w 26"/>
                  <a:gd name="T21" fmla="*/ 2 h 26"/>
                  <a:gd name="T22" fmla="*/ 1 w 26"/>
                  <a:gd name="T23" fmla="*/ 4 h 26"/>
                  <a:gd name="T24" fmla="*/ 0 w 26"/>
                  <a:gd name="T25" fmla="*/ 7 h 26"/>
                  <a:gd name="T26" fmla="*/ 1 w 26"/>
                  <a:gd name="T27" fmla="*/ 10 h 26"/>
                  <a:gd name="T28" fmla="*/ 2 w 26"/>
                  <a:gd name="T29" fmla="*/ 12 h 26"/>
                  <a:gd name="T30" fmla="*/ 4 w 26"/>
                  <a:gd name="T31" fmla="*/ 13 h 26"/>
                  <a:gd name="T32" fmla="*/ 7 w 26"/>
                  <a:gd name="T33" fmla="*/ 13 h 26"/>
                  <a:gd name="T34" fmla="*/ 7 w 26"/>
                  <a:gd name="T35" fmla="*/ 13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6"/>
                  <a:gd name="T56" fmla="*/ 26 w 26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6">
                    <a:moveTo>
                      <a:pt x="13" y="26"/>
                    </a:moveTo>
                    <a:lnTo>
                      <a:pt x="18" y="25"/>
                    </a:lnTo>
                    <a:lnTo>
                      <a:pt x="23" y="23"/>
                    </a:lnTo>
                    <a:lnTo>
                      <a:pt x="25" y="19"/>
                    </a:lnTo>
                    <a:lnTo>
                      <a:pt x="26" y="14"/>
                    </a:lnTo>
                    <a:lnTo>
                      <a:pt x="25" y="8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8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AD52B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9" name="Freeform 67"/>
              <p:cNvSpPr>
                <a:spLocks/>
              </p:cNvSpPr>
              <p:nvPr/>
            </p:nvSpPr>
            <p:spPr bwMode="auto">
              <a:xfrm>
                <a:off x="1219" y="3147"/>
                <a:ext cx="21" cy="20"/>
              </a:xfrm>
              <a:custGeom>
                <a:avLst/>
                <a:gdLst>
                  <a:gd name="T0" fmla="*/ 11 w 42"/>
                  <a:gd name="T1" fmla="*/ 20 h 40"/>
                  <a:gd name="T2" fmla="*/ 12 w 42"/>
                  <a:gd name="T3" fmla="*/ 20 h 40"/>
                  <a:gd name="T4" fmla="*/ 13 w 42"/>
                  <a:gd name="T5" fmla="*/ 20 h 40"/>
                  <a:gd name="T6" fmla="*/ 15 w 42"/>
                  <a:gd name="T7" fmla="*/ 18 h 40"/>
                  <a:gd name="T8" fmla="*/ 18 w 42"/>
                  <a:gd name="T9" fmla="*/ 18 h 40"/>
                  <a:gd name="T10" fmla="*/ 19 w 42"/>
                  <a:gd name="T11" fmla="*/ 16 h 40"/>
                  <a:gd name="T12" fmla="*/ 20 w 42"/>
                  <a:gd name="T13" fmla="*/ 14 h 40"/>
                  <a:gd name="T14" fmla="*/ 20 w 42"/>
                  <a:gd name="T15" fmla="*/ 12 h 40"/>
                  <a:gd name="T16" fmla="*/ 21 w 42"/>
                  <a:gd name="T17" fmla="*/ 10 h 40"/>
                  <a:gd name="T18" fmla="*/ 20 w 42"/>
                  <a:gd name="T19" fmla="*/ 9 h 40"/>
                  <a:gd name="T20" fmla="*/ 20 w 42"/>
                  <a:gd name="T21" fmla="*/ 6 h 40"/>
                  <a:gd name="T22" fmla="*/ 19 w 42"/>
                  <a:gd name="T23" fmla="*/ 5 h 40"/>
                  <a:gd name="T24" fmla="*/ 18 w 42"/>
                  <a:gd name="T25" fmla="*/ 3 h 40"/>
                  <a:gd name="T26" fmla="*/ 15 w 42"/>
                  <a:gd name="T27" fmla="*/ 1 h 40"/>
                  <a:gd name="T28" fmla="*/ 13 w 42"/>
                  <a:gd name="T29" fmla="*/ 1 h 40"/>
                  <a:gd name="T30" fmla="*/ 12 w 42"/>
                  <a:gd name="T31" fmla="*/ 0 h 40"/>
                  <a:gd name="T32" fmla="*/ 11 w 42"/>
                  <a:gd name="T33" fmla="*/ 0 h 40"/>
                  <a:gd name="T34" fmla="*/ 9 w 42"/>
                  <a:gd name="T35" fmla="*/ 0 h 40"/>
                  <a:gd name="T36" fmla="*/ 6 w 42"/>
                  <a:gd name="T37" fmla="*/ 1 h 40"/>
                  <a:gd name="T38" fmla="*/ 4 w 42"/>
                  <a:gd name="T39" fmla="*/ 1 h 40"/>
                  <a:gd name="T40" fmla="*/ 3 w 42"/>
                  <a:gd name="T41" fmla="*/ 3 h 40"/>
                  <a:gd name="T42" fmla="*/ 2 w 42"/>
                  <a:gd name="T43" fmla="*/ 5 h 40"/>
                  <a:gd name="T44" fmla="*/ 1 w 42"/>
                  <a:gd name="T45" fmla="*/ 6 h 40"/>
                  <a:gd name="T46" fmla="*/ 0 w 42"/>
                  <a:gd name="T47" fmla="*/ 9 h 40"/>
                  <a:gd name="T48" fmla="*/ 0 w 42"/>
                  <a:gd name="T49" fmla="*/ 10 h 40"/>
                  <a:gd name="T50" fmla="*/ 0 w 42"/>
                  <a:gd name="T51" fmla="*/ 12 h 40"/>
                  <a:gd name="T52" fmla="*/ 1 w 42"/>
                  <a:gd name="T53" fmla="*/ 14 h 40"/>
                  <a:gd name="T54" fmla="*/ 2 w 42"/>
                  <a:gd name="T55" fmla="*/ 16 h 40"/>
                  <a:gd name="T56" fmla="*/ 3 w 42"/>
                  <a:gd name="T57" fmla="*/ 18 h 40"/>
                  <a:gd name="T58" fmla="*/ 4 w 42"/>
                  <a:gd name="T59" fmla="*/ 18 h 40"/>
                  <a:gd name="T60" fmla="*/ 6 w 42"/>
                  <a:gd name="T61" fmla="*/ 20 h 40"/>
                  <a:gd name="T62" fmla="*/ 9 w 42"/>
                  <a:gd name="T63" fmla="*/ 20 h 40"/>
                  <a:gd name="T64" fmla="*/ 11 w 42"/>
                  <a:gd name="T65" fmla="*/ 20 h 40"/>
                  <a:gd name="T66" fmla="*/ 11 w 42"/>
                  <a:gd name="T67" fmla="*/ 20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0"/>
                  <a:gd name="T104" fmla="*/ 42 w 42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0">
                    <a:moveTo>
                      <a:pt x="21" y="40"/>
                    </a:moveTo>
                    <a:lnTo>
                      <a:pt x="24" y="40"/>
                    </a:lnTo>
                    <a:lnTo>
                      <a:pt x="27" y="39"/>
                    </a:lnTo>
                    <a:lnTo>
                      <a:pt x="31" y="36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9" y="28"/>
                    </a:lnTo>
                    <a:lnTo>
                      <a:pt x="40" y="24"/>
                    </a:lnTo>
                    <a:lnTo>
                      <a:pt x="42" y="21"/>
                    </a:lnTo>
                    <a:lnTo>
                      <a:pt x="40" y="17"/>
                    </a:lnTo>
                    <a:lnTo>
                      <a:pt x="39" y="12"/>
                    </a:lnTo>
                    <a:lnTo>
                      <a:pt x="37" y="9"/>
                    </a:lnTo>
                    <a:lnTo>
                      <a:pt x="35" y="6"/>
                    </a:lnTo>
                    <a:lnTo>
                      <a:pt x="31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4" y="32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12" y="39"/>
                    </a:lnTo>
                    <a:lnTo>
                      <a:pt x="17" y="4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AD52B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0" name="Freeform 68"/>
              <p:cNvSpPr>
                <a:spLocks/>
              </p:cNvSpPr>
              <p:nvPr/>
            </p:nvSpPr>
            <p:spPr bwMode="auto">
              <a:xfrm>
                <a:off x="1098" y="2913"/>
                <a:ext cx="9" cy="9"/>
              </a:xfrm>
              <a:custGeom>
                <a:avLst/>
                <a:gdLst>
                  <a:gd name="T0" fmla="*/ 5 w 19"/>
                  <a:gd name="T1" fmla="*/ 9 h 19"/>
                  <a:gd name="T2" fmla="*/ 6 w 19"/>
                  <a:gd name="T3" fmla="*/ 9 h 19"/>
                  <a:gd name="T4" fmla="*/ 8 w 19"/>
                  <a:gd name="T5" fmla="*/ 8 h 19"/>
                  <a:gd name="T6" fmla="*/ 8 w 19"/>
                  <a:gd name="T7" fmla="*/ 6 h 19"/>
                  <a:gd name="T8" fmla="*/ 9 w 19"/>
                  <a:gd name="T9" fmla="*/ 4 h 19"/>
                  <a:gd name="T10" fmla="*/ 8 w 19"/>
                  <a:gd name="T11" fmla="*/ 3 h 19"/>
                  <a:gd name="T12" fmla="*/ 8 w 19"/>
                  <a:gd name="T13" fmla="*/ 1 h 19"/>
                  <a:gd name="T14" fmla="*/ 6 w 19"/>
                  <a:gd name="T15" fmla="*/ 0 h 19"/>
                  <a:gd name="T16" fmla="*/ 5 w 19"/>
                  <a:gd name="T17" fmla="*/ 0 h 19"/>
                  <a:gd name="T18" fmla="*/ 1 w 19"/>
                  <a:gd name="T19" fmla="*/ 1 h 19"/>
                  <a:gd name="T20" fmla="*/ 0 w 19"/>
                  <a:gd name="T21" fmla="*/ 4 h 19"/>
                  <a:gd name="T22" fmla="*/ 0 w 19"/>
                  <a:gd name="T23" fmla="*/ 6 h 19"/>
                  <a:gd name="T24" fmla="*/ 1 w 19"/>
                  <a:gd name="T25" fmla="*/ 8 h 19"/>
                  <a:gd name="T26" fmla="*/ 3 w 19"/>
                  <a:gd name="T27" fmla="*/ 9 h 19"/>
                  <a:gd name="T28" fmla="*/ 5 w 19"/>
                  <a:gd name="T29" fmla="*/ 9 h 19"/>
                  <a:gd name="T30" fmla="*/ 5 w 19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19"/>
                  <a:gd name="T50" fmla="*/ 19 w 19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19">
                    <a:moveTo>
                      <a:pt x="10" y="19"/>
                    </a:moveTo>
                    <a:lnTo>
                      <a:pt x="13" y="18"/>
                    </a:lnTo>
                    <a:lnTo>
                      <a:pt x="16" y="16"/>
                    </a:lnTo>
                    <a:lnTo>
                      <a:pt x="17" y="12"/>
                    </a:lnTo>
                    <a:lnTo>
                      <a:pt x="19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1" name="Freeform 69"/>
              <p:cNvSpPr>
                <a:spLocks/>
              </p:cNvSpPr>
              <p:nvPr/>
            </p:nvSpPr>
            <p:spPr bwMode="auto">
              <a:xfrm>
                <a:off x="1111" y="2907"/>
                <a:ext cx="8" cy="9"/>
              </a:xfrm>
              <a:custGeom>
                <a:avLst/>
                <a:gdLst>
                  <a:gd name="T0" fmla="*/ 4 w 17"/>
                  <a:gd name="T1" fmla="*/ 9 h 18"/>
                  <a:gd name="T2" fmla="*/ 7 w 17"/>
                  <a:gd name="T3" fmla="*/ 8 h 18"/>
                  <a:gd name="T4" fmla="*/ 8 w 17"/>
                  <a:gd name="T5" fmla="*/ 5 h 18"/>
                  <a:gd name="T6" fmla="*/ 7 w 17"/>
                  <a:gd name="T7" fmla="*/ 2 h 18"/>
                  <a:gd name="T8" fmla="*/ 4 w 17"/>
                  <a:gd name="T9" fmla="*/ 0 h 18"/>
                  <a:gd name="T10" fmla="*/ 1 w 17"/>
                  <a:gd name="T11" fmla="*/ 2 h 18"/>
                  <a:gd name="T12" fmla="*/ 0 w 17"/>
                  <a:gd name="T13" fmla="*/ 5 h 18"/>
                  <a:gd name="T14" fmla="*/ 1 w 17"/>
                  <a:gd name="T15" fmla="*/ 8 h 18"/>
                  <a:gd name="T16" fmla="*/ 4 w 17"/>
                  <a:gd name="T17" fmla="*/ 9 h 18"/>
                  <a:gd name="T18" fmla="*/ 4 w 17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8"/>
                  <a:gd name="T32" fmla="*/ 17 w 17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8">
                    <a:moveTo>
                      <a:pt x="9" y="18"/>
                    </a:moveTo>
                    <a:lnTo>
                      <a:pt x="15" y="16"/>
                    </a:lnTo>
                    <a:lnTo>
                      <a:pt x="17" y="10"/>
                    </a:lnTo>
                    <a:lnTo>
                      <a:pt x="15" y="4"/>
                    </a:lnTo>
                    <a:lnTo>
                      <a:pt x="9" y="0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2" name="Freeform 70"/>
              <p:cNvSpPr>
                <a:spLocks/>
              </p:cNvSpPr>
              <p:nvPr/>
            </p:nvSpPr>
            <p:spPr bwMode="auto">
              <a:xfrm>
                <a:off x="1107" y="2927"/>
                <a:ext cx="7" cy="7"/>
              </a:xfrm>
              <a:custGeom>
                <a:avLst/>
                <a:gdLst>
                  <a:gd name="T0" fmla="*/ 3 w 16"/>
                  <a:gd name="T1" fmla="*/ 7 h 15"/>
                  <a:gd name="T2" fmla="*/ 6 w 16"/>
                  <a:gd name="T3" fmla="*/ 5 h 15"/>
                  <a:gd name="T4" fmla="*/ 7 w 16"/>
                  <a:gd name="T5" fmla="*/ 3 h 15"/>
                  <a:gd name="T6" fmla="*/ 6 w 16"/>
                  <a:gd name="T7" fmla="*/ 0 h 15"/>
                  <a:gd name="T8" fmla="*/ 3 w 16"/>
                  <a:gd name="T9" fmla="*/ 0 h 15"/>
                  <a:gd name="T10" fmla="*/ 1 w 16"/>
                  <a:gd name="T11" fmla="*/ 0 h 15"/>
                  <a:gd name="T12" fmla="*/ 0 w 16"/>
                  <a:gd name="T13" fmla="*/ 3 h 15"/>
                  <a:gd name="T14" fmla="*/ 1 w 16"/>
                  <a:gd name="T15" fmla="*/ 5 h 15"/>
                  <a:gd name="T16" fmla="*/ 3 w 16"/>
                  <a:gd name="T17" fmla="*/ 7 h 15"/>
                  <a:gd name="T18" fmla="*/ 3 w 16"/>
                  <a:gd name="T19" fmla="*/ 7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5"/>
                  <a:gd name="T32" fmla="*/ 16 w 16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5">
                    <a:moveTo>
                      <a:pt x="7" y="15"/>
                    </a:moveTo>
                    <a:lnTo>
                      <a:pt x="13" y="11"/>
                    </a:lnTo>
                    <a:lnTo>
                      <a:pt x="16" y="7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3" name="Freeform 71"/>
              <p:cNvSpPr>
                <a:spLocks/>
              </p:cNvSpPr>
              <p:nvPr/>
            </p:nvSpPr>
            <p:spPr bwMode="auto">
              <a:xfrm>
                <a:off x="1117" y="2920"/>
                <a:ext cx="8" cy="7"/>
              </a:xfrm>
              <a:custGeom>
                <a:avLst/>
                <a:gdLst>
                  <a:gd name="T0" fmla="*/ 4 w 16"/>
                  <a:gd name="T1" fmla="*/ 7 h 14"/>
                  <a:gd name="T2" fmla="*/ 6 w 16"/>
                  <a:gd name="T3" fmla="*/ 6 h 14"/>
                  <a:gd name="T4" fmla="*/ 8 w 16"/>
                  <a:gd name="T5" fmla="*/ 4 h 14"/>
                  <a:gd name="T6" fmla="*/ 6 w 16"/>
                  <a:gd name="T7" fmla="*/ 1 h 14"/>
                  <a:gd name="T8" fmla="*/ 4 w 16"/>
                  <a:gd name="T9" fmla="*/ 0 h 14"/>
                  <a:gd name="T10" fmla="*/ 1 w 16"/>
                  <a:gd name="T11" fmla="*/ 1 h 14"/>
                  <a:gd name="T12" fmla="*/ 0 w 16"/>
                  <a:gd name="T13" fmla="*/ 4 h 14"/>
                  <a:gd name="T14" fmla="*/ 1 w 16"/>
                  <a:gd name="T15" fmla="*/ 6 h 14"/>
                  <a:gd name="T16" fmla="*/ 4 w 16"/>
                  <a:gd name="T17" fmla="*/ 7 h 14"/>
                  <a:gd name="T18" fmla="*/ 4 w 16"/>
                  <a:gd name="T19" fmla="*/ 7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4"/>
                  <a:gd name="T32" fmla="*/ 16 w 16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4">
                    <a:moveTo>
                      <a:pt x="9" y="14"/>
                    </a:moveTo>
                    <a:lnTo>
                      <a:pt x="13" y="11"/>
                    </a:lnTo>
                    <a:lnTo>
                      <a:pt x="16" y="7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4" name="Freeform 72"/>
              <p:cNvSpPr>
                <a:spLocks/>
              </p:cNvSpPr>
              <p:nvPr/>
            </p:nvSpPr>
            <p:spPr bwMode="auto">
              <a:xfrm>
                <a:off x="1113" y="2938"/>
                <a:ext cx="8" cy="7"/>
              </a:xfrm>
              <a:custGeom>
                <a:avLst/>
                <a:gdLst>
                  <a:gd name="T0" fmla="*/ 4 w 17"/>
                  <a:gd name="T1" fmla="*/ 7 h 15"/>
                  <a:gd name="T2" fmla="*/ 7 w 17"/>
                  <a:gd name="T3" fmla="*/ 6 h 15"/>
                  <a:gd name="T4" fmla="*/ 8 w 17"/>
                  <a:gd name="T5" fmla="*/ 3 h 15"/>
                  <a:gd name="T6" fmla="*/ 7 w 17"/>
                  <a:gd name="T7" fmla="*/ 1 h 15"/>
                  <a:gd name="T8" fmla="*/ 4 w 17"/>
                  <a:gd name="T9" fmla="*/ 0 h 15"/>
                  <a:gd name="T10" fmla="*/ 1 w 17"/>
                  <a:gd name="T11" fmla="*/ 1 h 15"/>
                  <a:gd name="T12" fmla="*/ 0 w 17"/>
                  <a:gd name="T13" fmla="*/ 3 h 15"/>
                  <a:gd name="T14" fmla="*/ 1 w 17"/>
                  <a:gd name="T15" fmla="*/ 6 h 15"/>
                  <a:gd name="T16" fmla="*/ 4 w 17"/>
                  <a:gd name="T17" fmla="*/ 7 h 15"/>
                  <a:gd name="T18" fmla="*/ 4 w 17"/>
                  <a:gd name="T19" fmla="*/ 7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5"/>
                  <a:gd name="T32" fmla="*/ 17 w 1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5">
                    <a:moveTo>
                      <a:pt x="8" y="15"/>
                    </a:moveTo>
                    <a:lnTo>
                      <a:pt x="14" y="13"/>
                    </a:lnTo>
                    <a:lnTo>
                      <a:pt x="17" y="7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5" name="Freeform 73"/>
              <p:cNvSpPr>
                <a:spLocks/>
              </p:cNvSpPr>
              <p:nvPr/>
            </p:nvSpPr>
            <p:spPr bwMode="auto">
              <a:xfrm>
                <a:off x="1127" y="2931"/>
                <a:ext cx="7" cy="7"/>
              </a:xfrm>
              <a:custGeom>
                <a:avLst/>
                <a:gdLst>
                  <a:gd name="T0" fmla="*/ 3 w 14"/>
                  <a:gd name="T1" fmla="*/ 7 h 14"/>
                  <a:gd name="T2" fmla="*/ 6 w 14"/>
                  <a:gd name="T3" fmla="*/ 6 h 14"/>
                  <a:gd name="T4" fmla="*/ 7 w 14"/>
                  <a:gd name="T5" fmla="*/ 4 h 14"/>
                  <a:gd name="T6" fmla="*/ 6 w 14"/>
                  <a:gd name="T7" fmla="*/ 1 h 14"/>
                  <a:gd name="T8" fmla="*/ 3 w 14"/>
                  <a:gd name="T9" fmla="*/ 0 h 14"/>
                  <a:gd name="T10" fmla="*/ 1 w 14"/>
                  <a:gd name="T11" fmla="*/ 1 h 14"/>
                  <a:gd name="T12" fmla="*/ 0 w 14"/>
                  <a:gd name="T13" fmla="*/ 4 h 14"/>
                  <a:gd name="T14" fmla="*/ 1 w 14"/>
                  <a:gd name="T15" fmla="*/ 6 h 14"/>
                  <a:gd name="T16" fmla="*/ 3 w 14"/>
                  <a:gd name="T17" fmla="*/ 7 h 14"/>
                  <a:gd name="T18" fmla="*/ 3 w 14"/>
                  <a:gd name="T19" fmla="*/ 7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6" y="14"/>
                    </a:moveTo>
                    <a:lnTo>
                      <a:pt x="12" y="12"/>
                    </a:lnTo>
                    <a:lnTo>
                      <a:pt x="14" y="7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6" name="Freeform 74"/>
              <p:cNvSpPr>
                <a:spLocks/>
              </p:cNvSpPr>
              <p:nvPr/>
            </p:nvSpPr>
            <p:spPr bwMode="auto">
              <a:xfrm>
                <a:off x="1073" y="2817"/>
                <a:ext cx="11" cy="11"/>
              </a:xfrm>
              <a:custGeom>
                <a:avLst/>
                <a:gdLst>
                  <a:gd name="T0" fmla="*/ 5 w 23"/>
                  <a:gd name="T1" fmla="*/ 11 h 23"/>
                  <a:gd name="T2" fmla="*/ 7 w 23"/>
                  <a:gd name="T3" fmla="*/ 11 h 23"/>
                  <a:gd name="T4" fmla="*/ 9 w 23"/>
                  <a:gd name="T5" fmla="*/ 10 h 23"/>
                  <a:gd name="T6" fmla="*/ 11 w 23"/>
                  <a:gd name="T7" fmla="*/ 7 h 23"/>
                  <a:gd name="T8" fmla="*/ 11 w 23"/>
                  <a:gd name="T9" fmla="*/ 6 h 23"/>
                  <a:gd name="T10" fmla="*/ 11 w 23"/>
                  <a:gd name="T11" fmla="*/ 3 h 23"/>
                  <a:gd name="T12" fmla="*/ 9 w 23"/>
                  <a:gd name="T13" fmla="*/ 1 h 23"/>
                  <a:gd name="T14" fmla="*/ 7 w 23"/>
                  <a:gd name="T15" fmla="*/ 0 h 23"/>
                  <a:gd name="T16" fmla="*/ 5 w 23"/>
                  <a:gd name="T17" fmla="*/ 0 h 23"/>
                  <a:gd name="T18" fmla="*/ 3 w 23"/>
                  <a:gd name="T19" fmla="*/ 0 h 23"/>
                  <a:gd name="T20" fmla="*/ 1 w 23"/>
                  <a:gd name="T21" fmla="*/ 1 h 23"/>
                  <a:gd name="T22" fmla="*/ 0 w 23"/>
                  <a:gd name="T23" fmla="*/ 3 h 23"/>
                  <a:gd name="T24" fmla="*/ 0 w 23"/>
                  <a:gd name="T25" fmla="*/ 6 h 23"/>
                  <a:gd name="T26" fmla="*/ 0 w 23"/>
                  <a:gd name="T27" fmla="*/ 7 h 23"/>
                  <a:gd name="T28" fmla="*/ 1 w 23"/>
                  <a:gd name="T29" fmla="*/ 10 h 23"/>
                  <a:gd name="T30" fmla="*/ 3 w 23"/>
                  <a:gd name="T31" fmla="*/ 11 h 23"/>
                  <a:gd name="T32" fmla="*/ 5 w 23"/>
                  <a:gd name="T33" fmla="*/ 11 h 23"/>
                  <a:gd name="T34" fmla="*/ 5 w 23"/>
                  <a:gd name="T35" fmla="*/ 11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23"/>
                  <a:gd name="T56" fmla="*/ 23 w 23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23">
                    <a:moveTo>
                      <a:pt x="11" y="23"/>
                    </a:moveTo>
                    <a:lnTo>
                      <a:pt x="15" y="22"/>
                    </a:lnTo>
                    <a:lnTo>
                      <a:pt x="18" y="20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7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7" name="Freeform 75"/>
              <p:cNvSpPr>
                <a:spLocks/>
              </p:cNvSpPr>
              <p:nvPr/>
            </p:nvSpPr>
            <p:spPr bwMode="auto">
              <a:xfrm>
                <a:off x="1071" y="2679"/>
                <a:ext cx="14" cy="14"/>
              </a:xfrm>
              <a:custGeom>
                <a:avLst/>
                <a:gdLst>
                  <a:gd name="T0" fmla="*/ 3 w 27"/>
                  <a:gd name="T1" fmla="*/ 0 h 28"/>
                  <a:gd name="T2" fmla="*/ 2 w 27"/>
                  <a:gd name="T3" fmla="*/ 2 h 28"/>
                  <a:gd name="T4" fmla="*/ 2 w 27"/>
                  <a:gd name="T5" fmla="*/ 4 h 28"/>
                  <a:gd name="T6" fmla="*/ 2 w 27"/>
                  <a:gd name="T7" fmla="*/ 6 h 28"/>
                  <a:gd name="T8" fmla="*/ 3 w 27"/>
                  <a:gd name="T9" fmla="*/ 7 h 28"/>
                  <a:gd name="T10" fmla="*/ 3 w 27"/>
                  <a:gd name="T11" fmla="*/ 9 h 28"/>
                  <a:gd name="T12" fmla="*/ 5 w 27"/>
                  <a:gd name="T13" fmla="*/ 10 h 28"/>
                  <a:gd name="T14" fmla="*/ 7 w 27"/>
                  <a:gd name="T15" fmla="*/ 10 h 28"/>
                  <a:gd name="T16" fmla="*/ 10 w 27"/>
                  <a:gd name="T17" fmla="*/ 9 h 28"/>
                  <a:gd name="T18" fmla="*/ 10 w 27"/>
                  <a:gd name="T19" fmla="*/ 7 h 28"/>
                  <a:gd name="T20" fmla="*/ 10 w 27"/>
                  <a:gd name="T21" fmla="*/ 6 h 28"/>
                  <a:gd name="T22" fmla="*/ 10 w 27"/>
                  <a:gd name="T23" fmla="*/ 4 h 28"/>
                  <a:gd name="T24" fmla="*/ 10 w 27"/>
                  <a:gd name="T25" fmla="*/ 4 h 28"/>
                  <a:gd name="T26" fmla="*/ 12 w 27"/>
                  <a:gd name="T27" fmla="*/ 5 h 28"/>
                  <a:gd name="T28" fmla="*/ 13 w 27"/>
                  <a:gd name="T29" fmla="*/ 7 h 28"/>
                  <a:gd name="T30" fmla="*/ 14 w 27"/>
                  <a:gd name="T31" fmla="*/ 8 h 28"/>
                  <a:gd name="T32" fmla="*/ 14 w 27"/>
                  <a:gd name="T33" fmla="*/ 10 h 28"/>
                  <a:gd name="T34" fmla="*/ 13 w 27"/>
                  <a:gd name="T35" fmla="*/ 12 h 28"/>
                  <a:gd name="T36" fmla="*/ 12 w 27"/>
                  <a:gd name="T37" fmla="*/ 14 h 28"/>
                  <a:gd name="T38" fmla="*/ 9 w 27"/>
                  <a:gd name="T39" fmla="*/ 14 h 28"/>
                  <a:gd name="T40" fmla="*/ 6 w 27"/>
                  <a:gd name="T41" fmla="*/ 14 h 28"/>
                  <a:gd name="T42" fmla="*/ 3 w 27"/>
                  <a:gd name="T43" fmla="*/ 12 h 28"/>
                  <a:gd name="T44" fmla="*/ 0 w 27"/>
                  <a:gd name="T45" fmla="*/ 10 h 28"/>
                  <a:gd name="T46" fmla="*/ 0 w 27"/>
                  <a:gd name="T47" fmla="*/ 7 h 28"/>
                  <a:gd name="T48" fmla="*/ 1 w 27"/>
                  <a:gd name="T49" fmla="*/ 4 h 28"/>
                  <a:gd name="T50" fmla="*/ 2 w 27"/>
                  <a:gd name="T51" fmla="*/ 2 h 28"/>
                  <a:gd name="T52" fmla="*/ 3 w 27"/>
                  <a:gd name="T53" fmla="*/ 0 h 28"/>
                  <a:gd name="T54" fmla="*/ 3 w 27"/>
                  <a:gd name="T55" fmla="*/ 0 h 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"/>
                  <a:gd name="T85" fmla="*/ 0 h 28"/>
                  <a:gd name="T86" fmla="*/ 27 w 27"/>
                  <a:gd name="T87" fmla="*/ 28 h 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" h="28">
                    <a:moveTo>
                      <a:pt x="5" y="0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5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9" y="18"/>
                    </a:lnTo>
                    <a:lnTo>
                      <a:pt x="19" y="15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23" y="10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3" y="27"/>
                    </a:lnTo>
                    <a:lnTo>
                      <a:pt x="17" y="28"/>
                    </a:lnTo>
                    <a:lnTo>
                      <a:pt x="11" y="28"/>
                    </a:lnTo>
                    <a:lnTo>
                      <a:pt x="5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8" name="Freeform 76"/>
              <p:cNvSpPr>
                <a:spLocks/>
              </p:cNvSpPr>
              <p:nvPr/>
            </p:nvSpPr>
            <p:spPr bwMode="auto">
              <a:xfrm>
                <a:off x="1259" y="3195"/>
                <a:ext cx="62" cy="16"/>
              </a:xfrm>
              <a:custGeom>
                <a:avLst/>
                <a:gdLst>
                  <a:gd name="T0" fmla="*/ 2 w 122"/>
                  <a:gd name="T1" fmla="*/ 11 h 31"/>
                  <a:gd name="T2" fmla="*/ 2 w 122"/>
                  <a:gd name="T3" fmla="*/ 11 h 31"/>
                  <a:gd name="T4" fmla="*/ 4 w 122"/>
                  <a:gd name="T5" fmla="*/ 12 h 31"/>
                  <a:gd name="T6" fmla="*/ 7 w 122"/>
                  <a:gd name="T7" fmla="*/ 12 h 31"/>
                  <a:gd name="T8" fmla="*/ 10 w 122"/>
                  <a:gd name="T9" fmla="*/ 13 h 31"/>
                  <a:gd name="T10" fmla="*/ 15 w 122"/>
                  <a:gd name="T11" fmla="*/ 13 h 31"/>
                  <a:gd name="T12" fmla="*/ 20 w 122"/>
                  <a:gd name="T13" fmla="*/ 14 h 31"/>
                  <a:gd name="T14" fmla="*/ 26 w 122"/>
                  <a:gd name="T15" fmla="*/ 14 h 31"/>
                  <a:gd name="T16" fmla="*/ 32 w 122"/>
                  <a:gd name="T17" fmla="*/ 15 h 31"/>
                  <a:gd name="T18" fmla="*/ 37 w 122"/>
                  <a:gd name="T19" fmla="*/ 15 h 31"/>
                  <a:gd name="T20" fmla="*/ 42 w 122"/>
                  <a:gd name="T21" fmla="*/ 16 h 31"/>
                  <a:gd name="T22" fmla="*/ 47 w 122"/>
                  <a:gd name="T23" fmla="*/ 15 h 31"/>
                  <a:gd name="T24" fmla="*/ 52 w 122"/>
                  <a:gd name="T25" fmla="*/ 15 h 31"/>
                  <a:gd name="T26" fmla="*/ 56 w 122"/>
                  <a:gd name="T27" fmla="*/ 15 h 31"/>
                  <a:gd name="T28" fmla="*/ 59 w 122"/>
                  <a:gd name="T29" fmla="*/ 14 h 31"/>
                  <a:gd name="T30" fmla="*/ 61 w 122"/>
                  <a:gd name="T31" fmla="*/ 13 h 31"/>
                  <a:gd name="T32" fmla="*/ 62 w 122"/>
                  <a:gd name="T33" fmla="*/ 12 h 31"/>
                  <a:gd name="T34" fmla="*/ 61 w 122"/>
                  <a:gd name="T35" fmla="*/ 9 h 31"/>
                  <a:gd name="T36" fmla="*/ 60 w 122"/>
                  <a:gd name="T37" fmla="*/ 8 h 31"/>
                  <a:gd name="T38" fmla="*/ 57 w 122"/>
                  <a:gd name="T39" fmla="*/ 6 h 31"/>
                  <a:gd name="T40" fmla="*/ 54 w 122"/>
                  <a:gd name="T41" fmla="*/ 5 h 31"/>
                  <a:gd name="T42" fmla="*/ 49 w 122"/>
                  <a:gd name="T43" fmla="*/ 3 h 31"/>
                  <a:gd name="T44" fmla="*/ 46 w 122"/>
                  <a:gd name="T45" fmla="*/ 2 h 31"/>
                  <a:gd name="T46" fmla="*/ 41 w 122"/>
                  <a:gd name="T47" fmla="*/ 2 h 31"/>
                  <a:gd name="T48" fmla="*/ 36 w 122"/>
                  <a:gd name="T49" fmla="*/ 1 h 31"/>
                  <a:gd name="T50" fmla="*/ 30 w 122"/>
                  <a:gd name="T51" fmla="*/ 1 h 31"/>
                  <a:gd name="T52" fmla="*/ 25 w 122"/>
                  <a:gd name="T53" fmla="*/ 0 h 31"/>
                  <a:gd name="T54" fmla="*/ 20 w 122"/>
                  <a:gd name="T55" fmla="*/ 0 h 31"/>
                  <a:gd name="T56" fmla="*/ 16 w 122"/>
                  <a:gd name="T57" fmla="*/ 1 h 31"/>
                  <a:gd name="T58" fmla="*/ 12 w 122"/>
                  <a:gd name="T59" fmla="*/ 1 h 31"/>
                  <a:gd name="T60" fmla="*/ 9 w 122"/>
                  <a:gd name="T61" fmla="*/ 1 h 31"/>
                  <a:gd name="T62" fmla="*/ 7 w 122"/>
                  <a:gd name="T63" fmla="*/ 1 h 31"/>
                  <a:gd name="T64" fmla="*/ 5 w 122"/>
                  <a:gd name="T65" fmla="*/ 2 h 31"/>
                  <a:gd name="T66" fmla="*/ 2 w 122"/>
                  <a:gd name="T67" fmla="*/ 3 h 31"/>
                  <a:gd name="T68" fmla="*/ 1 w 122"/>
                  <a:gd name="T69" fmla="*/ 5 h 31"/>
                  <a:gd name="T70" fmla="*/ 0 w 122"/>
                  <a:gd name="T71" fmla="*/ 6 h 31"/>
                  <a:gd name="T72" fmla="*/ 0 w 122"/>
                  <a:gd name="T73" fmla="*/ 8 h 31"/>
                  <a:gd name="T74" fmla="*/ 1 w 122"/>
                  <a:gd name="T75" fmla="*/ 10 h 31"/>
                  <a:gd name="T76" fmla="*/ 2 w 122"/>
                  <a:gd name="T77" fmla="*/ 11 h 31"/>
                  <a:gd name="T78" fmla="*/ 2 w 122"/>
                  <a:gd name="T79" fmla="*/ 11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2"/>
                  <a:gd name="T121" fmla="*/ 0 h 31"/>
                  <a:gd name="T122" fmla="*/ 122 w 122"/>
                  <a:gd name="T123" fmla="*/ 31 h 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2" h="31">
                    <a:moveTo>
                      <a:pt x="3" y="22"/>
                    </a:moveTo>
                    <a:lnTo>
                      <a:pt x="3" y="22"/>
                    </a:lnTo>
                    <a:lnTo>
                      <a:pt x="7" y="23"/>
                    </a:lnTo>
                    <a:lnTo>
                      <a:pt x="13" y="23"/>
                    </a:lnTo>
                    <a:lnTo>
                      <a:pt x="20" y="25"/>
                    </a:lnTo>
                    <a:lnTo>
                      <a:pt x="30" y="26"/>
                    </a:lnTo>
                    <a:lnTo>
                      <a:pt x="40" y="27"/>
                    </a:lnTo>
                    <a:lnTo>
                      <a:pt x="51" y="28"/>
                    </a:lnTo>
                    <a:lnTo>
                      <a:pt x="62" y="30"/>
                    </a:lnTo>
                    <a:lnTo>
                      <a:pt x="72" y="30"/>
                    </a:lnTo>
                    <a:lnTo>
                      <a:pt x="83" y="31"/>
                    </a:lnTo>
                    <a:lnTo>
                      <a:pt x="93" y="30"/>
                    </a:lnTo>
                    <a:lnTo>
                      <a:pt x="103" y="30"/>
                    </a:lnTo>
                    <a:lnTo>
                      <a:pt x="110" y="29"/>
                    </a:lnTo>
                    <a:lnTo>
                      <a:pt x="117" y="28"/>
                    </a:lnTo>
                    <a:lnTo>
                      <a:pt x="120" y="26"/>
                    </a:lnTo>
                    <a:lnTo>
                      <a:pt x="122" y="23"/>
                    </a:lnTo>
                    <a:lnTo>
                      <a:pt x="121" y="18"/>
                    </a:lnTo>
                    <a:lnTo>
                      <a:pt x="118" y="15"/>
                    </a:lnTo>
                    <a:lnTo>
                      <a:pt x="112" y="11"/>
                    </a:lnTo>
                    <a:lnTo>
                      <a:pt x="106" y="9"/>
                    </a:lnTo>
                    <a:lnTo>
                      <a:pt x="97" y="6"/>
                    </a:lnTo>
                    <a:lnTo>
                      <a:pt x="90" y="4"/>
                    </a:lnTo>
                    <a:lnTo>
                      <a:pt x="80" y="3"/>
                    </a:lnTo>
                    <a:lnTo>
                      <a:pt x="70" y="2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1" y="1"/>
                    </a:lnTo>
                    <a:lnTo>
                      <a:pt x="24" y="1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58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9" name="Freeform 77"/>
              <p:cNvSpPr>
                <a:spLocks/>
              </p:cNvSpPr>
              <p:nvPr/>
            </p:nvSpPr>
            <p:spPr bwMode="auto">
              <a:xfrm>
                <a:off x="1102" y="2876"/>
                <a:ext cx="27" cy="27"/>
              </a:xfrm>
              <a:custGeom>
                <a:avLst/>
                <a:gdLst>
                  <a:gd name="T0" fmla="*/ 20 w 54"/>
                  <a:gd name="T1" fmla="*/ 0 h 54"/>
                  <a:gd name="T2" fmla="*/ 21 w 54"/>
                  <a:gd name="T3" fmla="*/ 2 h 54"/>
                  <a:gd name="T4" fmla="*/ 22 w 54"/>
                  <a:gd name="T5" fmla="*/ 5 h 54"/>
                  <a:gd name="T6" fmla="*/ 23 w 54"/>
                  <a:gd name="T7" fmla="*/ 6 h 54"/>
                  <a:gd name="T8" fmla="*/ 24 w 54"/>
                  <a:gd name="T9" fmla="*/ 7 h 54"/>
                  <a:gd name="T10" fmla="*/ 25 w 54"/>
                  <a:gd name="T11" fmla="*/ 10 h 54"/>
                  <a:gd name="T12" fmla="*/ 26 w 54"/>
                  <a:gd name="T13" fmla="*/ 12 h 54"/>
                  <a:gd name="T14" fmla="*/ 26 w 54"/>
                  <a:gd name="T15" fmla="*/ 13 h 54"/>
                  <a:gd name="T16" fmla="*/ 27 w 54"/>
                  <a:gd name="T17" fmla="*/ 15 h 54"/>
                  <a:gd name="T18" fmla="*/ 27 w 54"/>
                  <a:gd name="T19" fmla="*/ 17 h 54"/>
                  <a:gd name="T20" fmla="*/ 27 w 54"/>
                  <a:gd name="T21" fmla="*/ 19 h 54"/>
                  <a:gd name="T22" fmla="*/ 27 w 54"/>
                  <a:gd name="T23" fmla="*/ 21 h 54"/>
                  <a:gd name="T24" fmla="*/ 27 w 54"/>
                  <a:gd name="T25" fmla="*/ 23 h 54"/>
                  <a:gd name="T26" fmla="*/ 26 w 54"/>
                  <a:gd name="T27" fmla="*/ 24 h 54"/>
                  <a:gd name="T28" fmla="*/ 25 w 54"/>
                  <a:gd name="T29" fmla="*/ 27 h 54"/>
                  <a:gd name="T30" fmla="*/ 23 w 54"/>
                  <a:gd name="T31" fmla="*/ 27 h 54"/>
                  <a:gd name="T32" fmla="*/ 21 w 54"/>
                  <a:gd name="T33" fmla="*/ 27 h 54"/>
                  <a:gd name="T34" fmla="*/ 20 w 54"/>
                  <a:gd name="T35" fmla="*/ 27 h 54"/>
                  <a:gd name="T36" fmla="*/ 19 w 54"/>
                  <a:gd name="T37" fmla="*/ 26 h 54"/>
                  <a:gd name="T38" fmla="*/ 17 w 54"/>
                  <a:gd name="T39" fmla="*/ 24 h 54"/>
                  <a:gd name="T40" fmla="*/ 16 w 54"/>
                  <a:gd name="T41" fmla="*/ 22 h 54"/>
                  <a:gd name="T42" fmla="*/ 14 w 54"/>
                  <a:gd name="T43" fmla="*/ 19 h 54"/>
                  <a:gd name="T44" fmla="*/ 13 w 54"/>
                  <a:gd name="T45" fmla="*/ 17 h 54"/>
                  <a:gd name="T46" fmla="*/ 12 w 54"/>
                  <a:gd name="T47" fmla="*/ 17 h 54"/>
                  <a:gd name="T48" fmla="*/ 11 w 54"/>
                  <a:gd name="T49" fmla="*/ 17 h 54"/>
                  <a:gd name="T50" fmla="*/ 9 w 54"/>
                  <a:gd name="T51" fmla="*/ 17 h 54"/>
                  <a:gd name="T52" fmla="*/ 7 w 54"/>
                  <a:gd name="T53" fmla="*/ 19 h 54"/>
                  <a:gd name="T54" fmla="*/ 6 w 54"/>
                  <a:gd name="T55" fmla="*/ 20 h 54"/>
                  <a:gd name="T56" fmla="*/ 4 w 54"/>
                  <a:gd name="T57" fmla="*/ 21 h 54"/>
                  <a:gd name="T58" fmla="*/ 2 w 54"/>
                  <a:gd name="T59" fmla="*/ 21 h 54"/>
                  <a:gd name="T60" fmla="*/ 0 w 54"/>
                  <a:gd name="T61" fmla="*/ 19 h 54"/>
                  <a:gd name="T62" fmla="*/ 1 w 54"/>
                  <a:gd name="T63" fmla="*/ 16 h 54"/>
                  <a:gd name="T64" fmla="*/ 2 w 54"/>
                  <a:gd name="T65" fmla="*/ 14 h 54"/>
                  <a:gd name="T66" fmla="*/ 4 w 54"/>
                  <a:gd name="T67" fmla="*/ 12 h 54"/>
                  <a:gd name="T68" fmla="*/ 7 w 54"/>
                  <a:gd name="T69" fmla="*/ 11 h 54"/>
                  <a:gd name="T70" fmla="*/ 9 w 54"/>
                  <a:gd name="T71" fmla="*/ 10 h 54"/>
                  <a:gd name="T72" fmla="*/ 11 w 54"/>
                  <a:gd name="T73" fmla="*/ 8 h 54"/>
                  <a:gd name="T74" fmla="*/ 14 w 54"/>
                  <a:gd name="T75" fmla="*/ 7 h 54"/>
                  <a:gd name="T76" fmla="*/ 15 w 54"/>
                  <a:gd name="T77" fmla="*/ 5 h 54"/>
                  <a:gd name="T78" fmla="*/ 17 w 54"/>
                  <a:gd name="T79" fmla="*/ 3 h 54"/>
                  <a:gd name="T80" fmla="*/ 20 w 54"/>
                  <a:gd name="T81" fmla="*/ 0 h 54"/>
                  <a:gd name="T82" fmla="*/ 20 w 54"/>
                  <a:gd name="T83" fmla="*/ 0 h 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"/>
                  <a:gd name="T127" fmla="*/ 0 h 54"/>
                  <a:gd name="T128" fmla="*/ 54 w 54"/>
                  <a:gd name="T129" fmla="*/ 54 h 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" h="54">
                    <a:moveTo>
                      <a:pt x="39" y="0"/>
                    </a:moveTo>
                    <a:lnTo>
                      <a:pt x="41" y="4"/>
                    </a:lnTo>
                    <a:lnTo>
                      <a:pt x="44" y="9"/>
                    </a:lnTo>
                    <a:lnTo>
                      <a:pt x="45" y="12"/>
                    </a:lnTo>
                    <a:lnTo>
                      <a:pt x="47" y="15"/>
                    </a:lnTo>
                    <a:lnTo>
                      <a:pt x="49" y="19"/>
                    </a:lnTo>
                    <a:lnTo>
                      <a:pt x="51" y="23"/>
                    </a:lnTo>
                    <a:lnTo>
                      <a:pt x="52" y="26"/>
                    </a:lnTo>
                    <a:lnTo>
                      <a:pt x="53" y="30"/>
                    </a:lnTo>
                    <a:lnTo>
                      <a:pt x="53" y="34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3" y="45"/>
                    </a:lnTo>
                    <a:lnTo>
                      <a:pt x="52" y="48"/>
                    </a:lnTo>
                    <a:lnTo>
                      <a:pt x="50" y="53"/>
                    </a:lnTo>
                    <a:lnTo>
                      <a:pt x="45" y="54"/>
                    </a:lnTo>
                    <a:lnTo>
                      <a:pt x="42" y="54"/>
                    </a:lnTo>
                    <a:lnTo>
                      <a:pt x="40" y="53"/>
                    </a:lnTo>
                    <a:lnTo>
                      <a:pt x="38" y="52"/>
                    </a:lnTo>
                    <a:lnTo>
                      <a:pt x="33" y="47"/>
                    </a:lnTo>
                    <a:lnTo>
                      <a:pt x="32" y="43"/>
                    </a:lnTo>
                    <a:lnTo>
                      <a:pt x="29" y="38"/>
                    </a:lnTo>
                    <a:lnTo>
                      <a:pt x="26" y="34"/>
                    </a:lnTo>
                    <a:lnTo>
                      <a:pt x="24" y="33"/>
                    </a:lnTo>
                    <a:lnTo>
                      <a:pt x="21" y="34"/>
                    </a:lnTo>
                    <a:lnTo>
                      <a:pt x="18" y="34"/>
                    </a:lnTo>
                    <a:lnTo>
                      <a:pt x="15" y="38"/>
                    </a:lnTo>
                    <a:lnTo>
                      <a:pt x="12" y="39"/>
                    </a:lnTo>
                    <a:lnTo>
                      <a:pt x="8" y="41"/>
                    </a:lnTo>
                    <a:lnTo>
                      <a:pt x="4" y="41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3" y="27"/>
                    </a:lnTo>
                    <a:lnTo>
                      <a:pt x="8" y="23"/>
                    </a:lnTo>
                    <a:lnTo>
                      <a:pt x="13" y="21"/>
                    </a:lnTo>
                    <a:lnTo>
                      <a:pt x="18" y="19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0" y="9"/>
                    </a:lnTo>
                    <a:lnTo>
                      <a:pt x="34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8635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0" name="Freeform 78"/>
              <p:cNvSpPr>
                <a:spLocks/>
              </p:cNvSpPr>
              <p:nvPr/>
            </p:nvSpPr>
            <p:spPr bwMode="auto">
              <a:xfrm>
                <a:off x="1353" y="2894"/>
                <a:ext cx="20" cy="20"/>
              </a:xfrm>
              <a:custGeom>
                <a:avLst/>
                <a:gdLst>
                  <a:gd name="T0" fmla="*/ 10 w 40"/>
                  <a:gd name="T1" fmla="*/ 20 h 39"/>
                  <a:gd name="T2" fmla="*/ 11 w 40"/>
                  <a:gd name="T3" fmla="*/ 20 h 39"/>
                  <a:gd name="T4" fmla="*/ 13 w 40"/>
                  <a:gd name="T5" fmla="*/ 19 h 39"/>
                  <a:gd name="T6" fmla="*/ 15 w 40"/>
                  <a:gd name="T7" fmla="*/ 18 h 39"/>
                  <a:gd name="T8" fmla="*/ 17 w 40"/>
                  <a:gd name="T9" fmla="*/ 17 h 39"/>
                  <a:gd name="T10" fmla="*/ 17 w 40"/>
                  <a:gd name="T11" fmla="*/ 15 h 39"/>
                  <a:gd name="T12" fmla="*/ 19 w 40"/>
                  <a:gd name="T13" fmla="*/ 13 h 39"/>
                  <a:gd name="T14" fmla="*/ 20 w 40"/>
                  <a:gd name="T15" fmla="*/ 12 h 39"/>
                  <a:gd name="T16" fmla="*/ 20 w 40"/>
                  <a:gd name="T17" fmla="*/ 10 h 39"/>
                  <a:gd name="T18" fmla="*/ 20 w 40"/>
                  <a:gd name="T19" fmla="*/ 8 h 39"/>
                  <a:gd name="T20" fmla="*/ 19 w 40"/>
                  <a:gd name="T21" fmla="*/ 6 h 39"/>
                  <a:gd name="T22" fmla="*/ 17 w 40"/>
                  <a:gd name="T23" fmla="*/ 4 h 39"/>
                  <a:gd name="T24" fmla="*/ 17 w 40"/>
                  <a:gd name="T25" fmla="*/ 3 h 39"/>
                  <a:gd name="T26" fmla="*/ 15 w 40"/>
                  <a:gd name="T27" fmla="*/ 2 h 39"/>
                  <a:gd name="T28" fmla="*/ 13 w 40"/>
                  <a:gd name="T29" fmla="*/ 1 h 39"/>
                  <a:gd name="T30" fmla="*/ 11 w 40"/>
                  <a:gd name="T31" fmla="*/ 0 h 39"/>
                  <a:gd name="T32" fmla="*/ 10 w 40"/>
                  <a:gd name="T33" fmla="*/ 0 h 39"/>
                  <a:gd name="T34" fmla="*/ 7 w 40"/>
                  <a:gd name="T35" fmla="*/ 0 h 39"/>
                  <a:gd name="T36" fmla="*/ 5 w 40"/>
                  <a:gd name="T37" fmla="*/ 1 h 39"/>
                  <a:gd name="T38" fmla="*/ 4 w 40"/>
                  <a:gd name="T39" fmla="*/ 2 h 39"/>
                  <a:gd name="T40" fmla="*/ 3 w 40"/>
                  <a:gd name="T41" fmla="*/ 3 h 39"/>
                  <a:gd name="T42" fmla="*/ 1 w 40"/>
                  <a:gd name="T43" fmla="*/ 4 h 39"/>
                  <a:gd name="T44" fmla="*/ 1 w 40"/>
                  <a:gd name="T45" fmla="*/ 6 h 39"/>
                  <a:gd name="T46" fmla="*/ 0 w 40"/>
                  <a:gd name="T47" fmla="*/ 8 h 39"/>
                  <a:gd name="T48" fmla="*/ 0 w 40"/>
                  <a:gd name="T49" fmla="*/ 10 h 39"/>
                  <a:gd name="T50" fmla="*/ 0 w 40"/>
                  <a:gd name="T51" fmla="*/ 12 h 39"/>
                  <a:gd name="T52" fmla="*/ 1 w 40"/>
                  <a:gd name="T53" fmla="*/ 13 h 39"/>
                  <a:gd name="T54" fmla="*/ 1 w 40"/>
                  <a:gd name="T55" fmla="*/ 15 h 39"/>
                  <a:gd name="T56" fmla="*/ 3 w 40"/>
                  <a:gd name="T57" fmla="*/ 17 h 39"/>
                  <a:gd name="T58" fmla="*/ 4 w 40"/>
                  <a:gd name="T59" fmla="*/ 18 h 39"/>
                  <a:gd name="T60" fmla="*/ 5 w 40"/>
                  <a:gd name="T61" fmla="*/ 19 h 39"/>
                  <a:gd name="T62" fmla="*/ 7 w 40"/>
                  <a:gd name="T63" fmla="*/ 20 h 39"/>
                  <a:gd name="T64" fmla="*/ 10 w 40"/>
                  <a:gd name="T65" fmla="*/ 20 h 39"/>
                  <a:gd name="T66" fmla="*/ 10 w 40"/>
                  <a:gd name="T67" fmla="*/ 20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"/>
                  <a:gd name="T103" fmla="*/ 0 h 39"/>
                  <a:gd name="T104" fmla="*/ 40 w 40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" h="39">
                    <a:moveTo>
                      <a:pt x="19" y="39"/>
                    </a:moveTo>
                    <a:lnTo>
                      <a:pt x="22" y="39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23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1" y="37"/>
                    </a:lnTo>
                    <a:lnTo>
                      <a:pt x="15" y="39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E8635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1" name="Freeform 79"/>
              <p:cNvSpPr>
                <a:spLocks/>
              </p:cNvSpPr>
              <p:nvPr/>
            </p:nvSpPr>
            <p:spPr bwMode="auto">
              <a:xfrm>
                <a:off x="1353" y="2870"/>
                <a:ext cx="7" cy="17"/>
              </a:xfrm>
              <a:custGeom>
                <a:avLst/>
                <a:gdLst>
                  <a:gd name="T0" fmla="*/ 3 w 14"/>
                  <a:gd name="T1" fmla="*/ 1 h 32"/>
                  <a:gd name="T2" fmla="*/ 4 w 14"/>
                  <a:gd name="T3" fmla="*/ 0 h 32"/>
                  <a:gd name="T4" fmla="*/ 5 w 14"/>
                  <a:gd name="T5" fmla="*/ 1 h 32"/>
                  <a:gd name="T6" fmla="*/ 6 w 14"/>
                  <a:gd name="T7" fmla="*/ 2 h 32"/>
                  <a:gd name="T8" fmla="*/ 7 w 14"/>
                  <a:gd name="T9" fmla="*/ 4 h 32"/>
                  <a:gd name="T10" fmla="*/ 7 w 14"/>
                  <a:gd name="T11" fmla="*/ 6 h 32"/>
                  <a:gd name="T12" fmla="*/ 7 w 14"/>
                  <a:gd name="T13" fmla="*/ 9 h 32"/>
                  <a:gd name="T14" fmla="*/ 7 w 14"/>
                  <a:gd name="T15" fmla="*/ 11 h 32"/>
                  <a:gd name="T16" fmla="*/ 7 w 14"/>
                  <a:gd name="T17" fmla="*/ 13 h 32"/>
                  <a:gd name="T18" fmla="*/ 5 w 14"/>
                  <a:gd name="T19" fmla="*/ 15 h 32"/>
                  <a:gd name="T20" fmla="*/ 4 w 14"/>
                  <a:gd name="T21" fmla="*/ 17 h 32"/>
                  <a:gd name="T22" fmla="*/ 3 w 14"/>
                  <a:gd name="T23" fmla="*/ 17 h 32"/>
                  <a:gd name="T24" fmla="*/ 2 w 14"/>
                  <a:gd name="T25" fmla="*/ 17 h 32"/>
                  <a:gd name="T26" fmla="*/ 1 w 14"/>
                  <a:gd name="T27" fmla="*/ 16 h 32"/>
                  <a:gd name="T28" fmla="*/ 0 w 14"/>
                  <a:gd name="T29" fmla="*/ 14 h 32"/>
                  <a:gd name="T30" fmla="*/ 0 w 14"/>
                  <a:gd name="T31" fmla="*/ 13 h 32"/>
                  <a:gd name="T32" fmla="*/ 1 w 14"/>
                  <a:gd name="T33" fmla="*/ 11 h 32"/>
                  <a:gd name="T34" fmla="*/ 1 w 14"/>
                  <a:gd name="T35" fmla="*/ 9 h 32"/>
                  <a:gd name="T36" fmla="*/ 2 w 14"/>
                  <a:gd name="T37" fmla="*/ 7 h 32"/>
                  <a:gd name="T38" fmla="*/ 2 w 14"/>
                  <a:gd name="T39" fmla="*/ 4 h 32"/>
                  <a:gd name="T40" fmla="*/ 2 w 14"/>
                  <a:gd name="T41" fmla="*/ 2 h 32"/>
                  <a:gd name="T42" fmla="*/ 3 w 14"/>
                  <a:gd name="T43" fmla="*/ 1 h 32"/>
                  <a:gd name="T44" fmla="*/ 3 w 14"/>
                  <a:gd name="T45" fmla="*/ 1 h 32"/>
                  <a:gd name="T46" fmla="*/ 3 w 14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"/>
                  <a:gd name="T73" fmla="*/ 0 h 32"/>
                  <a:gd name="T74" fmla="*/ 14 w 14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" h="32">
                    <a:moveTo>
                      <a:pt x="6" y="1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20"/>
                    </a:lnTo>
                    <a:lnTo>
                      <a:pt x="14" y="25"/>
                    </a:lnTo>
                    <a:lnTo>
                      <a:pt x="10" y="29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20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2" name="Freeform 80"/>
              <p:cNvSpPr>
                <a:spLocks/>
              </p:cNvSpPr>
              <p:nvPr/>
            </p:nvSpPr>
            <p:spPr bwMode="auto">
              <a:xfrm>
                <a:off x="1378" y="2877"/>
                <a:ext cx="13" cy="11"/>
              </a:xfrm>
              <a:custGeom>
                <a:avLst/>
                <a:gdLst>
                  <a:gd name="T0" fmla="*/ 10 w 25"/>
                  <a:gd name="T1" fmla="*/ 0 h 22"/>
                  <a:gd name="T2" fmla="*/ 12 w 25"/>
                  <a:gd name="T3" fmla="*/ 1 h 22"/>
                  <a:gd name="T4" fmla="*/ 13 w 25"/>
                  <a:gd name="T5" fmla="*/ 3 h 22"/>
                  <a:gd name="T6" fmla="*/ 12 w 25"/>
                  <a:gd name="T7" fmla="*/ 6 h 22"/>
                  <a:gd name="T8" fmla="*/ 11 w 25"/>
                  <a:gd name="T9" fmla="*/ 7 h 22"/>
                  <a:gd name="T10" fmla="*/ 8 w 25"/>
                  <a:gd name="T11" fmla="*/ 10 h 22"/>
                  <a:gd name="T12" fmla="*/ 6 w 25"/>
                  <a:gd name="T13" fmla="*/ 11 h 22"/>
                  <a:gd name="T14" fmla="*/ 3 w 25"/>
                  <a:gd name="T15" fmla="*/ 11 h 22"/>
                  <a:gd name="T16" fmla="*/ 1 w 25"/>
                  <a:gd name="T17" fmla="*/ 11 h 22"/>
                  <a:gd name="T18" fmla="*/ 0 w 25"/>
                  <a:gd name="T19" fmla="*/ 9 h 22"/>
                  <a:gd name="T20" fmla="*/ 1 w 25"/>
                  <a:gd name="T21" fmla="*/ 7 h 22"/>
                  <a:gd name="T22" fmla="*/ 2 w 25"/>
                  <a:gd name="T23" fmla="*/ 6 h 22"/>
                  <a:gd name="T24" fmla="*/ 3 w 25"/>
                  <a:gd name="T25" fmla="*/ 4 h 22"/>
                  <a:gd name="T26" fmla="*/ 5 w 25"/>
                  <a:gd name="T27" fmla="*/ 3 h 22"/>
                  <a:gd name="T28" fmla="*/ 6 w 25"/>
                  <a:gd name="T29" fmla="*/ 2 h 22"/>
                  <a:gd name="T30" fmla="*/ 8 w 25"/>
                  <a:gd name="T31" fmla="*/ 1 h 22"/>
                  <a:gd name="T32" fmla="*/ 10 w 25"/>
                  <a:gd name="T33" fmla="*/ 0 h 22"/>
                  <a:gd name="T34" fmla="*/ 10 w 25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2"/>
                  <a:gd name="T56" fmla="*/ 25 w 25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2">
                    <a:moveTo>
                      <a:pt x="19" y="0"/>
                    </a:moveTo>
                    <a:lnTo>
                      <a:pt x="23" y="3"/>
                    </a:lnTo>
                    <a:lnTo>
                      <a:pt x="25" y="6"/>
                    </a:lnTo>
                    <a:lnTo>
                      <a:pt x="23" y="11"/>
                    </a:lnTo>
                    <a:lnTo>
                      <a:pt x="21" y="15"/>
                    </a:lnTo>
                    <a:lnTo>
                      <a:pt x="16" y="19"/>
                    </a:lnTo>
                    <a:lnTo>
                      <a:pt x="11" y="21"/>
                    </a:lnTo>
                    <a:lnTo>
                      <a:pt x="6" y="22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3" name="Freeform 81"/>
              <p:cNvSpPr>
                <a:spLocks/>
              </p:cNvSpPr>
              <p:nvPr/>
            </p:nvSpPr>
            <p:spPr bwMode="auto">
              <a:xfrm>
                <a:off x="1383" y="2905"/>
                <a:ext cx="19" cy="10"/>
              </a:xfrm>
              <a:custGeom>
                <a:avLst/>
                <a:gdLst>
                  <a:gd name="T0" fmla="*/ 1 w 39"/>
                  <a:gd name="T1" fmla="*/ 0 h 20"/>
                  <a:gd name="T2" fmla="*/ 4 w 39"/>
                  <a:gd name="T3" fmla="*/ 1 h 20"/>
                  <a:gd name="T4" fmla="*/ 7 w 39"/>
                  <a:gd name="T5" fmla="*/ 1 h 20"/>
                  <a:gd name="T6" fmla="*/ 9 w 39"/>
                  <a:gd name="T7" fmla="*/ 1 h 20"/>
                  <a:gd name="T8" fmla="*/ 10 w 39"/>
                  <a:gd name="T9" fmla="*/ 1 h 20"/>
                  <a:gd name="T10" fmla="*/ 12 w 39"/>
                  <a:gd name="T11" fmla="*/ 1 h 20"/>
                  <a:gd name="T12" fmla="*/ 14 w 39"/>
                  <a:gd name="T13" fmla="*/ 2 h 20"/>
                  <a:gd name="T14" fmla="*/ 17 w 39"/>
                  <a:gd name="T15" fmla="*/ 3 h 20"/>
                  <a:gd name="T16" fmla="*/ 19 w 39"/>
                  <a:gd name="T17" fmla="*/ 5 h 20"/>
                  <a:gd name="T18" fmla="*/ 19 w 39"/>
                  <a:gd name="T19" fmla="*/ 6 h 20"/>
                  <a:gd name="T20" fmla="*/ 18 w 39"/>
                  <a:gd name="T21" fmla="*/ 10 h 20"/>
                  <a:gd name="T22" fmla="*/ 16 w 39"/>
                  <a:gd name="T23" fmla="*/ 9 h 20"/>
                  <a:gd name="T24" fmla="*/ 13 w 39"/>
                  <a:gd name="T25" fmla="*/ 9 h 20"/>
                  <a:gd name="T26" fmla="*/ 11 w 39"/>
                  <a:gd name="T27" fmla="*/ 9 h 20"/>
                  <a:gd name="T28" fmla="*/ 8 w 39"/>
                  <a:gd name="T29" fmla="*/ 8 h 20"/>
                  <a:gd name="T30" fmla="*/ 6 w 39"/>
                  <a:gd name="T31" fmla="*/ 7 h 20"/>
                  <a:gd name="T32" fmla="*/ 4 w 39"/>
                  <a:gd name="T33" fmla="*/ 7 h 20"/>
                  <a:gd name="T34" fmla="*/ 1 w 39"/>
                  <a:gd name="T35" fmla="*/ 6 h 20"/>
                  <a:gd name="T36" fmla="*/ 1 w 39"/>
                  <a:gd name="T37" fmla="*/ 6 h 20"/>
                  <a:gd name="T38" fmla="*/ 0 w 39"/>
                  <a:gd name="T39" fmla="*/ 5 h 20"/>
                  <a:gd name="T40" fmla="*/ 0 w 39"/>
                  <a:gd name="T41" fmla="*/ 3 h 20"/>
                  <a:gd name="T42" fmla="*/ 0 w 39"/>
                  <a:gd name="T43" fmla="*/ 1 h 20"/>
                  <a:gd name="T44" fmla="*/ 1 w 39"/>
                  <a:gd name="T45" fmla="*/ 0 h 20"/>
                  <a:gd name="T46" fmla="*/ 1 w 39"/>
                  <a:gd name="T47" fmla="*/ 0 h 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9"/>
                  <a:gd name="T73" fmla="*/ 0 h 20"/>
                  <a:gd name="T74" fmla="*/ 39 w 39"/>
                  <a:gd name="T75" fmla="*/ 20 h 2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9" h="20">
                    <a:moveTo>
                      <a:pt x="3" y="0"/>
                    </a:moveTo>
                    <a:lnTo>
                      <a:pt x="8" y="1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8" y="4"/>
                    </a:lnTo>
                    <a:lnTo>
                      <a:pt x="34" y="7"/>
                    </a:lnTo>
                    <a:lnTo>
                      <a:pt x="38" y="9"/>
                    </a:lnTo>
                    <a:lnTo>
                      <a:pt x="39" y="13"/>
                    </a:lnTo>
                    <a:lnTo>
                      <a:pt x="36" y="20"/>
                    </a:lnTo>
                    <a:lnTo>
                      <a:pt x="33" y="17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4" name="Freeform 82"/>
              <p:cNvSpPr>
                <a:spLocks/>
              </p:cNvSpPr>
              <p:nvPr/>
            </p:nvSpPr>
            <p:spPr bwMode="auto">
              <a:xfrm>
                <a:off x="1363" y="2927"/>
                <a:ext cx="8" cy="20"/>
              </a:xfrm>
              <a:custGeom>
                <a:avLst/>
                <a:gdLst>
                  <a:gd name="T0" fmla="*/ 4 w 16"/>
                  <a:gd name="T1" fmla="*/ 0 h 40"/>
                  <a:gd name="T2" fmla="*/ 5 w 16"/>
                  <a:gd name="T3" fmla="*/ 1 h 40"/>
                  <a:gd name="T4" fmla="*/ 7 w 16"/>
                  <a:gd name="T5" fmla="*/ 3 h 40"/>
                  <a:gd name="T6" fmla="*/ 7 w 16"/>
                  <a:gd name="T7" fmla="*/ 5 h 40"/>
                  <a:gd name="T8" fmla="*/ 7 w 16"/>
                  <a:gd name="T9" fmla="*/ 7 h 40"/>
                  <a:gd name="T10" fmla="*/ 7 w 16"/>
                  <a:gd name="T11" fmla="*/ 9 h 40"/>
                  <a:gd name="T12" fmla="*/ 8 w 16"/>
                  <a:gd name="T13" fmla="*/ 11 h 40"/>
                  <a:gd name="T14" fmla="*/ 7 w 16"/>
                  <a:gd name="T15" fmla="*/ 14 h 40"/>
                  <a:gd name="T16" fmla="*/ 6 w 16"/>
                  <a:gd name="T17" fmla="*/ 17 h 40"/>
                  <a:gd name="T18" fmla="*/ 5 w 16"/>
                  <a:gd name="T19" fmla="*/ 20 h 40"/>
                  <a:gd name="T20" fmla="*/ 2 w 16"/>
                  <a:gd name="T21" fmla="*/ 20 h 40"/>
                  <a:gd name="T22" fmla="*/ 1 w 16"/>
                  <a:gd name="T23" fmla="*/ 17 h 40"/>
                  <a:gd name="T24" fmla="*/ 1 w 16"/>
                  <a:gd name="T25" fmla="*/ 14 h 40"/>
                  <a:gd name="T26" fmla="*/ 0 w 16"/>
                  <a:gd name="T27" fmla="*/ 12 h 40"/>
                  <a:gd name="T28" fmla="*/ 1 w 16"/>
                  <a:gd name="T29" fmla="*/ 10 h 40"/>
                  <a:gd name="T30" fmla="*/ 1 w 16"/>
                  <a:gd name="T31" fmla="*/ 6 h 40"/>
                  <a:gd name="T32" fmla="*/ 2 w 16"/>
                  <a:gd name="T33" fmla="*/ 4 h 40"/>
                  <a:gd name="T34" fmla="*/ 3 w 16"/>
                  <a:gd name="T35" fmla="*/ 1 h 40"/>
                  <a:gd name="T36" fmla="*/ 4 w 16"/>
                  <a:gd name="T37" fmla="*/ 0 h 40"/>
                  <a:gd name="T38" fmla="*/ 4 w 16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40"/>
                  <a:gd name="T62" fmla="*/ 16 w 16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40">
                    <a:moveTo>
                      <a:pt x="9" y="0"/>
                    </a:moveTo>
                    <a:lnTo>
                      <a:pt x="11" y="3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5" y="15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5" y="29"/>
                    </a:lnTo>
                    <a:lnTo>
                      <a:pt x="13" y="34"/>
                    </a:lnTo>
                    <a:lnTo>
                      <a:pt x="10" y="39"/>
                    </a:lnTo>
                    <a:lnTo>
                      <a:pt x="4" y="40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2" y="13"/>
                    </a:lnTo>
                    <a:lnTo>
                      <a:pt x="4" y="8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8695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5" name="Freeform 83"/>
              <p:cNvSpPr>
                <a:spLocks/>
              </p:cNvSpPr>
              <p:nvPr/>
            </p:nvSpPr>
            <p:spPr bwMode="auto">
              <a:xfrm>
                <a:off x="973" y="3134"/>
                <a:ext cx="56" cy="70"/>
              </a:xfrm>
              <a:custGeom>
                <a:avLst/>
                <a:gdLst>
                  <a:gd name="T0" fmla="*/ 55 w 111"/>
                  <a:gd name="T1" fmla="*/ 3 h 141"/>
                  <a:gd name="T2" fmla="*/ 55 w 111"/>
                  <a:gd name="T3" fmla="*/ 7 h 141"/>
                  <a:gd name="T4" fmla="*/ 54 w 111"/>
                  <a:gd name="T5" fmla="*/ 11 h 141"/>
                  <a:gd name="T6" fmla="*/ 50 w 111"/>
                  <a:gd name="T7" fmla="*/ 16 h 141"/>
                  <a:gd name="T8" fmla="*/ 44 w 111"/>
                  <a:gd name="T9" fmla="*/ 23 h 141"/>
                  <a:gd name="T10" fmla="*/ 40 w 111"/>
                  <a:gd name="T11" fmla="*/ 29 h 141"/>
                  <a:gd name="T12" fmla="*/ 36 w 111"/>
                  <a:gd name="T13" fmla="*/ 34 h 141"/>
                  <a:gd name="T14" fmla="*/ 31 w 111"/>
                  <a:gd name="T15" fmla="*/ 40 h 141"/>
                  <a:gd name="T16" fmla="*/ 28 w 111"/>
                  <a:gd name="T17" fmla="*/ 47 h 141"/>
                  <a:gd name="T18" fmla="*/ 24 w 111"/>
                  <a:gd name="T19" fmla="*/ 52 h 141"/>
                  <a:gd name="T20" fmla="*/ 19 w 111"/>
                  <a:gd name="T21" fmla="*/ 58 h 141"/>
                  <a:gd name="T22" fmla="*/ 15 w 111"/>
                  <a:gd name="T23" fmla="*/ 63 h 141"/>
                  <a:gd name="T24" fmla="*/ 10 w 111"/>
                  <a:gd name="T25" fmla="*/ 68 h 141"/>
                  <a:gd name="T26" fmla="*/ 5 w 111"/>
                  <a:gd name="T27" fmla="*/ 69 h 141"/>
                  <a:gd name="T28" fmla="*/ 1 w 111"/>
                  <a:gd name="T29" fmla="*/ 69 h 141"/>
                  <a:gd name="T30" fmla="*/ 2 w 111"/>
                  <a:gd name="T31" fmla="*/ 67 h 141"/>
                  <a:gd name="T32" fmla="*/ 6 w 111"/>
                  <a:gd name="T33" fmla="*/ 63 h 141"/>
                  <a:gd name="T34" fmla="*/ 10 w 111"/>
                  <a:gd name="T35" fmla="*/ 59 h 141"/>
                  <a:gd name="T36" fmla="*/ 14 w 111"/>
                  <a:gd name="T37" fmla="*/ 55 h 141"/>
                  <a:gd name="T38" fmla="*/ 17 w 111"/>
                  <a:gd name="T39" fmla="*/ 51 h 141"/>
                  <a:gd name="T40" fmla="*/ 20 w 111"/>
                  <a:gd name="T41" fmla="*/ 47 h 141"/>
                  <a:gd name="T42" fmla="*/ 23 w 111"/>
                  <a:gd name="T43" fmla="*/ 42 h 141"/>
                  <a:gd name="T44" fmla="*/ 26 w 111"/>
                  <a:gd name="T45" fmla="*/ 38 h 141"/>
                  <a:gd name="T46" fmla="*/ 29 w 111"/>
                  <a:gd name="T47" fmla="*/ 33 h 141"/>
                  <a:gd name="T48" fmla="*/ 32 w 111"/>
                  <a:gd name="T49" fmla="*/ 29 h 141"/>
                  <a:gd name="T50" fmla="*/ 36 w 111"/>
                  <a:gd name="T51" fmla="*/ 24 h 141"/>
                  <a:gd name="T52" fmla="*/ 38 w 111"/>
                  <a:gd name="T53" fmla="*/ 19 h 141"/>
                  <a:gd name="T54" fmla="*/ 42 w 111"/>
                  <a:gd name="T55" fmla="*/ 16 h 141"/>
                  <a:gd name="T56" fmla="*/ 45 w 111"/>
                  <a:gd name="T57" fmla="*/ 11 h 141"/>
                  <a:gd name="T58" fmla="*/ 48 w 111"/>
                  <a:gd name="T59" fmla="*/ 6 h 141"/>
                  <a:gd name="T60" fmla="*/ 51 w 111"/>
                  <a:gd name="T61" fmla="*/ 2 h 141"/>
                  <a:gd name="T62" fmla="*/ 53 w 111"/>
                  <a:gd name="T63" fmla="*/ 0 h 1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141"/>
                  <a:gd name="T98" fmla="*/ 111 w 111"/>
                  <a:gd name="T99" fmla="*/ 141 h 1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141">
                    <a:moveTo>
                      <a:pt x="106" y="0"/>
                    </a:moveTo>
                    <a:lnTo>
                      <a:pt x="110" y="6"/>
                    </a:lnTo>
                    <a:lnTo>
                      <a:pt x="111" y="12"/>
                    </a:lnTo>
                    <a:lnTo>
                      <a:pt x="109" y="15"/>
                    </a:lnTo>
                    <a:lnTo>
                      <a:pt x="109" y="19"/>
                    </a:lnTo>
                    <a:lnTo>
                      <a:pt x="107" y="22"/>
                    </a:lnTo>
                    <a:lnTo>
                      <a:pt x="105" y="26"/>
                    </a:lnTo>
                    <a:lnTo>
                      <a:pt x="99" y="33"/>
                    </a:lnTo>
                    <a:lnTo>
                      <a:pt x="94" y="39"/>
                    </a:lnTo>
                    <a:lnTo>
                      <a:pt x="88" y="46"/>
                    </a:lnTo>
                    <a:lnTo>
                      <a:pt x="85" y="52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1" y="69"/>
                    </a:lnTo>
                    <a:lnTo>
                      <a:pt x="67" y="75"/>
                    </a:lnTo>
                    <a:lnTo>
                      <a:pt x="62" y="81"/>
                    </a:lnTo>
                    <a:lnTo>
                      <a:pt x="59" y="87"/>
                    </a:lnTo>
                    <a:lnTo>
                      <a:pt x="55" y="94"/>
                    </a:lnTo>
                    <a:lnTo>
                      <a:pt x="51" y="100"/>
                    </a:lnTo>
                    <a:lnTo>
                      <a:pt x="47" y="105"/>
                    </a:lnTo>
                    <a:lnTo>
                      <a:pt x="43" y="111"/>
                    </a:lnTo>
                    <a:lnTo>
                      <a:pt x="38" y="116"/>
                    </a:lnTo>
                    <a:lnTo>
                      <a:pt x="35" y="123"/>
                    </a:lnTo>
                    <a:lnTo>
                      <a:pt x="30" y="127"/>
                    </a:lnTo>
                    <a:lnTo>
                      <a:pt x="25" y="133"/>
                    </a:lnTo>
                    <a:lnTo>
                      <a:pt x="19" y="136"/>
                    </a:lnTo>
                    <a:lnTo>
                      <a:pt x="13" y="141"/>
                    </a:lnTo>
                    <a:lnTo>
                      <a:pt x="10" y="139"/>
                    </a:lnTo>
                    <a:lnTo>
                      <a:pt x="6" y="139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4" y="134"/>
                    </a:lnTo>
                    <a:lnTo>
                      <a:pt x="8" y="129"/>
                    </a:lnTo>
                    <a:lnTo>
                      <a:pt x="11" y="126"/>
                    </a:lnTo>
                    <a:lnTo>
                      <a:pt x="15" y="122"/>
                    </a:lnTo>
                    <a:lnTo>
                      <a:pt x="19" y="119"/>
                    </a:lnTo>
                    <a:lnTo>
                      <a:pt x="23" y="114"/>
                    </a:lnTo>
                    <a:lnTo>
                      <a:pt x="27" y="111"/>
                    </a:lnTo>
                    <a:lnTo>
                      <a:pt x="31" y="107"/>
                    </a:lnTo>
                    <a:lnTo>
                      <a:pt x="34" y="102"/>
                    </a:lnTo>
                    <a:lnTo>
                      <a:pt x="37" y="98"/>
                    </a:lnTo>
                    <a:lnTo>
                      <a:pt x="39" y="94"/>
                    </a:lnTo>
                    <a:lnTo>
                      <a:pt x="43" y="89"/>
                    </a:lnTo>
                    <a:lnTo>
                      <a:pt x="46" y="85"/>
                    </a:lnTo>
                    <a:lnTo>
                      <a:pt x="49" y="81"/>
                    </a:lnTo>
                    <a:lnTo>
                      <a:pt x="51" y="76"/>
                    </a:lnTo>
                    <a:lnTo>
                      <a:pt x="55" y="72"/>
                    </a:lnTo>
                    <a:lnTo>
                      <a:pt x="57" y="66"/>
                    </a:lnTo>
                    <a:lnTo>
                      <a:pt x="60" y="62"/>
                    </a:lnTo>
                    <a:lnTo>
                      <a:pt x="63" y="58"/>
                    </a:lnTo>
                    <a:lnTo>
                      <a:pt x="67" y="53"/>
                    </a:lnTo>
                    <a:lnTo>
                      <a:pt x="71" y="49"/>
                    </a:lnTo>
                    <a:lnTo>
                      <a:pt x="74" y="45"/>
                    </a:lnTo>
                    <a:lnTo>
                      <a:pt x="76" y="39"/>
                    </a:lnTo>
                    <a:lnTo>
                      <a:pt x="81" y="36"/>
                    </a:lnTo>
                    <a:lnTo>
                      <a:pt x="83" y="32"/>
                    </a:lnTo>
                    <a:lnTo>
                      <a:pt x="86" y="26"/>
                    </a:lnTo>
                    <a:lnTo>
                      <a:pt x="89" y="22"/>
                    </a:lnTo>
                    <a:lnTo>
                      <a:pt x="93" y="18"/>
                    </a:lnTo>
                    <a:lnTo>
                      <a:pt x="96" y="13"/>
                    </a:lnTo>
                    <a:lnTo>
                      <a:pt x="99" y="9"/>
                    </a:lnTo>
                    <a:lnTo>
                      <a:pt x="102" y="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6" name="Freeform 84"/>
              <p:cNvSpPr>
                <a:spLocks/>
              </p:cNvSpPr>
              <p:nvPr/>
            </p:nvSpPr>
            <p:spPr bwMode="auto">
              <a:xfrm>
                <a:off x="1001" y="3147"/>
                <a:ext cx="40" cy="54"/>
              </a:xfrm>
              <a:custGeom>
                <a:avLst/>
                <a:gdLst>
                  <a:gd name="T0" fmla="*/ 37 w 80"/>
                  <a:gd name="T1" fmla="*/ 0 h 108"/>
                  <a:gd name="T2" fmla="*/ 39 w 80"/>
                  <a:gd name="T3" fmla="*/ 3 h 108"/>
                  <a:gd name="T4" fmla="*/ 40 w 80"/>
                  <a:gd name="T5" fmla="*/ 6 h 108"/>
                  <a:gd name="T6" fmla="*/ 40 w 80"/>
                  <a:gd name="T7" fmla="*/ 8 h 108"/>
                  <a:gd name="T8" fmla="*/ 40 w 80"/>
                  <a:gd name="T9" fmla="*/ 10 h 108"/>
                  <a:gd name="T10" fmla="*/ 39 w 80"/>
                  <a:gd name="T11" fmla="*/ 12 h 108"/>
                  <a:gd name="T12" fmla="*/ 38 w 80"/>
                  <a:gd name="T13" fmla="*/ 14 h 108"/>
                  <a:gd name="T14" fmla="*/ 35 w 80"/>
                  <a:gd name="T15" fmla="*/ 17 h 108"/>
                  <a:gd name="T16" fmla="*/ 33 w 80"/>
                  <a:gd name="T17" fmla="*/ 21 h 108"/>
                  <a:gd name="T18" fmla="*/ 29 w 80"/>
                  <a:gd name="T19" fmla="*/ 23 h 108"/>
                  <a:gd name="T20" fmla="*/ 26 w 80"/>
                  <a:gd name="T21" fmla="*/ 26 h 108"/>
                  <a:gd name="T22" fmla="*/ 23 w 80"/>
                  <a:gd name="T23" fmla="*/ 29 h 108"/>
                  <a:gd name="T24" fmla="*/ 21 w 80"/>
                  <a:gd name="T25" fmla="*/ 32 h 108"/>
                  <a:gd name="T26" fmla="*/ 20 w 80"/>
                  <a:gd name="T27" fmla="*/ 34 h 108"/>
                  <a:gd name="T28" fmla="*/ 19 w 80"/>
                  <a:gd name="T29" fmla="*/ 36 h 108"/>
                  <a:gd name="T30" fmla="*/ 18 w 80"/>
                  <a:gd name="T31" fmla="*/ 38 h 108"/>
                  <a:gd name="T32" fmla="*/ 17 w 80"/>
                  <a:gd name="T33" fmla="*/ 39 h 108"/>
                  <a:gd name="T34" fmla="*/ 14 w 80"/>
                  <a:gd name="T35" fmla="*/ 43 h 108"/>
                  <a:gd name="T36" fmla="*/ 12 w 80"/>
                  <a:gd name="T37" fmla="*/ 47 h 108"/>
                  <a:gd name="T38" fmla="*/ 10 w 80"/>
                  <a:gd name="T39" fmla="*/ 48 h 108"/>
                  <a:gd name="T40" fmla="*/ 10 w 80"/>
                  <a:gd name="T41" fmla="*/ 50 h 108"/>
                  <a:gd name="T42" fmla="*/ 8 w 80"/>
                  <a:gd name="T43" fmla="*/ 51 h 108"/>
                  <a:gd name="T44" fmla="*/ 7 w 80"/>
                  <a:gd name="T45" fmla="*/ 54 h 108"/>
                  <a:gd name="T46" fmla="*/ 5 w 80"/>
                  <a:gd name="T47" fmla="*/ 54 h 108"/>
                  <a:gd name="T48" fmla="*/ 3 w 80"/>
                  <a:gd name="T49" fmla="*/ 54 h 108"/>
                  <a:gd name="T50" fmla="*/ 1 w 80"/>
                  <a:gd name="T51" fmla="*/ 54 h 108"/>
                  <a:gd name="T52" fmla="*/ 0 w 80"/>
                  <a:gd name="T53" fmla="*/ 54 h 108"/>
                  <a:gd name="T54" fmla="*/ 1 w 80"/>
                  <a:gd name="T55" fmla="*/ 51 h 108"/>
                  <a:gd name="T56" fmla="*/ 3 w 80"/>
                  <a:gd name="T57" fmla="*/ 48 h 108"/>
                  <a:gd name="T58" fmla="*/ 4 w 80"/>
                  <a:gd name="T59" fmla="*/ 46 h 108"/>
                  <a:gd name="T60" fmla="*/ 6 w 80"/>
                  <a:gd name="T61" fmla="*/ 43 h 108"/>
                  <a:gd name="T62" fmla="*/ 7 w 80"/>
                  <a:gd name="T63" fmla="*/ 41 h 108"/>
                  <a:gd name="T64" fmla="*/ 9 w 80"/>
                  <a:gd name="T65" fmla="*/ 38 h 108"/>
                  <a:gd name="T66" fmla="*/ 10 w 80"/>
                  <a:gd name="T67" fmla="*/ 35 h 108"/>
                  <a:gd name="T68" fmla="*/ 13 w 80"/>
                  <a:gd name="T69" fmla="*/ 33 h 108"/>
                  <a:gd name="T70" fmla="*/ 14 w 80"/>
                  <a:gd name="T71" fmla="*/ 30 h 108"/>
                  <a:gd name="T72" fmla="*/ 16 w 80"/>
                  <a:gd name="T73" fmla="*/ 28 h 108"/>
                  <a:gd name="T74" fmla="*/ 19 w 80"/>
                  <a:gd name="T75" fmla="*/ 25 h 108"/>
                  <a:gd name="T76" fmla="*/ 20 w 80"/>
                  <a:gd name="T77" fmla="*/ 23 h 108"/>
                  <a:gd name="T78" fmla="*/ 22 w 80"/>
                  <a:gd name="T79" fmla="*/ 21 h 108"/>
                  <a:gd name="T80" fmla="*/ 25 w 80"/>
                  <a:gd name="T81" fmla="*/ 18 h 108"/>
                  <a:gd name="T82" fmla="*/ 27 w 80"/>
                  <a:gd name="T83" fmla="*/ 17 h 108"/>
                  <a:gd name="T84" fmla="*/ 30 w 80"/>
                  <a:gd name="T85" fmla="*/ 14 h 108"/>
                  <a:gd name="T86" fmla="*/ 31 w 80"/>
                  <a:gd name="T87" fmla="*/ 13 h 108"/>
                  <a:gd name="T88" fmla="*/ 33 w 80"/>
                  <a:gd name="T89" fmla="*/ 11 h 108"/>
                  <a:gd name="T90" fmla="*/ 33 w 80"/>
                  <a:gd name="T91" fmla="*/ 9 h 108"/>
                  <a:gd name="T92" fmla="*/ 34 w 80"/>
                  <a:gd name="T93" fmla="*/ 7 h 108"/>
                  <a:gd name="T94" fmla="*/ 34 w 80"/>
                  <a:gd name="T95" fmla="*/ 6 h 108"/>
                  <a:gd name="T96" fmla="*/ 34 w 80"/>
                  <a:gd name="T97" fmla="*/ 3 h 108"/>
                  <a:gd name="T98" fmla="*/ 35 w 80"/>
                  <a:gd name="T99" fmla="*/ 1 h 108"/>
                  <a:gd name="T100" fmla="*/ 37 w 80"/>
                  <a:gd name="T101" fmla="*/ 0 h 108"/>
                  <a:gd name="T102" fmla="*/ 37 w 80"/>
                  <a:gd name="T103" fmla="*/ 0 h 1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0"/>
                  <a:gd name="T157" fmla="*/ 0 h 108"/>
                  <a:gd name="T158" fmla="*/ 80 w 80"/>
                  <a:gd name="T159" fmla="*/ 108 h 10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0" h="108">
                    <a:moveTo>
                      <a:pt x="74" y="0"/>
                    </a:moveTo>
                    <a:lnTo>
                      <a:pt x="78" y="6"/>
                    </a:lnTo>
                    <a:lnTo>
                      <a:pt x="80" y="12"/>
                    </a:lnTo>
                    <a:lnTo>
                      <a:pt x="79" y="16"/>
                    </a:lnTo>
                    <a:lnTo>
                      <a:pt x="79" y="20"/>
                    </a:lnTo>
                    <a:lnTo>
                      <a:pt x="77" y="24"/>
                    </a:lnTo>
                    <a:lnTo>
                      <a:pt x="76" y="27"/>
                    </a:lnTo>
                    <a:lnTo>
                      <a:pt x="70" y="34"/>
                    </a:lnTo>
                    <a:lnTo>
                      <a:pt x="66" y="42"/>
                    </a:lnTo>
                    <a:lnTo>
                      <a:pt x="59" y="46"/>
                    </a:lnTo>
                    <a:lnTo>
                      <a:pt x="53" y="51"/>
                    </a:lnTo>
                    <a:lnTo>
                      <a:pt x="47" y="58"/>
                    </a:lnTo>
                    <a:lnTo>
                      <a:pt x="42" y="64"/>
                    </a:lnTo>
                    <a:lnTo>
                      <a:pt x="40" y="68"/>
                    </a:lnTo>
                    <a:lnTo>
                      <a:pt x="37" y="71"/>
                    </a:lnTo>
                    <a:lnTo>
                      <a:pt x="36" y="75"/>
                    </a:lnTo>
                    <a:lnTo>
                      <a:pt x="33" y="78"/>
                    </a:lnTo>
                    <a:lnTo>
                      <a:pt x="29" y="85"/>
                    </a:lnTo>
                    <a:lnTo>
                      <a:pt x="24" y="93"/>
                    </a:lnTo>
                    <a:lnTo>
                      <a:pt x="21" y="96"/>
                    </a:lnTo>
                    <a:lnTo>
                      <a:pt x="19" y="99"/>
                    </a:lnTo>
                    <a:lnTo>
                      <a:pt x="16" y="102"/>
                    </a:lnTo>
                    <a:lnTo>
                      <a:pt x="14" y="107"/>
                    </a:lnTo>
                    <a:lnTo>
                      <a:pt x="9" y="107"/>
                    </a:lnTo>
                    <a:lnTo>
                      <a:pt x="6" y="107"/>
                    </a:lnTo>
                    <a:lnTo>
                      <a:pt x="3" y="107"/>
                    </a:lnTo>
                    <a:lnTo>
                      <a:pt x="0" y="108"/>
                    </a:lnTo>
                    <a:lnTo>
                      <a:pt x="3" y="101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6"/>
                    </a:lnTo>
                    <a:lnTo>
                      <a:pt x="15" y="81"/>
                    </a:lnTo>
                    <a:lnTo>
                      <a:pt x="18" y="75"/>
                    </a:lnTo>
                    <a:lnTo>
                      <a:pt x="21" y="70"/>
                    </a:lnTo>
                    <a:lnTo>
                      <a:pt x="26" y="65"/>
                    </a:lnTo>
                    <a:lnTo>
                      <a:pt x="29" y="60"/>
                    </a:lnTo>
                    <a:lnTo>
                      <a:pt x="32" y="56"/>
                    </a:lnTo>
                    <a:lnTo>
                      <a:pt x="37" y="50"/>
                    </a:lnTo>
                    <a:lnTo>
                      <a:pt x="41" y="46"/>
                    </a:lnTo>
                    <a:lnTo>
                      <a:pt x="45" y="42"/>
                    </a:lnTo>
                    <a:lnTo>
                      <a:pt x="50" y="36"/>
                    </a:lnTo>
                    <a:lnTo>
                      <a:pt x="55" y="33"/>
                    </a:lnTo>
                    <a:lnTo>
                      <a:pt x="60" y="29"/>
                    </a:lnTo>
                    <a:lnTo>
                      <a:pt x="63" y="25"/>
                    </a:lnTo>
                    <a:lnTo>
                      <a:pt x="65" y="22"/>
                    </a:lnTo>
                    <a:lnTo>
                      <a:pt x="66" y="18"/>
                    </a:lnTo>
                    <a:lnTo>
                      <a:pt x="67" y="14"/>
                    </a:lnTo>
                    <a:lnTo>
                      <a:pt x="67" y="11"/>
                    </a:lnTo>
                    <a:lnTo>
                      <a:pt x="68" y="7"/>
                    </a:lnTo>
                    <a:lnTo>
                      <a:pt x="69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7" name="Freeform 85"/>
              <p:cNvSpPr>
                <a:spLocks/>
              </p:cNvSpPr>
              <p:nvPr/>
            </p:nvSpPr>
            <p:spPr bwMode="auto">
              <a:xfrm>
                <a:off x="1039" y="3154"/>
                <a:ext cx="15" cy="22"/>
              </a:xfrm>
              <a:custGeom>
                <a:avLst/>
                <a:gdLst>
                  <a:gd name="T0" fmla="*/ 13 w 30"/>
                  <a:gd name="T1" fmla="*/ 0 h 46"/>
                  <a:gd name="T2" fmla="*/ 15 w 30"/>
                  <a:gd name="T3" fmla="*/ 2 h 46"/>
                  <a:gd name="T4" fmla="*/ 15 w 30"/>
                  <a:gd name="T5" fmla="*/ 5 h 46"/>
                  <a:gd name="T6" fmla="*/ 14 w 30"/>
                  <a:gd name="T7" fmla="*/ 8 h 46"/>
                  <a:gd name="T8" fmla="*/ 13 w 30"/>
                  <a:gd name="T9" fmla="*/ 11 h 46"/>
                  <a:gd name="T10" fmla="*/ 10 w 30"/>
                  <a:gd name="T11" fmla="*/ 14 h 46"/>
                  <a:gd name="T12" fmla="*/ 8 w 30"/>
                  <a:gd name="T13" fmla="*/ 16 h 46"/>
                  <a:gd name="T14" fmla="*/ 6 w 30"/>
                  <a:gd name="T15" fmla="*/ 19 h 46"/>
                  <a:gd name="T16" fmla="*/ 4 w 30"/>
                  <a:gd name="T17" fmla="*/ 22 h 46"/>
                  <a:gd name="T18" fmla="*/ 3 w 30"/>
                  <a:gd name="T19" fmla="*/ 22 h 46"/>
                  <a:gd name="T20" fmla="*/ 1 w 30"/>
                  <a:gd name="T21" fmla="*/ 22 h 46"/>
                  <a:gd name="T22" fmla="*/ 0 w 30"/>
                  <a:gd name="T23" fmla="*/ 19 h 46"/>
                  <a:gd name="T24" fmla="*/ 1 w 30"/>
                  <a:gd name="T25" fmla="*/ 16 h 46"/>
                  <a:gd name="T26" fmla="*/ 2 w 30"/>
                  <a:gd name="T27" fmla="*/ 13 h 46"/>
                  <a:gd name="T28" fmla="*/ 4 w 30"/>
                  <a:gd name="T29" fmla="*/ 11 h 46"/>
                  <a:gd name="T30" fmla="*/ 7 w 30"/>
                  <a:gd name="T31" fmla="*/ 8 h 46"/>
                  <a:gd name="T32" fmla="*/ 9 w 30"/>
                  <a:gd name="T33" fmla="*/ 5 h 46"/>
                  <a:gd name="T34" fmla="*/ 11 w 30"/>
                  <a:gd name="T35" fmla="*/ 3 h 46"/>
                  <a:gd name="T36" fmla="*/ 13 w 30"/>
                  <a:gd name="T37" fmla="*/ 0 h 46"/>
                  <a:gd name="T38" fmla="*/ 13 w 30"/>
                  <a:gd name="T39" fmla="*/ 0 h 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46"/>
                  <a:gd name="T62" fmla="*/ 30 w 30"/>
                  <a:gd name="T63" fmla="*/ 46 h 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46">
                    <a:moveTo>
                      <a:pt x="25" y="0"/>
                    </a:moveTo>
                    <a:lnTo>
                      <a:pt x="29" y="5"/>
                    </a:lnTo>
                    <a:lnTo>
                      <a:pt x="30" y="10"/>
                    </a:lnTo>
                    <a:lnTo>
                      <a:pt x="28" y="16"/>
                    </a:lnTo>
                    <a:lnTo>
                      <a:pt x="25" y="22"/>
                    </a:lnTo>
                    <a:lnTo>
                      <a:pt x="20" y="29"/>
                    </a:lnTo>
                    <a:lnTo>
                      <a:pt x="16" y="34"/>
                    </a:lnTo>
                    <a:lnTo>
                      <a:pt x="12" y="39"/>
                    </a:lnTo>
                    <a:lnTo>
                      <a:pt x="8" y="46"/>
                    </a:lnTo>
                    <a:lnTo>
                      <a:pt x="5" y="46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1" y="33"/>
                    </a:lnTo>
                    <a:lnTo>
                      <a:pt x="4" y="27"/>
                    </a:lnTo>
                    <a:lnTo>
                      <a:pt x="8" y="22"/>
                    </a:lnTo>
                    <a:lnTo>
                      <a:pt x="13" y="17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8" name="Freeform 86"/>
              <p:cNvSpPr>
                <a:spLocks/>
              </p:cNvSpPr>
              <p:nvPr/>
            </p:nvSpPr>
            <p:spPr bwMode="auto">
              <a:xfrm>
                <a:off x="1046" y="3160"/>
                <a:ext cx="24" cy="35"/>
              </a:xfrm>
              <a:custGeom>
                <a:avLst/>
                <a:gdLst>
                  <a:gd name="T0" fmla="*/ 22 w 48"/>
                  <a:gd name="T1" fmla="*/ 0 h 71"/>
                  <a:gd name="T2" fmla="*/ 23 w 48"/>
                  <a:gd name="T3" fmla="*/ 2 h 71"/>
                  <a:gd name="T4" fmla="*/ 24 w 48"/>
                  <a:gd name="T5" fmla="*/ 3 h 71"/>
                  <a:gd name="T6" fmla="*/ 24 w 48"/>
                  <a:gd name="T7" fmla="*/ 5 h 71"/>
                  <a:gd name="T8" fmla="*/ 24 w 48"/>
                  <a:gd name="T9" fmla="*/ 7 h 71"/>
                  <a:gd name="T10" fmla="*/ 24 w 48"/>
                  <a:gd name="T11" fmla="*/ 9 h 71"/>
                  <a:gd name="T12" fmla="*/ 24 w 48"/>
                  <a:gd name="T13" fmla="*/ 11 h 71"/>
                  <a:gd name="T14" fmla="*/ 22 w 48"/>
                  <a:gd name="T15" fmla="*/ 13 h 71"/>
                  <a:gd name="T16" fmla="*/ 22 w 48"/>
                  <a:gd name="T17" fmla="*/ 16 h 71"/>
                  <a:gd name="T18" fmla="*/ 20 w 48"/>
                  <a:gd name="T19" fmla="*/ 18 h 71"/>
                  <a:gd name="T20" fmla="*/ 19 w 48"/>
                  <a:gd name="T21" fmla="*/ 19 h 71"/>
                  <a:gd name="T22" fmla="*/ 18 w 48"/>
                  <a:gd name="T23" fmla="*/ 22 h 71"/>
                  <a:gd name="T24" fmla="*/ 16 w 48"/>
                  <a:gd name="T25" fmla="*/ 24 h 71"/>
                  <a:gd name="T26" fmla="*/ 14 w 48"/>
                  <a:gd name="T27" fmla="*/ 25 h 71"/>
                  <a:gd name="T28" fmla="*/ 12 w 48"/>
                  <a:gd name="T29" fmla="*/ 28 h 71"/>
                  <a:gd name="T30" fmla="*/ 11 w 48"/>
                  <a:gd name="T31" fmla="*/ 29 h 71"/>
                  <a:gd name="T32" fmla="*/ 10 w 48"/>
                  <a:gd name="T33" fmla="*/ 31 h 71"/>
                  <a:gd name="T34" fmla="*/ 7 w 48"/>
                  <a:gd name="T35" fmla="*/ 33 h 71"/>
                  <a:gd name="T36" fmla="*/ 5 w 48"/>
                  <a:gd name="T37" fmla="*/ 35 h 71"/>
                  <a:gd name="T38" fmla="*/ 2 w 48"/>
                  <a:gd name="T39" fmla="*/ 34 h 71"/>
                  <a:gd name="T40" fmla="*/ 0 w 48"/>
                  <a:gd name="T41" fmla="*/ 33 h 71"/>
                  <a:gd name="T42" fmla="*/ 2 w 48"/>
                  <a:gd name="T43" fmla="*/ 31 h 71"/>
                  <a:gd name="T44" fmla="*/ 3 w 48"/>
                  <a:gd name="T45" fmla="*/ 29 h 71"/>
                  <a:gd name="T46" fmla="*/ 5 w 48"/>
                  <a:gd name="T47" fmla="*/ 27 h 71"/>
                  <a:gd name="T48" fmla="*/ 6 w 48"/>
                  <a:gd name="T49" fmla="*/ 25 h 71"/>
                  <a:gd name="T50" fmla="*/ 8 w 48"/>
                  <a:gd name="T51" fmla="*/ 23 h 71"/>
                  <a:gd name="T52" fmla="*/ 9 w 48"/>
                  <a:gd name="T53" fmla="*/ 21 h 71"/>
                  <a:gd name="T54" fmla="*/ 11 w 48"/>
                  <a:gd name="T55" fmla="*/ 19 h 71"/>
                  <a:gd name="T56" fmla="*/ 12 w 48"/>
                  <a:gd name="T57" fmla="*/ 17 h 71"/>
                  <a:gd name="T58" fmla="*/ 13 w 48"/>
                  <a:gd name="T59" fmla="*/ 15 h 71"/>
                  <a:gd name="T60" fmla="*/ 14 w 48"/>
                  <a:gd name="T61" fmla="*/ 12 h 71"/>
                  <a:gd name="T62" fmla="*/ 15 w 48"/>
                  <a:gd name="T63" fmla="*/ 10 h 71"/>
                  <a:gd name="T64" fmla="*/ 17 w 48"/>
                  <a:gd name="T65" fmla="*/ 8 h 71"/>
                  <a:gd name="T66" fmla="*/ 18 w 48"/>
                  <a:gd name="T67" fmla="*/ 6 h 71"/>
                  <a:gd name="T68" fmla="*/ 19 w 48"/>
                  <a:gd name="T69" fmla="*/ 4 h 71"/>
                  <a:gd name="T70" fmla="*/ 20 w 48"/>
                  <a:gd name="T71" fmla="*/ 2 h 71"/>
                  <a:gd name="T72" fmla="*/ 22 w 48"/>
                  <a:gd name="T73" fmla="*/ 0 h 71"/>
                  <a:gd name="T74" fmla="*/ 22 w 48"/>
                  <a:gd name="T75" fmla="*/ 0 h 7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"/>
                  <a:gd name="T115" fmla="*/ 0 h 71"/>
                  <a:gd name="T116" fmla="*/ 48 w 48"/>
                  <a:gd name="T117" fmla="*/ 71 h 7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" h="71">
                    <a:moveTo>
                      <a:pt x="43" y="0"/>
                    </a:moveTo>
                    <a:lnTo>
                      <a:pt x="46" y="4"/>
                    </a:lnTo>
                    <a:lnTo>
                      <a:pt x="47" y="7"/>
                    </a:lnTo>
                    <a:lnTo>
                      <a:pt x="47" y="11"/>
                    </a:lnTo>
                    <a:lnTo>
                      <a:pt x="48" y="14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4" y="27"/>
                    </a:lnTo>
                    <a:lnTo>
                      <a:pt x="43" y="32"/>
                    </a:lnTo>
                    <a:lnTo>
                      <a:pt x="40" y="36"/>
                    </a:lnTo>
                    <a:lnTo>
                      <a:pt x="37" y="39"/>
                    </a:lnTo>
                    <a:lnTo>
                      <a:pt x="35" y="44"/>
                    </a:lnTo>
                    <a:lnTo>
                      <a:pt x="32" y="48"/>
                    </a:lnTo>
                    <a:lnTo>
                      <a:pt x="28" y="51"/>
                    </a:lnTo>
                    <a:lnTo>
                      <a:pt x="25" y="56"/>
                    </a:lnTo>
                    <a:lnTo>
                      <a:pt x="22" y="59"/>
                    </a:lnTo>
                    <a:lnTo>
                      <a:pt x="19" y="62"/>
                    </a:lnTo>
                    <a:lnTo>
                      <a:pt x="14" y="67"/>
                    </a:lnTo>
                    <a:lnTo>
                      <a:pt x="10" y="71"/>
                    </a:lnTo>
                    <a:lnTo>
                      <a:pt x="4" y="68"/>
                    </a:lnTo>
                    <a:lnTo>
                      <a:pt x="0" y="67"/>
                    </a:lnTo>
                    <a:lnTo>
                      <a:pt x="3" y="62"/>
                    </a:lnTo>
                    <a:lnTo>
                      <a:pt x="6" y="59"/>
                    </a:lnTo>
                    <a:lnTo>
                      <a:pt x="10" y="55"/>
                    </a:lnTo>
                    <a:lnTo>
                      <a:pt x="13" y="50"/>
                    </a:lnTo>
                    <a:lnTo>
                      <a:pt x="16" y="46"/>
                    </a:lnTo>
                    <a:lnTo>
                      <a:pt x="18" y="43"/>
                    </a:lnTo>
                    <a:lnTo>
                      <a:pt x="22" y="38"/>
                    </a:lnTo>
                    <a:lnTo>
                      <a:pt x="25" y="34"/>
                    </a:lnTo>
                    <a:lnTo>
                      <a:pt x="26" y="30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4" y="17"/>
                    </a:lnTo>
                    <a:lnTo>
                      <a:pt x="36" y="12"/>
                    </a:lnTo>
                    <a:lnTo>
                      <a:pt x="38" y="9"/>
                    </a:lnTo>
                    <a:lnTo>
                      <a:pt x="40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9" name="Freeform 87"/>
              <p:cNvSpPr>
                <a:spLocks/>
              </p:cNvSpPr>
              <p:nvPr/>
            </p:nvSpPr>
            <p:spPr bwMode="auto">
              <a:xfrm>
                <a:off x="1017" y="3189"/>
                <a:ext cx="20" cy="23"/>
              </a:xfrm>
              <a:custGeom>
                <a:avLst/>
                <a:gdLst>
                  <a:gd name="T0" fmla="*/ 18 w 40"/>
                  <a:gd name="T1" fmla="*/ 0 h 45"/>
                  <a:gd name="T2" fmla="*/ 20 w 40"/>
                  <a:gd name="T3" fmla="*/ 2 h 45"/>
                  <a:gd name="T4" fmla="*/ 20 w 40"/>
                  <a:gd name="T5" fmla="*/ 5 h 45"/>
                  <a:gd name="T6" fmla="*/ 19 w 40"/>
                  <a:gd name="T7" fmla="*/ 8 h 45"/>
                  <a:gd name="T8" fmla="*/ 17 w 40"/>
                  <a:gd name="T9" fmla="*/ 12 h 45"/>
                  <a:gd name="T10" fmla="*/ 14 w 40"/>
                  <a:gd name="T11" fmla="*/ 14 h 45"/>
                  <a:gd name="T12" fmla="*/ 11 w 40"/>
                  <a:gd name="T13" fmla="*/ 17 h 45"/>
                  <a:gd name="T14" fmla="*/ 9 w 40"/>
                  <a:gd name="T15" fmla="*/ 20 h 45"/>
                  <a:gd name="T16" fmla="*/ 6 w 40"/>
                  <a:gd name="T17" fmla="*/ 22 h 45"/>
                  <a:gd name="T18" fmla="*/ 5 w 40"/>
                  <a:gd name="T19" fmla="*/ 22 h 45"/>
                  <a:gd name="T20" fmla="*/ 3 w 40"/>
                  <a:gd name="T21" fmla="*/ 22 h 45"/>
                  <a:gd name="T22" fmla="*/ 1 w 40"/>
                  <a:gd name="T23" fmla="*/ 22 h 45"/>
                  <a:gd name="T24" fmla="*/ 0 w 40"/>
                  <a:gd name="T25" fmla="*/ 23 h 45"/>
                  <a:gd name="T26" fmla="*/ 1 w 40"/>
                  <a:gd name="T27" fmla="*/ 19 h 45"/>
                  <a:gd name="T28" fmla="*/ 3 w 40"/>
                  <a:gd name="T29" fmla="*/ 16 h 45"/>
                  <a:gd name="T30" fmla="*/ 5 w 40"/>
                  <a:gd name="T31" fmla="*/ 13 h 45"/>
                  <a:gd name="T32" fmla="*/ 7 w 40"/>
                  <a:gd name="T33" fmla="*/ 11 h 45"/>
                  <a:gd name="T34" fmla="*/ 10 w 40"/>
                  <a:gd name="T35" fmla="*/ 8 h 45"/>
                  <a:gd name="T36" fmla="*/ 12 w 40"/>
                  <a:gd name="T37" fmla="*/ 5 h 45"/>
                  <a:gd name="T38" fmla="*/ 15 w 40"/>
                  <a:gd name="T39" fmla="*/ 2 h 45"/>
                  <a:gd name="T40" fmla="*/ 18 w 40"/>
                  <a:gd name="T41" fmla="*/ 0 h 45"/>
                  <a:gd name="T42" fmla="*/ 18 w 40"/>
                  <a:gd name="T43" fmla="*/ 0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5"/>
                  <a:gd name="T68" fmla="*/ 40 w 40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5">
                    <a:moveTo>
                      <a:pt x="35" y="0"/>
                    </a:moveTo>
                    <a:lnTo>
                      <a:pt x="39" y="4"/>
                    </a:lnTo>
                    <a:lnTo>
                      <a:pt x="40" y="10"/>
                    </a:lnTo>
                    <a:lnTo>
                      <a:pt x="38" y="16"/>
                    </a:lnTo>
                    <a:lnTo>
                      <a:pt x="34" y="23"/>
                    </a:lnTo>
                    <a:lnTo>
                      <a:pt x="28" y="27"/>
                    </a:lnTo>
                    <a:lnTo>
                      <a:pt x="23" y="34"/>
                    </a:lnTo>
                    <a:lnTo>
                      <a:pt x="18" y="39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7" y="43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6" y="31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21" y="15"/>
                    </a:lnTo>
                    <a:lnTo>
                      <a:pt x="25" y="10"/>
                    </a:lnTo>
                    <a:lnTo>
                      <a:pt x="31" y="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0" name="Freeform 88"/>
              <p:cNvSpPr>
                <a:spLocks/>
              </p:cNvSpPr>
              <p:nvPr/>
            </p:nvSpPr>
            <p:spPr bwMode="auto">
              <a:xfrm>
                <a:off x="1607" y="3235"/>
                <a:ext cx="18" cy="15"/>
              </a:xfrm>
              <a:custGeom>
                <a:avLst/>
                <a:gdLst>
                  <a:gd name="T0" fmla="*/ 13 w 37"/>
                  <a:gd name="T1" fmla="*/ 0 h 31"/>
                  <a:gd name="T2" fmla="*/ 14 w 37"/>
                  <a:gd name="T3" fmla="*/ 0 h 31"/>
                  <a:gd name="T4" fmla="*/ 16 w 37"/>
                  <a:gd name="T5" fmla="*/ 1 h 31"/>
                  <a:gd name="T6" fmla="*/ 17 w 37"/>
                  <a:gd name="T7" fmla="*/ 1 h 31"/>
                  <a:gd name="T8" fmla="*/ 18 w 37"/>
                  <a:gd name="T9" fmla="*/ 3 h 31"/>
                  <a:gd name="T10" fmla="*/ 18 w 37"/>
                  <a:gd name="T11" fmla="*/ 5 h 31"/>
                  <a:gd name="T12" fmla="*/ 18 w 37"/>
                  <a:gd name="T13" fmla="*/ 8 h 31"/>
                  <a:gd name="T14" fmla="*/ 15 w 37"/>
                  <a:gd name="T15" fmla="*/ 10 h 31"/>
                  <a:gd name="T16" fmla="*/ 14 w 37"/>
                  <a:gd name="T17" fmla="*/ 12 h 31"/>
                  <a:gd name="T18" fmla="*/ 10 w 37"/>
                  <a:gd name="T19" fmla="*/ 15 h 31"/>
                  <a:gd name="T20" fmla="*/ 8 w 37"/>
                  <a:gd name="T21" fmla="*/ 15 h 31"/>
                  <a:gd name="T22" fmla="*/ 6 w 37"/>
                  <a:gd name="T23" fmla="*/ 15 h 31"/>
                  <a:gd name="T24" fmla="*/ 4 w 37"/>
                  <a:gd name="T25" fmla="*/ 15 h 31"/>
                  <a:gd name="T26" fmla="*/ 2 w 37"/>
                  <a:gd name="T27" fmla="*/ 14 h 31"/>
                  <a:gd name="T28" fmla="*/ 1 w 37"/>
                  <a:gd name="T29" fmla="*/ 12 h 31"/>
                  <a:gd name="T30" fmla="*/ 0 w 37"/>
                  <a:gd name="T31" fmla="*/ 9 h 31"/>
                  <a:gd name="T32" fmla="*/ 0 w 37"/>
                  <a:gd name="T33" fmla="*/ 6 h 31"/>
                  <a:gd name="T34" fmla="*/ 1 w 37"/>
                  <a:gd name="T35" fmla="*/ 5 h 31"/>
                  <a:gd name="T36" fmla="*/ 3 w 37"/>
                  <a:gd name="T37" fmla="*/ 4 h 31"/>
                  <a:gd name="T38" fmla="*/ 6 w 37"/>
                  <a:gd name="T39" fmla="*/ 3 h 31"/>
                  <a:gd name="T40" fmla="*/ 8 w 37"/>
                  <a:gd name="T41" fmla="*/ 1 h 31"/>
                  <a:gd name="T42" fmla="*/ 10 w 37"/>
                  <a:gd name="T43" fmla="*/ 1 h 31"/>
                  <a:gd name="T44" fmla="*/ 13 w 37"/>
                  <a:gd name="T45" fmla="*/ 0 h 31"/>
                  <a:gd name="T46" fmla="*/ 13 w 37"/>
                  <a:gd name="T47" fmla="*/ 0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7"/>
                  <a:gd name="T73" fmla="*/ 0 h 31"/>
                  <a:gd name="T74" fmla="*/ 37 w 37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7" h="31">
                    <a:moveTo>
                      <a:pt x="26" y="0"/>
                    </a:moveTo>
                    <a:lnTo>
                      <a:pt x="29" y="0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6" y="6"/>
                    </a:lnTo>
                    <a:lnTo>
                      <a:pt x="37" y="10"/>
                    </a:lnTo>
                    <a:lnTo>
                      <a:pt x="36" y="16"/>
                    </a:lnTo>
                    <a:lnTo>
                      <a:pt x="31" y="21"/>
                    </a:lnTo>
                    <a:lnTo>
                      <a:pt x="28" y="25"/>
                    </a:lnTo>
                    <a:lnTo>
                      <a:pt x="21" y="30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2" y="25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7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1" name="Freeform 89"/>
              <p:cNvSpPr>
                <a:spLocks/>
              </p:cNvSpPr>
              <p:nvPr/>
            </p:nvSpPr>
            <p:spPr bwMode="auto">
              <a:xfrm>
                <a:off x="1529" y="3260"/>
                <a:ext cx="20" cy="16"/>
              </a:xfrm>
              <a:custGeom>
                <a:avLst/>
                <a:gdLst>
                  <a:gd name="T0" fmla="*/ 12 w 42"/>
                  <a:gd name="T1" fmla="*/ 0 h 33"/>
                  <a:gd name="T2" fmla="*/ 13 w 42"/>
                  <a:gd name="T3" fmla="*/ 0 h 33"/>
                  <a:gd name="T4" fmla="*/ 16 w 42"/>
                  <a:gd name="T5" fmla="*/ 2 h 33"/>
                  <a:gd name="T6" fmla="*/ 18 w 42"/>
                  <a:gd name="T7" fmla="*/ 4 h 33"/>
                  <a:gd name="T8" fmla="*/ 20 w 42"/>
                  <a:gd name="T9" fmla="*/ 5 h 33"/>
                  <a:gd name="T10" fmla="*/ 20 w 42"/>
                  <a:gd name="T11" fmla="*/ 7 h 33"/>
                  <a:gd name="T12" fmla="*/ 20 w 42"/>
                  <a:gd name="T13" fmla="*/ 8 h 33"/>
                  <a:gd name="T14" fmla="*/ 20 w 42"/>
                  <a:gd name="T15" fmla="*/ 10 h 33"/>
                  <a:gd name="T16" fmla="*/ 20 w 42"/>
                  <a:gd name="T17" fmla="*/ 12 h 33"/>
                  <a:gd name="T18" fmla="*/ 17 w 42"/>
                  <a:gd name="T19" fmla="*/ 13 h 33"/>
                  <a:gd name="T20" fmla="*/ 14 w 42"/>
                  <a:gd name="T21" fmla="*/ 15 h 33"/>
                  <a:gd name="T22" fmla="*/ 12 w 42"/>
                  <a:gd name="T23" fmla="*/ 16 h 33"/>
                  <a:gd name="T24" fmla="*/ 10 w 42"/>
                  <a:gd name="T25" fmla="*/ 16 h 33"/>
                  <a:gd name="T26" fmla="*/ 9 w 42"/>
                  <a:gd name="T27" fmla="*/ 16 h 33"/>
                  <a:gd name="T28" fmla="*/ 6 w 42"/>
                  <a:gd name="T29" fmla="*/ 16 h 33"/>
                  <a:gd name="T30" fmla="*/ 5 w 42"/>
                  <a:gd name="T31" fmla="*/ 15 h 33"/>
                  <a:gd name="T32" fmla="*/ 3 w 42"/>
                  <a:gd name="T33" fmla="*/ 14 h 33"/>
                  <a:gd name="T34" fmla="*/ 1 w 42"/>
                  <a:gd name="T35" fmla="*/ 13 h 33"/>
                  <a:gd name="T36" fmla="*/ 0 w 42"/>
                  <a:gd name="T37" fmla="*/ 12 h 33"/>
                  <a:gd name="T38" fmla="*/ 0 w 42"/>
                  <a:gd name="T39" fmla="*/ 10 h 33"/>
                  <a:gd name="T40" fmla="*/ 1 w 42"/>
                  <a:gd name="T41" fmla="*/ 7 h 33"/>
                  <a:gd name="T42" fmla="*/ 1 w 42"/>
                  <a:gd name="T43" fmla="*/ 6 h 33"/>
                  <a:gd name="T44" fmla="*/ 2 w 42"/>
                  <a:gd name="T45" fmla="*/ 4 h 33"/>
                  <a:gd name="T46" fmla="*/ 4 w 42"/>
                  <a:gd name="T47" fmla="*/ 3 h 33"/>
                  <a:gd name="T48" fmla="*/ 7 w 42"/>
                  <a:gd name="T49" fmla="*/ 2 h 33"/>
                  <a:gd name="T50" fmla="*/ 9 w 42"/>
                  <a:gd name="T51" fmla="*/ 1 h 33"/>
                  <a:gd name="T52" fmla="*/ 10 w 42"/>
                  <a:gd name="T53" fmla="*/ 0 h 33"/>
                  <a:gd name="T54" fmla="*/ 11 w 42"/>
                  <a:gd name="T55" fmla="*/ 0 h 33"/>
                  <a:gd name="T56" fmla="*/ 12 w 42"/>
                  <a:gd name="T57" fmla="*/ 0 h 33"/>
                  <a:gd name="T58" fmla="*/ 12 w 42"/>
                  <a:gd name="T59" fmla="*/ 0 h 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"/>
                  <a:gd name="T91" fmla="*/ 0 h 33"/>
                  <a:gd name="T92" fmla="*/ 42 w 42"/>
                  <a:gd name="T93" fmla="*/ 33 h 3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" h="33">
                    <a:moveTo>
                      <a:pt x="25" y="0"/>
                    </a:moveTo>
                    <a:lnTo>
                      <a:pt x="27" y="1"/>
                    </a:lnTo>
                    <a:lnTo>
                      <a:pt x="33" y="4"/>
                    </a:lnTo>
                    <a:lnTo>
                      <a:pt x="37" y="8"/>
                    </a:lnTo>
                    <a:lnTo>
                      <a:pt x="42" y="11"/>
                    </a:lnTo>
                    <a:lnTo>
                      <a:pt x="41" y="14"/>
                    </a:lnTo>
                    <a:lnTo>
                      <a:pt x="41" y="17"/>
                    </a:lnTo>
                    <a:lnTo>
                      <a:pt x="41" y="21"/>
                    </a:lnTo>
                    <a:lnTo>
                      <a:pt x="41" y="24"/>
                    </a:lnTo>
                    <a:lnTo>
                      <a:pt x="36" y="27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10" y="30"/>
                    </a:lnTo>
                    <a:lnTo>
                      <a:pt x="6" y="29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1" y="20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4" y="9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18" y="3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2" name="Freeform 90"/>
              <p:cNvSpPr>
                <a:spLocks/>
              </p:cNvSpPr>
              <p:nvPr/>
            </p:nvSpPr>
            <p:spPr bwMode="auto">
              <a:xfrm>
                <a:off x="1377" y="3254"/>
                <a:ext cx="15" cy="12"/>
              </a:xfrm>
              <a:custGeom>
                <a:avLst/>
                <a:gdLst>
                  <a:gd name="T0" fmla="*/ 8 w 31"/>
                  <a:gd name="T1" fmla="*/ 0 h 24"/>
                  <a:gd name="T2" fmla="*/ 10 w 31"/>
                  <a:gd name="T3" fmla="*/ 0 h 24"/>
                  <a:gd name="T4" fmla="*/ 12 w 31"/>
                  <a:gd name="T5" fmla="*/ 1 h 24"/>
                  <a:gd name="T6" fmla="*/ 13 w 31"/>
                  <a:gd name="T7" fmla="*/ 1 h 24"/>
                  <a:gd name="T8" fmla="*/ 15 w 31"/>
                  <a:gd name="T9" fmla="*/ 3 h 24"/>
                  <a:gd name="T10" fmla="*/ 15 w 31"/>
                  <a:gd name="T11" fmla="*/ 6 h 24"/>
                  <a:gd name="T12" fmla="*/ 15 w 31"/>
                  <a:gd name="T13" fmla="*/ 9 h 24"/>
                  <a:gd name="T14" fmla="*/ 13 w 31"/>
                  <a:gd name="T15" fmla="*/ 11 h 24"/>
                  <a:gd name="T16" fmla="*/ 11 w 31"/>
                  <a:gd name="T17" fmla="*/ 12 h 24"/>
                  <a:gd name="T18" fmla="*/ 9 w 31"/>
                  <a:gd name="T19" fmla="*/ 12 h 24"/>
                  <a:gd name="T20" fmla="*/ 8 w 31"/>
                  <a:gd name="T21" fmla="*/ 12 h 24"/>
                  <a:gd name="T22" fmla="*/ 5 w 31"/>
                  <a:gd name="T23" fmla="*/ 11 h 24"/>
                  <a:gd name="T24" fmla="*/ 4 w 31"/>
                  <a:gd name="T25" fmla="*/ 10 h 24"/>
                  <a:gd name="T26" fmla="*/ 1 w 31"/>
                  <a:gd name="T27" fmla="*/ 7 h 24"/>
                  <a:gd name="T28" fmla="*/ 0 w 31"/>
                  <a:gd name="T29" fmla="*/ 6 h 24"/>
                  <a:gd name="T30" fmla="*/ 0 w 31"/>
                  <a:gd name="T31" fmla="*/ 5 h 24"/>
                  <a:gd name="T32" fmla="*/ 1 w 31"/>
                  <a:gd name="T33" fmla="*/ 3 h 24"/>
                  <a:gd name="T34" fmla="*/ 2 w 31"/>
                  <a:gd name="T35" fmla="*/ 3 h 24"/>
                  <a:gd name="T36" fmla="*/ 4 w 31"/>
                  <a:gd name="T37" fmla="*/ 1 h 24"/>
                  <a:gd name="T38" fmla="*/ 6 w 31"/>
                  <a:gd name="T39" fmla="*/ 0 h 24"/>
                  <a:gd name="T40" fmla="*/ 8 w 31"/>
                  <a:gd name="T41" fmla="*/ 0 h 24"/>
                  <a:gd name="T42" fmla="*/ 8 w 31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4"/>
                  <a:gd name="T68" fmla="*/ 31 w 31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4">
                    <a:moveTo>
                      <a:pt x="17" y="0"/>
                    </a:moveTo>
                    <a:lnTo>
                      <a:pt x="21" y="0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1" y="11"/>
                    </a:lnTo>
                    <a:lnTo>
                      <a:pt x="30" y="18"/>
                    </a:lnTo>
                    <a:lnTo>
                      <a:pt x="26" y="21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6" y="24"/>
                    </a:lnTo>
                    <a:lnTo>
                      <a:pt x="11" y="22"/>
                    </a:lnTo>
                    <a:lnTo>
                      <a:pt x="8" y="20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3" name="Freeform 91"/>
              <p:cNvSpPr>
                <a:spLocks/>
              </p:cNvSpPr>
              <p:nvPr/>
            </p:nvSpPr>
            <p:spPr bwMode="auto">
              <a:xfrm>
                <a:off x="1120" y="2903"/>
                <a:ext cx="9" cy="9"/>
              </a:xfrm>
              <a:custGeom>
                <a:avLst/>
                <a:gdLst>
                  <a:gd name="T0" fmla="*/ 4 w 17"/>
                  <a:gd name="T1" fmla="*/ 9 h 16"/>
                  <a:gd name="T2" fmla="*/ 8 w 17"/>
                  <a:gd name="T3" fmla="*/ 8 h 16"/>
                  <a:gd name="T4" fmla="*/ 9 w 17"/>
                  <a:gd name="T5" fmla="*/ 4 h 16"/>
                  <a:gd name="T6" fmla="*/ 8 w 17"/>
                  <a:gd name="T7" fmla="*/ 1 h 16"/>
                  <a:gd name="T8" fmla="*/ 4 w 17"/>
                  <a:gd name="T9" fmla="*/ 0 h 16"/>
                  <a:gd name="T10" fmla="*/ 1 w 17"/>
                  <a:gd name="T11" fmla="*/ 1 h 16"/>
                  <a:gd name="T12" fmla="*/ 0 w 17"/>
                  <a:gd name="T13" fmla="*/ 4 h 16"/>
                  <a:gd name="T14" fmla="*/ 1 w 17"/>
                  <a:gd name="T15" fmla="*/ 8 h 16"/>
                  <a:gd name="T16" fmla="*/ 4 w 17"/>
                  <a:gd name="T17" fmla="*/ 9 h 16"/>
                  <a:gd name="T18" fmla="*/ 4 w 17"/>
                  <a:gd name="T19" fmla="*/ 9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6"/>
                  <a:gd name="T32" fmla="*/ 17 w 17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6">
                    <a:moveTo>
                      <a:pt x="8" y="16"/>
                    </a:moveTo>
                    <a:lnTo>
                      <a:pt x="15" y="14"/>
                    </a:lnTo>
                    <a:lnTo>
                      <a:pt x="17" y="7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4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4" name="Freeform 92"/>
              <p:cNvSpPr>
                <a:spLocks/>
              </p:cNvSpPr>
              <p:nvPr/>
            </p:nvSpPr>
            <p:spPr bwMode="auto">
              <a:xfrm>
                <a:off x="1127" y="2915"/>
                <a:ext cx="8" cy="8"/>
              </a:xfrm>
              <a:custGeom>
                <a:avLst/>
                <a:gdLst>
                  <a:gd name="T0" fmla="*/ 4 w 16"/>
                  <a:gd name="T1" fmla="*/ 8 h 15"/>
                  <a:gd name="T2" fmla="*/ 6 w 16"/>
                  <a:gd name="T3" fmla="*/ 7 h 15"/>
                  <a:gd name="T4" fmla="*/ 8 w 16"/>
                  <a:gd name="T5" fmla="*/ 4 h 15"/>
                  <a:gd name="T6" fmla="*/ 6 w 16"/>
                  <a:gd name="T7" fmla="*/ 1 h 15"/>
                  <a:gd name="T8" fmla="*/ 4 w 16"/>
                  <a:gd name="T9" fmla="*/ 0 h 15"/>
                  <a:gd name="T10" fmla="*/ 1 w 16"/>
                  <a:gd name="T11" fmla="*/ 1 h 15"/>
                  <a:gd name="T12" fmla="*/ 0 w 16"/>
                  <a:gd name="T13" fmla="*/ 4 h 15"/>
                  <a:gd name="T14" fmla="*/ 1 w 16"/>
                  <a:gd name="T15" fmla="*/ 7 h 15"/>
                  <a:gd name="T16" fmla="*/ 4 w 16"/>
                  <a:gd name="T17" fmla="*/ 8 h 15"/>
                  <a:gd name="T18" fmla="*/ 4 w 16"/>
                  <a:gd name="T19" fmla="*/ 8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5"/>
                  <a:gd name="T32" fmla="*/ 16 w 16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5">
                    <a:moveTo>
                      <a:pt x="8" y="15"/>
                    </a:moveTo>
                    <a:lnTo>
                      <a:pt x="13" y="13"/>
                    </a:lnTo>
                    <a:lnTo>
                      <a:pt x="16" y="7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5" name="Freeform 93"/>
              <p:cNvSpPr>
                <a:spLocks/>
              </p:cNvSpPr>
              <p:nvPr/>
            </p:nvSpPr>
            <p:spPr bwMode="auto">
              <a:xfrm>
                <a:off x="1137" y="2926"/>
                <a:ext cx="7" cy="7"/>
              </a:xfrm>
              <a:custGeom>
                <a:avLst/>
                <a:gdLst>
                  <a:gd name="T0" fmla="*/ 4 w 14"/>
                  <a:gd name="T1" fmla="*/ 7 h 13"/>
                  <a:gd name="T2" fmla="*/ 6 w 14"/>
                  <a:gd name="T3" fmla="*/ 6 h 13"/>
                  <a:gd name="T4" fmla="*/ 7 w 14"/>
                  <a:gd name="T5" fmla="*/ 4 h 13"/>
                  <a:gd name="T6" fmla="*/ 6 w 14"/>
                  <a:gd name="T7" fmla="*/ 1 h 13"/>
                  <a:gd name="T8" fmla="*/ 4 w 14"/>
                  <a:gd name="T9" fmla="*/ 0 h 13"/>
                  <a:gd name="T10" fmla="*/ 1 w 14"/>
                  <a:gd name="T11" fmla="*/ 1 h 13"/>
                  <a:gd name="T12" fmla="*/ 0 w 14"/>
                  <a:gd name="T13" fmla="*/ 4 h 13"/>
                  <a:gd name="T14" fmla="*/ 1 w 14"/>
                  <a:gd name="T15" fmla="*/ 6 h 13"/>
                  <a:gd name="T16" fmla="*/ 4 w 14"/>
                  <a:gd name="T17" fmla="*/ 7 h 13"/>
                  <a:gd name="T18" fmla="*/ 4 w 14"/>
                  <a:gd name="T19" fmla="*/ 7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3"/>
                  <a:gd name="T32" fmla="*/ 14 w 14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3">
                    <a:moveTo>
                      <a:pt x="7" y="13"/>
                    </a:move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80A7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3" name="Freeform 94"/>
            <p:cNvSpPr>
              <a:spLocks/>
            </p:cNvSpPr>
            <p:nvPr/>
          </p:nvSpPr>
          <p:spPr bwMode="auto">
            <a:xfrm rot="-5400000">
              <a:off x="2270" y="1435"/>
              <a:ext cx="1127" cy="153"/>
            </a:xfrm>
            <a:custGeom>
              <a:avLst/>
              <a:gdLst>
                <a:gd name="T0" fmla="*/ 0 w 2064"/>
                <a:gd name="T1" fmla="*/ 153 h 192"/>
                <a:gd name="T2" fmla="*/ 0 w 2064"/>
                <a:gd name="T3" fmla="*/ 0 h 192"/>
                <a:gd name="T4" fmla="*/ 1127 w 2064"/>
                <a:gd name="T5" fmla="*/ 0 h 192"/>
                <a:gd name="T6" fmla="*/ 1127 w 2064"/>
                <a:gd name="T7" fmla="*/ 153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192"/>
                <a:gd name="T14" fmla="*/ 2064 w 2064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192">
                  <a:moveTo>
                    <a:pt x="0" y="192"/>
                  </a:moveTo>
                  <a:lnTo>
                    <a:pt x="0" y="0"/>
                  </a:lnTo>
                  <a:lnTo>
                    <a:pt x="2064" y="0"/>
                  </a:lnTo>
                  <a:lnTo>
                    <a:pt x="2064" y="19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5614" name="Text Box 95"/>
            <p:cNvSpPr txBox="1">
              <a:spLocks noChangeArrowheads="1"/>
            </p:cNvSpPr>
            <p:nvPr/>
          </p:nvSpPr>
          <p:spPr bwMode="auto">
            <a:xfrm>
              <a:off x="2853" y="1144"/>
              <a:ext cx="16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sz="1200">
                  <a:ea typeface="Arial Unicode MS" pitchFamily="34" charset="-128"/>
                  <a:cs typeface="Arial Unicode MS" pitchFamily="34" charset="-128"/>
                </a:rPr>
                <a:t>«0» - Оператор: Абонент 101</a:t>
              </a:r>
              <a:endParaRPr lang="ru-RU" sz="1200" b="0"/>
            </a:p>
          </p:txBody>
        </p:sp>
        <p:sp>
          <p:nvSpPr>
            <p:cNvPr id="25615" name="Text Box 96"/>
            <p:cNvSpPr txBox="1">
              <a:spLocks noChangeArrowheads="1"/>
            </p:cNvSpPr>
            <p:nvPr/>
          </p:nvSpPr>
          <p:spPr bwMode="auto">
            <a:xfrm>
              <a:off x="2853" y="1474"/>
              <a:ext cx="17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sz="1200">
                  <a:ea typeface="Arial Unicode MS" pitchFamily="34" charset="-128"/>
                  <a:cs typeface="Arial Unicode MS" pitchFamily="34" charset="-128"/>
                </a:rPr>
                <a:t>«1» - Отдел продаж: Группа 620</a:t>
              </a:r>
              <a:endParaRPr lang="ru-RU" sz="1200" b="0"/>
            </a:p>
          </p:txBody>
        </p:sp>
        <p:sp>
          <p:nvSpPr>
            <p:cNvPr id="25616" name="Line 97"/>
            <p:cNvSpPr>
              <a:spLocks noChangeShapeType="1"/>
            </p:cNvSpPr>
            <p:nvPr/>
          </p:nvSpPr>
          <p:spPr bwMode="auto">
            <a:xfrm rot="16200000" flipV="1">
              <a:off x="2814" y="1376"/>
              <a:ext cx="1" cy="1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5617" name="AutoShape 98"/>
            <p:cNvSpPr>
              <a:spLocks noChangeArrowheads="1"/>
            </p:cNvSpPr>
            <p:nvPr/>
          </p:nvSpPr>
          <p:spPr bwMode="auto">
            <a:xfrm>
              <a:off x="1156" y="971"/>
              <a:ext cx="346" cy="240"/>
            </a:xfrm>
            <a:prstGeom prst="cloudCallout">
              <a:avLst>
                <a:gd name="adj1" fmla="val -19315"/>
                <a:gd name="adj2" fmla="val 8273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ru-RU" sz="1200" b="0"/>
            </a:p>
          </p:txBody>
        </p:sp>
        <p:sp>
          <p:nvSpPr>
            <p:cNvPr id="25618" name="Line 99"/>
            <p:cNvSpPr>
              <a:spLocks noChangeShapeType="1"/>
            </p:cNvSpPr>
            <p:nvPr/>
          </p:nvSpPr>
          <p:spPr bwMode="auto">
            <a:xfrm>
              <a:off x="866" y="1081"/>
              <a:ext cx="23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100"/>
            <p:cNvSpPr>
              <a:spLocks noChangeShapeType="1"/>
            </p:cNvSpPr>
            <p:nvPr/>
          </p:nvSpPr>
          <p:spPr bwMode="auto">
            <a:xfrm>
              <a:off x="1528" y="1081"/>
              <a:ext cx="2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01"/>
            <p:cNvGrpSpPr>
              <a:grpSpLocks/>
            </p:cNvGrpSpPr>
            <p:nvPr/>
          </p:nvGrpSpPr>
          <p:grpSpPr bwMode="auto">
            <a:xfrm>
              <a:off x="521" y="893"/>
              <a:ext cx="433" cy="355"/>
              <a:chOff x="720" y="2160"/>
              <a:chExt cx="517" cy="561"/>
            </a:xfrm>
          </p:grpSpPr>
          <p:sp>
            <p:nvSpPr>
              <p:cNvPr id="25626" name="Rectangle 102"/>
              <p:cNvSpPr>
                <a:spLocks noChangeArrowheads="1"/>
              </p:cNvSpPr>
              <p:nvPr/>
            </p:nvSpPr>
            <p:spPr bwMode="auto">
              <a:xfrm>
                <a:off x="731" y="2225"/>
                <a:ext cx="501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7" name="Freeform 103"/>
              <p:cNvSpPr>
                <a:spLocks/>
              </p:cNvSpPr>
              <p:nvPr/>
            </p:nvSpPr>
            <p:spPr bwMode="auto">
              <a:xfrm>
                <a:off x="720" y="2160"/>
                <a:ext cx="517" cy="561"/>
              </a:xfrm>
              <a:custGeom>
                <a:avLst/>
                <a:gdLst>
                  <a:gd name="T0" fmla="*/ 448 w 1550"/>
                  <a:gd name="T1" fmla="*/ 397 h 1681"/>
                  <a:gd name="T2" fmla="*/ 460 w 1550"/>
                  <a:gd name="T3" fmla="*/ 395 h 1681"/>
                  <a:gd name="T4" fmla="*/ 469 w 1550"/>
                  <a:gd name="T5" fmla="*/ 394 h 1681"/>
                  <a:gd name="T6" fmla="*/ 476 w 1550"/>
                  <a:gd name="T7" fmla="*/ 398 h 1681"/>
                  <a:gd name="T8" fmla="*/ 488 w 1550"/>
                  <a:gd name="T9" fmla="*/ 411 h 1681"/>
                  <a:gd name="T10" fmla="*/ 500 w 1550"/>
                  <a:gd name="T11" fmla="*/ 432 h 1681"/>
                  <a:gd name="T12" fmla="*/ 498 w 1550"/>
                  <a:gd name="T13" fmla="*/ 444 h 1681"/>
                  <a:gd name="T14" fmla="*/ 486 w 1550"/>
                  <a:gd name="T15" fmla="*/ 438 h 1681"/>
                  <a:gd name="T16" fmla="*/ 478 w 1550"/>
                  <a:gd name="T17" fmla="*/ 429 h 1681"/>
                  <a:gd name="T18" fmla="*/ 478 w 1550"/>
                  <a:gd name="T19" fmla="*/ 439 h 1681"/>
                  <a:gd name="T20" fmla="*/ 477 w 1550"/>
                  <a:gd name="T21" fmla="*/ 453 h 1681"/>
                  <a:gd name="T22" fmla="*/ 467 w 1550"/>
                  <a:gd name="T23" fmla="*/ 463 h 1681"/>
                  <a:gd name="T24" fmla="*/ 456 w 1550"/>
                  <a:gd name="T25" fmla="*/ 460 h 1681"/>
                  <a:gd name="T26" fmla="*/ 458 w 1550"/>
                  <a:gd name="T27" fmla="*/ 441 h 1681"/>
                  <a:gd name="T28" fmla="*/ 454 w 1550"/>
                  <a:gd name="T29" fmla="*/ 443 h 1681"/>
                  <a:gd name="T30" fmla="*/ 446 w 1550"/>
                  <a:gd name="T31" fmla="*/ 451 h 1681"/>
                  <a:gd name="T32" fmla="*/ 444 w 1550"/>
                  <a:gd name="T33" fmla="*/ 465 h 1681"/>
                  <a:gd name="T34" fmla="*/ 442 w 1550"/>
                  <a:gd name="T35" fmla="*/ 485 h 1681"/>
                  <a:gd name="T36" fmla="*/ 452 w 1550"/>
                  <a:gd name="T37" fmla="*/ 488 h 1681"/>
                  <a:gd name="T38" fmla="*/ 464 w 1550"/>
                  <a:gd name="T39" fmla="*/ 490 h 1681"/>
                  <a:gd name="T40" fmla="*/ 470 w 1550"/>
                  <a:gd name="T41" fmla="*/ 502 h 1681"/>
                  <a:gd name="T42" fmla="*/ 481 w 1550"/>
                  <a:gd name="T43" fmla="*/ 511 h 1681"/>
                  <a:gd name="T44" fmla="*/ 498 w 1550"/>
                  <a:gd name="T45" fmla="*/ 522 h 1681"/>
                  <a:gd name="T46" fmla="*/ 516 w 1550"/>
                  <a:gd name="T47" fmla="*/ 546 h 1681"/>
                  <a:gd name="T48" fmla="*/ 15 w 1550"/>
                  <a:gd name="T49" fmla="*/ 558 h 1681"/>
                  <a:gd name="T50" fmla="*/ 6 w 1550"/>
                  <a:gd name="T51" fmla="*/ 540 h 1681"/>
                  <a:gd name="T52" fmla="*/ 0 w 1550"/>
                  <a:gd name="T53" fmla="*/ 518 h 1681"/>
                  <a:gd name="T54" fmla="*/ 6 w 1550"/>
                  <a:gd name="T55" fmla="*/ 472 h 1681"/>
                  <a:gd name="T56" fmla="*/ 6 w 1550"/>
                  <a:gd name="T57" fmla="*/ 422 h 1681"/>
                  <a:gd name="T58" fmla="*/ 15 w 1550"/>
                  <a:gd name="T59" fmla="*/ 364 h 1681"/>
                  <a:gd name="T60" fmla="*/ 25 w 1550"/>
                  <a:gd name="T61" fmla="*/ 331 h 1681"/>
                  <a:gd name="T62" fmla="*/ 29 w 1550"/>
                  <a:gd name="T63" fmla="*/ 302 h 1681"/>
                  <a:gd name="T64" fmla="*/ 21 w 1550"/>
                  <a:gd name="T65" fmla="*/ 279 h 1681"/>
                  <a:gd name="T66" fmla="*/ 25 w 1550"/>
                  <a:gd name="T67" fmla="*/ 254 h 1681"/>
                  <a:gd name="T68" fmla="*/ 42 w 1550"/>
                  <a:gd name="T69" fmla="*/ 223 h 1681"/>
                  <a:gd name="T70" fmla="*/ 64 w 1550"/>
                  <a:gd name="T71" fmla="*/ 188 h 1681"/>
                  <a:gd name="T72" fmla="*/ 81 w 1550"/>
                  <a:gd name="T73" fmla="*/ 160 h 1681"/>
                  <a:gd name="T74" fmla="*/ 93 w 1550"/>
                  <a:gd name="T75" fmla="*/ 125 h 1681"/>
                  <a:gd name="T76" fmla="*/ 106 w 1550"/>
                  <a:gd name="T77" fmla="*/ 79 h 1681"/>
                  <a:gd name="T78" fmla="*/ 120 w 1550"/>
                  <a:gd name="T79" fmla="*/ 48 h 1681"/>
                  <a:gd name="T80" fmla="*/ 134 w 1550"/>
                  <a:gd name="T81" fmla="*/ 33 h 1681"/>
                  <a:gd name="T82" fmla="*/ 154 w 1550"/>
                  <a:gd name="T83" fmla="*/ 18 h 1681"/>
                  <a:gd name="T84" fmla="*/ 176 w 1550"/>
                  <a:gd name="T85" fmla="*/ 6 h 1681"/>
                  <a:gd name="T86" fmla="*/ 198 w 1550"/>
                  <a:gd name="T87" fmla="*/ 1 h 1681"/>
                  <a:gd name="T88" fmla="*/ 220 w 1550"/>
                  <a:gd name="T89" fmla="*/ 0 h 1681"/>
                  <a:gd name="T90" fmla="*/ 244 w 1550"/>
                  <a:gd name="T91" fmla="*/ 4 h 1681"/>
                  <a:gd name="T92" fmla="*/ 269 w 1550"/>
                  <a:gd name="T93" fmla="*/ 15 h 1681"/>
                  <a:gd name="T94" fmla="*/ 293 w 1550"/>
                  <a:gd name="T95" fmla="*/ 27 h 1681"/>
                  <a:gd name="T96" fmla="*/ 316 w 1550"/>
                  <a:gd name="T97" fmla="*/ 34 h 1681"/>
                  <a:gd name="T98" fmla="*/ 338 w 1550"/>
                  <a:gd name="T99" fmla="*/ 48 h 1681"/>
                  <a:gd name="T100" fmla="*/ 355 w 1550"/>
                  <a:gd name="T101" fmla="*/ 68 h 1681"/>
                  <a:gd name="T102" fmla="*/ 369 w 1550"/>
                  <a:gd name="T103" fmla="*/ 96 h 1681"/>
                  <a:gd name="T104" fmla="*/ 373 w 1550"/>
                  <a:gd name="T105" fmla="*/ 142 h 1681"/>
                  <a:gd name="T106" fmla="*/ 366 w 1550"/>
                  <a:gd name="T107" fmla="*/ 179 h 1681"/>
                  <a:gd name="T108" fmla="*/ 367 w 1550"/>
                  <a:gd name="T109" fmla="*/ 213 h 1681"/>
                  <a:gd name="T110" fmla="*/ 380 w 1550"/>
                  <a:gd name="T111" fmla="*/ 237 h 1681"/>
                  <a:gd name="T112" fmla="*/ 395 w 1550"/>
                  <a:gd name="T113" fmla="*/ 269 h 1681"/>
                  <a:gd name="T114" fmla="*/ 399 w 1550"/>
                  <a:gd name="T115" fmla="*/ 306 h 1681"/>
                  <a:gd name="T116" fmla="*/ 412 w 1550"/>
                  <a:gd name="T117" fmla="*/ 334 h 1681"/>
                  <a:gd name="T118" fmla="*/ 409 w 1550"/>
                  <a:gd name="T119" fmla="*/ 382 h 1681"/>
                  <a:gd name="T120" fmla="*/ 418 w 1550"/>
                  <a:gd name="T121" fmla="*/ 387 h 1681"/>
                  <a:gd name="T122" fmla="*/ 430 w 1550"/>
                  <a:gd name="T123" fmla="*/ 387 h 16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50"/>
                  <a:gd name="T187" fmla="*/ 0 h 1681"/>
                  <a:gd name="T188" fmla="*/ 1550 w 1550"/>
                  <a:gd name="T189" fmla="*/ 1681 h 16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50" h="1681">
                    <a:moveTo>
                      <a:pt x="1314" y="1177"/>
                    </a:moveTo>
                    <a:lnTo>
                      <a:pt x="1330" y="1191"/>
                    </a:lnTo>
                    <a:lnTo>
                      <a:pt x="1336" y="1191"/>
                    </a:lnTo>
                    <a:lnTo>
                      <a:pt x="1343" y="1190"/>
                    </a:lnTo>
                    <a:lnTo>
                      <a:pt x="1352" y="1188"/>
                    </a:lnTo>
                    <a:lnTo>
                      <a:pt x="1361" y="1187"/>
                    </a:lnTo>
                    <a:lnTo>
                      <a:pt x="1371" y="1186"/>
                    </a:lnTo>
                    <a:lnTo>
                      <a:pt x="1379" y="1185"/>
                    </a:lnTo>
                    <a:lnTo>
                      <a:pt x="1387" y="1184"/>
                    </a:lnTo>
                    <a:lnTo>
                      <a:pt x="1395" y="1182"/>
                    </a:lnTo>
                    <a:lnTo>
                      <a:pt x="1401" y="1182"/>
                    </a:lnTo>
                    <a:lnTo>
                      <a:pt x="1405" y="1182"/>
                    </a:lnTo>
                    <a:lnTo>
                      <a:pt x="1411" y="1184"/>
                    </a:lnTo>
                    <a:lnTo>
                      <a:pt x="1416" y="1185"/>
                    </a:lnTo>
                    <a:lnTo>
                      <a:pt x="1422" y="1188"/>
                    </a:lnTo>
                    <a:lnTo>
                      <a:pt x="1428" y="1192"/>
                    </a:lnTo>
                    <a:lnTo>
                      <a:pt x="1434" y="1197"/>
                    </a:lnTo>
                    <a:lnTo>
                      <a:pt x="1440" y="1203"/>
                    </a:lnTo>
                    <a:lnTo>
                      <a:pt x="1452" y="1217"/>
                    </a:lnTo>
                    <a:lnTo>
                      <a:pt x="1462" y="1232"/>
                    </a:lnTo>
                    <a:lnTo>
                      <a:pt x="1472" y="1248"/>
                    </a:lnTo>
                    <a:lnTo>
                      <a:pt x="1481" y="1263"/>
                    </a:lnTo>
                    <a:lnTo>
                      <a:pt x="1490" y="1280"/>
                    </a:lnTo>
                    <a:lnTo>
                      <a:pt x="1498" y="1294"/>
                    </a:lnTo>
                    <a:lnTo>
                      <a:pt x="1506" y="1309"/>
                    </a:lnTo>
                    <a:lnTo>
                      <a:pt x="1515" y="1321"/>
                    </a:lnTo>
                    <a:lnTo>
                      <a:pt x="1503" y="1329"/>
                    </a:lnTo>
                    <a:lnTo>
                      <a:pt x="1492" y="1331"/>
                    </a:lnTo>
                    <a:lnTo>
                      <a:pt x="1483" y="1330"/>
                    </a:lnTo>
                    <a:lnTo>
                      <a:pt x="1473" y="1325"/>
                    </a:lnTo>
                    <a:lnTo>
                      <a:pt x="1465" y="1319"/>
                    </a:lnTo>
                    <a:lnTo>
                      <a:pt x="1458" y="1311"/>
                    </a:lnTo>
                    <a:lnTo>
                      <a:pt x="1452" y="1301"/>
                    </a:lnTo>
                    <a:lnTo>
                      <a:pt x="1448" y="1292"/>
                    </a:lnTo>
                    <a:lnTo>
                      <a:pt x="1441" y="1288"/>
                    </a:lnTo>
                    <a:lnTo>
                      <a:pt x="1433" y="1284"/>
                    </a:lnTo>
                    <a:lnTo>
                      <a:pt x="1427" y="1279"/>
                    </a:lnTo>
                    <a:lnTo>
                      <a:pt x="1422" y="1274"/>
                    </a:lnTo>
                    <a:lnTo>
                      <a:pt x="1428" y="1293"/>
                    </a:lnTo>
                    <a:lnTo>
                      <a:pt x="1433" y="1315"/>
                    </a:lnTo>
                    <a:lnTo>
                      <a:pt x="1435" y="1334"/>
                    </a:lnTo>
                    <a:lnTo>
                      <a:pt x="1435" y="1347"/>
                    </a:lnTo>
                    <a:lnTo>
                      <a:pt x="1433" y="1351"/>
                    </a:lnTo>
                    <a:lnTo>
                      <a:pt x="1429" y="1357"/>
                    </a:lnTo>
                    <a:lnTo>
                      <a:pt x="1423" y="1365"/>
                    </a:lnTo>
                    <a:lnTo>
                      <a:pt x="1416" y="1372"/>
                    </a:lnTo>
                    <a:lnTo>
                      <a:pt x="1409" y="1380"/>
                    </a:lnTo>
                    <a:lnTo>
                      <a:pt x="1401" y="1388"/>
                    </a:lnTo>
                    <a:lnTo>
                      <a:pt x="1393" y="1398"/>
                    </a:lnTo>
                    <a:lnTo>
                      <a:pt x="1385" y="1406"/>
                    </a:lnTo>
                    <a:lnTo>
                      <a:pt x="1373" y="1397"/>
                    </a:lnTo>
                    <a:lnTo>
                      <a:pt x="1368" y="1378"/>
                    </a:lnTo>
                    <a:lnTo>
                      <a:pt x="1370" y="1356"/>
                    </a:lnTo>
                    <a:lnTo>
                      <a:pt x="1378" y="1338"/>
                    </a:lnTo>
                    <a:lnTo>
                      <a:pt x="1377" y="1331"/>
                    </a:lnTo>
                    <a:lnTo>
                      <a:pt x="1374" y="1321"/>
                    </a:lnTo>
                    <a:lnTo>
                      <a:pt x="1372" y="1309"/>
                    </a:lnTo>
                    <a:lnTo>
                      <a:pt x="1372" y="1297"/>
                    </a:lnTo>
                    <a:lnTo>
                      <a:pt x="1366" y="1315"/>
                    </a:lnTo>
                    <a:lnTo>
                      <a:pt x="1360" y="1326"/>
                    </a:lnTo>
                    <a:lnTo>
                      <a:pt x="1354" y="1336"/>
                    </a:lnTo>
                    <a:lnTo>
                      <a:pt x="1348" y="1342"/>
                    </a:lnTo>
                    <a:lnTo>
                      <a:pt x="1342" y="1347"/>
                    </a:lnTo>
                    <a:lnTo>
                      <a:pt x="1338" y="1350"/>
                    </a:lnTo>
                    <a:lnTo>
                      <a:pt x="1333" y="1355"/>
                    </a:lnTo>
                    <a:lnTo>
                      <a:pt x="1328" y="1361"/>
                    </a:lnTo>
                    <a:lnTo>
                      <a:pt x="1330" y="1375"/>
                    </a:lnTo>
                    <a:lnTo>
                      <a:pt x="1330" y="1394"/>
                    </a:lnTo>
                    <a:lnTo>
                      <a:pt x="1327" y="1415"/>
                    </a:lnTo>
                    <a:lnTo>
                      <a:pt x="1324" y="1434"/>
                    </a:lnTo>
                    <a:lnTo>
                      <a:pt x="1323" y="1447"/>
                    </a:lnTo>
                    <a:lnTo>
                      <a:pt x="1326" y="1454"/>
                    </a:lnTo>
                    <a:lnTo>
                      <a:pt x="1332" y="1460"/>
                    </a:lnTo>
                    <a:lnTo>
                      <a:pt x="1340" y="1468"/>
                    </a:lnTo>
                    <a:lnTo>
                      <a:pt x="1347" y="1463"/>
                    </a:lnTo>
                    <a:lnTo>
                      <a:pt x="1355" y="1461"/>
                    </a:lnTo>
                    <a:lnTo>
                      <a:pt x="1365" y="1460"/>
                    </a:lnTo>
                    <a:lnTo>
                      <a:pt x="1374" y="1461"/>
                    </a:lnTo>
                    <a:lnTo>
                      <a:pt x="1383" y="1465"/>
                    </a:lnTo>
                    <a:lnTo>
                      <a:pt x="1390" y="1469"/>
                    </a:lnTo>
                    <a:lnTo>
                      <a:pt x="1396" y="1476"/>
                    </a:lnTo>
                    <a:lnTo>
                      <a:pt x="1401" y="1485"/>
                    </a:lnTo>
                    <a:lnTo>
                      <a:pt x="1404" y="1495"/>
                    </a:lnTo>
                    <a:lnTo>
                      <a:pt x="1410" y="1504"/>
                    </a:lnTo>
                    <a:lnTo>
                      <a:pt x="1416" y="1511"/>
                    </a:lnTo>
                    <a:lnTo>
                      <a:pt x="1423" y="1518"/>
                    </a:lnTo>
                    <a:lnTo>
                      <a:pt x="1433" y="1524"/>
                    </a:lnTo>
                    <a:lnTo>
                      <a:pt x="1443" y="1531"/>
                    </a:lnTo>
                    <a:lnTo>
                      <a:pt x="1455" y="1537"/>
                    </a:lnTo>
                    <a:lnTo>
                      <a:pt x="1471" y="1545"/>
                    </a:lnTo>
                    <a:lnTo>
                      <a:pt x="1480" y="1553"/>
                    </a:lnTo>
                    <a:lnTo>
                      <a:pt x="1493" y="1563"/>
                    </a:lnTo>
                    <a:lnTo>
                      <a:pt x="1508" y="1579"/>
                    </a:lnTo>
                    <a:lnTo>
                      <a:pt x="1522" y="1597"/>
                    </a:lnTo>
                    <a:lnTo>
                      <a:pt x="1535" y="1616"/>
                    </a:lnTo>
                    <a:lnTo>
                      <a:pt x="1546" y="1637"/>
                    </a:lnTo>
                    <a:lnTo>
                      <a:pt x="1550" y="1660"/>
                    </a:lnTo>
                    <a:lnTo>
                      <a:pt x="1550" y="1681"/>
                    </a:lnTo>
                    <a:lnTo>
                      <a:pt x="52" y="1681"/>
                    </a:lnTo>
                    <a:lnTo>
                      <a:pt x="46" y="1673"/>
                    </a:lnTo>
                    <a:lnTo>
                      <a:pt x="39" y="1662"/>
                    </a:lnTo>
                    <a:lnTo>
                      <a:pt x="32" y="1649"/>
                    </a:lnTo>
                    <a:lnTo>
                      <a:pt x="25" y="1634"/>
                    </a:lnTo>
                    <a:lnTo>
                      <a:pt x="18" y="1618"/>
                    </a:lnTo>
                    <a:lnTo>
                      <a:pt x="12" y="1603"/>
                    </a:lnTo>
                    <a:lnTo>
                      <a:pt x="7" y="1589"/>
                    </a:lnTo>
                    <a:lnTo>
                      <a:pt x="4" y="1578"/>
                    </a:lnTo>
                    <a:lnTo>
                      <a:pt x="0" y="1551"/>
                    </a:lnTo>
                    <a:lnTo>
                      <a:pt x="1" y="1517"/>
                    </a:lnTo>
                    <a:lnTo>
                      <a:pt x="6" y="1480"/>
                    </a:lnTo>
                    <a:lnTo>
                      <a:pt x="14" y="1447"/>
                    </a:lnTo>
                    <a:lnTo>
                      <a:pt x="19" y="1415"/>
                    </a:lnTo>
                    <a:lnTo>
                      <a:pt x="18" y="1379"/>
                    </a:lnTo>
                    <a:lnTo>
                      <a:pt x="15" y="1342"/>
                    </a:lnTo>
                    <a:lnTo>
                      <a:pt x="14" y="1307"/>
                    </a:lnTo>
                    <a:lnTo>
                      <a:pt x="17" y="1265"/>
                    </a:lnTo>
                    <a:lnTo>
                      <a:pt x="23" y="1210"/>
                    </a:lnTo>
                    <a:lnTo>
                      <a:pt x="31" y="1155"/>
                    </a:lnTo>
                    <a:lnTo>
                      <a:pt x="40" y="1110"/>
                    </a:lnTo>
                    <a:lnTo>
                      <a:pt x="46" y="1090"/>
                    </a:lnTo>
                    <a:lnTo>
                      <a:pt x="52" y="1067"/>
                    </a:lnTo>
                    <a:lnTo>
                      <a:pt x="59" y="1043"/>
                    </a:lnTo>
                    <a:lnTo>
                      <a:pt x="67" y="1017"/>
                    </a:lnTo>
                    <a:lnTo>
                      <a:pt x="74" y="991"/>
                    </a:lnTo>
                    <a:lnTo>
                      <a:pt x="81" y="966"/>
                    </a:lnTo>
                    <a:lnTo>
                      <a:pt x="87" y="943"/>
                    </a:lnTo>
                    <a:lnTo>
                      <a:pt x="93" y="923"/>
                    </a:lnTo>
                    <a:lnTo>
                      <a:pt x="86" y="906"/>
                    </a:lnTo>
                    <a:lnTo>
                      <a:pt x="77" y="890"/>
                    </a:lnTo>
                    <a:lnTo>
                      <a:pt x="71" y="872"/>
                    </a:lnTo>
                    <a:lnTo>
                      <a:pt x="65" y="853"/>
                    </a:lnTo>
                    <a:lnTo>
                      <a:pt x="62" y="835"/>
                    </a:lnTo>
                    <a:lnTo>
                      <a:pt x="61" y="816"/>
                    </a:lnTo>
                    <a:lnTo>
                      <a:pt x="62" y="797"/>
                    </a:lnTo>
                    <a:lnTo>
                      <a:pt x="67" y="779"/>
                    </a:lnTo>
                    <a:lnTo>
                      <a:pt x="74" y="760"/>
                    </a:lnTo>
                    <a:lnTo>
                      <a:pt x="84" y="739"/>
                    </a:lnTo>
                    <a:lnTo>
                      <a:pt x="95" y="716"/>
                    </a:lnTo>
                    <a:lnTo>
                      <a:pt x="109" y="692"/>
                    </a:lnTo>
                    <a:lnTo>
                      <a:pt x="125" y="667"/>
                    </a:lnTo>
                    <a:lnTo>
                      <a:pt x="140" y="642"/>
                    </a:lnTo>
                    <a:lnTo>
                      <a:pt x="158" y="615"/>
                    </a:lnTo>
                    <a:lnTo>
                      <a:pt x="176" y="589"/>
                    </a:lnTo>
                    <a:lnTo>
                      <a:pt x="193" y="564"/>
                    </a:lnTo>
                    <a:lnTo>
                      <a:pt x="208" y="540"/>
                    </a:lnTo>
                    <a:lnTo>
                      <a:pt x="222" y="520"/>
                    </a:lnTo>
                    <a:lnTo>
                      <a:pt x="234" y="498"/>
                    </a:lnTo>
                    <a:lnTo>
                      <a:pt x="244" y="478"/>
                    </a:lnTo>
                    <a:lnTo>
                      <a:pt x="253" y="455"/>
                    </a:lnTo>
                    <a:lnTo>
                      <a:pt x="262" y="432"/>
                    </a:lnTo>
                    <a:lnTo>
                      <a:pt x="270" y="405"/>
                    </a:lnTo>
                    <a:lnTo>
                      <a:pt x="278" y="376"/>
                    </a:lnTo>
                    <a:lnTo>
                      <a:pt x="288" y="342"/>
                    </a:lnTo>
                    <a:lnTo>
                      <a:pt x="297" y="307"/>
                    </a:lnTo>
                    <a:lnTo>
                      <a:pt x="308" y="271"/>
                    </a:lnTo>
                    <a:lnTo>
                      <a:pt x="319" y="236"/>
                    </a:lnTo>
                    <a:lnTo>
                      <a:pt x="331" y="205"/>
                    </a:lnTo>
                    <a:lnTo>
                      <a:pt x="342" y="177"/>
                    </a:lnTo>
                    <a:lnTo>
                      <a:pt x="354" y="154"/>
                    </a:lnTo>
                    <a:lnTo>
                      <a:pt x="361" y="144"/>
                    </a:lnTo>
                    <a:lnTo>
                      <a:pt x="370" y="133"/>
                    </a:lnTo>
                    <a:lnTo>
                      <a:pt x="379" y="122"/>
                    </a:lnTo>
                    <a:lnTo>
                      <a:pt x="391" y="110"/>
                    </a:lnTo>
                    <a:lnTo>
                      <a:pt x="403" y="99"/>
                    </a:lnTo>
                    <a:lnTo>
                      <a:pt x="417" y="88"/>
                    </a:lnTo>
                    <a:lnTo>
                      <a:pt x="432" y="76"/>
                    </a:lnTo>
                    <a:lnTo>
                      <a:pt x="446" y="65"/>
                    </a:lnTo>
                    <a:lnTo>
                      <a:pt x="461" y="54"/>
                    </a:lnTo>
                    <a:lnTo>
                      <a:pt x="478" y="45"/>
                    </a:lnTo>
                    <a:lnTo>
                      <a:pt x="495" y="35"/>
                    </a:lnTo>
                    <a:lnTo>
                      <a:pt x="511" y="27"/>
                    </a:lnTo>
                    <a:lnTo>
                      <a:pt x="528" y="19"/>
                    </a:lnTo>
                    <a:lnTo>
                      <a:pt x="545" y="13"/>
                    </a:lnTo>
                    <a:lnTo>
                      <a:pt x="561" y="8"/>
                    </a:lnTo>
                    <a:lnTo>
                      <a:pt x="578" y="4"/>
                    </a:lnTo>
                    <a:lnTo>
                      <a:pt x="593" y="2"/>
                    </a:lnTo>
                    <a:lnTo>
                      <a:pt x="609" y="1"/>
                    </a:lnTo>
                    <a:lnTo>
                      <a:pt x="625" y="0"/>
                    </a:lnTo>
                    <a:lnTo>
                      <a:pt x="643" y="0"/>
                    </a:lnTo>
                    <a:lnTo>
                      <a:pt x="660" y="0"/>
                    </a:lnTo>
                    <a:lnTo>
                      <a:pt x="678" y="2"/>
                    </a:lnTo>
                    <a:lnTo>
                      <a:pt x="696" y="4"/>
                    </a:lnTo>
                    <a:lnTo>
                      <a:pt x="713" y="8"/>
                    </a:lnTo>
                    <a:lnTo>
                      <a:pt x="732" y="13"/>
                    </a:lnTo>
                    <a:lnTo>
                      <a:pt x="750" y="19"/>
                    </a:lnTo>
                    <a:lnTo>
                      <a:pt x="769" y="26"/>
                    </a:lnTo>
                    <a:lnTo>
                      <a:pt x="788" y="34"/>
                    </a:lnTo>
                    <a:lnTo>
                      <a:pt x="806" y="44"/>
                    </a:lnTo>
                    <a:lnTo>
                      <a:pt x="825" y="54"/>
                    </a:lnTo>
                    <a:lnTo>
                      <a:pt x="844" y="67"/>
                    </a:lnTo>
                    <a:lnTo>
                      <a:pt x="862" y="82"/>
                    </a:lnTo>
                    <a:lnTo>
                      <a:pt x="879" y="82"/>
                    </a:lnTo>
                    <a:lnTo>
                      <a:pt x="895" y="83"/>
                    </a:lnTo>
                    <a:lnTo>
                      <a:pt x="912" y="88"/>
                    </a:lnTo>
                    <a:lnTo>
                      <a:pt x="929" y="94"/>
                    </a:lnTo>
                    <a:lnTo>
                      <a:pt x="946" y="101"/>
                    </a:lnTo>
                    <a:lnTo>
                      <a:pt x="963" y="110"/>
                    </a:lnTo>
                    <a:lnTo>
                      <a:pt x="980" y="121"/>
                    </a:lnTo>
                    <a:lnTo>
                      <a:pt x="996" y="133"/>
                    </a:lnTo>
                    <a:lnTo>
                      <a:pt x="1012" y="145"/>
                    </a:lnTo>
                    <a:lnTo>
                      <a:pt x="1027" y="159"/>
                    </a:lnTo>
                    <a:lnTo>
                      <a:pt x="1040" y="173"/>
                    </a:lnTo>
                    <a:lnTo>
                      <a:pt x="1053" y="188"/>
                    </a:lnTo>
                    <a:lnTo>
                      <a:pt x="1065" y="203"/>
                    </a:lnTo>
                    <a:lnTo>
                      <a:pt x="1076" y="218"/>
                    </a:lnTo>
                    <a:lnTo>
                      <a:pt x="1085" y="233"/>
                    </a:lnTo>
                    <a:lnTo>
                      <a:pt x="1093" y="248"/>
                    </a:lnTo>
                    <a:lnTo>
                      <a:pt x="1107" y="288"/>
                    </a:lnTo>
                    <a:lnTo>
                      <a:pt x="1116" y="324"/>
                    </a:lnTo>
                    <a:lnTo>
                      <a:pt x="1120" y="360"/>
                    </a:lnTo>
                    <a:lnTo>
                      <a:pt x="1121" y="392"/>
                    </a:lnTo>
                    <a:lnTo>
                      <a:pt x="1118" y="424"/>
                    </a:lnTo>
                    <a:lnTo>
                      <a:pt x="1113" y="454"/>
                    </a:lnTo>
                    <a:lnTo>
                      <a:pt x="1107" y="483"/>
                    </a:lnTo>
                    <a:lnTo>
                      <a:pt x="1101" y="509"/>
                    </a:lnTo>
                    <a:lnTo>
                      <a:pt x="1096" y="535"/>
                    </a:lnTo>
                    <a:lnTo>
                      <a:pt x="1094" y="561"/>
                    </a:lnTo>
                    <a:lnTo>
                      <a:pt x="1094" y="589"/>
                    </a:lnTo>
                    <a:lnTo>
                      <a:pt x="1096" y="614"/>
                    </a:lnTo>
                    <a:lnTo>
                      <a:pt x="1101" y="639"/>
                    </a:lnTo>
                    <a:lnTo>
                      <a:pt x="1108" y="660"/>
                    </a:lnTo>
                    <a:lnTo>
                      <a:pt x="1116" y="679"/>
                    </a:lnTo>
                    <a:lnTo>
                      <a:pt x="1127" y="693"/>
                    </a:lnTo>
                    <a:lnTo>
                      <a:pt x="1140" y="709"/>
                    </a:lnTo>
                    <a:lnTo>
                      <a:pt x="1153" y="728"/>
                    </a:lnTo>
                    <a:lnTo>
                      <a:pt x="1165" y="750"/>
                    </a:lnTo>
                    <a:lnTo>
                      <a:pt x="1177" y="777"/>
                    </a:lnTo>
                    <a:lnTo>
                      <a:pt x="1184" y="806"/>
                    </a:lnTo>
                    <a:lnTo>
                      <a:pt x="1189" y="839"/>
                    </a:lnTo>
                    <a:lnTo>
                      <a:pt x="1188" y="873"/>
                    </a:lnTo>
                    <a:lnTo>
                      <a:pt x="1181" y="910"/>
                    </a:lnTo>
                    <a:lnTo>
                      <a:pt x="1196" y="917"/>
                    </a:lnTo>
                    <a:lnTo>
                      <a:pt x="1210" y="930"/>
                    </a:lnTo>
                    <a:lnTo>
                      <a:pt x="1222" y="947"/>
                    </a:lnTo>
                    <a:lnTo>
                      <a:pt x="1231" y="971"/>
                    </a:lnTo>
                    <a:lnTo>
                      <a:pt x="1236" y="1000"/>
                    </a:lnTo>
                    <a:lnTo>
                      <a:pt x="1236" y="1040"/>
                    </a:lnTo>
                    <a:lnTo>
                      <a:pt x="1232" y="1086"/>
                    </a:lnTo>
                    <a:lnTo>
                      <a:pt x="1220" y="1143"/>
                    </a:lnTo>
                    <a:lnTo>
                      <a:pt x="1226" y="1146"/>
                    </a:lnTo>
                    <a:lnTo>
                      <a:pt x="1232" y="1149"/>
                    </a:lnTo>
                    <a:lnTo>
                      <a:pt x="1239" y="1155"/>
                    </a:lnTo>
                    <a:lnTo>
                      <a:pt x="1247" y="1162"/>
                    </a:lnTo>
                    <a:lnTo>
                      <a:pt x="1254" y="1159"/>
                    </a:lnTo>
                    <a:lnTo>
                      <a:pt x="1263" y="1157"/>
                    </a:lnTo>
                    <a:lnTo>
                      <a:pt x="1271" y="1156"/>
                    </a:lnTo>
                    <a:lnTo>
                      <a:pt x="1279" y="1157"/>
                    </a:lnTo>
                    <a:lnTo>
                      <a:pt x="1288" y="1160"/>
                    </a:lnTo>
                    <a:lnTo>
                      <a:pt x="1297" y="1165"/>
                    </a:lnTo>
                    <a:lnTo>
                      <a:pt x="1305" y="1169"/>
                    </a:lnTo>
                    <a:lnTo>
                      <a:pt x="1314" y="11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8" name="Freeform 104"/>
              <p:cNvSpPr>
                <a:spLocks/>
              </p:cNvSpPr>
              <p:nvPr/>
            </p:nvSpPr>
            <p:spPr bwMode="auto">
              <a:xfrm>
                <a:off x="1011" y="2191"/>
                <a:ext cx="101" cy="268"/>
              </a:xfrm>
              <a:custGeom>
                <a:avLst/>
                <a:gdLst>
                  <a:gd name="T0" fmla="*/ 32 w 302"/>
                  <a:gd name="T1" fmla="*/ 62 h 806"/>
                  <a:gd name="T2" fmla="*/ 53 w 302"/>
                  <a:gd name="T3" fmla="*/ 92 h 806"/>
                  <a:gd name="T4" fmla="*/ 58 w 302"/>
                  <a:gd name="T5" fmla="*/ 151 h 806"/>
                  <a:gd name="T6" fmla="*/ 54 w 302"/>
                  <a:gd name="T7" fmla="*/ 170 h 806"/>
                  <a:gd name="T8" fmla="*/ 52 w 302"/>
                  <a:gd name="T9" fmla="*/ 194 h 806"/>
                  <a:gd name="T10" fmla="*/ 60 w 302"/>
                  <a:gd name="T11" fmla="*/ 222 h 806"/>
                  <a:gd name="T12" fmla="*/ 62 w 302"/>
                  <a:gd name="T13" fmla="*/ 245 h 806"/>
                  <a:gd name="T14" fmla="*/ 59 w 302"/>
                  <a:gd name="T15" fmla="*/ 261 h 806"/>
                  <a:gd name="T16" fmla="*/ 67 w 302"/>
                  <a:gd name="T17" fmla="*/ 265 h 806"/>
                  <a:gd name="T18" fmla="*/ 80 w 302"/>
                  <a:gd name="T19" fmla="*/ 265 h 806"/>
                  <a:gd name="T20" fmla="*/ 91 w 302"/>
                  <a:gd name="T21" fmla="*/ 266 h 806"/>
                  <a:gd name="T22" fmla="*/ 95 w 302"/>
                  <a:gd name="T23" fmla="*/ 246 h 806"/>
                  <a:gd name="T24" fmla="*/ 97 w 302"/>
                  <a:gd name="T25" fmla="*/ 252 h 806"/>
                  <a:gd name="T26" fmla="*/ 101 w 302"/>
                  <a:gd name="T27" fmla="*/ 256 h 806"/>
                  <a:gd name="T28" fmla="*/ 97 w 302"/>
                  <a:gd name="T29" fmla="*/ 227 h 806"/>
                  <a:gd name="T30" fmla="*/ 85 w 302"/>
                  <a:gd name="T31" fmla="*/ 210 h 806"/>
                  <a:gd name="T32" fmla="*/ 86 w 302"/>
                  <a:gd name="T33" fmla="*/ 226 h 806"/>
                  <a:gd name="T34" fmla="*/ 79 w 302"/>
                  <a:gd name="T35" fmla="*/ 245 h 806"/>
                  <a:gd name="T36" fmla="*/ 66 w 302"/>
                  <a:gd name="T37" fmla="*/ 252 h 806"/>
                  <a:gd name="T38" fmla="*/ 80 w 302"/>
                  <a:gd name="T39" fmla="*/ 237 h 806"/>
                  <a:gd name="T40" fmla="*/ 81 w 302"/>
                  <a:gd name="T41" fmla="*/ 217 h 806"/>
                  <a:gd name="T42" fmla="*/ 72 w 302"/>
                  <a:gd name="T43" fmla="*/ 194 h 806"/>
                  <a:gd name="T44" fmla="*/ 68 w 302"/>
                  <a:gd name="T45" fmla="*/ 158 h 806"/>
                  <a:gd name="T46" fmla="*/ 74 w 302"/>
                  <a:gd name="T47" fmla="*/ 131 h 806"/>
                  <a:gd name="T48" fmla="*/ 71 w 302"/>
                  <a:gd name="T49" fmla="*/ 102 h 806"/>
                  <a:gd name="T50" fmla="*/ 68 w 302"/>
                  <a:gd name="T51" fmla="*/ 90 h 806"/>
                  <a:gd name="T52" fmla="*/ 74 w 302"/>
                  <a:gd name="T53" fmla="*/ 102 h 806"/>
                  <a:gd name="T54" fmla="*/ 77 w 302"/>
                  <a:gd name="T55" fmla="*/ 114 h 806"/>
                  <a:gd name="T56" fmla="*/ 79 w 302"/>
                  <a:gd name="T57" fmla="*/ 98 h 806"/>
                  <a:gd name="T58" fmla="*/ 76 w 302"/>
                  <a:gd name="T59" fmla="*/ 72 h 806"/>
                  <a:gd name="T60" fmla="*/ 64 w 302"/>
                  <a:gd name="T61" fmla="*/ 44 h 806"/>
                  <a:gd name="T62" fmla="*/ 55 w 302"/>
                  <a:gd name="T63" fmla="*/ 31 h 806"/>
                  <a:gd name="T64" fmla="*/ 42 w 302"/>
                  <a:gd name="T65" fmla="*/ 19 h 806"/>
                  <a:gd name="T66" fmla="*/ 30 w 302"/>
                  <a:gd name="T67" fmla="*/ 11 h 806"/>
                  <a:gd name="T68" fmla="*/ 17 w 302"/>
                  <a:gd name="T69" fmla="*/ 5 h 806"/>
                  <a:gd name="T70" fmla="*/ 4 w 302"/>
                  <a:gd name="T71" fmla="*/ 1 h 806"/>
                  <a:gd name="T72" fmla="*/ 13 w 302"/>
                  <a:gd name="T73" fmla="*/ 8 h 806"/>
                  <a:gd name="T74" fmla="*/ 26 w 302"/>
                  <a:gd name="T75" fmla="*/ 17 h 806"/>
                  <a:gd name="T76" fmla="*/ 38 w 302"/>
                  <a:gd name="T77" fmla="*/ 26 h 806"/>
                  <a:gd name="T78" fmla="*/ 31 w 302"/>
                  <a:gd name="T79" fmla="*/ 22 h 806"/>
                  <a:gd name="T80" fmla="*/ 20 w 302"/>
                  <a:gd name="T81" fmla="*/ 17 h 806"/>
                  <a:gd name="T82" fmla="*/ 13 w 302"/>
                  <a:gd name="T83" fmla="*/ 15 h 806"/>
                  <a:gd name="T84" fmla="*/ 28 w 302"/>
                  <a:gd name="T85" fmla="*/ 24 h 806"/>
                  <a:gd name="T86" fmla="*/ 42 w 302"/>
                  <a:gd name="T87" fmla="*/ 35 h 806"/>
                  <a:gd name="T88" fmla="*/ 38 w 302"/>
                  <a:gd name="T89" fmla="*/ 34 h 806"/>
                  <a:gd name="T90" fmla="*/ 26 w 302"/>
                  <a:gd name="T91" fmla="*/ 28 h 806"/>
                  <a:gd name="T92" fmla="*/ 16 w 302"/>
                  <a:gd name="T93" fmla="*/ 25 h 806"/>
                  <a:gd name="T94" fmla="*/ 32 w 302"/>
                  <a:gd name="T95" fmla="*/ 35 h 806"/>
                  <a:gd name="T96" fmla="*/ 49 w 302"/>
                  <a:gd name="T97" fmla="*/ 49 h 806"/>
                  <a:gd name="T98" fmla="*/ 53 w 302"/>
                  <a:gd name="T99" fmla="*/ 55 h 806"/>
                  <a:gd name="T100" fmla="*/ 39 w 302"/>
                  <a:gd name="T101" fmla="*/ 46 h 806"/>
                  <a:gd name="T102" fmla="*/ 24 w 302"/>
                  <a:gd name="T103" fmla="*/ 37 h 806"/>
                  <a:gd name="T104" fmla="*/ 28 w 302"/>
                  <a:gd name="T105" fmla="*/ 41 h 806"/>
                  <a:gd name="T106" fmla="*/ 38 w 302"/>
                  <a:gd name="T107" fmla="*/ 51 h 806"/>
                  <a:gd name="T108" fmla="*/ 45 w 302"/>
                  <a:gd name="T109" fmla="*/ 60 h 806"/>
                  <a:gd name="T110" fmla="*/ 39 w 302"/>
                  <a:gd name="T111" fmla="*/ 54 h 806"/>
                  <a:gd name="T112" fmla="*/ 32 w 302"/>
                  <a:gd name="T113" fmla="*/ 50 h 8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2"/>
                  <a:gd name="T172" fmla="*/ 0 h 806"/>
                  <a:gd name="T173" fmla="*/ 302 w 302"/>
                  <a:gd name="T174" fmla="*/ 806 h 8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2" h="806">
                    <a:moveTo>
                      <a:pt x="78" y="139"/>
                    </a:moveTo>
                    <a:lnTo>
                      <a:pt x="83" y="163"/>
                    </a:lnTo>
                    <a:lnTo>
                      <a:pt x="97" y="187"/>
                    </a:lnTo>
                    <a:lnTo>
                      <a:pt x="116" y="212"/>
                    </a:lnTo>
                    <a:lnTo>
                      <a:pt x="138" y="241"/>
                    </a:lnTo>
                    <a:lnTo>
                      <a:pt x="158" y="276"/>
                    </a:lnTo>
                    <a:lnTo>
                      <a:pt x="172" y="323"/>
                    </a:lnTo>
                    <a:lnTo>
                      <a:pt x="179" y="381"/>
                    </a:lnTo>
                    <a:lnTo>
                      <a:pt x="174" y="455"/>
                    </a:lnTo>
                    <a:lnTo>
                      <a:pt x="171" y="473"/>
                    </a:lnTo>
                    <a:lnTo>
                      <a:pt x="166" y="490"/>
                    </a:lnTo>
                    <a:lnTo>
                      <a:pt x="160" y="511"/>
                    </a:lnTo>
                    <a:lnTo>
                      <a:pt x="155" y="533"/>
                    </a:lnTo>
                    <a:lnTo>
                      <a:pt x="153" y="556"/>
                    </a:lnTo>
                    <a:lnTo>
                      <a:pt x="154" y="582"/>
                    </a:lnTo>
                    <a:lnTo>
                      <a:pt x="159" y="609"/>
                    </a:lnTo>
                    <a:lnTo>
                      <a:pt x="168" y="640"/>
                    </a:lnTo>
                    <a:lnTo>
                      <a:pt x="179" y="669"/>
                    </a:lnTo>
                    <a:lnTo>
                      <a:pt x="185" y="695"/>
                    </a:lnTo>
                    <a:lnTo>
                      <a:pt x="188" y="717"/>
                    </a:lnTo>
                    <a:lnTo>
                      <a:pt x="186" y="736"/>
                    </a:lnTo>
                    <a:lnTo>
                      <a:pt x="184" y="753"/>
                    </a:lnTo>
                    <a:lnTo>
                      <a:pt x="180" y="769"/>
                    </a:lnTo>
                    <a:lnTo>
                      <a:pt x="177" y="784"/>
                    </a:lnTo>
                    <a:lnTo>
                      <a:pt x="174" y="799"/>
                    </a:lnTo>
                    <a:lnTo>
                      <a:pt x="186" y="798"/>
                    </a:lnTo>
                    <a:lnTo>
                      <a:pt x="199" y="796"/>
                    </a:lnTo>
                    <a:lnTo>
                      <a:pt x="212" y="796"/>
                    </a:lnTo>
                    <a:lnTo>
                      <a:pt x="227" y="796"/>
                    </a:lnTo>
                    <a:lnTo>
                      <a:pt x="240" y="798"/>
                    </a:lnTo>
                    <a:lnTo>
                      <a:pt x="252" y="798"/>
                    </a:lnTo>
                    <a:lnTo>
                      <a:pt x="262" y="799"/>
                    </a:lnTo>
                    <a:lnTo>
                      <a:pt x="272" y="800"/>
                    </a:lnTo>
                    <a:lnTo>
                      <a:pt x="279" y="780"/>
                    </a:lnTo>
                    <a:lnTo>
                      <a:pt x="283" y="761"/>
                    </a:lnTo>
                    <a:lnTo>
                      <a:pt x="285" y="739"/>
                    </a:lnTo>
                    <a:lnTo>
                      <a:pt x="283" y="713"/>
                    </a:lnTo>
                    <a:lnTo>
                      <a:pt x="287" y="734"/>
                    </a:lnTo>
                    <a:lnTo>
                      <a:pt x="291" y="759"/>
                    </a:lnTo>
                    <a:lnTo>
                      <a:pt x="293" y="784"/>
                    </a:lnTo>
                    <a:lnTo>
                      <a:pt x="295" y="806"/>
                    </a:lnTo>
                    <a:lnTo>
                      <a:pt x="302" y="770"/>
                    </a:lnTo>
                    <a:lnTo>
                      <a:pt x="302" y="738"/>
                    </a:lnTo>
                    <a:lnTo>
                      <a:pt x="297" y="709"/>
                    </a:lnTo>
                    <a:lnTo>
                      <a:pt x="289" y="684"/>
                    </a:lnTo>
                    <a:lnTo>
                      <a:pt x="278" y="664"/>
                    </a:lnTo>
                    <a:lnTo>
                      <a:pt x="266" y="646"/>
                    </a:lnTo>
                    <a:lnTo>
                      <a:pt x="254" y="632"/>
                    </a:lnTo>
                    <a:lnTo>
                      <a:pt x="246" y="621"/>
                    </a:lnTo>
                    <a:lnTo>
                      <a:pt x="255" y="651"/>
                    </a:lnTo>
                    <a:lnTo>
                      <a:pt x="258" y="679"/>
                    </a:lnTo>
                    <a:lnTo>
                      <a:pt x="255" y="701"/>
                    </a:lnTo>
                    <a:lnTo>
                      <a:pt x="248" y="720"/>
                    </a:lnTo>
                    <a:lnTo>
                      <a:pt x="237" y="736"/>
                    </a:lnTo>
                    <a:lnTo>
                      <a:pt x="226" y="748"/>
                    </a:lnTo>
                    <a:lnTo>
                      <a:pt x="211" y="755"/>
                    </a:lnTo>
                    <a:lnTo>
                      <a:pt x="197" y="758"/>
                    </a:lnTo>
                    <a:lnTo>
                      <a:pt x="216" y="748"/>
                    </a:lnTo>
                    <a:lnTo>
                      <a:pt x="229" y="732"/>
                    </a:lnTo>
                    <a:lnTo>
                      <a:pt x="239" y="714"/>
                    </a:lnTo>
                    <a:lnTo>
                      <a:pt x="243" y="694"/>
                    </a:lnTo>
                    <a:lnTo>
                      <a:pt x="245" y="673"/>
                    </a:lnTo>
                    <a:lnTo>
                      <a:pt x="243" y="652"/>
                    </a:lnTo>
                    <a:lnTo>
                      <a:pt x="237" y="633"/>
                    </a:lnTo>
                    <a:lnTo>
                      <a:pt x="230" y="617"/>
                    </a:lnTo>
                    <a:lnTo>
                      <a:pt x="215" y="584"/>
                    </a:lnTo>
                    <a:lnTo>
                      <a:pt x="207" y="549"/>
                    </a:lnTo>
                    <a:lnTo>
                      <a:pt x="204" y="511"/>
                    </a:lnTo>
                    <a:lnTo>
                      <a:pt x="204" y="475"/>
                    </a:lnTo>
                    <a:lnTo>
                      <a:pt x="208" y="444"/>
                    </a:lnTo>
                    <a:lnTo>
                      <a:pt x="212" y="418"/>
                    </a:lnTo>
                    <a:lnTo>
                      <a:pt x="220" y="395"/>
                    </a:lnTo>
                    <a:lnTo>
                      <a:pt x="224" y="379"/>
                    </a:lnTo>
                    <a:lnTo>
                      <a:pt x="221" y="341"/>
                    </a:lnTo>
                    <a:lnTo>
                      <a:pt x="211" y="307"/>
                    </a:lnTo>
                    <a:lnTo>
                      <a:pt x="202" y="281"/>
                    </a:lnTo>
                    <a:lnTo>
                      <a:pt x="195" y="262"/>
                    </a:lnTo>
                    <a:lnTo>
                      <a:pt x="203" y="271"/>
                    </a:lnTo>
                    <a:lnTo>
                      <a:pt x="210" y="283"/>
                    </a:lnTo>
                    <a:lnTo>
                      <a:pt x="216" y="295"/>
                    </a:lnTo>
                    <a:lnTo>
                      <a:pt x="222" y="308"/>
                    </a:lnTo>
                    <a:lnTo>
                      <a:pt x="226" y="321"/>
                    </a:lnTo>
                    <a:lnTo>
                      <a:pt x="228" y="333"/>
                    </a:lnTo>
                    <a:lnTo>
                      <a:pt x="230" y="343"/>
                    </a:lnTo>
                    <a:lnTo>
                      <a:pt x="230" y="351"/>
                    </a:lnTo>
                    <a:lnTo>
                      <a:pt x="235" y="323"/>
                    </a:lnTo>
                    <a:lnTo>
                      <a:pt x="237" y="295"/>
                    </a:lnTo>
                    <a:lnTo>
                      <a:pt x="236" y="269"/>
                    </a:lnTo>
                    <a:lnTo>
                      <a:pt x="234" y="243"/>
                    </a:lnTo>
                    <a:lnTo>
                      <a:pt x="228" y="217"/>
                    </a:lnTo>
                    <a:lnTo>
                      <a:pt x="220" y="191"/>
                    </a:lnTo>
                    <a:lnTo>
                      <a:pt x="208" y="162"/>
                    </a:lnTo>
                    <a:lnTo>
                      <a:pt x="192" y="133"/>
                    </a:lnTo>
                    <a:lnTo>
                      <a:pt x="183" y="119"/>
                    </a:lnTo>
                    <a:lnTo>
                      <a:pt x="173" y="105"/>
                    </a:lnTo>
                    <a:lnTo>
                      <a:pt x="163" y="92"/>
                    </a:lnTo>
                    <a:lnTo>
                      <a:pt x="151" y="80"/>
                    </a:lnTo>
                    <a:lnTo>
                      <a:pt x="140" y="69"/>
                    </a:lnTo>
                    <a:lnTo>
                      <a:pt x="127" y="58"/>
                    </a:lnTo>
                    <a:lnTo>
                      <a:pt x="115" y="49"/>
                    </a:lnTo>
                    <a:lnTo>
                      <a:pt x="102" y="41"/>
                    </a:lnTo>
                    <a:lnTo>
                      <a:pt x="89" y="32"/>
                    </a:lnTo>
                    <a:lnTo>
                      <a:pt x="76" y="25"/>
                    </a:lnTo>
                    <a:lnTo>
                      <a:pt x="63" y="19"/>
                    </a:lnTo>
                    <a:lnTo>
                      <a:pt x="50" y="14"/>
                    </a:lnTo>
                    <a:lnTo>
                      <a:pt x="38" y="10"/>
                    </a:lnTo>
                    <a:lnTo>
                      <a:pt x="25" y="6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20" y="12"/>
                    </a:lnTo>
                    <a:lnTo>
                      <a:pt x="38" y="23"/>
                    </a:lnTo>
                    <a:lnTo>
                      <a:pt x="53" y="32"/>
                    </a:lnTo>
                    <a:lnTo>
                      <a:pt x="66" y="41"/>
                    </a:lnTo>
                    <a:lnTo>
                      <a:pt x="78" y="50"/>
                    </a:lnTo>
                    <a:lnTo>
                      <a:pt x="90" y="58"/>
                    </a:lnTo>
                    <a:lnTo>
                      <a:pt x="101" y="68"/>
                    </a:lnTo>
                    <a:lnTo>
                      <a:pt x="113" y="79"/>
                    </a:lnTo>
                    <a:lnTo>
                      <a:pt x="107" y="75"/>
                    </a:lnTo>
                    <a:lnTo>
                      <a:pt x="101" y="72"/>
                    </a:lnTo>
                    <a:lnTo>
                      <a:pt x="94" y="67"/>
                    </a:lnTo>
                    <a:lnTo>
                      <a:pt x="84" y="61"/>
                    </a:lnTo>
                    <a:lnTo>
                      <a:pt x="73" y="55"/>
                    </a:lnTo>
                    <a:lnTo>
                      <a:pt x="60" y="50"/>
                    </a:lnTo>
                    <a:lnTo>
                      <a:pt x="45" y="44"/>
                    </a:lnTo>
                    <a:lnTo>
                      <a:pt x="26" y="38"/>
                    </a:lnTo>
                    <a:lnTo>
                      <a:pt x="39" y="44"/>
                    </a:lnTo>
                    <a:lnTo>
                      <a:pt x="53" y="51"/>
                    </a:lnTo>
                    <a:lnTo>
                      <a:pt x="69" y="61"/>
                    </a:lnTo>
                    <a:lnTo>
                      <a:pt x="85" y="72"/>
                    </a:lnTo>
                    <a:lnTo>
                      <a:pt x="100" y="82"/>
                    </a:lnTo>
                    <a:lnTo>
                      <a:pt x="113" y="93"/>
                    </a:lnTo>
                    <a:lnTo>
                      <a:pt x="125" y="104"/>
                    </a:lnTo>
                    <a:lnTo>
                      <a:pt x="133" y="113"/>
                    </a:lnTo>
                    <a:lnTo>
                      <a:pt x="123" y="107"/>
                    </a:lnTo>
                    <a:lnTo>
                      <a:pt x="114" y="101"/>
                    </a:lnTo>
                    <a:lnTo>
                      <a:pt x="102" y="94"/>
                    </a:lnTo>
                    <a:lnTo>
                      <a:pt x="90" y="88"/>
                    </a:lnTo>
                    <a:lnTo>
                      <a:pt x="79" y="83"/>
                    </a:lnTo>
                    <a:lnTo>
                      <a:pt x="67" y="79"/>
                    </a:lnTo>
                    <a:lnTo>
                      <a:pt x="57" y="76"/>
                    </a:lnTo>
                    <a:lnTo>
                      <a:pt x="47" y="75"/>
                    </a:lnTo>
                    <a:lnTo>
                      <a:pt x="61" y="82"/>
                    </a:lnTo>
                    <a:lnTo>
                      <a:pt x="78" y="93"/>
                    </a:lnTo>
                    <a:lnTo>
                      <a:pt x="96" y="105"/>
                    </a:lnTo>
                    <a:lnTo>
                      <a:pt x="115" y="118"/>
                    </a:lnTo>
                    <a:lnTo>
                      <a:pt x="132" y="132"/>
                    </a:lnTo>
                    <a:lnTo>
                      <a:pt x="147" y="147"/>
                    </a:lnTo>
                    <a:lnTo>
                      <a:pt x="158" y="160"/>
                    </a:lnTo>
                    <a:lnTo>
                      <a:pt x="164" y="172"/>
                    </a:lnTo>
                    <a:lnTo>
                      <a:pt x="157" y="164"/>
                    </a:lnTo>
                    <a:lnTo>
                      <a:pt x="145" y="156"/>
                    </a:lnTo>
                    <a:lnTo>
                      <a:pt x="132" y="147"/>
                    </a:lnTo>
                    <a:lnTo>
                      <a:pt x="117" y="137"/>
                    </a:lnTo>
                    <a:lnTo>
                      <a:pt x="102" y="127"/>
                    </a:lnTo>
                    <a:lnTo>
                      <a:pt x="88" y="119"/>
                    </a:lnTo>
                    <a:lnTo>
                      <a:pt x="73" y="112"/>
                    </a:lnTo>
                    <a:lnTo>
                      <a:pt x="63" y="107"/>
                    </a:lnTo>
                    <a:lnTo>
                      <a:pt x="72" y="114"/>
                    </a:lnTo>
                    <a:lnTo>
                      <a:pt x="83" y="123"/>
                    </a:lnTo>
                    <a:lnTo>
                      <a:pt x="92" y="132"/>
                    </a:lnTo>
                    <a:lnTo>
                      <a:pt x="103" y="142"/>
                    </a:lnTo>
                    <a:lnTo>
                      <a:pt x="113" y="152"/>
                    </a:lnTo>
                    <a:lnTo>
                      <a:pt x="122" y="162"/>
                    </a:lnTo>
                    <a:lnTo>
                      <a:pt x="129" y="170"/>
                    </a:lnTo>
                    <a:lnTo>
                      <a:pt x="134" y="179"/>
                    </a:lnTo>
                    <a:lnTo>
                      <a:pt x="128" y="174"/>
                    </a:lnTo>
                    <a:lnTo>
                      <a:pt x="122" y="168"/>
                    </a:lnTo>
                    <a:lnTo>
                      <a:pt x="116" y="163"/>
                    </a:lnTo>
                    <a:lnTo>
                      <a:pt x="110" y="158"/>
                    </a:lnTo>
                    <a:lnTo>
                      <a:pt x="103" y="154"/>
                    </a:lnTo>
                    <a:lnTo>
                      <a:pt x="96" y="149"/>
                    </a:lnTo>
                    <a:lnTo>
                      <a:pt x="88" y="144"/>
                    </a:lnTo>
                    <a:lnTo>
                      <a:pt x="78" y="13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9" name="Freeform 105"/>
              <p:cNvSpPr>
                <a:spLocks/>
              </p:cNvSpPr>
              <p:nvPr/>
            </p:nvSpPr>
            <p:spPr bwMode="auto">
              <a:xfrm>
                <a:off x="832" y="2166"/>
                <a:ext cx="188" cy="139"/>
              </a:xfrm>
              <a:custGeom>
                <a:avLst/>
                <a:gdLst>
                  <a:gd name="T0" fmla="*/ 168 w 562"/>
                  <a:gd name="T1" fmla="*/ 21 h 419"/>
                  <a:gd name="T2" fmla="*/ 156 w 562"/>
                  <a:gd name="T3" fmla="*/ 14 h 419"/>
                  <a:gd name="T4" fmla="*/ 140 w 562"/>
                  <a:gd name="T5" fmla="*/ 8 h 419"/>
                  <a:gd name="T6" fmla="*/ 123 w 562"/>
                  <a:gd name="T7" fmla="*/ 3 h 419"/>
                  <a:gd name="T8" fmla="*/ 104 w 562"/>
                  <a:gd name="T9" fmla="*/ 0 h 419"/>
                  <a:gd name="T10" fmla="*/ 88 w 562"/>
                  <a:gd name="T11" fmla="*/ 1 h 419"/>
                  <a:gd name="T12" fmla="*/ 74 w 562"/>
                  <a:gd name="T13" fmla="*/ 4 h 419"/>
                  <a:gd name="T14" fmla="*/ 59 w 562"/>
                  <a:gd name="T15" fmla="*/ 10 h 419"/>
                  <a:gd name="T16" fmla="*/ 45 w 562"/>
                  <a:gd name="T17" fmla="*/ 18 h 419"/>
                  <a:gd name="T18" fmla="*/ 32 w 562"/>
                  <a:gd name="T19" fmla="*/ 29 h 419"/>
                  <a:gd name="T20" fmla="*/ 23 w 562"/>
                  <a:gd name="T21" fmla="*/ 43 h 419"/>
                  <a:gd name="T22" fmla="*/ 15 w 562"/>
                  <a:gd name="T23" fmla="*/ 72 h 419"/>
                  <a:gd name="T24" fmla="*/ 10 w 562"/>
                  <a:gd name="T25" fmla="*/ 104 h 419"/>
                  <a:gd name="T26" fmla="*/ 4 w 562"/>
                  <a:gd name="T27" fmla="*/ 126 h 419"/>
                  <a:gd name="T28" fmla="*/ 17 w 562"/>
                  <a:gd name="T29" fmla="*/ 105 h 419"/>
                  <a:gd name="T30" fmla="*/ 27 w 562"/>
                  <a:gd name="T31" fmla="*/ 77 h 419"/>
                  <a:gd name="T32" fmla="*/ 28 w 562"/>
                  <a:gd name="T33" fmla="*/ 80 h 419"/>
                  <a:gd name="T34" fmla="*/ 24 w 562"/>
                  <a:gd name="T35" fmla="*/ 104 h 419"/>
                  <a:gd name="T36" fmla="*/ 18 w 562"/>
                  <a:gd name="T37" fmla="*/ 122 h 419"/>
                  <a:gd name="T38" fmla="*/ 32 w 562"/>
                  <a:gd name="T39" fmla="*/ 97 h 419"/>
                  <a:gd name="T40" fmla="*/ 44 w 562"/>
                  <a:gd name="T41" fmla="*/ 68 h 419"/>
                  <a:gd name="T42" fmla="*/ 50 w 562"/>
                  <a:gd name="T43" fmla="*/ 62 h 419"/>
                  <a:gd name="T44" fmla="*/ 41 w 562"/>
                  <a:gd name="T45" fmla="*/ 90 h 419"/>
                  <a:gd name="T46" fmla="*/ 35 w 562"/>
                  <a:gd name="T47" fmla="*/ 116 h 419"/>
                  <a:gd name="T48" fmla="*/ 37 w 562"/>
                  <a:gd name="T49" fmla="*/ 117 h 419"/>
                  <a:gd name="T50" fmla="*/ 45 w 562"/>
                  <a:gd name="T51" fmla="*/ 104 h 419"/>
                  <a:gd name="T52" fmla="*/ 50 w 562"/>
                  <a:gd name="T53" fmla="*/ 91 h 419"/>
                  <a:gd name="T54" fmla="*/ 63 w 562"/>
                  <a:gd name="T55" fmla="*/ 71 h 419"/>
                  <a:gd name="T56" fmla="*/ 80 w 562"/>
                  <a:gd name="T57" fmla="*/ 59 h 419"/>
                  <a:gd name="T58" fmla="*/ 87 w 562"/>
                  <a:gd name="T59" fmla="*/ 58 h 419"/>
                  <a:gd name="T60" fmla="*/ 64 w 562"/>
                  <a:gd name="T61" fmla="*/ 84 h 419"/>
                  <a:gd name="T62" fmla="*/ 54 w 562"/>
                  <a:gd name="T63" fmla="*/ 124 h 419"/>
                  <a:gd name="T64" fmla="*/ 57 w 562"/>
                  <a:gd name="T65" fmla="*/ 122 h 419"/>
                  <a:gd name="T66" fmla="*/ 67 w 562"/>
                  <a:gd name="T67" fmla="*/ 97 h 419"/>
                  <a:gd name="T68" fmla="*/ 94 w 562"/>
                  <a:gd name="T69" fmla="*/ 73 h 419"/>
                  <a:gd name="T70" fmla="*/ 107 w 562"/>
                  <a:gd name="T71" fmla="*/ 68 h 419"/>
                  <a:gd name="T72" fmla="*/ 127 w 562"/>
                  <a:gd name="T73" fmla="*/ 67 h 419"/>
                  <a:gd name="T74" fmla="*/ 149 w 562"/>
                  <a:gd name="T75" fmla="*/ 68 h 419"/>
                  <a:gd name="T76" fmla="*/ 168 w 562"/>
                  <a:gd name="T77" fmla="*/ 64 h 419"/>
                  <a:gd name="T78" fmla="*/ 184 w 562"/>
                  <a:gd name="T79" fmla="*/ 52 h 419"/>
                  <a:gd name="T80" fmla="*/ 183 w 562"/>
                  <a:gd name="T81" fmla="*/ 49 h 419"/>
                  <a:gd name="T82" fmla="*/ 171 w 562"/>
                  <a:gd name="T83" fmla="*/ 51 h 419"/>
                  <a:gd name="T84" fmla="*/ 156 w 562"/>
                  <a:gd name="T85" fmla="*/ 51 h 419"/>
                  <a:gd name="T86" fmla="*/ 167 w 562"/>
                  <a:gd name="T87" fmla="*/ 48 h 419"/>
                  <a:gd name="T88" fmla="*/ 178 w 562"/>
                  <a:gd name="T89" fmla="*/ 44 h 419"/>
                  <a:gd name="T90" fmla="*/ 180 w 562"/>
                  <a:gd name="T91" fmla="*/ 39 h 419"/>
                  <a:gd name="T92" fmla="*/ 166 w 562"/>
                  <a:gd name="T93" fmla="*/ 37 h 419"/>
                  <a:gd name="T94" fmla="*/ 153 w 562"/>
                  <a:gd name="T95" fmla="*/ 35 h 419"/>
                  <a:gd name="T96" fmla="*/ 157 w 562"/>
                  <a:gd name="T97" fmla="*/ 33 h 419"/>
                  <a:gd name="T98" fmla="*/ 170 w 562"/>
                  <a:gd name="T99" fmla="*/ 34 h 419"/>
                  <a:gd name="T100" fmla="*/ 181 w 562"/>
                  <a:gd name="T101" fmla="*/ 35 h 419"/>
                  <a:gd name="T102" fmla="*/ 170 w 562"/>
                  <a:gd name="T103" fmla="*/ 26 h 419"/>
                  <a:gd name="T104" fmla="*/ 158 w 562"/>
                  <a:gd name="T105" fmla="*/ 21 h 419"/>
                  <a:gd name="T106" fmla="*/ 151 w 562"/>
                  <a:gd name="T107" fmla="*/ 19 h 419"/>
                  <a:gd name="T108" fmla="*/ 161 w 562"/>
                  <a:gd name="T109" fmla="*/ 20 h 419"/>
                  <a:gd name="T110" fmla="*/ 171 w 562"/>
                  <a:gd name="T111" fmla="*/ 23 h 4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2"/>
                  <a:gd name="T169" fmla="*/ 0 h 419"/>
                  <a:gd name="T170" fmla="*/ 562 w 562"/>
                  <a:gd name="T171" fmla="*/ 419 h 41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2" h="419">
                    <a:moveTo>
                      <a:pt x="521" y="75"/>
                    </a:moveTo>
                    <a:lnTo>
                      <a:pt x="513" y="69"/>
                    </a:lnTo>
                    <a:lnTo>
                      <a:pt x="502" y="63"/>
                    </a:lnTo>
                    <a:lnTo>
                      <a:pt x="491" y="56"/>
                    </a:lnTo>
                    <a:lnTo>
                      <a:pt x="478" y="49"/>
                    </a:lnTo>
                    <a:lnTo>
                      <a:pt x="465" y="43"/>
                    </a:lnTo>
                    <a:lnTo>
                      <a:pt x="451" y="36"/>
                    </a:lnTo>
                    <a:lnTo>
                      <a:pt x="436" y="30"/>
                    </a:lnTo>
                    <a:lnTo>
                      <a:pt x="419" y="24"/>
                    </a:lnTo>
                    <a:lnTo>
                      <a:pt x="402" y="18"/>
                    </a:lnTo>
                    <a:lnTo>
                      <a:pt x="384" y="13"/>
                    </a:lnTo>
                    <a:lnTo>
                      <a:pt x="367" y="9"/>
                    </a:lnTo>
                    <a:lnTo>
                      <a:pt x="349" y="5"/>
                    </a:lnTo>
                    <a:lnTo>
                      <a:pt x="330" y="3"/>
                    </a:lnTo>
                    <a:lnTo>
                      <a:pt x="311" y="1"/>
                    </a:lnTo>
                    <a:lnTo>
                      <a:pt x="293" y="0"/>
                    </a:lnTo>
                    <a:lnTo>
                      <a:pt x="274" y="1"/>
                    </a:lnTo>
                    <a:lnTo>
                      <a:pt x="262" y="3"/>
                    </a:lnTo>
                    <a:lnTo>
                      <a:pt x="248" y="5"/>
                    </a:lnTo>
                    <a:lnTo>
                      <a:pt x="235" y="9"/>
                    </a:lnTo>
                    <a:lnTo>
                      <a:pt x="220" y="13"/>
                    </a:lnTo>
                    <a:lnTo>
                      <a:pt x="206" y="18"/>
                    </a:lnTo>
                    <a:lnTo>
                      <a:pt x="191" y="24"/>
                    </a:lnTo>
                    <a:lnTo>
                      <a:pt x="176" y="30"/>
                    </a:lnTo>
                    <a:lnTo>
                      <a:pt x="162" y="38"/>
                    </a:lnTo>
                    <a:lnTo>
                      <a:pt x="148" y="47"/>
                    </a:lnTo>
                    <a:lnTo>
                      <a:pt x="134" y="55"/>
                    </a:lnTo>
                    <a:lnTo>
                      <a:pt x="121" y="66"/>
                    </a:lnTo>
                    <a:lnTo>
                      <a:pt x="107" y="76"/>
                    </a:lnTo>
                    <a:lnTo>
                      <a:pt x="97" y="88"/>
                    </a:lnTo>
                    <a:lnTo>
                      <a:pt x="86" y="101"/>
                    </a:lnTo>
                    <a:lnTo>
                      <a:pt x="77" y="114"/>
                    </a:lnTo>
                    <a:lnTo>
                      <a:pt x="68" y="129"/>
                    </a:lnTo>
                    <a:lnTo>
                      <a:pt x="56" y="157"/>
                    </a:lnTo>
                    <a:lnTo>
                      <a:pt x="49" y="186"/>
                    </a:lnTo>
                    <a:lnTo>
                      <a:pt x="46" y="216"/>
                    </a:lnTo>
                    <a:lnTo>
                      <a:pt x="42" y="247"/>
                    </a:lnTo>
                    <a:lnTo>
                      <a:pt x="37" y="280"/>
                    </a:lnTo>
                    <a:lnTo>
                      <a:pt x="30" y="313"/>
                    </a:lnTo>
                    <a:lnTo>
                      <a:pt x="18" y="350"/>
                    </a:lnTo>
                    <a:lnTo>
                      <a:pt x="0" y="389"/>
                    </a:lnTo>
                    <a:lnTo>
                      <a:pt x="12" y="380"/>
                    </a:lnTo>
                    <a:lnTo>
                      <a:pt x="25" y="364"/>
                    </a:lnTo>
                    <a:lnTo>
                      <a:pt x="39" y="342"/>
                    </a:lnTo>
                    <a:lnTo>
                      <a:pt x="52" y="316"/>
                    </a:lnTo>
                    <a:lnTo>
                      <a:pt x="63" y="287"/>
                    </a:lnTo>
                    <a:lnTo>
                      <a:pt x="73" y="258"/>
                    </a:lnTo>
                    <a:lnTo>
                      <a:pt x="81" y="232"/>
                    </a:lnTo>
                    <a:lnTo>
                      <a:pt x="85" y="210"/>
                    </a:lnTo>
                    <a:lnTo>
                      <a:pt x="86" y="223"/>
                    </a:lnTo>
                    <a:lnTo>
                      <a:pt x="85" y="242"/>
                    </a:lnTo>
                    <a:lnTo>
                      <a:pt x="81" y="264"/>
                    </a:lnTo>
                    <a:lnTo>
                      <a:pt x="77" y="289"/>
                    </a:lnTo>
                    <a:lnTo>
                      <a:pt x="72" y="313"/>
                    </a:lnTo>
                    <a:lnTo>
                      <a:pt x="66" y="336"/>
                    </a:lnTo>
                    <a:lnTo>
                      <a:pt x="60" y="355"/>
                    </a:lnTo>
                    <a:lnTo>
                      <a:pt x="55" y="367"/>
                    </a:lnTo>
                    <a:lnTo>
                      <a:pt x="72" y="348"/>
                    </a:lnTo>
                    <a:lnTo>
                      <a:pt x="85" y="323"/>
                    </a:lnTo>
                    <a:lnTo>
                      <a:pt x="97" y="293"/>
                    </a:lnTo>
                    <a:lnTo>
                      <a:pt x="109" y="262"/>
                    </a:lnTo>
                    <a:lnTo>
                      <a:pt x="119" y="231"/>
                    </a:lnTo>
                    <a:lnTo>
                      <a:pt x="132" y="204"/>
                    </a:lnTo>
                    <a:lnTo>
                      <a:pt x="147" y="180"/>
                    </a:lnTo>
                    <a:lnTo>
                      <a:pt x="166" y="162"/>
                    </a:lnTo>
                    <a:lnTo>
                      <a:pt x="149" y="187"/>
                    </a:lnTo>
                    <a:lnTo>
                      <a:pt x="137" y="214"/>
                    </a:lnTo>
                    <a:lnTo>
                      <a:pt x="129" y="243"/>
                    </a:lnTo>
                    <a:lnTo>
                      <a:pt x="123" y="272"/>
                    </a:lnTo>
                    <a:lnTo>
                      <a:pt x="117" y="299"/>
                    </a:lnTo>
                    <a:lnTo>
                      <a:pt x="111" y="325"/>
                    </a:lnTo>
                    <a:lnTo>
                      <a:pt x="104" y="349"/>
                    </a:lnTo>
                    <a:lnTo>
                      <a:pt x="93" y="369"/>
                    </a:lnTo>
                    <a:lnTo>
                      <a:pt x="102" y="363"/>
                    </a:lnTo>
                    <a:lnTo>
                      <a:pt x="111" y="354"/>
                    </a:lnTo>
                    <a:lnTo>
                      <a:pt x="119" y="342"/>
                    </a:lnTo>
                    <a:lnTo>
                      <a:pt x="127" y="329"/>
                    </a:lnTo>
                    <a:lnTo>
                      <a:pt x="134" y="314"/>
                    </a:lnTo>
                    <a:lnTo>
                      <a:pt x="141" y="300"/>
                    </a:lnTo>
                    <a:lnTo>
                      <a:pt x="146" y="287"/>
                    </a:lnTo>
                    <a:lnTo>
                      <a:pt x="150" y="274"/>
                    </a:lnTo>
                    <a:lnTo>
                      <a:pt x="160" y="250"/>
                    </a:lnTo>
                    <a:lnTo>
                      <a:pt x="173" y="230"/>
                    </a:lnTo>
                    <a:lnTo>
                      <a:pt x="188" y="213"/>
                    </a:lnTo>
                    <a:lnTo>
                      <a:pt x="205" y="199"/>
                    </a:lnTo>
                    <a:lnTo>
                      <a:pt x="222" y="187"/>
                    </a:lnTo>
                    <a:lnTo>
                      <a:pt x="239" y="178"/>
                    </a:lnTo>
                    <a:lnTo>
                      <a:pt x="256" y="170"/>
                    </a:lnTo>
                    <a:lnTo>
                      <a:pt x="273" y="164"/>
                    </a:lnTo>
                    <a:lnTo>
                      <a:pt x="260" y="176"/>
                    </a:lnTo>
                    <a:lnTo>
                      <a:pt x="239" y="195"/>
                    </a:lnTo>
                    <a:lnTo>
                      <a:pt x="214" y="222"/>
                    </a:lnTo>
                    <a:lnTo>
                      <a:pt x="192" y="254"/>
                    </a:lnTo>
                    <a:lnTo>
                      <a:pt x="172" y="292"/>
                    </a:lnTo>
                    <a:lnTo>
                      <a:pt x="160" y="332"/>
                    </a:lnTo>
                    <a:lnTo>
                      <a:pt x="160" y="375"/>
                    </a:lnTo>
                    <a:lnTo>
                      <a:pt x="175" y="419"/>
                    </a:lnTo>
                    <a:lnTo>
                      <a:pt x="169" y="394"/>
                    </a:lnTo>
                    <a:lnTo>
                      <a:pt x="169" y="368"/>
                    </a:lnTo>
                    <a:lnTo>
                      <a:pt x="175" y="343"/>
                    </a:lnTo>
                    <a:lnTo>
                      <a:pt x="186" y="317"/>
                    </a:lnTo>
                    <a:lnTo>
                      <a:pt x="201" y="292"/>
                    </a:lnTo>
                    <a:lnTo>
                      <a:pt x="223" y="267"/>
                    </a:lnTo>
                    <a:lnTo>
                      <a:pt x="249" y="243"/>
                    </a:lnTo>
                    <a:lnTo>
                      <a:pt x="280" y="220"/>
                    </a:lnTo>
                    <a:lnTo>
                      <a:pt x="293" y="213"/>
                    </a:lnTo>
                    <a:lnTo>
                      <a:pt x="306" y="208"/>
                    </a:lnTo>
                    <a:lnTo>
                      <a:pt x="321" y="205"/>
                    </a:lnTo>
                    <a:lnTo>
                      <a:pt x="339" y="204"/>
                    </a:lnTo>
                    <a:lnTo>
                      <a:pt x="358" y="202"/>
                    </a:lnTo>
                    <a:lnTo>
                      <a:pt x="380" y="202"/>
                    </a:lnTo>
                    <a:lnTo>
                      <a:pt x="404" y="204"/>
                    </a:lnTo>
                    <a:lnTo>
                      <a:pt x="430" y="205"/>
                    </a:lnTo>
                    <a:lnTo>
                      <a:pt x="446" y="205"/>
                    </a:lnTo>
                    <a:lnTo>
                      <a:pt x="464" y="202"/>
                    </a:lnTo>
                    <a:lnTo>
                      <a:pt x="483" y="199"/>
                    </a:lnTo>
                    <a:lnTo>
                      <a:pt x="502" y="192"/>
                    </a:lnTo>
                    <a:lnTo>
                      <a:pt x="520" y="183"/>
                    </a:lnTo>
                    <a:lnTo>
                      <a:pt x="537" y="172"/>
                    </a:lnTo>
                    <a:lnTo>
                      <a:pt x="551" y="157"/>
                    </a:lnTo>
                    <a:lnTo>
                      <a:pt x="562" y="139"/>
                    </a:lnTo>
                    <a:lnTo>
                      <a:pt x="555" y="145"/>
                    </a:lnTo>
                    <a:lnTo>
                      <a:pt x="546" y="149"/>
                    </a:lnTo>
                    <a:lnTo>
                      <a:pt x="535" y="153"/>
                    </a:lnTo>
                    <a:lnTo>
                      <a:pt x="524" y="155"/>
                    </a:lnTo>
                    <a:lnTo>
                      <a:pt x="511" y="155"/>
                    </a:lnTo>
                    <a:lnTo>
                      <a:pt x="496" y="155"/>
                    </a:lnTo>
                    <a:lnTo>
                      <a:pt x="482" y="155"/>
                    </a:lnTo>
                    <a:lnTo>
                      <a:pt x="465" y="153"/>
                    </a:lnTo>
                    <a:lnTo>
                      <a:pt x="476" y="151"/>
                    </a:lnTo>
                    <a:lnTo>
                      <a:pt x="487" y="149"/>
                    </a:lnTo>
                    <a:lnTo>
                      <a:pt x="499" y="145"/>
                    </a:lnTo>
                    <a:lnTo>
                      <a:pt x="511" y="142"/>
                    </a:lnTo>
                    <a:lnTo>
                      <a:pt x="521" y="137"/>
                    </a:lnTo>
                    <a:lnTo>
                      <a:pt x="533" y="132"/>
                    </a:lnTo>
                    <a:lnTo>
                      <a:pt x="543" y="126"/>
                    </a:lnTo>
                    <a:lnTo>
                      <a:pt x="552" y="120"/>
                    </a:lnTo>
                    <a:lnTo>
                      <a:pt x="539" y="118"/>
                    </a:lnTo>
                    <a:lnTo>
                      <a:pt x="525" y="116"/>
                    </a:lnTo>
                    <a:lnTo>
                      <a:pt x="509" y="113"/>
                    </a:lnTo>
                    <a:lnTo>
                      <a:pt x="495" y="111"/>
                    </a:lnTo>
                    <a:lnTo>
                      <a:pt x="482" y="108"/>
                    </a:lnTo>
                    <a:lnTo>
                      <a:pt x="469" y="106"/>
                    </a:lnTo>
                    <a:lnTo>
                      <a:pt x="457" y="104"/>
                    </a:lnTo>
                    <a:lnTo>
                      <a:pt x="448" y="103"/>
                    </a:lnTo>
                    <a:lnTo>
                      <a:pt x="458" y="101"/>
                    </a:lnTo>
                    <a:lnTo>
                      <a:pt x="470" y="100"/>
                    </a:lnTo>
                    <a:lnTo>
                      <a:pt x="483" y="100"/>
                    </a:lnTo>
                    <a:lnTo>
                      <a:pt x="496" y="100"/>
                    </a:lnTo>
                    <a:lnTo>
                      <a:pt x="509" y="101"/>
                    </a:lnTo>
                    <a:lnTo>
                      <a:pt x="522" y="103"/>
                    </a:lnTo>
                    <a:lnTo>
                      <a:pt x="533" y="104"/>
                    </a:lnTo>
                    <a:lnTo>
                      <a:pt x="541" y="105"/>
                    </a:lnTo>
                    <a:lnTo>
                      <a:pt x="531" y="94"/>
                    </a:lnTo>
                    <a:lnTo>
                      <a:pt x="520" y="86"/>
                    </a:lnTo>
                    <a:lnTo>
                      <a:pt x="509" y="79"/>
                    </a:lnTo>
                    <a:lnTo>
                      <a:pt x="497" y="74"/>
                    </a:lnTo>
                    <a:lnTo>
                      <a:pt x="484" y="69"/>
                    </a:lnTo>
                    <a:lnTo>
                      <a:pt x="471" y="64"/>
                    </a:lnTo>
                    <a:lnTo>
                      <a:pt x="457" y="61"/>
                    </a:lnTo>
                    <a:lnTo>
                      <a:pt x="443" y="57"/>
                    </a:lnTo>
                    <a:lnTo>
                      <a:pt x="452" y="56"/>
                    </a:lnTo>
                    <a:lnTo>
                      <a:pt x="462" y="57"/>
                    </a:lnTo>
                    <a:lnTo>
                      <a:pt x="471" y="58"/>
                    </a:lnTo>
                    <a:lnTo>
                      <a:pt x="482" y="61"/>
                    </a:lnTo>
                    <a:lnTo>
                      <a:pt x="491" y="63"/>
                    </a:lnTo>
                    <a:lnTo>
                      <a:pt x="502" y="67"/>
                    </a:lnTo>
                    <a:lnTo>
                      <a:pt x="512" y="70"/>
                    </a:lnTo>
                    <a:lnTo>
                      <a:pt x="521" y="7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0" name="Freeform 106"/>
              <p:cNvSpPr>
                <a:spLocks/>
              </p:cNvSpPr>
              <p:nvPr/>
            </p:nvSpPr>
            <p:spPr bwMode="auto">
              <a:xfrm>
                <a:off x="914" y="2222"/>
                <a:ext cx="140" cy="222"/>
              </a:xfrm>
              <a:custGeom>
                <a:avLst/>
                <a:gdLst>
                  <a:gd name="T0" fmla="*/ 109 w 421"/>
                  <a:gd name="T1" fmla="*/ 6 h 666"/>
                  <a:gd name="T2" fmla="*/ 115 w 421"/>
                  <a:gd name="T3" fmla="*/ 22 h 666"/>
                  <a:gd name="T4" fmla="*/ 132 w 421"/>
                  <a:gd name="T5" fmla="*/ 50 h 666"/>
                  <a:gd name="T6" fmla="*/ 139 w 421"/>
                  <a:gd name="T7" fmla="*/ 71 h 666"/>
                  <a:gd name="T8" fmla="*/ 139 w 421"/>
                  <a:gd name="T9" fmla="*/ 92 h 666"/>
                  <a:gd name="T10" fmla="*/ 140 w 421"/>
                  <a:gd name="T11" fmla="*/ 109 h 666"/>
                  <a:gd name="T12" fmla="*/ 138 w 421"/>
                  <a:gd name="T13" fmla="*/ 126 h 666"/>
                  <a:gd name="T14" fmla="*/ 132 w 421"/>
                  <a:gd name="T15" fmla="*/ 141 h 666"/>
                  <a:gd name="T16" fmla="*/ 129 w 421"/>
                  <a:gd name="T17" fmla="*/ 154 h 666"/>
                  <a:gd name="T18" fmla="*/ 125 w 421"/>
                  <a:gd name="T19" fmla="*/ 174 h 666"/>
                  <a:gd name="T20" fmla="*/ 118 w 421"/>
                  <a:gd name="T21" fmla="*/ 193 h 666"/>
                  <a:gd name="T22" fmla="*/ 108 w 421"/>
                  <a:gd name="T23" fmla="*/ 207 h 666"/>
                  <a:gd name="T24" fmla="*/ 95 w 421"/>
                  <a:gd name="T25" fmla="*/ 219 h 666"/>
                  <a:gd name="T26" fmla="*/ 74 w 421"/>
                  <a:gd name="T27" fmla="*/ 220 h 666"/>
                  <a:gd name="T28" fmla="*/ 63 w 421"/>
                  <a:gd name="T29" fmla="*/ 212 h 666"/>
                  <a:gd name="T30" fmla="*/ 54 w 421"/>
                  <a:gd name="T31" fmla="*/ 209 h 666"/>
                  <a:gd name="T32" fmla="*/ 46 w 421"/>
                  <a:gd name="T33" fmla="*/ 204 h 666"/>
                  <a:gd name="T34" fmla="*/ 39 w 421"/>
                  <a:gd name="T35" fmla="*/ 189 h 666"/>
                  <a:gd name="T36" fmla="*/ 35 w 421"/>
                  <a:gd name="T37" fmla="*/ 175 h 666"/>
                  <a:gd name="T38" fmla="*/ 31 w 421"/>
                  <a:gd name="T39" fmla="*/ 161 h 666"/>
                  <a:gd name="T40" fmla="*/ 24 w 421"/>
                  <a:gd name="T41" fmla="*/ 146 h 666"/>
                  <a:gd name="T42" fmla="*/ 12 w 421"/>
                  <a:gd name="T43" fmla="*/ 134 h 666"/>
                  <a:gd name="T44" fmla="*/ 3 w 421"/>
                  <a:gd name="T45" fmla="*/ 119 h 666"/>
                  <a:gd name="T46" fmla="*/ 0 w 421"/>
                  <a:gd name="T47" fmla="*/ 104 h 666"/>
                  <a:gd name="T48" fmla="*/ 9 w 421"/>
                  <a:gd name="T49" fmla="*/ 89 h 666"/>
                  <a:gd name="T50" fmla="*/ 26 w 421"/>
                  <a:gd name="T51" fmla="*/ 84 h 666"/>
                  <a:gd name="T52" fmla="*/ 42 w 421"/>
                  <a:gd name="T53" fmla="*/ 91 h 666"/>
                  <a:gd name="T54" fmla="*/ 51 w 421"/>
                  <a:gd name="T55" fmla="*/ 104 h 666"/>
                  <a:gd name="T56" fmla="*/ 54 w 421"/>
                  <a:gd name="T57" fmla="*/ 113 h 666"/>
                  <a:gd name="T58" fmla="*/ 53 w 421"/>
                  <a:gd name="T59" fmla="*/ 129 h 666"/>
                  <a:gd name="T60" fmla="*/ 52 w 421"/>
                  <a:gd name="T61" fmla="*/ 154 h 666"/>
                  <a:gd name="T62" fmla="*/ 59 w 421"/>
                  <a:gd name="T63" fmla="*/ 159 h 666"/>
                  <a:gd name="T64" fmla="*/ 68 w 421"/>
                  <a:gd name="T65" fmla="*/ 159 h 666"/>
                  <a:gd name="T66" fmla="*/ 75 w 421"/>
                  <a:gd name="T67" fmla="*/ 164 h 666"/>
                  <a:gd name="T68" fmla="*/ 83 w 421"/>
                  <a:gd name="T69" fmla="*/ 162 h 666"/>
                  <a:gd name="T70" fmla="*/ 91 w 421"/>
                  <a:gd name="T71" fmla="*/ 156 h 666"/>
                  <a:gd name="T72" fmla="*/ 98 w 421"/>
                  <a:gd name="T73" fmla="*/ 152 h 666"/>
                  <a:gd name="T74" fmla="*/ 98 w 421"/>
                  <a:gd name="T75" fmla="*/ 148 h 666"/>
                  <a:gd name="T76" fmla="*/ 94 w 421"/>
                  <a:gd name="T77" fmla="*/ 152 h 666"/>
                  <a:gd name="T78" fmla="*/ 85 w 421"/>
                  <a:gd name="T79" fmla="*/ 155 h 666"/>
                  <a:gd name="T80" fmla="*/ 79 w 421"/>
                  <a:gd name="T81" fmla="*/ 159 h 666"/>
                  <a:gd name="T82" fmla="*/ 72 w 421"/>
                  <a:gd name="T83" fmla="*/ 156 h 666"/>
                  <a:gd name="T84" fmla="*/ 64 w 421"/>
                  <a:gd name="T85" fmla="*/ 155 h 666"/>
                  <a:gd name="T86" fmla="*/ 58 w 421"/>
                  <a:gd name="T87" fmla="*/ 148 h 666"/>
                  <a:gd name="T88" fmla="*/ 64 w 421"/>
                  <a:gd name="T89" fmla="*/ 131 h 666"/>
                  <a:gd name="T90" fmla="*/ 64 w 421"/>
                  <a:gd name="T91" fmla="*/ 111 h 666"/>
                  <a:gd name="T92" fmla="*/ 61 w 421"/>
                  <a:gd name="T93" fmla="*/ 97 h 666"/>
                  <a:gd name="T94" fmla="*/ 54 w 421"/>
                  <a:gd name="T95" fmla="*/ 84 h 666"/>
                  <a:gd name="T96" fmla="*/ 40 w 421"/>
                  <a:gd name="T97" fmla="*/ 71 h 666"/>
                  <a:gd name="T98" fmla="*/ 31 w 421"/>
                  <a:gd name="T99" fmla="*/ 53 h 666"/>
                  <a:gd name="T100" fmla="*/ 48 w 421"/>
                  <a:gd name="T101" fmla="*/ 19 h 666"/>
                  <a:gd name="T102" fmla="*/ 66 w 421"/>
                  <a:gd name="T103" fmla="*/ 19 h 666"/>
                  <a:gd name="T104" fmla="*/ 91 w 421"/>
                  <a:gd name="T105" fmla="*/ 12 h 6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1"/>
                  <a:gd name="T160" fmla="*/ 0 h 666"/>
                  <a:gd name="T161" fmla="*/ 421 w 421"/>
                  <a:gd name="T162" fmla="*/ 666 h 6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1" h="666">
                    <a:moveTo>
                      <a:pt x="317" y="0"/>
                    </a:moveTo>
                    <a:lnTo>
                      <a:pt x="324" y="8"/>
                    </a:lnTo>
                    <a:lnTo>
                      <a:pt x="329" y="19"/>
                    </a:lnTo>
                    <a:lnTo>
                      <a:pt x="332" y="32"/>
                    </a:lnTo>
                    <a:lnTo>
                      <a:pt x="337" y="48"/>
                    </a:lnTo>
                    <a:lnTo>
                      <a:pt x="345" y="67"/>
                    </a:lnTo>
                    <a:lnTo>
                      <a:pt x="356" y="90"/>
                    </a:lnTo>
                    <a:lnTo>
                      <a:pt x="373" y="118"/>
                    </a:lnTo>
                    <a:lnTo>
                      <a:pt x="396" y="150"/>
                    </a:lnTo>
                    <a:lnTo>
                      <a:pt x="409" y="170"/>
                    </a:lnTo>
                    <a:lnTo>
                      <a:pt x="417" y="193"/>
                    </a:lnTo>
                    <a:lnTo>
                      <a:pt x="419" y="214"/>
                    </a:lnTo>
                    <a:lnTo>
                      <a:pt x="420" y="237"/>
                    </a:lnTo>
                    <a:lnTo>
                      <a:pt x="419" y="258"/>
                    </a:lnTo>
                    <a:lnTo>
                      <a:pt x="417" y="277"/>
                    </a:lnTo>
                    <a:lnTo>
                      <a:pt x="417" y="295"/>
                    </a:lnTo>
                    <a:lnTo>
                      <a:pt x="419" y="311"/>
                    </a:lnTo>
                    <a:lnTo>
                      <a:pt x="421" y="326"/>
                    </a:lnTo>
                    <a:lnTo>
                      <a:pt x="421" y="343"/>
                    </a:lnTo>
                    <a:lnTo>
                      <a:pt x="418" y="361"/>
                    </a:lnTo>
                    <a:lnTo>
                      <a:pt x="414" y="377"/>
                    </a:lnTo>
                    <a:lnTo>
                      <a:pt x="408" y="395"/>
                    </a:lnTo>
                    <a:lnTo>
                      <a:pt x="403" y="411"/>
                    </a:lnTo>
                    <a:lnTo>
                      <a:pt x="397" y="424"/>
                    </a:lnTo>
                    <a:lnTo>
                      <a:pt x="393" y="434"/>
                    </a:lnTo>
                    <a:lnTo>
                      <a:pt x="389" y="445"/>
                    </a:lnTo>
                    <a:lnTo>
                      <a:pt x="387" y="461"/>
                    </a:lnTo>
                    <a:lnTo>
                      <a:pt x="384" y="480"/>
                    </a:lnTo>
                    <a:lnTo>
                      <a:pt x="381" y="500"/>
                    </a:lnTo>
                    <a:lnTo>
                      <a:pt x="377" y="521"/>
                    </a:lnTo>
                    <a:lnTo>
                      <a:pt x="373" y="541"/>
                    </a:lnTo>
                    <a:lnTo>
                      <a:pt x="364" y="562"/>
                    </a:lnTo>
                    <a:lnTo>
                      <a:pt x="355" y="578"/>
                    </a:lnTo>
                    <a:lnTo>
                      <a:pt x="344" y="593"/>
                    </a:lnTo>
                    <a:lnTo>
                      <a:pt x="334" y="608"/>
                    </a:lnTo>
                    <a:lnTo>
                      <a:pt x="325" y="622"/>
                    </a:lnTo>
                    <a:lnTo>
                      <a:pt x="314" y="635"/>
                    </a:lnTo>
                    <a:lnTo>
                      <a:pt x="301" y="647"/>
                    </a:lnTo>
                    <a:lnTo>
                      <a:pt x="286" y="656"/>
                    </a:lnTo>
                    <a:lnTo>
                      <a:pt x="264" y="663"/>
                    </a:lnTo>
                    <a:lnTo>
                      <a:pt x="238" y="666"/>
                    </a:lnTo>
                    <a:lnTo>
                      <a:pt x="224" y="659"/>
                    </a:lnTo>
                    <a:lnTo>
                      <a:pt x="211" y="652"/>
                    </a:lnTo>
                    <a:lnTo>
                      <a:pt x="200" y="644"/>
                    </a:lnTo>
                    <a:lnTo>
                      <a:pt x="189" y="637"/>
                    </a:lnTo>
                    <a:lnTo>
                      <a:pt x="179" y="632"/>
                    </a:lnTo>
                    <a:lnTo>
                      <a:pt x="170" y="628"/>
                    </a:lnTo>
                    <a:lnTo>
                      <a:pt x="162" y="627"/>
                    </a:lnTo>
                    <a:lnTo>
                      <a:pt x="155" y="631"/>
                    </a:lnTo>
                    <a:lnTo>
                      <a:pt x="147" y="622"/>
                    </a:lnTo>
                    <a:lnTo>
                      <a:pt x="138" y="612"/>
                    </a:lnTo>
                    <a:lnTo>
                      <a:pt x="130" y="597"/>
                    </a:lnTo>
                    <a:lnTo>
                      <a:pt x="124" y="582"/>
                    </a:lnTo>
                    <a:lnTo>
                      <a:pt x="117" y="566"/>
                    </a:lnTo>
                    <a:lnTo>
                      <a:pt x="112" y="551"/>
                    </a:lnTo>
                    <a:lnTo>
                      <a:pt x="109" y="536"/>
                    </a:lnTo>
                    <a:lnTo>
                      <a:pt x="106" y="524"/>
                    </a:lnTo>
                    <a:lnTo>
                      <a:pt x="104" y="512"/>
                    </a:lnTo>
                    <a:lnTo>
                      <a:pt x="100" y="497"/>
                    </a:lnTo>
                    <a:lnTo>
                      <a:pt x="94" y="482"/>
                    </a:lnTo>
                    <a:lnTo>
                      <a:pt x="87" y="466"/>
                    </a:lnTo>
                    <a:lnTo>
                      <a:pt x="79" y="451"/>
                    </a:lnTo>
                    <a:lnTo>
                      <a:pt x="71" y="437"/>
                    </a:lnTo>
                    <a:lnTo>
                      <a:pt x="60" y="425"/>
                    </a:lnTo>
                    <a:lnTo>
                      <a:pt x="49" y="415"/>
                    </a:lnTo>
                    <a:lnTo>
                      <a:pt x="36" y="403"/>
                    </a:lnTo>
                    <a:lnTo>
                      <a:pt x="24" y="389"/>
                    </a:lnTo>
                    <a:lnTo>
                      <a:pt x="15" y="372"/>
                    </a:lnTo>
                    <a:lnTo>
                      <a:pt x="9" y="356"/>
                    </a:lnTo>
                    <a:lnTo>
                      <a:pt x="4" y="339"/>
                    </a:lnTo>
                    <a:lnTo>
                      <a:pt x="2" y="324"/>
                    </a:lnTo>
                    <a:lnTo>
                      <a:pt x="0" y="311"/>
                    </a:lnTo>
                    <a:lnTo>
                      <a:pt x="3" y="300"/>
                    </a:lnTo>
                    <a:lnTo>
                      <a:pt x="13" y="281"/>
                    </a:lnTo>
                    <a:lnTo>
                      <a:pt x="28" y="267"/>
                    </a:lnTo>
                    <a:lnTo>
                      <a:pt x="43" y="257"/>
                    </a:lnTo>
                    <a:lnTo>
                      <a:pt x="61" y="252"/>
                    </a:lnTo>
                    <a:lnTo>
                      <a:pt x="78" y="251"/>
                    </a:lnTo>
                    <a:lnTo>
                      <a:pt x="96" y="255"/>
                    </a:lnTo>
                    <a:lnTo>
                      <a:pt x="111" y="262"/>
                    </a:lnTo>
                    <a:lnTo>
                      <a:pt x="125" y="274"/>
                    </a:lnTo>
                    <a:lnTo>
                      <a:pt x="137" y="288"/>
                    </a:lnTo>
                    <a:lnTo>
                      <a:pt x="147" y="300"/>
                    </a:lnTo>
                    <a:lnTo>
                      <a:pt x="153" y="311"/>
                    </a:lnTo>
                    <a:lnTo>
                      <a:pt x="157" y="320"/>
                    </a:lnTo>
                    <a:lnTo>
                      <a:pt x="160" y="330"/>
                    </a:lnTo>
                    <a:lnTo>
                      <a:pt x="161" y="339"/>
                    </a:lnTo>
                    <a:lnTo>
                      <a:pt x="161" y="349"/>
                    </a:lnTo>
                    <a:lnTo>
                      <a:pt x="161" y="359"/>
                    </a:lnTo>
                    <a:lnTo>
                      <a:pt x="159" y="386"/>
                    </a:lnTo>
                    <a:lnTo>
                      <a:pt x="153" y="413"/>
                    </a:lnTo>
                    <a:lnTo>
                      <a:pt x="150" y="440"/>
                    </a:lnTo>
                    <a:lnTo>
                      <a:pt x="155" y="463"/>
                    </a:lnTo>
                    <a:lnTo>
                      <a:pt x="161" y="471"/>
                    </a:lnTo>
                    <a:lnTo>
                      <a:pt x="168" y="476"/>
                    </a:lnTo>
                    <a:lnTo>
                      <a:pt x="176" y="477"/>
                    </a:lnTo>
                    <a:lnTo>
                      <a:pt x="188" y="476"/>
                    </a:lnTo>
                    <a:lnTo>
                      <a:pt x="198" y="475"/>
                    </a:lnTo>
                    <a:lnTo>
                      <a:pt x="205" y="477"/>
                    </a:lnTo>
                    <a:lnTo>
                      <a:pt x="211" y="482"/>
                    </a:lnTo>
                    <a:lnTo>
                      <a:pt x="218" y="487"/>
                    </a:lnTo>
                    <a:lnTo>
                      <a:pt x="227" y="491"/>
                    </a:lnTo>
                    <a:lnTo>
                      <a:pt x="237" y="493"/>
                    </a:lnTo>
                    <a:lnTo>
                      <a:pt x="245" y="491"/>
                    </a:lnTo>
                    <a:lnTo>
                      <a:pt x="251" y="486"/>
                    </a:lnTo>
                    <a:lnTo>
                      <a:pt x="257" y="478"/>
                    </a:lnTo>
                    <a:lnTo>
                      <a:pt x="266" y="472"/>
                    </a:lnTo>
                    <a:lnTo>
                      <a:pt x="274" y="469"/>
                    </a:lnTo>
                    <a:lnTo>
                      <a:pt x="283" y="468"/>
                    </a:lnTo>
                    <a:lnTo>
                      <a:pt x="292" y="464"/>
                    </a:lnTo>
                    <a:lnTo>
                      <a:pt x="296" y="456"/>
                    </a:lnTo>
                    <a:lnTo>
                      <a:pt x="298" y="445"/>
                    </a:lnTo>
                    <a:lnTo>
                      <a:pt x="295" y="437"/>
                    </a:lnTo>
                    <a:lnTo>
                      <a:pt x="295" y="444"/>
                    </a:lnTo>
                    <a:lnTo>
                      <a:pt x="294" y="450"/>
                    </a:lnTo>
                    <a:lnTo>
                      <a:pt x="290" y="455"/>
                    </a:lnTo>
                    <a:lnTo>
                      <a:pt x="283" y="457"/>
                    </a:lnTo>
                    <a:lnTo>
                      <a:pt x="273" y="458"/>
                    </a:lnTo>
                    <a:lnTo>
                      <a:pt x="264" y="461"/>
                    </a:lnTo>
                    <a:lnTo>
                      <a:pt x="257" y="464"/>
                    </a:lnTo>
                    <a:lnTo>
                      <a:pt x="251" y="470"/>
                    </a:lnTo>
                    <a:lnTo>
                      <a:pt x="245" y="475"/>
                    </a:lnTo>
                    <a:lnTo>
                      <a:pt x="238" y="477"/>
                    </a:lnTo>
                    <a:lnTo>
                      <a:pt x="230" y="476"/>
                    </a:lnTo>
                    <a:lnTo>
                      <a:pt x="224" y="472"/>
                    </a:lnTo>
                    <a:lnTo>
                      <a:pt x="218" y="469"/>
                    </a:lnTo>
                    <a:lnTo>
                      <a:pt x="211" y="465"/>
                    </a:lnTo>
                    <a:lnTo>
                      <a:pt x="201" y="465"/>
                    </a:lnTo>
                    <a:lnTo>
                      <a:pt x="192" y="466"/>
                    </a:lnTo>
                    <a:lnTo>
                      <a:pt x="183" y="464"/>
                    </a:lnTo>
                    <a:lnTo>
                      <a:pt x="176" y="456"/>
                    </a:lnTo>
                    <a:lnTo>
                      <a:pt x="173" y="443"/>
                    </a:lnTo>
                    <a:lnTo>
                      <a:pt x="178" y="430"/>
                    </a:lnTo>
                    <a:lnTo>
                      <a:pt x="185" y="413"/>
                    </a:lnTo>
                    <a:lnTo>
                      <a:pt x="191" y="392"/>
                    </a:lnTo>
                    <a:lnTo>
                      <a:pt x="193" y="369"/>
                    </a:lnTo>
                    <a:lnTo>
                      <a:pt x="194" y="345"/>
                    </a:lnTo>
                    <a:lnTo>
                      <a:pt x="193" y="333"/>
                    </a:lnTo>
                    <a:lnTo>
                      <a:pt x="192" y="320"/>
                    </a:lnTo>
                    <a:lnTo>
                      <a:pt x="188" y="306"/>
                    </a:lnTo>
                    <a:lnTo>
                      <a:pt x="183" y="292"/>
                    </a:lnTo>
                    <a:lnTo>
                      <a:pt x="178" y="277"/>
                    </a:lnTo>
                    <a:lnTo>
                      <a:pt x="170" y="264"/>
                    </a:lnTo>
                    <a:lnTo>
                      <a:pt x="163" y="253"/>
                    </a:lnTo>
                    <a:lnTo>
                      <a:pt x="155" y="244"/>
                    </a:lnTo>
                    <a:lnTo>
                      <a:pt x="138" y="230"/>
                    </a:lnTo>
                    <a:lnTo>
                      <a:pt x="120" y="214"/>
                    </a:lnTo>
                    <a:lnTo>
                      <a:pt x="106" y="199"/>
                    </a:lnTo>
                    <a:lnTo>
                      <a:pt x="96" y="181"/>
                    </a:lnTo>
                    <a:lnTo>
                      <a:pt x="92" y="158"/>
                    </a:lnTo>
                    <a:lnTo>
                      <a:pt x="98" y="131"/>
                    </a:lnTo>
                    <a:lnTo>
                      <a:pt x="115" y="98"/>
                    </a:lnTo>
                    <a:lnTo>
                      <a:pt x="145" y="57"/>
                    </a:lnTo>
                    <a:lnTo>
                      <a:pt x="159" y="57"/>
                    </a:lnTo>
                    <a:lnTo>
                      <a:pt x="178" y="57"/>
                    </a:lnTo>
                    <a:lnTo>
                      <a:pt x="199" y="56"/>
                    </a:lnTo>
                    <a:lnTo>
                      <a:pt x="223" y="54"/>
                    </a:lnTo>
                    <a:lnTo>
                      <a:pt x="248" y="48"/>
                    </a:lnTo>
                    <a:lnTo>
                      <a:pt x="273" y="37"/>
                    </a:lnTo>
                    <a:lnTo>
                      <a:pt x="296" y="21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1" name="Freeform 107"/>
              <p:cNvSpPr>
                <a:spLocks/>
              </p:cNvSpPr>
              <p:nvPr/>
            </p:nvSpPr>
            <p:spPr bwMode="auto">
              <a:xfrm>
                <a:off x="1005" y="2315"/>
                <a:ext cx="38" cy="13"/>
              </a:xfrm>
              <a:custGeom>
                <a:avLst/>
                <a:gdLst>
                  <a:gd name="T0" fmla="*/ 0 w 115"/>
                  <a:gd name="T1" fmla="*/ 9 h 40"/>
                  <a:gd name="T2" fmla="*/ 1 w 115"/>
                  <a:gd name="T3" fmla="*/ 7 h 40"/>
                  <a:gd name="T4" fmla="*/ 3 w 115"/>
                  <a:gd name="T5" fmla="*/ 7 h 40"/>
                  <a:gd name="T6" fmla="*/ 5 w 115"/>
                  <a:gd name="T7" fmla="*/ 6 h 40"/>
                  <a:gd name="T8" fmla="*/ 7 w 115"/>
                  <a:gd name="T9" fmla="*/ 5 h 40"/>
                  <a:gd name="T10" fmla="*/ 9 w 115"/>
                  <a:gd name="T11" fmla="*/ 5 h 40"/>
                  <a:gd name="T12" fmla="*/ 11 w 115"/>
                  <a:gd name="T13" fmla="*/ 4 h 40"/>
                  <a:gd name="T14" fmla="*/ 13 w 115"/>
                  <a:gd name="T15" fmla="*/ 4 h 40"/>
                  <a:gd name="T16" fmla="*/ 15 w 115"/>
                  <a:gd name="T17" fmla="*/ 4 h 40"/>
                  <a:gd name="T18" fmla="*/ 16 w 115"/>
                  <a:gd name="T19" fmla="*/ 5 h 40"/>
                  <a:gd name="T20" fmla="*/ 19 w 115"/>
                  <a:gd name="T21" fmla="*/ 5 h 40"/>
                  <a:gd name="T22" fmla="*/ 21 w 115"/>
                  <a:gd name="T23" fmla="*/ 5 h 40"/>
                  <a:gd name="T24" fmla="*/ 24 w 115"/>
                  <a:gd name="T25" fmla="*/ 5 h 40"/>
                  <a:gd name="T26" fmla="*/ 27 w 115"/>
                  <a:gd name="T27" fmla="*/ 5 h 40"/>
                  <a:gd name="T28" fmla="*/ 31 w 115"/>
                  <a:gd name="T29" fmla="*/ 4 h 40"/>
                  <a:gd name="T30" fmla="*/ 34 w 115"/>
                  <a:gd name="T31" fmla="*/ 2 h 40"/>
                  <a:gd name="T32" fmla="*/ 38 w 115"/>
                  <a:gd name="T33" fmla="*/ 0 h 40"/>
                  <a:gd name="T34" fmla="*/ 36 w 115"/>
                  <a:gd name="T35" fmla="*/ 2 h 40"/>
                  <a:gd name="T36" fmla="*/ 33 w 115"/>
                  <a:gd name="T37" fmla="*/ 5 h 40"/>
                  <a:gd name="T38" fmla="*/ 30 w 115"/>
                  <a:gd name="T39" fmla="*/ 7 h 40"/>
                  <a:gd name="T40" fmla="*/ 27 w 115"/>
                  <a:gd name="T41" fmla="*/ 7 h 40"/>
                  <a:gd name="T42" fmla="*/ 25 w 115"/>
                  <a:gd name="T43" fmla="*/ 10 h 40"/>
                  <a:gd name="T44" fmla="*/ 23 w 115"/>
                  <a:gd name="T45" fmla="*/ 12 h 40"/>
                  <a:gd name="T46" fmla="*/ 21 w 115"/>
                  <a:gd name="T47" fmla="*/ 13 h 40"/>
                  <a:gd name="T48" fmla="*/ 19 w 115"/>
                  <a:gd name="T49" fmla="*/ 13 h 40"/>
                  <a:gd name="T50" fmla="*/ 16 w 115"/>
                  <a:gd name="T51" fmla="*/ 13 h 40"/>
                  <a:gd name="T52" fmla="*/ 14 w 115"/>
                  <a:gd name="T53" fmla="*/ 12 h 40"/>
                  <a:gd name="T54" fmla="*/ 12 w 115"/>
                  <a:gd name="T55" fmla="*/ 11 h 40"/>
                  <a:gd name="T56" fmla="*/ 11 w 115"/>
                  <a:gd name="T57" fmla="*/ 9 h 40"/>
                  <a:gd name="T58" fmla="*/ 9 w 115"/>
                  <a:gd name="T59" fmla="*/ 8 h 40"/>
                  <a:gd name="T60" fmla="*/ 6 w 115"/>
                  <a:gd name="T61" fmla="*/ 8 h 40"/>
                  <a:gd name="T62" fmla="*/ 3 w 115"/>
                  <a:gd name="T63" fmla="*/ 8 h 40"/>
                  <a:gd name="T64" fmla="*/ 0 w 115"/>
                  <a:gd name="T65" fmla="*/ 9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40"/>
                  <a:gd name="T101" fmla="*/ 115 w 115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40">
                    <a:moveTo>
                      <a:pt x="0" y="27"/>
                    </a:moveTo>
                    <a:lnTo>
                      <a:pt x="4" y="23"/>
                    </a:lnTo>
                    <a:lnTo>
                      <a:pt x="9" y="20"/>
                    </a:lnTo>
                    <a:lnTo>
                      <a:pt x="15" y="18"/>
                    </a:lnTo>
                    <a:lnTo>
                      <a:pt x="22" y="15"/>
                    </a:lnTo>
                    <a:lnTo>
                      <a:pt x="28" y="14"/>
                    </a:lnTo>
                    <a:lnTo>
                      <a:pt x="34" y="13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8" y="14"/>
                    </a:lnTo>
                    <a:lnTo>
                      <a:pt x="56" y="15"/>
                    </a:lnTo>
                    <a:lnTo>
                      <a:pt x="64" y="15"/>
                    </a:lnTo>
                    <a:lnTo>
                      <a:pt x="73" y="15"/>
                    </a:lnTo>
                    <a:lnTo>
                      <a:pt x="83" y="14"/>
                    </a:lnTo>
                    <a:lnTo>
                      <a:pt x="94" y="12"/>
                    </a:lnTo>
                    <a:lnTo>
                      <a:pt x="104" y="7"/>
                    </a:lnTo>
                    <a:lnTo>
                      <a:pt x="115" y="0"/>
                    </a:lnTo>
                    <a:lnTo>
                      <a:pt x="108" y="7"/>
                    </a:lnTo>
                    <a:lnTo>
                      <a:pt x="100" y="15"/>
                    </a:lnTo>
                    <a:lnTo>
                      <a:pt x="90" y="21"/>
                    </a:lnTo>
                    <a:lnTo>
                      <a:pt x="82" y="23"/>
                    </a:lnTo>
                    <a:lnTo>
                      <a:pt x="77" y="31"/>
                    </a:lnTo>
                    <a:lnTo>
                      <a:pt x="70" y="37"/>
                    </a:lnTo>
                    <a:lnTo>
                      <a:pt x="63" y="39"/>
                    </a:lnTo>
                    <a:lnTo>
                      <a:pt x="56" y="40"/>
                    </a:lnTo>
                    <a:lnTo>
                      <a:pt x="47" y="40"/>
                    </a:lnTo>
                    <a:lnTo>
                      <a:pt x="41" y="38"/>
                    </a:lnTo>
                    <a:lnTo>
                      <a:pt x="37" y="33"/>
                    </a:lnTo>
                    <a:lnTo>
                      <a:pt x="33" y="27"/>
                    </a:lnTo>
                    <a:lnTo>
                      <a:pt x="26" y="26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2" name="Freeform 108"/>
              <p:cNvSpPr>
                <a:spLocks/>
              </p:cNvSpPr>
              <p:nvPr/>
            </p:nvSpPr>
            <p:spPr bwMode="auto">
              <a:xfrm>
                <a:off x="1005" y="2306"/>
                <a:ext cx="33" cy="10"/>
              </a:xfrm>
              <a:custGeom>
                <a:avLst/>
                <a:gdLst>
                  <a:gd name="T0" fmla="*/ 0 w 99"/>
                  <a:gd name="T1" fmla="*/ 10 h 30"/>
                  <a:gd name="T2" fmla="*/ 1 w 99"/>
                  <a:gd name="T3" fmla="*/ 7 h 30"/>
                  <a:gd name="T4" fmla="*/ 4 w 99"/>
                  <a:gd name="T5" fmla="*/ 5 h 30"/>
                  <a:gd name="T6" fmla="*/ 7 w 99"/>
                  <a:gd name="T7" fmla="*/ 2 h 30"/>
                  <a:gd name="T8" fmla="*/ 12 w 99"/>
                  <a:gd name="T9" fmla="*/ 1 h 30"/>
                  <a:gd name="T10" fmla="*/ 17 w 99"/>
                  <a:gd name="T11" fmla="*/ 0 h 30"/>
                  <a:gd name="T12" fmla="*/ 23 w 99"/>
                  <a:gd name="T13" fmla="*/ 1 h 30"/>
                  <a:gd name="T14" fmla="*/ 28 w 99"/>
                  <a:gd name="T15" fmla="*/ 3 h 30"/>
                  <a:gd name="T16" fmla="*/ 33 w 99"/>
                  <a:gd name="T17" fmla="*/ 7 h 30"/>
                  <a:gd name="T18" fmla="*/ 30 w 99"/>
                  <a:gd name="T19" fmla="*/ 5 h 30"/>
                  <a:gd name="T20" fmla="*/ 26 w 99"/>
                  <a:gd name="T21" fmla="*/ 3 h 30"/>
                  <a:gd name="T22" fmla="*/ 21 w 99"/>
                  <a:gd name="T23" fmla="*/ 3 h 30"/>
                  <a:gd name="T24" fmla="*/ 17 w 99"/>
                  <a:gd name="T25" fmla="*/ 3 h 30"/>
                  <a:gd name="T26" fmla="*/ 12 w 99"/>
                  <a:gd name="T27" fmla="*/ 3 h 30"/>
                  <a:gd name="T28" fmla="*/ 8 w 99"/>
                  <a:gd name="T29" fmla="*/ 5 h 30"/>
                  <a:gd name="T30" fmla="*/ 4 w 99"/>
                  <a:gd name="T31" fmla="*/ 7 h 30"/>
                  <a:gd name="T32" fmla="*/ 0 w 99"/>
                  <a:gd name="T33" fmla="*/ 1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"/>
                  <a:gd name="T52" fmla="*/ 0 h 30"/>
                  <a:gd name="T53" fmla="*/ 99 w 9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" h="30">
                    <a:moveTo>
                      <a:pt x="0" y="30"/>
                    </a:moveTo>
                    <a:lnTo>
                      <a:pt x="2" y="22"/>
                    </a:lnTo>
                    <a:lnTo>
                      <a:pt x="11" y="14"/>
                    </a:lnTo>
                    <a:lnTo>
                      <a:pt x="22" y="6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69" y="3"/>
                    </a:lnTo>
                    <a:lnTo>
                      <a:pt x="84" y="9"/>
                    </a:lnTo>
                    <a:lnTo>
                      <a:pt x="99" y="20"/>
                    </a:lnTo>
                    <a:lnTo>
                      <a:pt x="89" y="14"/>
                    </a:lnTo>
                    <a:lnTo>
                      <a:pt x="77" y="10"/>
                    </a:lnTo>
                    <a:lnTo>
                      <a:pt x="64" y="8"/>
                    </a:lnTo>
                    <a:lnTo>
                      <a:pt x="51" y="8"/>
                    </a:lnTo>
                    <a:lnTo>
                      <a:pt x="37" y="10"/>
                    </a:lnTo>
                    <a:lnTo>
                      <a:pt x="24" y="14"/>
                    </a:lnTo>
                    <a:lnTo>
                      <a:pt x="11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3" name="Freeform 109"/>
              <p:cNvSpPr>
                <a:spLocks/>
              </p:cNvSpPr>
              <p:nvPr/>
            </p:nvSpPr>
            <p:spPr bwMode="auto">
              <a:xfrm>
                <a:off x="1003" y="2290"/>
                <a:ext cx="43" cy="14"/>
              </a:xfrm>
              <a:custGeom>
                <a:avLst/>
                <a:gdLst>
                  <a:gd name="T0" fmla="*/ 0 w 127"/>
                  <a:gd name="T1" fmla="*/ 13 h 40"/>
                  <a:gd name="T2" fmla="*/ 0 w 127"/>
                  <a:gd name="T3" fmla="*/ 11 h 40"/>
                  <a:gd name="T4" fmla="*/ 2 w 127"/>
                  <a:gd name="T5" fmla="*/ 8 h 40"/>
                  <a:gd name="T6" fmla="*/ 4 w 127"/>
                  <a:gd name="T7" fmla="*/ 5 h 40"/>
                  <a:gd name="T8" fmla="*/ 8 w 127"/>
                  <a:gd name="T9" fmla="*/ 3 h 40"/>
                  <a:gd name="T10" fmla="*/ 12 w 127"/>
                  <a:gd name="T11" fmla="*/ 2 h 40"/>
                  <a:gd name="T12" fmla="*/ 17 w 127"/>
                  <a:gd name="T13" fmla="*/ 0 h 40"/>
                  <a:gd name="T14" fmla="*/ 21 w 127"/>
                  <a:gd name="T15" fmla="*/ 0 h 40"/>
                  <a:gd name="T16" fmla="*/ 26 w 127"/>
                  <a:gd name="T17" fmla="*/ 0 h 40"/>
                  <a:gd name="T18" fmla="*/ 29 w 127"/>
                  <a:gd name="T19" fmla="*/ 1 h 40"/>
                  <a:gd name="T20" fmla="*/ 33 w 127"/>
                  <a:gd name="T21" fmla="*/ 2 h 40"/>
                  <a:gd name="T22" fmla="*/ 35 w 127"/>
                  <a:gd name="T23" fmla="*/ 4 h 40"/>
                  <a:gd name="T24" fmla="*/ 37 w 127"/>
                  <a:gd name="T25" fmla="*/ 5 h 40"/>
                  <a:gd name="T26" fmla="*/ 39 w 127"/>
                  <a:gd name="T27" fmla="*/ 7 h 40"/>
                  <a:gd name="T28" fmla="*/ 41 w 127"/>
                  <a:gd name="T29" fmla="*/ 8 h 40"/>
                  <a:gd name="T30" fmla="*/ 42 w 127"/>
                  <a:gd name="T31" fmla="*/ 10 h 40"/>
                  <a:gd name="T32" fmla="*/ 43 w 127"/>
                  <a:gd name="T33" fmla="*/ 12 h 40"/>
                  <a:gd name="T34" fmla="*/ 35 w 127"/>
                  <a:gd name="T35" fmla="*/ 7 h 40"/>
                  <a:gd name="T36" fmla="*/ 26 w 127"/>
                  <a:gd name="T37" fmla="*/ 5 h 40"/>
                  <a:gd name="T38" fmla="*/ 19 w 127"/>
                  <a:gd name="T39" fmla="*/ 6 h 40"/>
                  <a:gd name="T40" fmla="*/ 13 w 127"/>
                  <a:gd name="T41" fmla="*/ 8 h 40"/>
                  <a:gd name="T42" fmla="*/ 8 w 127"/>
                  <a:gd name="T43" fmla="*/ 10 h 40"/>
                  <a:gd name="T44" fmla="*/ 4 w 127"/>
                  <a:gd name="T45" fmla="*/ 13 h 40"/>
                  <a:gd name="T46" fmla="*/ 1 w 127"/>
                  <a:gd name="T47" fmla="*/ 14 h 40"/>
                  <a:gd name="T48" fmla="*/ 0 w 127"/>
                  <a:gd name="T49" fmla="*/ 13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7"/>
                  <a:gd name="T76" fmla="*/ 0 h 40"/>
                  <a:gd name="T77" fmla="*/ 127 w 127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7" h="40">
                    <a:moveTo>
                      <a:pt x="0" y="38"/>
                    </a:moveTo>
                    <a:lnTo>
                      <a:pt x="0" y="31"/>
                    </a:lnTo>
                    <a:lnTo>
                      <a:pt x="5" y="22"/>
                    </a:lnTo>
                    <a:lnTo>
                      <a:pt x="13" y="15"/>
                    </a:lnTo>
                    <a:lnTo>
                      <a:pt x="24" y="9"/>
                    </a:lnTo>
                    <a:lnTo>
                      <a:pt x="36" y="5"/>
                    </a:lnTo>
                    <a:lnTo>
                      <a:pt x="49" y="1"/>
                    </a:lnTo>
                    <a:lnTo>
                      <a:pt x="63" y="0"/>
                    </a:lnTo>
                    <a:lnTo>
                      <a:pt x="76" y="1"/>
                    </a:lnTo>
                    <a:lnTo>
                      <a:pt x="87" y="3"/>
                    </a:lnTo>
                    <a:lnTo>
                      <a:pt x="96" y="7"/>
                    </a:lnTo>
                    <a:lnTo>
                      <a:pt x="103" y="11"/>
                    </a:lnTo>
                    <a:lnTo>
                      <a:pt x="110" y="14"/>
                    </a:lnTo>
                    <a:lnTo>
                      <a:pt x="116" y="19"/>
                    </a:lnTo>
                    <a:lnTo>
                      <a:pt x="120" y="24"/>
                    </a:lnTo>
                    <a:lnTo>
                      <a:pt x="124" y="28"/>
                    </a:lnTo>
                    <a:lnTo>
                      <a:pt x="127" y="34"/>
                    </a:lnTo>
                    <a:lnTo>
                      <a:pt x="102" y="20"/>
                    </a:lnTo>
                    <a:lnTo>
                      <a:pt x="78" y="14"/>
                    </a:lnTo>
                    <a:lnTo>
                      <a:pt x="57" y="17"/>
                    </a:lnTo>
                    <a:lnTo>
                      <a:pt x="39" y="22"/>
                    </a:lnTo>
                    <a:lnTo>
                      <a:pt x="24" y="30"/>
                    </a:lnTo>
                    <a:lnTo>
                      <a:pt x="12" y="37"/>
                    </a:lnTo>
                    <a:lnTo>
                      <a:pt x="3" y="4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4" name="Freeform 110"/>
              <p:cNvSpPr>
                <a:spLocks/>
              </p:cNvSpPr>
              <p:nvPr/>
            </p:nvSpPr>
            <p:spPr bwMode="auto">
              <a:xfrm>
                <a:off x="921" y="2322"/>
                <a:ext cx="42" cy="11"/>
              </a:xfrm>
              <a:custGeom>
                <a:avLst/>
                <a:gdLst>
                  <a:gd name="T0" fmla="*/ 42 w 127"/>
                  <a:gd name="T1" fmla="*/ 2 h 34"/>
                  <a:gd name="T2" fmla="*/ 40 w 127"/>
                  <a:gd name="T3" fmla="*/ 2 h 34"/>
                  <a:gd name="T4" fmla="*/ 38 w 127"/>
                  <a:gd name="T5" fmla="*/ 1 h 34"/>
                  <a:gd name="T6" fmla="*/ 36 w 127"/>
                  <a:gd name="T7" fmla="*/ 0 h 34"/>
                  <a:gd name="T8" fmla="*/ 34 w 127"/>
                  <a:gd name="T9" fmla="*/ 0 h 34"/>
                  <a:gd name="T10" fmla="*/ 31 w 127"/>
                  <a:gd name="T11" fmla="*/ 0 h 34"/>
                  <a:gd name="T12" fmla="*/ 28 w 127"/>
                  <a:gd name="T13" fmla="*/ 0 h 34"/>
                  <a:gd name="T14" fmla="*/ 26 w 127"/>
                  <a:gd name="T15" fmla="*/ 0 h 34"/>
                  <a:gd name="T16" fmla="*/ 23 w 127"/>
                  <a:gd name="T17" fmla="*/ 1 h 34"/>
                  <a:gd name="T18" fmla="*/ 20 w 127"/>
                  <a:gd name="T19" fmla="*/ 2 h 34"/>
                  <a:gd name="T20" fmla="*/ 17 w 127"/>
                  <a:gd name="T21" fmla="*/ 3 h 34"/>
                  <a:gd name="T22" fmla="*/ 15 w 127"/>
                  <a:gd name="T23" fmla="*/ 3 h 34"/>
                  <a:gd name="T24" fmla="*/ 11 w 127"/>
                  <a:gd name="T25" fmla="*/ 3 h 34"/>
                  <a:gd name="T26" fmla="*/ 8 w 127"/>
                  <a:gd name="T27" fmla="*/ 3 h 34"/>
                  <a:gd name="T28" fmla="*/ 5 w 127"/>
                  <a:gd name="T29" fmla="*/ 3 h 34"/>
                  <a:gd name="T30" fmla="*/ 2 w 127"/>
                  <a:gd name="T31" fmla="*/ 2 h 34"/>
                  <a:gd name="T32" fmla="*/ 0 w 127"/>
                  <a:gd name="T33" fmla="*/ 1 h 34"/>
                  <a:gd name="T34" fmla="*/ 1 w 127"/>
                  <a:gd name="T35" fmla="*/ 2 h 34"/>
                  <a:gd name="T36" fmla="*/ 3 w 127"/>
                  <a:gd name="T37" fmla="*/ 3 h 34"/>
                  <a:gd name="T38" fmla="*/ 4 w 127"/>
                  <a:gd name="T39" fmla="*/ 4 h 34"/>
                  <a:gd name="T40" fmla="*/ 6 w 127"/>
                  <a:gd name="T41" fmla="*/ 4 h 34"/>
                  <a:gd name="T42" fmla="*/ 9 w 127"/>
                  <a:gd name="T43" fmla="*/ 5 h 34"/>
                  <a:gd name="T44" fmla="*/ 11 w 127"/>
                  <a:gd name="T45" fmla="*/ 6 h 34"/>
                  <a:gd name="T46" fmla="*/ 13 w 127"/>
                  <a:gd name="T47" fmla="*/ 6 h 34"/>
                  <a:gd name="T48" fmla="*/ 15 w 127"/>
                  <a:gd name="T49" fmla="*/ 6 h 34"/>
                  <a:gd name="T50" fmla="*/ 16 w 127"/>
                  <a:gd name="T51" fmla="*/ 8 h 34"/>
                  <a:gd name="T52" fmla="*/ 18 w 127"/>
                  <a:gd name="T53" fmla="*/ 10 h 34"/>
                  <a:gd name="T54" fmla="*/ 21 w 127"/>
                  <a:gd name="T55" fmla="*/ 11 h 34"/>
                  <a:gd name="T56" fmla="*/ 24 w 127"/>
                  <a:gd name="T57" fmla="*/ 11 h 34"/>
                  <a:gd name="T58" fmla="*/ 26 w 127"/>
                  <a:gd name="T59" fmla="*/ 10 h 34"/>
                  <a:gd name="T60" fmla="*/ 29 w 127"/>
                  <a:gd name="T61" fmla="*/ 9 h 34"/>
                  <a:gd name="T62" fmla="*/ 30 w 127"/>
                  <a:gd name="T63" fmla="*/ 6 h 34"/>
                  <a:gd name="T64" fmla="*/ 31 w 127"/>
                  <a:gd name="T65" fmla="*/ 3 h 34"/>
                  <a:gd name="T66" fmla="*/ 34 w 127"/>
                  <a:gd name="T67" fmla="*/ 2 h 34"/>
                  <a:gd name="T68" fmla="*/ 36 w 127"/>
                  <a:gd name="T69" fmla="*/ 2 h 34"/>
                  <a:gd name="T70" fmla="*/ 39 w 127"/>
                  <a:gd name="T71" fmla="*/ 2 h 34"/>
                  <a:gd name="T72" fmla="*/ 42 w 127"/>
                  <a:gd name="T73" fmla="*/ 2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"/>
                  <a:gd name="T112" fmla="*/ 0 h 34"/>
                  <a:gd name="T113" fmla="*/ 127 w 12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" h="34">
                    <a:moveTo>
                      <a:pt x="127" y="6"/>
                    </a:moveTo>
                    <a:lnTo>
                      <a:pt x="122" y="5"/>
                    </a:lnTo>
                    <a:lnTo>
                      <a:pt x="116" y="3"/>
                    </a:lnTo>
                    <a:lnTo>
                      <a:pt x="109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8" y="1"/>
                    </a:lnTo>
                    <a:lnTo>
                      <a:pt x="70" y="3"/>
                    </a:lnTo>
                    <a:lnTo>
                      <a:pt x="61" y="6"/>
                    </a:lnTo>
                    <a:lnTo>
                      <a:pt x="52" y="8"/>
                    </a:lnTo>
                    <a:lnTo>
                      <a:pt x="44" y="9"/>
                    </a:lnTo>
                    <a:lnTo>
                      <a:pt x="34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6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8" y="8"/>
                    </a:lnTo>
                    <a:lnTo>
                      <a:pt x="13" y="11"/>
                    </a:lnTo>
                    <a:lnTo>
                      <a:pt x="19" y="13"/>
                    </a:lnTo>
                    <a:lnTo>
                      <a:pt x="26" y="15"/>
                    </a:lnTo>
                    <a:lnTo>
                      <a:pt x="32" y="17"/>
                    </a:lnTo>
                    <a:lnTo>
                      <a:pt x="39" y="18"/>
                    </a:lnTo>
                    <a:lnTo>
                      <a:pt x="45" y="18"/>
                    </a:lnTo>
                    <a:lnTo>
                      <a:pt x="48" y="25"/>
                    </a:lnTo>
                    <a:lnTo>
                      <a:pt x="54" y="31"/>
                    </a:lnTo>
                    <a:lnTo>
                      <a:pt x="63" y="33"/>
                    </a:lnTo>
                    <a:lnTo>
                      <a:pt x="72" y="34"/>
                    </a:lnTo>
                    <a:lnTo>
                      <a:pt x="80" y="32"/>
                    </a:lnTo>
                    <a:lnTo>
                      <a:pt x="88" y="27"/>
                    </a:lnTo>
                    <a:lnTo>
                      <a:pt x="92" y="20"/>
                    </a:lnTo>
                    <a:lnTo>
                      <a:pt x="94" y="9"/>
                    </a:lnTo>
                    <a:lnTo>
                      <a:pt x="103" y="7"/>
                    </a:lnTo>
                    <a:lnTo>
                      <a:pt x="110" y="6"/>
                    </a:lnTo>
                    <a:lnTo>
                      <a:pt x="118" y="5"/>
                    </a:lnTo>
                    <a:lnTo>
                      <a:pt x="12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5" name="Freeform 111"/>
              <p:cNvSpPr>
                <a:spLocks/>
              </p:cNvSpPr>
              <p:nvPr/>
            </p:nvSpPr>
            <p:spPr bwMode="auto">
              <a:xfrm>
                <a:off x="926" y="2311"/>
                <a:ext cx="34" cy="8"/>
              </a:xfrm>
              <a:custGeom>
                <a:avLst/>
                <a:gdLst>
                  <a:gd name="T0" fmla="*/ 34 w 101"/>
                  <a:gd name="T1" fmla="*/ 5 h 26"/>
                  <a:gd name="T2" fmla="*/ 32 w 101"/>
                  <a:gd name="T3" fmla="*/ 5 h 26"/>
                  <a:gd name="T4" fmla="*/ 28 w 101"/>
                  <a:gd name="T5" fmla="*/ 4 h 26"/>
                  <a:gd name="T6" fmla="*/ 25 w 101"/>
                  <a:gd name="T7" fmla="*/ 3 h 26"/>
                  <a:gd name="T8" fmla="*/ 20 w 101"/>
                  <a:gd name="T9" fmla="*/ 3 h 26"/>
                  <a:gd name="T10" fmla="*/ 15 w 101"/>
                  <a:gd name="T11" fmla="*/ 3 h 26"/>
                  <a:gd name="T12" fmla="*/ 10 w 101"/>
                  <a:gd name="T13" fmla="*/ 3 h 26"/>
                  <a:gd name="T14" fmla="*/ 5 w 101"/>
                  <a:gd name="T15" fmla="*/ 5 h 26"/>
                  <a:gd name="T16" fmla="*/ 0 w 101"/>
                  <a:gd name="T17" fmla="*/ 8 h 26"/>
                  <a:gd name="T18" fmla="*/ 2 w 101"/>
                  <a:gd name="T19" fmla="*/ 6 h 26"/>
                  <a:gd name="T20" fmla="*/ 4 w 101"/>
                  <a:gd name="T21" fmla="*/ 3 h 26"/>
                  <a:gd name="T22" fmla="*/ 8 w 101"/>
                  <a:gd name="T23" fmla="*/ 2 h 26"/>
                  <a:gd name="T24" fmla="*/ 13 w 101"/>
                  <a:gd name="T25" fmla="*/ 0 h 26"/>
                  <a:gd name="T26" fmla="*/ 18 w 101"/>
                  <a:gd name="T27" fmla="*/ 0 h 26"/>
                  <a:gd name="T28" fmla="*/ 24 w 101"/>
                  <a:gd name="T29" fmla="*/ 0 h 26"/>
                  <a:gd name="T30" fmla="*/ 29 w 101"/>
                  <a:gd name="T31" fmla="*/ 2 h 26"/>
                  <a:gd name="T32" fmla="*/ 34 w 101"/>
                  <a:gd name="T33" fmla="*/ 5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26"/>
                  <a:gd name="T53" fmla="*/ 101 w 10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26">
                    <a:moveTo>
                      <a:pt x="101" y="17"/>
                    </a:moveTo>
                    <a:lnTo>
                      <a:pt x="94" y="15"/>
                    </a:lnTo>
                    <a:lnTo>
                      <a:pt x="83" y="13"/>
                    </a:lnTo>
                    <a:lnTo>
                      <a:pt x="73" y="10"/>
                    </a:lnTo>
                    <a:lnTo>
                      <a:pt x="60" y="9"/>
                    </a:lnTo>
                    <a:lnTo>
                      <a:pt x="45" y="9"/>
                    </a:lnTo>
                    <a:lnTo>
                      <a:pt x="30" y="11"/>
                    </a:lnTo>
                    <a:lnTo>
                      <a:pt x="16" y="16"/>
                    </a:lnTo>
                    <a:lnTo>
                      <a:pt x="0" y="26"/>
                    </a:lnTo>
                    <a:lnTo>
                      <a:pt x="5" y="19"/>
                    </a:lnTo>
                    <a:lnTo>
                      <a:pt x="13" y="11"/>
                    </a:lnTo>
                    <a:lnTo>
                      <a:pt x="25" y="6"/>
                    </a:lnTo>
                    <a:lnTo>
                      <a:pt x="38" y="1"/>
                    </a:lnTo>
                    <a:lnTo>
                      <a:pt x="54" y="0"/>
                    </a:lnTo>
                    <a:lnTo>
                      <a:pt x="70" y="1"/>
                    </a:lnTo>
                    <a:lnTo>
                      <a:pt x="86" y="7"/>
                    </a:lnTo>
                    <a:lnTo>
                      <a:pt x="10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6" name="Freeform 112"/>
              <p:cNvSpPr>
                <a:spLocks/>
              </p:cNvSpPr>
              <p:nvPr/>
            </p:nvSpPr>
            <p:spPr bwMode="auto">
              <a:xfrm>
                <a:off x="959" y="2393"/>
                <a:ext cx="53" cy="27"/>
              </a:xfrm>
              <a:custGeom>
                <a:avLst/>
                <a:gdLst>
                  <a:gd name="T0" fmla="*/ 52 w 159"/>
                  <a:gd name="T1" fmla="*/ 3 h 82"/>
                  <a:gd name="T2" fmla="*/ 48 w 159"/>
                  <a:gd name="T3" fmla="*/ 2 h 82"/>
                  <a:gd name="T4" fmla="*/ 43 w 159"/>
                  <a:gd name="T5" fmla="*/ 2 h 82"/>
                  <a:gd name="T6" fmla="*/ 38 w 159"/>
                  <a:gd name="T7" fmla="*/ 4 h 82"/>
                  <a:gd name="T8" fmla="*/ 34 w 159"/>
                  <a:gd name="T9" fmla="*/ 7 h 82"/>
                  <a:gd name="T10" fmla="*/ 29 w 159"/>
                  <a:gd name="T11" fmla="*/ 6 h 82"/>
                  <a:gd name="T12" fmla="*/ 25 w 159"/>
                  <a:gd name="T13" fmla="*/ 5 h 82"/>
                  <a:gd name="T14" fmla="*/ 22 w 159"/>
                  <a:gd name="T15" fmla="*/ 5 h 82"/>
                  <a:gd name="T16" fmla="*/ 17 w 159"/>
                  <a:gd name="T17" fmla="*/ 6 h 82"/>
                  <a:gd name="T18" fmla="*/ 11 w 159"/>
                  <a:gd name="T19" fmla="*/ 8 h 82"/>
                  <a:gd name="T20" fmla="*/ 9 w 159"/>
                  <a:gd name="T21" fmla="*/ 9 h 82"/>
                  <a:gd name="T22" fmla="*/ 13 w 159"/>
                  <a:gd name="T23" fmla="*/ 9 h 82"/>
                  <a:gd name="T24" fmla="*/ 19 w 159"/>
                  <a:gd name="T25" fmla="*/ 10 h 82"/>
                  <a:gd name="T26" fmla="*/ 25 w 159"/>
                  <a:gd name="T27" fmla="*/ 11 h 82"/>
                  <a:gd name="T28" fmla="*/ 30 w 159"/>
                  <a:gd name="T29" fmla="*/ 11 h 82"/>
                  <a:gd name="T30" fmla="*/ 35 w 159"/>
                  <a:gd name="T31" fmla="*/ 11 h 82"/>
                  <a:gd name="T32" fmla="*/ 40 w 159"/>
                  <a:gd name="T33" fmla="*/ 9 h 82"/>
                  <a:gd name="T34" fmla="*/ 46 w 159"/>
                  <a:gd name="T35" fmla="*/ 9 h 82"/>
                  <a:gd name="T36" fmla="*/ 46 w 159"/>
                  <a:gd name="T37" fmla="*/ 9 h 82"/>
                  <a:gd name="T38" fmla="*/ 41 w 159"/>
                  <a:gd name="T39" fmla="*/ 11 h 82"/>
                  <a:gd name="T40" fmla="*/ 35 w 159"/>
                  <a:gd name="T41" fmla="*/ 13 h 82"/>
                  <a:gd name="T42" fmla="*/ 29 w 159"/>
                  <a:gd name="T43" fmla="*/ 14 h 82"/>
                  <a:gd name="T44" fmla="*/ 23 w 159"/>
                  <a:gd name="T45" fmla="*/ 13 h 82"/>
                  <a:gd name="T46" fmla="*/ 18 w 159"/>
                  <a:gd name="T47" fmla="*/ 13 h 82"/>
                  <a:gd name="T48" fmla="*/ 13 w 159"/>
                  <a:gd name="T49" fmla="*/ 13 h 82"/>
                  <a:gd name="T50" fmla="*/ 9 w 159"/>
                  <a:gd name="T51" fmla="*/ 13 h 82"/>
                  <a:gd name="T52" fmla="*/ 9 w 159"/>
                  <a:gd name="T53" fmla="*/ 14 h 82"/>
                  <a:gd name="T54" fmla="*/ 13 w 159"/>
                  <a:gd name="T55" fmla="*/ 17 h 82"/>
                  <a:gd name="T56" fmla="*/ 19 w 159"/>
                  <a:gd name="T57" fmla="*/ 21 h 82"/>
                  <a:gd name="T58" fmla="*/ 26 w 159"/>
                  <a:gd name="T59" fmla="*/ 23 h 82"/>
                  <a:gd name="T60" fmla="*/ 34 w 159"/>
                  <a:gd name="T61" fmla="*/ 23 h 82"/>
                  <a:gd name="T62" fmla="*/ 39 w 159"/>
                  <a:gd name="T63" fmla="*/ 22 h 82"/>
                  <a:gd name="T64" fmla="*/ 44 w 159"/>
                  <a:gd name="T65" fmla="*/ 21 h 82"/>
                  <a:gd name="T66" fmla="*/ 48 w 159"/>
                  <a:gd name="T67" fmla="*/ 19 h 82"/>
                  <a:gd name="T68" fmla="*/ 48 w 159"/>
                  <a:gd name="T69" fmla="*/ 20 h 82"/>
                  <a:gd name="T70" fmla="*/ 44 w 159"/>
                  <a:gd name="T71" fmla="*/ 23 h 82"/>
                  <a:gd name="T72" fmla="*/ 39 w 159"/>
                  <a:gd name="T73" fmla="*/ 26 h 82"/>
                  <a:gd name="T74" fmla="*/ 34 w 159"/>
                  <a:gd name="T75" fmla="*/ 27 h 82"/>
                  <a:gd name="T76" fmla="*/ 27 w 159"/>
                  <a:gd name="T77" fmla="*/ 27 h 82"/>
                  <a:gd name="T78" fmla="*/ 21 w 159"/>
                  <a:gd name="T79" fmla="*/ 26 h 82"/>
                  <a:gd name="T80" fmla="*/ 15 w 159"/>
                  <a:gd name="T81" fmla="*/ 24 h 82"/>
                  <a:gd name="T82" fmla="*/ 10 w 159"/>
                  <a:gd name="T83" fmla="*/ 20 h 82"/>
                  <a:gd name="T84" fmla="*/ 6 w 159"/>
                  <a:gd name="T85" fmla="*/ 14 h 82"/>
                  <a:gd name="T86" fmla="*/ 3 w 159"/>
                  <a:gd name="T87" fmla="*/ 9 h 82"/>
                  <a:gd name="T88" fmla="*/ 0 w 159"/>
                  <a:gd name="T89" fmla="*/ 7 h 82"/>
                  <a:gd name="T90" fmla="*/ 4 w 159"/>
                  <a:gd name="T91" fmla="*/ 5 h 82"/>
                  <a:gd name="T92" fmla="*/ 9 w 159"/>
                  <a:gd name="T93" fmla="*/ 3 h 82"/>
                  <a:gd name="T94" fmla="*/ 14 w 159"/>
                  <a:gd name="T95" fmla="*/ 2 h 82"/>
                  <a:gd name="T96" fmla="*/ 19 w 159"/>
                  <a:gd name="T97" fmla="*/ 1 h 82"/>
                  <a:gd name="T98" fmla="*/ 24 w 159"/>
                  <a:gd name="T99" fmla="*/ 1 h 82"/>
                  <a:gd name="T100" fmla="*/ 28 w 159"/>
                  <a:gd name="T101" fmla="*/ 3 h 82"/>
                  <a:gd name="T102" fmla="*/ 32 w 159"/>
                  <a:gd name="T103" fmla="*/ 2 h 82"/>
                  <a:gd name="T104" fmla="*/ 36 w 159"/>
                  <a:gd name="T105" fmla="*/ 1 h 82"/>
                  <a:gd name="T106" fmla="*/ 41 w 159"/>
                  <a:gd name="T107" fmla="*/ 0 h 82"/>
                  <a:gd name="T108" fmla="*/ 46 w 159"/>
                  <a:gd name="T109" fmla="*/ 0 h 82"/>
                  <a:gd name="T110" fmla="*/ 51 w 159"/>
                  <a:gd name="T111" fmla="*/ 2 h 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"/>
                  <a:gd name="T169" fmla="*/ 0 h 82"/>
                  <a:gd name="T170" fmla="*/ 159 w 159"/>
                  <a:gd name="T171" fmla="*/ 82 h 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" h="82">
                    <a:moveTo>
                      <a:pt x="159" y="9"/>
                    </a:moveTo>
                    <a:lnTo>
                      <a:pt x="156" y="8"/>
                    </a:lnTo>
                    <a:lnTo>
                      <a:pt x="150" y="7"/>
                    </a:lnTo>
                    <a:lnTo>
                      <a:pt x="144" y="7"/>
                    </a:lnTo>
                    <a:lnTo>
                      <a:pt x="137" y="6"/>
                    </a:lnTo>
                    <a:lnTo>
                      <a:pt x="130" y="7"/>
                    </a:lnTo>
                    <a:lnTo>
                      <a:pt x="122" y="8"/>
                    </a:lnTo>
                    <a:lnTo>
                      <a:pt x="115" y="11"/>
                    </a:lnTo>
                    <a:lnTo>
                      <a:pt x="110" y="14"/>
                    </a:lnTo>
                    <a:lnTo>
                      <a:pt x="101" y="20"/>
                    </a:lnTo>
                    <a:lnTo>
                      <a:pt x="93" y="21"/>
                    </a:lnTo>
                    <a:lnTo>
                      <a:pt x="86" y="19"/>
                    </a:lnTo>
                    <a:lnTo>
                      <a:pt x="80" y="15"/>
                    </a:lnTo>
                    <a:lnTo>
                      <a:pt x="76" y="14"/>
                    </a:lnTo>
                    <a:lnTo>
                      <a:pt x="71" y="13"/>
                    </a:lnTo>
                    <a:lnTo>
                      <a:pt x="65" y="14"/>
                    </a:lnTo>
                    <a:lnTo>
                      <a:pt x="58" y="15"/>
                    </a:lnTo>
                    <a:lnTo>
                      <a:pt x="50" y="17"/>
                    </a:lnTo>
                    <a:lnTo>
                      <a:pt x="42" y="19"/>
                    </a:lnTo>
                    <a:lnTo>
                      <a:pt x="33" y="23"/>
                    </a:lnTo>
                    <a:lnTo>
                      <a:pt x="25" y="26"/>
                    </a:lnTo>
                    <a:lnTo>
                      <a:pt x="27" y="27"/>
                    </a:lnTo>
                    <a:lnTo>
                      <a:pt x="32" y="28"/>
                    </a:lnTo>
                    <a:lnTo>
                      <a:pt x="39" y="28"/>
                    </a:lnTo>
                    <a:lnTo>
                      <a:pt x="47" y="30"/>
                    </a:lnTo>
                    <a:lnTo>
                      <a:pt x="57" y="30"/>
                    </a:lnTo>
                    <a:lnTo>
                      <a:pt x="65" y="31"/>
                    </a:lnTo>
                    <a:lnTo>
                      <a:pt x="75" y="32"/>
                    </a:lnTo>
                    <a:lnTo>
                      <a:pt x="82" y="33"/>
                    </a:lnTo>
                    <a:lnTo>
                      <a:pt x="89" y="34"/>
                    </a:lnTo>
                    <a:lnTo>
                      <a:pt x="97" y="34"/>
                    </a:lnTo>
                    <a:lnTo>
                      <a:pt x="105" y="33"/>
                    </a:lnTo>
                    <a:lnTo>
                      <a:pt x="113" y="31"/>
                    </a:lnTo>
                    <a:lnTo>
                      <a:pt x="121" y="28"/>
                    </a:lnTo>
                    <a:lnTo>
                      <a:pt x="130" y="26"/>
                    </a:lnTo>
                    <a:lnTo>
                      <a:pt x="137" y="26"/>
                    </a:lnTo>
                    <a:lnTo>
                      <a:pt x="145" y="26"/>
                    </a:lnTo>
                    <a:lnTo>
                      <a:pt x="138" y="27"/>
                    </a:lnTo>
                    <a:lnTo>
                      <a:pt x="130" y="30"/>
                    </a:lnTo>
                    <a:lnTo>
                      <a:pt x="122" y="33"/>
                    </a:lnTo>
                    <a:lnTo>
                      <a:pt x="114" y="37"/>
                    </a:lnTo>
                    <a:lnTo>
                      <a:pt x="106" y="40"/>
                    </a:lnTo>
                    <a:lnTo>
                      <a:pt x="96" y="43"/>
                    </a:lnTo>
                    <a:lnTo>
                      <a:pt x="87" y="43"/>
                    </a:lnTo>
                    <a:lnTo>
                      <a:pt x="76" y="42"/>
                    </a:lnTo>
                    <a:lnTo>
                      <a:pt x="70" y="40"/>
                    </a:lnTo>
                    <a:lnTo>
                      <a:pt x="63" y="39"/>
                    </a:lnTo>
                    <a:lnTo>
                      <a:pt x="55" y="38"/>
                    </a:lnTo>
                    <a:lnTo>
                      <a:pt x="47" y="38"/>
                    </a:lnTo>
                    <a:lnTo>
                      <a:pt x="40" y="38"/>
                    </a:lnTo>
                    <a:lnTo>
                      <a:pt x="33" y="38"/>
                    </a:lnTo>
                    <a:lnTo>
                      <a:pt x="28" y="38"/>
                    </a:lnTo>
                    <a:lnTo>
                      <a:pt x="25" y="38"/>
                    </a:lnTo>
                    <a:lnTo>
                      <a:pt x="28" y="43"/>
                    </a:lnTo>
                    <a:lnTo>
                      <a:pt x="33" y="49"/>
                    </a:lnTo>
                    <a:lnTo>
                      <a:pt x="39" y="53"/>
                    </a:lnTo>
                    <a:lnTo>
                      <a:pt x="46" y="59"/>
                    </a:lnTo>
                    <a:lnTo>
                      <a:pt x="56" y="64"/>
                    </a:lnTo>
                    <a:lnTo>
                      <a:pt x="65" y="68"/>
                    </a:lnTo>
                    <a:lnTo>
                      <a:pt x="77" y="70"/>
                    </a:lnTo>
                    <a:lnTo>
                      <a:pt x="89" y="70"/>
                    </a:lnTo>
                    <a:lnTo>
                      <a:pt x="101" y="69"/>
                    </a:lnTo>
                    <a:lnTo>
                      <a:pt x="110" y="68"/>
                    </a:lnTo>
                    <a:lnTo>
                      <a:pt x="118" y="67"/>
                    </a:lnTo>
                    <a:lnTo>
                      <a:pt x="125" y="65"/>
                    </a:lnTo>
                    <a:lnTo>
                      <a:pt x="132" y="63"/>
                    </a:lnTo>
                    <a:lnTo>
                      <a:pt x="138" y="61"/>
                    </a:lnTo>
                    <a:lnTo>
                      <a:pt x="144" y="57"/>
                    </a:lnTo>
                    <a:lnTo>
                      <a:pt x="150" y="53"/>
                    </a:lnTo>
                    <a:lnTo>
                      <a:pt x="144" y="61"/>
                    </a:lnTo>
                    <a:lnTo>
                      <a:pt x="138" y="67"/>
                    </a:lnTo>
                    <a:lnTo>
                      <a:pt x="132" y="71"/>
                    </a:lnTo>
                    <a:lnTo>
                      <a:pt x="125" y="75"/>
                    </a:lnTo>
                    <a:lnTo>
                      <a:pt x="118" y="78"/>
                    </a:lnTo>
                    <a:lnTo>
                      <a:pt x="109" y="81"/>
                    </a:lnTo>
                    <a:lnTo>
                      <a:pt x="101" y="82"/>
                    </a:lnTo>
                    <a:lnTo>
                      <a:pt x="91" y="82"/>
                    </a:lnTo>
                    <a:lnTo>
                      <a:pt x="82" y="82"/>
                    </a:lnTo>
                    <a:lnTo>
                      <a:pt x="71" y="81"/>
                    </a:lnTo>
                    <a:lnTo>
                      <a:pt x="62" y="78"/>
                    </a:lnTo>
                    <a:lnTo>
                      <a:pt x="52" y="76"/>
                    </a:lnTo>
                    <a:lnTo>
                      <a:pt x="44" y="73"/>
                    </a:lnTo>
                    <a:lnTo>
                      <a:pt x="36" y="67"/>
                    </a:lnTo>
                    <a:lnTo>
                      <a:pt x="30" y="61"/>
                    </a:lnTo>
                    <a:lnTo>
                      <a:pt x="24" y="52"/>
                    </a:lnTo>
                    <a:lnTo>
                      <a:pt x="19" y="44"/>
                    </a:lnTo>
                    <a:lnTo>
                      <a:pt x="13" y="36"/>
                    </a:lnTo>
                    <a:lnTo>
                      <a:pt x="8" y="28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5" y="18"/>
                    </a:lnTo>
                    <a:lnTo>
                      <a:pt x="12" y="15"/>
                    </a:lnTo>
                    <a:lnTo>
                      <a:pt x="21" y="11"/>
                    </a:lnTo>
                    <a:lnTo>
                      <a:pt x="27" y="8"/>
                    </a:lnTo>
                    <a:lnTo>
                      <a:pt x="33" y="6"/>
                    </a:lnTo>
                    <a:lnTo>
                      <a:pt x="42" y="5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5" y="2"/>
                    </a:lnTo>
                    <a:lnTo>
                      <a:pt x="72" y="3"/>
                    </a:lnTo>
                    <a:lnTo>
                      <a:pt x="77" y="6"/>
                    </a:lnTo>
                    <a:lnTo>
                      <a:pt x="84" y="9"/>
                    </a:lnTo>
                    <a:lnTo>
                      <a:pt x="89" y="9"/>
                    </a:lnTo>
                    <a:lnTo>
                      <a:pt x="95" y="7"/>
                    </a:lnTo>
                    <a:lnTo>
                      <a:pt x="103" y="3"/>
                    </a:lnTo>
                    <a:lnTo>
                      <a:pt x="109" y="2"/>
                    </a:lnTo>
                    <a:lnTo>
                      <a:pt x="115" y="1"/>
                    </a:lnTo>
                    <a:lnTo>
                      <a:pt x="122" y="0"/>
                    </a:lnTo>
                    <a:lnTo>
                      <a:pt x="130" y="0"/>
                    </a:lnTo>
                    <a:lnTo>
                      <a:pt x="138" y="1"/>
                    </a:lnTo>
                    <a:lnTo>
                      <a:pt x="145" y="2"/>
                    </a:lnTo>
                    <a:lnTo>
                      <a:pt x="152" y="5"/>
                    </a:lnTo>
                    <a:lnTo>
                      <a:pt x="15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7" name="Freeform 113"/>
              <p:cNvSpPr>
                <a:spLocks/>
              </p:cNvSpPr>
              <p:nvPr/>
            </p:nvSpPr>
            <p:spPr bwMode="auto">
              <a:xfrm>
                <a:off x="1029" y="2453"/>
                <a:ext cx="100" cy="119"/>
              </a:xfrm>
              <a:custGeom>
                <a:avLst/>
                <a:gdLst>
                  <a:gd name="T0" fmla="*/ 33 w 302"/>
                  <a:gd name="T1" fmla="*/ 8 h 359"/>
                  <a:gd name="T2" fmla="*/ 43 w 302"/>
                  <a:gd name="T3" fmla="*/ 7 h 359"/>
                  <a:gd name="T4" fmla="*/ 56 w 302"/>
                  <a:gd name="T5" fmla="*/ 7 h 359"/>
                  <a:gd name="T6" fmla="*/ 71 w 302"/>
                  <a:gd name="T7" fmla="*/ 9 h 359"/>
                  <a:gd name="T8" fmla="*/ 85 w 302"/>
                  <a:gd name="T9" fmla="*/ 14 h 359"/>
                  <a:gd name="T10" fmla="*/ 95 w 302"/>
                  <a:gd name="T11" fmla="*/ 23 h 359"/>
                  <a:gd name="T12" fmla="*/ 100 w 302"/>
                  <a:gd name="T13" fmla="*/ 40 h 359"/>
                  <a:gd name="T14" fmla="*/ 98 w 302"/>
                  <a:gd name="T15" fmla="*/ 68 h 359"/>
                  <a:gd name="T16" fmla="*/ 92 w 302"/>
                  <a:gd name="T17" fmla="*/ 88 h 359"/>
                  <a:gd name="T18" fmla="*/ 88 w 302"/>
                  <a:gd name="T19" fmla="*/ 88 h 359"/>
                  <a:gd name="T20" fmla="*/ 84 w 302"/>
                  <a:gd name="T21" fmla="*/ 88 h 359"/>
                  <a:gd name="T22" fmla="*/ 81 w 302"/>
                  <a:gd name="T23" fmla="*/ 84 h 359"/>
                  <a:gd name="T24" fmla="*/ 76 w 302"/>
                  <a:gd name="T25" fmla="*/ 80 h 359"/>
                  <a:gd name="T26" fmla="*/ 68 w 302"/>
                  <a:gd name="T27" fmla="*/ 80 h 359"/>
                  <a:gd name="T28" fmla="*/ 60 w 302"/>
                  <a:gd name="T29" fmla="*/ 81 h 359"/>
                  <a:gd name="T30" fmla="*/ 55 w 302"/>
                  <a:gd name="T31" fmla="*/ 80 h 359"/>
                  <a:gd name="T32" fmla="*/ 50 w 302"/>
                  <a:gd name="T33" fmla="*/ 77 h 359"/>
                  <a:gd name="T34" fmla="*/ 48 w 302"/>
                  <a:gd name="T35" fmla="*/ 73 h 359"/>
                  <a:gd name="T36" fmla="*/ 46 w 302"/>
                  <a:gd name="T37" fmla="*/ 67 h 359"/>
                  <a:gd name="T38" fmla="*/ 40 w 302"/>
                  <a:gd name="T39" fmla="*/ 59 h 359"/>
                  <a:gd name="T40" fmla="*/ 33 w 302"/>
                  <a:gd name="T41" fmla="*/ 53 h 359"/>
                  <a:gd name="T42" fmla="*/ 25 w 302"/>
                  <a:gd name="T43" fmla="*/ 50 h 359"/>
                  <a:gd name="T44" fmla="*/ 17 w 302"/>
                  <a:gd name="T45" fmla="*/ 52 h 359"/>
                  <a:gd name="T46" fmla="*/ 15 w 302"/>
                  <a:gd name="T47" fmla="*/ 56 h 359"/>
                  <a:gd name="T48" fmla="*/ 16 w 302"/>
                  <a:gd name="T49" fmla="*/ 61 h 359"/>
                  <a:gd name="T50" fmla="*/ 20 w 302"/>
                  <a:gd name="T51" fmla="*/ 66 h 359"/>
                  <a:gd name="T52" fmla="*/ 25 w 302"/>
                  <a:gd name="T53" fmla="*/ 73 h 359"/>
                  <a:gd name="T54" fmla="*/ 28 w 302"/>
                  <a:gd name="T55" fmla="*/ 84 h 359"/>
                  <a:gd name="T56" fmla="*/ 28 w 302"/>
                  <a:gd name="T57" fmla="*/ 91 h 359"/>
                  <a:gd name="T58" fmla="*/ 29 w 302"/>
                  <a:gd name="T59" fmla="*/ 99 h 359"/>
                  <a:gd name="T60" fmla="*/ 28 w 302"/>
                  <a:gd name="T61" fmla="*/ 106 h 359"/>
                  <a:gd name="T62" fmla="*/ 21 w 302"/>
                  <a:gd name="T63" fmla="*/ 115 h 359"/>
                  <a:gd name="T64" fmla="*/ 16 w 302"/>
                  <a:gd name="T65" fmla="*/ 115 h 359"/>
                  <a:gd name="T66" fmla="*/ 12 w 302"/>
                  <a:gd name="T67" fmla="*/ 102 h 359"/>
                  <a:gd name="T68" fmla="*/ 10 w 302"/>
                  <a:gd name="T69" fmla="*/ 86 h 359"/>
                  <a:gd name="T70" fmla="*/ 8 w 302"/>
                  <a:gd name="T71" fmla="*/ 71 h 359"/>
                  <a:gd name="T72" fmla="*/ 8 w 302"/>
                  <a:gd name="T73" fmla="*/ 55 h 359"/>
                  <a:gd name="T74" fmla="*/ 10 w 302"/>
                  <a:gd name="T75" fmla="*/ 39 h 359"/>
                  <a:gd name="T76" fmla="*/ 10 w 302"/>
                  <a:gd name="T77" fmla="*/ 23 h 359"/>
                  <a:gd name="T78" fmla="*/ 6 w 302"/>
                  <a:gd name="T79" fmla="*/ 8 h 359"/>
                  <a:gd name="T80" fmla="*/ 2 w 302"/>
                  <a:gd name="T81" fmla="*/ 0 h 359"/>
                  <a:gd name="T82" fmla="*/ 7 w 302"/>
                  <a:gd name="T83" fmla="*/ 1 h 359"/>
                  <a:gd name="T84" fmla="*/ 13 w 302"/>
                  <a:gd name="T85" fmla="*/ 4 h 359"/>
                  <a:gd name="T86" fmla="*/ 23 w 302"/>
                  <a:gd name="T87" fmla="*/ 7 h 3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2"/>
                  <a:gd name="T133" fmla="*/ 0 h 359"/>
                  <a:gd name="T134" fmla="*/ 302 w 302"/>
                  <a:gd name="T135" fmla="*/ 359 h 3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2" h="359">
                    <a:moveTo>
                      <a:pt x="90" y="25"/>
                    </a:moveTo>
                    <a:lnTo>
                      <a:pt x="100" y="25"/>
                    </a:lnTo>
                    <a:lnTo>
                      <a:pt x="113" y="25"/>
                    </a:lnTo>
                    <a:lnTo>
                      <a:pt x="130" y="22"/>
                    </a:lnTo>
                    <a:lnTo>
                      <a:pt x="149" y="21"/>
                    </a:lnTo>
                    <a:lnTo>
                      <a:pt x="170" y="21"/>
                    </a:lnTo>
                    <a:lnTo>
                      <a:pt x="191" y="22"/>
                    </a:lnTo>
                    <a:lnTo>
                      <a:pt x="214" y="26"/>
                    </a:lnTo>
                    <a:lnTo>
                      <a:pt x="235" y="33"/>
                    </a:lnTo>
                    <a:lnTo>
                      <a:pt x="256" y="42"/>
                    </a:lnTo>
                    <a:lnTo>
                      <a:pt x="273" y="54"/>
                    </a:lnTo>
                    <a:lnTo>
                      <a:pt x="287" y="70"/>
                    </a:lnTo>
                    <a:lnTo>
                      <a:pt x="297" y="91"/>
                    </a:lnTo>
                    <a:lnTo>
                      <a:pt x="302" y="120"/>
                    </a:lnTo>
                    <a:lnTo>
                      <a:pt x="302" y="158"/>
                    </a:lnTo>
                    <a:lnTo>
                      <a:pt x="296" y="205"/>
                    </a:lnTo>
                    <a:lnTo>
                      <a:pt x="284" y="267"/>
                    </a:lnTo>
                    <a:lnTo>
                      <a:pt x="278" y="266"/>
                    </a:lnTo>
                    <a:lnTo>
                      <a:pt x="272" y="265"/>
                    </a:lnTo>
                    <a:lnTo>
                      <a:pt x="265" y="265"/>
                    </a:lnTo>
                    <a:lnTo>
                      <a:pt x="257" y="267"/>
                    </a:lnTo>
                    <a:lnTo>
                      <a:pt x="254" y="264"/>
                    </a:lnTo>
                    <a:lnTo>
                      <a:pt x="251" y="258"/>
                    </a:lnTo>
                    <a:lnTo>
                      <a:pt x="246" y="252"/>
                    </a:lnTo>
                    <a:lnTo>
                      <a:pt x="239" y="247"/>
                    </a:lnTo>
                    <a:lnTo>
                      <a:pt x="231" y="242"/>
                    </a:lnTo>
                    <a:lnTo>
                      <a:pt x="219" y="240"/>
                    </a:lnTo>
                    <a:lnTo>
                      <a:pt x="204" y="241"/>
                    </a:lnTo>
                    <a:lnTo>
                      <a:pt x="187" y="245"/>
                    </a:lnTo>
                    <a:lnTo>
                      <a:pt x="180" y="244"/>
                    </a:lnTo>
                    <a:lnTo>
                      <a:pt x="171" y="242"/>
                    </a:lnTo>
                    <a:lnTo>
                      <a:pt x="165" y="241"/>
                    </a:lnTo>
                    <a:lnTo>
                      <a:pt x="158" y="238"/>
                    </a:lnTo>
                    <a:lnTo>
                      <a:pt x="152" y="233"/>
                    </a:lnTo>
                    <a:lnTo>
                      <a:pt x="147" y="228"/>
                    </a:lnTo>
                    <a:lnTo>
                      <a:pt x="144" y="220"/>
                    </a:lnTo>
                    <a:lnTo>
                      <a:pt x="141" y="211"/>
                    </a:lnTo>
                    <a:lnTo>
                      <a:pt x="138" y="201"/>
                    </a:lnTo>
                    <a:lnTo>
                      <a:pt x="131" y="190"/>
                    </a:lnTo>
                    <a:lnTo>
                      <a:pt x="122" y="179"/>
                    </a:lnTo>
                    <a:lnTo>
                      <a:pt x="112" y="170"/>
                    </a:lnTo>
                    <a:lnTo>
                      <a:pt x="99" y="161"/>
                    </a:lnTo>
                    <a:lnTo>
                      <a:pt x="86" y="156"/>
                    </a:lnTo>
                    <a:lnTo>
                      <a:pt x="74" y="152"/>
                    </a:lnTo>
                    <a:lnTo>
                      <a:pt x="61" y="153"/>
                    </a:lnTo>
                    <a:lnTo>
                      <a:pt x="51" y="157"/>
                    </a:lnTo>
                    <a:lnTo>
                      <a:pt x="46" y="161"/>
                    </a:lnTo>
                    <a:lnTo>
                      <a:pt x="44" y="169"/>
                    </a:lnTo>
                    <a:lnTo>
                      <a:pt x="45" y="176"/>
                    </a:lnTo>
                    <a:lnTo>
                      <a:pt x="49" y="184"/>
                    </a:lnTo>
                    <a:lnTo>
                      <a:pt x="53" y="192"/>
                    </a:lnTo>
                    <a:lnTo>
                      <a:pt x="59" y="200"/>
                    </a:lnTo>
                    <a:lnTo>
                      <a:pt x="67" y="205"/>
                    </a:lnTo>
                    <a:lnTo>
                      <a:pt x="77" y="219"/>
                    </a:lnTo>
                    <a:lnTo>
                      <a:pt x="83" y="236"/>
                    </a:lnTo>
                    <a:lnTo>
                      <a:pt x="86" y="253"/>
                    </a:lnTo>
                    <a:lnTo>
                      <a:pt x="86" y="266"/>
                    </a:lnTo>
                    <a:lnTo>
                      <a:pt x="84" y="276"/>
                    </a:lnTo>
                    <a:lnTo>
                      <a:pt x="84" y="288"/>
                    </a:lnTo>
                    <a:lnTo>
                      <a:pt x="87" y="300"/>
                    </a:lnTo>
                    <a:lnTo>
                      <a:pt x="93" y="311"/>
                    </a:lnTo>
                    <a:lnTo>
                      <a:pt x="86" y="321"/>
                    </a:lnTo>
                    <a:lnTo>
                      <a:pt x="74" y="334"/>
                    </a:lnTo>
                    <a:lnTo>
                      <a:pt x="64" y="348"/>
                    </a:lnTo>
                    <a:lnTo>
                      <a:pt x="58" y="359"/>
                    </a:lnTo>
                    <a:lnTo>
                      <a:pt x="49" y="346"/>
                    </a:lnTo>
                    <a:lnTo>
                      <a:pt x="42" y="328"/>
                    </a:lnTo>
                    <a:lnTo>
                      <a:pt x="36" y="308"/>
                    </a:lnTo>
                    <a:lnTo>
                      <a:pt x="32" y="285"/>
                    </a:lnTo>
                    <a:lnTo>
                      <a:pt x="29" y="260"/>
                    </a:lnTo>
                    <a:lnTo>
                      <a:pt x="25" y="236"/>
                    </a:lnTo>
                    <a:lnTo>
                      <a:pt x="24" y="213"/>
                    </a:lnTo>
                    <a:lnTo>
                      <a:pt x="23" y="190"/>
                    </a:lnTo>
                    <a:lnTo>
                      <a:pt x="23" y="167"/>
                    </a:lnTo>
                    <a:lnTo>
                      <a:pt x="25" y="144"/>
                    </a:lnTo>
                    <a:lnTo>
                      <a:pt x="29" y="119"/>
                    </a:lnTo>
                    <a:lnTo>
                      <a:pt x="31" y="94"/>
                    </a:lnTo>
                    <a:lnTo>
                      <a:pt x="31" y="70"/>
                    </a:lnTo>
                    <a:lnTo>
                      <a:pt x="26" y="46"/>
                    </a:lnTo>
                    <a:lnTo>
                      <a:pt x="17" y="23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3"/>
                    </a:lnTo>
                    <a:lnTo>
                      <a:pt x="30" y="7"/>
                    </a:lnTo>
                    <a:lnTo>
                      <a:pt x="39" y="12"/>
                    </a:lnTo>
                    <a:lnTo>
                      <a:pt x="52" y="17"/>
                    </a:lnTo>
                    <a:lnTo>
                      <a:pt x="69" y="21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6689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8" name="Freeform 114"/>
              <p:cNvSpPr>
                <a:spLocks/>
              </p:cNvSpPr>
              <p:nvPr/>
            </p:nvSpPr>
            <p:spPr bwMode="auto">
              <a:xfrm>
                <a:off x="1001" y="2437"/>
                <a:ext cx="26" cy="50"/>
              </a:xfrm>
              <a:custGeom>
                <a:avLst/>
                <a:gdLst>
                  <a:gd name="T0" fmla="*/ 19 w 78"/>
                  <a:gd name="T1" fmla="*/ 0 h 149"/>
                  <a:gd name="T2" fmla="*/ 20 w 78"/>
                  <a:gd name="T3" fmla="*/ 6 h 149"/>
                  <a:gd name="T4" fmla="*/ 22 w 78"/>
                  <a:gd name="T5" fmla="*/ 14 h 149"/>
                  <a:gd name="T6" fmla="*/ 25 w 78"/>
                  <a:gd name="T7" fmla="*/ 23 h 149"/>
                  <a:gd name="T8" fmla="*/ 26 w 78"/>
                  <a:gd name="T9" fmla="*/ 29 h 149"/>
                  <a:gd name="T10" fmla="*/ 26 w 78"/>
                  <a:gd name="T11" fmla="*/ 31 h 149"/>
                  <a:gd name="T12" fmla="*/ 25 w 78"/>
                  <a:gd name="T13" fmla="*/ 34 h 149"/>
                  <a:gd name="T14" fmla="*/ 24 w 78"/>
                  <a:gd name="T15" fmla="*/ 36 h 149"/>
                  <a:gd name="T16" fmla="*/ 22 w 78"/>
                  <a:gd name="T17" fmla="*/ 40 h 149"/>
                  <a:gd name="T18" fmla="*/ 19 w 78"/>
                  <a:gd name="T19" fmla="*/ 43 h 149"/>
                  <a:gd name="T20" fmla="*/ 16 w 78"/>
                  <a:gd name="T21" fmla="*/ 46 h 149"/>
                  <a:gd name="T22" fmla="*/ 13 w 78"/>
                  <a:gd name="T23" fmla="*/ 48 h 149"/>
                  <a:gd name="T24" fmla="*/ 9 w 78"/>
                  <a:gd name="T25" fmla="*/ 50 h 149"/>
                  <a:gd name="T26" fmla="*/ 11 w 78"/>
                  <a:gd name="T27" fmla="*/ 47 h 149"/>
                  <a:gd name="T28" fmla="*/ 13 w 78"/>
                  <a:gd name="T29" fmla="*/ 44 h 149"/>
                  <a:gd name="T30" fmla="*/ 14 w 78"/>
                  <a:gd name="T31" fmla="*/ 40 h 149"/>
                  <a:gd name="T32" fmla="*/ 16 w 78"/>
                  <a:gd name="T33" fmla="*/ 35 h 149"/>
                  <a:gd name="T34" fmla="*/ 17 w 78"/>
                  <a:gd name="T35" fmla="*/ 31 h 149"/>
                  <a:gd name="T36" fmla="*/ 18 w 78"/>
                  <a:gd name="T37" fmla="*/ 28 h 149"/>
                  <a:gd name="T38" fmla="*/ 17 w 78"/>
                  <a:gd name="T39" fmla="*/ 25 h 149"/>
                  <a:gd name="T40" fmla="*/ 16 w 78"/>
                  <a:gd name="T41" fmla="*/ 23 h 149"/>
                  <a:gd name="T42" fmla="*/ 13 w 78"/>
                  <a:gd name="T43" fmla="*/ 21 h 149"/>
                  <a:gd name="T44" fmla="*/ 10 w 78"/>
                  <a:gd name="T45" fmla="*/ 20 h 149"/>
                  <a:gd name="T46" fmla="*/ 8 w 78"/>
                  <a:gd name="T47" fmla="*/ 18 h 149"/>
                  <a:gd name="T48" fmla="*/ 6 w 78"/>
                  <a:gd name="T49" fmla="*/ 17 h 149"/>
                  <a:gd name="T50" fmla="*/ 4 w 78"/>
                  <a:gd name="T51" fmla="*/ 16 h 149"/>
                  <a:gd name="T52" fmla="*/ 3 w 78"/>
                  <a:gd name="T53" fmla="*/ 14 h 149"/>
                  <a:gd name="T54" fmla="*/ 2 w 78"/>
                  <a:gd name="T55" fmla="*/ 14 h 149"/>
                  <a:gd name="T56" fmla="*/ 0 w 78"/>
                  <a:gd name="T57" fmla="*/ 13 h 149"/>
                  <a:gd name="T58" fmla="*/ 2 w 78"/>
                  <a:gd name="T59" fmla="*/ 12 h 149"/>
                  <a:gd name="T60" fmla="*/ 5 w 78"/>
                  <a:gd name="T61" fmla="*/ 12 h 149"/>
                  <a:gd name="T62" fmla="*/ 7 w 78"/>
                  <a:gd name="T63" fmla="*/ 11 h 149"/>
                  <a:gd name="T64" fmla="*/ 9 w 78"/>
                  <a:gd name="T65" fmla="*/ 10 h 149"/>
                  <a:gd name="T66" fmla="*/ 11 w 78"/>
                  <a:gd name="T67" fmla="*/ 8 h 149"/>
                  <a:gd name="T68" fmla="*/ 14 w 78"/>
                  <a:gd name="T69" fmla="*/ 6 h 149"/>
                  <a:gd name="T70" fmla="*/ 17 w 78"/>
                  <a:gd name="T71" fmla="*/ 4 h 149"/>
                  <a:gd name="T72" fmla="*/ 19 w 78"/>
                  <a:gd name="T73" fmla="*/ 0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8"/>
                  <a:gd name="T112" fmla="*/ 0 h 149"/>
                  <a:gd name="T113" fmla="*/ 78 w 78"/>
                  <a:gd name="T114" fmla="*/ 149 h 1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8" h="149">
                    <a:moveTo>
                      <a:pt x="58" y="0"/>
                    </a:moveTo>
                    <a:lnTo>
                      <a:pt x="59" y="17"/>
                    </a:lnTo>
                    <a:lnTo>
                      <a:pt x="67" y="43"/>
                    </a:lnTo>
                    <a:lnTo>
                      <a:pt x="74" y="70"/>
                    </a:lnTo>
                    <a:lnTo>
                      <a:pt x="78" y="87"/>
                    </a:lnTo>
                    <a:lnTo>
                      <a:pt x="78" y="93"/>
                    </a:lnTo>
                    <a:lnTo>
                      <a:pt x="76" y="100"/>
                    </a:lnTo>
                    <a:lnTo>
                      <a:pt x="72" y="108"/>
                    </a:lnTo>
                    <a:lnTo>
                      <a:pt x="67" y="118"/>
                    </a:lnTo>
                    <a:lnTo>
                      <a:pt x="58" y="128"/>
                    </a:lnTo>
                    <a:lnTo>
                      <a:pt x="49" y="136"/>
                    </a:lnTo>
                    <a:lnTo>
                      <a:pt x="38" y="144"/>
                    </a:lnTo>
                    <a:lnTo>
                      <a:pt x="26" y="149"/>
                    </a:lnTo>
                    <a:lnTo>
                      <a:pt x="32" y="141"/>
                    </a:lnTo>
                    <a:lnTo>
                      <a:pt x="38" y="130"/>
                    </a:lnTo>
                    <a:lnTo>
                      <a:pt x="43" y="118"/>
                    </a:lnTo>
                    <a:lnTo>
                      <a:pt x="49" y="105"/>
                    </a:lnTo>
                    <a:lnTo>
                      <a:pt x="51" y="93"/>
                    </a:lnTo>
                    <a:lnTo>
                      <a:pt x="53" y="82"/>
                    </a:lnTo>
                    <a:lnTo>
                      <a:pt x="52" y="74"/>
                    </a:lnTo>
                    <a:lnTo>
                      <a:pt x="49" y="69"/>
                    </a:lnTo>
                    <a:lnTo>
                      <a:pt x="39" y="63"/>
                    </a:lnTo>
                    <a:lnTo>
                      <a:pt x="31" y="59"/>
                    </a:lnTo>
                    <a:lnTo>
                      <a:pt x="25" y="54"/>
                    </a:lnTo>
                    <a:lnTo>
                      <a:pt x="19" y="50"/>
                    </a:lnTo>
                    <a:lnTo>
                      <a:pt x="13" y="47"/>
                    </a:lnTo>
                    <a:lnTo>
                      <a:pt x="8" y="43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7" y="37"/>
                    </a:lnTo>
                    <a:lnTo>
                      <a:pt x="14" y="35"/>
                    </a:lnTo>
                    <a:lnTo>
                      <a:pt x="21" y="32"/>
                    </a:lnTo>
                    <a:lnTo>
                      <a:pt x="28" y="30"/>
                    </a:lnTo>
                    <a:lnTo>
                      <a:pt x="34" y="25"/>
                    </a:lnTo>
                    <a:lnTo>
                      <a:pt x="42" y="19"/>
                    </a:lnTo>
                    <a:lnTo>
                      <a:pt x="50" y="1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9" name="Freeform 115"/>
              <p:cNvSpPr>
                <a:spLocks/>
              </p:cNvSpPr>
              <p:nvPr/>
            </p:nvSpPr>
            <p:spPr bwMode="auto">
              <a:xfrm>
                <a:off x="849" y="2316"/>
                <a:ext cx="165" cy="176"/>
              </a:xfrm>
              <a:custGeom>
                <a:avLst/>
                <a:gdLst>
                  <a:gd name="T0" fmla="*/ 163 w 495"/>
                  <a:gd name="T1" fmla="*/ 148 h 527"/>
                  <a:gd name="T2" fmla="*/ 165 w 495"/>
                  <a:gd name="T3" fmla="*/ 152 h 527"/>
                  <a:gd name="T4" fmla="*/ 163 w 495"/>
                  <a:gd name="T5" fmla="*/ 158 h 527"/>
                  <a:gd name="T6" fmla="*/ 161 w 495"/>
                  <a:gd name="T7" fmla="*/ 163 h 527"/>
                  <a:gd name="T8" fmla="*/ 158 w 495"/>
                  <a:gd name="T9" fmla="*/ 167 h 527"/>
                  <a:gd name="T10" fmla="*/ 152 w 495"/>
                  <a:gd name="T11" fmla="*/ 173 h 527"/>
                  <a:gd name="T12" fmla="*/ 144 w 495"/>
                  <a:gd name="T13" fmla="*/ 174 h 527"/>
                  <a:gd name="T14" fmla="*/ 138 w 495"/>
                  <a:gd name="T15" fmla="*/ 172 h 527"/>
                  <a:gd name="T16" fmla="*/ 133 w 495"/>
                  <a:gd name="T17" fmla="*/ 172 h 527"/>
                  <a:gd name="T18" fmla="*/ 129 w 495"/>
                  <a:gd name="T19" fmla="*/ 173 h 527"/>
                  <a:gd name="T20" fmla="*/ 120 w 495"/>
                  <a:gd name="T21" fmla="*/ 173 h 527"/>
                  <a:gd name="T22" fmla="*/ 106 w 495"/>
                  <a:gd name="T23" fmla="*/ 166 h 527"/>
                  <a:gd name="T24" fmla="*/ 93 w 495"/>
                  <a:gd name="T25" fmla="*/ 157 h 527"/>
                  <a:gd name="T26" fmla="*/ 81 w 495"/>
                  <a:gd name="T27" fmla="*/ 148 h 527"/>
                  <a:gd name="T28" fmla="*/ 73 w 495"/>
                  <a:gd name="T29" fmla="*/ 140 h 527"/>
                  <a:gd name="T30" fmla="*/ 66 w 495"/>
                  <a:gd name="T31" fmla="*/ 132 h 527"/>
                  <a:gd name="T32" fmla="*/ 57 w 495"/>
                  <a:gd name="T33" fmla="*/ 121 h 527"/>
                  <a:gd name="T34" fmla="*/ 47 w 495"/>
                  <a:gd name="T35" fmla="*/ 109 h 527"/>
                  <a:gd name="T36" fmla="*/ 37 w 495"/>
                  <a:gd name="T37" fmla="*/ 96 h 527"/>
                  <a:gd name="T38" fmla="*/ 27 w 495"/>
                  <a:gd name="T39" fmla="*/ 83 h 527"/>
                  <a:gd name="T40" fmla="*/ 20 w 495"/>
                  <a:gd name="T41" fmla="*/ 72 h 527"/>
                  <a:gd name="T42" fmla="*/ 14 w 495"/>
                  <a:gd name="T43" fmla="*/ 63 h 527"/>
                  <a:gd name="T44" fmla="*/ 9 w 495"/>
                  <a:gd name="T45" fmla="*/ 54 h 527"/>
                  <a:gd name="T46" fmla="*/ 4 w 495"/>
                  <a:gd name="T47" fmla="*/ 43 h 527"/>
                  <a:gd name="T48" fmla="*/ 1 w 495"/>
                  <a:gd name="T49" fmla="*/ 34 h 527"/>
                  <a:gd name="T50" fmla="*/ 0 w 495"/>
                  <a:gd name="T51" fmla="*/ 27 h 527"/>
                  <a:gd name="T52" fmla="*/ 3 w 495"/>
                  <a:gd name="T53" fmla="*/ 22 h 527"/>
                  <a:gd name="T54" fmla="*/ 10 w 495"/>
                  <a:gd name="T55" fmla="*/ 15 h 527"/>
                  <a:gd name="T56" fmla="*/ 18 w 495"/>
                  <a:gd name="T57" fmla="*/ 7 h 527"/>
                  <a:gd name="T58" fmla="*/ 26 w 495"/>
                  <a:gd name="T59" fmla="*/ 1 h 527"/>
                  <a:gd name="T60" fmla="*/ 32 w 495"/>
                  <a:gd name="T61" fmla="*/ 1 h 527"/>
                  <a:gd name="T62" fmla="*/ 42 w 495"/>
                  <a:gd name="T63" fmla="*/ 10 h 527"/>
                  <a:gd name="T64" fmla="*/ 53 w 495"/>
                  <a:gd name="T65" fmla="*/ 26 h 527"/>
                  <a:gd name="T66" fmla="*/ 59 w 495"/>
                  <a:gd name="T67" fmla="*/ 45 h 527"/>
                  <a:gd name="T68" fmla="*/ 58 w 495"/>
                  <a:gd name="T69" fmla="*/ 55 h 527"/>
                  <a:gd name="T70" fmla="*/ 54 w 495"/>
                  <a:gd name="T71" fmla="*/ 58 h 527"/>
                  <a:gd name="T72" fmla="*/ 50 w 495"/>
                  <a:gd name="T73" fmla="*/ 64 h 527"/>
                  <a:gd name="T74" fmla="*/ 48 w 495"/>
                  <a:gd name="T75" fmla="*/ 70 h 527"/>
                  <a:gd name="T76" fmla="*/ 50 w 495"/>
                  <a:gd name="T77" fmla="*/ 78 h 527"/>
                  <a:gd name="T78" fmla="*/ 63 w 495"/>
                  <a:gd name="T79" fmla="*/ 93 h 527"/>
                  <a:gd name="T80" fmla="*/ 80 w 495"/>
                  <a:gd name="T81" fmla="*/ 112 h 527"/>
                  <a:gd name="T82" fmla="*/ 96 w 495"/>
                  <a:gd name="T83" fmla="*/ 127 h 527"/>
                  <a:gd name="T84" fmla="*/ 105 w 495"/>
                  <a:gd name="T85" fmla="*/ 133 h 527"/>
                  <a:gd name="T86" fmla="*/ 109 w 495"/>
                  <a:gd name="T87" fmla="*/ 132 h 527"/>
                  <a:gd name="T88" fmla="*/ 113 w 495"/>
                  <a:gd name="T89" fmla="*/ 126 h 527"/>
                  <a:gd name="T90" fmla="*/ 117 w 495"/>
                  <a:gd name="T91" fmla="*/ 121 h 527"/>
                  <a:gd name="T92" fmla="*/ 123 w 495"/>
                  <a:gd name="T93" fmla="*/ 121 h 527"/>
                  <a:gd name="T94" fmla="*/ 133 w 495"/>
                  <a:gd name="T95" fmla="*/ 127 h 527"/>
                  <a:gd name="T96" fmla="*/ 146 w 495"/>
                  <a:gd name="T97" fmla="*/ 136 h 527"/>
                  <a:gd name="T98" fmla="*/ 157 w 495"/>
                  <a:gd name="T99" fmla="*/ 144 h 5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5"/>
                  <a:gd name="T151" fmla="*/ 0 h 527"/>
                  <a:gd name="T152" fmla="*/ 495 w 495"/>
                  <a:gd name="T153" fmla="*/ 527 h 5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5" h="527">
                    <a:moveTo>
                      <a:pt x="483" y="438"/>
                    </a:moveTo>
                    <a:lnTo>
                      <a:pt x="489" y="442"/>
                    </a:lnTo>
                    <a:lnTo>
                      <a:pt x="494" y="448"/>
                    </a:lnTo>
                    <a:lnTo>
                      <a:pt x="495" y="455"/>
                    </a:lnTo>
                    <a:lnTo>
                      <a:pt x="491" y="466"/>
                    </a:lnTo>
                    <a:lnTo>
                      <a:pt x="489" y="473"/>
                    </a:lnTo>
                    <a:lnTo>
                      <a:pt x="487" y="479"/>
                    </a:lnTo>
                    <a:lnTo>
                      <a:pt x="484" y="487"/>
                    </a:lnTo>
                    <a:lnTo>
                      <a:pt x="481" y="494"/>
                    </a:lnTo>
                    <a:lnTo>
                      <a:pt x="475" y="501"/>
                    </a:lnTo>
                    <a:lnTo>
                      <a:pt x="468" y="510"/>
                    </a:lnTo>
                    <a:lnTo>
                      <a:pt x="456" y="518"/>
                    </a:lnTo>
                    <a:lnTo>
                      <a:pt x="441" y="527"/>
                    </a:lnTo>
                    <a:lnTo>
                      <a:pt x="432" y="521"/>
                    </a:lnTo>
                    <a:lnTo>
                      <a:pt x="424" y="518"/>
                    </a:lnTo>
                    <a:lnTo>
                      <a:pt x="414" y="516"/>
                    </a:lnTo>
                    <a:lnTo>
                      <a:pt x="406" y="514"/>
                    </a:lnTo>
                    <a:lnTo>
                      <a:pt x="399" y="514"/>
                    </a:lnTo>
                    <a:lnTo>
                      <a:pt x="392" y="517"/>
                    </a:lnTo>
                    <a:lnTo>
                      <a:pt x="386" y="519"/>
                    </a:lnTo>
                    <a:lnTo>
                      <a:pt x="380" y="524"/>
                    </a:lnTo>
                    <a:lnTo>
                      <a:pt x="359" y="517"/>
                    </a:lnTo>
                    <a:lnTo>
                      <a:pt x="339" y="507"/>
                    </a:lnTo>
                    <a:lnTo>
                      <a:pt x="319" y="496"/>
                    </a:lnTo>
                    <a:lnTo>
                      <a:pt x="299" y="485"/>
                    </a:lnTo>
                    <a:lnTo>
                      <a:pt x="280" y="470"/>
                    </a:lnTo>
                    <a:lnTo>
                      <a:pt x="261" y="456"/>
                    </a:lnTo>
                    <a:lnTo>
                      <a:pt x="243" y="442"/>
                    </a:lnTo>
                    <a:lnTo>
                      <a:pt x="227" y="427"/>
                    </a:lnTo>
                    <a:lnTo>
                      <a:pt x="219" y="419"/>
                    </a:lnTo>
                    <a:lnTo>
                      <a:pt x="208" y="407"/>
                    </a:lnTo>
                    <a:lnTo>
                      <a:pt x="197" y="394"/>
                    </a:lnTo>
                    <a:lnTo>
                      <a:pt x="184" y="379"/>
                    </a:lnTo>
                    <a:lnTo>
                      <a:pt x="170" y="362"/>
                    </a:lnTo>
                    <a:lnTo>
                      <a:pt x="155" y="344"/>
                    </a:lnTo>
                    <a:lnTo>
                      <a:pt x="141" y="326"/>
                    </a:lnTo>
                    <a:lnTo>
                      <a:pt x="125" y="307"/>
                    </a:lnTo>
                    <a:lnTo>
                      <a:pt x="110" y="287"/>
                    </a:lnTo>
                    <a:lnTo>
                      <a:pt x="96" y="269"/>
                    </a:lnTo>
                    <a:lnTo>
                      <a:pt x="82" y="250"/>
                    </a:lnTo>
                    <a:lnTo>
                      <a:pt x="69" y="232"/>
                    </a:lnTo>
                    <a:lnTo>
                      <a:pt x="59" y="217"/>
                    </a:lnTo>
                    <a:lnTo>
                      <a:pt x="49" y="203"/>
                    </a:lnTo>
                    <a:lnTo>
                      <a:pt x="41" y="189"/>
                    </a:lnTo>
                    <a:lnTo>
                      <a:pt x="36" y="180"/>
                    </a:lnTo>
                    <a:lnTo>
                      <a:pt x="28" y="162"/>
                    </a:lnTo>
                    <a:lnTo>
                      <a:pt x="21" y="145"/>
                    </a:lnTo>
                    <a:lnTo>
                      <a:pt x="13" y="130"/>
                    </a:lnTo>
                    <a:lnTo>
                      <a:pt x="9" y="116"/>
                    </a:lnTo>
                    <a:lnTo>
                      <a:pt x="4" y="103"/>
                    </a:lnTo>
                    <a:lnTo>
                      <a:pt x="2" y="92"/>
                    </a:lnTo>
                    <a:lnTo>
                      <a:pt x="0" y="82"/>
                    </a:lnTo>
                    <a:lnTo>
                      <a:pt x="3" y="75"/>
                    </a:lnTo>
                    <a:lnTo>
                      <a:pt x="8" y="67"/>
                    </a:lnTo>
                    <a:lnTo>
                      <a:pt x="17" y="57"/>
                    </a:lnTo>
                    <a:lnTo>
                      <a:pt x="29" y="45"/>
                    </a:lnTo>
                    <a:lnTo>
                      <a:pt x="42" y="34"/>
                    </a:lnTo>
                    <a:lnTo>
                      <a:pt x="55" y="22"/>
                    </a:lnTo>
                    <a:lnTo>
                      <a:pt x="68" y="12"/>
                    </a:lnTo>
                    <a:lnTo>
                      <a:pt x="79" y="4"/>
                    </a:lnTo>
                    <a:lnTo>
                      <a:pt x="87" y="0"/>
                    </a:lnTo>
                    <a:lnTo>
                      <a:pt x="97" y="3"/>
                    </a:lnTo>
                    <a:lnTo>
                      <a:pt x="110" y="13"/>
                    </a:lnTo>
                    <a:lnTo>
                      <a:pt x="126" y="30"/>
                    </a:lnTo>
                    <a:lnTo>
                      <a:pt x="143" y="53"/>
                    </a:lnTo>
                    <a:lnTo>
                      <a:pt x="159" y="79"/>
                    </a:lnTo>
                    <a:lnTo>
                      <a:pt x="170" y="106"/>
                    </a:lnTo>
                    <a:lnTo>
                      <a:pt x="178" y="135"/>
                    </a:lnTo>
                    <a:lnTo>
                      <a:pt x="178" y="162"/>
                    </a:lnTo>
                    <a:lnTo>
                      <a:pt x="173" y="164"/>
                    </a:lnTo>
                    <a:lnTo>
                      <a:pt x="167" y="169"/>
                    </a:lnTo>
                    <a:lnTo>
                      <a:pt x="161" y="175"/>
                    </a:lnTo>
                    <a:lnTo>
                      <a:pt x="154" y="182"/>
                    </a:lnTo>
                    <a:lnTo>
                      <a:pt x="149" y="191"/>
                    </a:lnTo>
                    <a:lnTo>
                      <a:pt x="145" y="200"/>
                    </a:lnTo>
                    <a:lnTo>
                      <a:pt x="143" y="211"/>
                    </a:lnTo>
                    <a:lnTo>
                      <a:pt x="144" y="222"/>
                    </a:lnTo>
                    <a:lnTo>
                      <a:pt x="151" y="233"/>
                    </a:lnTo>
                    <a:lnTo>
                      <a:pt x="167" y="254"/>
                    </a:lnTo>
                    <a:lnTo>
                      <a:pt x="188" y="279"/>
                    </a:lnTo>
                    <a:lnTo>
                      <a:pt x="213" y="307"/>
                    </a:lnTo>
                    <a:lnTo>
                      <a:pt x="239" y="335"/>
                    </a:lnTo>
                    <a:lnTo>
                      <a:pt x="264" y="361"/>
                    </a:lnTo>
                    <a:lnTo>
                      <a:pt x="287" y="381"/>
                    </a:lnTo>
                    <a:lnTo>
                      <a:pt x="304" y="394"/>
                    </a:lnTo>
                    <a:lnTo>
                      <a:pt x="314" y="399"/>
                    </a:lnTo>
                    <a:lnTo>
                      <a:pt x="321" y="398"/>
                    </a:lnTo>
                    <a:lnTo>
                      <a:pt x="327" y="394"/>
                    </a:lnTo>
                    <a:lnTo>
                      <a:pt x="332" y="386"/>
                    </a:lnTo>
                    <a:lnTo>
                      <a:pt x="338" y="377"/>
                    </a:lnTo>
                    <a:lnTo>
                      <a:pt x="344" y="369"/>
                    </a:lnTo>
                    <a:lnTo>
                      <a:pt x="351" y="363"/>
                    </a:lnTo>
                    <a:lnTo>
                      <a:pt x="361" y="360"/>
                    </a:lnTo>
                    <a:lnTo>
                      <a:pt x="369" y="362"/>
                    </a:lnTo>
                    <a:lnTo>
                      <a:pt x="382" y="369"/>
                    </a:lnTo>
                    <a:lnTo>
                      <a:pt x="399" y="380"/>
                    </a:lnTo>
                    <a:lnTo>
                      <a:pt x="419" y="393"/>
                    </a:lnTo>
                    <a:lnTo>
                      <a:pt x="438" y="407"/>
                    </a:lnTo>
                    <a:lnTo>
                      <a:pt x="456" y="420"/>
                    </a:lnTo>
                    <a:lnTo>
                      <a:pt x="472" y="431"/>
                    </a:lnTo>
                    <a:lnTo>
                      <a:pt x="483" y="43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0" name="Freeform 116"/>
              <p:cNvSpPr>
                <a:spLocks/>
              </p:cNvSpPr>
              <p:nvPr/>
            </p:nvSpPr>
            <p:spPr bwMode="auto">
              <a:xfrm>
                <a:off x="984" y="2493"/>
                <a:ext cx="18" cy="30"/>
              </a:xfrm>
              <a:custGeom>
                <a:avLst/>
                <a:gdLst>
                  <a:gd name="T0" fmla="*/ 0 w 54"/>
                  <a:gd name="T1" fmla="*/ 0 h 89"/>
                  <a:gd name="T2" fmla="*/ 1 w 54"/>
                  <a:gd name="T3" fmla="*/ 0 h 89"/>
                  <a:gd name="T4" fmla="*/ 3 w 54"/>
                  <a:gd name="T5" fmla="*/ 0 h 89"/>
                  <a:gd name="T6" fmla="*/ 5 w 54"/>
                  <a:gd name="T7" fmla="*/ 0 h 89"/>
                  <a:gd name="T8" fmla="*/ 7 w 54"/>
                  <a:gd name="T9" fmla="*/ 0 h 89"/>
                  <a:gd name="T10" fmla="*/ 9 w 54"/>
                  <a:gd name="T11" fmla="*/ 1 h 89"/>
                  <a:gd name="T12" fmla="*/ 11 w 54"/>
                  <a:gd name="T13" fmla="*/ 2 h 89"/>
                  <a:gd name="T14" fmla="*/ 13 w 54"/>
                  <a:gd name="T15" fmla="*/ 2 h 89"/>
                  <a:gd name="T16" fmla="*/ 15 w 54"/>
                  <a:gd name="T17" fmla="*/ 4 h 89"/>
                  <a:gd name="T18" fmla="*/ 16 w 54"/>
                  <a:gd name="T19" fmla="*/ 8 h 89"/>
                  <a:gd name="T20" fmla="*/ 17 w 54"/>
                  <a:gd name="T21" fmla="*/ 14 h 89"/>
                  <a:gd name="T22" fmla="*/ 18 w 54"/>
                  <a:gd name="T23" fmla="*/ 19 h 89"/>
                  <a:gd name="T24" fmla="*/ 18 w 54"/>
                  <a:gd name="T25" fmla="*/ 23 h 89"/>
                  <a:gd name="T26" fmla="*/ 17 w 54"/>
                  <a:gd name="T27" fmla="*/ 25 h 89"/>
                  <a:gd name="T28" fmla="*/ 15 w 54"/>
                  <a:gd name="T29" fmla="*/ 27 h 89"/>
                  <a:gd name="T30" fmla="*/ 13 w 54"/>
                  <a:gd name="T31" fmla="*/ 28 h 89"/>
                  <a:gd name="T32" fmla="*/ 8 w 54"/>
                  <a:gd name="T33" fmla="*/ 30 h 89"/>
                  <a:gd name="T34" fmla="*/ 5 w 54"/>
                  <a:gd name="T35" fmla="*/ 25 h 89"/>
                  <a:gd name="T36" fmla="*/ 2 w 54"/>
                  <a:gd name="T37" fmla="*/ 17 h 89"/>
                  <a:gd name="T38" fmla="*/ 0 w 54"/>
                  <a:gd name="T39" fmla="*/ 8 h 89"/>
                  <a:gd name="T40" fmla="*/ 0 w 54"/>
                  <a:gd name="T41" fmla="*/ 0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9"/>
                  <a:gd name="T65" fmla="*/ 54 w 54"/>
                  <a:gd name="T66" fmla="*/ 89 h 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2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44" y="12"/>
                    </a:lnTo>
                    <a:lnTo>
                      <a:pt x="47" y="25"/>
                    </a:lnTo>
                    <a:lnTo>
                      <a:pt x="51" y="42"/>
                    </a:lnTo>
                    <a:lnTo>
                      <a:pt x="54" y="57"/>
                    </a:lnTo>
                    <a:lnTo>
                      <a:pt x="54" y="68"/>
                    </a:lnTo>
                    <a:lnTo>
                      <a:pt x="52" y="74"/>
                    </a:lnTo>
                    <a:lnTo>
                      <a:pt x="46" y="79"/>
                    </a:lnTo>
                    <a:lnTo>
                      <a:pt x="38" y="83"/>
                    </a:lnTo>
                    <a:lnTo>
                      <a:pt x="25" y="89"/>
                    </a:lnTo>
                    <a:lnTo>
                      <a:pt x="15" y="74"/>
                    </a:lnTo>
                    <a:lnTo>
                      <a:pt x="6" y="51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1" name="Freeform 117"/>
              <p:cNvSpPr>
                <a:spLocks/>
              </p:cNvSpPr>
              <p:nvPr/>
            </p:nvSpPr>
            <p:spPr bwMode="auto">
              <a:xfrm>
                <a:off x="921" y="2464"/>
                <a:ext cx="52" cy="35"/>
              </a:xfrm>
              <a:custGeom>
                <a:avLst/>
                <a:gdLst>
                  <a:gd name="T0" fmla="*/ 52 w 155"/>
                  <a:gd name="T1" fmla="*/ 32 h 103"/>
                  <a:gd name="T2" fmla="*/ 49 w 155"/>
                  <a:gd name="T3" fmla="*/ 31 h 103"/>
                  <a:gd name="T4" fmla="*/ 43 w 155"/>
                  <a:gd name="T5" fmla="*/ 29 h 103"/>
                  <a:gd name="T6" fmla="*/ 36 w 155"/>
                  <a:gd name="T7" fmla="*/ 25 h 103"/>
                  <a:gd name="T8" fmla="*/ 28 w 155"/>
                  <a:gd name="T9" fmla="*/ 21 h 103"/>
                  <a:gd name="T10" fmla="*/ 19 w 155"/>
                  <a:gd name="T11" fmla="*/ 17 h 103"/>
                  <a:gd name="T12" fmla="*/ 11 w 155"/>
                  <a:gd name="T13" fmla="*/ 12 h 103"/>
                  <a:gd name="T14" fmla="*/ 5 w 155"/>
                  <a:gd name="T15" fmla="*/ 6 h 103"/>
                  <a:gd name="T16" fmla="*/ 0 w 155"/>
                  <a:gd name="T17" fmla="*/ 0 h 103"/>
                  <a:gd name="T18" fmla="*/ 2 w 155"/>
                  <a:gd name="T19" fmla="*/ 5 h 103"/>
                  <a:gd name="T20" fmla="*/ 5 w 155"/>
                  <a:gd name="T21" fmla="*/ 10 h 103"/>
                  <a:gd name="T22" fmla="*/ 11 w 155"/>
                  <a:gd name="T23" fmla="*/ 16 h 103"/>
                  <a:gd name="T24" fmla="*/ 17 w 155"/>
                  <a:gd name="T25" fmla="*/ 21 h 103"/>
                  <a:gd name="T26" fmla="*/ 25 w 155"/>
                  <a:gd name="T27" fmla="*/ 25 h 103"/>
                  <a:gd name="T28" fmla="*/ 34 w 155"/>
                  <a:gd name="T29" fmla="*/ 30 h 103"/>
                  <a:gd name="T30" fmla="*/ 43 w 155"/>
                  <a:gd name="T31" fmla="*/ 33 h 103"/>
                  <a:gd name="T32" fmla="*/ 52 w 155"/>
                  <a:gd name="T33" fmla="*/ 35 h 103"/>
                  <a:gd name="T34" fmla="*/ 52 w 155"/>
                  <a:gd name="T35" fmla="*/ 32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5"/>
                  <a:gd name="T55" fmla="*/ 0 h 103"/>
                  <a:gd name="T56" fmla="*/ 155 w 155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5" h="103">
                    <a:moveTo>
                      <a:pt x="155" y="93"/>
                    </a:moveTo>
                    <a:lnTo>
                      <a:pt x="145" y="90"/>
                    </a:lnTo>
                    <a:lnTo>
                      <a:pt x="128" y="84"/>
                    </a:lnTo>
                    <a:lnTo>
                      <a:pt x="107" y="74"/>
                    </a:lnTo>
                    <a:lnTo>
                      <a:pt x="82" y="62"/>
                    </a:lnTo>
                    <a:lnTo>
                      <a:pt x="57" y="49"/>
                    </a:lnTo>
                    <a:lnTo>
                      <a:pt x="34" y="34"/>
                    </a:lnTo>
                    <a:lnTo>
                      <a:pt x="14" y="17"/>
                    </a:lnTo>
                    <a:lnTo>
                      <a:pt x="0" y="0"/>
                    </a:lnTo>
                    <a:lnTo>
                      <a:pt x="6" y="15"/>
                    </a:lnTo>
                    <a:lnTo>
                      <a:pt x="16" y="30"/>
                    </a:lnTo>
                    <a:lnTo>
                      <a:pt x="32" y="46"/>
                    </a:lnTo>
                    <a:lnTo>
                      <a:pt x="52" y="61"/>
                    </a:lnTo>
                    <a:lnTo>
                      <a:pt x="75" y="75"/>
                    </a:lnTo>
                    <a:lnTo>
                      <a:pt x="101" y="87"/>
                    </a:lnTo>
                    <a:lnTo>
                      <a:pt x="128" y="97"/>
                    </a:lnTo>
                    <a:lnTo>
                      <a:pt x="155" y="103"/>
                    </a:lnTo>
                    <a:lnTo>
                      <a:pt x="155" y="93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2" name="Freeform 118"/>
              <p:cNvSpPr>
                <a:spLocks/>
              </p:cNvSpPr>
              <p:nvPr/>
            </p:nvSpPr>
            <p:spPr bwMode="auto">
              <a:xfrm>
                <a:off x="928" y="2482"/>
                <a:ext cx="51" cy="40"/>
              </a:xfrm>
              <a:custGeom>
                <a:avLst/>
                <a:gdLst>
                  <a:gd name="T0" fmla="*/ 46 w 152"/>
                  <a:gd name="T1" fmla="*/ 21 h 119"/>
                  <a:gd name="T2" fmla="*/ 44 w 152"/>
                  <a:gd name="T3" fmla="*/ 21 h 119"/>
                  <a:gd name="T4" fmla="*/ 39 w 152"/>
                  <a:gd name="T5" fmla="*/ 21 h 119"/>
                  <a:gd name="T6" fmla="*/ 32 w 152"/>
                  <a:gd name="T7" fmla="*/ 19 h 119"/>
                  <a:gd name="T8" fmla="*/ 26 w 152"/>
                  <a:gd name="T9" fmla="*/ 17 h 119"/>
                  <a:gd name="T10" fmla="*/ 18 w 152"/>
                  <a:gd name="T11" fmla="*/ 14 h 119"/>
                  <a:gd name="T12" fmla="*/ 11 w 152"/>
                  <a:gd name="T13" fmla="*/ 10 h 119"/>
                  <a:gd name="T14" fmla="*/ 5 w 152"/>
                  <a:gd name="T15" fmla="*/ 6 h 119"/>
                  <a:gd name="T16" fmla="*/ 0 w 152"/>
                  <a:gd name="T17" fmla="*/ 0 h 119"/>
                  <a:gd name="T18" fmla="*/ 2 w 152"/>
                  <a:gd name="T19" fmla="*/ 6 h 119"/>
                  <a:gd name="T20" fmla="*/ 4 w 152"/>
                  <a:gd name="T21" fmla="*/ 14 h 119"/>
                  <a:gd name="T22" fmla="*/ 6 w 152"/>
                  <a:gd name="T23" fmla="*/ 22 h 119"/>
                  <a:gd name="T24" fmla="*/ 8 w 152"/>
                  <a:gd name="T25" fmla="*/ 28 h 119"/>
                  <a:gd name="T26" fmla="*/ 11 w 152"/>
                  <a:gd name="T27" fmla="*/ 30 h 119"/>
                  <a:gd name="T28" fmla="*/ 15 w 152"/>
                  <a:gd name="T29" fmla="*/ 32 h 119"/>
                  <a:gd name="T30" fmla="*/ 19 w 152"/>
                  <a:gd name="T31" fmla="*/ 34 h 119"/>
                  <a:gd name="T32" fmla="*/ 24 w 152"/>
                  <a:gd name="T33" fmla="*/ 37 h 119"/>
                  <a:gd name="T34" fmla="*/ 30 w 152"/>
                  <a:gd name="T35" fmla="*/ 38 h 119"/>
                  <a:gd name="T36" fmla="*/ 36 w 152"/>
                  <a:gd name="T37" fmla="*/ 40 h 119"/>
                  <a:gd name="T38" fmla="*/ 43 w 152"/>
                  <a:gd name="T39" fmla="*/ 40 h 119"/>
                  <a:gd name="T40" fmla="*/ 51 w 152"/>
                  <a:gd name="T41" fmla="*/ 40 h 119"/>
                  <a:gd name="T42" fmla="*/ 50 w 152"/>
                  <a:gd name="T43" fmla="*/ 36 h 119"/>
                  <a:gd name="T44" fmla="*/ 48 w 152"/>
                  <a:gd name="T45" fmla="*/ 31 h 119"/>
                  <a:gd name="T46" fmla="*/ 46 w 152"/>
                  <a:gd name="T47" fmla="*/ 25 h 119"/>
                  <a:gd name="T48" fmla="*/ 46 w 152"/>
                  <a:gd name="T49" fmla="*/ 21 h 1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2"/>
                  <a:gd name="T76" fmla="*/ 0 h 119"/>
                  <a:gd name="T77" fmla="*/ 152 w 152"/>
                  <a:gd name="T78" fmla="*/ 119 h 1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2" h="119">
                    <a:moveTo>
                      <a:pt x="138" y="63"/>
                    </a:moveTo>
                    <a:lnTo>
                      <a:pt x="130" y="62"/>
                    </a:lnTo>
                    <a:lnTo>
                      <a:pt x="116" y="61"/>
                    </a:lnTo>
                    <a:lnTo>
                      <a:pt x="96" y="57"/>
                    </a:lnTo>
                    <a:lnTo>
                      <a:pt x="76" y="51"/>
                    </a:lnTo>
                    <a:lnTo>
                      <a:pt x="55" y="43"/>
                    </a:lnTo>
                    <a:lnTo>
                      <a:pt x="33" y="31"/>
                    </a:lnTo>
                    <a:lnTo>
                      <a:pt x="16" y="18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13" y="42"/>
                    </a:lnTo>
                    <a:lnTo>
                      <a:pt x="19" y="65"/>
                    </a:lnTo>
                    <a:lnTo>
                      <a:pt x="25" y="83"/>
                    </a:lnTo>
                    <a:lnTo>
                      <a:pt x="33" y="89"/>
                    </a:lnTo>
                    <a:lnTo>
                      <a:pt x="44" y="96"/>
                    </a:lnTo>
                    <a:lnTo>
                      <a:pt x="57" y="102"/>
                    </a:lnTo>
                    <a:lnTo>
                      <a:pt x="72" y="109"/>
                    </a:lnTo>
                    <a:lnTo>
                      <a:pt x="88" y="114"/>
                    </a:lnTo>
                    <a:lnTo>
                      <a:pt x="107" y="118"/>
                    </a:lnTo>
                    <a:lnTo>
                      <a:pt x="129" y="119"/>
                    </a:lnTo>
                    <a:lnTo>
                      <a:pt x="152" y="118"/>
                    </a:lnTo>
                    <a:lnTo>
                      <a:pt x="148" y="107"/>
                    </a:lnTo>
                    <a:lnTo>
                      <a:pt x="142" y="92"/>
                    </a:lnTo>
                    <a:lnTo>
                      <a:pt x="138" y="75"/>
                    </a:lnTo>
                    <a:lnTo>
                      <a:pt x="138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3" name="Freeform 119"/>
              <p:cNvSpPr>
                <a:spLocks/>
              </p:cNvSpPr>
              <p:nvPr/>
            </p:nvSpPr>
            <p:spPr bwMode="auto">
              <a:xfrm>
                <a:off x="765" y="2415"/>
                <a:ext cx="266" cy="286"/>
              </a:xfrm>
              <a:custGeom>
                <a:avLst/>
                <a:gdLst>
                  <a:gd name="T0" fmla="*/ 142 w 798"/>
                  <a:gd name="T1" fmla="*/ 246 h 859"/>
                  <a:gd name="T2" fmla="*/ 108 w 798"/>
                  <a:gd name="T3" fmla="*/ 238 h 859"/>
                  <a:gd name="T4" fmla="*/ 67 w 798"/>
                  <a:gd name="T5" fmla="*/ 240 h 859"/>
                  <a:gd name="T6" fmla="*/ 16 w 798"/>
                  <a:gd name="T7" fmla="*/ 242 h 859"/>
                  <a:gd name="T8" fmla="*/ 1 w 798"/>
                  <a:gd name="T9" fmla="*/ 197 h 859"/>
                  <a:gd name="T10" fmla="*/ 14 w 798"/>
                  <a:gd name="T11" fmla="*/ 155 h 859"/>
                  <a:gd name="T12" fmla="*/ 29 w 798"/>
                  <a:gd name="T13" fmla="*/ 120 h 859"/>
                  <a:gd name="T14" fmla="*/ 39 w 798"/>
                  <a:gd name="T15" fmla="*/ 86 h 859"/>
                  <a:gd name="T16" fmla="*/ 40 w 798"/>
                  <a:gd name="T17" fmla="*/ 44 h 859"/>
                  <a:gd name="T18" fmla="*/ 62 w 798"/>
                  <a:gd name="T19" fmla="*/ 10 h 859"/>
                  <a:gd name="T20" fmla="*/ 93 w 798"/>
                  <a:gd name="T21" fmla="*/ 0 h 859"/>
                  <a:gd name="T22" fmla="*/ 130 w 798"/>
                  <a:gd name="T23" fmla="*/ 20 h 859"/>
                  <a:gd name="T24" fmla="*/ 147 w 798"/>
                  <a:gd name="T25" fmla="*/ 47 h 859"/>
                  <a:gd name="T26" fmla="*/ 159 w 798"/>
                  <a:gd name="T27" fmla="*/ 78 h 859"/>
                  <a:gd name="T28" fmla="*/ 170 w 798"/>
                  <a:gd name="T29" fmla="*/ 130 h 859"/>
                  <a:gd name="T30" fmla="*/ 163 w 798"/>
                  <a:gd name="T31" fmla="*/ 171 h 859"/>
                  <a:gd name="T32" fmla="*/ 151 w 798"/>
                  <a:gd name="T33" fmla="*/ 170 h 859"/>
                  <a:gd name="T34" fmla="*/ 130 w 798"/>
                  <a:gd name="T35" fmla="*/ 163 h 859"/>
                  <a:gd name="T36" fmla="*/ 132 w 798"/>
                  <a:gd name="T37" fmla="*/ 138 h 859"/>
                  <a:gd name="T38" fmla="*/ 125 w 798"/>
                  <a:gd name="T39" fmla="*/ 99 h 859"/>
                  <a:gd name="T40" fmla="*/ 110 w 798"/>
                  <a:gd name="T41" fmla="*/ 60 h 859"/>
                  <a:gd name="T42" fmla="*/ 93 w 798"/>
                  <a:gd name="T43" fmla="*/ 43 h 859"/>
                  <a:gd name="T44" fmla="*/ 96 w 798"/>
                  <a:gd name="T45" fmla="*/ 59 h 859"/>
                  <a:gd name="T46" fmla="*/ 110 w 798"/>
                  <a:gd name="T47" fmla="*/ 82 h 859"/>
                  <a:gd name="T48" fmla="*/ 116 w 798"/>
                  <a:gd name="T49" fmla="*/ 128 h 859"/>
                  <a:gd name="T50" fmla="*/ 98 w 798"/>
                  <a:gd name="T51" fmla="*/ 95 h 859"/>
                  <a:gd name="T52" fmla="*/ 73 w 798"/>
                  <a:gd name="T53" fmla="*/ 66 h 859"/>
                  <a:gd name="T54" fmla="*/ 59 w 798"/>
                  <a:gd name="T55" fmla="*/ 70 h 859"/>
                  <a:gd name="T56" fmla="*/ 85 w 798"/>
                  <a:gd name="T57" fmla="*/ 93 h 859"/>
                  <a:gd name="T58" fmla="*/ 110 w 798"/>
                  <a:gd name="T59" fmla="*/ 147 h 859"/>
                  <a:gd name="T60" fmla="*/ 102 w 798"/>
                  <a:gd name="T61" fmla="*/ 145 h 859"/>
                  <a:gd name="T62" fmla="*/ 81 w 798"/>
                  <a:gd name="T63" fmla="*/ 110 h 859"/>
                  <a:gd name="T64" fmla="*/ 60 w 798"/>
                  <a:gd name="T65" fmla="*/ 96 h 859"/>
                  <a:gd name="T66" fmla="*/ 54 w 798"/>
                  <a:gd name="T67" fmla="*/ 105 h 859"/>
                  <a:gd name="T68" fmla="*/ 67 w 798"/>
                  <a:gd name="T69" fmla="*/ 120 h 859"/>
                  <a:gd name="T70" fmla="*/ 85 w 798"/>
                  <a:gd name="T71" fmla="*/ 137 h 859"/>
                  <a:gd name="T72" fmla="*/ 101 w 798"/>
                  <a:gd name="T73" fmla="*/ 161 h 859"/>
                  <a:gd name="T74" fmla="*/ 60 w 798"/>
                  <a:gd name="T75" fmla="*/ 176 h 859"/>
                  <a:gd name="T76" fmla="*/ 39 w 798"/>
                  <a:gd name="T77" fmla="*/ 201 h 859"/>
                  <a:gd name="T78" fmla="*/ 50 w 798"/>
                  <a:gd name="T79" fmla="*/ 204 h 859"/>
                  <a:gd name="T80" fmla="*/ 67 w 798"/>
                  <a:gd name="T81" fmla="*/ 184 h 859"/>
                  <a:gd name="T82" fmla="*/ 120 w 798"/>
                  <a:gd name="T83" fmla="*/ 173 h 859"/>
                  <a:gd name="T84" fmla="*/ 161 w 798"/>
                  <a:gd name="T85" fmla="*/ 178 h 859"/>
                  <a:gd name="T86" fmla="*/ 193 w 798"/>
                  <a:gd name="T87" fmla="*/ 175 h 859"/>
                  <a:gd name="T88" fmla="*/ 218 w 798"/>
                  <a:gd name="T89" fmla="*/ 169 h 859"/>
                  <a:gd name="T90" fmla="*/ 238 w 798"/>
                  <a:gd name="T91" fmla="*/ 169 h 859"/>
                  <a:gd name="T92" fmla="*/ 247 w 798"/>
                  <a:gd name="T93" fmla="*/ 163 h 859"/>
                  <a:gd name="T94" fmla="*/ 255 w 798"/>
                  <a:gd name="T95" fmla="*/ 163 h 859"/>
                  <a:gd name="T96" fmla="*/ 244 w 798"/>
                  <a:gd name="T97" fmla="*/ 237 h 859"/>
                  <a:gd name="T98" fmla="*/ 262 w 798"/>
                  <a:gd name="T99" fmla="*/ 284 h 859"/>
                  <a:gd name="T100" fmla="*/ 237 w 798"/>
                  <a:gd name="T101" fmla="*/ 285 h 859"/>
                  <a:gd name="T102" fmla="*/ 202 w 798"/>
                  <a:gd name="T103" fmla="*/ 276 h 859"/>
                  <a:gd name="T104" fmla="*/ 165 w 798"/>
                  <a:gd name="T105" fmla="*/ 257 h 8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98"/>
                  <a:gd name="T160" fmla="*/ 0 h 859"/>
                  <a:gd name="T161" fmla="*/ 798 w 798"/>
                  <a:gd name="T162" fmla="*/ 859 h 8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98" h="859">
                    <a:moveTo>
                      <a:pt x="496" y="773"/>
                    </a:moveTo>
                    <a:lnTo>
                      <a:pt x="481" y="764"/>
                    </a:lnTo>
                    <a:lnTo>
                      <a:pt x="464" y="754"/>
                    </a:lnTo>
                    <a:lnTo>
                      <a:pt x="446" y="746"/>
                    </a:lnTo>
                    <a:lnTo>
                      <a:pt x="427" y="739"/>
                    </a:lnTo>
                    <a:lnTo>
                      <a:pt x="408" y="731"/>
                    </a:lnTo>
                    <a:lnTo>
                      <a:pt x="388" y="726"/>
                    </a:lnTo>
                    <a:lnTo>
                      <a:pt x="367" y="721"/>
                    </a:lnTo>
                    <a:lnTo>
                      <a:pt x="345" y="717"/>
                    </a:lnTo>
                    <a:lnTo>
                      <a:pt x="323" y="715"/>
                    </a:lnTo>
                    <a:lnTo>
                      <a:pt x="300" y="714"/>
                    </a:lnTo>
                    <a:lnTo>
                      <a:pt x="276" y="714"/>
                    </a:lnTo>
                    <a:lnTo>
                      <a:pt x="252" y="715"/>
                    </a:lnTo>
                    <a:lnTo>
                      <a:pt x="227" y="718"/>
                    </a:lnTo>
                    <a:lnTo>
                      <a:pt x="201" y="722"/>
                    </a:lnTo>
                    <a:lnTo>
                      <a:pt x="175" y="728"/>
                    </a:lnTo>
                    <a:lnTo>
                      <a:pt x="149" y="735"/>
                    </a:lnTo>
                    <a:lnTo>
                      <a:pt x="110" y="742"/>
                    </a:lnTo>
                    <a:lnTo>
                      <a:pt x="76" y="739"/>
                    </a:lnTo>
                    <a:lnTo>
                      <a:pt x="48" y="727"/>
                    </a:lnTo>
                    <a:lnTo>
                      <a:pt x="27" y="708"/>
                    </a:lnTo>
                    <a:lnTo>
                      <a:pt x="12" y="683"/>
                    </a:lnTo>
                    <a:lnTo>
                      <a:pt x="3" y="654"/>
                    </a:lnTo>
                    <a:lnTo>
                      <a:pt x="0" y="623"/>
                    </a:lnTo>
                    <a:lnTo>
                      <a:pt x="4" y="592"/>
                    </a:lnTo>
                    <a:lnTo>
                      <a:pt x="11" y="562"/>
                    </a:lnTo>
                    <a:lnTo>
                      <a:pt x="18" y="536"/>
                    </a:lnTo>
                    <a:lnTo>
                      <a:pt x="25" y="511"/>
                    </a:lnTo>
                    <a:lnTo>
                      <a:pt x="32" y="487"/>
                    </a:lnTo>
                    <a:lnTo>
                      <a:pt x="41" y="466"/>
                    </a:lnTo>
                    <a:lnTo>
                      <a:pt x="49" y="445"/>
                    </a:lnTo>
                    <a:lnTo>
                      <a:pt x="57" y="423"/>
                    </a:lnTo>
                    <a:lnTo>
                      <a:pt x="67" y="402"/>
                    </a:lnTo>
                    <a:lnTo>
                      <a:pt x="76" y="380"/>
                    </a:lnTo>
                    <a:lnTo>
                      <a:pt x="86" y="360"/>
                    </a:lnTo>
                    <a:lnTo>
                      <a:pt x="95" y="340"/>
                    </a:lnTo>
                    <a:lnTo>
                      <a:pt x="103" y="321"/>
                    </a:lnTo>
                    <a:lnTo>
                      <a:pt x="110" y="301"/>
                    </a:lnTo>
                    <a:lnTo>
                      <a:pt x="113" y="279"/>
                    </a:lnTo>
                    <a:lnTo>
                      <a:pt x="116" y="259"/>
                    </a:lnTo>
                    <a:lnTo>
                      <a:pt x="116" y="236"/>
                    </a:lnTo>
                    <a:lnTo>
                      <a:pt x="115" y="213"/>
                    </a:lnTo>
                    <a:lnTo>
                      <a:pt x="113" y="186"/>
                    </a:lnTo>
                    <a:lnTo>
                      <a:pt x="116" y="159"/>
                    </a:lnTo>
                    <a:lnTo>
                      <a:pt x="119" y="132"/>
                    </a:lnTo>
                    <a:lnTo>
                      <a:pt x="126" y="105"/>
                    </a:lnTo>
                    <a:lnTo>
                      <a:pt x="136" y="82"/>
                    </a:lnTo>
                    <a:lnTo>
                      <a:pt x="150" y="60"/>
                    </a:lnTo>
                    <a:lnTo>
                      <a:pt x="168" y="44"/>
                    </a:lnTo>
                    <a:lnTo>
                      <a:pt x="187" y="29"/>
                    </a:lnTo>
                    <a:lnTo>
                      <a:pt x="205" y="17"/>
                    </a:lnTo>
                    <a:lnTo>
                      <a:pt x="223" y="8"/>
                    </a:lnTo>
                    <a:lnTo>
                      <a:pt x="241" y="2"/>
                    </a:lnTo>
                    <a:lnTo>
                      <a:pt x="260" y="0"/>
                    </a:lnTo>
                    <a:lnTo>
                      <a:pt x="280" y="1"/>
                    </a:lnTo>
                    <a:lnTo>
                      <a:pt x="302" y="7"/>
                    </a:lnTo>
                    <a:lnTo>
                      <a:pt x="329" y="17"/>
                    </a:lnTo>
                    <a:lnTo>
                      <a:pt x="353" y="32"/>
                    </a:lnTo>
                    <a:lnTo>
                      <a:pt x="374" y="46"/>
                    </a:lnTo>
                    <a:lnTo>
                      <a:pt x="390" y="61"/>
                    </a:lnTo>
                    <a:lnTo>
                      <a:pt x="403" y="77"/>
                    </a:lnTo>
                    <a:lnTo>
                      <a:pt x="414" y="94"/>
                    </a:lnTo>
                    <a:lnTo>
                      <a:pt x="424" y="110"/>
                    </a:lnTo>
                    <a:lnTo>
                      <a:pt x="432" y="126"/>
                    </a:lnTo>
                    <a:lnTo>
                      <a:pt x="440" y="142"/>
                    </a:lnTo>
                    <a:lnTo>
                      <a:pt x="449" y="159"/>
                    </a:lnTo>
                    <a:lnTo>
                      <a:pt x="456" y="176"/>
                    </a:lnTo>
                    <a:lnTo>
                      <a:pt x="463" y="195"/>
                    </a:lnTo>
                    <a:lnTo>
                      <a:pt x="470" y="214"/>
                    </a:lnTo>
                    <a:lnTo>
                      <a:pt x="476" y="234"/>
                    </a:lnTo>
                    <a:lnTo>
                      <a:pt x="483" y="254"/>
                    </a:lnTo>
                    <a:lnTo>
                      <a:pt x="488" y="274"/>
                    </a:lnTo>
                    <a:lnTo>
                      <a:pt x="494" y="296"/>
                    </a:lnTo>
                    <a:lnTo>
                      <a:pt x="502" y="339"/>
                    </a:lnTo>
                    <a:lnTo>
                      <a:pt x="510" y="390"/>
                    </a:lnTo>
                    <a:lnTo>
                      <a:pt x="514" y="448"/>
                    </a:lnTo>
                    <a:lnTo>
                      <a:pt x="513" y="512"/>
                    </a:lnTo>
                    <a:lnTo>
                      <a:pt x="503" y="514"/>
                    </a:lnTo>
                    <a:lnTo>
                      <a:pt x="495" y="514"/>
                    </a:lnTo>
                    <a:lnTo>
                      <a:pt x="488" y="514"/>
                    </a:lnTo>
                    <a:lnTo>
                      <a:pt x="482" y="512"/>
                    </a:lnTo>
                    <a:lnTo>
                      <a:pt x="475" y="512"/>
                    </a:lnTo>
                    <a:lnTo>
                      <a:pt x="469" y="511"/>
                    </a:lnTo>
                    <a:lnTo>
                      <a:pt x="462" y="510"/>
                    </a:lnTo>
                    <a:lnTo>
                      <a:pt x="453" y="510"/>
                    </a:lnTo>
                    <a:lnTo>
                      <a:pt x="430" y="509"/>
                    </a:lnTo>
                    <a:lnTo>
                      <a:pt x="412" y="505"/>
                    </a:lnTo>
                    <a:lnTo>
                      <a:pt x="400" y="502"/>
                    </a:lnTo>
                    <a:lnTo>
                      <a:pt x="393" y="496"/>
                    </a:lnTo>
                    <a:lnTo>
                      <a:pt x="389" y="489"/>
                    </a:lnTo>
                    <a:lnTo>
                      <a:pt x="389" y="479"/>
                    </a:lnTo>
                    <a:lnTo>
                      <a:pt x="390" y="467"/>
                    </a:lnTo>
                    <a:lnTo>
                      <a:pt x="395" y="453"/>
                    </a:lnTo>
                    <a:lnTo>
                      <a:pt x="397" y="435"/>
                    </a:lnTo>
                    <a:lnTo>
                      <a:pt x="397" y="415"/>
                    </a:lnTo>
                    <a:lnTo>
                      <a:pt x="395" y="392"/>
                    </a:lnTo>
                    <a:lnTo>
                      <a:pt x="392" y="367"/>
                    </a:lnTo>
                    <a:lnTo>
                      <a:pt x="386" y="343"/>
                    </a:lnTo>
                    <a:lnTo>
                      <a:pt x="380" y="321"/>
                    </a:lnTo>
                    <a:lnTo>
                      <a:pt x="374" y="298"/>
                    </a:lnTo>
                    <a:lnTo>
                      <a:pt x="368" y="279"/>
                    </a:lnTo>
                    <a:lnTo>
                      <a:pt x="362" y="259"/>
                    </a:lnTo>
                    <a:lnTo>
                      <a:pt x="352" y="234"/>
                    </a:lnTo>
                    <a:lnTo>
                      <a:pt x="343" y="207"/>
                    </a:lnTo>
                    <a:lnTo>
                      <a:pt x="331" y="179"/>
                    </a:lnTo>
                    <a:lnTo>
                      <a:pt x="319" y="155"/>
                    </a:lnTo>
                    <a:lnTo>
                      <a:pt x="307" y="136"/>
                    </a:lnTo>
                    <a:lnTo>
                      <a:pt x="296" y="125"/>
                    </a:lnTo>
                    <a:lnTo>
                      <a:pt x="287" y="123"/>
                    </a:lnTo>
                    <a:lnTo>
                      <a:pt x="280" y="128"/>
                    </a:lnTo>
                    <a:lnTo>
                      <a:pt x="276" y="135"/>
                    </a:lnTo>
                    <a:lnTo>
                      <a:pt x="276" y="144"/>
                    </a:lnTo>
                    <a:lnTo>
                      <a:pt x="277" y="153"/>
                    </a:lnTo>
                    <a:lnTo>
                      <a:pt x="282" y="165"/>
                    </a:lnTo>
                    <a:lnTo>
                      <a:pt x="288" y="177"/>
                    </a:lnTo>
                    <a:lnTo>
                      <a:pt x="294" y="189"/>
                    </a:lnTo>
                    <a:lnTo>
                      <a:pt x="302" y="202"/>
                    </a:lnTo>
                    <a:lnTo>
                      <a:pt x="311" y="215"/>
                    </a:lnTo>
                    <a:lnTo>
                      <a:pt x="320" y="229"/>
                    </a:lnTo>
                    <a:lnTo>
                      <a:pt x="330" y="246"/>
                    </a:lnTo>
                    <a:lnTo>
                      <a:pt x="338" y="265"/>
                    </a:lnTo>
                    <a:lnTo>
                      <a:pt x="345" y="288"/>
                    </a:lnTo>
                    <a:lnTo>
                      <a:pt x="350" y="315"/>
                    </a:lnTo>
                    <a:lnTo>
                      <a:pt x="351" y="346"/>
                    </a:lnTo>
                    <a:lnTo>
                      <a:pt x="349" y="384"/>
                    </a:lnTo>
                    <a:lnTo>
                      <a:pt x="343" y="368"/>
                    </a:lnTo>
                    <a:lnTo>
                      <a:pt x="333" y="351"/>
                    </a:lnTo>
                    <a:lnTo>
                      <a:pt x="321" y="329"/>
                    </a:lnTo>
                    <a:lnTo>
                      <a:pt x="308" y="307"/>
                    </a:lnTo>
                    <a:lnTo>
                      <a:pt x="293" y="284"/>
                    </a:lnTo>
                    <a:lnTo>
                      <a:pt x="279" y="261"/>
                    </a:lnTo>
                    <a:lnTo>
                      <a:pt x="263" y="241"/>
                    </a:lnTo>
                    <a:lnTo>
                      <a:pt x="250" y="222"/>
                    </a:lnTo>
                    <a:lnTo>
                      <a:pt x="236" y="209"/>
                    </a:lnTo>
                    <a:lnTo>
                      <a:pt x="220" y="199"/>
                    </a:lnTo>
                    <a:lnTo>
                      <a:pt x="205" y="196"/>
                    </a:lnTo>
                    <a:lnTo>
                      <a:pt x="191" y="196"/>
                    </a:lnTo>
                    <a:lnTo>
                      <a:pt x="181" y="198"/>
                    </a:lnTo>
                    <a:lnTo>
                      <a:pt x="175" y="203"/>
                    </a:lnTo>
                    <a:lnTo>
                      <a:pt x="176" y="209"/>
                    </a:lnTo>
                    <a:lnTo>
                      <a:pt x="185" y="216"/>
                    </a:lnTo>
                    <a:lnTo>
                      <a:pt x="199" y="226"/>
                    </a:lnTo>
                    <a:lnTo>
                      <a:pt x="216" y="240"/>
                    </a:lnTo>
                    <a:lnTo>
                      <a:pt x="233" y="258"/>
                    </a:lnTo>
                    <a:lnTo>
                      <a:pt x="254" y="280"/>
                    </a:lnTo>
                    <a:lnTo>
                      <a:pt x="273" y="308"/>
                    </a:lnTo>
                    <a:lnTo>
                      <a:pt x="292" y="342"/>
                    </a:lnTo>
                    <a:lnTo>
                      <a:pt x="311" y="384"/>
                    </a:lnTo>
                    <a:lnTo>
                      <a:pt x="329" y="432"/>
                    </a:lnTo>
                    <a:lnTo>
                      <a:pt x="329" y="443"/>
                    </a:lnTo>
                    <a:lnTo>
                      <a:pt x="327" y="453"/>
                    </a:lnTo>
                    <a:lnTo>
                      <a:pt x="324" y="460"/>
                    </a:lnTo>
                    <a:lnTo>
                      <a:pt x="319" y="465"/>
                    </a:lnTo>
                    <a:lnTo>
                      <a:pt x="314" y="453"/>
                    </a:lnTo>
                    <a:lnTo>
                      <a:pt x="306" y="436"/>
                    </a:lnTo>
                    <a:lnTo>
                      <a:pt x="295" y="416"/>
                    </a:lnTo>
                    <a:lnTo>
                      <a:pt x="283" y="393"/>
                    </a:lnTo>
                    <a:lnTo>
                      <a:pt x="269" y="370"/>
                    </a:lnTo>
                    <a:lnTo>
                      <a:pt x="255" y="348"/>
                    </a:lnTo>
                    <a:lnTo>
                      <a:pt x="242" y="329"/>
                    </a:lnTo>
                    <a:lnTo>
                      <a:pt x="229" y="315"/>
                    </a:lnTo>
                    <a:lnTo>
                      <a:pt x="217" y="304"/>
                    </a:lnTo>
                    <a:lnTo>
                      <a:pt x="204" y="296"/>
                    </a:lnTo>
                    <a:lnTo>
                      <a:pt x="192" y="290"/>
                    </a:lnTo>
                    <a:lnTo>
                      <a:pt x="180" y="288"/>
                    </a:lnTo>
                    <a:lnTo>
                      <a:pt x="170" y="288"/>
                    </a:lnTo>
                    <a:lnTo>
                      <a:pt x="162" y="290"/>
                    </a:lnTo>
                    <a:lnTo>
                      <a:pt x="158" y="296"/>
                    </a:lnTo>
                    <a:lnTo>
                      <a:pt x="158" y="304"/>
                    </a:lnTo>
                    <a:lnTo>
                      <a:pt x="162" y="314"/>
                    </a:lnTo>
                    <a:lnTo>
                      <a:pt x="168" y="323"/>
                    </a:lnTo>
                    <a:lnTo>
                      <a:pt x="174" y="333"/>
                    </a:lnTo>
                    <a:lnTo>
                      <a:pt x="182" y="342"/>
                    </a:lnTo>
                    <a:lnTo>
                      <a:pt x="192" y="352"/>
                    </a:lnTo>
                    <a:lnTo>
                      <a:pt x="201" y="360"/>
                    </a:lnTo>
                    <a:lnTo>
                      <a:pt x="211" y="367"/>
                    </a:lnTo>
                    <a:lnTo>
                      <a:pt x="222" y="374"/>
                    </a:lnTo>
                    <a:lnTo>
                      <a:pt x="232" y="383"/>
                    </a:lnTo>
                    <a:lnTo>
                      <a:pt x="244" y="396"/>
                    </a:lnTo>
                    <a:lnTo>
                      <a:pt x="256" y="410"/>
                    </a:lnTo>
                    <a:lnTo>
                      <a:pt x="268" y="427"/>
                    </a:lnTo>
                    <a:lnTo>
                      <a:pt x="280" y="443"/>
                    </a:lnTo>
                    <a:lnTo>
                      <a:pt x="289" y="460"/>
                    </a:lnTo>
                    <a:lnTo>
                      <a:pt x="298" y="474"/>
                    </a:lnTo>
                    <a:lnTo>
                      <a:pt x="304" y="485"/>
                    </a:lnTo>
                    <a:lnTo>
                      <a:pt x="277" y="484"/>
                    </a:lnTo>
                    <a:lnTo>
                      <a:pt x="251" y="489"/>
                    </a:lnTo>
                    <a:lnTo>
                      <a:pt x="225" y="498"/>
                    </a:lnTo>
                    <a:lnTo>
                      <a:pt x="201" y="511"/>
                    </a:lnTo>
                    <a:lnTo>
                      <a:pt x="179" y="528"/>
                    </a:lnTo>
                    <a:lnTo>
                      <a:pt x="160" y="546"/>
                    </a:lnTo>
                    <a:lnTo>
                      <a:pt x="142" y="564"/>
                    </a:lnTo>
                    <a:lnTo>
                      <a:pt x="128" y="582"/>
                    </a:lnTo>
                    <a:lnTo>
                      <a:pt x="120" y="593"/>
                    </a:lnTo>
                    <a:lnTo>
                      <a:pt x="118" y="605"/>
                    </a:lnTo>
                    <a:lnTo>
                      <a:pt x="118" y="615"/>
                    </a:lnTo>
                    <a:lnTo>
                      <a:pt x="122" y="622"/>
                    </a:lnTo>
                    <a:lnTo>
                      <a:pt x="129" y="624"/>
                    </a:lnTo>
                    <a:lnTo>
                      <a:pt x="138" y="622"/>
                    </a:lnTo>
                    <a:lnTo>
                      <a:pt x="151" y="614"/>
                    </a:lnTo>
                    <a:lnTo>
                      <a:pt x="166" y="597"/>
                    </a:lnTo>
                    <a:lnTo>
                      <a:pt x="170" y="589"/>
                    </a:lnTo>
                    <a:lnTo>
                      <a:pt x="178" y="578"/>
                    </a:lnTo>
                    <a:lnTo>
                      <a:pt x="187" y="565"/>
                    </a:lnTo>
                    <a:lnTo>
                      <a:pt x="201" y="552"/>
                    </a:lnTo>
                    <a:lnTo>
                      <a:pt x="224" y="539"/>
                    </a:lnTo>
                    <a:lnTo>
                      <a:pt x="254" y="527"/>
                    </a:lnTo>
                    <a:lnTo>
                      <a:pt x="294" y="518"/>
                    </a:lnTo>
                    <a:lnTo>
                      <a:pt x="348" y="515"/>
                    </a:lnTo>
                    <a:lnTo>
                      <a:pt x="361" y="521"/>
                    </a:lnTo>
                    <a:lnTo>
                      <a:pt x="380" y="526"/>
                    </a:lnTo>
                    <a:lnTo>
                      <a:pt x="402" y="529"/>
                    </a:lnTo>
                    <a:lnTo>
                      <a:pt x="428" y="532"/>
                    </a:lnTo>
                    <a:lnTo>
                      <a:pt x="456" y="534"/>
                    </a:lnTo>
                    <a:lnTo>
                      <a:pt x="483" y="535"/>
                    </a:lnTo>
                    <a:lnTo>
                      <a:pt x="509" y="535"/>
                    </a:lnTo>
                    <a:lnTo>
                      <a:pt x="534" y="534"/>
                    </a:lnTo>
                    <a:lnTo>
                      <a:pt x="548" y="532"/>
                    </a:lnTo>
                    <a:lnTo>
                      <a:pt x="563" y="529"/>
                    </a:lnTo>
                    <a:lnTo>
                      <a:pt x="579" y="526"/>
                    </a:lnTo>
                    <a:lnTo>
                      <a:pt x="595" y="522"/>
                    </a:lnTo>
                    <a:lnTo>
                      <a:pt x="610" y="518"/>
                    </a:lnTo>
                    <a:lnTo>
                      <a:pt x="627" y="514"/>
                    </a:lnTo>
                    <a:lnTo>
                      <a:pt x="641" y="510"/>
                    </a:lnTo>
                    <a:lnTo>
                      <a:pt x="655" y="507"/>
                    </a:lnTo>
                    <a:lnTo>
                      <a:pt x="671" y="509"/>
                    </a:lnTo>
                    <a:lnTo>
                      <a:pt x="684" y="510"/>
                    </a:lnTo>
                    <a:lnTo>
                      <a:pt x="695" y="510"/>
                    </a:lnTo>
                    <a:lnTo>
                      <a:pt x="705" y="509"/>
                    </a:lnTo>
                    <a:lnTo>
                      <a:pt x="714" y="507"/>
                    </a:lnTo>
                    <a:lnTo>
                      <a:pt x="720" y="503"/>
                    </a:lnTo>
                    <a:lnTo>
                      <a:pt x="726" y="499"/>
                    </a:lnTo>
                    <a:lnTo>
                      <a:pt x="730" y="493"/>
                    </a:lnTo>
                    <a:lnTo>
                      <a:pt x="735" y="492"/>
                    </a:lnTo>
                    <a:lnTo>
                      <a:pt x="740" y="491"/>
                    </a:lnTo>
                    <a:lnTo>
                      <a:pt x="745" y="490"/>
                    </a:lnTo>
                    <a:lnTo>
                      <a:pt x="751" y="489"/>
                    </a:lnTo>
                    <a:lnTo>
                      <a:pt x="755" y="489"/>
                    </a:lnTo>
                    <a:lnTo>
                      <a:pt x="760" y="490"/>
                    </a:lnTo>
                    <a:lnTo>
                      <a:pt x="765" y="491"/>
                    </a:lnTo>
                    <a:lnTo>
                      <a:pt x="770" y="493"/>
                    </a:lnTo>
                    <a:lnTo>
                      <a:pt x="741" y="549"/>
                    </a:lnTo>
                    <a:lnTo>
                      <a:pt x="727" y="606"/>
                    </a:lnTo>
                    <a:lnTo>
                      <a:pt x="726" y="661"/>
                    </a:lnTo>
                    <a:lnTo>
                      <a:pt x="733" y="712"/>
                    </a:lnTo>
                    <a:lnTo>
                      <a:pt x="747" y="759"/>
                    </a:lnTo>
                    <a:lnTo>
                      <a:pt x="764" y="799"/>
                    </a:lnTo>
                    <a:lnTo>
                      <a:pt x="783" y="829"/>
                    </a:lnTo>
                    <a:lnTo>
                      <a:pt x="798" y="849"/>
                    </a:lnTo>
                    <a:lnTo>
                      <a:pt x="787" y="854"/>
                    </a:lnTo>
                    <a:lnTo>
                      <a:pt x="776" y="856"/>
                    </a:lnTo>
                    <a:lnTo>
                      <a:pt x="761" y="859"/>
                    </a:lnTo>
                    <a:lnTo>
                      <a:pt x="746" y="859"/>
                    </a:lnTo>
                    <a:lnTo>
                      <a:pt x="728" y="859"/>
                    </a:lnTo>
                    <a:lnTo>
                      <a:pt x="710" y="856"/>
                    </a:lnTo>
                    <a:lnTo>
                      <a:pt x="691" y="854"/>
                    </a:lnTo>
                    <a:lnTo>
                      <a:pt x="671" y="849"/>
                    </a:lnTo>
                    <a:lnTo>
                      <a:pt x="650" y="845"/>
                    </a:lnTo>
                    <a:lnTo>
                      <a:pt x="628" y="837"/>
                    </a:lnTo>
                    <a:lnTo>
                      <a:pt x="606" y="830"/>
                    </a:lnTo>
                    <a:lnTo>
                      <a:pt x="583" y="821"/>
                    </a:lnTo>
                    <a:lnTo>
                      <a:pt x="562" y="811"/>
                    </a:lnTo>
                    <a:lnTo>
                      <a:pt x="539" y="799"/>
                    </a:lnTo>
                    <a:lnTo>
                      <a:pt x="518" y="787"/>
                    </a:lnTo>
                    <a:lnTo>
                      <a:pt x="496" y="773"/>
                    </a:lnTo>
                    <a:close/>
                  </a:path>
                </a:pathLst>
              </a:custGeom>
              <a:solidFill>
                <a:srgbClr val="6689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4" name="Freeform 120"/>
              <p:cNvSpPr>
                <a:spLocks/>
              </p:cNvSpPr>
              <p:nvPr/>
            </p:nvSpPr>
            <p:spPr bwMode="auto">
              <a:xfrm>
                <a:off x="937" y="2515"/>
                <a:ext cx="65" cy="70"/>
              </a:xfrm>
              <a:custGeom>
                <a:avLst/>
                <a:gdLst>
                  <a:gd name="T0" fmla="*/ 7 w 195"/>
                  <a:gd name="T1" fmla="*/ 70 h 210"/>
                  <a:gd name="T2" fmla="*/ 13 w 195"/>
                  <a:gd name="T3" fmla="*/ 69 h 210"/>
                  <a:gd name="T4" fmla="*/ 19 w 195"/>
                  <a:gd name="T5" fmla="*/ 69 h 210"/>
                  <a:gd name="T6" fmla="*/ 25 w 195"/>
                  <a:gd name="T7" fmla="*/ 68 h 210"/>
                  <a:gd name="T8" fmla="*/ 30 w 195"/>
                  <a:gd name="T9" fmla="*/ 67 h 210"/>
                  <a:gd name="T10" fmla="*/ 35 w 195"/>
                  <a:gd name="T11" fmla="*/ 67 h 210"/>
                  <a:gd name="T12" fmla="*/ 39 w 195"/>
                  <a:gd name="T13" fmla="*/ 66 h 210"/>
                  <a:gd name="T14" fmla="*/ 43 w 195"/>
                  <a:gd name="T15" fmla="*/ 65 h 210"/>
                  <a:gd name="T16" fmla="*/ 45 w 195"/>
                  <a:gd name="T17" fmla="*/ 65 h 210"/>
                  <a:gd name="T18" fmla="*/ 41 w 195"/>
                  <a:gd name="T19" fmla="*/ 60 h 210"/>
                  <a:gd name="T20" fmla="*/ 41 w 195"/>
                  <a:gd name="T21" fmla="*/ 55 h 210"/>
                  <a:gd name="T22" fmla="*/ 43 w 195"/>
                  <a:gd name="T23" fmla="*/ 51 h 210"/>
                  <a:gd name="T24" fmla="*/ 46 w 195"/>
                  <a:gd name="T25" fmla="*/ 49 h 210"/>
                  <a:gd name="T26" fmla="*/ 47 w 195"/>
                  <a:gd name="T27" fmla="*/ 48 h 210"/>
                  <a:gd name="T28" fmla="*/ 48 w 195"/>
                  <a:gd name="T29" fmla="*/ 47 h 210"/>
                  <a:gd name="T30" fmla="*/ 50 w 195"/>
                  <a:gd name="T31" fmla="*/ 47 h 210"/>
                  <a:gd name="T32" fmla="*/ 53 w 195"/>
                  <a:gd name="T33" fmla="*/ 47 h 210"/>
                  <a:gd name="T34" fmla="*/ 56 w 195"/>
                  <a:gd name="T35" fmla="*/ 47 h 210"/>
                  <a:gd name="T36" fmla="*/ 58 w 195"/>
                  <a:gd name="T37" fmla="*/ 48 h 210"/>
                  <a:gd name="T38" fmla="*/ 61 w 195"/>
                  <a:gd name="T39" fmla="*/ 49 h 210"/>
                  <a:gd name="T40" fmla="*/ 63 w 195"/>
                  <a:gd name="T41" fmla="*/ 51 h 210"/>
                  <a:gd name="T42" fmla="*/ 65 w 195"/>
                  <a:gd name="T43" fmla="*/ 45 h 210"/>
                  <a:gd name="T44" fmla="*/ 65 w 195"/>
                  <a:gd name="T45" fmla="*/ 38 h 210"/>
                  <a:gd name="T46" fmla="*/ 64 w 195"/>
                  <a:gd name="T47" fmla="*/ 32 h 210"/>
                  <a:gd name="T48" fmla="*/ 63 w 195"/>
                  <a:gd name="T49" fmla="*/ 26 h 210"/>
                  <a:gd name="T50" fmla="*/ 61 w 195"/>
                  <a:gd name="T51" fmla="*/ 21 h 210"/>
                  <a:gd name="T52" fmla="*/ 59 w 195"/>
                  <a:gd name="T53" fmla="*/ 17 h 210"/>
                  <a:gd name="T54" fmla="*/ 56 w 195"/>
                  <a:gd name="T55" fmla="*/ 13 h 210"/>
                  <a:gd name="T56" fmla="*/ 54 w 195"/>
                  <a:gd name="T57" fmla="*/ 11 h 210"/>
                  <a:gd name="T58" fmla="*/ 51 w 195"/>
                  <a:gd name="T59" fmla="*/ 12 h 210"/>
                  <a:gd name="T60" fmla="*/ 48 w 195"/>
                  <a:gd name="T61" fmla="*/ 12 h 210"/>
                  <a:gd name="T62" fmla="*/ 46 w 195"/>
                  <a:gd name="T63" fmla="*/ 11 h 210"/>
                  <a:gd name="T64" fmla="*/ 43 w 195"/>
                  <a:gd name="T65" fmla="*/ 10 h 210"/>
                  <a:gd name="T66" fmla="*/ 40 w 195"/>
                  <a:gd name="T67" fmla="*/ 10 h 210"/>
                  <a:gd name="T68" fmla="*/ 35 w 195"/>
                  <a:gd name="T69" fmla="*/ 10 h 210"/>
                  <a:gd name="T70" fmla="*/ 30 w 195"/>
                  <a:gd name="T71" fmla="*/ 10 h 210"/>
                  <a:gd name="T72" fmla="*/ 24 w 195"/>
                  <a:gd name="T73" fmla="*/ 9 h 210"/>
                  <a:gd name="T74" fmla="*/ 18 w 195"/>
                  <a:gd name="T75" fmla="*/ 8 h 210"/>
                  <a:gd name="T76" fmla="*/ 12 w 195"/>
                  <a:gd name="T77" fmla="*/ 6 h 210"/>
                  <a:gd name="T78" fmla="*/ 6 w 195"/>
                  <a:gd name="T79" fmla="*/ 3 h 210"/>
                  <a:gd name="T80" fmla="*/ 0 w 195"/>
                  <a:gd name="T81" fmla="*/ 0 h 210"/>
                  <a:gd name="T82" fmla="*/ 3 w 195"/>
                  <a:gd name="T83" fmla="*/ 13 h 210"/>
                  <a:gd name="T84" fmla="*/ 6 w 195"/>
                  <a:gd name="T85" fmla="*/ 31 h 210"/>
                  <a:gd name="T86" fmla="*/ 8 w 195"/>
                  <a:gd name="T87" fmla="*/ 51 h 210"/>
                  <a:gd name="T88" fmla="*/ 7 w 195"/>
                  <a:gd name="T89" fmla="*/ 7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5"/>
                  <a:gd name="T136" fmla="*/ 0 h 210"/>
                  <a:gd name="T137" fmla="*/ 195 w 195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5" h="210">
                    <a:moveTo>
                      <a:pt x="21" y="210"/>
                    </a:moveTo>
                    <a:lnTo>
                      <a:pt x="40" y="208"/>
                    </a:lnTo>
                    <a:lnTo>
                      <a:pt x="57" y="207"/>
                    </a:lnTo>
                    <a:lnTo>
                      <a:pt x="74" y="204"/>
                    </a:lnTo>
                    <a:lnTo>
                      <a:pt x="91" y="202"/>
                    </a:lnTo>
                    <a:lnTo>
                      <a:pt x="105" y="200"/>
                    </a:lnTo>
                    <a:lnTo>
                      <a:pt x="117" y="198"/>
                    </a:lnTo>
                    <a:lnTo>
                      <a:pt x="128" y="196"/>
                    </a:lnTo>
                    <a:lnTo>
                      <a:pt x="136" y="195"/>
                    </a:lnTo>
                    <a:lnTo>
                      <a:pt x="124" y="179"/>
                    </a:lnTo>
                    <a:lnTo>
                      <a:pt x="124" y="165"/>
                    </a:lnTo>
                    <a:lnTo>
                      <a:pt x="130" y="153"/>
                    </a:lnTo>
                    <a:lnTo>
                      <a:pt x="137" y="146"/>
                    </a:lnTo>
                    <a:lnTo>
                      <a:pt x="141" y="145"/>
                    </a:lnTo>
                    <a:lnTo>
                      <a:pt x="145" y="142"/>
                    </a:lnTo>
                    <a:lnTo>
                      <a:pt x="151" y="142"/>
                    </a:lnTo>
                    <a:lnTo>
                      <a:pt x="158" y="142"/>
                    </a:lnTo>
                    <a:lnTo>
                      <a:pt x="167" y="142"/>
                    </a:lnTo>
                    <a:lnTo>
                      <a:pt x="174" y="145"/>
                    </a:lnTo>
                    <a:lnTo>
                      <a:pt x="182" y="148"/>
                    </a:lnTo>
                    <a:lnTo>
                      <a:pt x="189" y="153"/>
                    </a:lnTo>
                    <a:lnTo>
                      <a:pt x="194" y="134"/>
                    </a:lnTo>
                    <a:lnTo>
                      <a:pt x="195" y="114"/>
                    </a:lnTo>
                    <a:lnTo>
                      <a:pt x="193" y="96"/>
                    </a:lnTo>
                    <a:lnTo>
                      <a:pt x="189" y="78"/>
                    </a:lnTo>
                    <a:lnTo>
                      <a:pt x="182" y="63"/>
                    </a:lnTo>
                    <a:lnTo>
                      <a:pt x="176" y="50"/>
                    </a:lnTo>
                    <a:lnTo>
                      <a:pt x="169" y="40"/>
                    </a:lnTo>
                    <a:lnTo>
                      <a:pt x="163" y="34"/>
                    </a:lnTo>
                    <a:lnTo>
                      <a:pt x="154" y="37"/>
                    </a:lnTo>
                    <a:lnTo>
                      <a:pt x="145" y="37"/>
                    </a:lnTo>
                    <a:lnTo>
                      <a:pt x="137" y="34"/>
                    </a:lnTo>
                    <a:lnTo>
                      <a:pt x="130" y="29"/>
                    </a:lnTo>
                    <a:lnTo>
                      <a:pt x="119" y="31"/>
                    </a:lnTo>
                    <a:lnTo>
                      <a:pt x="105" y="31"/>
                    </a:lnTo>
                    <a:lnTo>
                      <a:pt x="90" y="29"/>
                    </a:lnTo>
                    <a:lnTo>
                      <a:pt x="73" y="28"/>
                    </a:lnTo>
                    <a:lnTo>
                      <a:pt x="55" y="25"/>
                    </a:lnTo>
                    <a:lnTo>
                      <a:pt x="37" y="19"/>
                    </a:lnTo>
                    <a:lnTo>
                      <a:pt x="18" y="10"/>
                    </a:lnTo>
                    <a:lnTo>
                      <a:pt x="0" y="0"/>
                    </a:lnTo>
                    <a:lnTo>
                      <a:pt x="10" y="39"/>
                    </a:lnTo>
                    <a:lnTo>
                      <a:pt x="19" y="94"/>
                    </a:lnTo>
                    <a:lnTo>
                      <a:pt x="23" y="154"/>
                    </a:lnTo>
                    <a:lnTo>
                      <a:pt x="21" y="2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5" name="Freeform 121"/>
              <p:cNvSpPr>
                <a:spLocks/>
              </p:cNvSpPr>
              <p:nvPr/>
            </p:nvSpPr>
            <p:spPr bwMode="auto">
              <a:xfrm>
                <a:off x="981" y="2524"/>
                <a:ext cx="28" cy="57"/>
              </a:xfrm>
              <a:custGeom>
                <a:avLst/>
                <a:gdLst>
                  <a:gd name="T0" fmla="*/ 15 w 84"/>
                  <a:gd name="T1" fmla="*/ 2 h 170"/>
                  <a:gd name="T2" fmla="*/ 17 w 84"/>
                  <a:gd name="T3" fmla="*/ 5 h 170"/>
                  <a:gd name="T4" fmla="*/ 19 w 84"/>
                  <a:gd name="T5" fmla="*/ 9 h 170"/>
                  <a:gd name="T6" fmla="*/ 21 w 84"/>
                  <a:gd name="T7" fmla="*/ 14 h 170"/>
                  <a:gd name="T8" fmla="*/ 22 w 84"/>
                  <a:gd name="T9" fmla="*/ 20 h 170"/>
                  <a:gd name="T10" fmla="*/ 23 w 84"/>
                  <a:gd name="T11" fmla="*/ 25 h 170"/>
                  <a:gd name="T12" fmla="*/ 24 w 84"/>
                  <a:gd name="T13" fmla="*/ 32 h 170"/>
                  <a:gd name="T14" fmla="*/ 24 w 84"/>
                  <a:gd name="T15" fmla="*/ 38 h 170"/>
                  <a:gd name="T16" fmla="*/ 23 w 84"/>
                  <a:gd name="T17" fmla="*/ 45 h 170"/>
                  <a:gd name="T18" fmla="*/ 22 w 84"/>
                  <a:gd name="T19" fmla="*/ 47 h 170"/>
                  <a:gd name="T20" fmla="*/ 19 w 84"/>
                  <a:gd name="T21" fmla="*/ 50 h 170"/>
                  <a:gd name="T22" fmla="*/ 16 w 84"/>
                  <a:gd name="T23" fmla="*/ 52 h 170"/>
                  <a:gd name="T24" fmla="*/ 11 w 84"/>
                  <a:gd name="T25" fmla="*/ 53 h 170"/>
                  <a:gd name="T26" fmla="*/ 8 w 84"/>
                  <a:gd name="T27" fmla="*/ 52 h 170"/>
                  <a:gd name="T28" fmla="*/ 4 w 84"/>
                  <a:gd name="T29" fmla="*/ 50 h 170"/>
                  <a:gd name="T30" fmla="*/ 1 w 84"/>
                  <a:gd name="T31" fmla="*/ 47 h 170"/>
                  <a:gd name="T32" fmla="*/ 1 w 84"/>
                  <a:gd name="T33" fmla="*/ 44 h 170"/>
                  <a:gd name="T34" fmla="*/ 0 w 84"/>
                  <a:gd name="T35" fmla="*/ 49 h 170"/>
                  <a:gd name="T36" fmla="*/ 2 w 84"/>
                  <a:gd name="T37" fmla="*/ 53 h 170"/>
                  <a:gd name="T38" fmla="*/ 4 w 84"/>
                  <a:gd name="T39" fmla="*/ 56 h 170"/>
                  <a:gd name="T40" fmla="*/ 8 w 84"/>
                  <a:gd name="T41" fmla="*/ 57 h 170"/>
                  <a:gd name="T42" fmla="*/ 11 w 84"/>
                  <a:gd name="T43" fmla="*/ 57 h 170"/>
                  <a:gd name="T44" fmla="*/ 14 w 84"/>
                  <a:gd name="T45" fmla="*/ 57 h 170"/>
                  <a:gd name="T46" fmla="*/ 16 w 84"/>
                  <a:gd name="T47" fmla="*/ 56 h 170"/>
                  <a:gd name="T48" fmla="*/ 19 w 84"/>
                  <a:gd name="T49" fmla="*/ 55 h 170"/>
                  <a:gd name="T50" fmla="*/ 21 w 84"/>
                  <a:gd name="T51" fmla="*/ 54 h 170"/>
                  <a:gd name="T52" fmla="*/ 23 w 84"/>
                  <a:gd name="T53" fmla="*/ 52 h 170"/>
                  <a:gd name="T54" fmla="*/ 25 w 84"/>
                  <a:gd name="T55" fmla="*/ 49 h 170"/>
                  <a:gd name="T56" fmla="*/ 26 w 84"/>
                  <a:gd name="T57" fmla="*/ 46 h 170"/>
                  <a:gd name="T58" fmla="*/ 27 w 84"/>
                  <a:gd name="T59" fmla="*/ 44 h 170"/>
                  <a:gd name="T60" fmla="*/ 27 w 84"/>
                  <a:gd name="T61" fmla="*/ 40 h 170"/>
                  <a:gd name="T62" fmla="*/ 28 w 84"/>
                  <a:gd name="T63" fmla="*/ 35 h 170"/>
                  <a:gd name="T64" fmla="*/ 28 w 84"/>
                  <a:gd name="T65" fmla="*/ 29 h 170"/>
                  <a:gd name="T66" fmla="*/ 27 w 84"/>
                  <a:gd name="T67" fmla="*/ 23 h 170"/>
                  <a:gd name="T68" fmla="*/ 26 w 84"/>
                  <a:gd name="T69" fmla="*/ 16 h 170"/>
                  <a:gd name="T70" fmla="*/ 23 w 84"/>
                  <a:gd name="T71" fmla="*/ 8 h 170"/>
                  <a:gd name="T72" fmla="*/ 19 w 84"/>
                  <a:gd name="T73" fmla="*/ 0 h 170"/>
                  <a:gd name="T74" fmla="*/ 15 w 84"/>
                  <a:gd name="T75" fmla="*/ 2 h 1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170"/>
                  <a:gd name="T116" fmla="*/ 84 w 84"/>
                  <a:gd name="T117" fmla="*/ 170 h 17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170">
                    <a:moveTo>
                      <a:pt x="44" y="5"/>
                    </a:moveTo>
                    <a:lnTo>
                      <a:pt x="50" y="15"/>
                    </a:lnTo>
                    <a:lnTo>
                      <a:pt x="57" y="28"/>
                    </a:lnTo>
                    <a:lnTo>
                      <a:pt x="62" y="43"/>
                    </a:lnTo>
                    <a:lnTo>
                      <a:pt x="67" y="59"/>
                    </a:lnTo>
                    <a:lnTo>
                      <a:pt x="70" y="76"/>
                    </a:lnTo>
                    <a:lnTo>
                      <a:pt x="72" y="95"/>
                    </a:lnTo>
                    <a:lnTo>
                      <a:pt x="72" y="114"/>
                    </a:lnTo>
                    <a:lnTo>
                      <a:pt x="68" y="133"/>
                    </a:lnTo>
                    <a:lnTo>
                      <a:pt x="65" y="141"/>
                    </a:lnTo>
                    <a:lnTo>
                      <a:pt x="57" y="150"/>
                    </a:lnTo>
                    <a:lnTo>
                      <a:pt x="48" y="156"/>
                    </a:lnTo>
                    <a:lnTo>
                      <a:pt x="34" y="157"/>
                    </a:lnTo>
                    <a:lnTo>
                      <a:pt x="23" y="155"/>
                    </a:lnTo>
                    <a:lnTo>
                      <a:pt x="12" y="149"/>
                    </a:lnTo>
                    <a:lnTo>
                      <a:pt x="4" y="141"/>
                    </a:lnTo>
                    <a:lnTo>
                      <a:pt x="2" y="132"/>
                    </a:lnTo>
                    <a:lnTo>
                      <a:pt x="0" y="145"/>
                    </a:lnTo>
                    <a:lnTo>
                      <a:pt x="5" y="157"/>
                    </a:lnTo>
                    <a:lnTo>
                      <a:pt x="13" y="166"/>
                    </a:lnTo>
                    <a:lnTo>
                      <a:pt x="25" y="170"/>
                    </a:lnTo>
                    <a:lnTo>
                      <a:pt x="32" y="170"/>
                    </a:lnTo>
                    <a:lnTo>
                      <a:pt x="41" y="170"/>
                    </a:lnTo>
                    <a:lnTo>
                      <a:pt x="48" y="168"/>
                    </a:lnTo>
                    <a:lnTo>
                      <a:pt x="56" y="165"/>
                    </a:lnTo>
                    <a:lnTo>
                      <a:pt x="63" y="160"/>
                    </a:lnTo>
                    <a:lnTo>
                      <a:pt x="69" y="155"/>
                    </a:lnTo>
                    <a:lnTo>
                      <a:pt x="74" y="147"/>
                    </a:lnTo>
                    <a:lnTo>
                      <a:pt x="78" y="138"/>
                    </a:lnTo>
                    <a:lnTo>
                      <a:pt x="80" y="130"/>
                    </a:lnTo>
                    <a:lnTo>
                      <a:pt x="82" y="118"/>
                    </a:lnTo>
                    <a:lnTo>
                      <a:pt x="84" y="103"/>
                    </a:lnTo>
                    <a:lnTo>
                      <a:pt x="84" y="87"/>
                    </a:lnTo>
                    <a:lnTo>
                      <a:pt x="82" y="68"/>
                    </a:lnTo>
                    <a:lnTo>
                      <a:pt x="78" y="47"/>
                    </a:lnTo>
                    <a:lnTo>
                      <a:pt x="69" y="24"/>
                    </a:lnTo>
                    <a:lnTo>
                      <a:pt x="56" y="0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6" name="Freeform 122"/>
              <p:cNvSpPr>
                <a:spLocks/>
              </p:cNvSpPr>
              <p:nvPr/>
            </p:nvSpPr>
            <p:spPr bwMode="auto">
              <a:xfrm>
                <a:off x="985" y="2565"/>
                <a:ext cx="15" cy="8"/>
              </a:xfrm>
              <a:custGeom>
                <a:avLst/>
                <a:gdLst>
                  <a:gd name="T0" fmla="*/ 0 w 45"/>
                  <a:gd name="T1" fmla="*/ 2 h 23"/>
                  <a:gd name="T2" fmla="*/ 1 w 45"/>
                  <a:gd name="T3" fmla="*/ 1 h 23"/>
                  <a:gd name="T4" fmla="*/ 2 w 45"/>
                  <a:gd name="T5" fmla="*/ 1 h 23"/>
                  <a:gd name="T6" fmla="*/ 4 w 45"/>
                  <a:gd name="T7" fmla="*/ 1 h 23"/>
                  <a:gd name="T8" fmla="*/ 6 w 45"/>
                  <a:gd name="T9" fmla="*/ 2 h 23"/>
                  <a:gd name="T10" fmla="*/ 7 w 45"/>
                  <a:gd name="T11" fmla="*/ 3 h 23"/>
                  <a:gd name="T12" fmla="*/ 9 w 45"/>
                  <a:gd name="T13" fmla="*/ 4 h 23"/>
                  <a:gd name="T14" fmla="*/ 10 w 45"/>
                  <a:gd name="T15" fmla="*/ 6 h 23"/>
                  <a:gd name="T16" fmla="*/ 12 w 45"/>
                  <a:gd name="T17" fmla="*/ 8 h 23"/>
                  <a:gd name="T18" fmla="*/ 12 w 45"/>
                  <a:gd name="T19" fmla="*/ 8 h 23"/>
                  <a:gd name="T20" fmla="*/ 13 w 45"/>
                  <a:gd name="T21" fmla="*/ 7 h 23"/>
                  <a:gd name="T22" fmla="*/ 14 w 45"/>
                  <a:gd name="T23" fmla="*/ 5 h 23"/>
                  <a:gd name="T24" fmla="*/ 15 w 45"/>
                  <a:gd name="T25" fmla="*/ 3 h 23"/>
                  <a:gd name="T26" fmla="*/ 14 w 45"/>
                  <a:gd name="T27" fmla="*/ 2 h 23"/>
                  <a:gd name="T28" fmla="*/ 12 w 45"/>
                  <a:gd name="T29" fmla="*/ 1 h 23"/>
                  <a:gd name="T30" fmla="*/ 11 w 45"/>
                  <a:gd name="T31" fmla="*/ 1 h 23"/>
                  <a:gd name="T32" fmla="*/ 9 w 45"/>
                  <a:gd name="T33" fmla="*/ 0 h 23"/>
                  <a:gd name="T34" fmla="*/ 6 w 45"/>
                  <a:gd name="T35" fmla="*/ 0 h 23"/>
                  <a:gd name="T36" fmla="*/ 4 w 45"/>
                  <a:gd name="T37" fmla="*/ 0 h 23"/>
                  <a:gd name="T38" fmla="*/ 2 w 45"/>
                  <a:gd name="T39" fmla="*/ 1 h 23"/>
                  <a:gd name="T40" fmla="*/ 0 w 45"/>
                  <a:gd name="T41" fmla="*/ 2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3"/>
                  <a:gd name="T65" fmla="*/ 45 w 45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3">
                    <a:moveTo>
                      <a:pt x="0" y="6"/>
                    </a:moveTo>
                    <a:lnTo>
                      <a:pt x="4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7" y="11"/>
                    </a:lnTo>
                    <a:lnTo>
                      <a:pt x="31" y="16"/>
                    </a:lnTo>
                    <a:lnTo>
                      <a:pt x="36" y="23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37" y="4"/>
                    </a:lnTo>
                    <a:lnTo>
                      <a:pt x="32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7" name="Freeform 123"/>
              <p:cNvSpPr>
                <a:spLocks/>
              </p:cNvSpPr>
              <p:nvPr/>
            </p:nvSpPr>
            <p:spPr bwMode="auto">
              <a:xfrm>
                <a:off x="1003" y="2478"/>
                <a:ext cx="24" cy="39"/>
              </a:xfrm>
              <a:custGeom>
                <a:avLst/>
                <a:gdLst>
                  <a:gd name="T0" fmla="*/ 0 w 73"/>
                  <a:gd name="T1" fmla="*/ 18 h 119"/>
                  <a:gd name="T2" fmla="*/ 2 w 73"/>
                  <a:gd name="T3" fmla="*/ 17 h 119"/>
                  <a:gd name="T4" fmla="*/ 5 w 73"/>
                  <a:gd name="T5" fmla="*/ 16 h 119"/>
                  <a:gd name="T6" fmla="*/ 9 w 73"/>
                  <a:gd name="T7" fmla="*/ 15 h 119"/>
                  <a:gd name="T8" fmla="*/ 12 w 73"/>
                  <a:gd name="T9" fmla="*/ 13 h 119"/>
                  <a:gd name="T10" fmla="*/ 15 w 73"/>
                  <a:gd name="T11" fmla="*/ 10 h 119"/>
                  <a:gd name="T12" fmla="*/ 19 w 73"/>
                  <a:gd name="T13" fmla="*/ 8 h 119"/>
                  <a:gd name="T14" fmla="*/ 22 w 73"/>
                  <a:gd name="T15" fmla="*/ 4 h 119"/>
                  <a:gd name="T16" fmla="*/ 24 w 73"/>
                  <a:gd name="T17" fmla="*/ 0 h 119"/>
                  <a:gd name="T18" fmla="*/ 24 w 73"/>
                  <a:gd name="T19" fmla="*/ 6 h 119"/>
                  <a:gd name="T20" fmla="*/ 24 w 73"/>
                  <a:gd name="T21" fmla="*/ 14 h 119"/>
                  <a:gd name="T22" fmla="*/ 23 w 73"/>
                  <a:gd name="T23" fmla="*/ 22 h 119"/>
                  <a:gd name="T24" fmla="*/ 23 w 73"/>
                  <a:gd name="T25" fmla="*/ 27 h 119"/>
                  <a:gd name="T26" fmla="*/ 20 w 73"/>
                  <a:gd name="T27" fmla="*/ 29 h 119"/>
                  <a:gd name="T28" fmla="*/ 17 w 73"/>
                  <a:gd name="T29" fmla="*/ 31 h 119"/>
                  <a:gd name="T30" fmla="*/ 15 w 73"/>
                  <a:gd name="T31" fmla="*/ 33 h 119"/>
                  <a:gd name="T32" fmla="*/ 12 w 73"/>
                  <a:gd name="T33" fmla="*/ 35 h 119"/>
                  <a:gd name="T34" fmla="*/ 9 w 73"/>
                  <a:gd name="T35" fmla="*/ 36 h 119"/>
                  <a:gd name="T36" fmla="*/ 7 w 73"/>
                  <a:gd name="T37" fmla="*/ 37 h 119"/>
                  <a:gd name="T38" fmla="*/ 5 w 73"/>
                  <a:gd name="T39" fmla="*/ 38 h 119"/>
                  <a:gd name="T40" fmla="*/ 3 w 73"/>
                  <a:gd name="T41" fmla="*/ 39 h 119"/>
                  <a:gd name="T42" fmla="*/ 3 w 73"/>
                  <a:gd name="T43" fmla="*/ 34 h 119"/>
                  <a:gd name="T44" fmla="*/ 2 w 73"/>
                  <a:gd name="T45" fmla="*/ 28 h 119"/>
                  <a:gd name="T46" fmla="*/ 1 w 73"/>
                  <a:gd name="T47" fmla="*/ 22 h 119"/>
                  <a:gd name="T48" fmla="*/ 0 w 73"/>
                  <a:gd name="T49" fmla="*/ 18 h 1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"/>
                  <a:gd name="T76" fmla="*/ 0 h 119"/>
                  <a:gd name="T77" fmla="*/ 73 w 73"/>
                  <a:gd name="T78" fmla="*/ 119 h 1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" h="119">
                    <a:moveTo>
                      <a:pt x="0" y="56"/>
                    </a:moveTo>
                    <a:lnTo>
                      <a:pt x="7" y="53"/>
                    </a:lnTo>
                    <a:lnTo>
                      <a:pt x="15" y="50"/>
                    </a:lnTo>
                    <a:lnTo>
                      <a:pt x="26" y="45"/>
                    </a:lnTo>
                    <a:lnTo>
                      <a:pt x="36" y="39"/>
                    </a:lnTo>
                    <a:lnTo>
                      <a:pt x="47" y="32"/>
                    </a:lnTo>
                    <a:lnTo>
                      <a:pt x="57" y="23"/>
                    </a:lnTo>
                    <a:lnTo>
                      <a:pt x="66" y="13"/>
                    </a:lnTo>
                    <a:lnTo>
                      <a:pt x="73" y="0"/>
                    </a:lnTo>
                    <a:lnTo>
                      <a:pt x="72" y="19"/>
                    </a:lnTo>
                    <a:lnTo>
                      <a:pt x="72" y="44"/>
                    </a:lnTo>
                    <a:lnTo>
                      <a:pt x="71" y="66"/>
                    </a:lnTo>
                    <a:lnTo>
                      <a:pt x="70" y="82"/>
                    </a:lnTo>
                    <a:lnTo>
                      <a:pt x="61" y="88"/>
                    </a:lnTo>
                    <a:lnTo>
                      <a:pt x="53" y="94"/>
                    </a:lnTo>
                    <a:lnTo>
                      <a:pt x="45" y="100"/>
                    </a:lnTo>
                    <a:lnTo>
                      <a:pt x="36" y="106"/>
                    </a:lnTo>
                    <a:lnTo>
                      <a:pt x="28" y="110"/>
                    </a:lnTo>
                    <a:lnTo>
                      <a:pt x="21" y="114"/>
                    </a:lnTo>
                    <a:lnTo>
                      <a:pt x="14" y="117"/>
                    </a:lnTo>
                    <a:lnTo>
                      <a:pt x="9" y="119"/>
                    </a:lnTo>
                    <a:lnTo>
                      <a:pt x="9" y="104"/>
                    </a:lnTo>
                    <a:lnTo>
                      <a:pt x="7" y="85"/>
                    </a:lnTo>
                    <a:lnTo>
                      <a:pt x="3" y="6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8" name="Freeform 124"/>
              <p:cNvSpPr>
                <a:spLocks/>
              </p:cNvSpPr>
              <p:nvPr/>
            </p:nvSpPr>
            <p:spPr bwMode="auto">
              <a:xfrm>
                <a:off x="1006" y="2509"/>
                <a:ext cx="25" cy="66"/>
              </a:xfrm>
              <a:custGeom>
                <a:avLst/>
                <a:gdLst>
                  <a:gd name="T0" fmla="*/ 20 w 77"/>
                  <a:gd name="T1" fmla="*/ 0 h 196"/>
                  <a:gd name="T2" fmla="*/ 20 w 77"/>
                  <a:gd name="T3" fmla="*/ 10 h 196"/>
                  <a:gd name="T4" fmla="*/ 20 w 77"/>
                  <a:gd name="T5" fmla="*/ 27 h 196"/>
                  <a:gd name="T6" fmla="*/ 21 w 77"/>
                  <a:gd name="T7" fmla="*/ 46 h 196"/>
                  <a:gd name="T8" fmla="*/ 25 w 77"/>
                  <a:gd name="T9" fmla="*/ 64 h 196"/>
                  <a:gd name="T10" fmla="*/ 22 w 77"/>
                  <a:gd name="T11" fmla="*/ 66 h 196"/>
                  <a:gd name="T12" fmla="*/ 21 w 77"/>
                  <a:gd name="T13" fmla="*/ 66 h 196"/>
                  <a:gd name="T14" fmla="*/ 19 w 77"/>
                  <a:gd name="T15" fmla="*/ 65 h 196"/>
                  <a:gd name="T16" fmla="*/ 17 w 77"/>
                  <a:gd name="T17" fmla="*/ 64 h 196"/>
                  <a:gd name="T18" fmla="*/ 14 w 77"/>
                  <a:gd name="T19" fmla="*/ 64 h 196"/>
                  <a:gd name="T20" fmla="*/ 11 w 77"/>
                  <a:gd name="T21" fmla="*/ 64 h 196"/>
                  <a:gd name="T22" fmla="*/ 8 w 77"/>
                  <a:gd name="T23" fmla="*/ 64 h 196"/>
                  <a:gd name="T24" fmla="*/ 6 w 77"/>
                  <a:gd name="T25" fmla="*/ 65 h 196"/>
                  <a:gd name="T26" fmla="*/ 3 w 77"/>
                  <a:gd name="T27" fmla="*/ 66 h 196"/>
                  <a:gd name="T28" fmla="*/ 6 w 77"/>
                  <a:gd name="T29" fmla="*/ 58 h 196"/>
                  <a:gd name="T30" fmla="*/ 6 w 77"/>
                  <a:gd name="T31" fmla="*/ 45 h 196"/>
                  <a:gd name="T32" fmla="*/ 5 w 77"/>
                  <a:gd name="T33" fmla="*/ 30 h 196"/>
                  <a:gd name="T34" fmla="*/ 0 w 77"/>
                  <a:gd name="T35" fmla="*/ 16 h 196"/>
                  <a:gd name="T36" fmla="*/ 0 w 77"/>
                  <a:gd name="T37" fmla="*/ 15 h 196"/>
                  <a:gd name="T38" fmla="*/ 0 w 77"/>
                  <a:gd name="T39" fmla="*/ 14 h 196"/>
                  <a:gd name="T40" fmla="*/ 1 w 77"/>
                  <a:gd name="T41" fmla="*/ 12 h 196"/>
                  <a:gd name="T42" fmla="*/ 1 w 77"/>
                  <a:gd name="T43" fmla="*/ 11 h 196"/>
                  <a:gd name="T44" fmla="*/ 2 w 77"/>
                  <a:gd name="T45" fmla="*/ 10 h 196"/>
                  <a:gd name="T46" fmla="*/ 5 w 77"/>
                  <a:gd name="T47" fmla="*/ 9 h 196"/>
                  <a:gd name="T48" fmla="*/ 7 w 77"/>
                  <a:gd name="T49" fmla="*/ 8 h 196"/>
                  <a:gd name="T50" fmla="*/ 10 w 77"/>
                  <a:gd name="T51" fmla="*/ 6 h 196"/>
                  <a:gd name="T52" fmla="*/ 13 w 77"/>
                  <a:gd name="T53" fmla="*/ 5 h 196"/>
                  <a:gd name="T54" fmla="*/ 16 w 77"/>
                  <a:gd name="T55" fmla="*/ 3 h 196"/>
                  <a:gd name="T56" fmla="*/ 18 w 77"/>
                  <a:gd name="T57" fmla="*/ 2 h 196"/>
                  <a:gd name="T58" fmla="*/ 20 w 77"/>
                  <a:gd name="T59" fmla="*/ 0 h 19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7"/>
                  <a:gd name="T91" fmla="*/ 0 h 196"/>
                  <a:gd name="T92" fmla="*/ 77 w 77"/>
                  <a:gd name="T93" fmla="*/ 196 h 19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7" h="196">
                    <a:moveTo>
                      <a:pt x="61" y="0"/>
                    </a:moveTo>
                    <a:lnTo>
                      <a:pt x="61" y="31"/>
                    </a:lnTo>
                    <a:lnTo>
                      <a:pt x="61" y="80"/>
                    </a:lnTo>
                    <a:lnTo>
                      <a:pt x="65" y="137"/>
                    </a:lnTo>
                    <a:lnTo>
                      <a:pt x="77" y="190"/>
                    </a:lnTo>
                    <a:lnTo>
                      <a:pt x="68" y="196"/>
                    </a:lnTo>
                    <a:lnTo>
                      <a:pt x="64" y="195"/>
                    </a:lnTo>
                    <a:lnTo>
                      <a:pt x="58" y="193"/>
                    </a:lnTo>
                    <a:lnTo>
                      <a:pt x="51" y="191"/>
                    </a:lnTo>
                    <a:lnTo>
                      <a:pt x="43" y="190"/>
                    </a:lnTo>
                    <a:lnTo>
                      <a:pt x="33" y="190"/>
                    </a:lnTo>
                    <a:lnTo>
                      <a:pt x="25" y="191"/>
                    </a:lnTo>
                    <a:lnTo>
                      <a:pt x="17" y="193"/>
                    </a:lnTo>
                    <a:lnTo>
                      <a:pt x="8" y="195"/>
                    </a:lnTo>
                    <a:lnTo>
                      <a:pt x="18" y="171"/>
                    </a:lnTo>
                    <a:lnTo>
                      <a:pt x="20" y="133"/>
                    </a:lnTo>
                    <a:lnTo>
                      <a:pt x="14" y="8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2" y="35"/>
                    </a:lnTo>
                    <a:lnTo>
                      <a:pt x="2" y="32"/>
                    </a:lnTo>
                    <a:lnTo>
                      <a:pt x="7" y="30"/>
                    </a:lnTo>
                    <a:lnTo>
                      <a:pt x="14" y="27"/>
                    </a:lnTo>
                    <a:lnTo>
                      <a:pt x="21" y="24"/>
                    </a:lnTo>
                    <a:lnTo>
                      <a:pt x="31" y="19"/>
                    </a:lnTo>
                    <a:lnTo>
                      <a:pt x="39" y="14"/>
                    </a:lnTo>
                    <a:lnTo>
                      <a:pt x="48" y="9"/>
                    </a:lnTo>
                    <a:lnTo>
                      <a:pt x="55" y="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9" name="Freeform 125"/>
              <p:cNvSpPr>
                <a:spLocks/>
              </p:cNvSpPr>
              <p:nvPr/>
            </p:nvSpPr>
            <p:spPr bwMode="auto">
              <a:xfrm>
                <a:off x="1049" y="2506"/>
                <a:ext cx="37" cy="44"/>
              </a:xfrm>
              <a:custGeom>
                <a:avLst/>
                <a:gdLst>
                  <a:gd name="T0" fmla="*/ 37 w 110"/>
                  <a:gd name="T1" fmla="*/ 30 h 133"/>
                  <a:gd name="T2" fmla="*/ 35 w 110"/>
                  <a:gd name="T3" fmla="*/ 30 h 133"/>
                  <a:gd name="T4" fmla="*/ 33 w 110"/>
                  <a:gd name="T5" fmla="*/ 29 h 133"/>
                  <a:gd name="T6" fmla="*/ 31 w 110"/>
                  <a:gd name="T7" fmla="*/ 29 h 133"/>
                  <a:gd name="T8" fmla="*/ 29 w 110"/>
                  <a:gd name="T9" fmla="*/ 28 h 133"/>
                  <a:gd name="T10" fmla="*/ 27 w 110"/>
                  <a:gd name="T11" fmla="*/ 27 h 133"/>
                  <a:gd name="T12" fmla="*/ 26 w 110"/>
                  <a:gd name="T13" fmla="*/ 25 h 133"/>
                  <a:gd name="T14" fmla="*/ 25 w 110"/>
                  <a:gd name="T15" fmla="*/ 23 h 133"/>
                  <a:gd name="T16" fmla="*/ 24 w 110"/>
                  <a:gd name="T17" fmla="*/ 21 h 133"/>
                  <a:gd name="T18" fmla="*/ 22 w 110"/>
                  <a:gd name="T19" fmla="*/ 16 h 133"/>
                  <a:gd name="T20" fmla="*/ 20 w 110"/>
                  <a:gd name="T21" fmla="*/ 12 h 133"/>
                  <a:gd name="T22" fmla="*/ 18 w 110"/>
                  <a:gd name="T23" fmla="*/ 9 h 133"/>
                  <a:gd name="T24" fmla="*/ 15 w 110"/>
                  <a:gd name="T25" fmla="*/ 6 h 133"/>
                  <a:gd name="T26" fmla="*/ 12 w 110"/>
                  <a:gd name="T27" fmla="*/ 4 h 133"/>
                  <a:gd name="T28" fmla="*/ 9 w 110"/>
                  <a:gd name="T29" fmla="*/ 2 h 133"/>
                  <a:gd name="T30" fmla="*/ 6 w 110"/>
                  <a:gd name="T31" fmla="*/ 0 h 133"/>
                  <a:gd name="T32" fmla="*/ 3 w 110"/>
                  <a:gd name="T33" fmla="*/ 0 h 133"/>
                  <a:gd name="T34" fmla="*/ 0 w 110"/>
                  <a:gd name="T35" fmla="*/ 1 h 133"/>
                  <a:gd name="T36" fmla="*/ 0 w 110"/>
                  <a:gd name="T37" fmla="*/ 4 h 133"/>
                  <a:gd name="T38" fmla="*/ 2 w 110"/>
                  <a:gd name="T39" fmla="*/ 8 h 133"/>
                  <a:gd name="T40" fmla="*/ 6 w 110"/>
                  <a:gd name="T41" fmla="*/ 11 h 133"/>
                  <a:gd name="T42" fmla="*/ 9 w 110"/>
                  <a:gd name="T43" fmla="*/ 14 h 133"/>
                  <a:gd name="T44" fmla="*/ 12 w 110"/>
                  <a:gd name="T45" fmla="*/ 17 h 133"/>
                  <a:gd name="T46" fmla="*/ 13 w 110"/>
                  <a:gd name="T47" fmla="*/ 22 h 133"/>
                  <a:gd name="T48" fmla="*/ 13 w 110"/>
                  <a:gd name="T49" fmla="*/ 25 h 133"/>
                  <a:gd name="T50" fmla="*/ 13 w 110"/>
                  <a:gd name="T51" fmla="*/ 29 h 133"/>
                  <a:gd name="T52" fmla="*/ 13 w 110"/>
                  <a:gd name="T53" fmla="*/ 34 h 133"/>
                  <a:gd name="T54" fmla="*/ 14 w 110"/>
                  <a:gd name="T55" fmla="*/ 40 h 133"/>
                  <a:gd name="T56" fmla="*/ 17 w 110"/>
                  <a:gd name="T57" fmla="*/ 44 h 133"/>
                  <a:gd name="T58" fmla="*/ 18 w 110"/>
                  <a:gd name="T59" fmla="*/ 42 h 133"/>
                  <a:gd name="T60" fmla="*/ 20 w 110"/>
                  <a:gd name="T61" fmla="*/ 40 h 133"/>
                  <a:gd name="T62" fmla="*/ 23 w 110"/>
                  <a:gd name="T63" fmla="*/ 38 h 133"/>
                  <a:gd name="T64" fmla="*/ 26 w 110"/>
                  <a:gd name="T65" fmla="*/ 36 h 133"/>
                  <a:gd name="T66" fmla="*/ 29 w 110"/>
                  <a:gd name="T67" fmla="*/ 34 h 133"/>
                  <a:gd name="T68" fmla="*/ 32 w 110"/>
                  <a:gd name="T69" fmla="*/ 32 h 133"/>
                  <a:gd name="T70" fmla="*/ 34 w 110"/>
                  <a:gd name="T71" fmla="*/ 31 h 133"/>
                  <a:gd name="T72" fmla="*/ 37 w 110"/>
                  <a:gd name="T73" fmla="*/ 30 h 1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0"/>
                  <a:gd name="T112" fmla="*/ 0 h 133"/>
                  <a:gd name="T113" fmla="*/ 110 w 110"/>
                  <a:gd name="T114" fmla="*/ 133 h 1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0" h="133">
                    <a:moveTo>
                      <a:pt x="110" y="91"/>
                    </a:moveTo>
                    <a:lnTo>
                      <a:pt x="104" y="91"/>
                    </a:lnTo>
                    <a:lnTo>
                      <a:pt x="97" y="89"/>
                    </a:lnTo>
                    <a:lnTo>
                      <a:pt x="91" y="87"/>
                    </a:lnTo>
                    <a:lnTo>
                      <a:pt x="85" y="85"/>
                    </a:lnTo>
                    <a:lnTo>
                      <a:pt x="81" y="81"/>
                    </a:lnTo>
                    <a:lnTo>
                      <a:pt x="76" y="76"/>
                    </a:lnTo>
                    <a:lnTo>
                      <a:pt x="74" y="70"/>
                    </a:lnTo>
                    <a:lnTo>
                      <a:pt x="71" y="63"/>
                    </a:lnTo>
                    <a:lnTo>
                      <a:pt x="66" y="49"/>
                    </a:lnTo>
                    <a:lnTo>
                      <a:pt x="60" y="37"/>
                    </a:lnTo>
                    <a:lnTo>
                      <a:pt x="53" y="26"/>
                    </a:lnTo>
                    <a:lnTo>
                      <a:pt x="44" y="17"/>
                    </a:lnTo>
                    <a:lnTo>
                      <a:pt x="35" y="11"/>
                    </a:lnTo>
                    <a:lnTo>
                      <a:pt x="26" y="5"/>
                    </a:lnTo>
                    <a:lnTo>
                      <a:pt x="18" y="1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7" y="23"/>
                    </a:lnTo>
                    <a:lnTo>
                      <a:pt x="18" y="32"/>
                    </a:lnTo>
                    <a:lnTo>
                      <a:pt x="27" y="41"/>
                    </a:lnTo>
                    <a:lnTo>
                      <a:pt x="35" y="52"/>
                    </a:lnTo>
                    <a:lnTo>
                      <a:pt x="40" y="66"/>
                    </a:lnTo>
                    <a:lnTo>
                      <a:pt x="40" y="76"/>
                    </a:lnTo>
                    <a:lnTo>
                      <a:pt x="39" y="88"/>
                    </a:lnTo>
                    <a:lnTo>
                      <a:pt x="39" y="104"/>
                    </a:lnTo>
                    <a:lnTo>
                      <a:pt x="41" y="120"/>
                    </a:lnTo>
                    <a:lnTo>
                      <a:pt x="50" y="133"/>
                    </a:lnTo>
                    <a:lnTo>
                      <a:pt x="54" y="127"/>
                    </a:lnTo>
                    <a:lnTo>
                      <a:pt x="60" y="121"/>
                    </a:lnTo>
                    <a:lnTo>
                      <a:pt x="68" y="114"/>
                    </a:lnTo>
                    <a:lnTo>
                      <a:pt x="76" y="108"/>
                    </a:lnTo>
                    <a:lnTo>
                      <a:pt x="85" y="102"/>
                    </a:lnTo>
                    <a:lnTo>
                      <a:pt x="94" y="98"/>
                    </a:lnTo>
                    <a:lnTo>
                      <a:pt x="102" y="93"/>
                    </a:lnTo>
                    <a:lnTo>
                      <a:pt x="110" y="91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0" name="Freeform 126"/>
              <p:cNvSpPr>
                <a:spLocks/>
              </p:cNvSpPr>
              <p:nvPr/>
            </p:nvSpPr>
            <p:spPr bwMode="auto">
              <a:xfrm>
                <a:off x="1047" y="2535"/>
                <a:ext cx="64" cy="45"/>
              </a:xfrm>
              <a:custGeom>
                <a:avLst/>
                <a:gdLst>
                  <a:gd name="T0" fmla="*/ 64 w 193"/>
                  <a:gd name="T1" fmla="*/ 8 h 134"/>
                  <a:gd name="T2" fmla="*/ 63 w 193"/>
                  <a:gd name="T3" fmla="*/ 6 h 134"/>
                  <a:gd name="T4" fmla="*/ 62 w 193"/>
                  <a:gd name="T5" fmla="*/ 5 h 134"/>
                  <a:gd name="T6" fmla="*/ 60 w 193"/>
                  <a:gd name="T7" fmla="*/ 3 h 134"/>
                  <a:gd name="T8" fmla="*/ 59 w 193"/>
                  <a:gd name="T9" fmla="*/ 2 h 134"/>
                  <a:gd name="T10" fmla="*/ 57 w 193"/>
                  <a:gd name="T11" fmla="*/ 1 h 134"/>
                  <a:gd name="T12" fmla="*/ 55 w 193"/>
                  <a:gd name="T13" fmla="*/ 0 h 134"/>
                  <a:gd name="T14" fmla="*/ 52 w 193"/>
                  <a:gd name="T15" fmla="*/ 0 h 134"/>
                  <a:gd name="T16" fmla="*/ 49 w 193"/>
                  <a:gd name="T17" fmla="*/ 1 h 134"/>
                  <a:gd name="T18" fmla="*/ 45 w 193"/>
                  <a:gd name="T19" fmla="*/ 2 h 134"/>
                  <a:gd name="T20" fmla="*/ 41 w 193"/>
                  <a:gd name="T21" fmla="*/ 3 h 134"/>
                  <a:gd name="T22" fmla="*/ 37 w 193"/>
                  <a:gd name="T23" fmla="*/ 5 h 134"/>
                  <a:gd name="T24" fmla="*/ 34 w 193"/>
                  <a:gd name="T25" fmla="*/ 6 h 134"/>
                  <a:gd name="T26" fmla="*/ 30 w 193"/>
                  <a:gd name="T27" fmla="*/ 8 h 134"/>
                  <a:gd name="T28" fmla="*/ 28 w 193"/>
                  <a:gd name="T29" fmla="*/ 10 h 134"/>
                  <a:gd name="T30" fmla="*/ 25 w 193"/>
                  <a:gd name="T31" fmla="*/ 12 h 134"/>
                  <a:gd name="T32" fmla="*/ 23 w 193"/>
                  <a:gd name="T33" fmla="*/ 14 h 134"/>
                  <a:gd name="T34" fmla="*/ 21 w 193"/>
                  <a:gd name="T35" fmla="*/ 16 h 134"/>
                  <a:gd name="T36" fmla="*/ 18 w 193"/>
                  <a:gd name="T37" fmla="*/ 20 h 134"/>
                  <a:gd name="T38" fmla="*/ 14 w 193"/>
                  <a:gd name="T39" fmla="*/ 24 h 134"/>
                  <a:gd name="T40" fmla="*/ 11 w 193"/>
                  <a:gd name="T41" fmla="*/ 29 h 134"/>
                  <a:gd name="T42" fmla="*/ 7 w 193"/>
                  <a:gd name="T43" fmla="*/ 33 h 134"/>
                  <a:gd name="T44" fmla="*/ 4 w 193"/>
                  <a:gd name="T45" fmla="*/ 37 h 134"/>
                  <a:gd name="T46" fmla="*/ 1 w 193"/>
                  <a:gd name="T47" fmla="*/ 40 h 134"/>
                  <a:gd name="T48" fmla="*/ 0 w 193"/>
                  <a:gd name="T49" fmla="*/ 42 h 134"/>
                  <a:gd name="T50" fmla="*/ 1 w 193"/>
                  <a:gd name="T51" fmla="*/ 43 h 134"/>
                  <a:gd name="T52" fmla="*/ 2 w 193"/>
                  <a:gd name="T53" fmla="*/ 44 h 134"/>
                  <a:gd name="T54" fmla="*/ 3 w 193"/>
                  <a:gd name="T55" fmla="*/ 44 h 134"/>
                  <a:gd name="T56" fmla="*/ 4 w 193"/>
                  <a:gd name="T57" fmla="*/ 45 h 134"/>
                  <a:gd name="T58" fmla="*/ 6 w 193"/>
                  <a:gd name="T59" fmla="*/ 45 h 134"/>
                  <a:gd name="T60" fmla="*/ 8 w 193"/>
                  <a:gd name="T61" fmla="*/ 44 h 134"/>
                  <a:gd name="T62" fmla="*/ 11 w 193"/>
                  <a:gd name="T63" fmla="*/ 43 h 134"/>
                  <a:gd name="T64" fmla="*/ 15 w 193"/>
                  <a:gd name="T65" fmla="*/ 42 h 134"/>
                  <a:gd name="T66" fmla="*/ 14 w 193"/>
                  <a:gd name="T67" fmla="*/ 40 h 134"/>
                  <a:gd name="T68" fmla="*/ 13 w 193"/>
                  <a:gd name="T69" fmla="*/ 39 h 134"/>
                  <a:gd name="T70" fmla="*/ 13 w 193"/>
                  <a:gd name="T71" fmla="*/ 37 h 134"/>
                  <a:gd name="T72" fmla="*/ 14 w 193"/>
                  <a:gd name="T73" fmla="*/ 35 h 134"/>
                  <a:gd name="T74" fmla="*/ 15 w 193"/>
                  <a:gd name="T75" fmla="*/ 33 h 134"/>
                  <a:gd name="T76" fmla="*/ 19 w 193"/>
                  <a:gd name="T77" fmla="*/ 30 h 134"/>
                  <a:gd name="T78" fmla="*/ 24 w 193"/>
                  <a:gd name="T79" fmla="*/ 27 h 134"/>
                  <a:gd name="T80" fmla="*/ 31 w 193"/>
                  <a:gd name="T81" fmla="*/ 24 h 134"/>
                  <a:gd name="T82" fmla="*/ 34 w 193"/>
                  <a:gd name="T83" fmla="*/ 22 h 134"/>
                  <a:gd name="T84" fmla="*/ 38 w 193"/>
                  <a:gd name="T85" fmla="*/ 20 h 134"/>
                  <a:gd name="T86" fmla="*/ 42 w 193"/>
                  <a:gd name="T87" fmla="*/ 18 h 134"/>
                  <a:gd name="T88" fmla="*/ 45 w 193"/>
                  <a:gd name="T89" fmla="*/ 16 h 134"/>
                  <a:gd name="T90" fmla="*/ 49 w 193"/>
                  <a:gd name="T91" fmla="*/ 14 h 134"/>
                  <a:gd name="T92" fmla="*/ 54 w 193"/>
                  <a:gd name="T93" fmla="*/ 11 h 134"/>
                  <a:gd name="T94" fmla="*/ 59 w 193"/>
                  <a:gd name="T95" fmla="*/ 9 h 134"/>
                  <a:gd name="T96" fmla="*/ 64 w 193"/>
                  <a:gd name="T97" fmla="*/ 8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"/>
                  <a:gd name="T148" fmla="*/ 0 h 134"/>
                  <a:gd name="T149" fmla="*/ 193 w 193"/>
                  <a:gd name="T150" fmla="*/ 134 h 1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" h="134">
                    <a:moveTo>
                      <a:pt x="193" y="23"/>
                    </a:moveTo>
                    <a:lnTo>
                      <a:pt x="190" y="18"/>
                    </a:lnTo>
                    <a:lnTo>
                      <a:pt x="186" y="15"/>
                    </a:lnTo>
                    <a:lnTo>
                      <a:pt x="182" y="10"/>
                    </a:lnTo>
                    <a:lnTo>
                      <a:pt x="178" y="5"/>
                    </a:lnTo>
                    <a:lnTo>
                      <a:pt x="172" y="3"/>
                    </a:lnTo>
                    <a:lnTo>
                      <a:pt x="165" y="0"/>
                    </a:lnTo>
                    <a:lnTo>
                      <a:pt x="157" y="0"/>
                    </a:lnTo>
                    <a:lnTo>
                      <a:pt x="147" y="2"/>
                    </a:lnTo>
                    <a:lnTo>
                      <a:pt x="136" y="5"/>
                    </a:lnTo>
                    <a:lnTo>
                      <a:pt x="125" y="10"/>
                    </a:lnTo>
                    <a:lnTo>
                      <a:pt x="113" y="15"/>
                    </a:lnTo>
                    <a:lnTo>
                      <a:pt x="102" y="19"/>
                    </a:lnTo>
                    <a:lnTo>
                      <a:pt x="91" y="25"/>
                    </a:lnTo>
                    <a:lnTo>
                      <a:pt x="83" y="31"/>
                    </a:lnTo>
                    <a:lnTo>
                      <a:pt x="75" y="36"/>
                    </a:lnTo>
                    <a:lnTo>
                      <a:pt x="69" y="42"/>
                    </a:lnTo>
                    <a:lnTo>
                      <a:pt x="63" y="49"/>
                    </a:lnTo>
                    <a:lnTo>
                      <a:pt x="53" y="60"/>
                    </a:lnTo>
                    <a:lnTo>
                      <a:pt x="42" y="72"/>
                    </a:lnTo>
                    <a:lnTo>
                      <a:pt x="32" y="85"/>
                    </a:lnTo>
                    <a:lnTo>
                      <a:pt x="21" y="98"/>
                    </a:lnTo>
                    <a:lnTo>
                      <a:pt x="12" y="110"/>
                    </a:lnTo>
                    <a:lnTo>
                      <a:pt x="4" y="119"/>
                    </a:lnTo>
                    <a:lnTo>
                      <a:pt x="0" y="126"/>
                    </a:lnTo>
                    <a:lnTo>
                      <a:pt x="2" y="129"/>
                    </a:lnTo>
                    <a:lnTo>
                      <a:pt x="6" y="130"/>
                    </a:lnTo>
                    <a:lnTo>
                      <a:pt x="8" y="132"/>
                    </a:lnTo>
                    <a:lnTo>
                      <a:pt x="13" y="134"/>
                    </a:lnTo>
                    <a:lnTo>
                      <a:pt x="18" y="134"/>
                    </a:lnTo>
                    <a:lnTo>
                      <a:pt x="25" y="132"/>
                    </a:lnTo>
                    <a:lnTo>
                      <a:pt x="34" y="129"/>
                    </a:lnTo>
                    <a:lnTo>
                      <a:pt x="45" y="124"/>
                    </a:lnTo>
                    <a:lnTo>
                      <a:pt x="42" y="119"/>
                    </a:lnTo>
                    <a:lnTo>
                      <a:pt x="40" y="116"/>
                    </a:lnTo>
                    <a:lnTo>
                      <a:pt x="39" y="110"/>
                    </a:lnTo>
                    <a:lnTo>
                      <a:pt x="41" y="104"/>
                    </a:lnTo>
                    <a:lnTo>
                      <a:pt x="46" y="97"/>
                    </a:lnTo>
                    <a:lnTo>
                      <a:pt x="56" y="90"/>
                    </a:lnTo>
                    <a:lnTo>
                      <a:pt x="71" y="80"/>
                    </a:lnTo>
                    <a:lnTo>
                      <a:pt x="94" y="71"/>
                    </a:lnTo>
                    <a:lnTo>
                      <a:pt x="104" y="66"/>
                    </a:lnTo>
                    <a:lnTo>
                      <a:pt x="114" y="60"/>
                    </a:lnTo>
                    <a:lnTo>
                      <a:pt x="126" y="54"/>
                    </a:lnTo>
                    <a:lnTo>
                      <a:pt x="136" y="47"/>
                    </a:lnTo>
                    <a:lnTo>
                      <a:pt x="149" y="41"/>
                    </a:lnTo>
                    <a:lnTo>
                      <a:pt x="163" y="34"/>
                    </a:lnTo>
                    <a:lnTo>
                      <a:pt x="177" y="28"/>
                    </a:lnTo>
                    <a:lnTo>
                      <a:pt x="193" y="23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1" name="Freeform 127"/>
              <p:cNvSpPr>
                <a:spLocks/>
              </p:cNvSpPr>
              <p:nvPr/>
            </p:nvSpPr>
            <p:spPr bwMode="auto">
              <a:xfrm>
                <a:off x="1063" y="2545"/>
                <a:ext cx="69" cy="32"/>
              </a:xfrm>
              <a:custGeom>
                <a:avLst/>
                <a:gdLst>
                  <a:gd name="T0" fmla="*/ 69 w 208"/>
                  <a:gd name="T1" fmla="*/ 5 h 96"/>
                  <a:gd name="T2" fmla="*/ 68 w 208"/>
                  <a:gd name="T3" fmla="*/ 4 h 96"/>
                  <a:gd name="T4" fmla="*/ 66 w 208"/>
                  <a:gd name="T5" fmla="*/ 3 h 96"/>
                  <a:gd name="T6" fmla="*/ 64 w 208"/>
                  <a:gd name="T7" fmla="*/ 1 h 96"/>
                  <a:gd name="T8" fmla="*/ 62 w 208"/>
                  <a:gd name="T9" fmla="*/ 1 h 96"/>
                  <a:gd name="T10" fmla="*/ 60 w 208"/>
                  <a:gd name="T11" fmla="*/ 0 h 96"/>
                  <a:gd name="T12" fmla="*/ 57 w 208"/>
                  <a:gd name="T13" fmla="*/ 0 h 96"/>
                  <a:gd name="T14" fmla="*/ 54 w 208"/>
                  <a:gd name="T15" fmla="*/ 0 h 96"/>
                  <a:gd name="T16" fmla="*/ 51 w 208"/>
                  <a:gd name="T17" fmla="*/ 1 h 96"/>
                  <a:gd name="T18" fmla="*/ 47 w 208"/>
                  <a:gd name="T19" fmla="*/ 2 h 96"/>
                  <a:gd name="T20" fmla="*/ 43 w 208"/>
                  <a:gd name="T21" fmla="*/ 4 h 96"/>
                  <a:gd name="T22" fmla="*/ 39 w 208"/>
                  <a:gd name="T23" fmla="*/ 6 h 96"/>
                  <a:gd name="T24" fmla="*/ 35 w 208"/>
                  <a:gd name="T25" fmla="*/ 8 h 96"/>
                  <a:gd name="T26" fmla="*/ 31 w 208"/>
                  <a:gd name="T27" fmla="*/ 10 h 96"/>
                  <a:gd name="T28" fmla="*/ 27 w 208"/>
                  <a:gd name="T29" fmla="*/ 12 h 96"/>
                  <a:gd name="T30" fmla="*/ 24 w 208"/>
                  <a:gd name="T31" fmla="*/ 13 h 96"/>
                  <a:gd name="T32" fmla="*/ 21 w 208"/>
                  <a:gd name="T33" fmla="*/ 15 h 96"/>
                  <a:gd name="T34" fmla="*/ 18 w 208"/>
                  <a:gd name="T35" fmla="*/ 16 h 96"/>
                  <a:gd name="T36" fmla="*/ 14 w 208"/>
                  <a:gd name="T37" fmla="*/ 18 h 96"/>
                  <a:gd name="T38" fmla="*/ 10 w 208"/>
                  <a:gd name="T39" fmla="*/ 19 h 96"/>
                  <a:gd name="T40" fmla="*/ 6 w 208"/>
                  <a:gd name="T41" fmla="*/ 21 h 96"/>
                  <a:gd name="T42" fmla="*/ 2 w 208"/>
                  <a:gd name="T43" fmla="*/ 23 h 96"/>
                  <a:gd name="T44" fmla="*/ 0 w 208"/>
                  <a:gd name="T45" fmla="*/ 26 h 96"/>
                  <a:gd name="T46" fmla="*/ 0 w 208"/>
                  <a:gd name="T47" fmla="*/ 28 h 96"/>
                  <a:gd name="T48" fmla="*/ 2 w 208"/>
                  <a:gd name="T49" fmla="*/ 31 h 96"/>
                  <a:gd name="T50" fmla="*/ 3 w 208"/>
                  <a:gd name="T51" fmla="*/ 32 h 96"/>
                  <a:gd name="T52" fmla="*/ 5 w 208"/>
                  <a:gd name="T53" fmla="*/ 32 h 96"/>
                  <a:gd name="T54" fmla="*/ 8 w 208"/>
                  <a:gd name="T55" fmla="*/ 32 h 96"/>
                  <a:gd name="T56" fmla="*/ 11 w 208"/>
                  <a:gd name="T57" fmla="*/ 32 h 96"/>
                  <a:gd name="T58" fmla="*/ 14 w 208"/>
                  <a:gd name="T59" fmla="*/ 32 h 96"/>
                  <a:gd name="T60" fmla="*/ 17 w 208"/>
                  <a:gd name="T61" fmla="*/ 32 h 96"/>
                  <a:gd name="T62" fmla="*/ 19 w 208"/>
                  <a:gd name="T63" fmla="*/ 31 h 96"/>
                  <a:gd name="T64" fmla="*/ 21 w 208"/>
                  <a:gd name="T65" fmla="*/ 31 h 96"/>
                  <a:gd name="T66" fmla="*/ 28 w 208"/>
                  <a:gd name="T67" fmla="*/ 28 h 96"/>
                  <a:gd name="T68" fmla="*/ 35 w 208"/>
                  <a:gd name="T69" fmla="*/ 23 h 96"/>
                  <a:gd name="T70" fmla="*/ 41 w 208"/>
                  <a:gd name="T71" fmla="*/ 19 h 96"/>
                  <a:gd name="T72" fmla="*/ 47 w 208"/>
                  <a:gd name="T73" fmla="*/ 15 h 96"/>
                  <a:gd name="T74" fmla="*/ 54 w 208"/>
                  <a:gd name="T75" fmla="*/ 11 h 96"/>
                  <a:gd name="T76" fmla="*/ 60 w 208"/>
                  <a:gd name="T77" fmla="*/ 7 h 96"/>
                  <a:gd name="T78" fmla="*/ 65 w 208"/>
                  <a:gd name="T79" fmla="*/ 5 h 96"/>
                  <a:gd name="T80" fmla="*/ 69 w 208"/>
                  <a:gd name="T81" fmla="*/ 5 h 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8"/>
                  <a:gd name="T124" fmla="*/ 0 h 96"/>
                  <a:gd name="T125" fmla="*/ 208 w 208"/>
                  <a:gd name="T126" fmla="*/ 96 h 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8" h="96">
                    <a:moveTo>
                      <a:pt x="208" y="14"/>
                    </a:moveTo>
                    <a:lnTo>
                      <a:pt x="204" y="12"/>
                    </a:lnTo>
                    <a:lnTo>
                      <a:pt x="199" y="8"/>
                    </a:lnTo>
                    <a:lnTo>
                      <a:pt x="193" y="4"/>
                    </a:lnTo>
                    <a:lnTo>
                      <a:pt x="187" y="2"/>
                    </a:lnTo>
                    <a:lnTo>
                      <a:pt x="180" y="1"/>
                    </a:lnTo>
                    <a:lnTo>
                      <a:pt x="171" y="0"/>
                    </a:lnTo>
                    <a:lnTo>
                      <a:pt x="163" y="1"/>
                    </a:lnTo>
                    <a:lnTo>
                      <a:pt x="154" y="3"/>
                    </a:lnTo>
                    <a:lnTo>
                      <a:pt x="143" y="7"/>
                    </a:lnTo>
                    <a:lnTo>
                      <a:pt x="131" y="12"/>
                    </a:lnTo>
                    <a:lnTo>
                      <a:pt x="118" y="18"/>
                    </a:lnTo>
                    <a:lnTo>
                      <a:pt x="106" y="24"/>
                    </a:lnTo>
                    <a:lnTo>
                      <a:pt x="93" y="29"/>
                    </a:lnTo>
                    <a:lnTo>
                      <a:pt x="82" y="35"/>
                    </a:lnTo>
                    <a:lnTo>
                      <a:pt x="72" y="40"/>
                    </a:lnTo>
                    <a:lnTo>
                      <a:pt x="63" y="45"/>
                    </a:lnTo>
                    <a:lnTo>
                      <a:pt x="54" y="49"/>
                    </a:lnTo>
                    <a:lnTo>
                      <a:pt x="43" y="53"/>
                    </a:lnTo>
                    <a:lnTo>
                      <a:pt x="30" y="58"/>
                    </a:lnTo>
                    <a:lnTo>
                      <a:pt x="18" y="64"/>
                    </a:lnTo>
                    <a:lnTo>
                      <a:pt x="7" y="70"/>
                    </a:lnTo>
                    <a:lnTo>
                      <a:pt x="1" y="77"/>
                    </a:lnTo>
                    <a:lnTo>
                      <a:pt x="0" y="85"/>
                    </a:lnTo>
                    <a:lnTo>
                      <a:pt x="5" y="94"/>
                    </a:lnTo>
                    <a:lnTo>
                      <a:pt x="10" y="95"/>
                    </a:lnTo>
                    <a:lnTo>
                      <a:pt x="16" y="95"/>
                    </a:lnTo>
                    <a:lnTo>
                      <a:pt x="24" y="96"/>
                    </a:lnTo>
                    <a:lnTo>
                      <a:pt x="32" y="95"/>
                    </a:lnTo>
                    <a:lnTo>
                      <a:pt x="42" y="95"/>
                    </a:lnTo>
                    <a:lnTo>
                      <a:pt x="50" y="95"/>
                    </a:lnTo>
                    <a:lnTo>
                      <a:pt x="57" y="94"/>
                    </a:lnTo>
                    <a:lnTo>
                      <a:pt x="64" y="94"/>
                    </a:lnTo>
                    <a:lnTo>
                      <a:pt x="83" y="83"/>
                    </a:lnTo>
                    <a:lnTo>
                      <a:pt x="104" y="70"/>
                    </a:lnTo>
                    <a:lnTo>
                      <a:pt x="124" y="57"/>
                    </a:lnTo>
                    <a:lnTo>
                      <a:pt x="143" y="44"/>
                    </a:lnTo>
                    <a:lnTo>
                      <a:pt x="162" y="32"/>
                    </a:lnTo>
                    <a:lnTo>
                      <a:pt x="180" y="22"/>
                    </a:lnTo>
                    <a:lnTo>
                      <a:pt x="195" y="16"/>
                    </a:lnTo>
                    <a:lnTo>
                      <a:pt x="208" y="14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2" name="Freeform 128"/>
              <p:cNvSpPr>
                <a:spLocks/>
              </p:cNvSpPr>
              <p:nvPr/>
            </p:nvSpPr>
            <p:spPr bwMode="auto">
              <a:xfrm>
                <a:off x="1167" y="2556"/>
                <a:ext cx="55" cy="44"/>
              </a:xfrm>
              <a:custGeom>
                <a:avLst/>
                <a:gdLst>
                  <a:gd name="T0" fmla="*/ 0 w 166"/>
                  <a:gd name="T1" fmla="*/ 3 h 131"/>
                  <a:gd name="T2" fmla="*/ 2 w 166"/>
                  <a:gd name="T3" fmla="*/ 3 h 131"/>
                  <a:gd name="T4" fmla="*/ 6 w 166"/>
                  <a:gd name="T5" fmla="*/ 2 h 131"/>
                  <a:gd name="T6" fmla="*/ 9 w 166"/>
                  <a:gd name="T7" fmla="*/ 1 h 131"/>
                  <a:gd name="T8" fmla="*/ 13 w 166"/>
                  <a:gd name="T9" fmla="*/ 1 h 131"/>
                  <a:gd name="T10" fmla="*/ 17 w 166"/>
                  <a:gd name="T11" fmla="*/ 0 h 131"/>
                  <a:gd name="T12" fmla="*/ 20 w 166"/>
                  <a:gd name="T13" fmla="*/ 0 h 131"/>
                  <a:gd name="T14" fmla="*/ 23 w 166"/>
                  <a:gd name="T15" fmla="*/ 0 h 131"/>
                  <a:gd name="T16" fmla="*/ 25 w 166"/>
                  <a:gd name="T17" fmla="*/ 1 h 131"/>
                  <a:gd name="T18" fmla="*/ 30 w 166"/>
                  <a:gd name="T19" fmla="*/ 5 h 131"/>
                  <a:gd name="T20" fmla="*/ 34 w 166"/>
                  <a:gd name="T21" fmla="*/ 9 h 131"/>
                  <a:gd name="T22" fmla="*/ 37 w 166"/>
                  <a:gd name="T23" fmla="*/ 14 h 131"/>
                  <a:gd name="T24" fmla="*/ 41 w 166"/>
                  <a:gd name="T25" fmla="*/ 20 h 131"/>
                  <a:gd name="T26" fmla="*/ 44 w 166"/>
                  <a:gd name="T27" fmla="*/ 27 h 131"/>
                  <a:gd name="T28" fmla="*/ 47 w 166"/>
                  <a:gd name="T29" fmla="*/ 33 h 131"/>
                  <a:gd name="T30" fmla="*/ 51 w 166"/>
                  <a:gd name="T31" fmla="*/ 39 h 131"/>
                  <a:gd name="T32" fmla="*/ 55 w 166"/>
                  <a:gd name="T33" fmla="*/ 44 h 131"/>
                  <a:gd name="T34" fmla="*/ 54 w 166"/>
                  <a:gd name="T35" fmla="*/ 44 h 131"/>
                  <a:gd name="T36" fmla="*/ 52 w 166"/>
                  <a:gd name="T37" fmla="*/ 44 h 131"/>
                  <a:gd name="T38" fmla="*/ 50 w 166"/>
                  <a:gd name="T39" fmla="*/ 43 h 131"/>
                  <a:gd name="T40" fmla="*/ 47 w 166"/>
                  <a:gd name="T41" fmla="*/ 43 h 131"/>
                  <a:gd name="T42" fmla="*/ 45 w 166"/>
                  <a:gd name="T43" fmla="*/ 41 h 131"/>
                  <a:gd name="T44" fmla="*/ 43 w 166"/>
                  <a:gd name="T45" fmla="*/ 39 h 131"/>
                  <a:gd name="T46" fmla="*/ 41 w 166"/>
                  <a:gd name="T47" fmla="*/ 36 h 131"/>
                  <a:gd name="T48" fmla="*/ 40 w 166"/>
                  <a:gd name="T49" fmla="*/ 33 h 131"/>
                  <a:gd name="T50" fmla="*/ 38 w 166"/>
                  <a:gd name="T51" fmla="*/ 32 h 131"/>
                  <a:gd name="T52" fmla="*/ 36 w 166"/>
                  <a:gd name="T53" fmla="*/ 31 h 131"/>
                  <a:gd name="T54" fmla="*/ 35 w 166"/>
                  <a:gd name="T55" fmla="*/ 29 h 131"/>
                  <a:gd name="T56" fmla="*/ 33 w 166"/>
                  <a:gd name="T57" fmla="*/ 28 h 131"/>
                  <a:gd name="T58" fmla="*/ 30 w 166"/>
                  <a:gd name="T59" fmla="*/ 26 h 131"/>
                  <a:gd name="T60" fmla="*/ 28 w 166"/>
                  <a:gd name="T61" fmla="*/ 25 h 131"/>
                  <a:gd name="T62" fmla="*/ 27 w 166"/>
                  <a:gd name="T63" fmla="*/ 23 h 131"/>
                  <a:gd name="T64" fmla="*/ 26 w 166"/>
                  <a:gd name="T65" fmla="*/ 22 h 131"/>
                  <a:gd name="T66" fmla="*/ 24 w 166"/>
                  <a:gd name="T67" fmla="*/ 16 h 131"/>
                  <a:gd name="T68" fmla="*/ 21 w 166"/>
                  <a:gd name="T69" fmla="*/ 12 h 131"/>
                  <a:gd name="T70" fmla="*/ 18 w 166"/>
                  <a:gd name="T71" fmla="*/ 8 h 131"/>
                  <a:gd name="T72" fmla="*/ 15 w 166"/>
                  <a:gd name="T73" fmla="*/ 6 h 131"/>
                  <a:gd name="T74" fmla="*/ 11 w 166"/>
                  <a:gd name="T75" fmla="*/ 5 h 131"/>
                  <a:gd name="T76" fmla="*/ 7 w 166"/>
                  <a:gd name="T77" fmla="*/ 5 h 131"/>
                  <a:gd name="T78" fmla="*/ 4 w 166"/>
                  <a:gd name="T79" fmla="*/ 4 h 131"/>
                  <a:gd name="T80" fmla="*/ 0 w 166"/>
                  <a:gd name="T81" fmla="*/ 3 h 1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6"/>
                  <a:gd name="T124" fmla="*/ 0 h 131"/>
                  <a:gd name="T125" fmla="*/ 166 w 166"/>
                  <a:gd name="T126" fmla="*/ 131 h 1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6" h="131">
                    <a:moveTo>
                      <a:pt x="0" y="10"/>
                    </a:moveTo>
                    <a:lnTo>
                      <a:pt x="7" y="8"/>
                    </a:lnTo>
                    <a:lnTo>
                      <a:pt x="17" y="6"/>
                    </a:lnTo>
                    <a:lnTo>
                      <a:pt x="28" y="4"/>
                    </a:lnTo>
                    <a:lnTo>
                      <a:pt x="39" y="2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70" y="0"/>
                    </a:lnTo>
                    <a:lnTo>
                      <a:pt x="76" y="3"/>
                    </a:lnTo>
                    <a:lnTo>
                      <a:pt x="90" y="14"/>
                    </a:lnTo>
                    <a:lnTo>
                      <a:pt x="102" y="28"/>
                    </a:lnTo>
                    <a:lnTo>
                      <a:pt x="113" y="43"/>
                    </a:lnTo>
                    <a:lnTo>
                      <a:pt x="124" y="61"/>
                    </a:lnTo>
                    <a:lnTo>
                      <a:pt x="133" y="80"/>
                    </a:lnTo>
                    <a:lnTo>
                      <a:pt x="143" y="98"/>
                    </a:lnTo>
                    <a:lnTo>
                      <a:pt x="153" y="115"/>
                    </a:lnTo>
                    <a:lnTo>
                      <a:pt x="166" y="130"/>
                    </a:lnTo>
                    <a:lnTo>
                      <a:pt x="162" y="131"/>
                    </a:lnTo>
                    <a:lnTo>
                      <a:pt x="156" y="131"/>
                    </a:lnTo>
                    <a:lnTo>
                      <a:pt x="150" y="129"/>
                    </a:lnTo>
                    <a:lnTo>
                      <a:pt x="143" y="127"/>
                    </a:lnTo>
                    <a:lnTo>
                      <a:pt x="135" y="122"/>
                    </a:lnTo>
                    <a:lnTo>
                      <a:pt x="129" y="116"/>
                    </a:lnTo>
                    <a:lnTo>
                      <a:pt x="125" y="108"/>
                    </a:lnTo>
                    <a:lnTo>
                      <a:pt x="121" y="98"/>
                    </a:lnTo>
                    <a:lnTo>
                      <a:pt x="116" y="96"/>
                    </a:lnTo>
                    <a:lnTo>
                      <a:pt x="110" y="92"/>
                    </a:lnTo>
                    <a:lnTo>
                      <a:pt x="105" y="87"/>
                    </a:lnTo>
                    <a:lnTo>
                      <a:pt x="99" y="83"/>
                    </a:lnTo>
                    <a:lnTo>
                      <a:pt x="91" y="78"/>
                    </a:lnTo>
                    <a:lnTo>
                      <a:pt x="86" y="73"/>
                    </a:lnTo>
                    <a:lnTo>
                      <a:pt x="82" y="68"/>
                    </a:lnTo>
                    <a:lnTo>
                      <a:pt x="78" y="66"/>
                    </a:lnTo>
                    <a:lnTo>
                      <a:pt x="71" y="48"/>
                    </a:lnTo>
                    <a:lnTo>
                      <a:pt x="63" y="35"/>
                    </a:lnTo>
                    <a:lnTo>
                      <a:pt x="53" y="25"/>
                    </a:lnTo>
                    <a:lnTo>
                      <a:pt x="44" y="19"/>
                    </a:lnTo>
                    <a:lnTo>
                      <a:pt x="34" y="16"/>
                    </a:lnTo>
                    <a:lnTo>
                      <a:pt x="22" y="14"/>
                    </a:lnTo>
                    <a:lnTo>
                      <a:pt x="1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3" name="Freeform 129"/>
              <p:cNvSpPr>
                <a:spLocks/>
              </p:cNvSpPr>
              <p:nvPr/>
            </p:nvSpPr>
            <p:spPr bwMode="auto">
              <a:xfrm>
                <a:off x="1169" y="2563"/>
                <a:ext cx="27" cy="61"/>
              </a:xfrm>
              <a:custGeom>
                <a:avLst/>
                <a:gdLst>
                  <a:gd name="T0" fmla="*/ 0 w 79"/>
                  <a:gd name="T1" fmla="*/ 0 h 183"/>
                  <a:gd name="T2" fmla="*/ 2 w 79"/>
                  <a:gd name="T3" fmla="*/ 0 h 183"/>
                  <a:gd name="T4" fmla="*/ 4 w 79"/>
                  <a:gd name="T5" fmla="*/ 0 h 183"/>
                  <a:gd name="T6" fmla="*/ 6 w 79"/>
                  <a:gd name="T7" fmla="*/ 1 h 183"/>
                  <a:gd name="T8" fmla="*/ 9 w 79"/>
                  <a:gd name="T9" fmla="*/ 1 h 183"/>
                  <a:gd name="T10" fmla="*/ 11 w 79"/>
                  <a:gd name="T11" fmla="*/ 2 h 183"/>
                  <a:gd name="T12" fmla="*/ 14 w 79"/>
                  <a:gd name="T13" fmla="*/ 3 h 183"/>
                  <a:gd name="T14" fmla="*/ 15 w 79"/>
                  <a:gd name="T15" fmla="*/ 4 h 183"/>
                  <a:gd name="T16" fmla="*/ 17 w 79"/>
                  <a:gd name="T17" fmla="*/ 6 h 183"/>
                  <a:gd name="T18" fmla="*/ 20 w 79"/>
                  <a:gd name="T19" fmla="*/ 13 h 183"/>
                  <a:gd name="T20" fmla="*/ 23 w 79"/>
                  <a:gd name="T21" fmla="*/ 25 h 183"/>
                  <a:gd name="T22" fmla="*/ 26 w 79"/>
                  <a:gd name="T23" fmla="*/ 37 h 183"/>
                  <a:gd name="T24" fmla="*/ 27 w 79"/>
                  <a:gd name="T25" fmla="*/ 44 h 183"/>
                  <a:gd name="T26" fmla="*/ 26 w 79"/>
                  <a:gd name="T27" fmla="*/ 46 h 183"/>
                  <a:gd name="T28" fmla="*/ 25 w 79"/>
                  <a:gd name="T29" fmla="*/ 48 h 183"/>
                  <a:gd name="T30" fmla="*/ 23 w 79"/>
                  <a:gd name="T31" fmla="*/ 50 h 183"/>
                  <a:gd name="T32" fmla="*/ 21 w 79"/>
                  <a:gd name="T33" fmla="*/ 53 h 183"/>
                  <a:gd name="T34" fmla="*/ 19 w 79"/>
                  <a:gd name="T35" fmla="*/ 55 h 183"/>
                  <a:gd name="T36" fmla="*/ 17 w 79"/>
                  <a:gd name="T37" fmla="*/ 57 h 183"/>
                  <a:gd name="T38" fmla="*/ 16 w 79"/>
                  <a:gd name="T39" fmla="*/ 59 h 183"/>
                  <a:gd name="T40" fmla="*/ 15 w 79"/>
                  <a:gd name="T41" fmla="*/ 61 h 183"/>
                  <a:gd name="T42" fmla="*/ 13 w 79"/>
                  <a:gd name="T43" fmla="*/ 57 h 183"/>
                  <a:gd name="T44" fmla="*/ 13 w 79"/>
                  <a:gd name="T45" fmla="*/ 52 h 183"/>
                  <a:gd name="T46" fmla="*/ 14 w 79"/>
                  <a:gd name="T47" fmla="*/ 46 h 183"/>
                  <a:gd name="T48" fmla="*/ 17 w 79"/>
                  <a:gd name="T49" fmla="*/ 42 h 183"/>
                  <a:gd name="T50" fmla="*/ 15 w 79"/>
                  <a:gd name="T51" fmla="*/ 39 h 183"/>
                  <a:gd name="T52" fmla="*/ 13 w 79"/>
                  <a:gd name="T53" fmla="*/ 34 h 183"/>
                  <a:gd name="T54" fmla="*/ 12 w 79"/>
                  <a:gd name="T55" fmla="*/ 28 h 183"/>
                  <a:gd name="T56" fmla="*/ 12 w 79"/>
                  <a:gd name="T57" fmla="*/ 22 h 183"/>
                  <a:gd name="T58" fmla="*/ 12 w 79"/>
                  <a:gd name="T59" fmla="*/ 19 h 183"/>
                  <a:gd name="T60" fmla="*/ 12 w 79"/>
                  <a:gd name="T61" fmla="*/ 17 h 183"/>
                  <a:gd name="T62" fmla="*/ 12 w 79"/>
                  <a:gd name="T63" fmla="*/ 14 h 183"/>
                  <a:gd name="T64" fmla="*/ 11 w 79"/>
                  <a:gd name="T65" fmla="*/ 11 h 183"/>
                  <a:gd name="T66" fmla="*/ 10 w 79"/>
                  <a:gd name="T67" fmla="*/ 9 h 183"/>
                  <a:gd name="T68" fmla="*/ 8 w 79"/>
                  <a:gd name="T69" fmla="*/ 5 h 183"/>
                  <a:gd name="T70" fmla="*/ 4 w 79"/>
                  <a:gd name="T71" fmla="*/ 3 h 183"/>
                  <a:gd name="T72" fmla="*/ 0 w 79"/>
                  <a:gd name="T73" fmla="*/ 0 h 1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"/>
                  <a:gd name="T112" fmla="*/ 0 h 183"/>
                  <a:gd name="T113" fmla="*/ 79 w 79"/>
                  <a:gd name="T114" fmla="*/ 183 h 18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" h="183">
                    <a:moveTo>
                      <a:pt x="0" y="0"/>
                    </a:moveTo>
                    <a:lnTo>
                      <a:pt x="6" y="0"/>
                    </a:lnTo>
                    <a:lnTo>
                      <a:pt x="12" y="1"/>
                    </a:lnTo>
                    <a:lnTo>
                      <a:pt x="19" y="2"/>
                    </a:lnTo>
                    <a:lnTo>
                      <a:pt x="26" y="4"/>
                    </a:lnTo>
                    <a:lnTo>
                      <a:pt x="33" y="7"/>
                    </a:lnTo>
                    <a:lnTo>
                      <a:pt x="40" y="9"/>
                    </a:lnTo>
                    <a:lnTo>
                      <a:pt x="45" y="13"/>
                    </a:lnTo>
                    <a:lnTo>
                      <a:pt x="50" y="17"/>
                    </a:lnTo>
                    <a:lnTo>
                      <a:pt x="58" y="39"/>
                    </a:lnTo>
                    <a:lnTo>
                      <a:pt x="68" y="75"/>
                    </a:lnTo>
                    <a:lnTo>
                      <a:pt x="76" y="110"/>
                    </a:lnTo>
                    <a:lnTo>
                      <a:pt x="79" y="133"/>
                    </a:lnTo>
                    <a:lnTo>
                      <a:pt x="76" y="139"/>
                    </a:lnTo>
                    <a:lnTo>
                      <a:pt x="73" y="145"/>
                    </a:lnTo>
                    <a:lnTo>
                      <a:pt x="68" y="151"/>
                    </a:lnTo>
                    <a:lnTo>
                      <a:pt x="62" y="158"/>
                    </a:lnTo>
                    <a:lnTo>
                      <a:pt x="56" y="165"/>
                    </a:lnTo>
                    <a:lnTo>
                      <a:pt x="51" y="171"/>
                    </a:lnTo>
                    <a:lnTo>
                      <a:pt x="46" y="177"/>
                    </a:lnTo>
                    <a:lnTo>
                      <a:pt x="43" y="183"/>
                    </a:lnTo>
                    <a:lnTo>
                      <a:pt x="39" y="172"/>
                    </a:lnTo>
                    <a:lnTo>
                      <a:pt x="38" y="156"/>
                    </a:lnTo>
                    <a:lnTo>
                      <a:pt x="40" y="139"/>
                    </a:lnTo>
                    <a:lnTo>
                      <a:pt x="50" y="126"/>
                    </a:lnTo>
                    <a:lnTo>
                      <a:pt x="44" y="116"/>
                    </a:lnTo>
                    <a:lnTo>
                      <a:pt x="39" y="102"/>
                    </a:lnTo>
                    <a:lnTo>
                      <a:pt x="36" y="85"/>
                    </a:lnTo>
                    <a:lnTo>
                      <a:pt x="35" y="65"/>
                    </a:lnTo>
                    <a:lnTo>
                      <a:pt x="35" y="58"/>
                    </a:lnTo>
                    <a:lnTo>
                      <a:pt x="35" y="51"/>
                    </a:lnTo>
                    <a:lnTo>
                      <a:pt x="35" y="42"/>
                    </a:lnTo>
                    <a:lnTo>
                      <a:pt x="32" y="34"/>
                    </a:lnTo>
                    <a:lnTo>
                      <a:pt x="29" y="26"/>
                    </a:lnTo>
                    <a:lnTo>
                      <a:pt x="23" y="16"/>
                    </a:lnTo>
                    <a:lnTo>
                      <a:pt x="1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4" name="Freeform 130"/>
              <p:cNvSpPr>
                <a:spLocks/>
              </p:cNvSpPr>
              <p:nvPr/>
            </p:nvSpPr>
            <p:spPr bwMode="auto">
              <a:xfrm>
                <a:off x="1048" y="2549"/>
                <a:ext cx="130" cy="85"/>
              </a:xfrm>
              <a:custGeom>
                <a:avLst/>
                <a:gdLst>
                  <a:gd name="T0" fmla="*/ 102 w 390"/>
                  <a:gd name="T1" fmla="*/ 66 h 256"/>
                  <a:gd name="T2" fmla="*/ 95 w 390"/>
                  <a:gd name="T3" fmla="*/ 70 h 256"/>
                  <a:gd name="T4" fmla="*/ 84 w 390"/>
                  <a:gd name="T5" fmla="*/ 75 h 256"/>
                  <a:gd name="T6" fmla="*/ 70 w 390"/>
                  <a:gd name="T7" fmla="*/ 78 h 256"/>
                  <a:gd name="T8" fmla="*/ 51 w 390"/>
                  <a:gd name="T9" fmla="*/ 80 h 256"/>
                  <a:gd name="T10" fmla="*/ 31 w 390"/>
                  <a:gd name="T11" fmla="*/ 80 h 256"/>
                  <a:gd name="T12" fmla="*/ 20 w 390"/>
                  <a:gd name="T13" fmla="*/ 82 h 256"/>
                  <a:gd name="T14" fmla="*/ 12 w 390"/>
                  <a:gd name="T15" fmla="*/ 84 h 256"/>
                  <a:gd name="T16" fmla="*/ 3 w 390"/>
                  <a:gd name="T17" fmla="*/ 70 h 256"/>
                  <a:gd name="T18" fmla="*/ 0 w 390"/>
                  <a:gd name="T19" fmla="*/ 50 h 256"/>
                  <a:gd name="T20" fmla="*/ 1 w 390"/>
                  <a:gd name="T21" fmla="*/ 36 h 256"/>
                  <a:gd name="T22" fmla="*/ 15 w 390"/>
                  <a:gd name="T23" fmla="*/ 37 h 256"/>
                  <a:gd name="T24" fmla="*/ 29 w 390"/>
                  <a:gd name="T25" fmla="*/ 33 h 256"/>
                  <a:gd name="T26" fmla="*/ 42 w 390"/>
                  <a:gd name="T27" fmla="*/ 27 h 256"/>
                  <a:gd name="T28" fmla="*/ 54 w 390"/>
                  <a:gd name="T29" fmla="*/ 20 h 256"/>
                  <a:gd name="T30" fmla="*/ 63 w 390"/>
                  <a:gd name="T31" fmla="*/ 14 h 256"/>
                  <a:gd name="T32" fmla="*/ 73 w 390"/>
                  <a:gd name="T33" fmla="*/ 8 h 256"/>
                  <a:gd name="T34" fmla="*/ 83 w 390"/>
                  <a:gd name="T35" fmla="*/ 4 h 256"/>
                  <a:gd name="T36" fmla="*/ 93 w 390"/>
                  <a:gd name="T37" fmla="*/ 0 h 256"/>
                  <a:gd name="T38" fmla="*/ 102 w 390"/>
                  <a:gd name="T39" fmla="*/ 1 h 256"/>
                  <a:gd name="T40" fmla="*/ 110 w 390"/>
                  <a:gd name="T41" fmla="*/ 5 h 256"/>
                  <a:gd name="T42" fmla="*/ 116 w 390"/>
                  <a:gd name="T43" fmla="*/ 11 h 256"/>
                  <a:gd name="T44" fmla="*/ 122 w 390"/>
                  <a:gd name="T45" fmla="*/ 17 h 256"/>
                  <a:gd name="T46" fmla="*/ 128 w 390"/>
                  <a:gd name="T47" fmla="*/ 22 h 256"/>
                  <a:gd name="T48" fmla="*/ 130 w 390"/>
                  <a:gd name="T49" fmla="*/ 30 h 256"/>
                  <a:gd name="T50" fmla="*/ 128 w 390"/>
                  <a:gd name="T51" fmla="*/ 43 h 256"/>
                  <a:gd name="T52" fmla="*/ 123 w 390"/>
                  <a:gd name="T53" fmla="*/ 53 h 256"/>
                  <a:gd name="T54" fmla="*/ 118 w 390"/>
                  <a:gd name="T55" fmla="*/ 58 h 256"/>
                  <a:gd name="T56" fmla="*/ 114 w 390"/>
                  <a:gd name="T57" fmla="*/ 52 h 256"/>
                  <a:gd name="T58" fmla="*/ 118 w 390"/>
                  <a:gd name="T59" fmla="*/ 39 h 256"/>
                  <a:gd name="T60" fmla="*/ 113 w 390"/>
                  <a:gd name="T61" fmla="*/ 30 h 256"/>
                  <a:gd name="T62" fmla="*/ 105 w 390"/>
                  <a:gd name="T63" fmla="*/ 32 h 256"/>
                  <a:gd name="T64" fmla="*/ 97 w 390"/>
                  <a:gd name="T65" fmla="*/ 32 h 256"/>
                  <a:gd name="T66" fmla="*/ 91 w 390"/>
                  <a:gd name="T67" fmla="*/ 31 h 256"/>
                  <a:gd name="T68" fmla="*/ 84 w 390"/>
                  <a:gd name="T69" fmla="*/ 33 h 256"/>
                  <a:gd name="T70" fmla="*/ 77 w 390"/>
                  <a:gd name="T71" fmla="*/ 40 h 256"/>
                  <a:gd name="T72" fmla="*/ 72 w 390"/>
                  <a:gd name="T73" fmla="*/ 49 h 256"/>
                  <a:gd name="T74" fmla="*/ 65 w 390"/>
                  <a:gd name="T75" fmla="*/ 55 h 256"/>
                  <a:gd name="T76" fmla="*/ 56 w 390"/>
                  <a:gd name="T77" fmla="*/ 56 h 256"/>
                  <a:gd name="T78" fmla="*/ 69 w 390"/>
                  <a:gd name="T79" fmla="*/ 56 h 256"/>
                  <a:gd name="T80" fmla="*/ 77 w 390"/>
                  <a:gd name="T81" fmla="*/ 49 h 256"/>
                  <a:gd name="T82" fmla="*/ 82 w 390"/>
                  <a:gd name="T83" fmla="*/ 42 h 256"/>
                  <a:gd name="T84" fmla="*/ 89 w 390"/>
                  <a:gd name="T85" fmla="*/ 36 h 256"/>
                  <a:gd name="T86" fmla="*/ 94 w 390"/>
                  <a:gd name="T87" fmla="*/ 37 h 256"/>
                  <a:gd name="T88" fmla="*/ 99 w 390"/>
                  <a:gd name="T89" fmla="*/ 37 h 256"/>
                  <a:gd name="T90" fmla="*/ 101 w 390"/>
                  <a:gd name="T91" fmla="*/ 38 h 256"/>
                  <a:gd name="T92" fmla="*/ 98 w 390"/>
                  <a:gd name="T93" fmla="*/ 48 h 256"/>
                  <a:gd name="T94" fmla="*/ 104 w 390"/>
                  <a:gd name="T95" fmla="*/ 55 h 256"/>
                  <a:gd name="T96" fmla="*/ 110 w 390"/>
                  <a:gd name="T97" fmla="*/ 58 h 2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0"/>
                  <a:gd name="T148" fmla="*/ 0 h 256"/>
                  <a:gd name="T149" fmla="*/ 390 w 390"/>
                  <a:gd name="T150" fmla="*/ 256 h 2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0" h="256">
                    <a:moveTo>
                      <a:pt x="317" y="191"/>
                    </a:moveTo>
                    <a:lnTo>
                      <a:pt x="313" y="195"/>
                    </a:lnTo>
                    <a:lnTo>
                      <a:pt x="307" y="200"/>
                    </a:lnTo>
                    <a:lnTo>
                      <a:pt x="301" y="203"/>
                    </a:lnTo>
                    <a:lnTo>
                      <a:pt x="294" y="208"/>
                    </a:lnTo>
                    <a:lnTo>
                      <a:pt x="285" y="212"/>
                    </a:lnTo>
                    <a:lnTo>
                      <a:pt x="276" y="216"/>
                    </a:lnTo>
                    <a:lnTo>
                      <a:pt x="265" y="221"/>
                    </a:lnTo>
                    <a:lnTo>
                      <a:pt x="253" y="225"/>
                    </a:lnTo>
                    <a:lnTo>
                      <a:pt x="240" y="228"/>
                    </a:lnTo>
                    <a:lnTo>
                      <a:pt x="226" y="232"/>
                    </a:lnTo>
                    <a:lnTo>
                      <a:pt x="209" y="235"/>
                    </a:lnTo>
                    <a:lnTo>
                      <a:pt x="193" y="238"/>
                    </a:lnTo>
                    <a:lnTo>
                      <a:pt x="174" y="240"/>
                    </a:lnTo>
                    <a:lnTo>
                      <a:pt x="152" y="241"/>
                    </a:lnTo>
                    <a:lnTo>
                      <a:pt x="130" y="241"/>
                    </a:lnTo>
                    <a:lnTo>
                      <a:pt x="106" y="241"/>
                    </a:lnTo>
                    <a:lnTo>
                      <a:pt x="93" y="241"/>
                    </a:lnTo>
                    <a:lnTo>
                      <a:pt x="81" y="243"/>
                    </a:lnTo>
                    <a:lnTo>
                      <a:pt x="69" y="244"/>
                    </a:lnTo>
                    <a:lnTo>
                      <a:pt x="59" y="246"/>
                    </a:lnTo>
                    <a:lnTo>
                      <a:pt x="51" y="249"/>
                    </a:lnTo>
                    <a:lnTo>
                      <a:pt x="44" y="251"/>
                    </a:lnTo>
                    <a:lnTo>
                      <a:pt x="37" y="253"/>
                    </a:lnTo>
                    <a:lnTo>
                      <a:pt x="32" y="256"/>
                    </a:lnTo>
                    <a:lnTo>
                      <a:pt x="19" y="234"/>
                    </a:lnTo>
                    <a:lnTo>
                      <a:pt x="10" y="212"/>
                    </a:lnTo>
                    <a:lnTo>
                      <a:pt x="4" y="191"/>
                    </a:lnTo>
                    <a:lnTo>
                      <a:pt x="0" y="170"/>
                    </a:lnTo>
                    <a:lnTo>
                      <a:pt x="0" y="151"/>
                    </a:lnTo>
                    <a:lnTo>
                      <a:pt x="0" y="134"/>
                    </a:lnTo>
                    <a:lnTo>
                      <a:pt x="1" y="120"/>
                    </a:lnTo>
                    <a:lnTo>
                      <a:pt x="2" y="109"/>
                    </a:lnTo>
                    <a:lnTo>
                      <a:pt x="16" y="112"/>
                    </a:lnTo>
                    <a:lnTo>
                      <a:pt x="30" y="112"/>
                    </a:lnTo>
                    <a:lnTo>
                      <a:pt x="44" y="110"/>
                    </a:lnTo>
                    <a:lnTo>
                      <a:pt x="58" y="107"/>
                    </a:lnTo>
                    <a:lnTo>
                      <a:pt x="73" y="103"/>
                    </a:lnTo>
                    <a:lnTo>
                      <a:pt x="87" y="99"/>
                    </a:lnTo>
                    <a:lnTo>
                      <a:pt x="100" y="94"/>
                    </a:lnTo>
                    <a:lnTo>
                      <a:pt x="114" y="88"/>
                    </a:lnTo>
                    <a:lnTo>
                      <a:pt x="127" y="81"/>
                    </a:lnTo>
                    <a:lnTo>
                      <a:pt x="139" y="74"/>
                    </a:lnTo>
                    <a:lnTo>
                      <a:pt x="151" y="68"/>
                    </a:lnTo>
                    <a:lnTo>
                      <a:pt x="162" y="60"/>
                    </a:lnTo>
                    <a:lnTo>
                      <a:pt x="172" y="55"/>
                    </a:lnTo>
                    <a:lnTo>
                      <a:pt x="181" y="49"/>
                    </a:lnTo>
                    <a:lnTo>
                      <a:pt x="189" y="43"/>
                    </a:lnTo>
                    <a:lnTo>
                      <a:pt x="195" y="38"/>
                    </a:lnTo>
                    <a:lnTo>
                      <a:pt x="206" y="31"/>
                    </a:lnTo>
                    <a:lnTo>
                      <a:pt x="218" y="25"/>
                    </a:lnTo>
                    <a:lnTo>
                      <a:pt x="228" y="19"/>
                    </a:lnTo>
                    <a:lnTo>
                      <a:pt x="239" y="14"/>
                    </a:lnTo>
                    <a:lnTo>
                      <a:pt x="250" y="11"/>
                    </a:lnTo>
                    <a:lnTo>
                      <a:pt x="260" y="7"/>
                    </a:lnTo>
                    <a:lnTo>
                      <a:pt x="270" y="5"/>
                    </a:lnTo>
                    <a:lnTo>
                      <a:pt x="279" y="1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7" y="2"/>
                    </a:lnTo>
                    <a:lnTo>
                      <a:pt x="315" y="7"/>
                    </a:lnTo>
                    <a:lnTo>
                      <a:pt x="322" y="12"/>
                    </a:lnTo>
                    <a:lnTo>
                      <a:pt x="329" y="16"/>
                    </a:lnTo>
                    <a:lnTo>
                      <a:pt x="335" y="22"/>
                    </a:lnTo>
                    <a:lnTo>
                      <a:pt x="341" y="27"/>
                    </a:lnTo>
                    <a:lnTo>
                      <a:pt x="347" y="32"/>
                    </a:lnTo>
                    <a:lnTo>
                      <a:pt x="353" y="38"/>
                    </a:lnTo>
                    <a:lnTo>
                      <a:pt x="359" y="44"/>
                    </a:lnTo>
                    <a:lnTo>
                      <a:pt x="366" y="50"/>
                    </a:lnTo>
                    <a:lnTo>
                      <a:pt x="372" y="55"/>
                    </a:lnTo>
                    <a:lnTo>
                      <a:pt x="378" y="60"/>
                    </a:lnTo>
                    <a:lnTo>
                      <a:pt x="383" y="65"/>
                    </a:lnTo>
                    <a:lnTo>
                      <a:pt x="386" y="69"/>
                    </a:lnTo>
                    <a:lnTo>
                      <a:pt x="390" y="77"/>
                    </a:lnTo>
                    <a:lnTo>
                      <a:pt x="390" y="89"/>
                    </a:lnTo>
                    <a:lnTo>
                      <a:pt x="389" y="102"/>
                    </a:lnTo>
                    <a:lnTo>
                      <a:pt x="386" y="118"/>
                    </a:lnTo>
                    <a:lnTo>
                      <a:pt x="383" y="130"/>
                    </a:lnTo>
                    <a:lnTo>
                      <a:pt x="379" y="141"/>
                    </a:lnTo>
                    <a:lnTo>
                      <a:pt x="375" y="151"/>
                    </a:lnTo>
                    <a:lnTo>
                      <a:pt x="370" y="159"/>
                    </a:lnTo>
                    <a:lnTo>
                      <a:pt x="364" y="166"/>
                    </a:lnTo>
                    <a:lnTo>
                      <a:pt x="359" y="171"/>
                    </a:lnTo>
                    <a:lnTo>
                      <a:pt x="354" y="176"/>
                    </a:lnTo>
                    <a:lnTo>
                      <a:pt x="350" y="178"/>
                    </a:lnTo>
                    <a:lnTo>
                      <a:pt x="342" y="172"/>
                    </a:lnTo>
                    <a:lnTo>
                      <a:pt x="341" y="158"/>
                    </a:lnTo>
                    <a:lnTo>
                      <a:pt x="347" y="140"/>
                    </a:lnTo>
                    <a:lnTo>
                      <a:pt x="363" y="121"/>
                    </a:lnTo>
                    <a:lnTo>
                      <a:pt x="353" y="116"/>
                    </a:lnTo>
                    <a:lnTo>
                      <a:pt x="346" y="110"/>
                    </a:lnTo>
                    <a:lnTo>
                      <a:pt x="340" y="103"/>
                    </a:lnTo>
                    <a:lnTo>
                      <a:pt x="338" y="90"/>
                    </a:lnTo>
                    <a:lnTo>
                      <a:pt x="332" y="94"/>
                    </a:lnTo>
                    <a:lnTo>
                      <a:pt x="323" y="96"/>
                    </a:lnTo>
                    <a:lnTo>
                      <a:pt x="316" y="97"/>
                    </a:lnTo>
                    <a:lnTo>
                      <a:pt x="308" y="97"/>
                    </a:lnTo>
                    <a:lnTo>
                      <a:pt x="300" y="99"/>
                    </a:lnTo>
                    <a:lnTo>
                      <a:pt x="291" y="97"/>
                    </a:lnTo>
                    <a:lnTo>
                      <a:pt x="284" y="96"/>
                    </a:lnTo>
                    <a:lnTo>
                      <a:pt x="278" y="95"/>
                    </a:lnTo>
                    <a:lnTo>
                      <a:pt x="272" y="94"/>
                    </a:lnTo>
                    <a:lnTo>
                      <a:pt x="266" y="94"/>
                    </a:lnTo>
                    <a:lnTo>
                      <a:pt x="259" y="96"/>
                    </a:lnTo>
                    <a:lnTo>
                      <a:pt x="252" y="100"/>
                    </a:lnTo>
                    <a:lnTo>
                      <a:pt x="245" y="106"/>
                    </a:lnTo>
                    <a:lnTo>
                      <a:pt x="238" y="113"/>
                    </a:lnTo>
                    <a:lnTo>
                      <a:pt x="232" y="121"/>
                    </a:lnTo>
                    <a:lnTo>
                      <a:pt x="226" y="131"/>
                    </a:lnTo>
                    <a:lnTo>
                      <a:pt x="221" y="140"/>
                    </a:lnTo>
                    <a:lnTo>
                      <a:pt x="215" y="149"/>
                    </a:lnTo>
                    <a:lnTo>
                      <a:pt x="209" y="156"/>
                    </a:lnTo>
                    <a:lnTo>
                      <a:pt x="203" y="160"/>
                    </a:lnTo>
                    <a:lnTo>
                      <a:pt x="195" y="165"/>
                    </a:lnTo>
                    <a:lnTo>
                      <a:pt x="188" y="168"/>
                    </a:lnTo>
                    <a:lnTo>
                      <a:pt x="178" y="170"/>
                    </a:lnTo>
                    <a:lnTo>
                      <a:pt x="169" y="170"/>
                    </a:lnTo>
                    <a:lnTo>
                      <a:pt x="183" y="174"/>
                    </a:lnTo>
                    <a:lnTo>
                      <a:pt x="196" y="174"/>
                    </a:lnTo>
                    <a:lnTo>
                      <a:pt x="207" y="170"/>
                    </a:lnTo>
                    <a:lnTo>
                      <a:pt x="216" y="164"/>
                    </a:lnTo>
                    <a:lnTo>
                      <a:pt x="225" y="157"/>
                    </a:lnTo>
                    <a:lnTo>
                      <a:pt x="232" y="149"/>
                    </a:lnTo>
                    <a:lnTo>
                      <a:pt x="237" y="141"/>
                    </a:lnTo>
                    <a:lnTo>
                      <a:pt x="241" y="135"/>
                    </a:lnTo>
                    <a:lnTo>
                      <a:pt x="247" y="125"/>
                    </a:lnTo>
                    <a:lnTo>
                      <a:pt x="253" y="116"/>
                    </a:lnTo>
                    <a:lnTo>
                      <a:pt x="259" y="112"/>
                    </a:lnTo>
                    <a:lnTo>
                      <a:pt x="266" y="109"/>
                    </a:lnTo>
                    <a:lnTo>
                      <a:pt x="271" y="109"/>
                    </a:lnTo>
                    <a:lnTo>
                      <a:pt x="275" y="110"/>
                    </a:lnTo>
                    <a:lnTo>
                      <a:pt x="281" y="110"/>
                    </a:lnTo>
                    <a:lnTo>
                      <a:pt x="285" y="112"/>
                    </a:lnTo>
                    <a:lnTo>
                      <a:pt x="291" y="112"/>
                    </a:lnTo>
                    <a:lnTo>
                      <a:pt x="297" y="112"/>
                    </a:lnTo>
                    <a:lnTo>
                      <a:pt x="303" y="109"/>
                    </a:lnTo>
                    <a:lnTo>
                      <a:pt x="309" y="107"/>
                    </a:lnTo>
                    <a:lnTo>
                      <a:pt x="303" y="114"/>
                    </a:lnTo>
                    <a:lnTo>
                      <a:pt x="297" y="124"/>
                    </a:lnTo>
                    <a:lnTo>
                      <a:pt x="295" y="134"/>
                    </a:lnTo>
                    <a:lnTo>
                      <a:pt x="294" y="146"/>
                    </a:lnTo>
                    <a:lnTo>
                      <a:pt x="296" y="156"/>
                    </a:lnTo>
                    <a:lnTo>
                      <a:pt x="302" y="163"/>
                    </a:lnTo>
                    <a:lnTo>
                      <a:pt x="313" y="165"/>
                    </a:lnTo>
                    <a:lnTo>
                      <a:pt x="328" y="162"/>
                    </a:lnTo>
                    <a:lnTo>
                      <a:pt x="329" y="169"/>
                    </a:lnTo>
                    <a:lnTo>
                      <a:pt x="329" y="176"/>
                    </a:lnTo>
                    <a:lnTo>
                      <a:pt x="326" y="184"/>
                    </a:lnTo>
                    <a:lnTo>
                      <a:pt x="317" y="191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5" name="Freeform 131"/>
              <p:cNvSpPr>
                <a:spLocks/>
              </p:cNvSpPr>
              <p:nvPr/>
            </p:nvSpPr>
            <p:spPr bwMode="auto">
              <a:xfrm>
                <a:off x="1150" y="2585"/>
                <a:ext cx="10" cy="15"/>
              </a:xfrm>
              <a:custGeom>
                <a:avLst/>
                <a:gdLst>
                  <a:gd name="T0" fmla="*/ 5 w 31"/>
                  <a:gd name="T1" fmla="*/ 0 h 43"/>
                  <a:gd name="T2" fmla="*/ 6 w 31"/>
                  <a:gd name="T3" fmla="*/ 2 h 43"/>
                  <a:gd name="T4" fmla="*/ 7 w 31"/>
                  <a:gd name="T5" fmla="*/ 3 h 43"/>
                  <a:gd name="T6" fmla="*/ 8 w 31"/>
                  <a:gd name="T7" fmla="*/ 5 h 43"/>
                  <a:gd name="T8" fmla="*/ 10 w 31"/>
                  <a:gd name="T9" fmla="*/ 6 h 43"/>
                  <a:gd name="T10" fmla="*/ 9 w 31"/>
                  <a:gd name="T11" fmla="*/ 8 h 43"/>
                  <a:gd name="T12" fmla="*/ 9 w 31"/>
                  <a:gd name="T13" fmla="*/ 10 h 43"/>
                  <a:gd name="T14" fmla="*/ 8 w 31"/>
                  <a:gd name="T15" fmla="*/ 12 h 43"/>
                  <a:gd name="T16" fmla="*/ 7 w 31"/>
                  <a:gd name="T17" fmla="*/ 14 h 43"/>
                  <a:gd name="T18" fmla="*/ 5 w 31"/>
                  <a:gd name="T19" fmla="*/ 15 h 43"/>
                  <a:gd name="T20" fmla="*/ 4 w 31"/>
                  <a:gd name="T21" fmla="*/ 15 h 43"/>
                  <a:gd name="T22" fmla="*/ 2 w 31"/>
                  <a:gd name="T23" fmla="*/ 15 h 43"/>
                  <a:gd name="T24" fmla="*/ 0 w 31"/>
                  <a:gd name="T25" fmla="*/ 13 h 43"/>
                  <a:gd name="T26" fmla="*/ 0 w 31"/>
                  <a:gd name="T27" fmla="*/ 11 h 43"/>
                  <a:gd name="T28" fmla="*/ 0 w 31"/>
                  <a:gd name="T29" fmla="*/ 8 h 43"/>
                  <a:gd name="T30" fmla="*/ 2 w 31"/>
                  <a:gd name="T31" fmla="*/ 5 h 43"/>
                  <a:gd name="T32" fmla="*/ 5 w 31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3"/>
                  <a:gd name="T53" fmla="*/ 31 w 31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3">
                    <a:moveTo>
                      <a:pt x="17" y="0"/>
                    </a:moveTo>
                    <a:lnTo>
                      <a:pt x="20" y="5"/>
                    </a:lnTo>
                    <a:lnTo>
                      <a:pt x="22" y="10"/>
                    </a:lnTo>
                    <a:lnTo>
                      <a:pt x="26" y="15"/>
                    </a:lnTo>
                    <a:lnTo>
                      <a:pt x="31" y="17"/>
                    </a:lnTo>
                    <a:lnTo>
                      <a:pt x="29" y="23"/>
                    </a:lnTo>
                    <a:lnTo>
                      <a:pt x="27" y="29"/>
                    </a:lnTo>
                    <a:lnTo>
                      <a:pt x="25" y="35"/>
                    </a:lnTo>
                    <a:lnTo>
                      <a:pt x="23" y="41"/>
                    </a:lnTo>
                    <a:lnTo>
                      <a:pt x="17" y="43"/>
                    </a:lnTo>
                    <a:lnTo>
                      <a:pt x="11" y="43"/>
                    </a:lnTo>
                    <a:lnTo>
                      <a:pt x="6" y="42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7" y="1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6" name="Freeform 132"/>
              <p:cNvSpPr>
                <a:spLocks/>
              </p:cNvSpPr>
              <p:nvPr/>
            </p:nvSpPr>
            <p:spPr bwMode="auto">
              <a:xfrm>
                <a:off x="1026" y="2576"/>
                <a:ext cx="20" cy="7"/>
              </a:xfrm>
              <a:custGeom>
                <a:avLst/>
                <a:gdLst>
                  <a:gd name="T0" fmla="*/ 0 w 58"/>
                  <a:gd name="T1" fmla="*/ 3 h 23"/>
                  <a:gd name="T2" fmla="*/ 1 w 58"/>
                  <a:gd name="T3" fmla="*/ 2 h 23"/>
                  <a:gd name="T4" fmla="*/ 3 w 58"/>
                  <a:gd name="T5" fmla="*/ 1 h 23"/>
                  <a:gd name="T6" fmla="*/ 7 w 58"/>
                  <a:gd name="T7" fmla="*/ 0 h 23"/>
                  <a:gd name="T8" fmla="*/ 10 w 58"/>
                  <a:gd name="T9" fmla="*/ 0 h 23"/>
                  <a:gd name="T10" fmla="*/ 14 w 58"/>
                  <a:gd name="T11" fmla="*/ 0 h 23"/>
                  <a:gd name="T12" fmla="*/ 17 w 58"/>
                  <a:gd name="T13" fmla="*/ 0 h 23"/>
                  <a:gd name="T14" fmla="*/ 19 w 58"/>
                  <a:gd name="T15" fmla="*/ 2 h 23"/>
                  <a:gd name="T16" fmla="*/ 20 w 58"/>
                  <a:gd name="T17" fmla="*/ 4 h 23"/>
                  <a:gd name="T18" fmla="*/ 19 w 58"/>
                  <a:gd name="T19" fmla="*/ 5 h 23"/>
                  <a:gd name="T20" fmla="*/ 17 w 58"/>
                  <a:gd name="T21" fmla="*/ 6 h 23"/>
                  <a:gd name="T22" fmla="*/ 13 w 58"/>
                  <a:gd name="T23" fmla="*/ 7 h 23"/>
                  <a:gd name="T24" fmla="*/ 9 w 58"/>
                  <a:gd name="T25" fmla="*/ 7 h 23"/>
                  <a:gd name="T26" fmla="*/ 6 w 58"/>
                  <a:gd name="T27" fmla="*/ 7 h 23"/>
                  <a:gd name="T28" fmla="*/ 2 w 58"/>
                  <a:gd name="T29" fmla="*/ 6 h 23"/>
                  <a:gd name="T30" fmla="*/ 0 w 58"/>
                  <a:gd name="T31" fmla="*/ 5 h 23"/>
                  <a:gd name="T32" fmla="*/ 0 w 58"/>
                  <a:gd name="T33" fmla="*/ 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3"/>
                  <a:gd name="T53" fmla="*/ 58 w 5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3">
                    <a:moveTo>
                      <a:pt x="0" y="11"/>
                    </a:moveTo>
                    <a:lnTo>
                      <a:pt x="2" y="7"/>
                    </a:lnTo>
                    <a:lnTo>
                      <a:pt x="9" y="3"/>
                    </a:lnTo>
                    <a:lnTo>
                      <a:pt x="19" y="1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49" y="1"/>
                    </a:lnTo>
                    <a:lnTo>
                      <a:pt x="56" y="5"/>
                    </a:lnTo>
                    <a:lnTo>
                      <a:pt x="58" y="13"/>
                    </a:lnTo>
                    <a:lnTo>
                      <a:pt x="56" y="17"/>
                    </a:lnTo>
                    <a:lnTo>
                      <a:pt x="49" y="21"/>
                    </a:lnTo>
                    <a:lnTo>
                      <a:pt x="39" y="22"/>
                    </a:lnTo>
                    <a:lnTo>
                      <a:pt x="27" y="23"/>
                    </a:lnTo>
                    <a:lnTo>
                      <a:pt x="16" y="23"/>
                    </a:lnTo>
                    <a:lnTo>
                      <a:pt x="7" y="21"/>
                    </a:lnTo>
                    <a:lnTo>
                      <a:pt x="1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FD1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7" name="Freeform 133"/>
              <p:cNvSpPr>
                <a:spLocks/>
              </p:cNvSpPr>
              <p:nvPr/>
            </p:nvSpPr>
            <p:spPr bwMode="auto">
              <a:xfrm>
                <a:off x="1024" y="2585"/>
                <a:ext cx="32" cy="60"/>
              </a:xfrm>
              <a:custGeom>
                <a:avLst/>
                <a:gdLst>
                  <a:gd name="T0" fmla="*/ 19 w 97"/>
                  <a:gd name="T1" fmla="*/ 0 h 178"/>
                  <a:gd name="T2" fmla="*/ 18 w 97"/>
                  <a:gd name="T3" fmla="*/ 1 h 178"/>
                  <a:gd name="T4" fmla="*/ 16 w 97"/>
                  <a:gd name="T5" fmla="*/ 1 h 178"/>
                  <a:gd name="T6" fmla="*/ 14 w 97"/>
                  <a:gd name="T7" fmla="*/ 2 h 178"/>
                  <a:gd name="T8" fmla="*/ 12 w 97"/>
                  <a:gd name="T9" fmla="*/ 2 h 178"/>
                  <a:gd name="T10" fmla="*/ 9 w 97"/>
                  <a:gd name="T11" fmla="*/ 2 h 178"/>
                  <a:gd name="T12" fmla="*/ 6 w 97"/>
                  <a:gd name="T13" fmla="*/ 2 h 178"/>
                  <a:gd name="T14" fmla="*/ 3 w 97"/>
                  <a:gd name="T15" fmla="*/ 1 h 178"/>
                  <a:gd name="T16" fmla="*/ 1 w 97"/>
                  <a:gd name="T17" fmla="*/ 0 h 178"/>
                  <a:gd name="T18" fmla="*/ 0 w 97"/>
                  <a:gd name="T19" fmla="*/ 4 h 178"/>
                  <a:gd name="T20" fmla="*/ 0 w 97"/>
                  <a:gd name="T21" fmla="*/ 9 h 178"/>
                  <a:gd name="T22" fmla="*/ 0 w 97"/>
                  <a:gd name="T23" fmla="*/ 17 h 178"/>
                  <a:gd name="T24" fmla="*/ 1 w 97"/>
                  <a:gd name="T25" fmla="*/ 25 h 178"/>
                  <a:gd name="T26" fmla="*/ 2 w 97"/>
                  <a:gd name="T27" fmla="*/ 34 h 178"/>
                  <a:gd name="T28" fmla="*/ 5 w 97"/>
                  <a:gd name="T29" fmla="*/ 43 h 178"/>
                  <a:gd name="T30" fmla="*/ 8 w 97"/>
                  <a:gd name="T31" fmla="*/ 52 h 178"/>
                  <a:gd name="T32" fmla="*/ 13 w 97"/>
                  <a:gd name="T33" fmla="*/ 60 h 178"/>
                  <a:gd name="T34" fmla="*/ 15 w 97"/>
                  <a:gd name="T35" fmla="*/ 60 h 178"/>
                  <a:gd name="T36" fmla="*/ 17 w 97"/>
                  <a:gd name="T37" fmla="*/ 59 h 178"/>
                  <a:gd name="T38" fmla="*/ 19 w 97"/>
                  <a:gd name="T39" fmla="*/ 59 h 178"/>
                  <a:gd name="T40" fmla="*/ 22 w 97"/>
                  <a:gd name="T41" fmla="*/ 59 h 178"/>
                  <a:gd name="T42" fmla="*/ 25 w 97"/>
                  <a:gd name="T43" fmla="*/ 59 h 178"/>
                  <a:gd name="T44" fmla="*/ 28 w 97"/>
                  <a:gd name="T45" fmla="*/ 59 h 178"/>
                  <a:gd name="T46" fmla="*/ 30 w 97"/>
                  <a:gd name="T47" fmla="*/ 58 h 178"/>
                  <a:gd name="T48" fmla="*/ 32 w 97"/>
                  <a:gd name="T49" fmla="*/ 58 h 178"/>
                  <a:gd name="T50" fmla="*/ 29 w 97"/>
                  <a:gd name="T51" fmla="*/ 54 h 178"/>
                  <a:gd name="T52" fmla="*/ 25 w 97"/>
                  <a:gd name="T53" fmla="*/ 48 h 178"/>
                  <a:gd name="T54" fmla="*/ 22 w 97"/>
                  <a:gd name="T55" fmla="*/ 41 h 178"/>
                  <a:gd name="T56" fmla="*/ 20 w 97"/>
                  <a:gd name="T57" fmla="*/ 33 h 178"/>
                  <a:gd name="T58" fmla="*/ 18 w 97"/>
                  <a:gd name="T59" fmla="*/ 25 h 178"/>
                  <a:gd name="T60" fmla="*/ 18 w 97"/>
                  <a:gd name="T61" fmla="*/ 16 h 178"/>
                  <a:gd name="T62" fmla="*/ 18 w 97"/>
                  <a:gd name="T63" fmla="*/ 8 h 178"/>
                  <a:gd name="T64" fmla="*/ 19 w 97"/>
                  <a:gd name="T65" fmla="*/ 0 h 1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78"/>
                  <a:gd name="T101" fmla="*/ 97 w 97"/>
                  <a:gd name="T102" fmla="*/ 178 h 1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78">
                    <a:moveTo>
                      <a:pt x="59" y="1"/>
                    </a:moveTo>
                    <a:lnTo>
                      <a:pt x="56" y="3"/>
                    </a:lnTo>
                    <a:lnTo>
                      <a:pt x="50" y="4"/>
                    </a:lnTo>
                    <a:lnTo>
                      <a:pt x="43" y="5"/>
                    </a:lnTo>
                    <a:lnTo>
                      <a:pt x="35" y="5"/>
                    </a:lnTo>
                    <a:lnTo>
                      <a:pt x="26" y="5"/>
                    </a:lnTo>
                    <a:lnTo>
                      <a:pt x="18" y="5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1" y="11"/>
                    </a:lnTo>
                    <a:lnTo>
                      <a:pt x="0" y="28"/>
                    </a:lnTo>
                    <a:lnTo>
                      <a:pt x="0" y="49"/>
                    </a:lnTo>
                    <a:lnTo>
                      <a:pt x="2" y="74"/>
                    </a:lnTo>
                    <a:lnTo>
                      <a:pt x="6" y="100"/>
                    </a:lnTo>
                    <a:lnTo>
                      <a:pt x="14" y="128"/>
                    </a:lnTo>
                    <a:lnTo>
                      <a:pt x="25" y="154"/>
                    </a:lnTo>
                    <a:lnTo>
                      <a:pt x="40" y="178"/>
                    </a:lnTo>
                    <a:lnTo>
                      <a:pt x="44" y="178"/>
                    </a:lnTo>
                    <a:lnTo>
                      <a:pt x="51" y="176"/>
                    </a:lnTo>
                    <a:lnTo>
                      <a:pt x="58" y="176"/>
                    </a:lnTo>
                    <a:lnTo>
                      <a:pt x="67" y="175"/>
                    </a:lnTo>
                    <a:lnTo>
                      <a:pt x="76" y="174"/>
                    </a:lnTo>
                    <a:lnTo>
                      <a:pt x="84" y="174"/>
                    </a:lnTo>
                    <a:lnTo>
                      <a:pt x="91" y="173"/>
                    </a:lnTo>
                    <a:lnTo>
                      <a:pt x="97" y="172"/>
                    </a:lnTo>
                    <a:lnTo>
                      <a:pt x="87" y="160"/>
                    </a:lnTo>
                    <a:lnTo>
                      <a:pt x="76" y="143"/>
                    </a:lnTo>
                    <a:lnTo>
                      <a:pt x="67" y="122"/>
                    </a:lnTo>
                    <a:lnTo>
                      <a:pt x="60" y="98"/>
                    </a:lnTo>
                    <a:lnTo>
                      <a:pt x="56" y="73"/>
                    </a:lnTo>
                    <a:lnTo>
                      <a:pt x="54" y="48"/>
                    </a:lnTo>
                    <a:lnTo>
                      <a:pt x="54" y="24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FD1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8" name="Freeform 134"/>
              <p:cNvSpPr>
                <a:spLocks/>
              </p:cNvSpPr>
              <p:nvPr/>
            </p:nvSpPr>
            <p:spPr bwMode="auto">
              <a:xfrm>
                <a:off x="1095" y="2612"/>
                <a:ext cx="76" cy="84"/>
              </a:xfrm>
              <a:custGeom>
                <a:avLst/>
                <a:gdLst>
                  <a:gd name="T0" fmla="*/ 66 w 229"/>
                  <a:gd name="T1" fmla="*/ 7 h 252"/>
                  <a:gd name="T2" fmla="*/ 65 w 229"/>
                  <a:gd name="T3" fmla="*/ 20 h 252"/>
                  <a:gd name="T4" fmla="*/ 62 w 229"/>
                  <a:gd name="T5" fmla="*/ 29 h 252"/>
                  <a:gd name="T6" fmla="*/ 57 w 229"/>
                  <a:gd name="T7" fmla="*/ 37 h 252"/>
                  <a:gd name="T8" fmla="*/ 54 w 229"/>
                  <a:gd name="T9" fmla="*/ 40 h 252"/>
                  <a:gd name="T10" fmla="*/ 58 w 229"/>
                  <a:gd name="T11" fmla="*/ 38 h 252"/>
                  <a:gd name="T12" fmla="*/ 61 w 229"/>
                  <a:gd name="T13" fmla="*/ 37 h 252"/>
                  <a:gd name="T14" fmla="*/ 64 w 229"/>
                  <a:gd name="T15" fmla="*/ 35 h 252"/>
                  <a:gd name="T16" fmla="*/ 67 w 229"/>
                  <a:gd name="T17" fmla="*/ 37 h 252"/>
                  <a:gd name="T18" fmla="*/ 73 w 229"/>
                  <a:gd name="T19" fmla="*/ 43 h 252"/>
                  <a:gd name="T20" fmla="*/ 74 w 229"/>
                  <a:gd name="T21" fmla="*/ 54 h 252"/>
                  <a:gd name="T22" fmla="*/ 68 w 229"/>
                  <a:gd name="T23" fmla="*/ 69 h 252"/>
                  <a:gd name="T24" fmla="*/ 58 w 229"/>
                  <a:gd name="T25" fmla="*/ 79 h 252"/>
                  <a:gd name="T26" fmla="*/ 47 w 229"/>
                  <a:gd name="T27" fmla="*/ 84 h 252"/>
                  <a:gd name="T28" fmla="*/ 38 w 229"/>
                  <a:gd name="T29" fmla="*/ 83 h 252"/>
                  <a:gd name="T30" fmla="*/ 34 w 229"/>
                  <a:gd name="T31" fmla="*/ 79 h 252"/>
                  <a:gd name="T32" fmla="*/ 30 w 229"/>
                  <a:gd name="T33" fmla="*/ 73 h 252"/>
                  <a:gd name="T34" fmla="*/ 26 w 229"/>
                  <a:gd name="T35" fmla="*/ 66 h 252"/>
                  <a:gd name="T36" fmla="*/ 19 w 229"/>
                  <a:gd name="T37" fmla="*/ 58 h 252"/>
                  <a:gd name="T38" fmla="*/ 15 w 229"/>
                  <a:gd name="T39" fmla="*/ 52 h 252"/>
                  <a:gd name="T40" fmla="*/ 15 w 229"/>
                  <a:gd name="T41" fmla="*/ 51 h 252"/>
                  <a:gd name="T42" fmla="*/ 18 w 229"/>
                  <a:gd name="T43" fmla="*/ 52 h 252"/>
                  <a:gd name="T44" fmla="*/ 23 w 229"/>
                  <a:gd name="T45" fmla="*/ 52 h 252"/>
                  <a:gd name="T46" fmla="*/ 28 w 229"/>
                  <a:gd name="T47" fmla="*/ 51 h 252"/>
                  <a:gd name="T48" fmla="*/ 27 w 229"/>
                  <a:gd name="T49" fmla="*/ 50 h 252"/>
                  <a:gd name="T50" fmla="*/ 20 w 229"/>
                  <a:gd name="T51" fmla="*/ 48 h 252"/>
                  <a:gd name="T52" fmla="*/ 15 w 229"/>
                  <a:gd name="T53" fmla="*/ 46 h 252"/>
                  <a:gd name="T54" fmla="*/ 10 w 229"/>
                  <a:gd name="T55" fmla="*/ 41 h 252"/>
                  <a:gd name="T56" fmla="*/ 5 w 229"/>
                  <a:gd name="T57" fmla="*/ 34 h 252"/>
                  <a:gd name="T58" fmla="*/ 1 w 229"/>
                  <a:gd name="T59" fmla="*/ 26 h 252"/>
                  <a:gd name="T60" fmla="*/ 4 w 229"/>
                  <a:gd name="T61" fmla="*/ 21 h 252"/>
                  <a:gd name="T62" fmla="*/ 13 w 229"/>
                  <a:gd name="T63" fmla="*/ 21 h 252"/>
                  <a:gd name="T64" fmla="*/ 23 w 229"/>
                  <a:gd name="T65" fmla="*/ 19 h 252"/>
                  <a:gd name="T66" fmla="*/ 32 w 229"/>
                  <a:gd name="T67" fmla="*/ 18 h 252"/>
                  <a:gd name="T68" fmla="*/ 40 w 229"/>
                  <a:gd name="T69" fmla="*/ 16 h 252"/>
                  <a:gd name="T70" fmla="*/ 47 w 229"/>
                  <a:gd name="T71" fmla="*/ 13 h 252"/>
                  <a:gd name="T72" fmla="*/ 55 w 229"/>
                  <a:gd name="T73" fmla="*/ 9 h 252"/>
                  <a:gd name="T74" fmla="*/ 61 w 229"/>
                  <a:gd name="T75" fmla="*/ 3 h 252"/>
                  <a:gd name="T76" fmla="*/ 66 w 229"/>
                  <a:gd name="T77" fmla="*/ 3 h 2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9"/>
                  <a:gd name="T118" fmla="*/ 0 h 252"/>
                  <a:gd name="T119" fmla="*/ 229 w 229"/>
                  <a:gd name="T120" fmla="*/ 252 h 2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9" h="252">
                    <a:moveTo>
                      <a:pt x="198" y="10"/>
                    </a:moveTo>
                    <a:lnTo>
                      <a:pt x="199" y="21"/>
                    </a:lnTo>
                    <a:lnTo>
                      <a:pt x="198" y="40"/>
                    </a:lnTo>
                    <a:lnTo>
                      <a:pt x="197" y="61"/>
                    </a:lnTo>
                    <a:lnTo>
                      <a:pt x="193" y="76"/>
                    </a:lnTo>
                    <a:lnTo>
                      <a:pt x="187" y="87"/>
                    </a:lnTo>
                    <a:lnTo>
                      <a:pt x="180" y="99"/>
                    </a:lnTo>
                    <a:lnTo>
                      <a:pt x="171" y="111"/>
                    </a:lnTo>
                    <a:lnTo>
                      <a:pt x="159" y="121"/>
                    </a:lnTo>
                    <a:lnTo>
                      <a:pt x="164" y="119"/>
                    </a:lnTo>
                    <a:lnTo>
                      <a:pt x="170" y="117"/>
                    </a:lnTo>
                    <a:lnTo>
                      <a:pt x="174" y="114"/>
                    </a:lnTo>
                    <a:lnTo>
                      <a:pt x="179" y="112"/>
                    </a:lnTo>
                    <a:lnTo>
                      <a:pt x="183" y="110"/>
                    </a:lnTo>
                    <a:lnTo>
                      <a:pt x="187" y="106"/>
                    </a:lnTo>
                    <a:lnTo>
                      <a:pt x="192" y="104"/>
                    </a:lnTo>
                    <a:lnTo>
                      <a:pt x="196" y="100"/>
                    </a:lnTo>
                    <a:lnTo>
                      <a:pt x="202" y="110"/>
                    </a:lnTo>
                    <a:lnTo>
                      <a:pt x="211" y="119"/>
                    </a:lnTo>
                    <a:lnTo>
                      <a:pt x="221" y="129"/>
                    </a:lnTo>
                    <a:lnTo>
                      <a:pt x="229" y="136"/>
                    </a:lnTo>
                    <a:lnTo>
                      <a:pt x="224" y="162"/>
                    </a:lnTo>
                    <a:lnTo>
                      <a:pt x="216" y="186"/>
                    </a:lnTo>
                    <a:lnTo>
                      <a:pt x="204" y="206"/>
                    </a:lnTo>
                    <a:lnTo>
                      <a:pt x="190" y="224"/>
                    </a:lnTo>
                    <a:lnTo>
                      <a:pt x="174" y="238"/>
                    </a:lnTo>
                    <a:lnTo>
                      <a:pt x="158" y="248"/>
                    </a:lnTo>
                    <a:lnTo>
                      <a:pt x="141" y="252"/>
                    </a:lnTo>
                    <a:lnTo>
                      <a:pt x="124" y="251"/>
                    </a:lnTo>
                    <a:lnTo>
                      <a:pt x="114" y="248"/>
                    </a:lnTo>
                    <a:lnTo>
                      <a:pt x="107" y="242"/>
                    </a:lnTo>
                    <a:lnTo>
                      <a:pt x="101" y="236"/>
                    </a:lnTo>
                    <a:lnTo>
                      <a:pt x="96" y="227"/>
                    </a:lnTo>
                    <a:lnTo>
                      <a:pt x="90" y="218"/>
                    </a:lnTo>
                    <a:lnTo>
                      <a:pt x="85" y="208"/>
                    </a:lnTo>
                    <a:lnTo>
                      <a:pt x="78" y="199"/>
                    </a:lnTo>
                    <a:lnTo>
                      <a:pt x="70" y="188"/>
                    </a:lnTo>
                    <a:lnTo>
                      <a:pt x="58" y="174"/>
                    </a:lnTo>
                    <a:lnTo>
                      <a:pt x="49" y="164"/>
                    </a:lnTo>
                    <a:lnTo>
                      <a:pt x="44" y="156"/>
                    </a:lnTo>
                    <a:lnTo>
                      <a:pt x="38" y="148"/>
                    </a:lnTo>
                    <a:lnTo>
                      <a:pt x="44" y="152"/>
                    </a:lnTo>
                    <a:lnTo>
                      <a:pt x="49" y="155"/>
                    </a:lnTo>
                    <a:lnTo>
                      <a:pt x="55" y="157"/>
                    </a:lnTo>
                    <a:lnTo>
                      <a:pt x="63" y="157"/>
                    </a:lnTo>
                    <a:lnTo>
                      <a:pt x="68" y="156"/>
                    </a:lnTo>
                    <a:lnTo>
                      <a:pt x="76" y="155"/>
                    </a:lnTo>
                    <a:lnTo>
                      <a:pt x="83" y="154"/>
                    </a:lnTo>
                    <a:lnTo>
                      <a:pt x="90" y="151"/>
                    </a:lnTo>
                    <a:lnTo>
                      <a:pt x="80" y="150"/>
                    </a:lnTo>
                    <a:lnTo>
                      <a:pt x="71" y="149"/>
                    </a:lnTo>
                    <a:lnTo>
                      <a:pt x="61" y="145"/>
                    </a:lnTo>
                    <a:lnTo>
                      <a:pt x="53" y="142"/>
                    </a:lnTo>
                    <a:lnTo>
                      <a:pt x="44" y="137"/>
                    </a:lnTo>
                    <a:lnTo>
                      <a:pt x="36" y="131"/>
                    </a:lnTo>
                    <a:lnTo>
                      <a:pt x="29" y="124"/>
                    </a:lnTo>
                    <a:lnTo>
                      <a:pt x="23" y="117"/>
                    </a:lnTo>
                    <a:lnTo>
                      <a:pt x="15" y="102"/>
                    </a:lnTo>
                    <a:lnTo>
                      <a:pt x="8" y="90"/>
                    </a:lnTo>
                    <a:lnTo>
                      <a:pt x="3" y="79"/>
                    </a:lnTo>
                    <a:lnTo>
                      <a:pt x="0" y="64"/>
                    </a:lnTo>
                    <a:lnTo>
                      <a:pt x="11" y="64"/>
                    </a:lnTo>
                    <a:lnTo>
                      <a:pt x="24" y="64"/>
                    </a:lnTo>
                    <a:lnTo>
                      <a:pt x="39" y="63"/>
                    </a:lnTo>
                    <a:lnTo>
                      <a:pt x="54" y="61"/>
                    </a:lnTo>
                    <a:lnTo>
                      <a:pt x="70" y="58"/>
                    </a:lnTo>
                    <a:lnTo>
                      <a:pt x="84" y="56"/>
                    </a:lnTo>
                    <a:lnTo>
                      <a:pt x="97" y="54"/>
                    </a:lnTo>
                    <a:lnTo>
                      <a:pt x="109" y="51"/>
                    </a:lnTo>
                    <a:lnTo>
                      <a:pt x="120" y="48"/>
                    </a:lnTo>
                    <a:lnTo>
                      <a:pt x="130" y="44"/>
                    </a:lnTo>
                    <a:lnTo>
                      <a:pt x="142" y="39"/>
                    </a:lnTo>
                    <a:lnTo>
                      <a:pt x="154" y="32"/>
                    </a:lnTo>
                    <a:lnTo>
                      <a:pt x="165" y="26"/>
                    </a:lnTo>
                    <a:lnTo>
                      <a:pt x="175" y="18"/>
                    </a:lnTo>
                    <a:lnTo>
                      <a:pt x="185" y="10"/>
                    </a:lnTo>
                    <a:lnTo>
                      <a:pt x="193" y="0"/>
                    </a:ln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9" name="Freeform 135"/>
              <p:cNvSpPr>
                <a:spLocks/>
              </p:cNvSpPr>
              <p:nvPr/>
            </p:nvSpPr>
            <p:spPr bwMode="auto">
              <a:xfrm>
                <a:off x="1142" y="2650"/>
                <a:ext cx="90" cy="67"/>
              </a:xfrm>
              <a:custGeom>
                <a:avLst/>
                <a:gdLst>
                  <a:gd name="T0" fmla="*/ 29 w 270"/>
                  <a:gd name="T1" fmla="*/ 1 h 200"/>
                  <a:gd name="T2" fmla="*/ 30 w 270"/>
                  <a:gd name="T3" fmla="*/ 0 h 200"/>
                  <a:gd name="T4" fmla="*/ 31 w 270"/>
                  <a:gd name="T5" fmla="*/ 0 h 200"/>
                  <a:gd name="T6" fmla="*/ 33 w 270"/>
                  <a:gd name="T7" fmla="*/ 1 h 200"/>
                  <a:gd name="T8" fmla="*/ 35 w 270"/>
                  <a:gd name="T9" fmla="*/ 1 h 200"/>
                  <a:gd name="T10" fmla="*/ 36 w 270"/>
                  <a:gd name="T11" fmla="*/ 3 h 200"/>
                  <a:gd name="T12" fmla="*/ 38 w 270"/>
                  <a:gd name="T13" fmla="*/ 4 h 200"/>
                  <a:gd name="T14" fmla="*/ 39 w 270"/>
                  <a:gd name="T15" fmla="*/ 6 h 200"/>
                  <a:gd name="T16" fmla="*/ 41 w 270"/>
                  <a:gd name="T17" fmla="*/ 8 h 200"/>
                  <a:gd name="T18" fmla="*/ 42 w 270"/>
                  <a:gd name="T19" fmla="*/ 11 h 200"/>
                  <a:gd name="T20" fmla="*/ 44 w 270"/>
                  <a:gd name="T21" fmla="*/ 13 h 200"/>
                  <a:gd name="T22" fmla="*/ 46 w 270"/>
                  <a:gd name="T23" fmla="*/ 15 h 200"/>
                  <a:gd name="T24" fmla="*/ 48 w 270"/>
                  <a:gd name="T25" fmla="*/ 16 h 200"/>
                  <a:gd name="T26" fmla="*/ 50 w 270"/>
                  <a:gd name="T27" fmla="*/ 18 h 200"/>
                  <a:gd name="T28" fmla="*/ 52 w 270"/>
                  <a:gd name="T29" fmla="*/ 20 h 200"/>
                  <a:gd name="T30" fmla="*/ 54 w 270"/>
                  <a:gd name="T31" fmla="*/ 21 h 200"/>
                  <a:gd name="T32" fmla="*/ 56 w 270"/>
                  <a:gd name="T33" fmla="*/ 23 h 200"/>
                  <a:gd name="T34" fmla="*/ 61 w 270"/>
                  <a:gd name="T35" fmla="*/ 26 h 200"/>
                  <a:gd name="T36" fmla="*/ 66 w 270"/>
                  <a:gd name="T37" fmla="*/ 30 h 200"/>
                  <a:gd name="T38" fmla="*/ 71 w 270"/>
                  <a:gd name="T39" fmla="*/ 35 h 200"/>
                  <a:gd name="T40" fmla="*/ 77 w 270"/>
                  <a:gd name="T41" fmla="*/ 40 h 200"/>
                  <a:gd name="T42" fmla="*/ 82 w 270"/>
                  <a:gd name="T43" fmla="*/ 46 h 200"/>
                  <a:gd name="T44" fmla="*/ 86 w 270"/>
                  <a:gd name="T45" fmla="*/ 52 h 200"/>
                  <a:gd name="T46" fmla="*/ 89 w 270"/>
                  <a:gd name="T47" fmla="*/ 59 h 200"/>
                  <a:gd name="T48" fmla="*/ 90 w 270"/>
                  <a:gd name="T49" fmla="*/ 67 h 200"/>
                  <a:gd name="T50" fmla="*/ 0 w 270"/>
                  <a:gd name="T51" fmla="*/ 67 h 200"/>
                  <a:gd name="T52" fmla="*/ 7 w 270"/>
                  <a:gd name="T53" fmla="*/ 63 h 200"/>
                  <a:gd name="T54" fmla="*/ 15 w 270"/>
                  <a:gd name="T55" fmla="*/ 55 h 200"/>
                  <a:gd name="T56" fmla="*/ 23 w 270"/>
                  <a:gd name="T57" fmla="*/ 44 h 200"/>
                  <a:gd name="T58" fmla="*/ 29 w 270"/>
                  <a:gd name="T59" fmla="*/ 31 h 200"/>
                  <a:gd name="T60" fmla="*/ 34 w 270"/>
                  <a:gd name="T61" fmla="*/ 19 h 200"/>
                  <a:gd name="T62" fmla="*/ 36 w 270"/>
                  <a:gd name="T63" fmla="*/ 9 h 200"/>
                  <a:gd name="T64" fmla="*/ 34 w 270"/>
                  <a:gd name="T65" fmla="*/ 3 h 200"/>
                  <a:gd name="T66" fmla="*/ 29 w 270"/>
                  <a:gd name="T67" fmla="*/ 1 h 2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0"/>
                  <a:gd name="T103" fmla="*/ 0 h 200"/>
                  <a:gd name="T104" fmla="*/ 270 w 270"/>
                  <a:gd name="T105" fmla="*/ 200 h 2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0" h="200">
                    <a:moveTo>
                      <a:pt x="86" y="3"/>
                    </a:moveTo>
                    <a:lnTo>
                      <a:pt x="90" y="0"/>
                    </a:lnTo>
                    <a:lnTo>
                      <a:pt x="94" y="0"/>
                    </a:lnTo>
                    <a:lnTo>
                      <a:pt x="99" y="2"/>
                    </a:lnTo>
                    <a:lnTo>
                      <a:pt x="105" y="4"/>
                    </a:lnTo>
                    <a:lnTo>
                      <a:pt x="109" y="8"/>
                    </a:lnTo>
                    <a:lnTo>
                      <a:pt x="114" y="12"/>
                    </a:lnTo>
                    <a:lnTo>
                      <a:pt x="118" y="18"/>
                    </a:lnTo>
                    <a:lnTo>
                      <a:pt x="122" y="25"/>
                    </a:lnTo>
                    <a:lnTo>
                      <a:pt x="127" y="33"/>
                    </a:lnTo>
                    <a:lnTo>
                      <a:pt x="132" y="39"/>
                    </a:lnTo>
                    <a:lnTo>
                      <a:pt x="137" y="44"/>
                    </a:lnTo>
                    <a:lnTo>
                      <a:pt x="143" y="49"/>
                    </a:lnTo>
                    <a:lnTo>
                      <a:pt x="149" y="54"/>
                    </a:lnTo>
                    <a:lnTo>
                      <a:pt x="155" y="59"/>
                    </a:lnTo>
                    <a:lnTo>
                      <a:pt x="162" y="64"/>
                    </a:lnTo>
                    <a:lnTo>
                      <a:pt x="169" y="68"/>
                    </a:lnTo>
                    <a:lnTo>
                      <a:pt x="182" y="78"/>
                    </a:lnTo>
                    <a:lnTo>
                      <a:pt x="197" y="89"/>
                    </a:lnTo>
                    <a:lnTo>
                      <a:pt x="214" y="103"/>
                    </a:lnTo>
                    <a:lnTo>
                      <a:pt x="231" y="118"/>
                    </a:lnTo>
                    <a:lnTo>
                      <a:pt x="245" y="136"/>
                    </a:lnTo>
                    <a:lnTo>
                      <a:pt x="257" y="155"/>
                    </a:lnTo>
                    <a:lnTo>
                      <a:pt x="266" y="177"/>
                    </a:lnTo>
                    <a:lnTo>
                      <a:pt x="270" y="200"/>
                    </a:lnTo>
                    <a:lnTo>
                      <a:pt x="0" y="200"/>
                    </a:lnTo>
                    <a:lnTo>
                      <a:pt x="21" y="188"/>
                    </a:lnTo>
                    <a:lnTo>
                      <a:pt x="45" y="164"/>
                    </a:lnTo>
                    <a:lnTo>
                      <a:pt x="68" y="131"/>
                    </a:lnTo>
                    <a:lnTo>
                      <a:pt x="88" y="94"/>
                    </a:lnTo>
                    <a:lnTo>
                      <a:pt x="101" y="58"/>
                    </a:lnTo>
                    <a:lnTo>
                      <a:pt x="108" y="28"/>
                    </a:lnTo>
                    <a:lnTo>
                      <a:pt x="103" y="8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6689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0" name="Freeform 136"/>
              <p:cNvSpPr>
                <a:spLocks/>
              </p:cNvSpPr>
              <p:nvPr/>
            </p:nvSpPr>
            <p:spPr bwMode="auto">
              <a:xfrm>
                <a:off x="1093" y="2670"/>
                <a:ext cx="18" cy="47"/>
              </a:xfrm>
              <a:custGeom>
                <a:avLst/>
                <a:gdLst>
                  <a:gd name="T0" fmla="*/ 13 w 52"/>
                  <a:gd name="T1" fmla="*/ 0 h 142"/>
                  <a:gd name="T2" fmla="*/ 14 w 52"/>
                  <a:gd name="T3" fmla="*/ 1 h 142"/>
                  <a:gd name="T4" fmla="*/ 15 w 52"/>
                  <a:gd name="T5" fmla="*/ 3 h 142"/>
                  <a:gd name="T6" fmla="*/ 16 w 52"/>
                  <a:gd name="T7" fmla="*/ 4 h 142"/>
                  <a:gd name="T8" fmla="*/ 18 w 52"/>
                  <a:gd name="T9" fmla="*/ 5 h 142"/>
                  <a:gd name="T10" fmla="*/ 16 w 52"/>
                  <a:gd name="T11" fmla="*/ 8 h 142"/>
                  <a:gd name="T12" fmla="*/ 14 w 52"/>
                  <a:gd name="T13" fmla="*/ 13 h 142"/>
                  <a:gd name="T14" fmla="*/ 11 w 52"/>
                  <a:gd name="T15" fmla="*/ 17 h 142"/>
                  <a:gd name="T16" fmla="*/ 9 w 52"/>
                  <a:gd name="T17" fmla="*/ 23 h 142"/>
                  <a:gd name="T18" fmla="*/ 9 w 52"/>
                  <a:gd name="T19" fmla="*/ 29 h 142"/>
                  <a:gd name="T20" fmla="*/ 9 w 52"/>
                  <a:gd name="T21" fmla="*/ 35 h 142"/>
                  <a:gd name="T22" fmla="*/ 11 w 52"/>
                  <a:gd name="T23" fmla="*/ 41 h 142"/>
                  <a:gd name="T24" fmla="*/ 16 w 52"/>
                  <a:gd name="T25" fmla="*/ 47 h 142"/>
                  <a:gd name="T26" fmla="*/ 2 w 52"/>
                  <a:gd name="T27" fmla="*/ 47 h 142"/>
                  <a:gd name="T28" fmla="*/ 1 w 52"/>
                  <a:gd name="T29" fmla="*/ 43 h 142"/>
                  <a:gd name="T30" fmla="*/ 1 w 52"/>
                  <a:gd name="T31" fmla="*/ 38 h 142"/>
                  <a:gd name="T32" fmla="*/ 0 w 52"/>
                  <a:gd name="T33" fmla="*/ 33 h 142"/>
                  <a:gd name="T34" fmla="*/ 0 w 52"/>
                  <a:gd name="T35" fmla="*/ 27 h 142"/>
                  <a:gd name="T36" fmla="*/ 1 w 52"/>
                  <a:gd name="T37" fmla="*/ 21 h 142"/>
                  <a:gd name="T38" fmla="*/ 3 w 52"/>
                  <a:gd name="T39" fmla="*/ 14 h 142"/>
                  <a:gd name="T40" fmla="*/ 7 w 52"/>
                  <a:gd name="T41" fmla="*/ 7 h 142"/>
                  <a:gd name="T42" fmla="*/ 13 w 52"/>
                  <a:gd name="T43" fmla="*/ 0 h 1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"/>
                  <a:gd name="T67" fmla="*/ 0 h 142"/>
                  <a:gd name="T68" fmla="*/ 52 w 52"/>
                  <a:gd name="T69" fmla="*/ 142 h 1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" h="142">
                    <a:moveTo>
                      <a:pt x="38" y="0"/>
                    </a:moveTo>
                    <a:lnTo>
                      <a:pt x="41" y="4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2" y="15"/>
                    </a:lnTo>
                    <a:lnTo>
                      <a:pt x="46" y="25"/>
                    </a:lnTo>
                    <a:lnTo>
                      <a:pt x="39" y="38"/>
                    </a:lnTo>
                    <a:lnTo>
                      <a:pt x="32" y="52"/>
                    </a:lnTo>
                    <a:lnTo>
                      <a:pt x="27" y="70"/>
                    </a:lnTo>
                    <a:lnTo>
                      <a:pt x="25" y="88"/>
                    </a:lnTo>
                    <a:lnTo>
                      <a:pt x="26" y="106"/>
                    </a:lnTo>
                    <a:lnTo>
                      <a:pt x="33" y="125"/>
                    </a:lnTo>
                    <a:lnTo>
                      <a:pt x="46" y="142"/>
                    </a:lnTo>
                    <a:lnTo>
                      <a:pt x="5" y="142"/>
                    </a:lnTo>
                    <a:lnTo>
                      <a:pt x="3" y="130"/>
                    </a:lnTo>
                    <a:lnTo>
                      <a:pt x="2" y="116"/>
                    </a:lnTo>
                    <a:lnTo>
                      <a:pt x="0" y="101"/>
                    </a:lnTo>
                    <a:lnTo>
                      <a:pt x="0" y="83"/>
                    </a:lnTo>
                    <a:lnTo>
                      <a:pt x="2" y="64"/>
                    </a:lnTo>
                    <a:lnTo>
                      <a:pt x="8" y="42"/>
                    </a:lnTo>
                    <a:lnTo>
                      <a:pt x="20" y="2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89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1" name="Freeform 137"/>
              <p:cNvSpPr>
                <a:spLocks/>
              </p:cNvSpPr>
              <p:nvPr/>
            </p:nvSpPr>
            <p:spPr bwMode="auto">
              <a:xfrm>
                <a:off x="1021" y="2634"/>
                <a:ext cx="82" cy="83"/>
              </a:xfrm>
              <a:custGeom>
                <a:avLst/>
                <a:gdLst>
                  <a:gd name="T0" fmla="*/ 65 w 247"/>
                  <a:gd name="T1" fmla="*/ 1 h 249"/>
                  <a:gd name="T2" fmla="*/ 66 w 247"/>
                  <a:gd name="T3" fmla="*/ 7 h 249"/>
                  <a:gd name="T4" fmla="*/ 68 w 247"/>
                  <a:gd name="T5" fmla="*/ 11 h 249"/>
                  <a:gd name="T6" fmla="*/ 70 w 247"/>
                  <a:gd name="T7" fmla="*/ 15 h 249"/>
                  <a:gd name="T8" fmla="*/ 73 w 247"/>
                  <a:gd name="T9" fmla="*/ 18 h 249"/>
                  <a:gd name="T10" fmla="*/ 75 w 247"/>
                  <a:gd name="T11" fmla="*/ 21 h 249"/>
                  <a:gd name="T12" fmla="*/ 78 w 247"/>
                  <a:gd name="T13" fmla="*/ 24 h 249"/>
                  <a:gd name="T14" fmla="*/ 80 w 247"/>
                  <a:gd name="T15" fmla="*/ 28 h 249"/>
                  <a:gd name="T16" fmla="*/ 82 w 247"/>
                  <a:gd name="T17" fmla="*/ 32 h 249"/>
                  <a:gd name="T18" fmla="*/ 80 w 247"/>
                  <a:gd name="T19" fmla="*/ 34 h 249"/>
                  <a:gd name="T20" fmla="*/ 77 w 247"/>
                  <a:gd name="T21" fmla="*/ 37 h 249"/>
                  <a:gd name="T22" fmla="*/ 73 w 247"/>
                  <a:gd name="T23" fmla="*/ 43 h 249"/>
                  <a:gd name="T24" fmla="*/ 68 w 247"/>
                  <a:gd name="T25" fmla="*/ 49 h 249"/>
                  <a:gd name="T26" fmla="*/ 65 w 247"/>
                  <a:gd name="T27" fmla="*/ 56 h 249"/>
                  <a:gd name="T28" fmla="*/ 63 w 247"/>
                  <a:gd name="T29" fmla="*/ 64 h 249"/>
                  <a:gd name="T30" fmla="*/ 62 w 247"/>
                  <a:gd name="T31" fmla="*/ 73 h 249"/>
                  <a:gd name="T32" fmla="*/ 64 w 247"/>
                  <a:gd name="T33" fmla="*/ 83 h 249"/>
                  <a:gd name="T34" fmla="*/ 0 w 247"/>
                  <a:gd name="T35" fmla="*/ 83 h 249"/>
                  <a:gd name="T36" fmla="*/ 4 w 247"/>
                  <a:gd name="T37" fmla="*/ 81 h 249"/>
                  <a:gd name="T38" fmla="*/ 8 w 247"/>
                  <a:gd name="T39" fmla="*/ 79 h 249"/>
                  <a:gd name="T40" fmla="*/ 12 w 247"/>
                  <a:gd name="T41" fmla="*/ 76 h 249"/>
                  <a:gd name="T42" fmla="*/ 16 w 247"/>
                  <a:gd name="T43" fmla="*/ 74 h 249"/>
                  <a:gd name="T44" fmla="*/ 19 w 247"/>
                  <a:gd name="T45" fmla="*/ 70 h 249"/>
                  <a:gd name="T46" fmla="*/ 21 w 247"/>
                  <a:gd name="T47" fmla="*/ 68 h 249"/>
                  <a:gd name="T48" fmla="*/ 23 w 247"/>
                  <a:gd name="T49" fmla="*/ 64 h 249"/>
                  <a:gd name="T50" fmla="*/ 24 w 247"/>
                  <a:gd name="T51" fmla="*/ 62 h 249"/>
                  <a:gd name="T52" fmla="*/ 25 w 247"/>
                  <a:gd name="T53" fmla="*/ 57 h 249"/>
                  <a:gd name="T54" fmla="*/ 24 w 247"/>
                  <a:gd name="T55" fmla="*/ 51 h 249"/>
                  <a:gd name="T56" fmla="*/ 23 w 247"/>
                  <a:gd name="T57" fmla="*/ 46 h 249"/>
                  <a:gd name="T58" fmla="*/ 22 w 247"/>
                  <a:gd name="T59" fmla="*/ 39 h 249"/>
                  <a:gd name="T60" fmla="*/ 21 w 247"/>
                  <a:gd name="T61" fmla="*/ 33 h 249"/>
                  <a:gd name="T62" fmla="*/ 21 w 247"/>
                  <a:gd name="T63" fmla="*/ 26 h 249"/>
                  <a:gd name="T64" fmla="*/ 22 w 247"/>
                  <a:gd name="T65" fmla="*/ 20 h 249"/>
                  <a:gd name="T66" fmla="*/ 25 w 247"/>
                  <a:gd name="T67" fmla="*/ 14 h 249"/>
                  <a:gd name="T68" fmla="*/ 26 w 247"/>
                  <a:gd name="T69" fmla="*/ 13 h 249"/>
                  <a:gd name="T70" fmla="*/ 28 w 247"/>
                  <a:gd name="T71" fmla="*/ 13 h 249"/>
                  <a:gd name="T72" fmla="*/ 30 w 247"/>
                  <a:gd name="T73" fmla="*/ 13 h 249"/>
                  <a:gd name="T74" fmla="*/ 32 w 247"/>
                  <a:gd name="T75" fmla="*/ 12 h 249"/>
                  <a:gd name="T76" fmla="*/ 34 w 247"/>
                  <a:gd name="T77" fmla="*/ 12 h 249"/>
                  <a:gd name="T78" fmla="*/ 35 w 247"/>
                  <a:gd name="T79" fmla="*/ 12 h 249"/>
                  <a:gd name="T80" fmla="*/ 37 w 247"/>
                  <a:gd name="T81" fmla="*/ 11 h 249"/>
                  <a:gd name="T82" fmla="*/ 37 w 247"/>
                  <a:gd name="T83" fmla="*/ 10 h 249"/>
                  <a:gd name="T84" fmla="*/ 38 w 247"/>
                  <a:gd name="T85" fmla="*/ 9 h 249"/>
                  <a:gd name="T86" fmla="*/ 38 w 247"/>
                  <a:gd name="T87" fmla="*/ 7 h 249"/>
                  <a:gd name="T88" fmla="*/ 37 w 247"/>
                  <a:gd name="T89" fmla="*/ 6 h 249"/>
                  <a:gd name="T90" fmla="*/ 37 w 247"/>
                  <a:gd name="T91" fmla="*/ 5 h 249"/>
                  <a:gd name="T92" fmla="*/ 39 w 247"/>
                  <a:gd name="T93" fmla="*/ 5 h 249"/>
                  <a:gd name="T94" fmla="*/ 41 w 247"/>
                  <a:gd name="T95" fmla="*/ 4 h 249"/>
                  <a:gd name="T96" fmla="*/ 43 w 247"/>
                  <a:gd name="T97" fmla="*/ 3 h 249"/>
                  <a:gd name="T98" fmla="*/ 47 w 247"/>
                  <a:gd name="T99" fmla="*/ 1 h 249"/>
                  <a:gd name="T100" fmla="*/ 51 w 247"/>
                  <a:gd name="T101" fmla="*/ 1 h 249"/>
                  <a:gd name="T102" fmla="*/ 55 w 247"/>
                  <a:gd name="T103" fmla="*/ 0 h 249"/>
                  <a:gd name="T104" fmla="*/ 60 w 247"/>
                  <a:gd name="T105" fmla="*/ 1 h 249"/>
                  <a:gd name="T106" fmla="*/ 65 w 247"/>
                  <a:gd name="T107" fmla="*/ 1 h 24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7"/>
                  <a:gd name="T163" fmla="*/ 0 h 249"/>
                  <a:gd name="T164" fmla="*/ 247 w 247"/>
                  <a:gd name="T165" fmla="*/ 249 h 24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7" h="249">
                    <a:moveTo>
                      <a:pt x="195" y="4"/>
                    </a:moveTo>
                    <a:lnTo>
                      <a:pt x="199" y="21"/>
                    </a:lnTo>
                    <a:lnTo>
                      <a:pt x="205" y="34"/>
                    </a:lnTo>
                    <a:lnTo>
                      <a:pt x="212" y="45"/>
                    </a:lnTo>
                    <a:lnTo>
                      <a:pt x="219" y="54"/>
                    </a:lnTo>
                    <a:lnTo>
                      <a:pt x="226" y="62"/>
                    </a:lnTo>
                    <a:lnTo>
                      <a:pt x="234" y="72"/>
                    </a:lnTo>
                    <a:lnTo>
                      <a:pt x="242" y="83"/>
                    </a:lnTo>
                    <a:lnTo>
                      <a:pt x="247" y="96"/>
                    </a:lnTo>
                    <a:lnTo>
                      <a:pt x="242" y="102"/>
                    </a:lnTo>
                    <a:lnTo>
                      <a:pt x="231" y="112"/>
                    </a:lnTo>
                    <a:lnTo>
                      <a:pt x="219" y="128"/>
                    </a:lnTo>
                    <a:lnTo>
                      <a:pt x="206" y="146"/>
                    </a:lnTo>
                    <a:lnTo>
                      <a:pt x="196" y="167"/>
                    </a:lnTo>
                    <a:lnTo>
                      <a:pt x="189" y="192"/>
                    </a:lnTo>
                    <a:lnTo>
                      <a:pt x="187" y="219"/>
                    </a:lnTo>
                    <a:lnTo>
                      <a:pt x="193" y="249"/>
                    </a:lnTo>
                    <a:lnTo>
                      <a:pt x="0" y="249"/>
                    </a:lnTo>
                    <a:lnTo>
                      <a:pt x="12" y="244"/>
                    </a:lnTo>
                    <a:lnTo>
                      <a:pt x="25" y="237"/>
                    </a:lnTo>
                    <a:lnTo>
                      <a:pt x="36" y="229"/>
                    </a:lnTo>
                    <a:lnTo>
                      <a:pt x="47" y="221"/>
                    </a:lnTo>
                    <a:lnTo>
                      <a:pt x="56" y="211"/>
                    </a:lnTo>
                    <a:lnTo>
                      <a:pt x="63" y="203"/>
                    </a:lnTo>
                    <a:lnTo>
                      <a:pt x="69" y="193"/>
                    </a:lnTo>
                    <a:lnTo>
                      <a:pt x="73" y="185"/>
                    </a:lnTo>
                    <a:lnTo>
                      <a:pt x="75" y="171"/>
                    </a:lnTo>
                    <a:lnTo>
                      <a:pt x="73" y="154"/>
                    </a:lnTo>
                    <a:lnTo>
                      <a:pt x="70" y="137"/>
                    </a:lnTo>
                    <a:lnTo>
                      <a:pt x="67" y="118"/>
                    </a:lnTo>
                    <a:lnTo>
                      <a:pt x="63" y="98"/>
                    </a:lnTo>
                    <a:lnTo>
                      <a:pt x="63" y="79"/>
                    </a:lnTo>
                    <a:lnTo>
                      <a:pt x="66" y="59"/>
                    </a:lnTo>
                    <a:lnTo>
                      <a:pt x="74" y="41"/>
                    </a:lnTo>
                    <a:lnTo>
                      <a:pt x="79" y="40"/>
                    </a:lnTo>
                    <a:lnTo>
                      <a:pt x="85" y="39"/>
                    </a:lnTo>
                    <a:lnTo>
                      <a:pt x="91" y="39"/>
                    </a:lnTo>
                    <a:lnTo>
                      <a:pt x="97" y="37"/>
                    </a:lnTo>
                    <a:lnTo>
                      <a:pt x="101" y="36"/>
                    </a:lnTo>
                    <a:lnTo>
                      <a:pt x="106" y="35"/>
                    </a:lnTo>
                    <a:lnTo>
                      <a:pt x="110" y="34"/>
                    </a:lnTo>
                    <a:lnTo>
                      <a:pt x="112" y="31"/>
                    </a:lnTo>
                    <a:lnTo>
                      <a:pt x="114" y="27"/>
                    </a:lnTo>
                    <a:lnTo>
                      <a:pt x="113" y="22"/>
                    </a:lnTo>
                    <a:lnTo>
                      <a:pt x="112" y="17"/>
                    </a:lnTo>
                    <a:lnTo>
                      <a:pt x="111" y="16"/>
                    </a:lnTo>
                    <a:lnTo>
                      <a:pt x="116" y="14"/>
                    </a:lnTo>
                    <a:lnTo>
                      <a:pt x="123" y="11"/>
                    </a:lnTo>
                    <a:lnTo>
                      <a:pt x="131" y="8"/>
                    </a:lnTo>
                    <a:lnTo>
                      <a:pt x="142" y="4"/>
                    </a:lnTo>
                    <a:lnTo>
                      <a:pt x="154" y="2"/>
                    </a:lnTo>
                    <a:lnTo>
                      <a:pt x="165" y="0"/>
                    </a:lnTo>
                    <a:lnTo>
                      <a:pt x="180" y="2"/>
                    </a:lnTo>
                    <a:lnTo>
                      <a:pt x="195" y="4"/>
                    </a:lnTo>
                    <a:close/>
                  </a:path>
                </a:pathLst>
              </a:custGeom>
              <a:solidFill>
                <a:srgbClr val="6689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2" name="Freeform 138"/>
              <p:cNvSpPr>
                <a:spLocks/>
              </p:cNvSpPr>
              <p:nvPr/>
            </p:nvSpPr>
            <p:spPr bwMode="auto">
              <a:xfrm>
                <a:off x="1012" y="2591"/>
                <a:ext cx="19" cy="55"/>
              </a:xfrm>
              <a:custGeom>
                <a:avLst/>
                <a:gdLst>
                  <a:gd name="T0" fmla="*/ 8 w 55"/>
                  <a:gd name="T1" fmla="*/ 0 h 166"/>
                  <a:gd name="T2" fmla="*/ 8 w 55"/>
                  <a:gd name="T3" fmla="*/ 2 h 166"/>
                  <a:gd name="T4" fmla="*/ 7 w 55"/>
                  <a:gd name="T5" fmla="*/ 7 h 166"/>
                  <a:gd name="T6" fmla="*/ 7 w 55"/>
                  <a:gd name="T7" fmla="*/ 13 h 166"/>
                  <a:gd name="T8" fmla="*/ 8 w 55"/>
                  <a:gd name="T9" fmla="*/ 20 h 166"/>
                  <a:gd name="T10" fmla="*/ 9 w 55"/>
                  <a:gd name="T11" fmla="*/ 28 h 166"/>
                  <a:gd name="T12" fmla="*/ 11 w 55"/>
                  <a:gd name="T13" fmla="*/ 36 h 166"/>
                  <a:gd name="T14" fmla="*/ 15 w 55"/>
                  <a:gd name="T15" fmla="*/ 44 h 166"/>
                  <a:gd name="T16" fmla="*/ 19 w 55"/>
                  <a:gd name="T17" fmla="*/ 53 h 166"/>
                  <a:gd name="T18" fmla="*/ 17 w 55"/>
                  <a:gd name="T19" fmla="*/ 53 h 166"/>
                  <a:gd name="T20" fmla="*/ 15 w 55"/>
                  <a:gd name="T21" fmla="*/ 54 h 166"/>
                  <a:gd name="T22" fmla="*/ 13 w 55"/>
                  <a:gd name="T23" fmla="*/ 54 h 166"/>
                  <a:gd name="T24" fmla="*/ 10 w 55"/>
                  <a:gd name="T25" fmla="*/ 55 h 166"/>
                  <a:gd name="T26" fmla="*/ 8 w 55"/>
                  <a:gd name="T27" fmla="*/ 55 h 166"/>
                  <a:gd name="T28" fmla="*/ 6 w 55"/>
                  <a:gd name="T29" fmla="*/ 55 h 166"/>
                  <a:gd name="T30" fmla="*/ 3 w 55"/>
                  <a:gd name="T31" fmla="*/ 55 h 166"/>
                  <a:gd name="T32" fmla="*/ 1 w 55"/>
                  <a:gd name="T33" fmla="*/ 55 h 166"/>
                  <a:gd name="T34" fmla="*/ 0 w 55"/>
                  <a:gd name="T35" fmla="*/ 45 h 166"/>
                  <a:gd name="T36" fmla="*/ 0 w 55"/>
                  <a:gd name="T37" fmla="*/ 33 h 166"/>
                  <a:gd name="T38" fmla="*/ 2 w 55"/>
                  <a:gd name="T39" fmla="*/ 18 h 166"/>
                  <a:gd name="T40" fmla="*/ 8 w 55"/>
                  <a:gd name="T41" fmla="*/ 0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166"/>
                  <a:gd name="T65" fmla="*/ 55 w 55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166">
                    <a:moveTo>
                      <a:pt x="23" y="0"/>
                    </a:moveTo>
                    <a:lnTo>
                      <a:pt x="22" y="7"/>
                    </a:lnTo>
                    <a:lnTo>
                      <a:pt x="20" y="20"/>
                    </a:lnTo>
                    <a:lnTo>
                      <a:pt x="20" y="38"/>
                    </a:lnTo>
                    <a:lnTo>
                      <a:pt x="23" y="59"/>
                    </a:lnTo>
                    <a:lnTo>
                      <a:pt x="26" y="83"/>
                    </a:lnTo>
                    <a:lnTo>
                      <a:pt x="32" y="108"/>
                    </a:lnTo>
                    <a:lnTo>
                      <a:pt x="42" y="134"/>
                    </a:lnTo>
                    <a:lnTo>
                      <a:pt x="55" y="159"/>
                    </a:lnTo>
                    <a:lnTo>
                      <a:pt x="50" y="160"/>
                    </a:lnTo>
                    <a:lnTo>
                      <a:pt x="43" y="163"/>
                    </a:lnTo>
                    <a:lnTo>
                      <a:pt x="37" y="164"/>
                    </a:lnTo>
                    <a:lnTo>
                      <a:pt x="30" y="165"/>
                    </a:lnTo>
                    <a:lnTo>
                      <a:pt x="22" y="166"/>
                    </a:lnTo>
                    <a:lnTo>
                      <a:pt x="16" y="166"/>
                    </a:lnTo>
                    <a:lnTo>
                      <a:pt x="9" y="166"/>
                    </a:lnTo>
                    <a:lnTo>
                      <a:pt x="4" y="166"/>
                    </a:lnTo>
                    <a:lnTo>
                      <a:pt x="0" y="135"/>
                    </a:lnTo>
                    <a:lnTo>
                      <a:pt x="1" y="99"/>
                    </a:lnTo>
                    <a:lnTo>
                      <a:pt x="7" y="5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A8C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21" name="Text Box 139"/>
            <p:cNvSpPr txBox="1">
              <a:spLocks noChangeArrowheads="1"/>
            </p:cNvSpPr>
            <p:nvPr/>
          </p:nvSpPr>
          <p:spPr bwMode="auto">
            <a:xfrm>
              <a:off x="1172" y="1010"/>
              <a:ext cx="361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sz="1200">
                  <a:solidFill>
                    <a:srgbClr val="001932"/>
                  </a:solidFill>
                  <a:cs typeface="Times New Roman" pitchFamily="18" charset="0"/>
                </a:rPr>
                <a:t>ГТС</a:t>
              </a:r>
              <a:endParaRPr lang="ru-RU" sz="1200" b="0"/>
            </a:p>
          </p:txBody>
        </p:sp>
        <p:pic>
          <p:nvPicPr>
            <p:cNvPr id="25622" name="Picture 142" descr="LDP-7224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0" y="1336"/>
              <a:ext cx="36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Picture 143" descr="LDP-7224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0" y="1333"/>
              <a:ext cx="364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4" name="Picture 144" descr="LDP-7224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9" y="1329"/>
              <a:ext cx="36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5" name="Picture 2" descr="D:\업무화일\제품별 업무\iPECS-MG\Product PIctures\ipecs-1단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935"/>
              <a:ext cx="9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Rectangle 147"/>
          <p:cNvSpPr>
            <a:spLocks noChangeArrowheads="1"/>
          </p:cNvSpPr>
          <p:nvPr/>
        </p:nvSpPr>
        <p:spPr bwMode="auto">
          <a:xfrm>
            <a:off x="179388" y="908050"/>
            <a:ext cx="86756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ko-KR" sz="1400" b="0"/>
              <a:t>Настраиваемые голосовые меню для входящих вызовов с использованием платы </a:t>
            </a:r>
            <a:r>
              <a:rPr lang="en-US" altLang="ko-KR" sz="1400" b="0">
                <a:ea typeface="굴림" charset="-127"/>
              </a:rPr>
              <a:t>VMIU</a:t>
            </a:r>
            <a:r>
              <a:rPr lang="ru-RU" altLang="ko-KR" sz="1400" b="0"/>
              <a:t> применяются в случае реализации функции </a:t>
            </a:r>
            <a:r>
              <a:rPr lang="en-US" altLang="ko-KR" sz="1400" b="0">
                <a:ea typeface="굴림" charset="-127"/>
              </a:rPr>
              <a:t>DISA</a:t>
            </a:r>
            <a:r>
              <a:rPr lang="ru-RU" altLang="ko-KR" sz="1400" b="0"/>
              <a:t>(</a:t>
            </a:r>
            <a:r>
              <a:rPr lang="ru-RU" sz="1400" b="0"/>
              <a:t>Эта функция позволяет внешнему абоненту без помощи оператора вызвать любого внутреннего абонента или получить доступ к внешним линиям</a:t>
            </a:r>
            <a:r>
              <a:rPr lang="ru-RU" altLang="ko-KR" sz="1400" b="0"/>
              <a:t>). При этом внешний абонент  может получить доступ к требуемому назначению набором всего одной цифры. Кроме того, он может также непосредственно вызвать любого внутреннего абонента, набрав его внутренний номер </a:t>
            </a:r>
          </a:p>
        </p:txBody>
      </p:sp>
      <p:pic>
        <p:nvPicPr>
          <p:cNvPr id="25605" name="Picture 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437063"/>
            <a:ext cx="57594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81525"/>
            <a:ext cx="25923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50"/>
          <p:cNvSpPr>
            <a:spLocks noChangeArrowheads="1"/>
          </p:cNvSpPr>
          <p:nvPr/>
        </p:nvSpPr>
        <p:spPr bwMode="auto">
          <a:xfrm>
            <a:off x="5794375" y="2205038"/>
            <a:ext cx="33496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 i="1" u="sng"/>
              <a:t>Для записи системных сообщений с аппарата Системного Оператора (назначается в </a:t>
            </a:r>
            <a:r>
              <a:rPr lang="en-US" sz="1200" b="0" i="1" u="sng"/>
              <a:t>PGM270)</a:t>
            </a:r>
            <a:r>
              <a:rPr lang="ru-RU" sz="1200" b="0" i="1" u="sng"/>
              <a:t>:</a:t>
            </a:r>
            <a:endParaRPr lang="ru-RU" sz="1200" b="0"/>
          </a:p>
          <a:p>
            <a:r>
              <a:rPr lang="ru-RU" sz="1200" b="0"/>
              <a:t>Нажмите клавишу </a:t>
            </a:r>
            <a:r>
              <a:rPr lang="ru-RU" sz="1200"/>
              <a:t>[TRANS/PGM]</a:t>
            </a:r>
            <a:r>
              <a:rPr lang="ru-RU" sz="1200" b="0"/>
              <a:t> и наберите «</a:t>
            </a:r>
            <a:r>
              <a:rPr lang="ru-RU" sz="1200"/>
              <a:t>0 6-2-00(слот на </a:t>
            </a:r>
            <a:r>
              <a:rPr lang="en-US" sz="1200"/>
              <a:t>MPB</a:t>
            </a:r>
            <a:r>
              <a:rPr lang="ru-RU" sz="1200"/>
              <a:t>)-01(01-70 системные сообщения)-1(1-3тип)</a:t>
            </a:r>
            <a:r>
              <a:rPr lang="ru-RU" sz="1200" b="0"/>
              <a:t>».</a:t>
            </a:r>
          </a:p>
          <a:p>
            <a:r>
              <a:rPr lang="ru-RU" sz="1200" b="0"/>
              <a:t>Наберите «</a:t>
            </a:r>
            <a:r>
              <a:rPr lang="ru-RU" sz="1200"/>
              <a:t>#</a:t>
            </a:r>
            <a:r>
              <a:rPr lang="ru-RU" sz="1200" b="0"/>
              <a:t>» для того, чтобы начать запись.</a:t>
            </a:r>
          </a:p>
          <a:p>
            <a:pPr>
              <a:buFontTx/>
              <a:buChar char="•"/>
            </a:pPr>
            <a:r>
              <a:rPr lang="ru-RU" altLang="ko-KR" sz="1200">
                <a:sym typeface="Wingdings 2" pitchFamily="18" charset="2"/>
              </a:rPr>
              <a:t>Нажмите клавишу [</a:t>
            </a:r>
            <a:r>
              <a:rPr lang="en-US" altLang="ko-KR" sz="1200">
                <a:ea typeface="굴림" charset="-127"/>
                <a:sym typeface="Wingdings 2" pitchFamily="18" charset="2"/>
              </a:rPr>
              <a:t>HOLD</a:t>
            </a:r>
            <a:r>
              <a:rPr lang="ru-RU" altLang="ko-KR" sz="1200">
                <a:sym typeface="Wingdings 2" pitchFamily="18" charset="2"/>
              </a:rPr>
              <a:t>/</a:t>
            </a:r>
            <a:r>
              <a:rPr lang="en-US" altLang="ko-KR" sz="1200">
                <a:ea typeface="굴림" charset="-127"/>
                <a:sym typeface="Wingdings 2" pitchFamily="18" charset="2"/>
              </a:rPr>
              <a:t>SAVE</a:t>
            </a:r>
            <a:r>
              <a:rPr lang="ru-RU" altLang="ko-KR" sz="1200">
                <a:sym typeface="Wingdings 2" pitchFamily="18" charset="2"/>
              </a:rPr>
              <a:t>]</a:t>
            </a:r>
            <a:r>
              <a:rPr lang="ru-RU" altLang="ko-KR" sz="1200" b="0">
                <a:sym typeface="Wingdings 2" pitchFamily="18" charset="2"/>
              </a:rPr>
              <a:t> для завершения записи. </a:t>
            </a:r>
          </a:p>
          <a:p>
            <a:endParaRPr lang="ru-RU" sz="1200" b="0"/>
          </a:p>
        </p:txBody>
      </p:sp>
      <p:sp>
        <p:nvSpPr>
          <p:cNvPr id="25608" name="Rectangle 151"/>
          <p:cNvSpPr>
            <a:spLocks noChangeArrowheads="1"/>
          </p:cNvSpPr>
          <p:nvPr/>
        </p:nvSpPr>
        <p:spPr bwMode="auto">
          <a:xfrm>
            <a:off x="395288" y="5516563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 i="1" u="sng"/>
              <a:t>Для записи системных сообщений в виде файла: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DISA</a:t>
            </a:r>
            <a:r>
              <a:rPr lang="ru-RU" sz="2400">
                <a:solidFill>
                  <a:schemeClr val="bg1"/>
                </a:solidFill>
              </a:rPr>
              <a:t>. Голосовое меню. Практика</a:t>
            </a: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26638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1152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44675"/>
            <a:ext cx="2520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708275"/>
            <a:ext cx="2105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모서리가 둥근 직사각형 34"/>
          <p:cNvSpPr>
            <a:spLocks noChangeArrowheads="1"/>
          </p:cNvSpPr>
          <p:nvPr/>
        </p:nvSpPr>
        <p:spPr bwMode="auto">
          <a:xfrm>
            <a:off x="2411413" y="1844675"/>
            <a:ext cx="361950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213100"/>
            <a:ext cx="28082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789363"/>
            <a:ext cx="3857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997200"/>
            <a:ext cx="1009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508500"/>
            <a:ext cx="42005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149725"/>
            <a:ext cx="1657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5084763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6013" y="5084763"/>
            <a:ext cx="2771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868863"/>
            <a:ext cx="1543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5734050"/>
            <a:ext cx="3771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5516563"/>
            <a:ext cx="1666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825" y="2420938"/>
            <a:ext cx="1543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1557338"/>
            <a:ext cx="1609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Text Box 24"/>
          <p:cNvSpPr txBox="1">
            <a:spLocks noChangeArrowheads="1"/>
          </p:cNvSpPr>
          <p:nvPr/>
        </p:nvSpPr>
        <p:spPr bwMode="auto">
          <a:xfrm>
            <a:off x="3059113" y="1052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1)</a:t>
            </a:r>
          </a:p>
        </p:txBody>
      </p:sp>
      <p:sp>
        <p:nvSpPr>
          <p:cNvPr id="26645" name="Text Box 25"/>
          <p:cNvSpPr txBox="1">
            <a:spLocks noChangeArrowheads="1"/>
          </p:cNvSpPr>
          <p:nvPr/>
        </p:nvSpPr>
        <p:spPr bwMode="auto">
          <a:xfrm>
            <a:off x="2843213" y="19161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2)</a:t>
            </a:r>
          </a:p>
        </p:txBody>
      </p:sp>
      <p:sp>
        <p:nvSpPr>
          <p:cNvPr id="26646" name="Text Box 26"/>
          <p:cNvSpPr txBox="1">
            <a:spLocks noChangeArrowheads="1"/>
          </p:cNvSpPr>
          <p:nvPr/>
        </p:nvSpPr>
        <p:spPr bwMode="auto">
          <a:xfrm>
            <a:off x="2627313" y="2565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3)</a:t>
            </a:r>
          </a:p>
        </p:txBody>
      </p:sp>
      <p:sp>
        <p:nvSpPr>
          <p:cNvPr id="26647" name="Text Box 27"/>
          <p:cNvSpPr txBox="1">
            <a:spLocks noChangeArrowheads="1"/>
          </p:cNvSpPr>
          <p:nvPr/>
        </p:nvSpPr>
        <p:spPr bwMode="auto">
          <a:xfrm>
            <a:off x="3132138" y="328453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4)</a:t>
            </a:r>
          </a:p>
        </p:txBody>
      </p:sp>
      <p:sp>
        <p:nvSpPr>
          <p:cNvPr id="26648" name="Text Box 28"/>
          <p:cNvSpPr txBox="1">
            <a:spLocks noChangeArrowheads="1"/>
          </p:cNvSpPr>
          <p:nvPr/>
        </p:nvSpPr>
        <p:spPr bwMode="auto">
          <a:xfrm>
            <a:off x="1835150" y="41497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5)</a:t>
            </a:r>
          </a:p>
        </p:txBody>
      </p:sp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1835150" y="47974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6)</a:t>
            </a:r>
          </a:p>
        </p:txBody>
      </p:sp>
      <p:sp>
        <p:nvSpPr>
          <p:cNvPr id="26650" name="Text Box 30"/>
          <p:cNvSpPr txBox="1">
            <a:spLocks noChangeArrowheads="1"/>
          </p:cNvSpPr>
          <p:nvPr/>
        </p:nvSpPr>
        <p:spPr bwMode="auto">
          <a:xfrm>
            <a:off x="1908175" y="5373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7)</a:t>
            </a:r>
          </a:p>
        </p:txBody>
      </p:sp>
      <p:sp>
        <p:nvSpPr>
          <p:cNvPr id="26651" name="Text Box 31"/>
          <p:cNvSpPr txBox="1">
            <a:spLocks noChangeArrowheads="1"/>
          </p:cNvSpPr>
          <p:nvPr/>
        </p:nvSpPr>
        <p:spPr bwMode="auto">
          <a:xfrm>
            <a:off x="4427538" y="1125538"/>
            <a:ext cx="45370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1400" b="0"/>
              <a:t>Загружаем файл приветствия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В пункте 113 уточняем код функции авто-секретаря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В пункте 251, таблица 2 (</a:t>
            </a:r>
            <a:r>
              <a:rPr lang="en-US" sz="1400" b="0"/>
              <a:t>PRI</a:t>
            </a:r>
            <a:r>
              <a:rPr lang="ru-RU" sz="1400" b="0"/>
              <a:t>) производим наведение вызова на авто-секретарь (код функции + номер сообщения)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Создаем голосовое меню. Номер таблицы </a:t>
            </a:r>
            <a:r>
              <a:rPr lang="en-US" sz="1400" b="0"/>
              <a:t>CCR=</a:t>
            </a:r>
            <a:r>
              <a:rPr lang="ru-RU" sz="1400" b="0"/>
              <a:t>номеру голосового сообщения. И задаем номер таблицы перемаршрутизации.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В таблице перемаршрутизации описываем действия авто-секретаря для каждого события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В таблице альтернативного вызова назначаем назначение вызова для событий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Проверяем параметры доступа к сервису </a:t>
            </a:r>
            <a:r>
              <a:rPr lang="en-US" sz="1400" b="0"/>
              <a:t>DISA</a:t>
            </a:r>
            <a:r>
              <a:rPr lang="ru-RU" sz="1400" b="0"/>
              <a:t>. Делается для всего диапазона внешних линий с данным сервисом. И меняем счетчик попыток </a:t>
            </a:r>
            <a:r>
              <a:rPr lang="en-US" sz="1400" b="0"/>
              <a:t>DISA </a:t>
            </a:r>
            <a:r>
              <a:rPr lang="ru-RU" sz="1400" b="0"/>
              <a:t>на 0.</a:t>
            </a:r>
          </a:p>
          <a:p>
            <a:pPr marL="342900" indent="-342900">
              <a:buFontTx/>
              <a:buAutoNum type="arabicParenR"/>
            </a:pPr>
            <a:endParaRPr lang="ru-RU" sz="1400" b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39750" y="1125538"/>
            <a:ext cx="3565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0"/>
              <a:t>SIP </a:t>
            </a:r>
            <a:r>
              <a:rPr lang="ru-RU" sz="2200" b="0"/>
              <a:t>вызов с регистрацией</a:t>
            </a:r>
            <a:endParaRPr kumimoji="1" lang="ru-RU" sz="2200" b="0">
              <a:solidFill>
                <a:srgbClr val="292929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97100" y="1892300"/>
            <a:ext cx="1019175" cy="584200"/>
            <a:chOff x="317" y="1684"/>
            <a:chExt cx="3946" cy="2472"/>
          </a:xfrm>
        </p:grpSpPr>
        <p:pic>
          <p:nvPicPr>
            <p:cNvPr id="27664" name="Picture 10" descr="MG_cabinet_side"/>
            <p:cNvPicPr>
              <a:picLocks noChangeAspect="1" noChangeArrowheads="1"/>
            </p:cNvPicPr>
            <p:nvPr/>
          </p:nvPicPr>
          <p:blipFill>
            <a:blip r:embed="rId2" cstate="print"/>
            <a:srcRect l="29520" t="52206" r="29057" b="29185"/>
            <a:stretch>
              <a:fillRect/>
            </a:stretch>
          </p:blipFill>
          <p:spPr bwMode="auto">
            <a:xfrm>
              <a:off x="317" y="2920"/>
              <a:ext cx="3946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11" descr="MG_cabinet_side"/>
            <p:cNvPicPr>
              <a:picLocks noChangeAspect="1" noChangeArrowheads="1"/>
            </p:cNvPicPr>
            <p:nvPr/>
          </p:nvPicPr>
          <p:blipFill>
            <a:blip r:embed="rId2" cstate="print"/>
            <a:srcRect l="29520" t="52206" r="29057" b="29185"/>
            <a:stretch>
              <a:fillRect/>
            </a:stretch>
          </p:blipFill>
          <p:spPr bwMode="auto">
            <a:xfrm>
              <a:off x="317" y="1684"/>
              <a:ext cx="3946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2" descr="MG_cabinet_side"/>
            <p:cNvPicPr>
              <a:picLocks noChangeAspect="1" noChangeArrowheads="1"/>
            </p:cNvPicPr>
            <p:nvPr/>
          </p:nvPicPr>
          <p:blipFill>
            <a:blip r:embed="rId2" cstate="print"/>
            <a:srcRect l="49828" t="52206" r="31905" b="41481"/>
            <a:stretch>
              <a:fillRect/>
            </a:stretch>
          </p:blipFill>
          <p:spPr bwMode="auto">
            <a:xfrm>
              <a:off x="536" y="1697"/>
              <a:ext cx="1741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2" name="Picture 13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900" y="17399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18"/>
          <p:cNvSpPr>
            <a:spLocks noChangeShapeType="1"/>
          </p:cNvSpPr>
          <p:nvPr/>
        </p:nvSpPr>
        <p:spPr bwMode="auto">
          <a:xfrm flipH="1">
            <a:off x="3263900" y="2197100"/>
            <a:ext cx="7620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7654" name="Line 19"/>
          <p:cNvSpPr>
            <a:spLocks noChangeShapeType="1"/>
          </p:cNvSpPr>
          <p:nvPr/>
        </p:nvSpPr>
        <p:spPr bwMode="auto">
          <a:xfrm flipH="1">
            <a:off x="5092700" y="2197100"/>
            <a:ext cx="9906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7655" name="Text Box 21"/>
          <p:cNvSpPr txBox="1">
            <a:spLocks noChangeArrowheads="1"/>
          </p:cNvSpPr>
          <p:nvPr/>
        </p:nvSpPr>
        <p:spPr bwMode="auto">
          <a:xfrm>
            <a:off x="596900" y="18923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1" lang="en-US" altLang="ko-KR" sz="1000">
                <a:ea typeface="굴림" charset="-127"/>
              </a:rPr>
              <a:t>MPB  IP : 1</a:t>
            </a:r>
            <a:r>
              <a:rPr kumimoji="1" lang="ru-RU" altLang="ko-KR" sz="1000"/>
              <a:t>72</a:t>
            </a:r>
            <a:r>
              <a:rPr kumimoji="1" lang="en-US" altLang="ko-KR" sz="1000">
                <a:ea typeface="굴림" charset="-127"/>
              </a:rPr>
              <a:t>.16.0.</a:t>
            </a:r>
            <a:r>
              <a:rPr kumimoji="1" lang="ru-RU" altLang="ko-KR" sz="1000"/>
              <a:t>2</a:t>
            </a:r>
            <a:r>
              <a:rPr kumimoji="1" lang="en-US" altLang="ko-KR" sz="1000">
                <a:ea typeface="굴림" charset="-127"/>
              </a:rPr>
              <a:t>1</a:t>
            </a:r>
            <a:r>
              <a:rPr kumimoji="1" lang="ru-RU" altLang="ko-KR" sz="1000"/>
              <a:t>0</a:t>
            </a:r>
            <a:endParaRPr kumimoji="1" lang="en-US" altLang="ko-KR" sz="1000">
              <a:ea typeface="굴림" charset="-127"/>
            </a:endParaRPr>
          </a:p>
          <a:p>
            <a:pPr latinLnBrk="1"/>
            <a:r>
              <a:rPr kumimoji="1" lang="en-US" altLang="ko-KR" sz="1000">
                <a:ea typeface="굴림" charset="-127"/>
              </a:rPr>
              <a:t>STA 1XX</a:t>
            </a:r>
          </a:p>
        </p:txBody>
      </p:sp>
      <p:sp>
        <p:nvSpPr>
          <p:cNvPr id="27656" name="Text Box 26"/>
          <p:cNvSpPr txBox="1">
            <a:spLocks noChangeArrowheads="1"/>
          </p:cNvSpPr>
          <p:nvPr/>
        </p:nvSpPr>
        <p:spPr bwMode="auto">
          <a:xfrm>
            <a:off x="6845300" y="18923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1" lang="en-US" altLang="ko-KR" sz="1000">
                <a:ea typeface="굴림" charset="-127"/>
              </a:rPr>
              <a:t>SIP Server</a:t>
            </a:r>
          </a:p>
          <a:p>
            <a:pPr latinLnBrk="1"/>
            <a:r>
              <a:rPr kumimoji="1" lang="en-US" altLang="ko-KR" sz="1000">
                <a:ea typeface="굴림" charset="-127"/>
              </a:rPr>
              <a:t>IP : 61.41.106.116</a:t>
            </a:r>
          </a:p>
        </p:txBody>
      </p:sp>
      <p:pic>
        <p:nvPicPr>
          <p:cNvPr id="27657" name="Picture 30" descr="AVii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35700" y="1739900"/>
            <a:ext cx="4032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7"/>
          <p:cNvSpPr txBox="1">
            <a:spLocks noChangeArrowheads="1"/>
          </p:cNvSpPr>
          <p:nvPr/>
        </p:nvSpPr>
        <p:spPr bwMode="auto">
          <a:xfrm>
            <a:off x="-88900" y="2501900"/>
            <a:ext cx="510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latinLnBrk="1">
              <a:buFontTx/>
              <a:buChar char="•"/>
            </a:pPr>
            <a:r>
              <a:rPr lang="en-US" altLang="ko-KR" sz="1200" b="0">
                <a:solidFill>
                  <a:srgbClr val="00CC00"/>
                </a:solidFill>
                <a:ea typeface="굴림" charset="-127"/>
              </a:rPr>
              <a:t> </a:t>
            </a:r>
            <a:r>
              <a:rPr lang="en-US" altLang="ko-KR" sz="1200" b="0">
                <a:ea typeface="굴림" charset="-127"/>
              </a:rPr>
              <a:t>CO Line Attribute (PGM 160, 161)</a:t>
            </a: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r>
              <a:rPr lang="en-US" altLang="ko-KR" sz="1200" b="0">
                <a:solidFill>
                  <a:srgbClr val="00CC00"/>
                </a:solidFill>
                <a:ea typeface="굴림" charset="-127"/>
              </a:rPr>
              <a:t> </a:t>
            </a:r>
            <a:r>
              <a:rPr lang="en-US" altLang="ko-KR" sz="1200" b="0">
                <a:ea typeface="굴림" charset="-127"/>
              </a:rPr>
              <a:t>SIP CO Basic Registration</a:t>
            </a: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endParaRPr lang="en-US" altLang="ko-KR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r>
              <a:rPr lang="en-US" altLang="ko-KR" sz="1200" b="0">
                <a:solidFill>
                  <a:srgbClr val="00CC00"/>
                </a:solidFill>
                <a:ea typeface="굴림" charset="-127"/>
              </a:rPr>
              <a:t> </a:t>
            </a:r>
            <a:r>
              <a:rPr lang="en-US" altLang="ko-KR" sz="1200" b="0">
                <a:ea typeface="굴림" charset="-127"/>
              </a:rPr>
              <a:t>SIP CO Additional Registration </a:t>
            </a:r>
            <a:endParaRPr lang="ru-RU" altLang="ko-KR" sz="1200" b="0"/>
          </a:p>
          <a:p>
            <a:pPr marL="742950" lvl="1" indent="-285750" latinLnBrk="1"/>
            <a:r>
              <a:rPr lang="ru-RU" altLang="ko-KR" sz="1200" b="0"/>
              <a:t>       </a:t>
            </a:r>
            <a:r>
              <a:rPr lang="en-US" altLang="ko-KR" sz="1200" b="0">
                <a:ea typeface="굴림" charset="-127"/>
              </a:rPr>
              <a:t>(</a:t>
            </a:r>
            <a:r>
              <a:rPr lang="ru-RU" altLang="ko-KR" sz="1200" b="0"/>
              <a:t>требуется перезагрузка</a:t>
            </a:r>
            <a:r>
              <a:rPr lang="en-US" altLang="ko-KR" sz="1200" b="0">
                <a:ea typeface="굴림" charset="-127"/>
              </a:rPr>
              <a:t>)</a:t>
            </a:r>
            <a:endParaRPr lang="ko-KR" altLang="en-US" sz="1200" b="0">
              <a:ea typeface="굴림" charset="-127"/>
            </a:endParaRPr>
          </a:p>
          <a:p>
            <a:pPr marL="742950" lvl="1" indent="-285750" latinLnBrk="1">
              <a:buFontTx/>
              <a:buChar char="•"/>
            </a:pPr>
            <a:r>
              <a:rPr lang="en-US" altLang="ko-KR" sz="1200" b="0">
                <a:solidFill>
                  <a:srgbClr val="00CC00"/>
                </a:solidFill>
                <a:ea typeface="굴림" charset="-127"/>
              </a:rPr>
              <a:t> </a:t>
            </a:r>
            <a:r>
              <a:rPr lang="en-US" altLang="ko-KR" sz="1200" b="0">
                <a:ea typeface="굴림" charset="-127"/>
              </a:rPr>
              <a:t>SIP CO Codec</a:t>
            </a:r>
          </a:p>
          <a:p>
            <a:pPr marL="742950" lvl="1" indent="-285750" latinLnBrk="1">
              <a:buFontTx/>
              <a:buChar char="•"/>
            </a:pPr>
            <a:r>
              <a:rPr lang="en-US" altLang="ko-KR" sz="1200" b="0">
                <a:solidFill>
                  <a:srgbClr val="00CC00"/>
                </a:solidFill>
                <a:ea typeface="굴림" charset="-127"/>
              </a:rPr>
              <a:t> </a:t>
            </a:r>
            <a:r>
              <a:rPr lang="en-US" altLang="ko-KR" sz="1200" b="0">
                <a:ea typeface="굴림" charset="-127"/>
              </a:rPr>
              <a:t>SIP CO User Id</a:t>
            </a:r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SIP</a:t>
            </a:r>
            <a:r>
              <a:rPr lang="ru-RU" sz="2400">
                <a:solidFill>
                  <a:schemeClr val="bg1"/>
                </a:solidFill>
              </a:rPr>
              <a:t>. Вызов с регистрацией</a:t>
            </a:r>
          </a:p>
        </p:txBody>
      </p:sp>
      <p:pic>
        <p:nvPicPr>
          <p:cNvPr id="27660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708275"/>
            <a:ext cx="485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3933825"/>
            <a:ext cx="4870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4508500"/>
            <a:ext cx="4849813" cy="1749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27663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3573463"/>
            <a:ext cx="48926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SIP</a:t>
            </a:r>
            <a:r>
              <a:rPr lang="ru-RU" sz="2400">
                <a:solidFill>
                  <a:schemeClr val="bg1"/>
                </a:solidFill>
              </a:rPr>
              <a:t>. Вызов с регистрацией. Практика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17287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73238"/>
            <a:ext cx="17287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07010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1989138"/>
            <a:ext cx="1200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005263"/>
            <a:ext cx="3816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292600"/>
            <a:ext cx="3887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508500"/>
            <a:ext cx="3790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724400"/>
            <a:ext cx="4152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5300663"/>
            <a:ext cx="2951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4438" y="4868863"/>
            <a:ext cx="1695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5825" y="5373688"/>
            <a:ext cx="1685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092825"/>
            <a:ext cx="8758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5876925"/>
            <a:ext cx="155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5600" y="4868863"/>
            <a:ext cx="3486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5825" y="4652963"/>
            <a:ext cx="166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2319338" y="11445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1)</a:t>
            </a:r>
          </a:p>
        </p:txBody>
      </p:sp>
      <p:sp>
        <p:nvSpPr>
          <p:cNvPr id="28692" name="Text Box 27"/>
          <p:cNvSpPr txBox="1">
            <a:spLocks noChangeArrowheads="1"/>
          </p:cNvSpPr>
          <p:nvPr/>
        </p:nvSpPr>
        <p:spPr bwMode="auto">
          <a:xfrm>
            <a:off x="3563938" y="198913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2)</a:t>
            </a:r>
          </a:p>
        </p:txBody>
      </p:sp>
      <p:sp>
        <p:nvSpPr>
          <p:cNvPr id="28693" name="Text Box 29"/>
          <p:cNvSpPr txBox="1">
            <a:spLocks noChangeArrowheads="1"/>
          </p:cNvSpPr>
          <p:nvPr/>
        </p:nvSpPr>
        <p:spPr bwMode="auto">
          <a:xfrm>
            <a:off x="3203575" y="530066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4)</a:t>
            </a:r>
          </a:p>
        </p:txBody>
      </p:sp>
      <p:sp>
        <p:nvSpPr>
          <p:cNvPr id="28694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6)</a:t>
            </a:r>
          </a:p>
        </p:txBody>
      </p:sp>
      <p:sp>
        <p:nvSpPr>
          <p:cNvPr id="28695" name="Text Box 32"/>
          <p:cNvSpPr txBox="1">
            <a:spLocks noChangeArrowheads="1"/>
          </p:cNvSpPr>
          <p:nvPr/>
        </p:nvSpPr>
        <p:spPr bwMode="auto">
          <a:xfrm>
            <a:off x="5435600" y="56610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7)</a:t>
            </a:r>
          </a:p>
        </p:txBody>
      </p:sp>
      <p:sp>
        <p:nvSpPr>
          <p:cNvPr id="28696" name="Text Box 33"/>
          <p:cNvSpPr txBox="1">
            <a:spLocks noChangeArrowheads="1"/>
          </p:cNvSpPr>
          <p:nvPr/>
        </p:nvSpPr>
        <p:spPr bwMode="auto">
          <a:xfrm>
            <a:off x="3059113" y="908050"/>
            <a:ext cx="60848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1400" b="0"/>
              <a:t>Меняем тип платы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Прописываем логическое назначение (порядковый номер) платы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Задаем атрибуты линий платы </a:t>
            </a:r>
            <a:r>
              <a:rPr lang="en-US" sz="1400" b="0"/>
              <a:t>VOIU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Задаем атрибуты регистрации для группы линий платы </a:t>
            </a:r>
            <a:r>
              <a:rPr lang="en-US" sz="1400" b="0"/>
              <a:t>VOIU.</a:t>
            </a:r>
            <a:r>
              <a:rPr lang="ru-RU" sz="1400" b="0"/>
              <a:t> Перезагружаем АТС.</a:t>
            </a:r>
          </a:p>
        </p:txBody>
      </p:sp>
      <p:pic>
        <p:nvPicPr>
          <p:cNvPr id="28697" name="Picture 3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8400" y="5445125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3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95738" y="5300663"/>
            <a:ext cx="15335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Text Box 30"/>
          <p:cNvSpPr txBox="1">
            <a:spLocks noChangeArrowheads="1"/>
          </p:cNvSpPr>
          <p:nvPr/>
        </p:nvSpPr>
        <p:spPr bwMode="auto">
          <a:xfrm>
            <a:off x="8027988" y="56610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5)</a:t>
            </a:r>
          </a:p>
        </p:txBody>
      </p:sp>
      <p:pic>
        <p:nvPicPr>
          <p:cNvPr id="28700" name="Picture 3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9388" y="2420938"/>
            <a:ext cx="37449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11413" y="2492375"/>
            <a:ext cx="1533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2" name="Text Box 28"/>
          <p:cNvSpPr txBox="1">
            <a:spLocks noChangeArrowheads="1"/>
          </p:cNvSpPr>
          <p:nvPr/>
        </p:nvSpPr>
        <p:spPr bwMode="auto">
          <a:xfrm>
            <a:off x="3543300" y="33051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3)</a:t>
            </a:r>
          </a:p>
        </p:txBody>
      </p:sp>
      <p:sp>
        <p:nvSpPr>
          <p:cNvPr id="28703" name="Text Box 37"/>
          <p:cNvSpPr txBox="1">
            <a:spLocks noChangeArrowheads="1"/>
          </p:cNvSpPr>
          <p:nvPr/>
        </p:nvSpPr>
        <p:spPr bwMode="auto">
          <a:xfrm>
            <a:off x="4767263" y="5537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7)</a:t>
            </a:r>
            <a:endParaRPr lang="ru-RU">
              <a:solidFill>
                <a:srgbClr val="CC3300"/>
              </a:solidFill>
            </a:endParaRPr>
          </a:p>
        </p:txBody>
      </p:sp>
      <p:sp>
        <p:nvSpPr>
          <p:cNvPr id="28704" name="Text Box 38"/>
          <p:cNvSpPr txBox="1">
            <a:spLocks noChangeArrowheads="1"/>
          </p:cNvSpPr>
          <p:nvPr/>
        </p:nvSpPr>
        <p:spPr bwMode="auto">
          <a:xfrm>
            <a:off x="8151813" y="48164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8)</a:t>
            </a:r>
            <a:endParaRPr lang="ru-RU">
              <a:solidFill>
                <a:srgbClr val="CC3300"/>
              </a:solidFill>
            </a:endParaRPr>
          </a:p>
        </p:txBody>
      </p:sp>
      <p:sp>
        <p:nvSpPr>
          <p:cNvPr id="28705" name="Text Box 39"/>
          <p:cNvSpPr txBox="1">
            <a:spLocks noChangeArrowheads="1"/>
          </p:cNvSpPr>
          <p:nvPr/>
        </p:nvSpPr>
        <p:spPr bwMode="auto">
          <a:xfrm>
            <a:off x="3995738" y="1989138"/>
            <a:ext cx="49688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5"/>
            </a:pPr>
            <a:r>
              <a:rPr lang="ru-RU" sz="1400" b="0"/>
              <a:t>Задаем диапазон используемых таблиц регистраций</a:t>
            </a:r>
          </a:p>
          <a:p>
            <a:pPr marL="342900" indent="-342900">
              <a:buFontTx/>
              <a:buAutoNum type="arabicParenR" startAt="5"/>
            </a:pPr>
            <a:r>
              <a:rPr lang="ru-RU" sz="1400" b="0"/>
              <a:t>Заполняем таблицы регистрационных данных</a:t>
            </a:r>
          </a:p>
          <a:p>
            <a:pPr marL="342900" indent="-342900">
              <a:buFontTx/>
              <a:buAutoNum type="arabicParenR" startAt="5"/>
            </a:pPr>
            <a:r>
              <a:rPr lang="ru-RU" sz="1400" b="0"/>
              <a:t>Определяем назначение входящего вызова (в соответствии с назначением таблицы конвертации пункт160)</a:t>
            </a:r>
          </a:p>
          <a:p>
            <a:pPr marL="342900" indent="-342900">
              <a:buFontTx/>
              <a:buAutoNum type="arabicParenR" startAt="5"/>
            </a:pPr>
            <a:r>
              <a:rPr lang="ru-RU" sz="1400" b="0"/>
              <a:t>Для абонента 100 назначаем использование регистрационной записи (в случае ПУСТО используется первая запись из диапазона пункт 371)</a:t>
            </a:r>
          </a:p>
          <a:p>
            <a:pPr marL="342900" indent="-342900">
              <a:buFontTx/>
              <a:buAutoNum type="arabicParenR" startAt="5"/>
            </a:pPr>
            <a:r>
              <a:rPr lang="ru-RU" sz="1400" b="0"/>
              <a:t>Производим регистрацию в пункте 371. Проверяем ее статус на </a:t>
            </a:r>
            <a:r>
              <a:rPr lang="en-US" sz="1400" b="0"/>
              <a:t>SIP </a:t>
            </a:r>
            <a:r>
              <a:rPr lang="ru-RU" sz="1400" b="0"/>
              <a:t>сервере. Набираем 803, делаем исходящий вызов. Проверяем входящий вызов.</a:t>
            </a:r>
            <a:r>
              <a:rPr lang="en-US" sz="1400" b="0"/>
              <a:t> </a:t>
            </a:r>
            <a:endParaRPr lang="ru-RU" sz="1400" b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7"/>
          <p:cNvSpPr>
            <a:spLocks noChangeArrowheads="1"/>
          </p:cNvSpPr>
          <p:nvPr/>
        </p:nvSpPr>
        <p:spPr bwMode="auto">
          <a:xfrm>
            <a:off x="381000" y="3057525"/>
            <a:ext cx="8458200" cy="3233738"/>
          </a:xfrm>
          <a:prstGeom prst="roundRect">
            <a:avLst>
              <a:gd name="adj" fmla="val 2898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ko-KR" sz="240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68313" y="1341438"/>
            <a:ext cx="57785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IP phone</a:t>
            </a:r>
            <a:r>
              <a:rPr lang="ru-RU" altLang="ko-KR" sz="1400" b="0">
                <a:solidFill>
                  <a:schemeClr val="tx2"/>
                </a:solidFill>
              </a:rPr>
              <a:t> </a:t>
            </a:r>
            <a:r>
              <a:rPr lang="en-US" altLang="ko-KR" sz="14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LIP-8000/7000 </a:t>
            </a:r>
            <a:r>
              <a:rPr lang="ru-RU" altLang="ko-KR" sz="1400" b="0">
                <a:solidFill>
                  <a:schemeClr val="tx2"/>
                </a:solidFill>
              </a:rPr>
              <a:t>подключение к </a:t>
            </a:r>
            <a:r>
              <a:rPr lang="en-US" altLang="ko-KR" sz="14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 iPECS-MG</a:t>
            </a:r>
            <a:endParaRPr lang="ru-RU" altLang="ko-KR" sz="1400" b="0">
              <a:solidFill>
                <a:schemeClr val="tx2"/>
              </a:solidFill>
            </a:endParaRPr>
          </a:p>
          <a:p>
            <a:pPr latinLnBrk="1"/>
            <a:r>
              <a:rPr lang="ru-RU" altLang="ko-KR" sz="1400" b="0">
                <a:solidFill>
                  <a:schemeClr val="tx2"/>
                </a:solidFill>
              </a:rPr>
              <a:t>возможно  как из внутренней так и из внешней сети. Количество единовременных разговоров зависит от кол-ва </a:t>
            </a:r>
            <a:r>
              <a:rPr lang="en-US" altLang="ko-KR" sz="14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VOIB/VOIU </a:t>
            </a:r>
            <a:r>
              <a:rPr lang="ru-RU" altLang="ko-KR" sz="1400" b="0">
                <a:solidFill>
                  <a:schemeClr val="tx2"/>
                </a:solidFill>
              </a:rPr>
              <a:t>каналов</a:t>
            </a:r>
            <a:r>
              <a:rPr lang="en-US" altLang="ko-KR" sz="14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.</a:t>
            </a:r>
          </a:p>
          <a:p>
            <a:pPr latinLnBrk="1"/>
            <a:endParaRPr lang="ru-RU" altLang="ko-KR" sz="1600" b="0"/>
          </a:p>
          <a:p>
            <a:pPr latinLnBrk="1"/>
            <a:r>
              <a:rPr lang="en-US" altLang="ko-KR" sz="1600" b="0">
                <a:latin typeface="Calibri" pitchFamily="34" charset="0"/>
                <a:ea typeface="HY헤드라인M" pitchFamily="18" charset="-127"/>
              </a:rPr>
              <a:t>IP Phone </a:t>
            </a:r>
            <a:r>
              <a:rPr lang="ru-RU" altLang="ko-KR" sz="1600" b="0"/>
              <a:t>могут быть зарегистрированы по </a:t>
            </a:r>
            <a:r>
              <a:rPr lang="en-US" altLang="ko-KR" sz="1600" b="0">
                <a:latin typeface="Calibri" pitchFamily="34" charset="0"/>
                <a:ea typeface="HY헤드라인M" pitchFamily="18" charset="-127"/>
              </a:rPr>
              <a:t>MAC </a:t>
            </a:r>
            <a:r>
              <a:rPr lang="ru-RU" altLang="ko-KR" sz="1600" b="0"/>
              <a:t>либо используя логин и пароль</a:t>
            </a:r>
            <a:endParaRPr lang="ko-KR" altLang="en-US" sz="1400" b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29700" name="TextBox 81"/>
          <p:cNvSpPr txBox="1">
            <a:spLocks noChangeArrowheads="1"/>
          </p:cNvSpPr>
          <p:nvPr/>
        </p:nvSpPr>
        <p:spPr bwMode="auto">
          <a:xfrm>
            <a:off x="4484688" y="4327525"/>
            <a:ext cx="465931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latinLnBrk="1">
              <a:lnSpc>
                <a:spcPct val="140000"/>
              </a:lnSpc>
            </a:pPr>
            <a:r>
              <a:rPr lang="en-US" altLang="ko-KR" sz="1100">
                <a:solidFill>
                  <a:schemeClr val="hlink"/>
                </a:solidFill>
                <a:latin typeface="Calibri" pitchFamily="34" charset="0"/>
                <a:ea typeface="HY헤드라인M" pitchFamily="18" charset="-127"/>
              </a:rPr>
              <a:t>IPP Configuration for IP phone:</a:t>
            </a:r>
          </a:p>
          <a:p>
            <a:pPr marL="342900" indent="-342900" latinLnBrk="1">
              <a:lnSpc>
                <a:spcPct val="140000"/>
              </a:lnSpc>
              <a:buFontTx/>
              <a:buAutoNum type="arabicParenR"/>
            </a:pPr>
            <a:r>
              <a:rPr lang="ru-RU" altLang="ko-KR" sz="1100" b="0"/>
              <a:t>Укажите максимальное кол-во  </a:t>
            </a:r>
            <a:r>
              <a:rPr lang="en-US" altLang="ko-KR" sz="1100" b="0">
                <a:latin typeface="Calibri" pitchFamily="34" charset="0"/>
                <a:ea typeface="HY헤드라인M" pitchFamily="18" charset="-127"/>
              </a:rPr>
              <a:t>IP Phone </a:t>
            </a:r>
            <a:r>
              <a:rPr lang="ru-RU" altLang="ko-KR" sz="1100" b="0"/>
              <a:t>в</a:t>
            </a:r>
            <a:r>
              <a:rPr lang="en-US" altLang="ko-KR" sz="1100" b="0">
                <a:latin typeface="Calibri" pitchFamily="34" charset="0"/>
                <a:ea typeface="HY헤드라인M" pitchFamily="18" charset="-127"/>
              </a:rPr>
              <a:t> PGM 104</a:t>
            </a:r>
            <a:r>
              <a:rPr lang="ru-RU" altLang="ko-KR" sz="1100" b="0"/>
              <a:t> </a:t>
            </a:r>
          </a:p>
          <a:p>
            <a:pPr marL="342900" indent="-342900" latinLnBrk="1">
              <a:lnSpc>
                <a:spcPct val="140000"/>
              </a:lnSpc>
              <a:buFontTx/>
              <a:buAutoNum type="arabicParenR"/>
            </a:pPr>
            <a:r>
              <a:rPr lang="ru-RU" altLang="ko-KR" sz="1100" b="0"/>
              <a:t>Укажите логическое распределение (плата 99)</a:t>
            </a:r>
          </a:p>
          <a:p>
            <a:pPr marL="342900" indent="-342900" latinLnBrk="1">
              <a:lnSpc>
                <a:spcPct val="140000"/>
              </a:lnSpc>
              <a:buFontTx/>
              <a:buAutoNum type="arabicParenR"/>
            </a:pPr>
            <a:r>
              <a:rPr lang="ru-RU" altLang="ko-KR" sz="1100" b="0"/>
              <a:t>Перезагрузите систему</a:t>
            </a:r>
          </a:p>
          <a:p>
            <a:pPr marL="342900" indent="-342900" latinLnBrk="1">
              <a:lnSpc>
                <a:spcPct val="140000"/>
              </a:lnSpc>
              <a:buFontTx/>
              <a:buAutoNum type="arabicParenR"/>
            </a:pPr>
            <a:r>
              <a:rPr lang="ru-RU" altLang="ko-KR" sz="1100" b="0"/>
              <a:t>Проверьте диапазон </a:t>
            </a:r>
            <a:r>
              <a:rPr lang="en-US" altLang="ko-KR" sz="1100" b="0">
                <a:ea typeface="굴림" charset="-127"/>
              </a:rPr>
              <a:t>IP Phone in PGM 101</a:t>
            </a:r>
            <a:endParaRPr lang="en-US" altLang="ko-KR" sz="1100" b="0">
              <a:latin typeface="Calibri" pitchFamily="34" charset="0"/>
              <a:ea typeface="HY헤드라인M" pitchFamily="18" charset="-127"/>
            </a:endParaRPr>
          </a:p>
          <a:p>
            <a:pPr marL="342900" indent="-342900" latinLnBrk="1">
              <a:lnSpc>
                <a:spcPct val="140000"/>
              </a:lnSpc>
            </a:pPr>
            <a:r>
              <a:rPr lang="ru-RU" altLang="ko-KR" sz="1100">
                <a:solidFill>
                  <a:schemeClr val="hlink"/>
                </a:solidFill>
              </a:rPr>
              <a:t>Регистрация </a:t>
            </a:r>
            <a:r>
              <a:rPr lang="en-US" altLang="ko-KR" sz="1100">
                <a:solidFill>
                  <a:schemeClr val="hlink"/>
                </a:solidFill>
                <a:ea typeface="굴림" charset="-127"/>
              </a:rPr>
              <a:t>IP</a:t>
            </a:r>
            <a:r>
              <a:rPr lang="ru-RU" altLang="ko-KR" sz="1100">
                <a:solidFill>
                  <a:schemeClr val="hlink"/>
                </a:solidFill>
              </a:rPr>
              <a:t> </a:t>
            </a:r>
            <a:r>
              <a:rPr lang="en-US" altLang="ko-KR" sz="1100">
                <a:solidFill>
                  <a:schemeClr val="hlink"/>
                </a:solidFill>
                <a:ea typeface="굴림" charset="-127"/>
              </a:rPr>
              <a:t> phone </a:t>
            </a:r>
            <a:r>
              <a:rPr lang="ru-RU" altLang="ko-KR" sz="1100">
                <a:solidFill>
                  <a:schemeClr val="hlink"/>
                </a:solidFill>
              </a:rPr>
              <a:t>по </a:t>
            </a:r>
            <a:r>
              <a:rPr lang="en-US" altLang="ko-KR" sz="1100" b="0">
                <a:ea typeface="굴림" charset="-127"/>
              </a:rPr>
              <a:t> </a:t>
            </a:r>
            <a:r>
              <a:rPr lang="en-US" altLang="ko-KR" sz="1100">
                <a:solidFill>
                  <a:schemeClr val="hlink"/>
                </a:solidFill>
                <a:latin typeface="Calibri" pitchFamily="34" charset="0"/>
                <a:ea typeface="HY헤드라인M" pitchFamily="18" charset="-127"/>
              </a:rPr>
              <a:t>MAC</a:t>
            </a:r>
            <a:r>
              <a:rPr lang="en-US" altLang="ko-KR" sz="1200">
                <a:solidFill>
                  <a:schemeClr val="hlink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ru-RU" altLang="ko-KR" sz="1200">
                <a:solidFill>
                  <a:schemeClr val="hlink"/>
                </a:solidFill>
              </a:rPr>
              <a:t>адресу</a:t>
            </a:r>
            <a:r>
              <a:rPr lang="en-US" altLang="ko-KR" sz="1200">
                <a:solidFill>
                  <a:schemeClr val="hlink"/>
                </a:solidFill>
                <a:latin typeface="Calibri" pitchFamily="34" charset="0"/>
                <a:ea typeface="HY헤드라인M" pitchFamily="18" charset="-127"/>
              </a:rPr>
              <a:t>:</a:t>
            </a:r>
          </a:p>
          <a:p>
            <a:pPr marL="342900" indent="-342900" latinLnBrk="1">
              <a:lnSpc>
                <a:spcPct val="140000"/>
              </a:lnSpc>
            </a:pPr>
            <a:r>
              <a:rPr lang="en-US" altLang="ko-KR" sz="1100" b="0">
                <a:solidFill>
                  <a:srgbClr val="595959"/>
                </a:solidFill>
                <a:latin typeface="Calibri" pitchFamily="34" charset="0"/>
                <a:ea typeface="HY헤드라인M" pitchFamily="18" charset="-127"/>
              </a:rPr>
              <a:t>4) </a:t>
            </a:r>
            <a:r>
              <a:rPr lang="ru-RU" altLang="ko-KR" sz="1100" b="0"/>
              <a:t>Настроить</a:t>
            </a:r>
            <a:r>
              <a:rPr lang="en-US" altLang="ko-KR" sz="1100" b="0">
                <a:latin typeface="Calibri" pitchFamily="34" charset="0"/>
                <a:ea typeface="HY헤드라인M" pitchFamily="18" charset="-127"/>
              </a:rPr>
              <a:t> MAC </a:t>
            </a:r>
            <a:r>
              <a:rPr lang="ru-RU" altLang="ko-KR" sz="1100" b="0"/>
              <a:t> адрес</a:t>
            </a:r>
            <a:r>
              <a:rPr lang="en-US" altLang="ko-KR" sz="1100" b="0">
                <a:latin typeface="Calibri" pitchFamily="34" charset="0"/>
                <a:ea typeface="HY헤드라인M" pitchFamily="18" charset="-127"/>
              </a:rPr>
              <a:t> IP Phone </a:t>
            </a:r>
            <a:r>
              <a:rPr lang="ru-RU" altLang="ko-KR" sz="1100" b="0"/>
              <a:t>в </a:t>
            </a:r>
            <a:r>
              <a:rPr lang="en-US" altLang="ko-KR" sz="1100" b="0">
                <a:latin typeface="Calibri" pitchFamily="34" charset="0"/>
                <a:ea typeface="HY헤드라인M" pitchFamily="18" charset="-127"/>
              </a:rPr>
              <a:t>IP Phone Registratio</a:t>
            </a:r>
            <a:r>
              <a:rPr lang="en-US" altLang="ko-KR" sz="1100" b="0">
                <a:ea typeface="굴림" charset="-127"/>
              </a:rPr>
              <a:t>n </a:t>
            </a:r>
            <a:r>
              <a:rPr lang="en-US" altLang="ko-KR" sz="1100" b="0">
                <a:latin typeface="Calibri" pitchFamily="34" charset="0"/>
                <a:ea typeface="HY헤드라인M" pitchFamily="18" charset="-127"/>
              </a:rPr>
              <a:t>Table (PGM 106)    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5334000" y="3108325"/>
            <a:ext cx="3124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30000"/>
              </a:lnSpc>
            </a:pPr>
            <a:r>
              <a:rPr kumimoji="1" lang="en-US" altLang="ko-KR" sz="1200">
                <a:latin typeface="Calibri" pitchFamily="34" charset="0"/>
                <a:ea typeface="굴림" charset="-127"/>
              </a:rPr>
              <a:t>IP Phone Registration Table                                         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8458200" y="3768725"/>
            <a:ext cx="298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5" y="3381375"/>
            <a:ext cx="40989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모서리가 둥근 직사각형 34"/>
          <p:cNvSpPr>
            <a:spLocks noChangeArrowheads="1"/>
          </p:cNvSpPr>
          <p:nvPr/>
        </p:nvSpPr>
        <p:spPr bwMode="auto">
          <a:xfrm>
            <a:off x="4391025" y="3800475"/>
            <a:ext cx="41148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pic>
        <p:nvPicPr>
          <p:cNvPr id="2970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90950"/>
            <a:ext cx="3657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00450"/>
            <a:ext cx="3657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609600" y="3209925"/>
            <a:ext cx="3124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30000"/>
              </a:lnSpc>
            </a:pPr>
            <a:r>
              <a:rPr kumimoji="1" lang="en-US" altLang="ko-KR" sz="1200">
                <a:latin typeface="Calibri" pitchFamily="34" charset="0"/>
                <a:ea typeface="굴림" charset="-127"/>
              </a:rPr>
              <a:t>Logical Slot Assignment                                         </a:t>
            </a:r>
          </a:p>
        </p:txBody>
      </p:sp>
      <p:sp>
        <p:nvSpPr>
          <p:cNvPr id="29708" name="모서리가 둥근 직사각형 34"/>
          <p:cNvSpPr>
            <a:spLocks noChangeArrowheads="1"/>
          </p:cNvSpPr>
          <p:nvPr/>
        </p:nvSpPr>
        <p:spPr bwMode="auto">
          <a:xfrm>
            <a:off x="542925" y="3800475"/>
            <a:ext cx="3648075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9709" name="Rectangle 17"/>
          <p:cNvSpPr>
            <a:spLocks noChangeArrowheads="1"/>
          </p:cNvSpPr>
          <p:nvPr/>
        </p:nvSpPr>
        <p:spPr bwMode="auto">
          <a:xfrm>
            <a:off x="3057525" y="3794125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2)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2971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" y="4191000"/>
            <a:ext cx="365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모서리가 둥근 직사각형 34"/>
          <p:cNvSpPr>
            <a:spLocks noChangeArrowheads="1"/>
          </p:cNvSpPr>
          <p:nvPr/>
        </p:nvSpPr>
        <p:spPr bwMode="auto">
          <a:xfrm>
            <a:off x="542925" y="5143500"/>
            <a:ext cx="3733800" cy="571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pic>
        <p:nvPicPr>
          <p:cNvPr id="29712" name="Picture 2" descr="D:\업무화일\제품별 업무\iPECS-MG\Product PIctures\ipecs-1단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25" y="1447800"/>
            <a:ext cx="942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직선 연결선 44"/>
          <p:cNvCxnSpPr/>
          <p:nvPr/>
        </p:nvCxnSpPr>
        <p:spPr bwMode="auto">
          <a:xfrm rot="5400000">
            <a:off x="6690519" y="1902619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 bwMode="auto">
          <a:xfrm>
            <a:off x="6443663" y="2054225"/>
            <a:ext cx="124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5" name="TextBox 47"/>
          <p:cNvSpPr txBox="1">
            <a:spLocks noChangeArrowheads="1"/>
          </p:cNvSpPr>
          <p:nvPr/>
        </p:nvSpPr>
        <p:spPr bwMode="auto">
          <a:xfrm>
            <a:off x="6164263" y="1955800"/>
            <a:ext cx="4143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LAN</a:t>
            </a:r>
            <a:endParaRPr lang="ko-KR" altLang="en-US" sz="1100" b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9716" name="TextBox 48"/>
          <p:cNvSpPr txBox="1">
            <a:spLocks noChangeArrowheads="1"/>
          </p:cNvSpPr>
          <p:nvPr/>
        </p:nvSpPr>
        <p:spPr bwMode="auto">
          <a:xfrm>
            <a:off x="6400800" y="1524000"/>
            <a:ext cx="849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MG System</a:t>
            </a:r>
          </a:p>
        </p:txBody>
      </p:sp>
      <p:cxnSp>
        <p:nvCxnSpPr>
          <p:cNvPr id="51" name="직선 연결선 50"/>
          <p:cNvCxnSpPr/>
          <p:nvPr/>
        </p:nvCxnSpPr>
        <p:spPr bwMode="auto">
          <a:xfrm rot="16200000" flipH="1">
            <a:off x="7904162" y="2151063"/>
            <a:ext cx="365125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8" name="Picture 9" descr="LDP-6230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6725" y="2482850"/>
            <a:ext cx="2984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직선 연결선 56"/>
          <p:cNvCxnSpPr/>
          <p:nvPr/>
        </p:nvCxnSpPr>
        <p:spPr bwMode="auto">
          <a:xfrm>
            <a:off x="7937500" y="2117725"/>
            <a:ext cx="547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타원 58"/>
          <p:cNvSpPr/>
          <p:nvPr/>
        </p:nvSpPr>
        <p:spPr bwMode="auto">
          <a:xfrm>
            <a:off x="7240588" y="1933575"/>
            <a:ext cx="200025" cy="2428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defRPr/>
            </a:pPr>
            <a:r>
              <a:rPr lang="en-US" altLang="ko-KR" sz="1100">
                <a:solidFill>
                  <a:schemeClr val="tx2"/>
                </a:solidFill>
                <a:latin typeface="Calibri" pitchFamily="34" charset="0"/>
                <a:ea typeface="굴림" charset="-127"/>
              </a:rPr>
              <a:t>router</a:t>
            </a:r>
            <a:endParaRPr lang="ko-KR" altLang="en-US" sz="1100">
              <a:solidFill>
                <a:schemeClr val="tx2"/>
              </a:solidFill>
              <a:latin typeface="Calibri" pitchFamily="34" charset="0"/>
              <a:ea typeface="굴림" charset="-127"/>
            </a:endParaRPr>
          </a:p>
        </p:txBody>
      </p:sp>
      <p:pic>
        <p:nvPicPr>
          <p:cNvPr id="29721" name="Picture 38" descr="clou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9050" y="1830388"/>
            <a:ext cx="4095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95" descr="computer"/>
          <p:cNvPicPr>
            <a:picLocks noChangeAspect="1" noChangeArrowheads="1"/>
          </p:cNvPicPr>
          <p:nvPr/>
        </p:nvPicPr>
        <p:blipFill>
          <a:blip r:embed="rId9" cstate="print"/>
          <a:srcRect l="6731" r="5128"/>
          <a:stretch>
            <a:fillRect/>
          </a:stretch>
        </p:blipFill>
        <p:spPr bwMode="auto">
          <a:xfrm>
            <a:off x="8385175" y="1993900"/>
            <a:ext cx="3667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직선 연결선 64"/>
          <p:cNvCxnSpPr/>
          <p:nvPr/>
        </p:nvCxnSpPr>
        <p:spPr bwMode="auto">
          <a:xfrm rot="5400000">
            <a:off x="6503194" y="2145507"/>
            <a:ext cx="180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 bwMode="auto">
          <a:xfrm rot="5400000">
            <a:off x="6900862" y="2146301"/>
            <a:ext cx="180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5" name="TextBox 66"/>
          <p:cNvSpPr txBox="1">
            <a:spLocks noChangeArrowheads="1"/>
          </p:cNvSpPr>
          <p:nvPr/>
        </p:nvSpPr>
        <p:spPr bwMode="auto">
          <a:xfrm>
            <a:off x="6142038" y="2536825"/>
            <a:ext cx="765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LIP-8050V</a:t>
            </a:r>
            <a:endParaRPr lang="ko-KR" altLang="en-US" sz="110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9726" name="TextBox 67"/>
          <p:cNvSpPr txBox="1">
            <a:spLocks noChangeArrowheads="1"/>
          </p:cNvSpPr>
          <p:nvPr/>
        </p:nvSpPr>
        <p:spPr bwMode="auto">
          <a:xfrm>
            <a:off x="6769100" y="2525713"/>
            <a:ext cx="682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LIP-8012</a:t>
            </a:r>
            <a:endParaRPr lang="ko-KR" altLang="en-US" sz="110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9727" name="TextBox 68"/>
          <p:cNvSpPr txBox="1">
            <a:spLocks noChangeArrowheads="1"/>
          </p:cNvSpPr>
          <p:nvPr/>
        </p:nvSpPr>
        <p:spPr bwMode="auto">
          <a:xfrm>
            <a:off x="7937500" y="2662238"/>
            <a:ext cx="769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LIP-8024D</a:t>
            </a:r>
            <a:endParaRPr lang="ko-KR" altLang="en-US" sz="110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9728" name="TextBox 69"/>
          <p:cNvSpPr txBox="1">
            <a:spLocks noChangeArrowheads="1"/>
          </p:cNvSpPr>
          <p:nvPr/>
        </p:nvSpPr>
        <p:spPr bwMode="auto">
          <a:xfrm>
            <a:off x="8001000" y="1717675"/>
            <a:ext cx="736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Phontage</a:t>
            </a:r>
            <a:endParaRPr lang="ko-KR" altLang="en-US" sz="110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1" name="모서리가 둥근 직사각형 70"/>
          <p:cNvSpPr/>
          <p:nvPr/>
        </p:nvSpPr>
        <p:spPr bwMode="auto">
          <a:xfrm>
            <a:off x="6096000" y="1447800"/>
            <a:ext cx="1295400" cy="1371600"/>
          </a:xfrm>
          <a:prstGeom prst="roundRect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defRPr/>
            </a:pPr>
            <a:endParaRPr lang="ko-KR" altLang="en-US" sz="1100">
              <a:solidFill>
                <a:schemeClr val="bg1"/>
              </a:solidFill>
              <a:ea typeface="굴림" charset="-127"/>
            </a:endParaRPr>
          </a:p>
        </p:txBody>
      </p:sp>
      <p:pic>
        <p:nvPicPr>
          <p:cNvPr id="29730" name="Picture 9" descr="8820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 l="9293" t="18642" r="8524" b="12993"/>
          <a:stretch>
            <a:fillRect/>
          </a:stretch>
        </p:blipFill>
        <p:spPr bwMode="auto">
          <a:xfrm>
            <a:off x="6891338" y="2232025"/>
            <a:ext cx="390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1" name="Picture 16" descr="D:\DESIGNMALL\Project\2008\LIP_8815\8850\8850_3_c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7925" y="2208213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2" name="Line 47"/>
          <p:cNvSpPr>
            <a:spLocks noChangeShapeType="1"/>
          </p:cNvSpPr>
          <p:nvPr/>
        </p:nvSpPr>
        <p:spPr bwMode="auto">
          <a:xfrm rot="-5400000">
            <a:off x="3695700" y="3924300"/>
            <a:ext cx="1219200" cy="1295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3" name="Rectangle 48"/>
          <p:cNvSpPr>
            <a:spLocks noChangeArrowheads="1"/>
          </p:cNvSpPr>
          <p:nvPr/>
        </p:nvSpPr>
        <p:spPr bwMode="auto">
          <a:xfrm>
            <a:off x="3819525" y="5143500"/>
            <a:ext cx="447675" cy="152400"/>
          </a:xfrm>
          <a:prstGeom prst="rect">
            <a:avLst/>
          </a:prstGeom>
          <a:noFill/>
          <a:ln w="28575" algn="ctr">
            <a:solidFill>
              <a:srgbClr val="0C03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kumimoji="1" lang="ko-KR" altLang="en-US" sz="2400" b="0">
              <a:ea typeface="HY헤드라인M" pitchFamily="18" charset="-127"/>
            </a:endParaRPr>
          </a:p>
        </p:txBody>
      </p:sp>
      <p:sp>
        <p:nvSpPr>
          <p:cNvPr id="29734" name="Line 49"/>
          <p:cNvSpPr>
            <a:spLocks noChangeShapeType="1"/>
          </p:cNvSpPr>
          <p:nvPr/>
        </p:nvSpPr>
        <p:spPr bwMode="auto">
          <a:xfrm rot="5400000" flipV="1">
            <a:off x="3695700" y="5562600"/>
            <a:ext cx="533400" cy="0"/>
          </a:xfrm>
          <a:prstGeom prst="line">
            <a:avLst/>
          </a:prstGeom>
          <a:noFill/>
          <a:ln w="19050">
            <a:solidFill>
              <a:srgbClr val="0C03BD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5" name="Rectangle 5"/>
          <p:cNvSpPr>
            <a:spLocks noChangeArrowheads="1"/>
          </p:cNvSpPr>
          <p:nvPr/>
        </p:nvSpPr>
        <p:spPr bwMode="auto">
          <a:xfrm>
            <a:off x="2268538" y="908050"/>
            <a:ext cx="4297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1" lang="en-US" altLang="ko-KR" sz="2200" b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IP Extension – IP Phone</a:t>
            </a:r>
            <a:endParaRPr kumimoji="1" lang="ru-RU" altLang="ko-KR" sz="2200" b="0">
              <a:solidFill>
                <a:srgbClr val="292929"/>
              </a:solidFill>
            </a:endParaRPr>
          </a:p>
          <a:p>
            <a:pPr latinLnBrk="1"/>
            <a:endParaRPr kumimoji="1" lang="en-US" altLang="ko-KR" sz="2200" b="0">
              <a:solidFill>
                <a:srgbClr val="292929"/>
              </a:solidFill>
              <a:ea typeface="굴림" charset="-127"/>
            </a:endParaRP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IP </a:t>
            </a:r>
            <a:r>
              <a:rPr lang="ru-RU" sz="2400">
                <a:solidFill>
                  <a:schemeClr val="bg1"/>
                </a:solidFill>
              </a:rPr>
              <a:t>абонент. </a:t>
            </a:r>
            <a:r>
              <a:rPr lang="en-US" sz="2400">
                <a:solidFill>
                  <a:schemeClr val="bg1"/>
                </a:solidFill>
              </a:rPr>
              <a:t>IP phone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업무화일\제품별 업무\iPECS-MG\Product PIctures\ipecs-1단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25" y="1447800"/>
            <a:ext cx="942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254375"/>
            <a:ext cx="449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35375"/>
            <a:ext cx="3657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27"/>
          <p:cNvSpPr>
            <a:spLocks noChangeArrowheads="1"/>
          </p:cNvSpPr>
          <p:nvPr/>
        </p:nvSpPr>
        <p:spPr bwMode="auto">
          <a:xfrm>
            <a:off x="381000" y="3057525"/>
            <a:ext cx="8458200" cy="3233738"/>
          </a:xfrm>
          <a:prstGeom prst="roundRect">
            <a:avLst>
              <a:gd name="adj" fmla="val 2898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/>
            <a:endParaRPr lang="ko-KR" altLang="ko-KR" sz="240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468313" y="1196975"/>
            <a:ext cx="5778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0">
                <a:ea typeface="HY헤드라인M" pitchFamily="18" charset="-127"/>
              </a:rPr>
              <a:t>SIP </a:t>
            </a:r>
            <a:r>
              <a:rPr lang="ru-RU" altLang="ko-KR" sz="1400" b="0"/>
              <a:t>устройства находящиеся как во внутренней так и внешней сети могут быть зарегистрированы </a:t>
            </a:r>
            <a:r>
              <a:rPr lang="en-US" altLang="ko-KR" sz="1400" b="0">
                <a:ea typeface="HY헤드라인M" pitchFamily="18" charset="-127"/>
              </a:rPr>
              <a:t> </a:t>
            </a:r>
            <a:r>
              <a:rPr lang="ru-RU" altLang="ko-KR" sz="1400" b="0"/>
              <a:t>на </a:t>
            </a:r>
            <a:r>
              <a:rPr lang="en-US" altLang="ko-KR" sz="1400" b="0">
                <a:ea typeface="HY헤드라인M" pitchFamily="18" charset="-127"/>
              </a:rPr>
              <a:t>iPECS-MG.</a:t>
            </a:r>
            <a:r>
              <a:rPr lang="ru-RU" altLang="ko-KR" sz="1400" b="0"/>
              <a:t> Количество единовременных разговоров зависит от кол-ва </a:t>
            </a:r>
            <a:r>
              <a:rPr lang="en-US" altLang="ko-KR" sz="1400" b="0">
                <a:ea typeface="굴림" charset="-127"/>
              </a:rPr>
              <a:t>VOIB/VOIU </a:t>
            </a:r>
            <a:r>
              <a:rPr lang="ru-RU" altLang="ko-KR" sz="1400" b="0"/>
              <a:t>каналов</a:t>
            </a:r>
            <a:r>
              <a:rPr lang="en-US" altLang="ko-KR" sz="1400" b="0">
                <a:ea typeface="HY헤드라인M" pitchFamily="18" charset="-127"/>
              </a:rPr>
              <a:t>.</a:t>
            </a:r>
          </a:p>
          <a:p>
            <a:pPr latinLnBrk="1"/>
            <a:endParaRPr lang="ru-RU" altLang="ko-KR" sz="1400" b="0"/>
          </a:p>
          <a:p>
            <a:r>
              <a:rPr lang="en-US" altLang="ko-KR" sz="1400" b="0">
                <a:ea typeface="굴림" charset="-127"/>
              </a:rPr>
              <a:t>SIP </a:t>
            </a:r>
            <a:r>
              <a:rPr lang="ru-RU" altLang="ko-KR" sz="1400" b="0"/>
              <a:t>устройства могут быть зарегистрированы используя </a:t>
            </a:r>
            <a:r>
              <a:rPr lang="en-US" altLang="ko-KR" sz="1400" b="0">
                <a:ea typeface="굴림" charset="-127"/>
              </a:rPr>
              <a:t>ID &amp; Authentication ID &amp; Password authentication</a:t>
            </a:r>
            <a:endParaRPr lang="ru-RU" altLang="ko-KR" sz="1400" b="0"/>
          </a:p>
          <a:p>
            <a:pPr latinLnBrk="1"/>
            <a:r>
              <a:rPr lang="en-US" altLang="ko-KR" sz="1400" b="0">
                <a:ea typeface="HY헤드라인M" pitchFamily="18" charset="-127"/>
              </a:rPr>
              <a:t> </a:t>
            </a:r>
            <a:endParaRPr lang="ko-KR" altLang="en-US" sz="1400" b="0">
              <a:ea typeface="HY헤드라인M" pitchFamily="18" charset="-127"/>
            </a:endParaRPr>
          </a:p>
        </p:txBody>
      </p:sp>
      <p:cxnSp>
        <p:nvCxnSpPr>
          <p:cNvPr id="45" name="직선 연결선 44"/>
          <p:cNvCxnSpPr/>
          <p:nvPr/>
        </p:nvCxnSpPr>
        <p:spPr bwMode="auto">
          <a:xfrm rot="5400000">
            <a:off x="6690519" y="1902619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 bwMode="auto">
          <a:xfrm>
            <a:off x="6443663" y="2054225"/>
            <a:ext cx="124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TextBox 47"/>
          <p:cNvSpPr txBox="1">
            <a:spLocks noChangeArrowheads="1"/>
          </p:cNvSpPr>
          <p:nvPr/>
        </p:nvSpPr>
        <p:spPr bwMode="auto">
          <a:xfrm>
            <a:off x="6164263" y="1955800"/>
            <a:ext cx="4143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LAN</a:t>
            </a:r>
            <a:endParaRPr lang="ko-KR" altLang="en-US" sz="1100" b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0730" name="TextBox 48"/>
          <p:cNvSpPr txBox="1">
            <a:spLocks noChangeArrowheads="1"/>
          </p:cNvSpPr>
          <p:nvPr/>
        </p:nvSpPr>
        <p:spPr bwMode="auto">
          <a:xfrm>
            <a:off x="6400800" y="1524000"/>
            <a:ext cx="849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MG System</a:t>
            </a:r>
          </a:p>
        </p:txBody>
      </p:sp>
      <p:cxnSp>
        <p:nvCxnSpPr>
          <p:cNvPr id="51" name="직선 연결선 50"/>
          <p:cNvCxnSpPr>
            <a:endCxn id="22568" idx="0"/>
          </p:cNvCxnSpPr>
          <p:nvPr/>
        </p:nvCxnSpPr>
        <p:spPr bwMode="auto">
          <a:xfrm rot="16200000" flipH="1">
            <a:off x="7993062" y="2151063"/>
            <a:ext cx="365125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타원 58"/>
          <p:cNvSpPr/>
          <p:nvPr/>
        </p:nvSpPr>
        <p:spPr bwMode="auto">
          <a:xfrm>
            <a:off x="7329488" y="1933575"/>
            <a:ext cx="200025" cy="2428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defRPr/>
            </a:pPr>
            <a:r>
              <a:rPr lang="en-US" altLang="ko-KR" sz="1100">
                <a:solidFill>
                  <a:schemeClr val="tx2"/>
                </a:solidFill>
                <a:latin typeface="Calibri" pitchFamily="34" charset="0"/>
                <a:ea typeface="굴림" charset="-127"/>
              </a:rPr>
              <a:t>router</a:t>
            </a:r>
            <a:endParaRPr lang="ko-KR" altLang="en-US" sz="1100">
              <a:solidFill>
                <a:schemeClr val="tx2"/>
              </a:solidFill>
              <a:latin typeface="Calibri" pitchFamily="34" charset="0"/>
              <a:ea typeface="굴림" charset="-127"/>
            </a:endParaRPr>
          </a:p>
        </p:txBody>
      </p:sp>
      <p:pic>
        <p:nvPicPr>
          <p:cNvPr id="30733" name="Picture 38" descr="clou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7950" y="1830388"/>
            <a:ext cx="4095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직선 연결선 64"/>
          <p:cNvCxnSpPr/>
          <p:nvPr/>
        </p:nvCxnSpPr>
        <p:spPr bwMode="auto">
          <a:xfrm rot="5400000">
            <a:off x="6503194" y="2145507"/>
            <a:ext cx="180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 bwMode="auto">
          <a:xfrm rot="5400000">
            <a:off x="6900862" y="2146301"/>
            <a:ext cx="180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모서리가 둥근 직사각형 70"/>
          <p:cNvSpPr/>
          <p:nvPr/>
        </p:nvSpPr>
        <p:spPr bwMode="auto">
          <a:xfrm>
            <a:off x="6096000" y="1447800"/>
            <a:ext cx="1371600" cy="1524000"/>
          </a:xfrm>
          <a:prstGeom prst="roundRect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defRPr/>
            </a:pPr>
            <a:endParaRPr lang="ko-KR" altLang="en-US" sz="110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0737" name="TextBox 81"/>
          <p:cNvSpPr txBox="1">
            <a:spLocks noChangeArrowheads="1"/>
          </p:cNvSpPr>
          <p:nvPr/>
        </p:nvSpPr>
        <p:spPr bwMode="auto">
          <a:xfrm>
            <a:off x="4379913" y="4181475"/>
            <a:ext cx="45069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latinLnBrk="1">
              <a:lnSpc>
                <a:spcPct val="140000"/>
              </a:lnSpc>
            </a:pPr>
            <a:r>
              <a:rPr lang="en-US" altLang="ko-KR" sz="1200">
                <a:ea typeface="HY헤드라인M" pitchFamily="18" charset="-127"/>
              </a:rPr>
              <a:t>SIP Configuration for IP phone:</a:t>
            </a:r>
          </a:p>
          <a:p>
            <a:pPr marL="342900" indent="-342900" latinLnBrk="1">
              <a:lnSpc>
                <a:spcPct val="140000"/>
              </a:lnSpc>
            </a:pPr>
            <a:r>
              <a:rPr lang="en-US" altLang="ko-KR" sz="1200" b="0">
                <a:ea typeface="HY헤드라인M" pitchFamily="18" charset="-127"/>
              </a:rPr>
              <a:t>1) </a:t>
            </a:r>
            <a:r>
              <a:rPr lang="ru-RU" altLang="ko-KR" sz="1200" b="0"/>
              <a:t>Укажите максимальное кол-во устройств</a:t>
            </a:r>
            <a:r>
              <a:rPr lang="en-US" altLang="ko-KR" sz="1200" b="0">
                <a:ea typeface="HY헤드라인M" pitchFamily="18" charset="-127"/>
              </a:rPr>
              <a:t> PGM 104.</a:t>
            </a:r>
          </a:p>
          <a:p>
            <a:pPr marL="342900" indent="-342900" latinLnBrk="1">
              <a:lnSpc>
                <a:spcPct val="140000"/>
              </a:lnSpc>
            </a:pPr>
            <a:r>
              <a:rPr lang="en-US" altLang="ko-KR" sz="1200">
                <a:ea typeface="HY헤드라인M" pitchFamily="18" charset="-127"/>
              </a:rPr>
              <a:t>2)</a:t>
            </a:r>
            <a:r>
              <a:rPr lang="en-US" altLang="ko-KR" sz="1200" b="0">
                <a:ea typeface="HY헤드라인M" pitchFamily="18" charset="-127"/>
              </a:rPr>
              <a:t> </a:t>
            </a:r>
            <a:r>
              <a:rPr lang="ru-RU" altLang="ko-KR" sz="1200" b="0"/>
              <a:t>Укажите логическое распределение (плата 88)</a:t>
            </a:r>
            <a:endParaRPr lang="en-US" altLang="ko-KR" sz="1200" b="0">
              <a:ea typeface="HY헤드라인M" pitchFamily="18" charset="-127"/>
            </a:endParaRPr>
          </a:p>
          <a:p>
            <a:pPr marL="342900" indent="-342900"/>
            <a:r>
              <a:rPr lang="en-US" altLang="ko-KR" sz="1200">
                <a:ea typeface="HY헤드라인M" pitchFamily="18" charset="-127"/>
              </a:rPr>
              <a:t>3)</a:t>
            </a:r>
            <a:r>
              <a:rPr lang="en-US" altLang="ko-KR" sz="1200" b="0">
                <a:ea typeface="HY헤드라인M" pitchFamily="18" charset="-127"/>
              </a:rPr>
              <a:t> </a:t>
            </a:r>
            <a:r>
              <a:rPr lang="ru-RU" altLang="ko-KR" sz="1200" b="0"/>
              <a:t>Перезагрузите систему</a:t>
            </a:r>
          </a:p>
          <a:p>
            <a:pPr marL="342900" indent="-342900"/>
            <a:r>
              <a:rPr lang="ru-RU" altLang="ko-KR" sz="1200" b="0"/>
              <a:t>Проверьте диапазон </a:t>
            </a:r>
            <a:r>
              <a:rPr lang="en-US" altLang="ko-KR" sz="1200" b="0">
                <a:ea typeface="굴림" charset="-127"/>
              </a:rPr>
              <a:t>IP Phone in PGM 101</a:t>
            </a:r>
            <a:r>
              <a:rPr lang="en-US" altLang="ko-KR" sz="1200">
                <a:ea typeface="HY헤드라인M" pitchFamily="18" charset="-127"/>
              </a:rPr>
              <a:t> </a:t>
            </a:r>
            <a:endParaRPr lang="ru-RU" altLang="ko-KR" sz="1200"/>
          </a:p>
          <a:p>
            <a:pPr marL="342900" indent="-342900"/>
            <a:r>
              <a:rPr lang="en-US" altLang="ko-KR" sz="1200" b="0">
                <a:ea typeface="HY헤드라인M" pitchFamily="18" charset="-127"/>
              </a:rPr>
              <a:t>4) </a:t>
            </a:r>
            <a:r>
              <a:rPr lang="ru-RU" altLang="ko-KR" sz="1200" b="0"/>
              <a:t>Настройте</a:t>
            </a:r>
            <a:r>
              <a:rPr lang="en-US" altLang="ko-KR" sz="1200" b="0">
                <a:ea typeface="HY헤드라인M" pitchFamily="18" charset="-127"/>
              </a:rPr>
              <a:t> ID/Auth/PSWD </a:t>
            </a:r>
            <a:r>
              <a:rPr lang="ru-RU" altLang="ko-KR" sz="1200" b="0"/>
              <a:t>для</a:t>
            </a:r>
            <a:r>
              <a:rPr lang="en-US" altLang="ko-KR" sz="1200" b="0">
                <a:ea typeface="HY헤드라인M" pitchFamily="18" charset="-127"/>
              </a:rPr>
              <a:t> SIP phone</a:t>
            </a:r>
            <a:r>
              <a:rPr lang="ru-RU" altLang="ko-KR" sz="1200" b="0"/>
              <a:t> в </a:t>
            </a:r>
            <a:r>
              <a:rPr lang="en-US" altLang="ko-KR" sz="1200" b="0">
                <a:ea typeface="HY헤드라인M" pitchFamily="18" charset="-127"/>
              </a:rPr>
              <a:t> SIP Station Registration Table.</a:t>
            </a:r>
          </a:p>
        </p:txBody>
      </p:sp>
      <p:sp>
        <p:nvSpPr>
          <p:cNvPr id="30738" name="Text Box 62"/>
          <p:cNvSpPr txBox="1">
            <a:spLocks noChangeArrowheads="1"/>
          </p:cNvSpPr>
          <p:nvPr/>
        </p:nvSpPr>
        <p:spPr bwMode="auto">
          <a:xfrm>
            <a:off x="5029200" y="2971800"/>
            <a:ext cx="3124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30000"/>
              </a:lnSpc>
            </a:pPr>
            <a:r>
              <a:rPr kumimoji="1" lang="en-US" altLang="ko-KR" sz="1200">
                <a:latin typeface="Calibri" pitchFamily="34" charset="0"/>
                <a:ea typeface="굴림" charset="-127"/>
              </a:rPr>
              <a:t>SIP Station Registration Table                                         </a:t>
            </a:r>
          </a:p>
        </p:txBody>
      </p:sp>
      <p:sp>
        <p:nvSpPr>
          <p:cNvPr id="30739" name="Rectangle 63"/>
          <p:cNvSpPr>
            <a:spLocks noChangeArrowheads="1"/>
          </p:cNvSpPr>
          <p:nvPr/>
        </p:nvSpPr>
        <p:spPr bwMode="auto">
          <a:xfrm>
            <a:off x="8448675" y="3632200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4)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30740" name="Picture 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416300"/>
            <a:ext cx="3657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Text Box 69"/>
          <p:cNvSpPr txBox="1">
            <a:spLocks noChangeArrowheads="1"/>
          </p:cNvSpPr>
          <p:nvPr/>
        </p:nvSpPr>
        <p:spPr bwMode="auto">
          <a:xfrm>
            <a:off x="609600" y="3025775"/>
            <a:ext cx="3124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30000"/>
              </a:lnSpc>
            </a:pPr>
            <a:r>
              <a:rPr kumimoji="1" lang="en-US" altLang="ko-KR" sz="1200">
                <a:latin typeface="Calibri" pitchFamily="34" charset="0"/>
                <a:ea typeface="굴림" charset="-127"/>
              </a:rPr>
              <a:t>Logical Slot Assignment                                         </a:t>
            </a:r>
          </a:p>
        </p:txBody>
      </p:sp>
      <p:sp>
        <p:nvSpPr>
          <p:cNvPr id="30742" name="모서리가 둥근 직사각형 34"/>
          <p:cNvSpPr>
            <a:spLocks noChangeArrowheads="1"/>
          </p:cNvSpPr>
          <p:nvPr/>
        </p:nvSpPr>
        <p:spPr bwMode="auto">
          <a:xfrm>
            <a:off x="533400" y="3635375"/>
            <a:ext cx="3648075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0743" name="Rectangle 71"/>
          <p:cNvSpPr>
            <a:spLocks noChangeArrowheads="1"/>
          </p:cNvSpPr>
          <p:nvPr/>
        </p:nvSpPr>
        <p:spPr bwMode="auto">
          <a:xfrm>
            <a:off x="3057525" y="3609975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2)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30744" name="Picture 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975" y="4197350"/>
            <a:ext cx="365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모서리가 둥근 직사각형 34"/>
          <p:cNvSpPr>
            <a:spLocks noChangeArrowheads="1"/>
          </p:cNvSpPr>
          <p:nvPr/>
        </p:nvSpPr>
        <p:spPr bwMode="auto">
          <a:xfrm>
            <a:off x="523875" y="4587875"/>
            <a:ext cx="3733800" cy="571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30746" name="Rectangle 64"/>
          <p:cNvSpPr>
            <a:spLocks noChangeArrowheads="1"/>
          </p:cNvSpPr>
          <p:nvPr/>
        </p:nvSpPr>
        <p:spPr bwMode="auto">
          <a:xfrm>
            <a:off x="2273300" y="4905375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3)</a:t>
            </a:r>
            <a:endParaRPr lang="ko-KR" altLang="en-US" sz="1100">
              <a:solidFill>
                <a:srgbClr val="FF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0747" name="모서리가 둥근 직사각형 34"/>
          <p:cNvSpPr>
            <a:spLocks noChangeArrowheads="1"/>
          </p:cNvSpPr>
          <p:nvPr/>
        </p:nvSpPr>
        <p:spPr bwMode="auto">
          <a:xfrm>
            <a:off x="4267200" y="3635375"/>
            <a:ext cx="44958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</p:txBody>
      </p:sp>
      <p:pic>
        <p:nvPicPr>
          <p:cNvPr id="30748" name="Picture 16" descr="D:\DESIGNMALL\Project\2008\LIP_8815\8850\8850_3_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7388" y="2320925"/>
            <a:ext cx="4572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9" name="Text Box 9"/>
          <p:cNvSpPr txBox="1">
            <a:spLocks noChangeArrowheads="1"/>
          </p:cNvSpPr>
          <p:nvPr/>
        </p:nvSpPr>
        <p:spPr bwMode="auto">
          <a:xfrm>
            <a:off x="8242300" y="1824038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000" b="0">
                <a:latin typeface="Calibri" pitchFamily="34" charset="0"/>
                <a:ea typeface="굴림" charset="-127"/>
              </a:rPr>
              <a:t>Standard </a:t>
            </a:r>
          </a:p>
          <a:p>
            <a:pPr latinLnBrk="1"/>
            <a:r>
              <a:rPr kumimoji="1" lang="en-US" altLang="ko-KR" sz="1000" b="0">
                <a:latin typeface="Calibri" pitchFamily="34" charset="0"/>
                <a:ea typeface="굴림" charset="-127"/>
              </a:rPr>
              <a:t>SIP client</a:t>
            </a:r>
          </a:p>
        </p:txBody>
      </p:sp>
      <p:pic>
        <p:nvPicPr>
          <p:cNvPr id="30750" name="Picture 27" descr="88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l="9293" t="18642" r="8524" b="12993"/>
          <a:stretch>
            <a:fillRect/>
          </a:stretch>
        </p:blipFill>
        <p:spPr bwMode="auto">
          <a:xfrm>
            <a:off x="8242300" y="1485900"/>
            <a:ext cx="5207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1" name="Text Box 9"/>
          <p:cNvSpPr txBox="1">
            <a:spLocks noChangeArrowheads="1"/>
          </p:cNvSpPr>
          <p:nvPr/>
        </p:nvSpPr>
        <p:spPr bwMode="auto">
          <a:xfrm>
            <a:off x="8145463" y="2665413"/>
            <a:ext cx="101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000" b="0">
                <a:latin typeface="Calibri" pitchFamily="34" charset="0"/>
                <a:ea typeface="굴림" charset="-127"/>
              </a:rPr>
              <a:t>LGN proprietary</a:t>
            </a:r>
          </a:p>
        </p:txBody>
      </p:sp>
      <p:sp>
        <p:nvSpPr>
          <p:cNvPr id="30752" name="Line 87"/>
          <p:cNvSpPr>
            <a:spLocks noChangeShapeType="1"/>
          </p:cNvSpPr>
          <p:nvPr/>
        </p:nvSpPr>
        <p:spPr bwMode="auto">
          <a:xfrm flipV="1">
            <a:off x="8056563" y="1676400"/>
            <a:ext cx="228600" cy="228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53" name="Picture 27" descr="88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l="9293" t="18642" r="8524" b="12993"/>
          <a:stretch>
            <a:fillRect/>
          </a:stretch>
        </p:blipFill>
        <p:spPr bwMode="auto">
          <a:xfrm>
            <a:off x="6335713" y="2266950"/>
            <a:ext cx="5207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4" name="Picture 16" descr="D:\DESIGNMALL\Project\2008\LIP_8815\8850\8850_3_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9750" y="2265363"/>
            <a:ext cx="4572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5" name="Text Box 9"/>
          <p:cNvSpPr txBox="1">
            <a:spLocks noChangeArrowheads="1"/>
          </p:cNvSpPr>
          <p:nvPr/>
        </p:nvSpPr>
        <p:spPr bwMode="auto">
          <a:xfrm>
            <a:off x="6281738" y="2595563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000" b="0">
                <a:latin typeface="Calibri" pitchFamily="34" charset="0"/>
                <a:ea typeface="굴림" charset="-127"/>
              </a:rPr>
              <a:t>Standard </a:t>
            </a:r>
          </a:p>
          <a:p>
            <a:pPr latinLnBrk="1"/>
            <a:r>
              <a:rPr kumimoji="1" lang="en-US" altLang="ko-KR" sz="1000" b="0">
                <a:latin typeface="Calibri" pitchFamily="34" charset="0"/>
                <a:ea typeface="굴림" charset="-127"/>
              </a:rPr>
              <a:t>SIP client</a:t>
            </a:r>
          </a:p>
        </p:txBody>
      </p:sp>
      <p:sp>
        <p:nvSpPr>
          <p:cNvPr id="30756" name="Text Box 9"/>
          <p:cNvSpPr txBox="1">
            <a:spLocks noChangeArrowheads="1"/>
          </p:cNvSpPr>
          <p:nvPr/>
        </p:nvSpPr>
        <p:spPr bwMode="auto">
          <a:xfrm>
            <a:off x="6904038" y="2601913"/>
            <a:ext cx="76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000" b="0">
                <a:latin typeface="Calibri" pitchFamily="34" charset="0"/>
                <a:ea typeface="굴림" charset="-127"/>
              </a:rPr>
              <a:t>LGN </a:t>
            </a:r>
          </a:p>
          <a:p>
            <a:pPr latinLnBrk="1"/>
            <a:r>
              <a:rPr kumimoji="1" lang="en-US" altLang="ko-KR" sz="1000" b="0">
                <a:latin typeface="Calibri" pitchFamily="34" charset="0"/>
                <a:ea typeface="굴림" charset="-127"/>
              </a:rPr>
              <a:t>proprietary</a:t>
            </a:r>
          </a:p>
        </p:txBody>
      </p:sp>
      <p:sp>
        <p:nvSpPr>
          <p:cNvPr id="30757" name="TextBox 48"/>
          <p:cNvSpPr txBox="1">
            <a:spLocks noChangeArrowheads="1"/>
          </p:cNvSpPr>
          <p:nvPr/>
        </p:nvSpPr>
        <p:spPr bwMode="auto">
          <a:xfrm>
            <a:off x="7339013" y="990600"/>
            <a:ext cx="4587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MPB</a:t>
            </a:r>
          </a:p>
        </p:txBody>
      </p:sp>
      <p:sp>
        <p:nvSpPr>
          <p:cNvPr id="30758" name="TextBox 48"/>
          <p:cNvSpPr txBox="1">
            <a:spLocks noChangeArrowheads="1"/>
          </p:cNvSpPr>
          <p:nvPr/>
        </p:nvSpPr>
        <p:spPr bwMode="auto">
          <a:xfrm>
            <a:off x="8001000" y="993775"/>
            <a:ext cx="476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VOIB</a:t>
            </a:r>
          </a:p>
        </p:txBody>
      </p:sp>
      <p:sp>
        <p:nvSpPr>
          <p:cNvPr id="30759" name="Rectangle 5"/>
          <p:cNvSpPr>
            <a:spLocks noChangeArrowheads="1"/>
          </p:cNvSpPr>
          <p:nvPr/>
        </p:nvSpPr>
        <p:spPr bwMode="auto">
          <a:xfrm>
            <a:off x="1619250" y="908050"/>
            <a:ext cx="5781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2200" b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SIP Extension - SIP Phone (</a:t>
            </a:r>
            <a:r>
              <a:rPr kumimoji="1" lang="ru-RU" altLang="ko-KR" sz="2200" b="0">
                <a:solidFill>
                  <a:srgbClr val="292929"/>
                </a:solidFill>
              </a:rPr>
              <a:t>настройки системы</a:t>
            </a:r>
            <a:r>
              <a:rPr kumimoji="1" lang="en-US" altLang="ko-KR" sz="2200" b="0">
                <a:solidFill>
                  <a:srgbClr val="292929"/>
                </a:solidFill>
                <a:latin typeface="Calibri" pitchFamily="34" charset="0"/>
                <a:ea typeface="굴림" charset="-127"/>
              </a:rPr>
              <a:t>)</a:t>
            </a: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IP </a:t>
            </a:r>
            <a:r>
              <a:rPr lang="ru-RU" sz="2400">
                <a:solidFill>
                  <a:schemeClr val="bg1"/>
                </a:solidFill>
              </a:rPr>
              <a:t>абонент. </a:t>
            </a:r>
            <a:r>
              <a:rPr lang="en-US" sz="2400">
                <a:solidFill>
                  <a:schemeClr val="bg1"/>
                </a:solidFill>
              </a:rPr>
              <a:t>SIP phone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ChangeArrowheads="1"/>
          </p:cNvSpPr>
          <p:nvPr/>
        </p:nvSpPr>
        <p:spPr bwMode="auto">
          <a:xfrm>
            <a:off x="572989" y="1695451"/>
            <a:ext cx="4612474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Установить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 iPECS-MG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систему</a:t>
            </a:r>
            <a:endParaRPr kumimoji="0" lang="en-US" altLang="ko-KR">
              <a:latin typeface="Calibri" pitchFamily="34" charset="0"/>
              <a:cs typeface="Arial" pitchFamily="34" charset="0"/>
            </a:endParaRPr>
          </a:p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ru-RU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IP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адрес 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MPB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по умолчанию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 : 10.10.10.1</a:t>
            </a:r>
          </a:p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Или назначить 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IP MPB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через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 RS-232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порт</a:t>
            </a:r>
            <a:endParaRPr kumimoji="0" lang="en-US" altLang="ko-KR">
              <a:latin typeface="Calibri" pitchFamily="34" charset="0"/>
              <a:cs typeface="Arial" pitchFamily="34" charset="0"/>
            </a:endParaRPr>
          </a:p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Подключиться к системе используя 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web browser</a:t>
            </a:r>
          </a:p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endParaRPr kumimoji="0" lang="ko-KR" altLang="en-US">
              <a:latin typeface="Calibri" pitchFamily="34" charset="0"/>
              <a:cs typeface="Arial" pitchFamily="34" charset="0"/>
            </a:endParaRPr>
          </a:p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iPECS-MG web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сервис предоставляет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;</a:t>
            </a:r>
            <a:endParaRPr kumimoji="0" lang="en-US" altLang="ko-KR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3408" y="2141539"/>
            <a:ext cx="3623634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619017" y="4233864"/>
            <a:ext cx="408392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Руководство пользователя</a:t>
            </a:r>
            <a:endParaRPr kumimoji="0" lang="en-US" altLang="ko-KR">
              <a:latin typeface="Calibri" pitchFamily="34" charset="0"/>
            </a:endParaRPr>
          </a:p>
          <a:p>
            <a:pPr algn="l">
              <a:buClr>
                <a:srgbClr val="33CC33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Возможность настройки телефона</a:t>
            </a:r>
            <a:endParaRPr kumimoji="0" lang="en-US" altLang="ko-KR">
              <a:latin typeface="Calibri" pitchFamily="34" charset="0"/>
            </a:endParaRPr>
          </a:p>
          <a:p>
            <a:pPr algn="l">
              <a:buClr>
                <a:srgbClr val="33CC33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Возможность администрирования </a:t>
            </a:r>
            <a:endParaRPr lang="ko-KR" altLang="en-US">
              <a:latin typeface="Calibri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23785" y="928688"/>
            <a:ext cx="2614159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Запуск</a:t>
            </a:r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 Web </a:t>
            </a:r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Сервиса</a:t>
            </a:r>
            <a:endParaRPr lang="en-US" altLang="ko-KR" sz="220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4104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en-US" altLang="ko-KR" sz="2400" b="1">
                  <a:solidFill>
                    <a:schemeClr val="bg1"/>
                  </a:solidFill>
                  <a:latin typeface="Calibri" pitchFamily="34" charset="0"/>
                </a:rPr>
                <a:t>WEB Admin</a:t>
              </a:r>
              <a:endParaRPr kumimoji="0" lang="en-US" altLang="ko-KR" sz="2400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cxnSp>
          <p:nvCxnSpPr>
            <p:cNvPr id="4105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284663" y="1557338"/>
            <a:ext cx="47164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3"/>
            </a:pPr>
            <a:r>
              <a:rPr lang="ru-RU" sz="1400" b="0"/>
              <a:t>Для регистрации </a:t>
            </a:r>
            <a:r>
              <a:rPr lang="en-US" sz="1400" b="0"/>
              <a:t>IP phone </a:t>
            </a:r>
            <a:r>
              <a:rPr lang="ru-RU" sz="1400" b="0"/>
              <a:t>требуется указать </a:t>
            </a:r>
            <a:r>
              <a:rPr lang="en-US" sz="1400" b="0"/>
              <a:t>ID </a:t>
            </a:r>
            <a:r>
              <a:rPr lang="ru-RU" sz="1400" b="0"/>
              <a:t>и </a:t>
            </a:r>
            <a:r>
              <a:rPr lang="en-US" sz="1400" b="0"/>
              <a:t>Password</a:t>
            </a:r>
            <a:r>
              <a:rPr lang="ru-RU" sz="1400" b="0"/>
              <a:t>, либо </a:t>
            </a:r>
            <a:r>
              <a:rPr lang="en-US" sz="1400" b="0"/>
              <a:t>MAC </a:t>
            </a:r>
            <a:r>
              <a:rPr lang="ru-RU" sz="1400" b="0"/>
              <a:t>адрес</a:t>
            </a:r>
          </a:p>
          <a:p>
            <a:pPr marL="342900" indent="-342900">
              <a:buFontTx/>
              <a:buAutoNum type="arabicParenR" startAt="3"/>
            </a:pPr>
            <a:r>
              <a:rPr lang="ru-RU" sz="1400" b="0"/>
              <a:t>Запустить </a:t>
            </a:r>
            <a:r>
              <a:rPr lang="en-US" sz="1400" b="0"/>
              <a:t>Phontage</a:t>
            </a:r>
            <a:r>
              <a:rPr lang="ru-RU" sz="1400" b="0"/>
              <a:t>. Зарегестрировать.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00438"/>
            <a:ext cx="381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18716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2339975" y="908050"/>
            <a:ext cx="6480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1400" b="0"/>
              <a:t>В пункте</a:t>
            </a:r>
            <a:r>
              <a:rPr lang="en-US" sz="1400" b="0"/>
              <a:t> </a:t>
            </a:r>
            <a:r>
              <a:rPr lang="ru-RU" sz="1400" b="0"/>
              <a:t>104 указать необходимое кол-во регистраций</a:t>
            </a:r>
          </a:p>
          <a:p>
            <a:pPr marL="342900" indent="-342900">
              <a:buFontTx/>
              <a:buAutoNum type="arabicParenR"/>
            </a:pPr>
            <a:r>
              <a:rPr lang="ru-RU" sz="1400" b="0"/>
              <a:t>В пункте 103 указать порядковый логический номер слотов для виртуальных плат </a:t>
            </a:r>
            <a:r>
              <a:rPr lang="en-US" sz="1400" b="0"/>
              <a:t>SIP </a:t>
            </a:r>
            <a:r>
              <a:rPr lang="ru-RU" sz="1400" b="0"/>
              <a:t>и </a:t>
            </a:r>
            <a:r>
              <a:rPr lang="en-US" sz="1400" b="0"/>
              <a:t>IPP</a:t>
            </a:r>
            <a:r>
              <a:rPr lang="ru-RU" sz="1400" b="0"/>
              <a:t>. Перезагрузка.</a:t>
            </a:r>
          </a:p>
          <a:p>
            <a:pPr marL="342900" indent="-342900">
              <a:buFontTx/>
              <a:buAutoNum type="arabicParenR"/>
            </a:pPr>
            <a:endParaRPr lang="ru-RU" sz="1400" b="0"/>
          </a:p>
        </p:txBody>
      </p:sp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3829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2276475"/>
            <a:ext cx="3168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IP </a:t>
            </a:r>
            <a:r>
              <a:rPr lang="ru-RU" sz="2400">
                <a:solidFill>
                  <a:schemeClr val="bg1"/>
                </a:solidFill>
              </a:rPr>
              <a:t>абонент. Практика</a:t>
            </a:r>
          </a:p>
        </p:txBody>
      </p:sp>
      <p:pic>
        <p:nvPicPr>
          <p:cNvPr id="31753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125538"/>
            <a:ext cx="1943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90805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557338"/>
            <a:ext cx="17986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6088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508500"/>
            <a:ext cx="18716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25" y="4652963"/>
            <a:ext cx="2419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5661025"/>
            <a:ext cx="1562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Text Box 25"/>
          <p:cNvSpPr txBox="1">
            <a:spLocks noChangeArrowheads="1"/>
          </p:cNvSpPr>
          <p:nvPr/>
        </p:nvSpPr>
        <p:spPr bwMode="auto">
          <a:xfrm>
            <a:off x="4284663" y="3213100"/>
            <a:ext cx="4629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5"/>
            </a:pPr>
            <a:r>
              <a:rPr lang="ru-RU" sz="1400" b="0"/>
              <a:t>Для регистрации </a:t>
            </a:r>
            <a:r>
              <a:rPr lang="en-US" sz="1400" b="0"/>
              <a:t>SIP phone </a:t>
            </a:r>
            <a:r>
              <a:rPr lang="ru-RU" sz="1400" b="0"/>
              <a:t>требуется указать      регистрационные данные абонента. </a:t>
            </a:r>
            <a:r>
              <a:rPr lang="en-US" sz="1400" b="0"/>
              <a:t>!!!!</a:t>
            </a:r>
            <a:r>
              <a:rPr lang="ru-RU" sz="1400" b="0"/>
              <a:t>ДЛЯ ВОЗМОЖНОСТИ РЕГИСТРАЦИИ </a:t>
            </a:r>
            <a:r>
              <a:rPr lang="en-US" sz="1400" b="0"/>
              <a:t>SIP </a:t>
            </a:r>
            <a:r>
              <a:rPr lang="ru-RU" sz="1400" b="0"/>
              <a:t>АБОНЕНТА ТРЕБУЮТСЯ КЛЮЧИ АКТИВАЦИИ ЛИБО РЕЖИМ </a:t>
            </a:r>
            <a:r>
              <a:rPr lang="en-US" sz="1400" b="0"/>
              <a:t>DEMO</a:t>
            </a:r>
            <a:r>
              <a:rPr lang="ru-RU" sz="1400" b="0"/>
              <a:t>!!!! Регистрируем </a:t>
            </a:r>
            <a:r>
              <a:rPr lang="en-US" sz="1400" b="0"/>
              <a:t>SIP </a:t>
            </a:r>
            <a:r>
              <a:rPr lang="ru-RU" sz="1400" b="0"/>
              <a:t>клиента.</a:t>
            </a:r>
          </a:p>
        </p:txBody>
      </p:sp>
      <p:sp>
        <p:nvSpPr>
          <p:cNvPr id="31761" name="Rectangle 26"/>
          <p:cNvSpPr>
            <a:spLocks noChangeArrowheads="1"/>
          </p:cNvSpPr>
          <p:nvPr/>
        </p:nvSpPr>
        <p:spPr bwMode="auto">
          <a:xfrm>
            <a:off x="1908175" y="5589588"/>
            <a:ext cx="4319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>
                <a:solidFill>
                  <a:srgbClr val="CC3300"/>
                </a:solidFill>
              </a:rPr>
              <a:t>!!!!</a:t>
            </a:r>
            <a:r>
              <a:rPr lang="ru-RU" sz="1400">
                <a:solidFill>
                  <a:srgbClr val="CC3300"/>
                </a:solidFill>
              </a:rPr>
              <a:t>ДЛЯ ВОЗМОЖНОСТИ РЕГИСТРАЦИИ </a:t>
            </a:r>
            <a:r>
              <a:rPr lang="en-US" sz="1400">
                <a:solidFill>
                  <a:srgbClr val="CC3300"/>
                </a:solidFill>
              </a:rPr>
              <a:t>SIP </a:t>
            </a:r>
            <a:r>
              <a:rPr lang="ru-RU" sz="1400">
                <a:solidFill>
                  <a:srgbClr val="CC3300"/>
                </a:solidFill>
              </a:rPr>
              <a:t>АБОНЕНТА ТРЕБУЮТСЯ КЛЮЧИ АКТИВАЦИИ ЛИБО РЕЖИМ </a:t>
            </a:r>
            <a:r>
              <a:rPr lang="en-US" sz="1400">
                <a:solidFill>
                  <a:srgbClr val="CC3300"/>
                </a:solidFill>
              </a:rPr>
              <a:t>DEMO</a:t>
            </a:r>
            <a:r>
              <a:rPr lang="ru-RU" sz="1400">
                <a:solidFill>
                  <a:srgbClr val="CC3300"/>
                </a:solidFill>
              </a:rPr>
              <a:t>!!!!</a:t>
            </a:r>
          </a:p>
        </p:txBody>
      </p:sp>
      <p:sp>
        <p:nvSpPr>
          <p:cNvPr id="31762" name="Text Box 27"/>
          <p:cNvSpPr txBox="1">
            <a:spLocks noChangeArrowheads="1"/>
          </p:cNvSpPr>
          <p:nvPr/>
        </p:nvSpPr>
        <p:spPr bwMode="auto">
          <a:xfrm>
            <a:off x="2051050" y="11969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1)</a:t>
            </a:r>
          </a:p>
        </p:txBody>
      </p:sp>
      <p:sp>
        <p:nvSpPr>
          <p:cNvPr id="31763" name="Text Box 28"/>
          <p:cNvSpPr txBox="1">
            <a:spLocks noChangeArrowheads="1"/>
          </p:cNvSpPr>
          <p:nvPr/>
        </p:nvSpPr>
        <p:spPr bwMode="auto">
          <a:xfrm>
            <a:off x="2339975" y="2565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2)</a:t>
            </a:r>
          </a:p>
        </p:txBody>
      </p:sp>
      <p:sp>
        <p:nvSpPr>
          <p:cNvPr id="31764" name="Text Box 29"/>
          <p:cNvSpPr txBox="1">
            <a:spLocks noChangeArrowheads="1"/>
          </p:cNvSpPr>
          <p:nvPr/>
        </p:nvSpPr>
        <p:spPr bwMode="auto">
          <a:xfrm>
            <a:off x="3059113" y="40767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3)</a:t>
            </a:r>
          </a:p>
        </p:txBody>
      </p:sp>
      <p:sp>
        <p:nvSpPr>
          <p:cNvPr id="31765" name="Text Box 30"/>
          <p:cNvSpPr txBox="1">
            <a:spLocks noChangeArrowheads="1"/>
          </p:cNvSpPr>
          <p:nvPr/>
        </p:nvSpPr>
        <p:spPr bwMode="auto">
          <a:xfrm>
            <a:off x="6084888" y="24923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4)</a:t>
            </a:r>
          </a:p>
        </p:txBody>
      </p:sp>
      <p:sp>
        <p:nvSpPr>
          <p:cNvPr id="31766" name="Text Box 31"/>
          <p:cNvSpPr txBox="1">
            <a:spLocks noChangeArrowheads="1"/>
          </p:cNvSpPr>
          <p:nvPr/>
        </p:nvSpPr>
        <p:spPr bwMode="auto">
          <a:xfrm>
            <a:off x="5867400" y="465296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523875" y="928688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0"/>
              <a:t>Класс сервиса </a:t>
            </a:r>
            <a:r>
              <a:rPr lang="en-US" sz="2000" b="0"/>
              <a:t>COS</a:t>
            </a:r>
            <a:endParaRPr lang="ru-RU" sz="2200" b="0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23850" y="1268413"/>
            <a:ext cx="84582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latinLnBrk="1">
              <a:buClr>
                <a:srgbClr val="339933"/>
              </a:buClr>
              <a:buSzPct val="50000"/>
              <a:buFont typeface="Wingdings" pitchFamily="2" charset="2"/>
              <a:buChar char="l"/>
            </a:pPr>
            <a:r>
              <a:rPr lang="en-US" altLang="ko-KR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16 </a:t>
            </a:r>
            <a:r>
              <a:rPr lang="ru-RU" altLang="ko-KR" b="0">
                <a:solidFill>
                  <a:schemeClr val="tx2"/>
                </a:solidFill>
              </a:rPr>
              <a:t>классов</a:t>
            </a:r>
            <a:endParaRPr lang="en-US" altLang="ko-KR" b="0">
              <a:solidFill>
                <a:schemeClr val="tx2"/>
              </a:solidFill>
              <a:ea typeface="굴림" charset="-127"/>
            </a:endParaRPr>
          </a:p>
          <a:p>
            <a:pPr lvl="1" indent="-457200" latinLnBrk="1">
              <a:buClr>
                <a:srgbClr val="339933"/>
              </a:buClr>
              <a:buSzPct val="50000"/>
              <a:buFont typeface="Wingdings" pitchFamily="2" charset="2"/>
              <a:buChar char="l"/>
            </a:pPr>
            <a:r>
              <a:rPr lang="ru-RU" altLang="ko-KR" b="0">
                <a:solidFill>
                  <a:schemeClr val="tx2"/>
                </a:solidFill>
              </a:rPr>
              <a:t>Могут быть присвоены каждому</a:t>
            </a:r>
            <a:r>
              <a:rPr lang="en-US" altLang="ko-KR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 DN </a:t>
            </a:r>
            <a:r>
              <a:rPr lang="ru-RU" altLang="ko-KR" b="0">
                <a:solidFill>
                  <a:schemeClr val="tx2"/>
                </a:solidFill>
              </a:rPr>
              <a:t>или С.Л</a:t>
            </a:r>
            <a:r>
              <a:rPr lang="en-US" altLang="ko-KR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.</a:t>
            </a:r>
          </a:p>
          <a:p>
            <a:pPr lvl="1" indent="-457200" latinLnBrk="1">
              <a:buClr>
                <a:srgbClr val="339933"/>
              </a:buClr>
              <a:buSzPct val="50000"/>
            </a:pPr>
            <a:r>
              <a:rPr lang="en-US" altLang="ko-KR" sz="16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	1) </a:t>
            </a:r>
            <a:r>
              <a:rPr lang="ru-RU" altLang="ko-KR" sz="1600" b="0">
                <a:solidFill>
                  <a:schemeClr val="tx2"/>
                </a:solidFill>
              </a:rPr>
              <a:t>Когда внутренние номера осуществляют внешний вызов</a:t>
            </a:r>
            <a:r>
              <a:rPr lang="en-US" altLang="ko-KR" sz="16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.</a:t>
            </a:r>
          </a:p>
          <a:p>
            <a:pPr lvl="1" indent="-457200" latinLnBrk="1">
              <a:buClr>
                <a:srgbClr val="339933"/>
              </a:buClr>
              <a:buSzPct val="50000"/>
            </a:pPr>
            <a:r>
              <a:rPr lang="en-US" altLang="ko-KR" sz="16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	2) </a:t>
            </a:r>
            <a:r>
              <a:rPr lang="ru-RU" altLang="ko-KR" sz="1600" b="0">
                <a:solidFill>
                  <a:schemeClr val="tx2"/>
                </a:solidFill>
              </a:rPr>
              <a:t>Когда внешний абонент пытается совершить внешний вызов через </a:t>
            </a:r>
            <a:r>
              <a:rPr lang="en-US" altLang="ko-KR" sz="16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DISA </a:t>
            </a:r>
            <a:r>
              <a:rPr lang="ru-RU" altLang="ko-KR" sz="1600" b="0">
                <a:solidFill>
                  <a:schemeClr val="tx2"/>
                </a:solidFill>
              </a:rPr>
              <a:t>или</a:t>
            </a:r>
            <a:r>
              <a:rPr lang="en-US" altLang="ko-KR" sz="16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 DID.</a:t>
            </a:r>
          </a:p>
        </p:txBody>
      </p:sp>
      <p:graphicFrame>
        <p:nvGraphicFramePr>
          <p:cNvPr id="43013" name="Group 5"/>
          <p:cNvGraphicFramePr>
            <a:graphicFrameLocks noGrp="1"/>
          </p:cNvGraphicFramePr>
          <p:nvPr/>
        </p:nvGraphicFramePr>
        <p:xfrm>
          <a:off x="400050" y="2625725"/>
          <a:ext cx="8458200" cy="1136333"/>
        </p:xfrm>
        <a:graphic>
          <a:graphicData uri="http://schemas.openxmlformats.org/drawingml/2006/table">
            <a:tbl>
              <a:tblPr/>
              <a:tblGrid>
                <a:gridCol w="990600"/>
                <a:gridCol w="74676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charset="-127"/>
                        </a:rPr>
                        <a:t>COS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charset="-127"/>
                        </a:rPr>
                        <a:t>Dialing Restriction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charset="-127"/>
                        </a:rPr>
                        <a:t>0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Разрешены внутренние, входящие, перевод и 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charset="-127"/>
                        </a:rPr>
                        <a:t>Emergency</a:t>
                      </a: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номера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charset="-127"/>
                        </a:rPr>
                        <a:t>1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Без ограничений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charset="-127"/>
                        </a:rPr>
                        <a:t>2 – 15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Могут быть гибко настроены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9" name="TextBox 4"/>
          <p:cNvSpPr txBox="1">
            <a:spLocks noChangeArrowheads="1"/>
          </p:cNvSpPr>
          <p:nvPr/>
        </p:nvSpPr>
        <p:spPr bwMode="auto">
          <a:xfrm>
            <a:off x="250825" y="4005263"/>
            <a:ext cx="845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latinLnBrk="1">
              <a:buClr>
                <a:srgbClr val="339933"/>
              </a:buClr>
              <a:buSzPct val="50000"/>
              <a:buFont typeface="Wingdings" pitchFamily="2" charset="2"/>
              <a:buChar char="l"/>
            </a:pPr>
            <a:r>
              <a:rPr lang="en-US" altLang="ko-KR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Toll Table</a:t>
            </a:r>
            <a:endParaRPr lang="en-US" altLang="ko-KR" sz="1600" b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32790" name="Picture 22" descr="09_cos_t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437063"/>
            <a:ext cx="3457575" cy="21240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3067050" y="4772025"/>
            <a:ext cx="1052513" cy="346075"/>
          </a:xfrm>
          <a:prstGeom prst="rect">
            <a:avLst/>
          </a:prstGeom>
          <a:solidFill>
            <a:schemeClr val="folHlink">
              <a:alpha val="52156"/>
            </a:schemeClr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600" b="0">
                <a:solidFill>
                  <a:srgbClr val="003399"/>
                </a:solidFill>
                <a:latin typeface="Calibri" pitchFamily="34" charset="0"/>
                <a:ea typeface="HY헤드라인M" pitchFamily="18" charset="-127"/>
              </a:rPr>
              <a:t>PGM 250</a:t>
            </a:r>
          </a:p>
        </p:txBody>
      </p:sp>
      <p:sp>
        <p:nvSpPr>
          <p:cNvPr id="32792" name="TextBox 4"/>
          <p:cNvSpPr txBox="1">
            <a:spLocks noChangeArrowheads="1"/>
          </p:cNvSpPr>
          <p:nvPr/>
        </p:nvSpPr>
        <p:spPr bwMode="auto">
          <a:xfrm>
            <a:off x="4211638" y="4397375"/>
            <a:ext cx="900112" cy="314325"/>
          </a:xfrm>
          <a:prstGeom prst="rect">
            <a:avLst/>
          </a:prstGeom>
          <a:solidFill>
            <a:srgbClr val="00CC00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latinLnBrk="1">
              <a:buFont typeface="Wingdings" pitchFamily="2" charset="2"/>
              <a:buNone/>
            </a:pPr>
            <a:r>
              <a:rPr lang="ru-RU" altLang="ko-KR" sz="1400" b="0">
                <a:solidFill>
                  <a:schemeClr val="tx2"/>
                </a:solidFill>
              </a:rPr>
              <a:t>Пример</a:t>
            </a:r>
            <a:endParaRPr lang="en-US" altLang="ko-KR" sz="1400" b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32793" name="TextBox 4"/>
          <p:cNvSpPr txBox="1">
            <a:spLocks noChangeArrowheads="1"/>
          </p:cNvSpPr>
          <p:nvPr/>
        </p:nvSpPr>
        <p:spPr bwMode="auto">
          <a:xfrm>
            <a:off x="4211638" y="4724400"/>
            <a:ext cx="4267200" cy="4667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latinLnBrk="1">
              <a:buFontTx/>
              <a:buChar char="•"/>
            </a:pPr>
            <a:r>
              <a:rPr lang="en-US" altLang="ko-KR" sz="1200" b="0">
                <a:latin typeface="Calibri" pitchFamily="34" charset="0"/>
                <a:ea typeface="HY헤드라인M" pitchFamily="18" charset="-127"/>
              </a:rPr>
              <a:t>Deny  : 02</a:t>
            </a:r>
          </a:p>
          <a:p>
            <a:pPr lvl="1" indent="-457200" latinLnBrk="1">
              <a:buFontTx/>
              <a:buChar char="•"/>
            </a:pPr>
            <a:r>
              <a:rPr lang="en-US" altLang="ko-KR" sz="1200" b="0">
                <a:latin typeface="Calibri" pitchFamily="34" charset="0"/>
                <a:ea typeface="HY헤드라인M" pitchFamily="18" charset="-127"/>
              </a:rPr>
              <a:t>Allow : 022500</a:t>
            </a:r>
          </a:p>
        </p:txBody>
      </p:sp>
      <p:sp>
        <p:nvSpPr>
          <p:cNvPr id="32794" name="AutoShape 27"/>
          <p:cNvSpPr>
            <a:spLocks noChangeArrowheads="1"/>
          </p:cNvSpPr>
          <p:nvPr/>
        </p:nvSpPr>
        <p:spPr bwMode="auto">
          <a:xfrm>
            <a:off x="6248400" y="4845050"/>
            <a:ext cx="4572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 sz="2400" b="0">
              <a:ea typeface="HY헤드라인M" pitchFamily="18" charset="-127"/>
            </a:endParaRP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>
            <a:off x="6878638" y="4819650"/>
            <a:ext cx="354012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0">
                <a:ea typeface="HY헤드라인M" pitchFamily="18" charset="-127"/>
              </a:rPr>
              <a:t>?</a:t>
            </a:r>
          </a:p>
        </p:txBody>
      </p:sp>
      <p:sp>
        <p:nvSpPr>
          <p:cNvPr id="32796" name="TextBox 4"/>
          <p:cNvSpPr txBox="1">
            <a:spLocks noChangeArrowheads="1"/>
          </p:cNvSpPr>
          <p:nvPr/>
        </p:nvSpPr>
        <p:spPr bwMode="auto">
          <a:xfrm>
            <a:off x="4211638" y="5549900"/>
            <a:ext cx="900112" cy="314325"/>
          </a:xfrm>
          <a:prstGeom prst="rect">
            <a:avLst/>
          </a:prstGeom>
          <a:solidFill>
            <a:srgbClr val="00CC00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latinLnBrk="1">
              <a:buFont typeface="Wingdings" pitchFamily="2" charset="2"/>
              <a:buNone/>
            </a:pPr>
            <a:r>
              <a:rPr lang="ru-RU" altLang="ko-KR" sz="1400" b="0">
                <a:solidFill>
                  <a:schemeClr val="tx2"/>
                </a:solidFill>
              </a:rPr>
              <a:t>Пример</a:t>
            </a:r>
            <a:endParaRPr lang="en-US" altLang="ko-KR" sz="1400" b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32797" name="TextBox 4"/>
          <p:cNvSpPr txBox="1">
            <a:spLocks noChangeArrowheads="1"/>
          </p:cNvSpPr>
          <p:nvPr/>
        </p:nvSpPr>
        <p:spPr bwMode="auto">
          <a:xfrm>
            <a:off x="4211638" y="5876925"/>
            <a:ext cx="4267200" cy="4667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latinLnBrk="1">
              <a:buFontTx/>
              <a:buChar char="•"/>
            </a:pPr>
            <a:r>
              <a:rPr lang="en-US" altLang="ko-KR" sz="1200" b="0">
                <a:latin typeface="Calibri" pitchFamily="34" charset="0"/>
                <a:ea typeface="HY헤드라인M" pitchFamily="18" charset="-127"/>
              </a:rPr>
              <a:t>Deny  : </a:t>
            </a:r>
            <a:r>
              <a:rPr lang="en-US" altLang="ko-KR" sz="1200" b="0">
                <a:ea typeface="굴림" charset="-127"/>
              </a:rPr>
              <a:t>022500</a:t>
            </a:r>
            <a:endParaRPr lang="en-US" altLang="ko-KR" sz="1200" b="0">
              <a:latin typeface="Calibri" pitchFamily="34" charset="0"/>
              <a:ea typeface="HY헤드라인M" pitchFamily="18" charset="-127"/>
            </a:endParaRPr>
          </a:p>
          <a:p>
            <a:pPr lvl="1" indent="-457200" latinLnBrk="1">
              <a:buFontTx/>
              <a:buChar char="•"/>
            </a:pPr>
            <a:r>
              <a:rPr lang="en-US" altLang="ko-KR" sz="1200" b="0">
                <a:latin typeface="Calibri" pitchFamily="34" charset="0"/>
                <a:ea typeface="HY헤드라인M" pitchFamily="18" charset="-127"/>
              </a:rPr>
              <a:t>Allow :</a:t>
            </a:r>
            <a:r>
              <a:rPr lang="ru-RU" altLang="ko-KR" sz="1200" b="0"/>
              <a:t>02 </a:t>
            </a:r>
            <a:endParaRPr lang="en-US" altLang="ko-KR" sz="1200" b="0">
              <a:ea typeface="굴림" charset="-127"/>
            </a:endParaRPr>
          </a:p>
        </p:txBody>
      </p:sp>
      <p:sp>
        <p:nvSpPr>
          <p:cNvPr id="32798" name="AutoShape 27"/>
          <p:cNvSpPr>
            <a:spLocks noChangeArrowheads="1"/>
          </p:cNvSpPr>
          <p:nvPr/>
        </p:nvSpPr>
        <p:spPr bwMode="auto">
          <a:xfrm>
            <a:off x="6248400" y="5997575"/>
            <a:ext cx="4572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endParaRPr lang="ko-KR" altLang="en-US" sz="2400" b="0">
              <a:ea typeface="HY헤드라인M" pitchFamily="18" charset="-127"/>
            </a:endParaRPr>
          </a:p>
        </p:txBody>
      </p:sp>
      <p:sp>
        <p:nvSpPr>
          <p:cNvPr id="32799" name="Text Box 28"/>
          <p:cNvSpPr txBox="1">
            <a:spLocks noChangeArrowheads="1"/>
          </p:cNvSpPr>
          <p:nvPr/>
        </p:nvSpPr>
        <p:spPr bwMode="auto">
          <a:xfrm>
            <a:off x="6878638" y="5972175"/>
            <a:ext cx="354012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0">
                <a:ea typeface="HY헤드라인M" pitchFamily="18" charset="-127"/>
              </a:rPr>
              <a:t>?</a:t>
            </a:r>
          </a:p>
        </p:txBody>
      </p:sp>
      <p:sp>
        <p:nvSpPr>
          <p:cNvPr id="32800" name="Rectangle 33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Дополнительные функции. Абонент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523875" y="928688"/>
            <a:ext cx="30527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0"/>
              <a:t>Мобильные абоненты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23850" y="1412875"/>
            <a:ext cx="84582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latinLnBrk="1">
              <a:buClr>
                <a:srgbClr val="339933"/>
              </a:buClr>
              <a:buSzPct val="50000"/>
              <a:buFont typeface="Wingdings" pitchFamily="2" charset="2"/>
              <a:buChar char="l"/>
            </a:pPr>
            <a:r>
              <a:rPr lang="ru-RU" altLang="ko-KR" b="0">
                <a:solidFill>
                  <a:schemeClr val="tx2"/>
                </a:solidFill>
              </a:rPr>
              <a:t>Каждый</a:t>
            </a:r>
            <a:r>
              <a:rPr lang="en-US" altLang="ko-KR" b="0">
                <a:solidFill>
                  <a:schemeClr val="tx2"/>
                </a:solidFill>
                <a:ea typeface="HY헤드라인M" pitchFamily="18" charset="-127"/>
              </a:rPr>
              <a:t> DN </a:t>
            </a:r>
            <a:r>
              <a:rPr lang="ru-RU" altLang="ko-KR" b="0">
                <a:solidFill>
                  <a:schemeClr val="tx2"/>
                </a:solidFill>
              </a:rPr>
              <a:t>может иметь </a:t>
            </a:r>
            <a:r>
              <a:rPr lang="en-US" altLang="ko-KR" b="0">
                <a:solidFill>
                  <a:schemeClr val="tx2"/>
                </a:solidFill>
                <a:ea typeface="HY헤드라인M" pitchFamily="18" charset="-127"/>
              </a:rPr>
              <a:t>2 </a:t>
            </a:r>
            <a:r>
              <a:rPr lang="ru-RU" altLang="ko-KR" b="0">
                <a:solidFill>
                  <a:schemeClr val="tx2"/>
                </a:solidFill>
              </a:rPr>
              <a:t>внешних номера для интеграции с сотовыми сетями</a:t>
            </a:r>
            <a:r>
              <a:rPr lang="en-US" altLang="ko-KR" b="0">
                <a:solidFill>
                  <a:schemeClr val="tx2"/>
                </a:solidFill>
                <a:ea typeface="HY헤드라인M" pitchFamily="18" charset="-127"/>
              </a:rPr>
              <a:t>.</a:t>
            </a:r>
          </a:p>
          <a:p>
            <a:pPr lvl="1" indent="-457200" latinLnBrk="1">
              <a:buClr>
                <a:srgbClr val="339933"/>
              </a:buClr>
              <a:buSzPct val="50000"/>
              <a:buFont typeface="Wingdings" pitchFamily="2" charset="2"/>
              <a:buChar char="l"/>
            </a:pPr>
            <a:r>
              <a:rPr lang="ru-RU" altLang="ko-KR" b="0">
                <a:solidFill>
                  <a:schemeClr val="tx2"/>
                </a:solidFill>
              </a:rPr>
              <a:t>Настройка</a:t>
            </a:r>
            <a:endParaRPr lang="en-US" altLang="ko-KR" b="0">
              <a:solidFill>
                <a:schemeClr val="tx2"/>
              </a:solidFill>
              <a:ea typeface="굴림" charset="-127"/>
            </a:endParaRPr>
          </a:p>
          <a:p>
            <a:pPr lvl="1" indent="-457200" latinLnBrk="1">
              <a:buClr>
                <a:srgbClr val="339933"/>
              </a:buClr>
              <a:buFontTx/>
              <a:buChar char="-"/>
            </a:pPr>
            <a:r>
              <a:rPr lang="en-US" altLang="ko-KR" sz="1600" b="0">
                <a:solidFill>
                  <a:schemeClr val="tx2"/>
                </a:solidFill>
                <a:ea typeface="HY헤드라인M" pitchFamily="18" charset="-127"/>
              </a:rPr>
              <a:t>Mobile Attributes (PGM236) : Mobile Flash Digit &amp; Input Time</a:t>
            </a:r>
          </a:p>
          <a:p>
            <a:pPr lvl="1" indent="-457200" latinLnBrk="1">
              <a:buClr>
                <a:srgbClr val="339933"/>
              </a:buClr>
              <a:buFontTx/>
              <a:buChar char="-"/>
            </a:pPr>
            <a:r>
              <a:rPr lang="en-US" altLang="ko-KR" sz="1600" b="0">
                <a:solidFill>
                  <a:schemeClr val="tx2"/>
                </a:solidFill>
                <a:ea typeface="HY헤드라인M" pitchFamily="18" charset="-127"/>
              </a:rPr>
              <a:t>Mobile Extension Access (PGM132-F6) </a:t>
            </a:r>
          </a:p>
          <a:p>
            <a:pPr lvl="1" indent="-457200" latinLnBrk="1">
              <a:buClr>
                <a:srgbClr val="339933"/>
              </a:buClr>
              <a:buFontTx/>
              <a:buChar char="-"/>
            </a:pPr>
            <a:r>
              <a:rPr lang="en-US" altLang="ko-KR" sz="1600" b="0">
                <a:solidFill>
                  <a:schemeClr val="tx2"/>
                </a:solidFill>
                <a:ea typeface="HY헤드라인M" pitchFamily="18" charset="-127"/>
              </a:rPr>
              <a:t>Mobile Extension Number Access (PGM146) </a:t>
            </a:r>
          </a:p>
        </p:txBody>
      </p:sp>
      <p:pic>
        <p:nvPicPr>
          <p:cNvPr id="33796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97200"/>
            <a:ext cx="760888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05"/>
          <p:cNvSpPr txBox="1">
            <a:spLocks noChangeArrowheads="1"/>
          </p:cNvSpPr>
          <p:nvPr/>
        </p:nvSpPr>
        <p:spPr bwMode="auto">
          <a:xfrm>
            <a:off x="7334250" y="2860675"/>
            <a:ext cx="1052513" cy="346075"/>
          </a:xfrm>
          <a:prstGeom prst="rect">
            <a:avLst/>
          </a:prstGeom>
          <a:solidFill>
            <a:schemeClr val="folHlink">
              <a:alpha val="52156"/>
            </a:schemeClr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600" b="0">
                <a:solidFill>
                  <a:srgbClr val="003399"/>
                </a:solidFill>
                <a:latin typeface="Calibri" pitchFamily="34" charset="0"/>
                <a:ea typeface="HY헤드라인M" pitchFamily="18" charset="-127"/>
              </a:rPr>
              <a:t>PGM 236</a:t>
            </a:r>
          </a:p>
        </p:txBody>
      </p:sp>
      <p:sp>
        <p:nvSpPr>
          <p:cNvPr id="33798" name="Text Box 106"/>
          <p:cNvSpPr txBox="1">
            <a:spLocks noChangeArrowheads="1"/>
          </p:cNvSpPr>
          <p:nvPr/>
        </p:nvSpPr>
        <p:spPr bwMode="auto">
          <a:xfrm>
            <a:off x="5349875" y="3394075"/>
            <a:ext cx="2609850" cy="30003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200" b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CO Grp Access Code + Dest. Num.</a:t>
            </a:r>
            <a:endParaRPr lang="ko-KR" altLang="en-US" sz="1200" b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3799" name="Line 107"/>
          <p:cNvSpPr>
            <a:spLocks noChangeShapeType="1"/>
          </p:cNvSpPr>
          <p:nvPr/>
        </p:nvSpPr>
        <p:spPr bwMode="auto">
          <a:xfrm>
            <a:off x="4210050" y="4308475"/>
            <a:ext cx="1447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108"/>
          <p:cNvSpPr>
            <a:spLocks noChangeShapeType="1"/>
          </p:cNvSpPr>
          <p:nvPr/>
        </p:nvSpPr>
        <p:spPr bwMode="auto">
          <a:xfrm flipH="1">
            <a:off x="5734050" y="3775075"/>
            <a:ext cx="381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Дополнительные функции. Абонент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31"/>
          <p:cNvSpPr>
            <a:spLocks noChangeShapeType="1"/>
          </p:cNvSpPr>
          <p:nvPr/>
        </p:nvSpPr>
        <p:spPr bwMode="auto">
          <a:xfrm>
            <a:off x="4271963" y="1776413"/>
            <a:ext cx="0" cy="766762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19" name="Line 234"/>
          <p:cNvSpPr>
            <a:spLocks noChangeShapeType="1"/>
          </p:cNvSpPr>
          <p:nvPr/>
        </p:nvSpPr>
        <p:spPr bwMode="auto">
          <a:xfrm>
            <a:off x="4879975" y="1776413"/>
            <a:ext cx="0" cy="766762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17475" y="1714500"/>
            <a:ext cx="3768725" cy="2857500"/>
          </a:xfrm>
          <a:prstGeom prst="roundRect">
            <a:avLst>
              <a:gd name="adj" fmla="val 7046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atinLnBrk="1">
              <a:lnSpc>
                <a:spcPts val="1400"/>
              </a:lnSpc>
              <a:buFontTx/>
              <a:buChar char="-"/>
            </a:pPr>
            <a:r>
              <a:rPr lang="en-US" altLang="ko-KR" sz="1500">
                <a:latin typeface="Calibri" pitchFamily="34" charset="0"/>
                <a:ea typeface="굴림" charset="-127"/>
                <a:cs typeface="Arial" pitchFamily="34" charset="0"/>
              </a:rPr>
              <a:t> SMDR Service Option : </a:t>
            </a:r>
          </a:p>
          <a:p>
            <a:pPr latinLnBrk="1">
              <a:lnSpc>
                <a:spcPts val="1400"/>
              </a:lnSpc>
            </a:pP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>  [On Line] / [Off Line] / [On-Off Line] / </a:t>
            </a:r>
          </a:p>
          <a:p>
            <a:pPr latinLnBrk="1">
              <a:lnSpc>
                <a:spcPts val="1400"/>
              </a:lnSpc>
            </a:pP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>  [Interface] / [E-Mail] / [Off Line &amp; E-Mail] / </a:t>
            </a:r>
          </a:p>
          <a:p>
            <a:pPr latinLnBrk="1">
              <a:lnSpc>
                <a:spcPts val="1400"/>
              </a:lnSpc>
            </a:pP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>  [On-Off Line &amp; E-Mail] / </a:t>
            </a:r>
            <a:endParaRPr lang="ru-RU" altLang="ko-KR" sz="1500" b="0">
              <a:ea typeface="굴림" charset="-127"/>
              <a:cs typeface="Arial" pitchFamily="34" charset="0"/>
            </a:endParaRPr>
          </a:p>
          <a:p>
            <a:pPr latinLnBrk="1">
              <a:lnSpc>
                <a:spcPts val="1400"/>
              </a:lnSpc>
            </a:pPr>
            <a:r>
              <a:rPr lang="ru-RU" altLang="ko-KR" sz="1500" b="0">
                <a:ea typeface="굴림" charset="-127"/>
                <a:cs typeface="Arial" pitchFamily="34" charset="0"/>
              </a:rPr>
              <a:t>  </a:t>
            </a: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>[Interface &amp; E-Mail]</a:t>
            </a:r>
          </a:p>
          <a:p>
            <a:pPr latinLnBrk="1">
              <a:lnSpc>
                <a:spcPts val="1400"/>
              </a:lnSpc>
              <a:buFontTx/>
              <a:buChar char="-"/>
            </a:pPr>
            <a:endParaRPr lang="en-US" altLang="ko-KR" sz="1500" b="0">
              <a:latin typeface="Calibri" pitchFamily="34" charset="0"/>
              <a:ea typeface="굴림" charset="-127"/>
              <a:cs typeface="Arial" pitchFamily="34" charset="0"/>
            </a:endParaRPr>
          </a:p>
          <a:p>
            <a:pPr latinLnBrk="1">
              <a:lnSpc>
                <a:spcPts val="1400"/>
              </a:lnSpc>
              <a:buFontTx/>
              <a:buChar char="-"/>
            </a:pPr>
            <a:r>
              <a:rPr lang="en-US" altLang="ko-KR" sz="1500">
                <a:latin typeface="Calibri" pitchFamily="34" charset="0"/>
                <a:ea typeface="굴림" charset="-127"/>
                <a:cs typeface="Arial" pitchFamily="34" charset="0"/>
              </a:rPr>
              <a:t> Report Type</a:t>
            </a:r>
          </a:p>
          <a:p>
            <a:pPr latinLnBrk="1">
              <a:lnSpc>
                <a:spcPts val="1400"/>
              </a:lnSpc>
            </a:pP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>  [Outgoing Call] / [Incoming Call]</a:t>
            </a:r>
          </a:p>
          <a:p>
            <a:pPr latinLnBrk="1">
              <a:lnSpc>
                <a:spcPts val="1400"/>
              </a:lnSpc>
            </a:pP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>  [Internal Call] / [Lost Call]</a:t>
            </a:r>
          </a:p>
          <a:p>
            <a:pPr latinLnBrk="1">
              <a:lnSpc>
                <a:spcPts val="1400"/>
              </a:lnSpc>
              <a:buFontTx/>
              <a:buChar char="-"/>
            </a:pPr>
            <a:endParaRPr lang="en-US" altLang="ko-KR" sz="1500" b="0">
              <a:latin typeface="Calibri" pitchFamily="34" charset="0"/>
              <a:ea typeface="굴림" charset="-127"/>
              <a:cs typeface="Arial" pitchFamily="34" charset="0"/>
            </a:endParaRPr>
          </a:p>
          <a:p>
            <a:pPr latinLnBrk="1">
              <a:buFontTx/>
              <a:buChar char="-"/>
            </a:pPr>
            <a:r>
              <a:rPr lang="en-US" altLang="ko-KR" sz="1500">
                <a:latin typeface="Calibri" pitchFamily="34" charset="0"/>
                <a:ea typeface="굴림" charset="-127"/>
                <a:cs typeface="Arial" pitchFamily="34" charset="0"/>
              </a:rPr>
              <a:t> Additional Report Option</a:t>
            </a: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/>
            </a:r>
            <a:b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</a:b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>  1. Transfer Call Charge</a:t>
            </a:r>
            <a:b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</a:br>
            <a:r>
              <a:rPr lang="en-US" altLang="ko-KR" sz="1500" b="0">
                <a:latin typeface="Calibri" pitchFamily="34" charset="0"/>
                <a:ea typeface="굴림" charset="-127"/>
                <a:cs typeface="Arial" pitchFamily="34" charset="0"/>
              </a:rPr>
              <a:t>  2. Attendant Transfer Call Charge</a:t>
            </a:r>
          </a:p>
        </p:txBody>
      </p:sp>
      <p:pic>
        <p:nvPicPr>
          <p:cNvPr id="34821" name="Picture 19"/>
          <p:cNvPicPr>
            <a:picLocks noChangeAspect="1" noChangeArrowheads="1"/>
          </p:cNvPicPr>
          <p:nvPr/>
        </p:nvPicPr>
        <p:blipFill>
          <a:blip r:embed="rId2" cstate="print"/>
          <a:srcRect l="26698" t="16550" r="5072" b="25125"/>
          <a:stretch>
            <a:fillRect/>
          </a:stretch>
        </p:blipFill>
        <p:spPr bwMode="auto">
          <a:xfrm>
            <a:off x="4051300" y="1714500"/>
            <a:ext cx="4929188" cy="43576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" name="모서리가 둥근 직사각형 20"/>
          <p:cNvSpPr/>
          <p:nvPr/>
        </p:nvSpPr>
        <p:spPr>
          <a:xfrm>
            <a:off x="4194175" y="2286000"/>
            <a:ext cx="4500563" cy="35718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1" lang="ko-KR" altLang="en-US" b="0">
              <a:solidFill>
                <a:srgbClr val="FFFF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194175" y="4929188"/>
            <a:ext cx="4500563" cy="50006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1" lang="ko-KR" altLang="en-US" b="0">
              <a:solidFill>
                <a:srgbClr val="FFFF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4824" name="Rectangle 5"/>
          <p:cNvSpPr>
            <a:spLocks noChangeArrowheads="1"/>
          </p:cNvSpPr>
          <p:nvPr/>
        </p:nvSpPr>
        <p:spPr bwMode="auto">
          <a:xfrm>
            <a:off x="492125" y="928688"/>
            <a:ext cx="3533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ru-RU" altLang="ko-KR" sz="2200" b="0">
                <a:solidFill>
                  <a:srgbClr val="292929"/>
                </a:solidFill>
              </a:rPr>
              <a:t>Параметры </a:t>
            </a:r>
            <a:r>
              <a:rPr kumimoji="1" lang="en-US" altLang="ko-KR" sz="2200" b="0">
                <a:solidFill>
                  <a:srgbClr val="292929"/>
                </a:solidFill>
                <a:ea typeface="굴림" charset="-127"/>
              </a:rPr>
              <a:t>SMDR </a:t>
            </a:r>
            <a:r>
              <a:rPr kumimoji="1" lang="ru-RU" altLang="ko-KR" sz="2200" b="0">
                <a:solidFill>
                  <a:srgbClr val="292929"/>
                </a:solidFill>
              </a:rPr>
              <a:t>отчёта</a:t>
            </a:r>
            <a:endParaRPr kumimoji="1" lang="en-US" altLang="ko-KR" sz="2200" b="0">
              <a:solidFill>
                <a:srgbClr val="292929"/>
              </a:solidFill>
              <a:ea typeface="굴림" charset="-127"/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Дополнительные функции. </a:t>
            </a:r>
            <a:r>
              <a:rPr lang="en-US" sz="2400">
                <a:solidFill>
                  <a:schemeClr val="bg1"/>
                </a:solidFill>
              </a:rPr>
              <a:t>SMDR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92125" y="928688"/>
            <a:ext cx="371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ru-RU" altLang="ko-KR" b="0">
                <a:solidFill>
                  <a:srgbClr val="292929"/>
                </a:solidFill>
              </a:rPr>
              <a:t>Установка лицензионных ключей</a:t>
            </a:r>
            <a:endParaRPr kumimoji="1" lang="en-US" altLang="ko-KR" sz="2200" b="0">
              <a:solidFill>
                <a:srgbClr val="292929"/>
              </a:solidFill>
              <a:ea typeface="굴림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012" t="19808" r="2290" b="5368"/>
          <a:stretch>
            <a:fillRect/>
          </a:stretch>
        </p:blipFill>
        <p:spPr bwMode="auto">
          <a:xfrm>
            <a:off x="900113" y="1700213"/>
            <a:ext cx="7302500" cy="4278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5844" name="모서리가 둥근 직사각형 34"/>
          <p:cNvSpPr>
            <a:spLocks noChangeArrowheads="1"/>
          </p:cNvSpPr>
          <p:nvPr/>
        </p:nvSpPr>
        <p:spPr bwMode="auto">
          <a:xfrm>
            <a:off x="5435600" y="2420938"/>
            <a:ext cx="911225" cy="27082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endParaRPr lang="en-US" altLang="ko-KR" sz="140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45" name="CasellaDiTesto 43"/>
          <p:cNvSpPr txBox="1">
            <a:spLocks noChangeArrowheads="1"/>
          </p:cNvSpPr>
          <p:nvPr/>
        </p:nvSpPr>
        <p:spPr bwMode="auto">
          <a:xfrm>
            <a:off x="6372225" y="3213100"/>
            <a:ext cx="152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 sz="1400">
                <a:latin typeface="Calibri" pitchFamily="34" charset="0"/>
                <a:ea typeface="굴림" charset="-127"/>
              </a:rPr>
              <a:t>Current Installed </a:t>
            </a:r>
            <a:br>
              <a:rPr lang="en-US" altLang="ko-KR" sz="1400">
                <a:latin typeface="Calibri" pitchFamily="34" charset="0"/>
                <a:ea typeface="굴림" charset="-127"/>
              </a:rPr>
            </a:br>
            <a:r>
              <a:rPr lang="en-US" altLang="ko-KR" sz="1400">
                <a:latin typeface="Calibri" pitchFamily="34" charset="0"/>
                <a:ea typeface="굴림" charset="-127"/>
              </a:rPr>
              <a:t>Lock-Key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Дополнительные функции. Ключи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221163"/>
            <a:ext cx="3238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3850" y="3789363"/>
            <a:ext cx="360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Нажать кнопку </a:t>
            </a:r>
            <a:r>
              <a:rPr lang="en-US" sz="1400" b="0"/>
              <a:t>“</a:t>
            </a:r>
            <a:r>
              <a:rPr lang="ru-RU" sz="1400" b="0"/>
              <a:t>Пуск</a:t>
            </a:r>
            <a:r>
              <a:rPr lang="en-US" sz="1400" b="0"/>
              <a:t>”</a:t>
            </a:r>
            <a:r>
              <a:rPr lang="ru-RU" sz="1400" b="0"/>
              <a:t> выполнить</a:t>
            </a:r>
          </a:p>
          <a:p>
            <a:endParaRPr lang="ru-RU" sz="1400" b="0"/>
          </a:p>
          <a:p>
            <a:endParaRPr lang="ru-RU" sz="1400" b="0"/>
          </a:p>
          <a:p>
            <a:endParaRPr lang="ru-RU" sz="1400" b="0"/>
          </a:p>
          <a:p>
            <a:endParaRPr lang="ru-RU" sz="1400" b="0"/>
          </a:p>
          <a:p>
            <a:endParaRPr lang="ru-RU" sz="1400" b="0"/>
          </a:p>
          <a:p>
            <a:endParaRPr lang="en-US" sz="1400" b="0"/>
          </a:p>
          <a:p>
            <a:endParaRPr lang="en-US" sz="1400" b="0"/>
          </a:p>
          <a:p>
            <a:endParaRPr lang="ru-RU" sz="1400" b="0"/>
          </a:p>
          <a:p>
            <a:endParaRPr lang="ru-RU" sz="1400" b="0"/>
          </a:p>
          <a:p>
            <a:r>
              <a:rPr lang="en-US" sz="1400" b="0"/>
              <a:t> telnet IP </a:t>
            </a:r>
            <a:r>
              <a:rPr lang="ru-RU" sz="1400" b="0"/>
              <a:t>адрес </a:t>
            </a:r>
            <a:r>
              <a:rPr lang="en-US" sz="1400" b="0"/>
              <a:t>MPB </a:t>
            </a:r>
            <a:r>
              <a:rPr lang="ru-RU" sz="1400" b="0"/>
              <a:t>номер порта 5003</a:t>
            </a:r>
          </a:p>
          <a:p>
            <a:r>
              <a:rPr lang="en-US" sz="1400"/>
              <a:t>telnet </a:t>
            </a:r>
            <a:r>
              <a:rPr lang="ru-RU" sz="1400"/>
              <a:t>172.</a:t>
            </a:r>
            <a:r>
              <a:rPr lang="en-US" sz="1400"/>
              <a:t>16.0.2</a:t>
            </a:r>
            <a:r>
              <a:rPr lang="ru-RU" sz="1400"/>
              <a:t>10</a:t>
            </a:r>
            <a:r>
              <a:rPr lang="en-US" sz="1400"/>
              <a:t> 5003</a:t>
            </a:r>
          </a:p>
          <a:p>
            <a:r>
              <a:rPr lang="ru-RU" sz="1400" b="0"/>
              <a:t>Повторить действие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27432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268413"/>
            <a:ext cx="2324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210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0"/>
              <a:t>Выбрать </a:t>
            </a:r>
            <a:r>
              <a:rPr lang="en-US" sz="1400" b="0"/>
              <a:t>Trace – TCP 2</a:t>
            </a:r>
            <a:endParaRPr lang="ru-RU" sz="1400" b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908050"/>
            <a:ext cx="489585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23850" y="3500438"/>
            <a:ext cx="232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Перезапустить </a:t>
            </a:r>
            <a:r>
              <a:rPr lang="en-US" b="0"/>
              <a:t>MPB</a:t>
            </a:r>
            <a:endParaRPr lang="ru-RU" b="0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Дополнительные функции. Трассировка </a:t>
            </a:r>
            <a:r>
              <a:rPr lang="en-US" sz="2400">
                <a:solidFill>
                  <a:schemeClr val="bg1"/>
                </a:solidFill>
              </a:rPr>
              <a:t>PRI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441325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Для подключения 1</a:t>
            </a:r>
          </a:p>
          <a:p>
            <a:endParaRPr lang="en-US" sz="1400" b="0"/>
          </a:p>
          <a:p>
            <a:endParaRPr lang="ru-RU" sz="1400" b="0"/>
          </a:p>
          <a:p>
            <a:r>
              <a:rPr lang="ru-RU" sz="1400" b="0"/>
              <a:t>Нажать </a:t>
            </a:r>
            <a:r>
              <a:rPr lang="en-US" sz="1400" b="0"/>
              <a:t>ENTER</a:t>
            </a:r>
          </a:p>
          <a:p>
            <a:r>
              <a:rPr lang="ru-RU" sz="1400" b="0"/>
              <a:t>Ввести </a:t>
            </a:r>
            <a:r>
              <a:rPr lang="en-US" sz="1400" b="0"/>
              <a:t>maint </a:t>
            </a:r>
            <a:r>
              <a:rPr lang="ru-RU" sz="1400" b="0"/>
              <a:t>пароль</a:t>
            </a:r>
            <a:endParaRPr lang="en-US" sz="1400" b="0"/>
          </a:p>
          <a:p>
            <a:r>
              <a:rPr lang="ru-RU" sz="1400" b="0"/>
              <a:t>Нажать </a:t>
            </a:r>
            <a:r>
              <a:rPr lang="en-US" sz="1400" b="0"/>
              <a:t>ENTER</a:t>
            </a:r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r>
              <a:rPr lang="ru-RU" sz="1400" b="0"/>
              <a:t>Ввести</a:t>
            </a:r>
            <a:r>
              <a:rPr lang="en-US" sz="1400" b="0"/>
              <a:t> </a:t>
            </a:r>
            <a:r>
              <a:rPr lang="ru-RU" sz="1400" b="0"/>
              <a:t>пароль </a:t>
            </a:r>
            <a:r>
              <a:rPr kumimoji="1" lang="en-US" altLang="ko-KR" sz="1400">
                <a:solidFill>
                  <a:srgbClr val="FF0000"/>
                </a:solidFill>
                <a:ea typeface="굴림" charset="-127"/>
              </a:rPr>
              <a:t>jennie</a:t>
            </a: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endParaRPr kumimoji="1" lang="en-US" altLang="ko-KR" sz="1400">
              <a:solidFill>
                <a:srgbClr val="FF0000"/>
              </a:solidFill>
              <a:ea typeface="굴림" charset="-127"/>
            </a:endParaRPr>
          </a:p>
          <a:p>
            <a:r>
              <a:rPr kumimoji="1" lang="ru-RU" altLang="ko-KR" sz="1400" b="0"/>
              <a:t>Включить трассировку и необходимые маски</a:t>
            </a:r>
          </a:p>
          <a:p>
            <a:r>
              <a:rPr kumimoji="1" lang="ru-RU" altLang="ko-KR" sz="1400" b="0"/>
              <a:t>Совершить вызов и посмотреть результат во 2м подключении</a:t>
            </a:r>
            <a:endParaRPr kumimoji="1" lang="ru-RU" sz="1400" b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3028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2819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44900"/>
            <a:ext cx="38385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Дополнительные функции. Трассировка </a:t>
            </a:r>
            <a:r>
              <a:rPr lang="en-US" sz="2400">
                <a:solidFill>
                  <a:schemeClr val="bg1"/>
                </a:solidFill>
              </a:rPr>
              <a:t>PRI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28"/>
          <p:cNvSpPr txBox="1">
            <a:spLocks noChangeArrowheads="1"/>
          </p:cNvSpPr>
          <p:nvPr/>
        </p:nvSpPr>
        <p:spPr bwMode="auto">
          <a:xfrm>
            <a:off x="571401" y="1401764"/>
            <a:ext cx="764407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Нажмите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 ‘User’s Guide’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</a:rPr>
              <a:t>чтобы получить доступ к руководству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</a:rPr>
              <a:t>.</a:t>
            </a:r>
          </a:p>
        </p:txBody>
      </p:sp>
      <p:pic>
        <p:nvPicPr>
          <p:cNvPr id="512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691" y="2732089"/>
            <a:ext cx="398234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CasellaDiTesto 28"/>
          <p:cNvSpPr txBox="1">
            <a:spLocks noChangeArrowheads="1"/>
          </p:cNvSpPr>
          <p:nvPr/>
        </p:nvSpPr>
        <p:spPr bwMode="auto">
          <a:xfrm>
            <a:off x="638065" y="1963738"/>
            <a:ext cx="402996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Программные коды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(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обзор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)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Номерной план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(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обзор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)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Назначение имени пользователя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Персональный скоростной набор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Системный скоростной набор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Вызов по имени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Intercom Signaling Mode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Клавиши системного аппарата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Установка переадресации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Перевод вызова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Коды авторизации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DND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Перехват вызова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Оповещение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Как получить доступ к </a:t>
            </a:r>
            <a:r>
              <a:rPr kumimoji="0" lang="en-US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CO/IP</a:t>
            </a:r>
            <a:r>
              <a:rPr kumimoji="0" lang="ru-RU" altLang="ko-KR">
                <a:latin typeface="Calibri" pitchFamily="34" charset="0"/>
                <a:ea typeface="HY헤드라인M" pitchFamily="18" charset="-127"/>
                <a:cs typeface="Arial" pitchFamily="34" charset="0"/>
              </a:rPr>
              <a:t> линии</a:t>
            </a:r>
            <a:endParaRPr kumimoji="0" lang="en-US" altLang="ko-KR">
              <a:latin typeface="Calibri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5125" name="Picture 14" descr="intro_menu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809" y="1858964"/>
            <a:ext cx="3726803" cy="503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126" name="CasellaDiTesto 28"/>
          <p:cNvSpPr txBox="1">
            <a:spLocks noChangeArrowheads="1"/>
          </p:cNvSpPr>
          <p:nvPr/>
        </p:nvSpPr>
        <p:spPr bwMode="auto">
          <a:xfrm>
            <a:off x="577750" y="1693863"/>
            <a:ext cx="3455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6BCB45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</a:rPr>
              <a:t>  </a:t>
            </a:r>
            <a:r>
              <a:rPr kumimoji="0" lang="ru-RU" altLang="ko-KR">
                <a:latin typeface="Calibri" pitchFamily="34" charset="0"/>
              </a:rPr>
              <a:t>Руководство охватывает</a:t>
            </a:r>
            <a:r>
              <a:rPr kumimoji="0" lang="en-US" altLang="ko-KR">
                <a:latin typeface="Calibri" pitchFamily="34" charset="0"/>
              </a:rPr>
              <a:t>;</a:t>
            </a:r>
            <a:endParaRPr kumimoji="0" lang="en-US" altLang="ko-KR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4975949" y="1866901"/>
            <a:ext cx="1134865" cy="504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8" name="Line 17"/>
          <p:cNvSpPr>
            <a:spLocks noChangeShapeType="1"/>
          </p:cNvSpPr>
          <p:nvPr/>
        </p:nvSpPr>
        <p:spPr bwMode="auto">
          <a:xfrm flipH="1">
            <a:off x="5239429" y="2371725"/>
            <a:ext cx="9523" cy="400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523784" y="928688"/>
            <a:ext cx="3364916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Руководство пользователя</a:t>
            </a:r>
            <a:endParaRPr lang="en-US" altLang="ko-KR" sz="220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5132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en-US" altLang="ko-KR" sz="2400" b="1">
                  <a:solidFill>
                    <a:schemeClr val="bg1"/>
                  </a:solidFill>
                  <a:latin typeface="Calibri" pitchFamily="34" charset="0"/>
                </a:rPr>
                <a:t>WEB Admin</a:t>
              </a:r>
              <a:endParaRPr kumimoji="0" lang="en-US" altLang="ko-KR" sz="2400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cxnSp>
          <p:nvCxnSpPr>
            <p:cNvPr id="5133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ChangeArrowheads="1"/>
          </p:cNvSpPr>
          <p:nvPr/>
        </p:nvSpPr>
        <p:spPr bwMode="auto">
          <a:xfrm>
            <a:off x="626954" y="1333500"/>
            <a:ext cx="829642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Нажмите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 ‘Station Program’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и введите внутренний номер аппарата и пароль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147" name="Picture 12" descr="intro_menu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539" y="2181226"/>
            <a:ext cx="3458561" cy="417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48" name="Picture 13" descr="stn_p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1993" y="2171701"/>
            <a:ext cx="2188782" cy="10080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149" name="Text Box 17"/>
          <p:cNvSpPr txBox="1">
            <a:spLocks noChangeArrowheads="1"/>
          </p:cNvSpPr>
          <p:nvPr/>
        </p:nvSpPr>
        <p:spPr bwMode="auto">
          <a:xfrm>
            <a:off x="528546" y="3302001"/>
            <a:ext cx="38141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Атрибуты порта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Station DN</a:t>
            </a:r>
            <a:r>
              <a:rPr kumimoji="0" lang="ru-RU" altLang="ko-KR" sz="1600">
                <a:latin typeface="Calibri" pitchFamily="34" charset="0"/>
              </a:rPr>
              <a:t> атрибуты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Установку переадресации вызова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Установку сообщения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Персональный скоростной набор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Клавиши системного аппарата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Station ICLID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Атрибуты мобильного абонента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Отправка локального </a:t>
            </a:r>
            <a:r>
              <a:rPr kumimoji="0" lang="en-US" altLang="ko-KR" sz="1600">
                <a:latin typeface="Calibri" pitchFamily="34" charset="0"/>
              </a:rPr>
              <a:t>SMS</a:t>
            </a:r>
            <a:r>
              <a:rPr kumimoji="0" lang="ru-RU" altLang="ko-KR" sz="1600">
                <a:latin typeface="Calibri" pitchFamily="34" charset="0"/>
              </a:rPr>
              <a:t> сообщения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Управление </a:t>
            </a:r>
            <a:r>
              <a:rPr kumimoji="0" lang="en-US" altLang="ko-KR" sz="1600">
                <a:latin typeface="Calibri" pitchFamily="34" charset="0"/>
              </a:rPr>
              <a:t>ACD</a:t>
            </a:r>
            <a:r>
              <a:rPr kumimoji="0" lang="ru-RU" altLang="ko-KR" sz="1600">
                <a:latin typeface="Calibri" pitchFamily="34" charset="0"/>
              </a:rPr>
              <a:t> группой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Отчёт по вызовам </a:t>
            </a:r>
            <a:r>
              <a:rPr kumimoji="0" lang="en-US" altLang="ko-KR" sz="1600">
                <a:latin typeface="Calibri" pitchFamily="34" charset="0"/>
              </a:rPr>
              <a:t>ACD</a:t>
            </a:r>
            <a:r>
              <a:rPr kumimoji="0" lang="ru-RU" altLang="ko-KR" sz="1600">
                <a:latin typeface="Calibri" pitchFamily="34" charset="0"/>
              </a:rPr>
              <a:t> группы</a:t>
            </a:r>
            <a:endParaRPr kumimoji="0" lang="en-US" altLang="ko-KR" sz="1600">
              <a:latin typeface="Calibri" pitchFamily="34" charset="0"/>
            </a:endParaRP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sz="1600">
                <a:latin typeface="Calibri" pitchFamily="34" charset="0"/>
              </a:rPr>
              <a:t>  </a:t>
            </a:r>
            <a:r>
              <a:rPr kumimoji="0" lang="ru-RU" altLang="ko-KR" sz="1600">
                <a:latin typeface="Calibri" pitchFamily="34" charset="0"/>
              </a:rPr>
              <a:t>Руководство пользователя</a:t>
            </a:r>
            <a:endParaRPr lang="ko-KR" altLang="en-US" sz="1600">
              <a:latin typeface="Calibri" pitchFamily="34" charset="0"/>
            </a:endParaRPr>
          </a:p>
        </p:txBody>
      </p:sp>
      <p:sp>
        <p:nvSpPr>
          <p:cNvPr id="6150" name="Rectangle 7"/>
          <p:cNvSpPr txBox="1">
            <a:spLocks noChangeArrowheads="1"/>
          </p:cNvSpPr>
          <p:nvPr/>
        </p:nvSpPr>
        <p:spPr bwMode="auto">
          <a:xfrm>
            <a:off x="623780" y="2959101"/>
            <a:ext cx="7434559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Tx/>
              <a:buChar char="•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Настройка аппарата охватывает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;</a:t>
            </a:r>
          </a:p>
        </p:txBody>
      </p:sp>
      <p:sp>
        <p:nvSpPr>
          <p:cNvPr id="6151" name="Rectangle 21"/>
          <p:cNvSpPr>
            <a:spLocks noChangeArrowheads="1"/>
          </p:cNvSpPr>
          <p:nvPr/>
        </p:nvSpPr>
        <p:spPr bwMode="auto">
          <a:xfrm>
            <a:off x="2084026" y="2171701"/>
            <a:ext cx="1055504" cy="428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6152" name="AutoShape 22"/>
          <p:cNvCxnSpPr>
            <a:cxnSpLocks noChangeShapeType="1"/>
            <a:stCxn id="6151" idx="2"/>
          </p:cNvCxnSpPr>
          <p:nvPr/>
        </p:nvCxnSpPr>
        <p:spPr bwMode="auto">
          <a:xfrm rot="16200000" flipH="1">
            <a:off x="3635532" y="1590064"/>
            <a:ext cx="63500" cy="2109422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6248903" y="2787650"/>
            <a:ext cx="553941" cy="32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6154" name="AutoShape 24"/>
          <p:cNvCxnSpPr>
            <a:cxnSpLocks noChangeShapeType="1"/>
            <a:stCxn id="6153" idx="2"/>
          </p:cNvCxnSpPr>
          <p:nvPr/>
        </p:nvCxnSpPr>
        <p:spPr bwMode="auto">
          <a:xfrm rot="5400000">
            <a:off x="6096487" y="3167096"/>
            <a:ext cx="485775" cy="37458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55" name="Rectangle 7"/>
          <p:cNvSpPr txBox="1">
            <a:spLocks noChangeArrowheads="1"/>
          </p:cNvSpPr>
          <p:nvPr/>
        </p:nvSpPr>
        <p:spPr bwMode="auto">
          <a:xfrm>
            <a:off x="906305" y="1663700"/>
            <a:ext cx="558703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Пароль обязателен для настройки аппарата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523784" y="928688"/>
            <a:ext cx="2587176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Настройка аппарата</a:t>
            </a:r>
            <a:endParaRPr lang="en-US" altLang="ko-KR" sz="220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" name="그룹 16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6160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en-US" altLang="ko-KR" sz="2400" b="1">
                  <a:solidFill>
                    <a:schemeClr val="bg1"/>
                  </a:solidFill>
                  <a:latin typeface="Calibri" pitchFamily="34" charset="0"/>
                </a:rPr>
                <a:t>WEB Admin</a:t>
              </a:r>
              <a:endParaRPr kumimoji="0" lang="en-US" altLang="ko-KR" sz="2400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cxnSp>
          <p:nvCxnSpPr>
            <p:cNvPr id="6161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5501" y="3584576"/>
            <a:ext cx="4590253" cy="2708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ChangeArrowheads="1"/>
          </p:cNvSpPr>
          <p:nvPr/>
        </p:nvSpPr>
        <p:spPr bwMode="auto">
          <a:xfrm>
            <a:off x="626954" y="1495425"/>
            <a:ext cx="430455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Нажмите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 ‘Admin &amp; Maintenance’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 для входа в меню администрирования</a:t>
            </a:r>
            <a:endParaRPr kumimoji="0" lang="en-US" altLang="ko-KR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171" name="Picture 12" descr="intro_menu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155" y="1533525"/>
            <a:ext cx="3410946" cy="450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72" name="Picture 13" descr="adm_log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244" y="2428876"/>
            <a:ext cx="2285603" cy="955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73" name="Picture 14" descr="adm_men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4504" y="3662363"/>
            <a:ext cx="292684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 txBox="1">
            <a:spLocks noChangeArrowheads="1"/>
          </p:cNvSpPr>
          <p:nvPr/>
        </p:nvSpPr>
        <p:spPr bwMode="auto">
          <a:xfrm>
            <a:off x="623780" y="3883026"/>
            <a:ext cx="48251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Категории администрирования 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Web Admin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 будут отображены слева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7175" name="Rectangle 7"/>
          <p:cNvSpPr txBox="1">
            <a:spLocks noChangeArrowheads="1"/>
          </p:cNvSpPr>
          <p:nvPr/>
        </p:nvSpPr>
        <p:spPr bwMode="auto">
          <a:xfrm>
            <a:off x="623780" y="2397126"/>
            <a:ext cx="556798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Введите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 User ID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и пароль</a:t>
            </a:r>
            <a:endParaRPr kumimoji="0" lang="en-US" altLang="ko-KR">
              <a:latin typeface="Calibri" pitchFamily="34" charset="0"/>
              <a:cs typeface="Arial" pitchFamily="34" charset="0"/>
            </a:endParaRPr>
          </a:p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None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 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и нажмите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кнопку 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‘Login’ . </a:t>
            </a:r>
          </a:p>
        </p:txBody>
      </p:sp>
      <p:sp>
        <p:nvSpPr>
          <p:cNvPr id="7176" name="Rectangle 19"/>
          <p:cNvSpPr>
            <a:spLocks noChangeArrowheads="1"/>
          </p:cNvSpPr>
          <p:nvPr/>
        </p:nvSpPr>
        <p:spPr bwMode="auto">
          <a:xfrm>
            <a:off x="7042515" y="2865438"/>
            <a:ext cx="553941" cy="32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7177" name="AutoShape 20"/>
          <p:cNvCxnSpPr>
            <a:cxnSpLocks noChangeShapeType="1"/>
            <a:stCxn id="7176" idx="2"/>
          </p:cNvCxnSpPr>
          <p:nvPr/>
        </p:nvCxnSpPr>
        <p:spPr bwMode="auto">
          <a:xfrm rot="5400000">
            <a:off x="6813914" y="3155999"/>
            <a:ext cx="460375" cy="552354"/>
          </a:xfrm>
          <a:prstGeom prst="curvedConnector3">
            <a:avLst>
              <a:gd name="adj1" fmla="val 48620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178" name="Rectangle 21"/>
          <p:cNvSpPr>
            <a:spLocks noChangeArrowheads="1"/>
          </p:cNvSpPr>
          <p:nvPr/>
        </p:nvSpPr>
        <p:spPr bwMode="auto">
          <a:xfrm>
            <a:off x="7302820" y="1557338"/>
            <a:ext cx="1363425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7179" name="AutoShape 22"/>
          <p:cNvCxnSpPr>
            <a:cxnSpLocks noChangeShapeType="1"/>
            <a:stCxn id="7178" idx="2"/>
          </p:cNvCxnSpPr>
          <p:nvPr/>
        </p:nvCxnSpPr>
        <p:spPr bwMode="auto">
          <a:xfrm rot="5400000">
            <a:off x="7052793" y="1496342"/>
            <a:ext cx="458787" cy="1406281"/>
          </a:xfrm>
          <a:prstGeom prst="curvedConnector3">
            <a:avLst>
              <a:gd name="adj1" fmla="val 48444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180" name="Rectangle 5"/>
          <p:cNvSpPr>
            <a:spLocks noChangeArrowheads="1"/>
          </p:cNvSpPr>
          <p:nvPr/>
        </p:nvSpPr>
        <p:spPr bwMode="auto">
          <a:xfrm>
            <a:off x="523785" y="928688"/>
            <a:ext cx="268875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Администрирование</a:t>
            </a:r>
            <a:endParaRPr lang="en-US" altLang="ko-KR" sz="220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" name="그룹 15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7183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en-US" altLang="ko-KR" sz="2400" b="1">
                  <a:solidFill>
                    <a:schemeClr val="bg1"/>
                  </a:solidFill>
                  <a:latin typeface="Calibri" pitchFamily="34" charset="0"/>
                </a:rPr>
                <a:t>WEB Admin</a:t>
              </a:r>
              <a:endParaRPr kumimoji="0" lang="en-US" altLang="ko-KR" sz="2400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cxnSp>
          <p:nvCxnSpPr>
            <p:cNvPr id="7184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ChangeArrowheads="1"/>
          </p:cNvSpPr>
          <p:nvPr/>
        </p:nvSpPr>
        <p:spPr bwMode="auto">
          <a:xfrm>
            <a:off x="626954" y="1325564"/>
            <a:ext cx="8109129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15000"/>
              </a:lnSpc>
              <a:buClr>
                <a:srgbClr val="76D750"/>
              </a:buClr>
              <a:buFont typeface="Wingdings" pitchFamily="2" charset="2"/>
              <a:buChar char=""/>
            </a:pPr>
            <a:r>
              <a:rPr kumimoji="0" lang="en-US" altLang="ko-KR">
                <a:latin typeface="Calibri" pitchFamily="34" charset="0"/>
                <a:cs typeface="Arial" pitchFamily="34" charset="0"/>
              </a:rPr>
              <a:t>  Admin ID </a:t>
            </a:r>
            <a:r>
              <a:rPr kumimoji="0" lang="ru-RU" altLang="ko-KR">
                <a:latin typeface="Calibri" pitchFamily="34" charset="0"/>
                <a:cs typeface="Arial" pitchFamily="34" charset="0"/>
              </a:rPr>
              <a:t>пароль в </a:t>
            </a:r>
            <a:r>
              <a:rPr kumimoji="0" lang="en-US" altLang="ko-KR">
                <a:latin typeface="Calibri" pitchFamily="34" charset="0"/>
                <a:cs typeface="Arial" pitchFamily="34" charset="0"/>
              </a:rPr>
              <a:t>System Data</a:t>
            </a:r>
            <a:endParaRPr kumimoji="0" lang="en-US" altLang="ko-KR" b="1">
              <a:latin typeface="Calibri" pitchFamily="34" charset="0"/>
            </a:endParaRPr>
          </a:p>
        </p:txBody>
      </p:sp>
      <p:sp>
        <p:nvSpPr>
          <p:cNvPr id="8195" name="CasellaDiTesto 28"/>
          <p:cNvSpPr txBox="1">
            <a:spLocks noChangeArrowheads="1"/>
          </p:cNvSpPr>
          <p:nvPr/>
        </p:nvSpPr>
        <p:spPr bwMode="auto">
          <a:xfrm>
            <a:off x="844403" y="1735139"/>
            <a:ext cx="812024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dirty="0">
                <a:latin typeface="Calibri" pitchFamily="34" charset="0"/>
                <a:ea typeface="HY헤드라인M" pitchFamily="18" charset="-127"/>
              </a:rPr>
              <a:t> System Data &gt; System Password (226)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dirty="0">
                <a:latin typeface="Calibri" pitchFamily="34" charset="0"/>
                <a:ea typeface="HY헤드라인M" pitchFamily="18" charset="-127"/>
              </a:rPr>
              <a:t> Basic Password tab : ID &amp; Password of User, Admin. and </a:t>
            </a:r>
            <a:r>
              <a:rPr kumimoji="0" lang="en-US" altLang="ko-KR" dirty="0" err="1">
                <a:latin typeface="Calibri" pitchFamily="34" charset="0"/>
                <a:ea typeface="HY헤드라인M" pitchFamily="18" charset="-127"/>
              </a:rPr>
              <a:t>Maint</a:t>
            </a:r>
            <a:r>
              <a:rPr kumimoji="0" lang="en-US" altLang="ko-KR" dirty="0">
                <a:latin typeface="Calibri" pitchFamily="34" charset="0"/>
                <a:ea typeface="HY헤드라인M" pitchFamily="18" charset="-127"/>
              </a:rPr>
              <a:t>.</a:t>
            </a:r>
          </a:p>
          <a:p>
            <a:pPr algn="l">
              <a:buClr>
                <a:srgbClr val="76D750"/>
              </a:buClr>
              <a:buFont typeface="Wingdings" pitchFamily="2" charset="2"/>
              <a:buChar char="ü"/>
            </a:pPr>
            <a:r>
              <a:rPr kumimoji="0" lang="en-US" altLang="ko-KR" dirty="0">
                <a:latin typeface="Calibri" pitchFamily="34" charset="0"/>
                <a:ea typeface="HY헤드라인M" pitchFamily="18" charset="-127"/>
              </a:rPr>
              <a:t> Additional Password tab : ID &amp; Password of User2, User3, Admin2 and Admin3.</a:t>
            </a:r>
          </a:p>
        </p:txBody>
      </p:sp>
      <p:pic>
        <p:nvPicPr>
          <p:cNvPr id="8196" name="Picture 16" descr="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043" y="2744789"/>
            <a:ext cx="5688612" cy="3595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197" name="Rectangle 17"/>
          <p:cNvSpPr>
            <a:spLocks noChangeArrowheads="1"/>
          </p:cNvSpPr>
          <p:nvPr/>
        </p:nvSpPr>
        <p:spPr bwMode="auto">
          <a:xfrm>
            <a:off x="3639506" y="3146258"/>
            <a:ext cx="968207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4656916" y="3152608"/>
            <a:ext cx="1212639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3785" y="928688"/>
            <a:ext cx="1558654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200">
                <a:solidFill>
                  <a:srgbClr val="292929"/>
                </a:solidFill>
                <a:latin typeface="Calibri" pitchFamily="34" charset="0"/>
              </a:rPr>
              <a:t>ID </a:t>
            </a:r>
            <a:r>
              <a:rPr lang="ru-RU" altLang="ko-KR" sz="2200">
                <a:solidFill>
                  <a:srgbClr val="292929"/>
                </a:solidFill>
                <a:latin typeface="Calibri" pitchFamily="34" charset="0"/>
              </a:rPr>
              <a:t>и пароль</a:t>
            </a:r>
            <a:endParaRPr lang="en-US" altLang="ko-KR" sz="220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163485" y="993775"/>
            <a:ext cx="285700" cy="293688"/>
          </a:xfrm>
          <a:prstGeom prst="rect">
            <a:avLst/>
          </a:prstGeom>
          <a:noFill/>
          <a:ln w="1174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0" y="346075"/>
            <a:ext cx="9142412" cy="433388"/>
            <a:chOff x="0" y="345375"/>
            <a:chExt cx="9144000" cy="433388"/>
          </a:xfrm>
        </p:grpSpPr>
        <p:sp>
          <p:nvSpPr>
            <p:cNvPr id="8202" name="Rectangle 21"/>
            <p:cNvSpPr txBox="1">
              <a:spLocks noChangeArrowheads="1"/>
            </p:cNvSpPr>
            <p:nvPr/>
          </p:nvSpPr>
          <p:spPr bwMode="auto">
            <a:xfrm>
              <a:off x="0" y="345375"/>
              <a:ext cx="7010400" cy="4333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 eaLnBrk="0" latinLnBrk="0" hangingPunct="0"/>
              <a:r>
                <a:rPr kumimoji="0" lang="en-US" altLang="ko-KR" sz="2400" b="1">
                  <a:solidFill>
                    <a:schemeClr val="bg1"/>
                  </a:solidFill>
                  <a:latin typeface="Calibri" pitchFamily="34" charset="0"/>
                </a:rPr>
                <a:t>WEB Admin</a:t>
              </a:r>
              <a:endParaRPr kumimoji="0" lang="en-US" altLang="ko-KR" sz="2400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cxnSp>
          <p:nvCxnSpPr>
            <p:cNvPr id="8203" name="직선 연결선 11"/>
            <p:cNvCxnSpPr>
              <a:cxnSpLocks noChangeShapeType="1"/>
            </p:cNvCxnSpPr>
            <p:nvPr/>
          </p:nvCxnSpPr>
          <p:spPr bwMode="auto">
            <a:xfrm>
              <a:off x="6019800" y="736663"/>
              <a:ext cx="3124200" cy="0"/>
            </a:xfrm>
            <a:prstGeom prst="line">
              <a:avLst/>
            </a:prstGeom>
            <a:noFill/>
            <a:ln w="76200" algn="ctr">
              <a:solidFill>
                <a:srgbClr val="00206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4205</Words>
  <Application>Microsoft Office PowerPoint</Application>
  <PresentationFormat>Экран (4:3)</PresentationFormat>
  <Paragraphs>915</Paragraphs>
  <Slides>56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Тема Office</vt:lpstr>
      <vt:lpstr>Image</vt:lpstr>
      <vt:lpstr>클립</vt:lpstr>
      <vt:lpstr>Слайд 1</vt:lpstr>
      <vt:lpstr>Слайд 2</vt:lpstr>
      <vt:lpstr>Максимальная ёмкость систем краткая сводная таблица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SonOfNorth</dc:creator>
  <cp:lastModifiedBy>SonOfNorth</cp:lastModifiedBy>
  <cp:revision>18</cp:revision>
  <dcterms:created xsi:type="dcterms:W3CDTF">2013-02-18T11:15:25Z</dcterms:created>
  <dcterms:modified xsi:type="dcterms:W3CDTF">2013-02-19T13:31:20Z</dcterms:modified>
</cp:coreProperties>
</file>