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2" r:id="rId5"/>
  </p:sldMasterIdLst>
  <p:notesMasterIdLst>
    <p:notesMasterId r:id="rId110"/>
  </p:notesMasterIdLst>
  <p:sldIdLst>
    <p:sldId id="256" r:id="rId6"/>
    <p:sldId id="362" r:id="rId7"/>
    <p:sldId id="367" r:id="rId8"/>
    <p:sldId id="317" r:id="rId9"/>
    <p:sldId id="363" r:id="rId10"/>
    <p:sldId id="263" r:id="rId11"/>
    <p:sldId id="259" r:id="rId12"/>
    <p:sldId id="316" r:id="rId13"/>
    <p:sldId id="257" r:id="rId14"/>
    <p:sldId id="258" r:id="rId15"/>
    <p:sldId id="266" r:id="rId16"/>
    <p:sldId id="267" r:id="rId17"/>
    <p:sldId id="268" r:id="rId18"/>
    <p:sldId id="269" r:id="rId19"/>
    <p:sldId id="270" r:id="rId20"/>
    <p:sldId id="262" r:id="rId21"/>
    <p:sldId id="271" r:id="rId22"/>
    <p:sldId id="272" r:id="rId23"/>
    <p:sldId id="273" r:id="rId24"/>
    <p:sldId id="274" r:id="rId25"/>
    <p:sldId id="275" r:id="rId26"/>
    <p:sldId id="276" r:id="rId27"/>
    <p:sldId id="283" r:id="rId28"/>
    <p:sldId id="277" r:id="rId29"/>
    <p:sldId id="278" r:id="rId30"/>
    <p:sldId id="279" r:id="rId31"/>
    <p:sldId id="280" r:id="rId32"/>
    <p:sldId id="281" r:id="rId33"/>
    <p:sldId id="282" r:id="rId34"/>
    <p:sldId id="364" r:id="rId35"/>
    <p:sldId id="284" r:id="rId36"/>
    <p:sldId id="260" r:id="rId37"/>
    <p:sldId id="285" r:id="rId38"/>
    <p:sldId id="286" r:id="rId39"/>
    <p:sldId id="287" r:id="rId40"/>
    <p:sldId id="288" r:id="rId41"/>
    <p:sldId id="289" r:id="rId42"/>
    <p:sldId id="293" r:id="rId43"/>
    <p:sldId id="291" r:id="rId44"/>
    <p:sldId id="294" r:id="rId45"/>
    <p:sldId id="295" r:id="rId46"/>
    <p:sldId id="296" r:id="rId47"/>
    <p:sldId id="297" r:id="rId48"/>
    <p:sldId id="298" r:id="rId49"/>
    <p:sldId id="299" r:id="rId50"/>
    <p:sldId id="308" r:id="rId51"/>
    <p:sldId id="300" r:id="rId52"/>
    <p:sldId id="307" r:id="rId53"/>
    <p:sldId id="309" r:id="rId54"/>
    <p:sldId id="305" r:id="rId55"/>
    <p:sldId id="318" r:id="rId56"/>
    <p:sldId id="304" r:id="rId57"/>
    <p:sldId id="303" r:id="rId58"/>
    <p:sldId id="310" r:id="rId59"/>
    <p:sldId id="311" r:id="rId60"/>
    <p:sldId id="314" r:id="rId61"/>
    <p:sldId id="312" r:id="rId62"/>
    <p:sldId id="315" r:id="rId63"/>
    <p:sldId id="301" r:id="rId64"/>
    <p:sldId id="360" r:id="rId65"/>
    <p:sldId id="361" r:id="rId66"/>
    <p:sldId id="359" r:id="rId67"/>
    <p:sldId id="320" r:id="rId68"/>
    <p:sldId id="264" r:id="rId69"/>
    <p:sldId id="321" r:id="rId70"/>
    <p:sldId id="265" r:id="rId71"/>
    <p:sldId id="365" r:id="rId72"/>
    <p:sldId id="324" r:id="rId73"/>
    <p:sldId id="323" r:id="rId74"/>
    <p:sldId id="322" r:id="rId75"/>
    <p:sldId id="325" r:id="rId76"/>
    <p:sldId id="328" r:id="rId77"/>
    <p:sldId id="327" r:id="rId78"/>
    <p:sldId id="326" r:id="rId79"/>
    <p:sldId id="329" r:id="rId80"/>
    <p:sldId id="330" r:id="rId81"/>
    <p:sldId id="332" r:id="rId82"/>
    <p:sldId id="331" r:id="rId83"/>
    <p:sldId id="335" r:id="rId84"/>
    <p:sldId id="333" r:id="rId85"/>
    <p:sldId id="334" r:id="rId86"/>
    <p:sldId id="347" r:id="rId87"/>
    <p:sldId id="336" r:id="rId88"/>
    <p:sldId id="337" r:id="rId89"/>
    <p:sldId id="338" r:id="rId90"/>
    <p:sldId id="339" r:id="rId91"/>
    <p:sldId id="340" r:id="rId92"/>
    <p:sldId id="341" r:id="rId93"/>
    <p:sldId id="342" r:id="rId94"/>
    <p:sldId id="343" r:id="rId95"/>
    <p:sldId id="344" r:id="rId96"/>
    <p:sldId id="345" r:id="rId97"/>
    <p:sldId id="346" r:id="rId98"/>
    <p:sldId id="348" r:id="rId99"/>
    <p:sldId id="349" r:id="rId100"/>
    <p:sldId id="350" r:id="rId101"/>
    <p:sldId id="351" r:id="rId102"/>
    <p:sldId id="353" r:id="rId103"/>
    <p:sldId id="354" r:id="rId104"/>
    <p:sldId id="356" r:id="rId105"/>
    <p:sldId id="357" r:id="rId106"/>
    <p:sldId id="355" r:id="rId107"/>
    <p:sldId id="358" r:id="rId108"/>
    <p:sldId id="366"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3690" autoAdjust="0"/>
  </p:normalViewPr>
  <p:slideViewPr>
    <p:cSldViewPr>
      <p:cViewPr varScale="1">
        <p:scale>
          <a:sx n="105" d="100"/>
          <a:sy n="105" d="100"/>
        </p:scale>
        <p:origin x="-11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D969F-C0BD-4F83-BB84-D4DA2F12D099}" type="datetimeFigureOut">
              <a:rPr lang="en-GB" smtClean="0"/>
              <a:pPr/>
              <a:t>12/02/2013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4AABC-7E17-4750-952E-A9131E07F01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314AABC-7E17-4750-952E-A9131E07F019}"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8"/>
          <p:cNvSpPr>
            <a:spLocks noGrp="1" noChangeArrowheads="1"/>
          </p:cNvSpPr>
          <p:nvPr>
            <p:ph type="hdr" sz="quarter" idx="4294967295"/>
          </p:nvPr>
        </p:nvSpPr>
        <p:spPr bwMode="auto">
          <a:xfrm>
            <a:off x="0" y="0"/>
            <a:ext cx="2971800" cy="457200"/>
          </a:xfrm>
          <a:prstGeom prst="rect">
            <a:avLst/>
          </a:prstGeom>
          <a:noFill/>
          <a:ln>
            <a:miter lim="800000"/>
            <a:headEnd/>
            <a:tailEnd/>
          </a:ln>
        </p:spPr>
        <p:txBody>
          <a:bodyPr/>
          <a:lstStyle/>
          <a:p>
            <a:r>
              <a:rPr lang="en-US" sz="1000" dirty="0">
                <a:solidFill>
                  <a:srgbClr val="000000"/>
                </a:solidFill>
                <a:latin typeface="Futura Hv" pitchFamily="34" charset="0"/>
              </a:rPr>
              <a:t>Presentation Title</a:t>
            </a:r>
          </a:p>
        </p:txBody>
      </p:sp>
      <p:sp>
        <p:nvSpPr>
          <p:cNvPr id="107523" name="Rectangle 11"/>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2C5F72CD-A125-48D6-9364-47926117D5F1}" type="slidenum">
              <a:rPr lang="en-US" sz="800">
                <a:solidFill>
                  <a:srgbClr val="000000"/>
                </a:solidFill>
                <a:latin typeface="Futura Bk" pitchFamily="34" charset="0"/>
              </a:rPr>
              <a:pPr/>
              <a:t>2</a:t>
            </a:fld>
            <a:endParaRPr lang="en-US" sz="800" dirty="0">
              <a:solidFill>
                <a:srgbClr val="000000"/>
              </a:solidFill>
              <a:latin typeface="Futura Bk" pitchFamily="34" charset="0"/>
            </a:endParaRPr>
          </a:p>
        </p:txBody>
      </p:sp>
      <p:sp>
        <p:nvSpPr>
          <p:cNvPr id="107524" name="Rectangle 2"/>
          <p:cNvSpPr>
            <a:spLocks noGrp="1" noChangeArrowheads="1"/>
          </p:cNvSpPr>
          <p:nvPr>
            <p:ph type="body" idx="1"/>
          </p:nvPr>
        </p:nvSpPr>
        <p:spPr bwMode="auto">
          <a:xfrm>
            <a:off x="914400" y="4344988"/>
            <a:ext cx="5029200" cy="3848100"/>
          </a:xfrm>
          <a:prstGeom prst="rect">
            <a:avLst/>
          </a:prstGeom>
          <a:noFill/>
          <a:ln>
            <a:miter lim="800000"/>
            <a:headEnd/>
            <a:tailEnd/>
          </a:ln>
        </p:spPr>
        <p:txBody>
          <a:bodyPr lIns="92075" tIns="46038" rIns="92075" bIns="46038"/>
          <a:lstStyle/>
          <a:p>
            <a:pPr eaLnBrk="1" hangingPunct="1"/>
            <a:endParaRPr lang="en-US" dirty="0" smtClean="0"/>
          </a:p>
        </p:txBody>
      </p:sp>
      <p:sp>
        <p:nvSpPr>
          <p:cNvPr id="107525" name="Rectangle 3"/>
          <p:cNvSpPr>
            <a:spLocks noGrp="1" noRot="1" noChangeAspect="1" noChangeArrowheads="1" noTextEdit="1"/>
          </p:cNvSpPr>
          <p:nvPr>
            <p:ph type="sldImg"/>
          </p:nvPr>
        </p:nvSpPr>
        <p:spPr bwMode="auto">
          <a:xfrm>
            <a:off x="1284288" y="788988"/>
            <a:ext cx="4281487" cy="3211512"/>
          </a:xfrm>
          <a:prstGeom prst="rect">
            <a:avLst/>
          </a:prstGeom>
          <a:noFill/>
          <a:ln w="12700">
            <a:solidFill>
              <a:schemeClr val="tx1"/>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Each server or expansion enclosure must contain a minimum of 4 DDMs. You can install a   maximum of 16 DDMs per server or expansion enclosure. </a:t>
            </a:r>
          </a:p>
          <a:p>
            <a:r>
              <a:rPr lang="en-GB" sz="1200" dirty="0" smtClean="0"/>
              <a:t>You must add DDMs to the storage unit in groups of 4 DDMs of the same type. DDMs must be populated in rows. The first row of 4 DDMs must be placed at the top of the enclosure followed by the second row, then the third and finally, the fourth row. The positions of the DDMs in the storage unit</a:t>
            </a:r>
          </a:p>
          <a:p>
            <a:endParaRPr lang="en-GB" dirty="0"/>
          </a:p>
        </p:txBody>
      </p:sp>
      <p:sp>
        <p:nvSpPr>
          <p:cNvPr id="4" name="Slide Number Placeholder 3"/>
          <p:cNvSpPr>
            <a:spLocks noGrp="1"/>
          </p:cNvSpPr>
          <p:nvPr>
            <p:ph type="sldNum" sz="quarter" idx="10"/>
          </p:nvPr>
        </p:nvSpPr>
        <p:spPr/>
        <p:txBody>
          <a:bodyPr/>
          <a:lstStyle/>
          <a:p>
            <a:fld id="{9314AABC-7E17-4750-952E-A9131E07F019}" type="slidenum">
              <a:rPr lang="en-GB" smtClean="0"/>
              <a:pPr/>
              <a:t>33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700" y="419100"/>
            <a:ext cx="2093913" cy="57515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4963" y="419100"/>
            <a:ext cx="6129337" cy="575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2425" y="4721225"/>
            <a:ext cx="2105025"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09850" y="4721225"/>
            <a:ext cx="2106613"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8238" y="2781300"/>
            <a:ext cx="1954212" cy="331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2425" y="2781300"/>
            <a:ext cx="5713413" cy="331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1026"/>
          <p:cNvSpPr>
            <a:spLocks noChangeArrowheads="1"/>
          </p:cNvSpPr>
          <p:nvPr/>
        </p:nvSpPr>
        <p:spPr bwMode="auto">
          <a:xfrm>
            <a:off x="6426200" y="0"/>
            <a:ext cx="2717800" cy="6858000"/>
          </a:xfrm>
          <a:prstGeom prst="rect">
            <a:avLst/>
          </a:prstGeom>
          <a:solidFill>
            <a:schemeClr val="bg1"/>
          </a:solidFill>
          <a:ln w="9525">
            <a:noFill/>
            <a:miter lim="800000"/>
            <a:headEnd/>
            <a:tailEnd/>
          </a:ln>
        </p:spPr>
        <p:txBody>
          <a:bodyPr wrap="none" anchor="ctr"/>
          <a:lstStyle/>
          <a:p>
            <a:endParaRPr lang="en-US" sz="900">
              <a:solidFill>
                <a:srgbClr val="000000"/>
              </a:solidFill>
              <a:latin typeface="Arial Rounded MT Bold" pitchFamily="34" charset="0"/>
            </a:endParaRPr>
          </a:p>
        </p:txBody>
      </p:sp>
      <p:pic>
        <p:nvPicPr>
          <p:cNvPr id="4" name="Picture 1032" descr="plushp"/>
          <p:cNvPicPr>
            <a:picLocks noChangeAspect="1" noChangeArrowheads="1"/>
          </p:cNvPicPr>
          <p:nvPr/>
        </p:nvPicPr>
        <p:blipFill>
          <a:blip r:embed="rId3" cstate="print"/>
          <a:srcRect/>
          <a:stretch>
            <a:fillRect/>
          </a:stretch>
        </p:blipFill>
        <p:spPr bwMode="auto">
          <a:xfrm>
            <a:off x="6389688" y="4097338"/>
            <a:ext cx="2486025" cy="1919287"/>
          </a:xfrm>
          <a:prstGeom prst="rect">
            <a:avLst/>
          </a:prstGeom>
          <a:noFill/>
          <a:ln w="9525">
            <a:noFill/>
            <a:miter lim="800000"/>
            <a:headEnd/>
            <a:tailEnd/>
          </a:ln>
        </p:spPr>
      </p:pic>
      <p:pic>
        <p:nvPicPr>
          <p:cNvPr id="5" name="Picture 10" descr="GMT360 logo Blue Hi Def.jpg"/>
          <p:cNvPicPr>
            <a:picLocks noChangeAspect="1"/>
          </p:cNvPicPr>
          <p:nvPr userDrawn="1"/>
        </p:nvPicPr>
        <p:blipFill>
          <a:blip r:embed="rId4" cstate="print"/>
          <a:srcRect/>
          <a:stretch>
            <a:fillRect/>
          </a:stretch>
        </p:blipFill>
        <p:spPr bwMode="auto">
          <a:xfrm>
            <a:off x="7988300" y="5969000"/>
            <a:ext cx="920750" cy="684213"/>
          </a:xfrm>
          <a:prstGeom prst="rect">
            <a:avLst/>
          </a:prstGeom>
          <a:noFill/>
          <a:ln w="9525">
            <a:noFill/>
            <a:miter lim="800000"/>
            <a:headEnd/>
            <a:tailEnd/>
          </a:ln>
        </p:spPr>
      </p:pic>
      <p:pic>
        <p:nvPicPr>
          <p:cNvPr id="6" name="Picture 2" descr="E77E19D5-88A0-4528-8140-B28BC1F58C7D"/>
          <p:cNvPicPr>
            <a:picLocks noChangeAspect="1" noChangeArrowheads="1"/>
          </p:cNvPicPr>
          <p:nvPr userDrawn="1"/>
        </p:nvPicPr>
        <p:blipFill>
          <a:blip r:embed="rId5" cstate="print"/>
          <a:stretch>
            <a:fillRect/>
          </a:stretch>
        </p:blipFill>
        <p:spPr bwMode="auto">
          <a:xfrm>
            <a:off x="787400" y="673100"/>
            <a:ext cx="7724535" cy="27527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8900" name="Rectangle 1028"/>
          <p:cNvSpPr>
            <a:spLocks noGrp="1" noChangeArrowheads="1"/>
          </p:cNvSpPr>
          <p:nvPr>
            <p:ph type="subTitle" idx="1"/>
          </p:nvPr>
        </p:nvSpPr>
        <p:spPr>
          <a:xfrm>
            <a:off x="433388" y="5372100"/>
            <a:ext cx="4570412" cy="914400"/>
          </a:xfrm>
        </p:spPr>
        <p:txBody>
          <a:bodyPr/>
          <a:lstStyle>
            <a:lvl1pPr marL="0" indent="0" algn="ctr">
              <a:spcBef>
                <a:spcPct val="10000"/>
              </a:spcBef>
              <a:buFontTx/>
              <a:buNone/>
              <a:defRPr sz="2000">
                <a:solidFill>
                  <a:srgbClr val="000000"/>
                </a:solidFill>
              </a:defRPr>
            </a:lvl1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p:txBody>
          <a:bodyPr/>
          <a:lstStyle>
            <a:lvl1pPr>
              <a:defRPr>
                <a:latin typeface="Times New Roman" pitchFamily="18" charset="0"/>
              </a:defRPr>
            </a:lvl1pPr>
          </a:lstStyle>
          <a:p>
            <a:pPr>
              <a:defRPr/>
            </a:pPr>
            <a:fld id="{F0F30822-4DCC-4932-B603-2C6289EDED0F}" type="datetime1">
              <a:rPr lang="en-US" smtClean="0"/>
              <a:pPr>
                <a:defRPr/>
              </a:pPr>
              <a:t>2/12/2013</a:t>
            </a:fld>
            <a:endParaRPr lang="en-US"/>
          </a:p>
        </p:txBody>
      </p:sp>
      <p:sp>
        <p:nvSpPr>
          <p:cNvPr id="5"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6"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65B79C0B-5FCF-453E-90E9-26D9941CDBD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dt" sz="half" idx="10"/>
          </p:nvPr>
        </p:nvSpPr>
        <p:spPr/>
        <p:txBody>
          <a:bodyPr/>
          <a:lstStyle>
            <a:lvl1pPr>
              <a:defRPr>
                <a:latin typeface="Times New Roman" pitchFamily="18" charset="0"/>
              </a:defRPr>
            </a:lvl1pPr>
          </a:lstStyle>
          <a:p>
            <a:pPr>
              <a:defRPr/>
            </a:pPr>
            <a:fld id="{40A8F8DF-3A1C-4C57-90CF-AD12A8280CBA}" type="datetime1">
              <a:rPr lang="en-US" smtClean="0"/>
              <a:pPr>
                <a:defRPr/>
              </a:pPr>
              <a:t>2/12/2013</a:t>
            </a:fld>
            <a:endParaRPr lang="en-US"/>
          </a:p>
        </p:txBody>
      </p:sp>
      <p:sp>
        <p:nvSpPr>
          <p:cNvPr id="5"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6"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CD7E8F69-1834-4C44-AC1D-B0B56A8A69A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3954463"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6913" y="1447800"/>
            <a:ext cx="3954462"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p:txBody>
          <a:bodyPr/>
          <a:lstStyle>
            <a:lvl1pPr>
              <a:defRPr>
                <a:latin typeface="Times New Roman" pitchFamily="18" charset="0"/>
              </a:defRPr>
            </a:lvl1pPr>
          </a:lstStyle>
          <a:p>
            <a:pPr>
              <a:defRPr/>
            </a:pPr>
            <a:fld id="{9CF98DE8-C6E6-48F2-BB8B-271328A9355D}"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2126B283-9F5F-4B11-AB25-D54E2CE626C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dt" sz="half" idx="10"/>
          </p:nvPr>
        </p:nvSpPr>
        <p:spPr/>
        <p:txBody>
          <a:bodyPr/>
          <a:lstStyle>
            <a:lvl1pPr>
              <a:defRPr>
                <a:latin typeface="Times New Roman" pitchFamily="18" charset="0"/>
              </a:defRPr>
            </a:lvl1pPr>
          </a:lstStyle>
          <a:p>
            <a:pPr>
              <a:defRPr/>
            </a:pPr>
            <a:fld id="{4DE045FE-340A-461D-9084-4908B07E2DC9}" type="datetime1">
              <a:rPr lang="en-US" smtClean="0"/>
              <a:pPr>
                <a:defRPr/>
              </a:pPr>
              <a:t>2/12/2013</a:t>
            </a:fld>
            <a:endParaRPr lang="en-US"/>
          </a:p>
        </p:txBody>
      </p:sp>
      <p:sp>
        <p:nvSpPr>
          <p:cNvPr id="8"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9"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BED472D8-14E8-4E74-AFB9-3677A2AB5A2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p:txBody>
          <a:bodyPr/>
          <a:lstStyle>
            <a:lvl1pPr>
              <a:defRPr>
                <a:latin typeface="Times New Roman" pitchFamily="18" charset="0"/>
              </a:defRPr>
            </a:lvl1pPr>
          </a:lstStyle>
          <a:p>
            <a:pPr>
              <a:defRPr/>
            </a:pPr>
            <a:fld id="{66EC8956-616F-4C26-B635-8ABF8EDC561F}" type="datetime1">
              <a:rPr lang="en-US" smtClean="0"/>
              <a:pPr>
                <a:defRPr/>
              </a:pPr>
              <a:t>2/12/2013</a:t>
            </a:fld>
            <a:endParaRPr lang="en-US"/>
          </a:p>
        </p:txBody>
      </p:sp>
      <p:sp>
        <p:nvSpPr>
          <p:cNvPr id="4"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5"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BCCB3ABB-5A2B-4134-9CF9-E34F5EDA9D4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p:txBody>
          <a:bodyPr/>
          <a:lstStyle>
            <a:lvl1pPr>
              <a:defRPr>
                <a:latin typeface="Times New Roman" pitchFamily="18" charset="0"/>
              </a:defRPr>
            </a:lvl1pPr>
          </a:lstStyle>
          <a:p>
            <a:pPr>
              <a:defRPr/>
            </a:pPr>
            <a:fld id="{499DB88D-EDBA-48EF-93BD-9FA375E05F92}" type="datetime1">
              <a:rPr lang="en-US" smtClean="0"/>
              <a:pPr>
                <a:defRPr/>
              </a:pPr>
              <a:t>2/12/2013</a:t>
            </a:fld>
            <a:endParaRPr lang="en-US"/>
          </a:p>
        </p:txBody>
      </p:sp>
      <p:sp>
        <p:nvSpPr>
          <p:cNvPr id="3"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4"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1AFD450A-353F-461A-917D-03BC332049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p:txBody>
          <a:bodyPr/>
          <a:lstStyle>
            <a:lvl1pPr>
              <a:defRPr>
                <a:latin typeface="Times New Roman" pitchFamily="18" charset="0"/>
              </a:defRPr>
            </a:lvl1pPr>
          </a:lstStyle>
          <a:p>
            <a:pPr>
              <a:defRPr/>
            </a:pPr>
            <a:fld id="{FC66DC19-8FEA-4C17-809C-B3EE14AC83C8}"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26892AE7-56D1-4020-9F63-14F99E1ED8C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p:txBody>
          <a:bodyPr/>
          <a:lstStyle>
            <a:lvl1pPr>
              <a:defRPr>
                <a:latin typeface="Times New Roman" pitchFamily="18" charset="0"/>
              </a:defRPr>
            </a:lvl1pPr>
          </a:lstStyle>
          <a:p>
            <a:pPr>
              <a:defRPr/>
            </a:pPr>
            <a:fld id="{A0249EBB-0F5F-49C6-80B5-92779592228D}"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F65C46AE-DD18-4F9C-8B93-EB0FEF9225A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p:txBody>
          <a:bodyPr/>
          <a:lstStyle>
            <a:lvl1pPr>
              <a:defRPr>
                <a:latin typeface="Times New Roman" pitchFamily="18" charset="0"/>
              </a:defRPr>
            </a:lvl1pPr>
          </a:lstStyle>
          <a:p>
            <a:pPr>
              <a:defRPr/>
            </a:pPr>
            <a:fld id="{44B45F74-2E7A-4884-9722-8E0594B627E3}" type="datetime1">
              <a:rPr lang="en-US" smtClean="0"/>
              <a:pPr>
                <a:defRPr/>
              </a:pPr>
              <a:t>2/12/2013</a:t>
            </a:fld>
            <a:endParaRPr lang="en-US"/>
          </a:p>
        </p:txBody>
      </p:sp>
      <p:sp>
        <p:nvSpPr>
          <p:cNvPr id="5"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6"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10F740D9-D70E-4CA6-93B2-2102F1C9F46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114300"/>
            <a:ext cx="2014537" cy="6164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14300"/>
            <a:ext cx="5894388" cy="6164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p:txBody>
          <a:bodyPr/>
          <a:lstStyle>
            <a:lvl1pPr>
              <a:defRPr>
                <a:latin typeface="Times New Roman" pitchFamily="18" charset="0"/>
              </a:defRPr>
            </a:lvl1pPr>
          </a:lstStyle>
          <a:p>
            <a:pPr>
              <a:defRPr/>
            </a:pPr>
            <a:fld id="{985DB826-681E-4B1D-8910-A2BFD6C7FF85}" type="datetime1">
              <a:rPr lang="en-US" smtClean="0"/>
              <a:pPr>
                <a:defRPr/>
              </a:pPr>
              <a:t>2/12/2013</a:t>
            </a:fld>
            <a:endParaRPr lang="en-US"/>
          </a:p>
        </p:txBody>
      </p:sp>
      <p:sp>
        <p:nvSpPr>
          <p:cNvPr id="5"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6"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0492FD96-9538-4B99-835F-C843385B67D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7061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3954463"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06913" y="1447800"/>
            <a:ext cx="3954462"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p:txBody>
          <a:bodyPr/>
          <a:lstStyle>
            <a:lvl1pPr>
              <a:defRPr>
                <a:latin typeface="Times New Roman" pitchFamily="18" charset="0"/>
              </a:defRPr>
            </a:lvl1pPr>
          </a:lstStyle>
          <a:p>
            <a:pPr>
              <a:defRPr/>
            </a:pPr>
            <a:fld id="{E048579A-1BC2-40E4-85F7-826DBFAFB4B5}"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0879A142-77F0-42A9-B473-D75517D1DCD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7061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00050" y="1447800"/>
            <a:ext cx="3954463" cy="48307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506913" y="1447800"/>
            <a:ext cx="3954462"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p:txBody>
          <a:bodyPr/>
          <a:lstStyle>
            <a:lvl1pPr>
              <a:defRPr>
                <a:latin typeface="Times New Roman" pitchFamily="18" charset="0"/>
              </a:defRPr>
            </a:lvl1pPr>
          </a:lstStyle>
          <a:p>
            <a:pPr>
              <a:defRPr/>
            </a:pPr>
            <a:fld id="{DF6BA92D-0716-4188-B51E-78C170A15EC6}"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latin typeface="Times New Roman" pitchFamily="18" charset="0"/>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latin typeface="Times New Roman" pitchFamily="18" charset="0"/>
              </a:defRPr>
            </a:lvl1pPr>
          </a:lstStyle>
          <a:p>
            <a:pPr>
              <a:defRPr/>
            </a:pPr>
            <a:fld id="{34B2086D-248C-4A78-96B7-092194CE29F4}"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1026"/>
          <p:cNvSpPr>
            <a:spLocks noChangeArrowheads="1"/>
          </p:cNvSpPr>
          <p:nvPr/>
        </p:nvSpPr>
        <p:spPr bwMode="auto">
          <a:xfrm>
            <a:off x="6426200" y="0"/>
            <a:ext cx="2717800" cy="6858000"/>
          </a:xfrm>
          <a:prstGeom prst="rect">
            <a:avLst/>
          </a:prstGeom>
          <a:solidFill>
            <a:schemeClr val="bg1"/>
          </a:solidFill>
          <a:ln w="9525">
            <a:noFill/>
            <a:miter lim="800000"/>
            <a:headEnd/>
            <a:tailEnd/>
          </a:ln>
        </p:spPr>
        <p:txBody>
          <a:bodyPr wrap="none" anchor="ctr"/>
          <a:lstStyle/>
          <a:p>
            <a:endParaRPr lang="en-US"/>
          </a:p>
        </p:txBody>
      </p:sp>
      <p:pic>
        <p:nvPicPr>
          <p:cNvPr id="4" name="Picture 1032" descr="plushp"/>
          <p:cNvPicPr>
            <a:picLocks noChangeAspect="1" noChangeArrowheads="1"/>
          </p:cNvPicPr>
          <p:nvPr/>
        </p:nvPicPr>
        <p:blipFill>
          <a:blip r:embed="rId3" cstate="print"/>
          <a:srcRect/>
          <a:stretch>
            <a:fillRect/>
          </a:stretch>
        </p:blipFill>
        <p:spPr bwMode="auto">
          <a:xfrm>
            <a:off x="6389688" y="4097338"/>
            <a:ext cx="2486025" cy="1919287"/>
          </a:xfrm>
          <a:prstGeom prst="rect">
            <a:avLst/>
          </a:prstGeom>
          <a:noFill/>
          <a:ln w="9525">
            <a:noFill/>
            <a:miter lim="800000"/>
            <a:headEnd/>
            <a:tailEnd/>
          </a:ln>
        </p:spPr>
      </p:pic>
      <p:pic>
        <p:nvPicPr>
          <p:cNvPr id="5" name="Picture 10" descr="GMT360 logo Blue Hi Def.jpg"/>
          <p:cNvPicPr>
            <a:picLocks noChangeAspect="1"/>
          </p:cNvPicPr>
          <p:nvPr/>
        </p:nvPicPr>
        <p:blipFill>
          <a:blip r:embed="rId4" cstate="print"/>
          <a:srcRect/>
          <a:stretch>
            <a:fillRect/>
          </a:stretch>
        </p:blipFill>
        <p:spPr bwMode="auto">
          <a:xfrm>
            <a:off x="7988300" y="5969000"/>
            <a:ext cx="920750" cy="684213"/>
          </a:xfrm>
          <a:prstGeom prst="rect">
            <a:avLst/>
          </a:prstGeom>
          <a:noFill/>
          <a:ln w="9525">
            <a:noFill/>
            <a:miter lim="800000"/>
            <a:headEnd/>
            <a:tailEnd/>
          </a:ln>
        </p:spPr>
      </p:pic>
      <p:pic>
        <p:nvPicPr>
          <p:cNvPr id="6" name="Picture 2" descr="E77E19D5-88A0-4528-8140-B28BC1F58C7D"/>
          <p:cNvPicPr>
            <a:picLocks noChangeAspect="1" noChangeArrowheads="1"/>
          </p:cNvPicPr>
          <p:nvPr/>
        </p:nvPicPr>
        <p:blipFill>
          <a:blip r:embed="rId5" cstate="print"/>
          <a:stretch>
            <a:fillRect/>
          </a:stretch>
        </p:blipFill>
        <p:spPr bwMode="auto">
          <a:xfrm>
            <a:off x="787400" y="673100"/>
            <a:ext cx="7724535" cy="27527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10" descr="GMT360 logo Blue Hi Def.jpg"/>
          <p:cNvPicPr>
            <a:picLocks noChangeAspect="1"/>
          </p:cNvPicPr>
          <p:nvPr userDrawn="1"/>
        </p:nvPicPr>
        <p:blipFill>
          <a:blip r:embed="rId4" cstate="print"/>
          <a:srcRect/>
          <a:stretch>
            <a:fillRect/>
          </a:stretch>
        </p:blipFill>
        <p:spPr bwMode="auto">
          <a:xfrm>
            <a:off x="7988300" y="5969000"/>
            <a:ext cx="920750" cy="684213"/>
          </a:xfrm>
          <a:prstGeom prst="rect">
            <a:avLst/>
          </a:prstGeom>
          <a:noFill/>
          <a:ln w="9525">
            <a:noFill/>
            <a:miter lim="800000"/>
            <a:headEnd/>
            <a:tailEnd/>
          </a:ln>
        </p:spPr>
      </p:pic>
      <p:pic>
        <p:nvPicPr>
          <p:cNvPr id="8" name="Picture 2" descr="E77E19D5-88A0-4528-8140-B28BC1F58C7D"/>
          <p:cNvPicPr>
            <a:picLocks noChangeAspect="1" noChangeArrowheads="1"/>
          </p:cNvPicPr>
          <p:nvPr userDrawn="1"/>
        </p:nvPicPr>
        <p:blipFill>
          <a:blip r:embed="rId5" cstate="print"/>
          <a:stretch>
            <a:fillRect/>
          </a:stretch>
        </p:blipFill>
        <p:spPr bwMode="auto">
          <a:xfrm>
            <a:off x="787400" y="673100"/>
            <a:ext cx="7724535" cy="27527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8900" name="Rectangle 1028"/>
          <p:cNvSpPr>
            <a:spLocks noGrp="1" noChangeArrowheads="1"/>
          </p:cNvSpPr>
          <p:nvPr>
            <p:ph type="subTitle" idx="1"/>
          </p:nvPr>
        </p:nvSpPr>
        <p:spPr>
          <a:xfrm>
            <a:off x="433388" y="5372100"/>
            <a:ext cx="4570412" cy="914400"/>
          </a:xfrm>
        </p:spPr>
        <p:txBody>
          <a:bodyPr/>
          <a:lstStyle>
            <a:lvl1pPr marL="0" indent="0" algn="ctr">
              <a:spcBef>
                <a:spcPct val="10000"/>
              </a:spcBef>
              <a:buFontTx/>
              <a:buNone/>
              <a:defRPr sz="2000">
                <a:solidFill>
                  <a:srgbClr val="000000"/>
                </a:solidFill>
              </a:defRPr>
            </a:lvl1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p:txBody>
          <a:bodyPr/>
          <a:lstStyle>
            <a:lvl1pPr>
              <a:defRPr>
                <a:solidFill>
                  <a:srgbClr val="000000"/>
                </a:solidFill>
              </a:defRPr>
            </a:lvl1pPr>
          </a:lstStyle>
          <a:p>
            <a:pPr>
              <a:defRPr/>
            </a:pPr>
            <a:fld id="{E3572413-B2E8-42FD-A3F4-753E38B1FCB6}" type="datetime1">
              <a:rPr lang="en-US" smtClean="0"/>
              <a:pPr>
                <a:defRPr/>
              </a:pPr>
              <a:t>2/12/2013</a:t>
            </a:fld>
            <a:endParaRPr lang="en-US"/>
          </a:p>
        </p:txBody>
      </p:sp>
      <p:sp>
        <p:nvSpPr>
          <p:cNvPr id="5"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6" name="Rectangle 17"/>
          <p:cNvSpPr>
            <a:spLocks noGrp="1" noChangeArrowheads="1"/>
          </p:cNvSpPr>
          <p:nvPr>
            <p:ph type="sldNum" sz="quarter" idx="12"/>
          </p:nvPr>
        </p:nvSpPr>
        <p:spPr/>
        <p:txBody>
          <a:bodyPr/>
          <a:lstStyle>
            <a:lvl1pPr>
              <a:defRPr>
                <a:solidFill>
                  <a:srgbClr val="000000"/>
                </a:solidFill>
              </a:defRPr>
            </a:lvl1pPr>
          </a:lstStyle>
          <a:p>
            <a:pPr>
              <a:defRPr/>
            </a:pPr>
            <a:fld id="{2D094915-C49C-416E-BB23-B567279EFD8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dt" sz="half" idx="10"/>
          </p:nvPr>
        </p:nvSpPr>
        <p:spPr/>
        <p:txBody>
          <a:bodyPr/>
          <a:lstStyle>
            <a:lvl1pPr>
              <a:defRPr>
                <a:solidFill>
                  <a:srgbClr val="000000"/>
                </a:solidFill>
              </a:defRPr>
            </a:lvl1pPr>
          </a:lstStyle>
          <a:p>
            <a:pPr>
              <a:defRPr/>
            </a:pPr>
            <a:fld id="{3628A783-CCB9-494E-98AD-60872CB18905}" type="datetime1">
              <a:rPr lang="en-US" smtClean="0"/>
              <a:pPr>
                <a:defRPr/>
              </a:pPr>
              <a:t>2/12/2013</a:t>
            </a:fld>
            <a:endParaRPr lang="en-US"/>
          </a:p>
        </p:txBody>
      </p:sp>
      <p:sp>
        <p:nvSpPr>
          <p:cNvPr id="5"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6" name="Rectangle 17"/>
          <p:cNvSpPr>
            <a:spLocks noGrp="1" noChangeArrowheads="1"/>
          </p:cNvSpPr>
          <p:nvPr>
            <p:ph type="sldNum" sz="quarter" idx="12"/>
          </p:nvPr>
        </p:nvSpPr>
        <p:spPr/>
        <p:txBody>
          <a:bodyPr/>
          <a:lstStyle>
            <a:lvl1pPr>
              <a:defRPr>
                <a:solidFill>
                  <a:srgbClr val="000000"/>
                </a:solidFill>
              </a:defRPr>
            </a:lvl1pPr>
          </a:lstStyle>
          <a:p>
            <a:pPr>
              <a:defRPr/>
            </a:pPr>
            <a:fld id="{1B7BA343-B1B8-439D-8CA0-96C71FFE1CE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3954463"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6913" y="1447800"/>
            <a:ext cx="3954462"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p:txBody>
          <a:bodyPr/>
          <a:lstStyle>
            <a:lvl1pPr>
              <a:defRPr>
                <a:solidFill>
                  <a:srgbClr val="000000"/>
                </a:solidFill>
              </a:defRPr>
            </a:lvl1pPr>
          </a:lstStyle>
          <a:p>
            <a:pPr>
              <a:defRPr/>
            </a:pPr>
            <a:fld id="{4F622840-8FC9-42D6-BD88-A777EF84D414}"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solidFill>
                  <a:srgbClr val="000000"/>
                </a:solidFill>
              </a:defRPr>
            </a:lvl1pPr>
          </a:lstStyle>
          <a:p>
            <a:pPr>
              <a:defRPr/>
            </a:pPr>
            <a:fld id="{56403E97-10CE-4079-B341-6B71A507BB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65125" y="1535113"/>
            <a:ext cx="409575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3275" y="1535113"/>
            <a:ext cx="4097338"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dt" sz="half" idx="10"/>
          </p:nvPr>
        </p:nvSpPr>
        <p:spPr/>
        <p:txBody>
          <a:bodyPr/>
          <a:lstStyle>
            <a:lvl1pPr>
              <a:defRPr>
                <a:solidFill>
                  <a:srgbClr val="000000"/>
                </a:solidFill>
              </a:defRPr>
            </a:lvl1pPr>
          </a:lstStyle>
          <a:p>
            <a:pPr>
              <a:defRPr/>
            </a:pPr>
            <a:fld id="{A79DAB8C-0D40-4071-B45D-8105F0FD255E}" type="datetime1">
              <a:rPr lang="en-US" smtClean="0"/>
              <a:pPr>
                <a:defRPr/>
              </a:pPr>
              <a:t>2/12/2013</a:t>
            </a:fld>
            <a:endParaRPr lang="en-US"/>
          </a:p>
        </p:txBody>
      </p:sp>
      <p:sp>
        <p:nvSpPr>
          <p:cNvPr id="8"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9" name="Rectangle 17"/>
          <p:cNvSpPr>
            <a:spLocks noGrp="1" noChangeArrowheads="1"/>
          </p:cNvSpPr>
          <p:nvPr>
            <p:ph type="sldNum" sz="quarter" idx="12"/>
          </p:nvPr>
        </p:nvSpPr>
        <p:spPr/>
        <p:txBody>
          <a:bodyPr/>
          <a:lstStyle>
            <a:lvl1pPr>
              <a:defRPr>
                <a:solidFill>
                  <a:srgbClr val="000000"/>
                </a:solidFill>
              </a:defRPr>
            </a:lvl1pPr>
          </a:lstStyle>
          <a:p>
            <a:pPr>
              <a:defRPr/>
            </a:pPr>
            <a:fld id="{54AFA2B5-D80E-4BA5-BA0B-282AA87D84D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p:txBody>
          <a:bodyPr/>
          <a:lstStyle>
            <a:lvl1pPr>
              <a:defRPr>
                <a:solidFill>
                  <a:srgbClr val="000000"/>
                </a:solidFill>
              </a:defRPr>
            </a:lvl1pPr>
          </a:lstStyle>
          <a:p>
            <a:pPr>
              <a:defRPr/>
            </a:pPr>
            <a:fld id="{88C8AB9D-3E49-4463-9D6B-4FE62EC647C7}" type="datetime1">
              <a:rPr lang="en-US" smtClean="0"/>
              <a:pPr>
                <a:defRPr/>
              </a:pPr>
              <a:t>2/12/2013</a:t>
            </a:fld>
            <a:endParaRPr lang="en-US"/>
          </a:p>
        </p:txBody>
      </p:sp>
      <p:sp>
        <p:nvSpPr>
          <p:cNvPr id="4"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5" name="Rectangle 17"/>
          <p:cNvSpPr>
            <a:spLocks noGrp="1" noChangeArrowheads="1"/>
          </p:cNvSpPr>
          <p:nvPr>
            <p:ph type="sldNum" sz="quarter" idx="12"/>
          </p:nvPr>
        </p:nvSpPr>
        <p:spPr/>
        <p:txBody>
          <a:bodyPr/>
          <a:lstStyle>
            <a:lvl1pPr>
              <a:defRPr>
                <a:solidFill>
                  <a:srgbClr val="000000"/>
                </a:solidFill>
              </a:defRPr>
            </a:lvl1pPr>
          </a:lstStyle>
          <a:p>
            <a:pPr>
              <a:defRPr/>
            </a:pPr>
            <a:fld id="{181FE501-C4AE-4A2A-92EB-1EA5EEA5E85C}"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p:txBody>
          <a:bodyPr/>
          <a:lstStyle>
            <a:lvl1pPr>
              <a:defRPr>
                <a:solidFill>
                  <a:srgbClr val="000000"/>
                </a:solidFill>
              </a:defRPr>
            </a:lvl1pPr>
          </a:lstStyle>
          <a:p>
            <a:pPr>
              <a:defRPr/>
            </a:pPr>
            <a:fld id="{B581AA1B-098E-415F-8B4E-430C9C70AA2A}" type="datetime1">
              <a:rPr lang="en-US" smtClean="0"/>
              <a:pPr>
                <a:defRPr/>
              </a:pPr>
              <a:t>2/12/2013</a:t>
            </a:fld>
            <a:endParaRPr lang="en-US"/>
          </a:p>
        </p:txBody>
      </p:sp>
      <p:sp>
        <p:nvSpPr>
          <p:cNvPr id="3"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4" name="Rectangle 17"/>
          <p:cNvSpPr>
            <a:spLocks noGrp="1" noChangeArrowheads="1"/>
          </p:cNvSpPr>
          <p:nvPr>
            <p:ph type="sldNum" sz="quarter" idx="12"/>
          </p:nvPr>
        </p:nvSpPr>
        <p:spPr/>
        <p:txBody>
          <a:bodyPr/>
          <a:lstStyle>
            <a:lvl1pPr>
              <a:defRPr>
                <a:solidFill>
                  <a:srgbClr val="000000"/>
                </a:solidFill>
              </a:defRPr>
            </a:lvl1pPr>
          </a:lstStyle>
          <a:p>
            <a:pPr>
              <a:defRPr/>
            </a:pPr>
            <a:fld id="{7968C865-3AFC-4C56-AE63-AE82404EE99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p:txBody>
          <a:bodyPr/>
          <a:lstStyle>
            <a:lvl1pPr>
              <a:defRPr>
                <a:solidFill>
                  <a:srgbClr val="000000"/>
                </a:solidFill>
              </a:defRPr>
            </a:lvl1pPr>
          </a:lstStyle>
          <a:p>
            <a:pPr>
              <a:defRPr/>
            </a:pPr>
            <a:fld id="{A79FB319-4C7E-4839-9925-09112EECA09A}"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solidFill>
                  <a:srgbClr val="000000"/>
                </a:solidFill>
              </a:defRPr>
            </a:lvl1pPr>
          </a:lstStyle>
          <a:p>
            <a:pPr>
              <a:defRPr/>
            </a:pPr>
            <a:fld id="{4767BDD3-F4C2-40AD-B29D-3DF5BF96041D}"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p:txBody>
          <a:bodyPr/>
          <a:lstStyle>
            <a:lvl1pPr>
              <a:defRPr>
                <a:solidFill>
                  <a:srgbClr val="000000"/>
                </a:solidFill>
              </a:defRPr>
            </a:lvl1pPr>
          </a:lstStyle>
          <a:p>
            <a:pPr>
              <a:defRPr/>
            </a:pPr>
            <a:fld id="{21088E97-ED26-47E1-92F4-DABA09D5E61B}"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solidFill>
                  <a:srgbClr val="000000"/>
                </a:solidFill>
              </a:defRPr>
            </a:lvl1pPr>
          </a:lstStyle>
          <a:p>
            <a:pPr>
              <a:defRPr/>
            </a:pPr>
            <a:fld id="{1EBFCAC1-B864-4B98-B168-D6F168F21E0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p:txBody>
          <a:bodyPr/>
          <a:lstStyle>
            <a:lvl1pPr>
              <a:defRPr>
                <a:solidFill>
                  <a:srgbClr val="000000"/>
                </a:solidFill>
              </a:defRPr>
            </a:lvl1pPr>
          </a:lstStyle>
          <a:p>
            <a:pPr>
              <a:defRPr/>
            </a:pPr>
            <a:fld id="{F79F95F4-C503-4C69-AF63-EFCBF2DB8DFA}" type="datetime1">
              <a:rPr lang="en-US" smtClean="0"/>
              <a:pPr>
                <a:defRPr/>
              </a:pPr>
              <a:t>2/12/2013</a:t>
            </a:fld>
            <a:endParaRPr lang="en-US"/>
          </a:p>
        </p:txBody>
      </p:sp>
      <p:sp>
        <p:nvSpPr>
          <p:cNvPr id="5"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6" name="Rectangle 17"/>
          <p:cNvSpPr>
            <a:spLocks noGrp="1" noChangeArrowheads="1"/>
          </p:cNvSpPr>
          <p:nvPr>
            <p:ph type="sldNum" sz="quarter" idx="12"/>
          </p:nvPr>
        </p:nvSpPr>
        <p:spPr/>
        <p:txBody>
          <a:bodyPr/>
          <a:lstStyle>
            <a:lvl1pPr>
              <a:defRPr>
                <a:solidFill>
                  <a:srgbClr val="000000"/>
                </a:solidFill>
              </a:defRPr>
            </a:lvl1pPr>
          </a:lstStyle>
          <a:p>
            <a:pPr>
              <a:defRPr/>
            </a:pPr>
            <a:fld id="{E1FE3280-3D82-4FA0-AC42-6B982F7181A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114300"/>
            <a:ext cx="2014537" cy="6164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14300"/>
            <a:ext cx="5894388" cy="6164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p:txBody>
          <a:bodyPr/>
          <a:lstStyle>
            <a:lvl1pPr>
              <a:defRPr>
                <a:solidFill>
                  <a:srgbClr val="000000"/>
                </a:solidFill>
              </a:defRPr>
            </a:lvl1pPr>
          </a:lstStyle>
          <a:p>
            <a:pPr>
              <a:defRPr/>
            </a:pPr>
            <a:fld id="{ABBACE69-A879-4AAE-93BB-7EF39A24B464}" type="datetime1">
              <a:rPr lang="en-US" smtClean="0"/>
              <a:pPr>
                <a:defRPr/>
              </a:pPr>
              <a:t>2/12/2013</a:t>
            </a:fld>
            <a:endParaRPr lang="en-US"/>
          </a:p>
        </p:txBody>
      </p:sp>
      <p:sp>
        <p:nvSpPr>
          <p:cNvPr id="5"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6" name="Rectangle 17"/>
          <p:cNvSpPr>
            <a:spLocks noGrp="1" noChangeArrowheads="1"/>
          </p:cNvSpPr>
          <p:nvPr>
            <p:ph type="sldNum" sz="quarter" idx="12"/>
          </p:nvPr>
        </p:nvSpPr>
        <p:spPr/>
        <p:txBody>
          <a:bodyPr/>
          <a:lstStyle>
            <a:lvl1pPr>
              <a:defRPr>
                <a:solidFill>
                  <a:srgbClr val="000000"/>
                </a:solidFill>
              </a:defRPr>
            </a:lvl1pPr>
          </a:lstStyle>
          <a:p>
            <a:pPr>
              <a:defRPr/>
            </a:pPr>
            <a:fld id="{2C2BBBA9-902E-40CD-A8D6-3E3100A6A2E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7061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3954463"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06913" y="1447800"/>
            <a:ext cx="3954462"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p:txBody>
          <a:bodyPr/>
          <a:lstStyle>
            <a:lvl1pPr>
              <a:defRPr>
                <a:solidFill>
                  <a:srgbClr val="000000"/>
                </a:solidFill>
              </a:defRPr>
            </a:lvl1pPr>
          </a:lstStyle>
          <a:p>
            <a:pPr>
              <a:defRPr/>
            </a:pPr>
            <a:fld id="{F66B0F52-6E11-48EA-AFB9-3EDC61F66560}"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solidFill>
                  <a:srgbClr val="000000"/>
                </a:solidFill>
              </a:defRPr>
            </a:lvl1pPr>
          </a:lstStyle>
          <a:p>
            <a:pPr>
              <a:defRPr/>
            </a:pPr>
            <a:fld id="{842BE5C4-C92A-46F0-ACD9-63EE9EBA0FF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7061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00050" y="1447800"/>
            <a:ext cx="3954463" cy="48307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506913" y="1447800"/>
            <a:ext cx="3954462"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p:txBody>
          <a:bodyPr/>
          <a:lstStyle>
            <a:lvl1pPr>
              <a:defRPr>
                <a:solidFill>
                  <a:srgbClr val="000000"/>
                </a:solidFill>
              </a:defRPr>
            </a:lvl1pPr>
          </a:lstStyle>
          <a:p>
            <a:pPr>
              <a:defRPr/>
            </a:pPr>
            <a:fld id="{CF88187F-E32D-48B7-A525-955785FA7EFB}" type="datetime1">
              <a:rPr lang="en-US" smtClean="0"/>
              <a:pPr>
                <a:defRPr/>
              </a:pPr>
              <a:t>2/12/2013</a:t>
            </a:fld>
            <a:endParaRPr lang="en-US"/>
          </a:p>
        </p:txBody>
      </p:sp>
      <p:sp>
        <p:nvSpPr>
          <p:cNvPr id="6" name="Rectangle 16"/>
          <p:cNvSpPr>
            <a:spLocks noGrp="1" noChangeArrowheads="1"/>
          </p:cNvSpPr>
          <p:nvPr>
            <p:ph type="ftr" sz="quarter" idx="11"/>
          </p:nvPr>
        </p:nvSpPr>
        <p:spPr/>
        <p:txBody>
          <a:bodyPr/>
          <a:lstStyle>
            <a:lvl1pPr>
              <a:defRPr>
                <a:solidFill>
                  <a:srgbClr val="000000"/>
                </a:solidFill>
              </a:defRPr>
            </a:lvl1pPr>
          </a:lstStyle>
          <a:p>
            <a:pPr>
              <a:defRPr/>
            </a:pPr>
            <a:r>
              <a:rPr lang="en-US" smtClean="0"/>
              <a:t>IBM 1750 Training Course</a:t>
            </a:r>
            <a:endParaRPr lang="en-US"/>
          </a:p>
        </p:txBody>
      </p:sp>
      <p:sp>
        <p:nvSpPr>
          <p:cNvPr id="7" name="Rectangle 17"/>
          <p:cNvSpPr>
            <a:spLocks noGrp="1" noChangeArrowheads="1"/>
          </p:cNvSpPr>
          <p:nvPr>
            <p:ph type="sldNum" sz="quarter" idx="12"/>
          </p:nvPr>
        </p:nvSpPr>
        <p:spPr/>
        <p:txBody>
          <a:bodyPr/>
          <a:lstStyle>
            <a:lvl1pPr>
              <a:defRPr>
                <a:solidFill>
                  <a:srgbClr val="000000"/>
                </a:solidFill>
              </a:defRPr>
            </a:lvl1pPr>
          </a:lstStyle>
          <a:p>
            <a:pPr>
              <a:defRPr/>
            </a:pPr>
            <a:fld id="{23DF9F39-F873-4D1F-8E77-3F8BA201B65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64B476-9D4A-4C7B-BCC9-5365383045CF}" type="datetime1">
              <a:rPr lang="en-US" smtClean="0"/>
              <a:pPr>
                <a:defRPr/>
              </a:pPr>
              <a:t>2/12/2013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F82131-03DC-4A26-90F7-336785CF5B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67C428-8BA0-4A3D-B5FC-2F19948DCBAA}" type="datetime1">
              <a:rPr lang="en-US" smtClean="0"/>
              <a:pPr>
                <a:defRPr/>
              </a:pPr>
              <a:t>2/12/2013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F82131-03DC-4A26-90F7-336785CF5B9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7655340-0760-45EF-B9B7-1D7F53E71608}" type="datetime1">
              <a:rPr lang="en-US" smtClean="0"/>
              <a:pPr>
                <a:defRPr/>
              </a:pPr>
              <a:t>2/12/2013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A26A0B-FCCA-4E75-9AB2-3DC3D0DDCA8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F1F7335-0A1F-46C7-A993-23CB1DAA7CF3}" type="datetime1">
              <a:rPr lang="en-US" smtClean="0"/>
              <a:pPr>
                <a:defRPr/>
              </a:pPr>
              <a:t>2/12/2013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BF0DDD-638F-4F17-86DA-2A78B08BFEC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694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694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809D81A-2011-4CB8-B7E8-CD9D641ED585}" type="datetime1">
              <a:rPr lang="en-US" smtClean="0"/>
              <a:pPr>
                <a:defRPr/>
              </a:pPr>
              <a:t>2/12/2013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84FC5A-4680-4620-A259-A381B8AFE664}"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FD4D407-6948-4578-97D3-9F5FF748136F}" type="datetime1">
              <a:rPr lang="en-US" smtClean="0"/>
              <a:pPr>
                <a:defRPr/>
              </a:pPr>
              <a:t>2/12/2013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E5AA80-FDBF-489D-9004-289D0E3831F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566685D-BF3E-4079-BA59-CAE2163760AC}" type="datetime1">
              <a:rPr lang="en-US" smtClean="0"/>
              <a:pPr>
                <a:defRPr/>
              </a:pPr>
              <a:t>2/12/2013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002F25-0790-42F1-95D7-FF3CF4E991E6}"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9AC5D-43ED-42F7-971A-DAD1EFA6FC08}" type="datetime1">
              <a:rPr lang="en-US" smtClean="0"/>
              <a:pPr>
                <a:defRPr/>
              </a:pPr>
              <a:t>2/12/2013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1B879-1151-4489-A083-59A478044F2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5C6DF90-763E-4875-BD5C-B36249A8DB46}" type="datetime1">
              <a:rPr lang="en-US" smtClean="0"/>
              <a:pPr>
                <a:defRPr/>
              </a:pPr>
              <a:t>2/12/2013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D19F16-1C85-4C15-B6F2-900D92C489C6}"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64B134D-EF19-4194-BEF8-5801F9B4CEF2}" type="datetime1">
              <a:rPr lang="en-US" smtClean="0"/>
              <a:pPr>
                <a:defRPr/>
              </a:pPr>
              <a:t>2/12/2013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1CFBC9-9F0E-481A-B264-BE6BED3F4DEA}"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B25AA9-AD52-49BA-AF57-546AEC511783}" type="datetime1">
              <a:rPr lang="en-US" smtClean="0"/>
              <a:pPr>
                <a:defRPr/>
              </a:pPr>
              <a:t>2/12/2013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284228-102E-452C-9C23-DF502A43BB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973470-8353-48F2-AD02-BDFEA8187573}" type="datetime1">
              <a:rPr lang="en-US" smtClean="0"/>
              <a:pPr>
                <a:defRPr/>
              </a:pPr>
              <a:t>2/12/2013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IBM 1750 Training Course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53685-BC75-4175-B63C-B1CAC6AD51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6.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0.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5F1F3"/>
        </a:solidFill>
        <a:effectLst/>
      </p:bgPr>
    </p:bg>
    <p:spTree>
      <p:nvGrpSpPr>
        <p:cNvPr id="1" name=""/>
        <p:cNvGrpSpPr/>
        <p:nvPr/>
      </p:nvGrpSpPr>
      <p:grpSpPr>
        <a:xfrm>
          <a:off x="0" y="0"/>
          <a:ext cx="0" cy="0"/>
          <a:chOff x="0" y="0"/>
          <a:chExt cx="0" cy="0"/>
        </a:xfrm>
      </p:grpSpPr>
      <p:sp>
        <p:nvSpPr>
          <p:cNvPr id="1026" name="TextBox 8"/>
          <p:cNvSpPr txBox="1">
            <a:spLocks noChangeArrowheads="1"/>
          </p:cNvSpPr>
          <p:nvPr/>
        </p:nvSpPr>
        <p:spPr bwMode="gray">
          <a:xfrm>
            <a:off x="612775" y="6462713"/>
            <a:ext cx="394017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700" smtClean="0">
                <a:solidFill>
                  <a:srgbClr val="7F7F7F"/>
                </a:solidFill>
                <a:latin typeface="Futura Bk" pitchFamily="34" charset="0"/>
              </a:rPr>
              <a:t>Company Confidential – Training Purposes only – Not maintained</a:t>
            </a:r>
          </a:p>
        </p:txBody>
      </p:sp>
      <p:sp>
        <p:nvSpPr>
          <p:cNvPr id="1027" name="TextBox 9"/>
          <p:cNvSpPr txBox="1">
            <a:spLocks noChangeArrowheads="1"/>
          </p:cNvSpPr>
          <p:nvPr/>
        </p:nvSpPr>
        <p:spPr bwMode="gray">
          <a:xfrm>
            <a:off x="366713" y="6462713"/>
            <a:ext cx="38417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42EC596-1566-4C44-8D21-EE4A6681C5AD}" type="slidenum">
              <a:rPr lang="en-US" sz="700" smtClean="0">
                <a:solidFill>
                  <a:srgbClr val="7F7F7F"/>
                </a:solidFill>
                <a:latin typeface="Futura Bk" pitchFamily="34" charset="0"/>
              </a:rPr>
              <a:pPr eaLnBrk="1" hangingPunct="1">
                <a:defRPr/>
              </a:pPr>
              <a:t>‹#›</a:t>
            </a:fld>
            <a:endParaRPr lang="en-US" sz="700" smtClean="0">
              <a:solidFill>
                <a:srgbClr val="7F7F7F"/>
              </a:solidFill>
              <a:latin typeface="Futura Bk" pitchFamily="34" charset="0"/>
            </a:endParaRPr>
          </a:p>
        </p:txBody>
      </p:sp>
      <p:sp>
        <p:nvSpPr>
          <p:cNvPr id="1028" name="Title Placeholder 1"/>
          <p:cNvSpPr>
            <a:spLocks noGrp="1"/>
          </p:cNvSpPr>
          <p:nvPr>
            <p:ph type="title"/>
          </p:nvPr>
        </p:nvSpPr>
        <p:spPr bwMode="black">
          <a:xfrm>
            <a:off x="334963" y="419100"/>
            <a:ext cx="7405687" cy="8778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GB" smtClean="0"/>
              <a:t>DOUBLE LINE TITLE</a:t>
            </a:r>
            <a:br>
              <a:rPr lang="en-GB" smtClean="0"/>
            </a:br>
            <a:r>
              <a:rPr lang="en-GB" smtClean="0"/>
              <a:t>FOR ADDED CONTENT</a:t>
            </a:r>
          </a:p>
        </p:txBody>
      </p:sp>
      <p:sp>
        <p:nvSpPr>
          <p:cNvPr id="1029" name="Text Placeholder 7"/>
          <p:cNvSpPr>
            <a:spLocks noGrp="1"/>
          </p:cNvSpPr>
          <p:nvPr>
            <p:ph type="body" idx="1"/>
          </p:nvPr>
        </p:nvSpPr>
        <p:spPr bwMode="black">
          <a:xfrm>
            <a:off x="365125" y="1535113"/>
            <a:ext cx="8345488"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0" name="Picture 28"/>
          <p:cNvPicPr>
            <a:picLocks noChangeAspect="1" noChangeArrowheads="1"/>
          </p:cNvPicPr>
          <p:nvPr/>
        </p:nvPicPr>
        <p:blipFill>
          <a:blip r:embed="rId13" cstate="print"/>
          <a:srcRect/>
          <a:stretch>
            <a:fillRect/>
          </a:stretch>
        </p:blipFill>
        <p:spPr bwMode="auto">
          <a:xfrm>
            <a:off x="8483600" y="6248400"/>
            <a:ext cx="407988" cy="414338"/>
          </a:xfrm>
          <a:prstGeom prst="rect">
            <a:avLst/>
          </a:prstGeom>
          <a:noFill/>
          <a:ln w="25400" algn="ctr">
            <a:noFill/>
            <a:miter lim="800000"/>
            <a:headEnd/>
            <a:tailEnd/>
          </a:ln>
        </p:spPr>
      </p:pic>
      <p:pic>
        <p:nvPicPr>
          <p:cNvPr id="1031" name="Picture 7" descr="CDS_green_PMS-369_large"/>
          <p:cNvPicPr>
            <a:picLocks noChangeAspect="1" noChangeArrowheads="1"/>
          </p:cNvPicPr>
          <p:nvPr/>
        </p:nvPicPr>
        <p:blipFill>
          <a:blip r:embed="rId14" cstate="print"/>
          <a:srcRect/>
          <a:stretch>
            <a:fillRect/>
          </a:stretch>
        </p:blipFill>
        <p:spPr bwMode="auto">
          <a:xfrm>
            <a:off x="7812088" y="295275"/>
            <a:ext cx="1131887"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sldNum="0" hdr="0"/>
  <p:txStyles>
    <p:titleStyle>
      <a:lvl1pPr algn="l" rtl="0" eaLnBrk="1" fontAlgn="base" hangingPunct="1">
        <a:lnSpc>
          <a:spcPts val="3300"/>
        </a:lnSpc>
        <a:spcBef>
          <a:spcPct val="0"/>
        </a:spcBef>
        <a:spcAft>
          <a:spcPct val="0"/>
        </a:spcAft>
        <a:defRPr sz="3300">
          <a:solidFill>
            <a:srgbClr val="000099"/>
          </a:solidFill>
          <a:latin typeface="+mj-lt"/>
          <a:ea typeface="+mj-ea"/>
          <a:cs typeface="+mj-cs"/>
        </a:defRPr>
      </a:lvl1pPr>
      <a:lvl2pPr algn="l" rtl="0" eaLnBrk="1" fontAlgn="base" hangingPunct="1">
        <a:lnSpc>
          <a:spcPts val="3300"/>
        </a:lnSpc>
        <a:spcBef>
          <a:spcPct val="0"/>
        </a:spcBef>
        <a:spcAft>
          <a:spcPct val="0"/>
        </a:spcAft>
        <a:defRPr sz="3300">
          <a:solidFill>
            <a:srgbClr val="000099"/>
          </a:solidFill>
          <a:latin typeface="Futura Bk" pitchFamily="34" charset="0"/>
        </a:defRPr>
      </a:lvl2pPr>
      <a:lvl3pPr algn="l" rtl="0" eaLnBrk="1" fontAlgn="base" hangingPunct="1">
        <a:lnSpc>
          <a:spcPts val="3300"/>
        </a:lnSpc>
        <a:spcBef>
          <a:spcPct val="0"/>
        </a:spcBef>
        <a:spcAft>
          <a:spcPct val="0"/>
        </a:spcAft>
        <a:defRPr sz="3300">
          <a:solidFill>
            <a:srgbClr val="000099"/>
          </a:solidFill>
          <a:latin typeface="Futura Bk" pitchFamily="34" charset="0"/>
        </a:defRPr>
      </a:lvl3pPr>
      <a:lvl4pPr algn="l" rtl="0" eaLnBrk="1" fontAlgn="base" hangingPunct="1">
        <a:lnSpc>
          <a:spcPts val="3300"/>
        </a:lnSpc>
        <a:spcBef>
          <a:spcPct val="0"/>
        </a:spcBef>
        <a:spcAft>
          <a:spcPct val="0"/>
        </a:spcAft>
        <a:defRPr sz="3300">
          <a:solidFill>
            <a:srgbClr val="000099"/>
          </a:solidFill>
          <a:latin typeface="Futura Bk" pitchFamily="34" charset="0"/>
        </a:defRPr>
      </a:lvl4pPr>
      <a:lvl5pPr algn="l" rtl="0" eaLnBrk="1" fontAlgn="base" hangingPunct="1">
        <a:lnSpc>
          <a:spcPts val="3300"/>
        </a:lnSpc>
        <a:spcBef>
          <a:spcPct val="0"/>
        </a:spcBef>
        <a:spcAft>
          <a:spcPct val="0"/>
        </a:spcAft>
        <a:defRPr sz="3300">
          <a:solidFill>
            <a:srgbClr val="000099"/>
          </a:solidFill>
          <a:latin typeface="Futura Bk" pitchFamily="34" charset="0"/>
        </a:defRPr>
      </a:lvl5pPr>
      <a:lvl6pPr marL="457200" algn="l" rtl="0" eaLnBrk="1" fontAlgn="base" hangingPunct="1">
        <a:lnSpc>
          <a:spcPts val="3300"/>
        </a:lnSpc>
        <a:spcBef>
          <a:spcPct val="0"/>
        </a:spcBef>
        <a:spcAft>
          <a:spcPct val="0"/>
        </a:spcAft>
        <a:defRPr sz="3300">
          <a:solidFill>
            <a:srgbClr val="000099"/>
          </a:solidFill>
          <a:latin typeface="Futura Bk" pitchFamily="34" charset="0"/>
        </a:defRPr>
      </a:lvl6pPr>
      <a:lvl7pPr marL="914400" algn="l" rtl="0" eaLnBrk="1" fontAlgn="base" hangingPunct="1">
        <a:lnSpc>
          <a:spcPts val="3300"/>
        </a:lnSpc>
        <a:spcBef>
          <a:spcPct val="0"/>
        </a:spcBef>
        <a:spcAft>
          <a:spcPct val="0"/>
        </a:spcAft>
        <a:defRPr sz="3300">
          <a:solidFill>
            <a:srgbClr val="000099"/>
          </a:solidFill>
          <a:latin typeface="Futura Bk" pitchFamily="34" charset="0"/>
        </a:defRPr>
      </a:lvl7pPr>
      <a:lvl8pPr marL="1371600" algn="l" rtl="0" eaLnBrk="1" fontAlgn="base" hangingPunct="1">
        <a:lnSpc>
          <a:spcPts val="3300"/>
        </a:lnSpc>
        <a:spcBef>
          <a:spcPct val="0"/>
        </a:spcBef>
        <a:spcAft>
          <a:spcPct val="0"/>
        </a:spcAft>
        <a:defRPr sz="3300">
          <a:solidFill>
            <a:srgbClr val="000099"/>
          </a:solidFill>
          <a:latin typeface="Futura Bk" pitchFamily="34" charset="0"/>
        </a:defRPr>
      </a:lvl8pPr>
      <a:lvl9pPr marL="1828800" algn="l" rtl="0" eaLnBrk="1" fontAlgn="base" hangingPunct="1">
        <a:lnSpc>
          <a:spcPts val="3300"/>
        </a:lnSpc>
        <a:spcBef>
          <a:spcPct val="0"/>
        </a:spcBef>
        <a:spcAft>
          <a:spcPct val="0"/>
        </a:spcAft>
        <a:defRPr sz="3300">
          <a:solidFill>
            <a:srgbClr val="000099"/>
          </a:solidFill>
          <a:latin typeface="Futura Bk" pitchFamily="34" charset="0"/>
        </a:defRPr>
      </a:lvl9pPr>
    </p:titleStyle>
    <p:bodyStyle>
      <a:lvl1pPr marL="174625" indent="-174625" algn="l" rtl="0" eaLnBrk="1" fontAlgn="base" hangingPunct="1">
        <a:lnSpc>
          <a:spcPct val="110000"/>
        </a:lnSpc>
        <a:spcBef>
          <a:spcPts val="1000"/>
        </a:spcBef>
        <a:spcAft>
          <a:spcPct val="0"/>
        </a:spcAft>
        <a:buClr>
          <a:srgbClr val="C0C0C0"/>
        </a:buClr>
        <a:buSzPct val="80000"/>
        <a:buChar char="•"/>
        <a:defRPr sz="2000">
          <a:solidFill>
            <a:srgbClr val="000099"/>
          </a:solidFill>
          <a:latin typeface="+mn-lt"/>
          <a:ea typeface="+mn-ea"/>
          <a:cs typeface="+mn-cs"/>
        </a:defRPr>
      </a:lvl1pPr>
      <a:lvl2pPr marL="528638" indent="-174625" algn="l" rtl="0" eaLnBrk="1" fontAlgn="base" hangingPunct="1">
        <a:lnSpc>
          <a:spcPct val="110000"/>
        </a:lnSpc>
        <a:spcBef>
          <a:spcPts val="500"/>
        </a:spcBef>
        <a:spcAft>
          <a:spcPct val="0"/>
        </a:spcAft>
        <a:buClr>
          <a:srgbClr val="C0C0C0"/>
        </a:buClr>
        <a:buSzPct val="80000"/>
        <a:buFont typeface="Arial" pitchFamily="34" charset="0"/>
        <a:buChar char="−"/>
        <a:defRPr>
          <a:solidFill>
            <a:srgbClr val="000099"/>
          </a:solidFill>
          <a:latin typeface="+mn-lt"/>
        </a:defRPr>
      </a:lvl2pPr>
      <a:lvl3pPr marL="895350" indent="-187325" algn="l" rtl="0" eaLnBrk="1" fontAlgn="base" hangingPunct="1">
        <a:lnSpc>
          <a:spcPct val="110000"/>
        </a:lnSpc>
        <a:spcBef>
          <a:spcPts val="400"/>
        </a:spcBef>
        <a:spcAft>
          <a:spcPct val="0"/>
        </a:spcAft>
        <a:buClr>
          <a:srgbClr val="C0C0C0"/>
        </a:buClr>
        <a:buSzPct val="80000"/>
        <a:buFont typeface="Wingdings" pitchFamily="2" charset="2"/>
        <a:buChar char="§"/>
        <a:defRPr sz="1600">
          <a:solidFill>
            <a:srgbClr val="000099"/>
          </a:solidFill>
          <a:latin typeface="+mn-lt"/>
        </a:defRPr>
      </a:lvl3pPr>
      <a:lvl4pPr marL="1254125" indent="-179388" algn="l" rtl="0" eaLnBrk="1" fontAlgn="base" hangingPunct="1">
        <a:lnSpc>
          <a:spcPct val="110000"/>
        </a:lnSpc>
        <a:spcBef>
          <a:spcPts val="400"/>
        </a:spcBef>
        <a:spcAft>
          <a:spcPct val="0"/>
        </a:spcAft>
        <a:buClr>
          <a:srgbClr val="C0C0C0"/>
        </a:buClr>
        <a:buSzPct val="80000"/>
        <a:buChar char="o"/>
        <a:defRPr sz="1400">
          <a:solidFill>
            <a:srgbClr val="000099"/>
          </a:solidFill>
          <a:latin typeface="+mn-lt"/>
        </a:defRPr>
      </a:lvl4pPr>
      <a:lvl5pPr marL="1600200" indent="-166688" algn="l" rtl="0" eaLnBrk="1" fontAlgn="base" hangingPunct="1">
        <a:lnSpc>
          <a:spcPct val="110000"/>
        </a:lnSpc>
        <a:spcBef>
          <a:spcPts val="400"/>
        </a:spcBef>
        <a:spcAft>
          <a:spcPct val="0"/>
        </a:spcAft>
        <a:buClr>
          <a:srgbClr val="C0C0C0"/>
        </a:buClr>
        <a:buSzPct val="80000"/>
        <a:buChar char="•"/>
        <a:defRPr sz="1400">
          <a:solidFill>
            <a:srgbClr val="000099"/>
          </a:solidFill>
          <a:latin typeface="+mn-lt"/>
        </a:defRPr>
      </a:lvl5pPr>
      <a:lvl6pPr marL="2057400" indent="-166688" algn="l" rtl="0" eaLnBrk="1" fontAlgn="base" hangingPunct="1">
        <a:lnSpc>
          <a:spcPct val="110000"/>
        </a:lnSpc>
        <a:spcBef>
          <a:spcPts val="400"/>
        </a:spcBef>
        <a:spcAft>
          <a:spcPct val="0"/>
        </a:spcAft>
        <a:buClr>
          <a:srgbClr val="C0C0C0"/>
        </a:buClr>
        <a:buSzPct val="80000"/>
        <a:buChar char="•"/>
        <a:defRPr sz="1400">
          <a:solidFill>
            <a:srgbClr val="000099"/>
          </a:solidFill>
          <a:latin typeface="+mn-lt"/>
        </a:defRPr>
      </a:lvl6pPr>
      <a:lvl7pPr marL="2514600" indent="-166688" algn="l" rtl="0" eaLnBrk="1" fontAlgn="base" hangingPunct="1">
        <a:lnSpc>
          <a:spcPct val="110000"/>
        </a:lnSpc>
        <a:spcBef>
          <a:spcPts val="400"/>
        </a:spcBef>
        <a:spcAft>
          <a:spcPct val="0"/>
        </a:spcAft>
        <a:buClr>
          <a:srgbClr val="C0C0C0"/>
        </a:buClr>
        <a:buSzPct val="80000"/>
        <a:buChar char="•"/>
        <a:defRPr sz="1400">
          <a:solidFill>
            <a:srgbClr val="000099"/>
          </a:solidFill>
          <a:latin typeface="+mn-lt"/>
        </a:defRPr>
      </a:lvl7pPr>
      <a:lvl8pPr marL="2971800" indent="-166688" algn="l" rtl="0" eaLnBrk="1" fontAlgn="base" hangingPunct="1">
        <a:lnSpc>
          <a:spcPct val="110000"/>
        </a:lnSpc>
        <a:spcBef>
          <a:spcPts val="400"/>
        </a:spcBef>
        <a:spcAft>
          <a:spcPct val="0"/>
        </a:spcAft>
        <a:buClr>
          <a:srgbClr val="C0C0C0"/>
        </a:buClr>
        <a:buSzPct val="80000"/>
        <a:buChar char="•"/>
        <a:defRPr sz="1400">
          <a:solidFill>
            <a:srgbClr val="000099"/>
          </a:solidFill>
          <a:latin typeface="+mn-lt"/>
        </a:defRPr>
      </a:lvl8pPr>
      <a:lvl9pPr marL="3429000" indent="-166688" algn="l" rtl="0" eaLnBrk="1" fontAlgn="base" hangingPunct="1">
        <a:lnSpc>
          <a:spcPct val="110000"/>
        </a:lnSpc>
        <a:spcBef>
          <a:spcPts val="400"/>
        </a:spcBef>
        <a:spcAft>
          <a:spcPct val="0"/>
        </a:spcAft>
        <a:buClr>
          <a:srgbClr val="C0C0C0"/>
        </a:buClr>
        <a:buSzPct val="80000"/>
        <a:buChar char="•"/>
        <a:defRPr sz="14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5F1F3"/>
        </a:solidFill>
        <a:effectLst/>
      </p:bgPr>
    </p:bg>
    <p:spTree>
      <p:nvGrpSpPr>
        <p:cNvPr id="1" name=""/>
        <p:cNvGrpSpPr/>
        <p:nvPr/>
      </p:nvGrpSpPr>
      <p:grpSpPr>
        <a:xfrm>
          <a:off x="0" y="0"/>
          <a:ext cx="0" cy="0"/>
          <a:chOff x="0" y="0"/>
          <a:chExt cx="0" cy="0"/>
        </a:xfrm>
      </p:grpSpPr>
      <p:pic>
        <p:nvPicPr>
          <p:cNvPr id="2050" name="Picture 15"/>
          <p:cNvPicPr>
            <a:picLocks noChangeAspect="1" noChangeArrowheads="1"/>
          </p:cNvPicPr>
          <p:nvPr/>
        </p:nvPicPr>
        <p:blipFill>
          <a:blip r:embed="rId13" cstate="print"/>
          <a:srcRect/>
          <a:stretch>
            <a:fillRect/>
          </a:stretch>
        </p:blipFill>
        <p:spPr bwMode="white">
          <a:xfrm>
            <a:off x="0" y="0"/>
            <a:ext cx="9175750" cy="6927850"/>
          </a:xfrm>
          <a:prstGeom prst="rect">
            <a:avLst/>
          </a:prstGeom>
          <a:noFill/>
          <a:ln w="25400" algn="ctr">
            <a:noFill/>
            <a:miter lim="800000"/>
            <a:headEnd/>
            <a:tailEnd/>
          </a:ln>
        </p:spPr>
      </p:pic>
      <p:sp>
        <p:nvSpPr>
          <p:cNvPr id="2051" name="TextBox 7"/>
          <p:cNvSpPr txBox="1">
            <a:spLocks noChangeArrowheads="1"/>
          </p:cNvSpPr>
          <p:nvPr/>
        </p:nvSpPr>
        <p:spPr bwMode="gray">
          <a:xfrm>
            <a:off x="365125" y="6462713"/>
            <a:ext cx="3940175"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700" smtClean="0">
                <a:solidFill>
                  <a:srgbClr val="BADCC0"/>
                </a:solidFill>
                <a:latin typeface="Futura Bk" pitchFamily="34" charset="0"/>
              </a:rPr>
              <a:t>Company Confidential</a:t>
            </a:r>
          </a:p>
        </p:txBody>
      </p:sp>
      <p:pic>
        <p:nvPicPr>
          <p:cNvPr id="2052" name="Picture 27"/>
          <p:cNvPicPr>
            <a:picLocks noChangeAspect="1" noChangeArrowheads="1"/>
          </p:cNvPicPr>
          <p:nvPr/>
        </p:nvPicPr>
        <p:blipFill>
          <a:blip r:embed="rId14" cstate="print"/>
          <a:srcRect/>
          <a:stretch>
            <a:fillRect/>
          </a:stretch>
        </p:blipFill>
        <p:spPr bwMode="auto">
          <a:xfrm>
            <a:off x="7978775" y="1925638"/>
            <a:ext cx="1165225" cy="4932362"/>
          </a:xfrm>
          <a:prstGeom prst="rect">
            <a:avLst/>
          </a:prstGeom>
          <a:noFill/>
          <a:ln w="25400" algn="ctr">
            <a:noFill/>
            <a:miter lim="800000"/>
            <a:headEnd/>
            <a:tailEnd/>
          </a:ln>
        </p:spPr>
      </p:pic>
      <p:sp>
        <p:nvSpPr>
          <p:cNvPr id="2053" name="Title Placeholder 1"/>
          <p:cNvSpPr>
            <a:spLocks noGrp="1"/>
          </p:cNvSpPr>
          <p:nvPr>
            <p:ph type="title"/>
          </p:nvPr>
        </p:nvSpPr>
        <p:spPr bwMode="auto">
          <a:xfrm>
            <a:off x="755650" y="2781300"/>
            <a:ext cx="7416800" cy="131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TITLE PLACEHOLDER</a:t>
            </a:r>
          </a:p>
        </p:txBody>
      </p:sp>
      <p:sp>
        <p:nvSpPr>
          <p:cNvPr id="2054" name="Rectangle 29"/>
          <p:cNvSpPr>
            <a:spLocks noGrp="1" noChangeArrowheads="1"/>
          </p:cNvSpPr>
          <p:nvPr>
            <p:ph type="body" idx="1"/>
          </p:nvPr>
        </p:nvSpPr>
        <p:spPr bwMode="auto">
          <a:xfrm>
            <a:off x="352425" y="4721225"/>
            <a:ext cx="4364038" cy="1371600"/>
          </a:xfrm>
          <a:prstGeom prst="rect">
            <a:avLst/>
          </a:prstGeom>
          <a:noFill/>
          <a:ln w="9525">
            <a:noFill/>
            <a:miter lim="800000"/>
            <a:headEnd/>
            <a:tailEnd/>
          </a:ln>
        </p:spPr>
        <p:txBody>
          <a:bodyPr vert="horz" wrap="none" lIns="91440" tIns="45720" rIns="91440" bIns="45720" numCol="1" anchor="b" anchorCtr="0" compatLnSpc="1">
            <a:prstTxWarp prst="textNoShape">
              <a:avLst/>
            </a:prstTxWarp>
          </a:bodyPr>
          <a:lstStyle/>
          <a:p>
            <a:pPr lvl="0"/>
            <a:r>
              <a:rPr lang="en-GB" smtClean="0"/>
              <a:t>Subtitle Placeholder Here</a:t>
            </a:r>
          </a:p>
          <a:p>
            <a:pPr lvl="0"/>
            <a:r>
              <a:rPr lang="en-GB" smtClean="0"/>
              <a:t>2nd Line</a:t>
            </a:r>
          </a:p>
          <a:p>
            <a:pPr lvl="0"/>
            <a:r>
              <a:rPr lang="en-GB" smtClean="0"/>
              <a:t>3rd Line</a:t>
            </a:r>
          </a:p>
        </p:txBody>
      </p:sp>
      <p:pic>
        <p:nvPicPr>
          <p:cNvPr id="2055" name="Picture 7" descr="CDS_black_large"/>
          <p:cNvPicPr>
            <a:picLocks noChangeAspect="1" noChangeArrowheads="1"/>
          </p:cNvPicPr>
          <p:nvPr/>
        </p:nvPicPr>
        <p:blipFill>
          <a:blip r:embed="rId15" cstate="print"/>
          <a:srcRect/>
          <a:stretch>
            <a:fillRect/>
          </a:stretch>
        </p:blipFill>
        <p:spPr bwMode="auto">
          <a:xfrm>
            <a:off x="7164388" y="273050"/>
            <a:ext cx="1785937" cy="904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par>
    </p:tnLst>
  </p:timing>
  <p:hf sldNum="0" hdr="0"/>
  <p:txStyles>
    <p:titleStyle>
      <a:lvl1pPr algn="ctr" rtl="0" eaLnBrk="1" fontAlgn="base" hangingPunct="1">
        <a:lnSpc>
          <a:spcPts val="4500"/>
        </a:lnSpc>
        <a:spcBef>
          <a:spcPct val="0"/>
        </a:spcBef>
        <a:spcAft>
          <a:spcPct val="0"/>
        </a:spcAft>
        <a:defRPr sz="4000">
          <a:solidFill>
            <a:schemeClr val="bg1"/>
          </a:solidFill>
          <a:latin typeface="+mj-lt"/>
          <a:ea typeface="+mj-ea"/>
          <a:cs typeface="+mj-cs"/>
        </a:defRPr>
      </a:lvl1pPr>
      <a:lvl2pPr algn="ctr" rtl="0" eaLnBrk="1" fontAlgn="base" hangingPunct="1">
        <a:lnSpc>
          <a:spcPts val="4500"/>
        </a:lnSpc>
        <a:spcBef>
          <a:spcPct val="0"/>
        </a:spcBef>
        <a:spcAft>
          <a:spcPct val="0"/>
        </a:spcAft>
        <a:defRPr sz="4000">
          <a:solidFill>
            <a:schemeClr val="bg1"/>
          </a:solidFill>
          <a:latin typeface="Futura Bk" pitchFamily="34" charset="0"/>
        </a:defRPr>
      </a:lvl2pPr>
      <a:lvl3pPr algn="ctr" rtl="0" eaLnBrk="1" fontAlgn="base" hangingPunct="1">
        <a:lnSpc>
          <a:spcPts val="4500"/>
        </a:lnSpc>
        <a:spcBef>
          <a:spcPct val="0"/>
        </a:spcBef>
        <a:spcAft>
          <a:spcPct val="0"/>
        </a:spcAft>
        <a:defRPr sz="4000">
          <a:solidFill>
            <a:schemeClr val="bg1"/>
          </a:solidFill>
          <a:latin typeface="Futura Bk" pitchFamily="34" charset="0"/>
        </a:defRPr>
      </a:lvl3pPr>
      <a:lvl4pPr algn="ctr" rtl="0" eaLnBrk="1" fontAlgn="base" hangingPunct="1">
        <a:lnSpc>
          <a:spcPts val="4500"/>
        </a:lnSpc>
        <a:spcBef>
          <a:spcPct val="0"/>
        </a:spcBef>
        <a:spcAft>
          <a:spcPct val="0"/>
        </a:spcAft>
        <a:defRPr sz="4000">
          <a:solidFill>
            <a:schemeClr val="bg1"/>
          </a:solidFill>
          <a:latin typeface="Futura Bk" pitchFamily="34" charset="0"/>
        </a:defRPr>
      </a:lvl4pPr>
      <a:lvl5pPr algn="ctr" rtl="0" eaLnBrk="1" fontAlgn="base" hangingPunct="1">
        <a:lnSpc>
          <a:spcPts val="4500"/>
        </a:lnSpc>
        <a:spcBef>
          <a:spcPct val="0"/>
        </a:spcBef>
        <a:spcAft>
          <a:spcPct val="0"/>
        </a:spcAft>
        <a:defRPr sz="4000">
          <a:solidFill>
            <a:schemeClr val="bg1"/>
          </a:solidFill>
          <a:latin typeface="Futura Bk" pitchFamily="34" charset="0"/>
        </a:defRPr>
      </a:lvl5pPr>
      <a:lvl6pPr marL="457200" algn="ctr" rtl="0" eaLnBrk="1" fontAlgn="base" hangingPunct="1">
        <a:lnSpc>
          <a:spcPts val="4500"/>
        </a:lnSpc>
        <a:spcBef>
          <a:spcPct val="0"/>
        </a:spcBef>
        <a:spcAft>
          <a:spcPct val="0"/>
        </a:spcAft>
        <a:defRPr sz="4000">
          <a:solidFill>
            <a:schemeClr val="bg1"/>
          </a:solidFill>
          <a:latin typeface="Futura Bk" pitchFamily="34" charset="0"/>
        </a:defRPr>
      </a:lvl6pPr>
      <a:lvl7pPr marL="914400" algn="ctr" rtl="0" eaLnBrk="1" fontAlgn="base" hangingPunct="1">
        <a:lnSpc>
          <a:spcPts val="4500"/>
        </a:lnSpc>
        <a:spcBef>
          <a:spcPct val="0"/>
        </a:spcBef>
        <a:spcAft>
          <a:spcPct val="0"/>
        </a:spcAft>
        <a:defRPr sz="4000">
          <a:solidFill>
            <a:schemeClr val="bg1"/>
          </a:solidFill>
          <a:latin typeface="Futura Bk" pitchFamily="34" charset="0"/>
        </a:defRPr>
      </a:lvl7pPr>
      <a:lvl8pPr marL="1371600" algn="ctr" rtl="0" eaLnBrk="1" fontAlgn="base" hangingPunct="1">
        <a:lnSpc>
          <a:spcPts val="4500"/>
        </a:lnSpc>
        <a:spcBef>
          <a:spcPct val="0"/>
        </a:spcBef>
        <a:spcAft>
          <a:spcPct val="0"/>
        </a:spcAft>
        <a:defRPr sz="4000">
          <a:solidFill>
            <a:schemeClr val="bg1"/>
          </a:solidFill>
          <a:latin typeface="Futura Bk" pitchFamily="34" charset="0"/>
        </a:defRPr>
      </a:lvl8pPr>
      <a:lvl9pPr marL="1828800" algn="ctr" rtl="0" eaLnBrk="1" fontAlgn="base" hangingPunct="1">
        <a:lnSpc>
          <a:spcPts val="4500"/>
        </a:lnSpc>
        <a:spcBef>
          <a:spcPct val="0"/>
        </a:spcBef>
        <a:spcAft>
          <a:spcPct val="0"/>
        </a:spcAft>
        <a:defRPr sz="4000">
          <a:solidFill>
            <a:schemeClr val="bg1"/>
          </a:solidFill>
          <a:latin typeface="Futura Bk" pitchFamily="34" charset="0"/>
        </a:defRPr>
      </a:lvl9pPr>
    </p:titleStyle>
    <p:bodyStyle>
      <a:lvl1pPr marL="225425" indent="-225425" algn="l" rtl="0" eaLnBrk="1" fontAlgn="base" hangingPunct="1">
        <a:lnSpc>
          <a:spcPct val="110000"/>
        </a:lnSpc>
        <a:spcBef>
          <a:spcPts val="500"/>
        </a:spcBef>
        <a:spcAft>
          <a:spcPct val="0"/>
        </a:spcAft>
        <a:buClr>
          <a:srgbClr val="000000"/>
        </a:buClr>
        <a:buSzPct val="100000"/>
        <a:buFont typeface="Futura Bk" pitchFamily="34" charset="0"/>
        <a:defRPr>
          <a:solidFill>
            <a:schemeClr val="bg1"/>
          </a:solidFill>
          <a:latin typeface="+mn-lt"/>
          <a:ea typeface="+mn-ea"/>
          <a:cs typeface="+mn-cs"/>
        </a:defRPr>
      </a:lvl1pPr>
      <a:lvl2pPr marL="341313" indent="-112713" algn="l" rtl="0" eaLnBrk="1" fontAlgn="base" hangingPunct="1">
        <a:lnSpc>
          <a:spcPct val="110000"/>
        </a:lnSpc>
        <a:spcBef>
          <a:spcPts val="500"/>
        </a:spcBef>
        <a:spcAft>
          <a:spcPct val="0"/>
        </a:spcAft>
        <a:buSzPct val="80000"/>
        <a:buFont typeface="Arial" pitchFamily="34" charset="0"/>
        <a:buChar char="•"/>
        <a:defRPr sz="1600">
          <a:solidFill>
            <a:schemeClr val="tx1"/>
          </a:solidFill>
          <a:latin typeface="+mn-lt"/>
        </a:defRPr>
      </a:lvl2pPr>
      <a:lvl3pPr marL="568325" indent="-165100" algn="l" rtl="0" eaLnBrk="1" fontAlgn="base" hangingPunct="1">
        <a:lnSpc>
          <a:spcPct val="110000"/>
        </a:lnSpc>
        <a:spcBef>
          <a:spcPts val="400"/>
        </a:spcBef>
        <a:spcAft>
          <a:spcPct val="0"/>
        </a:spcAft>
        <a:buSzPct val="100000"/>
        <a:buFont typeface="Futura Bk" pitchFamily="34" charset="0"/>
        <a:buChar char="−"/>
        <a:defRPr sz="1200">
          <a:solidFill>
            <a:schemeClr val="tx1"/>
          </a:solidFill>
          <a:latin typeface="+mn-lt"/>
        </a:defRPr>
      </a:lvl3pPr>
      <a:lvl4pPr marL="800100" indent="-106363" algn="l" rtl="0" eaLnBrk="1" fontAlgn="base" hangingPunct="1">
        <a:lnSpc>
          <a:spcPct val="110000"/>
        </a:lnSpc>
        <a:spcBef>
          <a:spcPts val="400"/>
        </a:spcBef>
        <a:spcAft>
          <a:spcPct val="0"/>
        </a:spcAft>
        <a:buSzPct val="80000"/>
        <a:buFont typeface="Arial" pitchFamily="34" charset="0"/>
        <a:buChar char="•"/>
        <a:defRPr sz="1200">
          <a:solidFill>
            <a:schemeClr val="tx1"/>
          </a:solidFill>
          <a:latin typeface="+mn-lt"/>
        </a:defRPr>
      </a:lvl4pPr>
      <a:lvl5pPr marL="1028700" indent="-168275" algn="l" rtl="0" eaLnBrk="1" fontAlgn="base" hangingPunct="1">
        <a:lnSpc>
          <a:spcPct val="110000"/>
        </a:lnSpc>
        <a:spcBef>
          <a:spcPts val="400"/>
        </a:spcBef>
        <a:spcAft>
          <a:spcPct val="0"/>
        </a:spcAft>
        <a:buSzPct val="100000"/>
        <a:buFont typeface="Futura Bk" pitchFamily="34" charset="0"/>
        <a:buChar char="−"/>
        <a:defRPr sz="1200">
          <a:solidFill>
            <a:schemeClr val="tx1"/>
          </a:solidFill>
          <a:latin typeface="+mn-lt"/>
        </a:defRPr>
      </a:lvl5pPr>
      <a:lvl6pPr marL="1485900" indent="-168275" algn="l" rtl="0" eaLnBrk="1" fontAlgn="base" hangingPunct="1">
        <a:lnSpc>
          <a:spcPct val="110000"/>
        </a:lnSpc>
        <a:spcBef>
          <a:spcPts val="400"/>
        </a:spcBef>
        <a:spcAft>
          <a:spcPct val="0"/>
        </a:spcAft>
        <a:buSzPct val="100000"/>
        <a:buFont typeface="Futura Bk" pitchFamily="34" charset="0"/>
        <a:buChar char="−"/>
        <a:defRPr sz="1200">
          <a:solidFill>
            <a:schemeClr val="tx1"/>
          </a:solidFill>
          <a:latin typeface="+mn-lt"/>
        </a:defRPr>
      </a:lvl6pPr>
      <a:lvl7pPr marL="1943100" indent="-168275" algn="l" rtl="0" eaLnBrk="1" fontAlgn="base" hangingPunct="1">
        <a:lnSpc>
          <a:spcPct val="110000"/>
        </a:lnSpc>
        <a:spcBef>
          <a:spcPts val="400"/>
        </a:spcBef>
        <a:spcAft>
          <a:spcPct val="0"/>
        </a:spcAft>
        <a:buSzPct val="100000"/>
        <a:buFont typeface="Futura Bk" pitchFamily="34" charset="0"/>
        <a:buChar char="−"/>
        <a:defRPr sz="1200">
          <a:solidFill>
            <a:schemeClr val="tx1"/>
          </a:solidFill>
          <a:latin typeface="+mn-lt"/>
        </a:defRPr>
      </a:lvl7pPr>
      <a:lvl8pPr marL="2400300" indent="-168275" algn="l" rtl="0" eaLnBrk="1" fontAlgn="base" hangingPunct="1">
        <a:lnSpc>
          <a:spcPct val="110000"/>
        </a:lnSpc>
        <a:spcBef>
          <a:spcPts val="400"/>
        </a:spcBef>
        <a:spcAft>
          <a:spcPct val="0"/>
        </a:spcAft>
        <a:buSzPct val="100000"/>
        <a:buFont typeface="Futura Bk" pitchFamily="34" charset="0"/>
        <a:buChar char="−"/>
        <a:defRPr sz="1200">
          <a:solidFill>
            <a:schemeClr val="tx1"/>
          </a:solidFill>
          <a:latin typeface="+mn-lt"/>
        </a:defRPr>
      </a:lvl8pPr>
      <a:lvl9pPr marL="2857500" indent="-168275" algn="l" rtl="0" eaLnBrk="1" fontAlgn="base" hangingPunct="1">
        <a:lnSpc>
          <a:spcPct val="110000"/>
        </a:lnSpc>
        <a:spcBef>
          <a:spcPts val="400"/>
        </a:spcBef>
        <a:spcAft>
          <a:spcPct val="0"/>
        </a:spcAft>
        <a:buSzPct val="100000"/>
        <a:buFont typeface="Futura Bk" pitchFamily="34"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bwMode="auto">
          <a:xfrm>
            <a:off x="428625" y="114300"/>
            <a:ext cx="7061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8"/>
          <p:cNvSpPr>
            <a:spLocks noGrp="1" noChangeArrowheads="1"/>
          </p:cNvSpPr>
          <p:nvPr>
            <p:ph type="body" idx="1"/>
          </p:nvPr>
        </p:nvSpPr>
        <p:spPr bwMode="auto">
          <a:xfrm>
            <a:off x="400050" y="1447800"/>
            <a:ext cx="8061325"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7" name="Rectangle 15"/>
          <p:cNvSpPr>
            <a:spLocks noGrp="1" noChangeArrowheads="1"/>
          </p:cNvSpPr>
          <p:nvPr>
            <p:ph type="dt" sz="half" idx="2"/>
          </p:nvPr>
        </p:nvSpPr>
        <p:spPr bwMode="auto">
          <a:xfrm>
            <a:off x="457200" y="6426200"/>
            <a:ext cx="2133600"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Rounded MT Bold" pitchFamily="34" charset="0"/>
              </a:defRPr>
            </a:lvl1pPr>
          </a:lstStyle>
          <a:p>
            <a:pPr>
              <a:defRPr/>
            </a:pPr>
            <a:fld id="{255E35E7-0D52-42E8-9637-9135EDA9C9C5}" type="datetime1">
              <a:rPr lang="en-US" smtClean="0"/>
              <a:pPr>
                <a:defRPr/>
              </a:pPr>
              <a:t>2/12/2013</a:t>
            </a:fld>
            <a:endParaRPr lang="en-US"/>
          </a:p>
        </p:txBody>
      </p:sp>
      <p:sp>
        <p:nvSpPr>
          <p:cNvPr id="207888" name="Rectangle 16"/>
          <p:cNvSpPr>
            <a:spLocks noGrp="1" noChangeArrowheads="1"/>
          </p:cNvSpPr>
          <p:nvPr>
            <p:ph type="ftr" sz="quarter" idx="3"/>
          </p:nvPr>
        </p:nvSpPr>
        <p:spPr bwMode="auto">
          <a:xfrm>
            <a:off x="3124200" y="6426200"/>
            <a:ext cx="2895600"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Rounded MT Bold" pitchFamily="34" charset="0"/>
              </a:defRPr>
            </a:lvl1pPr>
          </a:lstStyle>
          <a:p>
            <a:pPr>
              <a:defRPr/>
            </a:pPr>
            <a:r>
              <a:rPr lang="en-US" smtClean="0"/>
              <a:t>IBM 1750 Training Course</a:t>
            </a:r>
            <a:endParaRPr lang="en-US"/>
          </a:p>
        </p:txBody>
      </p:sp>
      <p:sp>
        <p:nvSpPr>
          <p:cNvPr id="207889" name="Rectangle 17"/>
          <p:cNvSpPr>
            <a:spLocks noGrp="1" noChangeArrowheads="1"/>
          </p:cNvSpPr>
          <p:nvPr>
            <p:ph type="sldNum" sz="quarter" idx="4"/>
          </p:nvPr>
        </p:nvSpPr>
        <p:spPr bwMode="auto">
          <a:xfrm>
            <a:off x="6734175" y="6451600"/>
            <a:ext cx="12446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Rounded MT Bold" pitchFamily="34" charset="0"/>
              </a:defRPr>
            </a:lvl1pPr>
          </a:lstStyle>
          <a:p>
            <a:pPr>
              <a:defRPr/>
            </a:pPr>
            <a:fld id="{A4A22A30-BE63-46F1-92BD-F41729ABAE66}" type="slidenum">
              <a:rPr lang="en-US"/>
              <a:pPr>
                <a:defRPr/>
              </a:pPr>
              <a:t>‹#›</a:t>
            </a:fld>
            <a:endParaRPr lang="en-US"/>
          </a:p>
        </p:txBody>
      </p:sp>
      <p:pic>
        <p:nvPicPr>
          <p:cNvPr id="3079" name="Picture 8" descr="GMT360 logo Blue Hi Def.jpg"/>
          <p:cNvPicPr>
            <a:picLocks noChangeAspect="1"/>
          </p:cNvPicPr>
          <p:nvPr/>
        </p:nvPicPr>
        <p:blipFill>
          <a:blip r:embed="rId15" cstate="print"/>
          <a:srcRect/>
          <a:stretch>
            <a:fillRect/>
          </a:stretch>
        </p:blipFill>
        <p:spPr bwMode="auto">
          <a:xfrm>
            <a:off x="8118475" y="6032500"/>
            <a:ext cx="871538" cy="658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hf sldNum="0" hdr="0"/>
  <p:txStyles>
    <p:titleStyle>
      <a:lvl1pPr algn="l" rtl="0" eaLnBrk="1" fontAlgn="base" hangingPunct="1">
        <a:lnSpc>
          <a:spcPct val="90000"/>
        </a:lnSpc>
        <a:spcBef>
          <a:spcPct val="0"/>
        </a:spcBef>
        <a:spcAft>
          <a:spcPct val="0"/>
        </a:spcAft>
        <a:defRPr sz="3600">
          <a:solidFill>
            <a:schemeClr val="tx1"/>
          </a:solidFill>
          <a:latin typeface="+mj-lt"/>
          <a:ea typeface="+mj-ea"/>
          <a:cs typeface="+mj-cs"/>
        </a:defRPr>
      </a:lvl1pPr>
      <a:lvl2pPr algn="l" rtl="0" eaLnBrk="1" fontAlgn="base" hangingPunct="1">
        <a:lnSpc>
          <a:spcPct val="90000"/>
        </a:lnSpc>
        <a:spcBef>
          <a:spcPct val="0"/>
        </a:spcBef>
        <a:spcAft>
          <a:spcPct val="0"/>
        </a:spcAft>
        <a:defRPr sz="3600">
          <a:solidFill>
            <a:schemeClr val="tx1"/>
          </a:solidFill>
          <a:latin typeface="Arial Rounded MT Bold" pitchFamily="34" charset="0"/>
        </a:defRPr>
      </a:lvl2pPr>
      <a:lvl3pPr algn="l" rtl="0" eaLnBrk="1" fontAlgn="base" hangingPunct="1">
        <a:lnSpc>
          <a:spcPct val="90000"/>
        </a:lnSpc>
        <a:spcBef>
          <a:spcPct val="0"/>
        </a:spcBef>
        <a:spcAft>
          <a:spcPct val="0"/>
        </a:spcAft>
        <a:defRPr sz="3600">
          <a:solidFill>
            <a:schemeClr val="tx1"/>
          </a:solidFill>
          <a:latin typeface="Arial Rounded MT Bold" pitchFamily="34" charset="0"/>
        </a:defRPr>
      </a:lvl3pPr>
      <a:lvl4pPr algn="l" rtl="0" eaLnBrk="1" fontAlgn="base" hangingPunct="1">
        <a:lnSpc>
          <a:spcPct val="90000"/>
        </a:lnSpc>
        <a:spcBef>
          <a:spcPct val="0"/>
        </a:spcBef>
        <a:spcAft>
          <a:spcPct val="0"/>
        </a:spcAft>
        <a:defRPr sz="3600">
          <a:solidFill>
            <a:schemeClr val="tx1"/>
          </a:solidFill>
          <a:latin typeface="Arial Rounded MT Bold" pitchFamily="34" charset="0"/>
        </a:defRPr>
      </a:lvl4pPr>
      <a:lvl5pPr algn="l" rtl="0" eaLnBrk="1" fontAlgn="base" hangingPunct="1">
        <a:lnSpc>
          <a:spcPct val="90000"/>
        </a:lnSpc>
        <a:spcBef>
          <a:spcPct val="0"/>
        </a:spcBef>
        <a:spcAft>
          <a:spcPct val="0"/>
        </a:spcAft>
        <a:defRPr sz="3600">
          <a:solidFill>
            <a:schemeClr val="tx1"/>
          </a:solidFill>
          <a:latin typeface="Arial Rounded MT Bold" pitchFamily="34" charset="0"/>
        </a:defRPr>
      </a:lvl5pPr>
      <a:lvl6pPr marL="457200" algn="l" rtl="0" eaLnBrk="1" fontAlgn="base" hangingPunct="1">
        <a:lnSpc>
          <a:spcPct val="90000"/>
        </a:lnSpc>
        <a:spcBef>
          <a:spcPct val="0"/>
        </a:spcBef>
        <a:spcAft>
          <a:spcPct val="0"/>
        </a:spcAft>
        <a:defRPr sz="3600">
          <a:solidFill>
            <a:schemeClr val="tx1"/>
          </a:solidFill>
          <a:latin typeface="Arial Rounded MT Bold" pitchFamily="34" charset="0"/>
        </a:defRPr>
      </a:lvl6pPr>
      <a:lvl7pPr marL="914400" algn="l" rtl="0" eaLnBrk="1" fontAlgn="base" hangingPunct="1">
        <a:lnSpc>
          <a:spcPct val="90000"/>
        </a:lnSpc>
        <a:spcBef>
          <a:spcPct val="0"/>
        </a:spcBef>
        <a:spcAft>
          <a:spcPct val="0"/>
        </a:spcAft>
        <a:defRPr sz="3600">
          <a:solidFill>
            <a:schemeClr val="tx1"/>
          </a:solidFill>
          <a:latin typeface="Arial Rounded MT Bold" pitchFamily="34" charset="0"/>
        </a:defRPr>
      </a:lvl7pPr>
      <a:lvl8pPr marL="1371600" algn="l" rtl="0" eaLnBrk="1" fontAlgn="base" hangingPunct="1">
        <a:lnSpc>
          <a:spcPct val="90000"/>
        </a:lnSpc>
        <a:spcBef>
          <a:spcPct val="0"/>
        </a:spcBef>
        <a:spcAft>
          <a:spcPct val="0"/>
        </a:spcAft>
        <a:defRPr sz="3600">
          <a:solidFill>
            <a:schemeClr val="tx1"/>
          </a:solidFill>
          <a:latin typeface="Arial Rounded MT Bold" pitchFamily="34" charset="0"/>
        </a:defRPr>
      </a:lvl8pPr>
      <a:lvl9pPr marL="1828800" algn="l" rtl="0" eaLnBrk="1" fontAlgn="base" hangingPunct="1">
        <a:lnSpc>
          <a:spcPct val="90000"/>
        </a:lnSpc>
        <a:spcBef>
          <a:spcPct val="0"/>
        </a:spcBef>
        <a:spcAft>
          <a:spcPct val="0"/>
        </a:spcAft>
        <a:defRPr sz="3600">
          <a:solidFill>
            <a:schemeClr val="tx1"/>
          </a:solidFill>
          <a:latin typeface="Arial Rounded MT Bold" pitchFamily="34" charset="0"/>
        </a:defRPr>
      </a:lvl9pPr>
    </p:titleStyle>
    <p:bodyStyle>
      <a:lvl1pPr marL="228600" indent="-228600" algn="l" rtl="0" eaLnBrk="1" fontAlgn="base" hangingPunct="1">
        <a:lnSpc>
          <a:spcPct val="90000"/>
        </a:lnSpc>
        <a:spcBef>
          <a:spcPct val="30000"/>
        </a:spcBef>
        <a:spcAft>
          <a:spcPct val="10000"/>
        </a:spcAft>
        <a:buClr>
          <a:srgbClr val="B2B3B5"/>
        </a:buClr>
        <a:buSzPct val="75000"/>
        <a:buChar char="•"/>
        <a:defRPr sz="2800" i="1">
          <a:solidFill>
            <a:schemeClr val="tx1"/>
          </a:solidFill>
          <a:latin typeface="+mn-lt"/>
          <a:ea typeface="+mn-ea"/>
          <a:cs typeface="+mn-cs"/>
        </a:defRPr>
      </a:lvl1pPr>
      <a:lvl2pPr marL="571500" indent="-228600" algn="l" rtl="0" eaLnBrk="1" fontAlgn="base" hangingPunct="1">
        <a:lnSpc>
          <a:spcPct val="90000"/>
        </a:lnSpc>
        <a:spcBef>
          <a:spcPct val="10000"/>
        </a:spcBef>
        <a:spcAft>
          <a:spcPct val="10000"/>
        </a:spcAft>
        <a:buClr>
          <a:srgbClr val="B2B3B5"/>
        </a:buClr>
        <a:buChar char="•"/>
        <a:defRPr sz="2400" i="1">
          <a:solidFill>
            <a:schemeClr val="tx1"/>
          </a:solidFill>
          <a:latin typeface="+mn-lt"/>
        </a:defRPr>
      </a:lvl2pPr>
      <a:lvl3pPr marL="914400" indent="-228600" algn="l" rtl="0" eaLnBrk="1" fontAlgn="base" hangingPunct="1">
        <a:lnSpc>
          <a:spcPct val="90000"/>
        </a:lnSpc>
        <a:spcBef>
          <a:spcPct val="10000"/>
        </a:spcBef>
        <a:spcAft>
          <a:spcPct val="10000"/>
        </a:spcAft>
        <a:buClr>
          <a:srgbClr val="B2B3B5"/>
        </a:buClr>
        <a:buChar char="•"/>
        <a:defRPr sz="2000" i="1">
          <a:solidFill>
            <a:schemeClr val="tx1"/>
          </a:solidFill>
          <a:latin typeface="+mn-lt"/>
        </a:defRPr>
      </a:lvl3pPr>
      <a:lvl4pPr marL="1257300" indent="-228600" algn="l" rtl="0" eaLnBrk="1" fontAlgn="base" hangingPunct="1">
        <a:lnSpc>
          <a:spcPct val="90000"/>
        </a:lnSpc>
        <a:spcBef>
          <a:spcPct val="10000"/>
        </a:spcBef>
        <a:spcAft>
          <a:spcPct val="10000"/>
        </a:spcAft>
        <a:buClr>
          <a:srgbClr val="B2B3B5"/>
        </a:buClr>
        <a:buChar char="•"/>
        <a:defRPr sz="2000" i="1">
          <a:solidFill>
            <a:schemeClr val="tx1"/>
          </a:solidFill>
          <a:latin typeface="+mn-lt"/>
        </a:defRPr>
      </a:lvl4pPr>
      <a:lvl5pPr marL="1600200" indent="-228600" algn="l" rtl="0" eaLnBrk="1" fontAlgn="base" hangingPunct="1">
        <a:lnSpc>
          <a:spcPct val="90000"/>
        </a:lnSpc>
        <a:spcBef>
          <a:spcPct val="10000"/>
        </a:spcBef>
        <a:spcAft>
          <a:spcPct val="10000"/>
        </a:spcAft>
        <a:buClr>
          <a:srgbClr val="B2B3B5"/>
        </a:buClr>
        <a:buChar char="•"/>
        <a:defRPr sz="2000" i="1">
          <a:solidFill>
            <a:schemeClr val="tx1"/>
          </a:solidFill>
          <a:latin typeface="+mn-lt"/>
        </a:defRPr>
      </a:lvl5pPr>
      <a:lvl6pPr marL="2057400" indent="-228600" algn="l" rtl="0" eaLnBrk="1" fontAlgn="base" hangingPunct="1">
        <a:lnSpc>
          <a:spcPct val="90000"/>
        </a:lnSpc>
        <a:spcBef>
          <a:spcPct val="10000"/>
        </a:spcBef>
        <a:spcAft>
          <a:spcPct val="10000"/>
        </a:spcAft>
        <a:buClr>
          <a:srgbClr val="B2B3B5"/>
        </a:buClr>
        <a:buChar char="•"/>
        <a:defRPr sz="2000">
          <a:solidFill>
            <a:schemeClr val="tx1"/>
          </a:solidFill>
          <a:latin typeface="+mn-lt"/>
        </a:defRPr>
      </a:lvl6pPr>
      <a:lvl7pPr marL="2514600" indent="-228600" algn="l" rtl="0" eaLnBrk="1" fontAlgn="base" hangingPunct="1">
        <a:lnSpc>
          <a:spcPct val="90000"/>
        </a:lnSpc>
        <a:spcBef>
          <a:spcPct val="10000"/>
        </a:spcBef>
        <a:spcAft>
          <a:spcPct val="10000"/>
        </a:spcAft>
        <a:buClr>
          <a:srgbClr val="B2B3B5"/>
        </a:buClr>
        <a:buChar char="•"/>
        <a:defRPr sz="2000">
          <a:solidFill>
            <a:schemeClr val="tx1"/>
          </a:solidFill>
          <a:latin typeface="+mn-lt"/>
        </a:defRPr>
      </a:lvl7pPr>
      <a:lvl8pPr marL="2971800" indent="-228600" algn="l" rtl="0" eaLnBrk="1" fontAlgn="base" hangingPunct="1">
        <a:lnSpc>
          <a:spcPct val="90000"/>
        </a:lnSpc>
        <a:spcBef>
          <a:spcPct val="10000"/>
        </a:spcBef>
        <a:spcAft>
          <a:spcPct val="10000"/>
        </a:spcAft>
        <a:buClr>
          <a:srgbClr val="B2B3B5"/>
        </a:buClr>
        <a:buChar char="•"/>
        <a:defRPr sz="2000">
          <a:solidFill>
            <a:schemeClr val="tx1"/>
          </a:solidFill>
          <a:latin typeface="+mn-lt"/>
        </a:defRPr>
      </a:lvl8pPr>
      <a:lvl9pPr marL="3429000" indent="-228600" algn="l" rtl="0" eaLnBrk="1" fontAlgn="base" hangingPunct="1">
        <a:lnSpc>
          <a:spcPct val="90000"/>
        </a:lnSpc>
        <a:spcBef>
          <a:spcPct val="10000"/>
        </a:spcBef>
        <a:spcAft>
          <a:spcPct val="10000"/>
        </a:spcAft>
        <a:buClr>
          <a:srgbClr val="B2B3B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428625" y="114300"/>
            <a:ext cx="7061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8"/>
          <p:cNvSpPr>
            <a:spLocks noGrp="1" noChangeArrowheads="1"/>
          </p:cNvSpPr>
          <p:nvPr>
            <p:ph type="body" idx="1"/>
          </p:nvPr>
        </p:nvSpPr>
        <p:spPr bwMode="auto">
          <a:xfrm>
            <a:off x="400050" y="1447800"/>
            <a:ext cx="8061325"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7" name="Rectangle 15"/>
          <p:cNvSpPr>
            <a:spLocks noGrp="1" noChangeArrowheads="1"/>
          </p:cNvSpPr>
          <p:nvPr>
            <p:ph type="dt" sz="half" idx="2"/>
          </p:nvPr>
        </p:nvSpPr>
        <p:spPr bwMode="auto">
          <a:xfrm>
            <a:off x="457200" y="6426200"/>
            <a:ext cx="2133600"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9DDF7620-2AAF-40DF-A708-4E98F1A023FA}" type="datetime1">
              <a:rPr lang="en-US" smtClean="0"/>
              <a:pPr>
                <a:defRPr/>
              </a:pPr>
              <a:t>2/12/2013</a:t>
            </a:fld>
            <a:endParaRPr lang="en-US"/>
          </a:p>
        </p:txBody>
      </p:sp>
      <p:sp>
        <p:nvSpPr>
          <p:cNvPr id="207888" name="Rectangle 16"/>
          <p:cNvSpPr>
            <a:spLocks noGrp="1" noChangeArrowheads="1"/>
          </p:cNvSpPr>
          <p:nvPr>
            <p:ph type="ftr" sz="quarter" idx="3"/>
          </p:nvPr>
        </p:nvSpPr>
        <p:spPr bwMode="auto">
          <a:xfrm>
            <a:off x="3124200" y="6426200"/>
            <a:ext cx="2895600"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US" smtClean="0"/>
              <a:t>IBM 1750 Training Course</a:t>
            </a:r>
            <a:endParaRPr lang="en-US"/>
          </a:p>
        </p:txBody>
      </p:sp>
      <p:sp>
        <p:nvSpPr>
          <p:cNvPr id="207889" name="Rectangle 17"/>
          <p:cNvSpPr>
            <a:spLocks noGrp="1" noChangeArrowheads="1"/>
          </p:cNvSpPr>
          <p:nvPr>
            <p:ph type="sldNum" sz="quarter" idx="4"/>
          </p:nvPr>
        </p:nvSpPr>
        <p:spPr bwMode="auto">
          <a:xfrm>
            <a:off x="6734175" y="6451600"/>
            <a:ext cx="12446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F63581A-BBE6-4CC0-8E72-E649557566EB}" type="slidenum">
              <a:rPr lang="en-US"/>
              <a:pPr>
                <a:defRPr/>
              </a:pPr>
              <a:t>‹#›</a:t>
            </a:fld>
            <a:endParaRPr lang="en-US"/>
          </a:p>
        </p:txBody>
      </p:sp>
      <p:pic>
        <p:nvPicPr>
          <p:cNvPr id="4103" name="Picture 8" descr="GMT360 logo Blue Hi Def.jpg"/>
          <p:cNvPicPr>
            <a:picLocks noChangeAspect="1"/>
          </p:cNvPicPr>
          <p:nvPr/>
        </p:nvPicPr>
        <p:blipFill>
          <a:blip r:embed="rId16" cstate="print"/>
          <a:srcRect/>
          <a:stretch>
            <a:fillRect/>
          </a:stretch>
        </p:blipFill>
        <p:spPr bwMode="auto">
          <a:xfrm>
            <a:off x="8118475" y="6032500"/>
            <a:ext cx="871538" cy="658813"/>
          </a:xfrm>
          <a:prstGeom prst="rect">
            <a:avLst/>
          </a:prstGeom>
          <a:noFill/>
          <a:ln w="9525">
            <a:noFill/>
            <a:miter lim="800000"/>
            <a:headEnd/>
            <a:tailEnd/>
          </a:ln>
        </p:spPr>
      </p:pic>
      <p:pic>
        <p:nvPicPr>
          <p:cNvPr id="4104" name="Picture 8" descr="GMT360 logo Blue Hi Def.jpg"/>
          <p:cNvPicPr>
            <a:picLocks noChangeAspect="1"/>
          </p:cNvPicPr>
          <p:nvPr/>
        </p:nvPicPr>
        <p:blipFill>
          <a:blip r:embed="rId16" cstate="print"/>
          <a:srcRect/>
          <a:stretch>
            <a:fillRect/>
          </a:stretch>
        </p:blipFill>
        <p:spPr bwMode="auto">
          <a:xfrm>
            <a:off x="8118475" y="6032500"/>
            <a:ext cx="871538" cy="658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24" r:id="rId14"/>
  </p:sldLayoutIdLst>
  <p:timing>
    <p:tnLst>
      <p:par>
        <p:cTn id="1" dur="indefinite" restart="never" nodeType="tmRoot"/>
      </p:par>
    </p:tnLst>
  </p:timing>
  <p:hf sldNum="0" hdr="0"/>
  <p:txStyles>
    <p:titleStyle>
      <a:lvl1pPr algn="l" rtl="0" eaLnBrk="1" fontAlgn="base" hangingPunct="1">
        <a:lnSpc>
          <a:spcPct val="90000"/>
        </a:lnSpc>
        <a:spcBef>
          <a:spcPct val="0"/>
        </a:spcBef>
        <a:spcAft>
          <a:spcPct val="0"/>
        </a:spcAft>
        <a:defRPr sz="3600">
          <a:solidFill>
            <a:schemeClr val="tx1"/>
          </a:solidFill>
          <a:latin typeface="+mj-lt"/>
          <a:ea typeface="+mj-ea"/>
          <a:cs typeface="+mj-cs"/>
        </a:defRPr>
      </a:lvl1pPr>
      <a:lvl2pPr algn="l" rtl="0" eaLnBrk="1" fontAlgn="base" hangingPunct="1">
        <a:lnSpc>
          <a:spcPct val="90000"/>
        </a:lnSpc>
        <a:spcBef>
          <a:spcPct val="0"/>
        </a:spcBef>
        <a:spcAft>
          <a:spcPct val="0"/>
        </a:spcAft>
        <a:defRPr sz="3600">
          <a:solidFill>
            <a:schemeClr val="tx1"/>
          </a:solidFill>
          <a:latin typeface="Arial Rounded MT Bold" pitchFamily="34" charset="0"/>
        </a:defRPr>
      </a:lvl2pPr>
      <a:lvl3pPr algn="l" rtl="0" eaLnBrk="1" fontAlgn="base" hangingPunct="1">
        <a:lnSpc>
          <a:spcPct val="90000"/>
        </a:lnSpc>
        <a:spcBef>
          <a:spcPct val="0"/>
        </a:spcBef>
        <a:spcAft>
          <a:spcPct val="0"/>
        </a:spcAft>
        <a:defRPr sz="3600">
          <a:solidFill>
            <a:schemeClr val="tx1"/>
          </a:solidFill>
          <a:latin typeface="Arial Rounded MT Bold" pitchFamily="34" charset="0"/>
        </a:defRPr>
      </a:lvl3pPr>
      <a:lvl4pPr algn="l" rtl="0" eaLnBrk="1" fontAlgn="base" hangingPunct="1">
        <a:lnSpc>
          <a:spcPct val="90000"/>
        </a:lnSpc>
        <a:spcBef>
          <a:spcPct val="0"/>
        </a:spcBef>
        <a:spcAft>
          <a:spcPct val="0"/>
        </a:spcAft>
        <a:defRPr sz="3600">
          <a:solidFill>
            <a:schemeClr val="tx1"/>
          </a:solidFill>
          <a:latin typeface="Arial Rounded MT Bold" pitchFamily="34" charset="0"/>
        </a:defRPr>
      </a:lvl4pPr>
      <a:lvl5pPr algn="l" rtl="0" eaLnBrk="1" fontAlgn="base" hangingPunct="1">
        <a:lnSpc>
          <a:spcPct val="90000"/>
        </a:lnSpc>
        <a:spcBef>
          <a:spcPct val="0"/>
        </a:spcBef>
        <a:spcAft>
          <a:spcPct val="0"/>
        </a:spcAft>
        <a:defRPr sz="3600">
          <a:solidFill>
            <a:schemeClr val="tx1"/>
          </a:solidFill>
          <a:latin typeface="Arial Rounded MT Bold" pitchFamily="34" charset="0"/>
        </a:defRPr>
      </a:lvl5pPr>
      <a:lvl6pPr marL="457200" algn="l" rtl="0" eaLnBrk="1" fontAlgn="base" hangingPunct="1">
        <a:lnSpc>
          <a:spcPct val="90000"/>
        </a:lnSpc>
        <a:spcBef>
          <a:spcPct val="0"/>
        </a:spcBef>
        <a:spcAft>
          <a:spcPct val="0"/>
        </a:spcAft>
        <a:defRPr sz="3600">
          <a:solidFill>
            <a:schemeClr val="tx1"/>
          </a:solidFill>
          <a:latin typeface="Arial Rounded MT Bold" pitchFamily="34" charset="0"/>
        </a:defRPr>
      </a:lvl6pPr>
      <a:lvl7pPr marL="914400" algn="l" rtl="0" eaLnBrk="1" fontAlgn="base" hangingPunct="1">
        <a:lnSpc>
          <a:spcPct val="90000"/>
        </a:lnSpc>
        <a:spcBef>
          <a:spcPct val="0"/>
        </a:spcBef>
        <a:spcAft>
          <a:spcPct val="0"/>
        </a:spcAft>
        <a:defRPr sz="3600">
          <a:solidFill>
            <a:schemeClr val="tx1"/>
          </a:solidFill>
          <a:latin typeface="Arial Rounded MT Bold" pitchFamily="34" charset="0"/>
        </a:defRPr>
      </a:lvl7pPr>
      <a:lvl8pPr marL="1371600" algn="l" rtl="0" eaLnBrk="1" fontAlgn="base" hangingPunct="1">
        <a:lnSpc>
          <a:spcPct val="90000"/>
        </a:lnSpc>
        <a:spcBef>
          <a:spcPct val="0"/>
        </a:spcBef>
        <a:spcAft>
          <a:spcPct val="0"/>
        </a:spcAft>
        <a:defRPr sz="3600">
          <a:solidFill>
            <a:schemeClr val="tx1"/>
          </a:solidFill>
          <a:latin typeface="Arial Rounded MT Bold" pitchFamily="34" charset="0"/>
        </a:defRPr>
      </a:lvl8pPr>
      <a:lvl9pPr marL="1828800" algn="l" rtl="0" eaLnBrk="1" fontAlgn="base" hangingPunct="1">
        <a:lnSpc>
          <a:spcPct val="90000"/>
        </a:lnSpc>
        <a:spcBef>
          <a:spcPct val="0"/>
        </a:spcBef>
        <a:spcAft>
          <a:spcPct val="0"/>
        </a:spcAft>
        <a:defRPr sz="3600">
          <a:solidFill>
            <a:schemeClr val="tx1"/>
          </a:solidFill>
          <a:latin typeface="Arial Rounded MT Bold" pitchFamily="34" charset="0"/>
        </a:defRPr>
      </a:lvl9pPr>
    </p:titleStyle>
    <p:bodyStyle>
      <a:lvl1pPr marL="228600" indent="-228600" algn="l" rtl="0" eaLnBrk="1" fontAlgn="base" hangingPunct="1">
        <a:lnSpc>
          <a:spcPct val="90000"/>
        </a:lnSpc>
        <a:spcBef>
          <a:spcPct val="30000"/>
        </a:spcBef>
        <a:spcAft>
          <a:spcPct val="10000"/>
        </a:spcAft>
        <a:buClr>
          <a:srgbClr val="B2B3B5"/>
        </a:buClr>
        <a:buSzPct val="75000"/>
        <a:buChar char="•"/>
        <a:defRPr sz="2800" i="1">
          <a:solidFill>
            <a:schemeClr val="tx1"/>
          </a:solidFill>
          <a:latin typeface="+mn-lt"/>
          <a:ea typeface="+mn-ea"/>
          <a:cs typeface="+mn-cs"/>
        </a:defRPr>
      </a:lvl1pPr>
      <a:lvl2pPr marL="571500" indent="-228600" algn="l" rtl="0" eaLnBrk="1" fontAlgn="base" hangingPunct="1">
        <a:lnSpc>
          <a:spcPct val="90000"/>
        </a:lnSpc>
        <a:spcBef>
          <a:spcPct val="10000"/>
        </a:spcBef>
        <a:spcAft>
          <a:spcPct val="10000"/>
        </a:spcAft>
        <a:buClr>
          <a:srgbClr val="B2B3B5"/>
        </a:buClr>
        <a:buChar char="•"/>
        <a:defRPr sz="2400" i="1">
          <a:solidFill>
            <a:schemeClr val="tx1"/>
          </a:solidFill>
          <a:latin typeface="+mn-lt"/>
        </a:defRPr>
      </a:lvl2pPr>
      <a:lvl3pPr marL="914400" indent="-228600" algn="l" rtl="0" eaLnBrk="1" fontAlgn="base" hangingPunct="1">
        <a:lnSpc>
          <a:spcPct val="90000"/>
        </a:lnSpc>
        <a:spcBef>
          <a:spcPct val="10000"/>
        </a:spcBef>
        <a:spcAft>
          <a:spcPct val="10000"/>
        </a:spcAft>
        <a:buClr>
          <a:srgbClr val="B2B3B5"/>
        </a:buClr>
        <a:buChar char="•"/>
        <a:defRPr sz="2000" i="1">
          <a:solidFill>
            <a:schemeClr val="tx1"/>
          </a:solidFill>
          <a:latin typeface="+mn-lt"/>
        </a:defRPr>
      </a:lvl3pPr>
      <a:lvl4pPr marL="1257300" indent="-228600" algn="l" rtl="0" eaLnBrk="1" fontAlgn="base" hangingPunct="1">
        <a:lnSpc>
          <a:spcPct val="90000"/>
        </a:lnSpc>
        <a:spcBef>
          <a:spcPct val="10000"/>
        </a:spcBef>
        <a:spcAft>
          <a:spcPct val="10000"/>
        </a:spcAft>
        <a:buClr>
          <a:srgbClr val="B2B3B5"/>
        </a:buClr>
        <a:buChar char="•"/>
        <a:defRPr sz="2000" i="1">
          <a:solidFill>
            <a:schemeClr val="tx1"/>
          </a:solidFill>
          <a:latin typeface="+mn-lt"/>
        </a:defRPr>
      </a:lvl4pPr>
      <a:lvl5pPr marL="1600200" indent="-228600" algn="l" rtl="0" eaLnBrk="1" fontAlgn="base" hangingPunct="1">
        <a:lnSpc>
          <a:spcPct val="90000"/>
        </a:lnSpc>
        <a:spcBef>
          <a:spcPct val="10000"/>
        </a:spcBef>
        <a:spcAft>
          <a:spcPct val="10000"/>
        </a:spcAft>
        <a:buClr>
          <a:srgbClr val="B2B3B5"/>
        </a:buClr>
        <a:buChar char="•"/>
        <a:defRPr sz="2000" i="1">
          <a:solidFill>
            <a:schemeClr val="tx1"/>
          </a:solidFill>
          <a:latin typeface="+mn-lt"/>
        </a:defRPr>
      </a:lvl5pPr>
      <a:lvl6pPr marL="2057400" indent="-228600" algn="l" rtl="0" eaLnBrk="1" fontAlgn="base" hangingPunct="1">
        <a:lnSpc>
          <a:spcPct val="90000"/>
        </a:lnSpc>
        <a:spcBef>
          <a:spcPct val="10000"/>
        </a:spcBef>
        <a:spcAft>
          <a:spcPct val="10000"/>
        </a:spcAft>
        <a:buClr>
          <a:srgbClr val="B2B3B5"/>
        </a:buClr>
        <a:buChar char="•"/>
        <a:defRPr sz="2000">
          <a:solidFill>
            <a:schemeClr val="tx1"/>
          </a:solidFill>
          <a:latin typeface="+mn-lt"/>
        </a:defRPr>
      </a:lvl6pPr>
      <a:lvl7pPr marL="2514600" indent="-228600" algn="l" rtl="0" eaLnBrk="1" fontAlgn="base" hangingPunct="1">
        <a:lnSpc>
          <a:spcPct val="90000"/>
        </a:lnSpc>
        <a:spcBef>
          <a:spcPct val="10000"/>
        </a:spcBef>
        <a:spcAft>
          <a:spcPct val="10000"/>
        </a:spcAft>
        <a:buClr>
          <a:srgbClr val="B2B3B5"/>
        </a:buClr>
        <a:buChar char="•"/>
        <a:defRPr sz="2000">
          <a:solidFill>
            <a:schemeClr val="tx1"/>
          </a:solidFill>
          <a:latin typeface="+mn-lt"/>
        </a:defRPr>
      </a:lvl7pPr>
      <a:lvl8pPr marL="2971800" indent="-228600" algn="l" rtl="0" eaLnBrk="1" fontAlgn="base" hangingPunct="1">
        <a:lnSpc>
          <a:spcPct val="90000"/>
        </a:lnSpc>
        <a:spcBef>
          <a:spcPct val="10000"/>
        </a:spcBef>
        <a:spcAft>
          <a:spcPct val="10000"/>
        </a:spcAft>
        <a:buClr>
          <a:srgbClr val="B2B3B5"/>
        </a:buClr>
        <a:buChar char="•"/>
        <a:defRPr sz="2000">
          <a:solidFill>
            <a:schemeClr val="tx1"/>
          </a:solidFill>
          <a:latin typeface="+mn-lt"/>
        </a:defRPr>
      </a:lvl8pPr>
      <a:lvl9pPr marL="3429000" indent="-228600" algn="l" rtl="0" eaLnBrk="1" fontAlgn="base" hangingPunct="1">
        <a:lnSpc>
          <a:spcPct val="90000"/>
        </a:lnSpc>
        <a:spcBef>
          <a:spcPct val="10000"/>
        </a:spcBef>
        <a:spcAft>
          <a:spcPct val="10000"/>
        </a:spcAft>
        <a:buClr>
          <a:srgbClr val="B2B3B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22238"/>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438275"/>
            <a:ext cx="8229600" cy="4694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7332" name="Rectangle 4"/>
          <p:cNvSpPr>
            <a:spLocks noGrp="1" noChangeArrowheads="1"/>
          </p:cNvSpPr>
          <p:nvPr>
            <p:ph type="dt" sz="half" idx="2"/>
          </p:nvPr>
        </p:nvSpPr>
        <p:spPr bwMode="auto">
          <a:xfrm>
            <a:off x="457200" y="6426200"/>
            <a:ext cx="2133600"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CCFFFF"/>
                </a:solidFill>
              </a:defRPr>
            </a:lvl1pPr>
          </a:lstStyle>
          <a:p>
            <a:pPr>
              <a:defRPr/>
            </a:pPr>
            <a:fld id="{A8463340-D67C-4BA5-9C9A-357B8093CD6C}" type="datetime1">
              <a:rPr lang="en-US" smtClean="0"/>
              <a:pPr>
                <a:defRPr/>
              </a:pPr>
              <a:t>2/12/2013</a:t>
            </a:fld>
            <a:endParaRPr lang="en-US"/>
          </a:p>
        </p:txBody>
      </p:sp>
      <p:sp>
        <p:nvSpPr>
          <p:cNvPr id="227333" name="Rectangle 5"/>
          <p:cNvSpPr>
            <a:spLocks noGrp="1" noChangeArrowheads="1"/>
          </p:cNvSpPr>
          <p:nvPr>
            <p:ph type="ftr" sz="quarter" idx="3"/>
          </p:nvPr>
        </p:nvSpPr>
        <p:spPr bwMode="auto">
          <a:xfrm>
            <a:off x="3124200" y="6426200"/>
            <a:ext cx="2895600"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CCFFFF"/>
                </a:solidFill>
              </a:defRPr>
            </a:lvl1pPr>
          </a:lstStyle>
          <a:p>
            <a:pPr>
              <a:defRPr/>
            </a:pPr>
            <a:r>
              <a:rPr lang="en-US" smtClean="0"/>
              <a:t>IBM 1750 Training Course</a:t>
            </a:r>
            <a:endParaRPr lang="en-US"/>
          </a:p>
        </p:txBody>
      </p:sp>
      <p:sp>
        <p:nvSpPr>
          <p:cNvPr id="227334" name="Rectangle 6"/>
          <p:cNvSpPr>
            <a:spLocks noGrp="1" noChangeArrowheads="1"/>
          </p:cNvSpPr>
          <p:nvPr>
            <p:ph type="sldNum" sz="quarter" idx="4"/>
          </p:nvPr>
        </p:nvSpPr>
        <p:spPr bwMode="auto">
          <a:xfrm>
            <a:off x="6734175" y="6451600"/>
            <a:ext cx="1244600" cy="25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CCFFFF"/>
                </a:solidFill>
              </a:defRPr>
            </a:lvl1pPr>
          </a:lstStyle>
          <a:p>
            <a:pPr>
              <a:defRPr/>
            </a:pPr>
            <a:fld id="{657B105E-130E-427E-B986-38D85C3DF988}" type="slidenum">
              <a:rPr lang="en-US"/>
              <a:pPr>
                <a:defRPr/>
              </a:pPr>
              <a:t>‹#›</a:t>
            </a:fld>
            <a:endParaRPr lang="en-US"/>
          </a:p>
        </p:txBody>
      </p:sp>
      <p:sp>
        <p:nvSpPr>
          <p:cNvPr id="5127" name="Rectangle 7"/>
          <p:cNvSpPr>
            <a:spLocks noChangeArrowheads="1"/>
          </p:cNvSpPr>
          <p:nvPr/>
        </p:nvSpPr>
        <p:spPr bwMode="ltGray">
          <a:xfrm>
            <a:off x="0" y="0"/>
            <a:ext cx="257175" cy="1114425"/>
          </a:xfrm>
          <a:prstGeom prst="rect">
            <a:avLst/>
          </a:prstGeom>
          <a:solidFill>
            <a:schemeClr val="accent1"/>
          </a:solidFill>
          <a:ln w="9525">
            <a:noFill/>
            <a:miter lim="800000"/>
            <a:headEnd/>
            <a:tailEnd/>
          </a:ln>
        </p:spPr>
        <p:txBody>
          <a:bodyPr wrap="none" anchor="ctr"/>
          <a:lstStyle/>
          <a:p>
            <a:endParaRPr lang="en-US"/>
          </a:p>
        </p:txBody>
      </p:sp>
      <p:sp>
        <p:nvSpPr>
          <p:cNvPr id="5128" name="Rectangle 8"/>
          <p:cNvSpPr>
            <a:spLocks noChangeArrowheads="1"/>
          </p:cNvSpPr>
          <p:nvPr/>
        </p:nvSpPr>
        <p:spPr bwMode="ltGray">
          <a:xfrm>
            <a:off x="0" y="1171575"/>
            <a:ext cx="257175" cy="5686425"/>
          </a:xfrm>
          <a:prstGeom prst="rect">
            <a:avLst/>
          </a:prstGeom>
          <a:solidFill>
            <a:schemeClr val="accent1"/>
          </a:solidFill>
          <a:ln w="9525">
            <a:noFill/>
            <a:miter lim="800000"/>
            <a:headEnd/>
            <a:tailEnd/>
          </a:ln>
        </p:spPr>
        <p:txBody>
          <a:bodyPr wrap="none" anchor="ctr"/>
          <a:lstStyle/>
          <a:p>
            <a:endParaRPr lang="en-US"/>
          </a:p>
        </p:txBody>
      </p:sp>
      <p:pic>
        <p:nvPicPr>
          <p:cNvPr id="5129" name="Picture 13" descr="MVSG New Logo 1"/>
          <p:cNvPicPr>
            <a:picLocks noChangeAspect="1" noChangeArrowheads="1"/>
          </p:cNvPicPr>
          <p:nvPr/>
        </p:nvPicPr>
        <p:blipFill>
          <a:blip r:embed="rId13" cstate="print"/>
          <a:srcRect/>
          <a:stretch>
            <a:fillRect/>
          </a:stretch>
        </p:blipFill>
        <p:spPr bwMode="auto">
          <a:xfrm>
            <a:off x="8469313" y="5938838"/>
            <a:ext cx="558800" cy="768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hf sldNum="0" hdr="0"/>
  <p:txStyles>
    <p:titleStyle>
      <a:lvl1pPr algn="l" rtl="0" eaLnBrk="1" fontAlgn="base" hangingPunct="1">
        <a:spcBef>
          <a:spcPct val="0"/>
        </a:spcBef>
        <a:spcAft>
          <a:spcPct val="0"/>
        </a:spcAft>
        <a:defRPr sz="3600">
          <a:solidFill>
            <a:srgbClr val="CCFFFF"/>
          </a:solidFill>
          <a:latin typeface="+mj-lt"/>
          <a:ea typeface="+mj-ea"/>
          <a:cs typeface="+mj-cs"/>
        </a:defRPr>
      </a:lvl1pPr>
      <a:lvl2pPr algn="l" rtl="0" eaLnBrk="1" fontAlgn="base" hangingPunct="1">
        <a:spcBef>
          <a:spcPct val="0"/>
        </a:spcBef>
        <a:spcAft>
          <a:spcPct val="0"/>
        </a:spcAft>
        <a:defRPr sz="3600">
          <a:solidFill>
            <a:srgbClr val="CCFFFF"/>
          </a:solidFill>
          <a:latin typeface="Arial Rounded MT Bold" pitchFamily="34" charset="0"/>
        </a:defRPr>
      </a:lvl2pPr>
      <a:lvl3pPr algn="l" rtl="0" eaLnBrk="1" fontAlgn="base" hangingPunct="1">
        <a:spcBef>
          <a:spcPct val="0"/>
        </a:spcBef>
        <a:spcAft>
          <a:spcPct val="0"/>
        </a:spcAft>
        <a:defRPr sz="3600">
          <a:solidFill>
            <a:srgbClr val="CCFFFF"/>
          </a:solidFill>
          <a:latin typeface="Arial Rounded MT Bold" pitchFamily="34" charset="0"/>
        </a:defRPr>
      </a:lvl3pPr>
      <a:lvl4pPr algn="l" rtl="0" eaLnBrk="1" fontAlgn="base" hangingPunct="1">
        <a:spcBef>
          <a:spcPct val="0"/>
        </a:spcBef>
        <a:spcAft>
          <a:spcPct val="0"/>
        </a:spcAft>
        <a:defRPr sz="3600">
          <a:solidFill>
            <a:srgbClr val="CCFFFF"/>
          </a:solidFill>
          <a:latin typeface="Arial Rounded MT Bold" pitchFamily="34" charset="0"/>
        </a:defRPr>
      </a:lvl4pPr>
      <a:lvl5pPr algn="l" rtl="0" eaLnBrk="1" fontAlgn="base" hangingPunct="1">
        <a:spcBef>
          <a:spcPct val="0"/>
        </a:spcBef>
        <a:spcAft>
          <a:spcPct val="0"/>
        </a:spcAft>
        <a:defRPr sz="3600">
          <a:solidFill>
            <a:srgbClr val="CCFFFF"/>
          </a:solidFill>
          <a:latin typeface="Arial Rounded MT Bold" pitchFamily="34" charset="0"/>
        </a:defRPr>
      </a:lvl5pPr>
      <a:lvl6pPr marL="457200" algn="l" rtl="0" eaLnBrk="1" fontAlgn="base" hangingPunct="1">
        <a:spcBef>
          <a:spcPct val="0"/>
        </a:spcBef>
        <a:spcAft>
          <a:spcPct val="0"/>
        </a:spcAft>
        <a:defRPr sz="3600">
          <a:solidFill>
            <a:srgbClr val="CCFFFF"/>
          </a:solidFill>
          <a:latin typeface="Arial Rounded MT Bold" pitchFamily="34" charset="0"/>
        </a:defRPr>
      </a:lvl6pPr>
      <a:lvl7pPr marL="914400" algn="l" rtl="0" eaLnBrk="1" fontAlgn="base" hangingPunct="1">
        <a:spcBef>
          <a:spcPct val="0"/>
        </a:spcBef>
        <a:spcAft>
          <a:spcPct val="0"/>
        </a:spcAft>
        <a:defRPr sz="3600">
          <a:solidFill>
            <a:srgbClr val="CCFFFF"/>
          </a:solidFill>
          <a:latin typeface="Arial Rounded MT Bold" pitchFamily="34" charset="0"/>
        </a:defRPr>
      </a:lvl7pPr>
      <a:lvl8pPr marL="1371600" algn="l" rtl="0" eaLnBrk="1" fontAlgn="base" hangingPunct="1">
        <a:spcBef>
          <a:spcPct val="0"/>
        </a:spcBef>
        <a:spcAft>
          <a:spcPct val="0"/>
        </a:spcAft>
        <a:defRPr sz="3600">
          <a:solidFill>
            <a:srgbClr val="CCFFFF"/>
          </a:solidFill>
          <a:latin typeface="Arial Rounded MT Bold" pitchFamily="34" charset="0"/>
        </a:defRPr>
      </a:lvl8pPr>
      <a:lvl9pPr marL="1828800" algn="l" rtl="0" eaLnBrk="1" fontAlgn="base" hangingPunct="1">
        <a:spcBef>
          <a:spcPct val="0"/>
        </a:spcBef>
        <a:spcAft>
          <a:spcPct val="0"/>
        </a:spcAft>
        <a:defRPr sz="3600">
          <a:solidFill>
            <a:srgbClr val="CCFFFF"/>
          </a:solidFill>
          <a:latin typeface="Arial Rounded MT Bold" pitchFamily="34" charset="0"/>
        </a:defRPr>
      </a:lvl9pPr>
    </p:titleStyle>
    <p:bodyStyle>
      <a:lvl1pPr marL="342900" indent="-342900" algn="l" rtl="0" eaLnBrk="1" fontAlgn="base" hangingPunct="1">
        <a:spcBef>
          <a:spcPct val="20000"/>
        </a:spcBef>
        <a:spcAft>
          <a:spcPct val="0"/>
        </a:spcAft>
        <a:buChar char="•"/>
        <a:defRPr sz="2800">
          <a:solidFill>
            <a:srgbClr val="CCFFFF"/>
          </a:solidFill>
          <a:latin typeface="+mn-lt"/>
          <a:ea typeface="+mn-ea"/>
          <a:cs typeface="+mn-cs"/>
        </a:defRPr>
      </a:lvl1pPr>
      <a:lvl2pPr marL="742950" indent="-285750" algn="l" rtl="0" eaLnBrk="1" fontAlgn="base" hangingPunct="1">
        <a:spcBef>
          <a:spcPct val="20000"/>
        </a:spcBef>
        <a:spcAft>
          <a:spcPct val="0"/>
        </a:spcAft>
        <a:buChar char="•"/>
        <a:defRPr sz="2400">
          <a:solidFill>
            <a:srgbClr val="CCFFFF"/>
          </a:solidFill>
          <a:latin typeface="+mn-lt"/>
        </a:defRPr>
      </a:lvl2pPr>
      <a:lvl3pPr marL="1143000" indent="-228600" algn="l" rtl="0" eaLnBrk="1" fontAlgn="base" hangingPunct="1">
        <a:spcBef>
          <a:spcPct val="20000"/>
        </a:spcBef>
        <a:spcAft>
          <a:spcPct val="0"/>
        </a:spcAft>
        <a:buChar char="•"/>
        <a:defRPr sz="2000">
          <a:solidFill>
            <a:srgbClr val="CCFFFF"/>
          </a:solidFill>
          <a:latin typeface="+mn-lt"/>
        </a:defRPr>
      </a:lvl3pPr>
      <a:lvl4pPr marL="1600200" indent="-228600" algn="l" rtl="0" eaLnBrk="1" fontAlgn="base" hangingPunct="1">
        <a:spcBef>
          <a:spcPct val="20000"/>
        </a:spcBef>
        <a:spcAft>
          <a:spcPct val="0"/>
        </a:spcAft>
        <a:buChar char="•"/>
        <a:defRPr sz="2000">
          <a:solidFill>
            <a:srgbClr val="CCFFFF"/>
          </a:solidFill>
          <a:latin typeface="+mn-lt"/>
        </a:defRPr>
      </a:lvl4pPr>
      <a:lvl5pPr marL="2057400" indent="-228600" algn="l" rtl="0" eaLnBrk="1" fontAlgn="base" hangingPunct="1">
        <a:spcBef>
          <a:spcPct val="20000"/>
        </a:spcBef>
        <a:spcAft>
          <a:spcPct val="0"/>
        </a:spcAft>
        <a:buChar char="•"/>
        <a:defRPr sz="2000">
          <a:solidFill>
            <a:srgbClr val="CCFFFF"/>
          </a:solidFill>
          <a:latin typeface="+mn-lt"/>
        </a:defRPr>
      </a:lvl5pPr>
      <a:lvl6pPr marL="2514600" indent="-228600" algn="l" rtl="0" eaLnBrk="1" fontAlgn="base" hangingPunct="1">
        <a:spcBef>
          <a:spcPct val="20000"/>
        </a:spcBef>
        <a:spcAft>
          <a:spcPct val="0"/>
        </a:spcAft>
        <a:buChar char="•"/>
        <a:defRPr sz="2000">
          <a:solidFill>
            <a:srgbClr val="CCFFFF"/>
          </a:solidFill>
          <a:latin typeface="+mn-lt"/>
        </a:defRPr>
      </a:lvl6pPr>
      <a:lvl7pPr marL="2971800" indent="-228600" algn="l" rtl="0" eaLnBrk="1" fontAlgn="base" hangingPunct="1">
        <a:spcBef>
          <a:spcPct val="20000"/>
        </a:spcBef>
        <a:spcAft>
          <a:spcPct val="0"/>
        </a:spcAft>
        <a:buChar char="•"/>
        <a:defRPr sz="2000">
          <a:solidFill>
            <a:srgbClr val="CCFFFF"/>
          </a:solidFill>
          <a:latin typeface="+mn-lt"/>
        </a:defRPr>
      </a:lvl7pPr>
      <a:lvl8pPr marL="3429000" indent="-228600" algn="l" rtl="0" eaLnBrk="1" fontAlgn="base" hangingPunct="1">
        <a:spcBef>
          <a:spcPct val="20000"/>
        </a:spcBef>
        <a:spcAft>
          <a:spcPct val="0"/>
        </a:spcAft>
        <a:buChar char="•"/>
        <a:defRPr sz="2000">
          <a:solidFill>
            <a:srgbClr val="CCFFFF"/>
          </a:solidFill>
          <a:latin typeface="+mn-lt"/>
        </a:defRPr>
      </a:lvl8pPr>
      <a:lvl9pPr marL="3886200" indent="-228600" algn="l" rtl="0" eaLnBrk="1" fontAlgn="base" hangingPunct="1">
        <a:spcBef>
          <a:spcPct val="20000"/>
        </a:spcBef>
        <a:spcAft>
          <a:spcPct val="0"/>
        </a:spcAft>
        <a:buChar char="•"/>
        <a:defRPr sz="2000">
          <a:solidFill>
            <a:srgbClr val="CC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49.xml"/><Relationship Id="rId5" Type="http://schemas.openxmlformats.org/officeDocument/2006/relationships/image" Target="../media/image13.gif"/><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gif"/><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hyperlink" Target="http://publib.boulder.ibm.com/infocenter/dsichelp/ds6000ic/topic/com.ibm.storage.DS6000.learning/ds6remmirr.html" TargetMode="External"/><Relationship Id="rId2" Type="http://schemas.openxmlformats.org/officeDocument/2006/relationships/hyperlink" Target="http://publib.boulder.ibm.com/infocenter/dsichelp/ds6000ic/topic/com.ibm.storage.DS6000.learning/ds6flashcopy.html" TargetMode="Externa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http://publib.boulder.ibm.com/infocenter/dsichelp/ds6000ic/topic/com.ibm.storage.DS6000.learning/ds6globalm.html" TargetMode="External"/><Relationship Id="rId2" Type="http://schemas.openxmlformats.org/officeDocument/2006/relationships/hyperlink" Target="http://publib.boulder.ibm.com/infocenter/dsichelp/ds6000ic/topic/com.ibm.storage.DS6000.learning/ds6metrom.html" TargetMode="External"/><Relationship Id="rId1" Type="http://schemas.openxmlformats.org/officeDocument/2006/relationships/slideLayout" Target="../slideLayouts/slideLayout37.xml"/><Relationship Id="rId4" Type="http://schemas.openxmlformats.org/officeDocument/2006/relationships/hyperlink" Target="http://publib.boulder.ibm.com/infocenter/dsichelp/ds6000ic/topic/com.ibm.storage.DS6000.learning/ds6globalc.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hyperlink" Target="http://www.ibm.com/servers/storage/disk/ds6000/" TargetMode="External"/><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2" Type="http://schemas.openxmlformats.org/officeDocument/2006/relationships/hyperlink" Target="http://www.ibm.com/storage/dsfa" TargetMode="External"/><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2160240"/>
          </a:xfrm>
        </p:spPr>
        <p:txBody>
          <a:bodyPr>
            <a:normAutofit/>
          </a:bodyPr>
          <a:lstStyle/>
          <a:p>
            <a:pPr algn="ctr"/>
            <a:r>
              <a:rPr lang="en-GB" dirty="0" smtClean="0"/>
              <a:t>IBM DS6800 Models</a:t>
            </a:r>
            <a:br>
              <a:rPr lang="en-GB" dirty="0" smtClean="0"/>
            </a:br>
            <a:r>
              <a:rPr lang="en-GB" dirty="0" smtClean="0"/>
              <a:t> 1750,EX1,EX2 </a:t>
            </a:r>
            <a:br>
              <a:rPr lang="en-GB" dirty="0" smtClean="0"/>
            </a:br>
            <a:r>
              <a:rPr lang="en-GB" dirty="0" smtClean="0"/>
              <a:t>Training</a:t>
            </a:r>
            <a:endParaRPr lang="en-GB" dirty="0"/>
          </a:p>
        </p:txBody>
      </p:sp>
      <p:sp>
        <p:nvSpPr>
          <p:cNvPr id="3" name="Subtitle 2"/>
          <p:cNvSpPr>
            <a:spLocks noGrp="1"/>
          </p:cNvSpPr>
          <p:nvPr>
            <p:ph type="subTitle" idx="1"/>
          </p:nvPr>
        </p:nvSpPr>
        <p:spPr/>
        <p:txBody>
          <a:bodyPr/>
          <a:lstStyle/>
          <a:p>
            <a:endParaRPr lang="en-GB" dirty="0"/>
          </a:p>
        </p:txBody>
      </p:sp>
      <p:pic>
        <p:nvPicPr>
          <p:cNvPr id="4" name="Content Placeholder 3" descr="f2d00067.gif"/>
          <p:cNvPicPr>
            <a:picLocks noChangeAspect="1"/>
          </p:cNvPicPr>
          <p:nvPr/>
        </p:nvPicPr>
        <p:blipFill>
          <a:blip r:embed="rId3" cstate="print"/>
          <a:stretch>
            <a:fillRect/>
          </a:stretch>
        </p:blipFill>
        <p:spPr>
          <a:xfrm>
            <a:off x="2771800" y="2276872"/>
            <a:ext cx="3429048" cy="1700808"/>
          </a:xfrm>
          <a:prstGeom prst="rect">
            <a:avLst/>
          </a:prstGeom>
        </p:spPr>
      </p:pic>
      <p:pic>
        <p:nvPicPr>
          <p:cNvPr id="5" name="Picture 4" descr="f2d00068.gif"/>
          <p:cNvPicPr>
            <a:picLocks noChangeAspect="1"/>
          </p:cNvPicPr>
          <p:nvPr/>
        </p:nvPicPr>
        <p:blipFill>
          <a:blip r:embed="rId4" cstate="print"/>
          <a:stretch>
            <a:fillRect/>
          </a:stretch>
        </p:blipFill>
        <p:spPr>
          <a:xfrm>
            <a:off x="4716016" y="4149080"/>
            <a:ext cx="3240360" cy="1659063"/>
          </a:xfrm>
          <a:prstGeom prst="rect">
            <a:avLst/>
          </a:prstGeom>
        </p:spPr>
      </p:pic>
      <p:pic>
        <p:nvPicPr>
          <p:cNvPr id="6" name="Content Placeholder 3" descr="f2d00069.gif"/>
          <p:cNvPicPr>
            <a:picLocks noChangeAspect="1"/>
          </p:cNvPicPr>
          <p:nvPr/>
        </p:nvPicPr>
        <p:blipFill>
          <a:blip r:embed="rId5" cstate="print"/>
          <a:stretch>
            <a:fillRect/>
          </a:stretch>
        </p:blipFill>
        <p:spPr>
          <a:xfrm>
            <a:off x="755576" y="4149080"/>
            <a:ext cx="3168352" cy="1698237"/>
          </a:xfrm>
          <a:prstGeom prst="rect">
            <a:avLst/>
          </a:prstGeom>
        </p:spPr>
      </p:pic>
      <p:sp>
        <p:nvSpPr>
          <p:cNvPr id="10" name="Footer Placeholder 9"/>
          <p:cNvSpPr>
            <a:spLocks noGrp="1"/>
          </p:cNvSpPr>
          <p:nvPr>
            <p:ph type="ftr" sz="quarter" idx="11"/>
          </p:nvPr>
        </p:nvSpPr>
        <p:spPr/>
        <p:txBody>
          <a:bodyPr/>
          <a:lstStyle/>
          <a:p>
            <a:pPr>
              <a:defRPr/>
            </a:pPr>
            <a:r>
              <a:rPr lang="en-US" dirty="0" smtClean="0"/>
              <a:t>IBM 1750 Training Course</a:t>
            </a:r>
            <a:endParaRPr lang="en-US" dirty="0"/>
          </a:p>
        </p:txBody>
      </p:sp>
      <p:sp>
        <p:nvSpPr>
          <p:cNvPr id="11" name="Date Placeholder 10"/>
          <p:cNvSpPr>
            <a:spLocks noGrp="1"/>
          </p:cNvSpPr>
          <p:nvPr>
            <p:ph type="dt" sz="half" idx="10"/>
          </p:nvPr>
        </p:nvSpPr>
        <p:spPr/>
        <p:txBody>
          <a:bodyPr/>
          <a:lstStyle/>
          <a:p>
            <a:pPr>
              <a:defRPr/>
            </a:pPr>
            <a:fld id="{9AA01D8A-5C1E-4270-AF9A-D539DC9E6697}" type="datetime1">
              <a:rPr lang="en-US" smtClean="0"/>
              <a:pPr>
                <a:defRPr/>
              </a:pPr>
              <a:t>2/12/2013</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Processor cards</a:t>
            </a:r>
            <a:endParaRPr lang="en-GB" dirty="0"/>
          </a:p>
        </p:txBody>
      </p:sp>
      <p:pic>
        <p:nvPicPr>
          <p:cNvPr id="20" name="Content Placeholder 19" descr="ds6feat2.gif"/>
          <p:cNvPicPr>
            <a:picLocks noGrp="1" noChangeAspect="1"/>
          </p:cNvPicPr>
          <p:nvPr>
            <p:ph idx="1"/>
          </p:nvPr>
        </p:nvPicPr>
        <p:blipFill>
          <a:blip r:embed="rId2" cstate="print"/>
          <a:stretch>
            <a:fillRect/>
          </a:stretch>
        </p:blipFill>
        <p:spPr>
          <a:xfrm>
            <a:off x="1907704" y="1844824"/>
            <a:ext cx="4836405" cy="2304256"/>
          </a:xfrm>
        </p:spPr>
      </p:pic>
      <p:sp>
        <p:nvSpPr>
          <p:cNvPr id="5" name="Rectangle 4"/>
          <p:cNvSpPr/>
          <p:nvPr/>
        </p:nvSpPr>
        <p:spPr>
          <a:xfrm>
            <a:off x="2699792" y="4437112"/>
            <a:ext cx="3320011" cy="338554"/>
          </a:xfrm>
          <a:prstGeom prst="rect">
            <a:avLst/>
          </a:prstGeom>
        </p:spPr>
        <p:txBody>
          <a:bodyPr wrap="none">
            <a:spAutoFit/>
          </a:bodyPr>
          <a:lstStyle/>
          <a:p>
            <a:r>
              <a:rPr lang="en-GB" sz="1600" dirty="0" smtClean="0">
                <a:latin typeface="Arial" pitchFamily="34" charset="0"/>
                <a:cs typeface="Arial" pitchFamily="34" charset="0"/>
              </a:rPr>
              <a:t>Two fibre-channel processor cards</a:t>
            </a:r>
            <a:endParaRPr lang="en-GB" sz="1600" dirty="0">
              <a:latin typeface="Arial" pitchFamily="34" charset="0"/>
              <a:cs typeface="Arial" pitchFamily="34" charset="0"/>
            </a:endParaRPr>
          </a:p>
        </p:txBody>
      </p:sp>
      <p:sp>
        <p:nvSpPr>
          <p:cNvPr id="9" name="Date Placeholder 8"/>
          <p:cNvSpPr>
            <a:spLocks noGrp="1"/>
          </p:cNvSpPr>
          <p:nvPr>
            <p:ph type="dt" sz="half" idx="10"/>
          </p:nvPr>
        </p:nvSpPr>
        <p:spPr/>
        <p:txBody>
          <a:bodyPr/>
          <a:lstStyle/>
          <a:p>
            <a:pPr>
              <a:defRPr/>
            </a:pPr>
            <a:fld id="{2615F697-3176-4537-AEF6-B3569BD46058}"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Powering on/off</a:t>
            </a: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1691680" y="2420888"/>
            <a:ext cx="4762500" cy="2362200"/>
          </a:xfrm>
        </p:spPr>
      </p:pic>
      <p:sp>
        <p:nvSpPr>
          <p:cNvPr id="8" name="Date Placeholder 7"/>
          <p:cNvSpPr>
            <a:spLocks noGrp="1"/>
          </p:cNvSpPr>
          <p:nvPr>
            <p:ph type="dt" sz="half" idx="10"/>
          </p:nvPr>
        </p:nvSpPr>
        <p:spPr/>
        <p:txBody>
          <a:bodyPr/>
          <a:lstStyle/>
          <a:p>
            <a:pPr>
              <a:defRPr/>
            </a:pPr>
            <a:fld id="{93EFEA37-144E-4FCA-94AF-E1C6A5E87925}"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Powering on</a:t>
            </a:r>
            <a:endParaRPr lang="en-GB" dirty="0"/>
          </a:p>
        </p:txBody>
      </p:sp>
      <p:sp>
        <p:nvSpPr>
          <p:cNvPr id="3" name="Content Placeholder 2"/>
          <p:cNvSpPr>
            <a:spLocks noGrp="1"/>
          </p:cNvSpPr>
          <p:nvPr>
            <p:ph idx="1"/>
          </p:nvPr>
        </p:nvSpPr>
        <p:spPr>
          <a:xfrm>
            <a:off x="457200" y="1268760"/>
            <a:ext cx="8229600" cy="4857403"/>
          </a:xfrm>
        </p:spPr>
        <p:txBody>
          <a:bodyPr>
            <a:noAutofit/>
          </a:bodyPr>
          <a:lstStyle/>
          <a:p>
            <a:r>
              <a:rPr lang="en-GB" sz="1400" dirty="0" smtClean="0">
                <a:latin typeface="Arial" pitchFamily="34" charset="0"/>
                <a:cs typeface="Arial" pitchFamily="34" charset="0"/>
              </a:rPr>
              <a:t>Perform the following steps to turn on the power for the initial </a:t>
            </a:r>
            <a:r>
              <a:rPr lang="en-GB" sz="1400" dirty="0" err="1" smtClean="0">
                <a:latin typeface="Arial" pitchFamily="34" charset="0"/>
                <a:cs typeface="Arial" pitchFamily="34" charset="0"/>
              </a:rPr>
              <a:t>startup</a:t>
            </a:r>
            <a:r>
              <a:rPr lang="en-GB" sz="1400" dirty="0" smtClean="0">
                <a:latin typeface="Arial" pitchFamily="34" charset="0"/>
                <a:cs typeface="Arial" pitchFamily="34" charset="0"/>
              </a:rPr>
              <a:t> of the storage unit:</a:t>
            </a:r>
          </a:p>
          <a:p>
            <a:pPr marL="971550" lvl="1" indent="-514350">
              <a:buFont typeface="+mj-lt"/>
              <a:buAutoNum type="arabicPeriod"/>
            </a:pPr>
            <a:r>
              <a:rPr lang="en-GB" sz="1400" dirty="0" smtClean="0">
                <a:latin typeface="Arial" pitchFamily="34" charset="0"/>
                <a:cs typeface="Arial" pitchFamily="34" charset="0"/>
              </a:rPr>
              <a:t>Turn on the power to the supporting devices (for example, Ethernet switches and management stations) before turning on the server enclosure. </a:t>
            </a:r>
          </a:p>
          <a:p>
            <a:pPr marL="971550" lvl="1" indent="-514350">
              <a:buFont typeface="+mj-lt"/>
              <a:buAutoNum type="arabicPeriod"/>
            </a:pPr>
            <a:r>
              <a:rPr lang="en-GB" sz="1400" dirty="0" smtClean="0">
                <a:latin typeface="Arial" pitchFamily="34" charset="0"/>
                <a:cs typeface="Arial" pitchFamily="34" charset="0"/>
              </a:rPr>
              <a:t>Turn on the server enclosure by pressing the power button that is located on the left side of the rear operator panel. Notes: The unit powers on the server enclosure and then automatically powers on the attached expansion enclosures in the necessary sequence. After the server enclosure has completely powered on, the power-on sequence continues down the line of attached expansion enclosures. Each expansion enclosure powers on the enclosed resources in the necessary order before the power-on sequence continues to the next attached expansion enclosure. Enclosures on loop 1 might power on after the enclosures that are connected to loop 0, and they can take several minutes to power on. </a:t>
            </a:r>
          </a:p>
          <a:p>
            <a:pPr marL="971550" lvl="1" indent="-514350">
              <a:buFont typeface="+mj-lt"/>
              <a:buAutoNum type="arabicPeriod"/>
            </a:pPr>
            <a:r>
              <a:rPr lang="en-GB" sz="1400" dirty="0" smtClean="0">
                <a:latin typeface="Arial" pitchFamily="34" charset="0"/>
                <a:cs typeface="Arial" pitchFamily="34" charset="0"/>
              </a:rPr>
              <a:t>If you are powering on a new enclosure or if the enclosure has been powered down long enough for the battery backup unit (BBU) to lose its charge, the BBU must build at least a 50% charge before the storage unit is fully functional. This can take up to two and one-half hours. The storage unit might not be able to communicate with the DS Storage Manager and host systems until the BBUs have accumulated a sufficient charge. </a:t>
            </a:r>
          </a:p>
          <a:p>
            <a:pPr marL="971550" lvl="1" indent="-514350">
              <a:buFont typeface="+mj-lt"/>
              <a:buAutoNum type="arabicPeriod"/>
            </a:pPr>
            <a:r>
              <a:rPr lang="en-GB" sz="1400" dirty="0" smtClean="0">
                <a:latin typeface="Arial" pitchFamily="34" charset="0"/>
                <a:cs typeface="Arial" pitchFamily="34" charset="0"/>
              </a:rPr>
              <a:t>After powering on the enclosure, the information indicator flashes to indicate that the system is initializing and is not yet ready to be accessed by either the management console or host systems. Once the flashing amber light turns off, initialization is complete and the system is ready for I/O. </a:t>
            </a:r>
            <a:endParaRPr lang="en-GB" sz="14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FE6100CF-7599-4075-B9AB-4AD152DA73E2}"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Powering off</a:t>
            </a:r>
            <a:endParaRPr lang="en-GB" dirty="0"/>
          </a:p>
        </p:txBody>
      </p:sp>
      <p:sp>
        <p:nvSpPr>
          <p:cNvPr id="3" name="Content Placeholder 2"/>
          <p:cNvSpPr>
            <a:spLocks noGrp="1"/>
          </p:cNvSpPr>
          <p:nvPr>
            <p:ph idx="1"/>
          </p:nvPr>
        </p:nvSpPr>
        <p:spPr/>
        <p:txBody>
          <a:bodyPr>
            <a:normAutofit lnSpcReduction="10000"/>
          </a:bodyPr>
          <a:lstStyle/>
          <a:p>
            <a:r>
              <a:rPr lang="en-GB" sz="1600" b="1" dirty="0">
                <a:latin typeface="Arial" pitchFamily="34" charset="0"/>
                <a:cs typeface="Arial" pitchFamily="34" charset="0"/>
              </a:rPr>
              <a:t>Powering off Complete this task to turn off the power to a server enclosure and all attached expansion enclosures. Perform these steps to turn off the power to a storage unit: </a:t>
            </a:r>
            <a:endParaRPr lang="en-GB" sz="1600" b="1" dirty="0" smtClean="0">
              <a:latin typeface="Arial" pitchFamily="34" charset="0"/>
              <a:cs typeface="Arial" pitchFamily="34" charset="0"/>
            </a:endParaRPr>
          </a:p>
          <a:p>
            <a:pPr>
              <a:buFont typeface="+mj-lt"/>
              <a:buAutoNum type="arabicPeriod"/>
            </a:pPr>
            <a:r>
              <a:rPr lang="en-GB" sz="1600" dirty="0" smtClean="0">
                <a:latin typeface="Arial" pitchFamily="34" charset="0"/>
                <a:cs typeface="Arial" pitchFamily="34" charset="0"/>
              </a:rPr>
              <a:t>Ensure </a:t>
            </a:r>
            <a:r>
              <a:rPr lang="en-GB" sz="1600" dirty="0">
                <a:latin typeface="Arial" pitchFamily="34" charset="0"/>
                <a:cs typeface="Arial" pitchFamily="34" charset="0"/>
              </a:rPr>
              <a:t>that all I/O operations are stopped. </a:t>
            </a:r>
            <a:endParaRPr lang="en-GB" sz="1600" dirty="0" smtClean="0">
              <a:latin typeface="Arial" pitchFamily="34" charset="0"/>
              <a:cs typeface="Arial" pitchFamily="34" charset="0"/>
            </a:endParaRPr>
          </a:p>
          <a:p>
            <a:pPr>
              <a:buFont typeface="+mj-lt"/>
              <a:buAutoNum type="arabicPeriod"/>
            </a:pPr>
            <a:r>
              <a:rPr lang="en-GB" sz="1600" dirty="0" smtClean="0">
                <a:latin typeface="Arial" pitchFamily="34" charset="0"/>
                <a:cs typeface="Arial" pitchFamily="34" charset="0"/>
              </a:rPr>
              <a:t>Press </a:t>
            </a:r>
            <a:r>
              <a:rPr lang="en-GB" sz="1600" dirty="0">
                <a:latin typeface="Arial" pitchFamily="34" charset="0"/>
                <a:cs typeface="Arial" pitchFamily="34" charset="0"/>
              </a:rPr>
              <a:t>and hold the power button that is located on the left side of the rear operator panel on the server enclosure for five seconds. The unit completes the power-off sequence to turn off the server enclosure and each of the attached expansion enclosures. The server enclosure controls the power-off sequence for the entire storage unit, including all of the expansion enclosures. Each expansion enclosure turns off the enclosed resources in the necessary order. </a:t>
            </a:r>
            <a:endParaRPr lang="en-GB" sz="1600" dirty="0" smtClean="0">
              <a:latin typeface="Arial" pitchFamily="34" charset="0"/>
              <a:cs typeface="Arial" pitchFamily="34" charset="0"/>
            </a:endParaRPr>
          </a:p>
          <a:p>
            <a:pPr>
              <a:buFont typeface="+mj-lt"/>
              <a:buAutoNum type="arabicPeriod"/>
            </a:pPr>
            <a:r>
              <a:rPr lang="en-GB" sz="1600" dirty="0" smtClean="0">
                <a:latin typeface="Arial" pitchFamily="34" charset="0"/>
                <a:cs typeface="Arial" pitchFamily="34" charset="0"/>
              </a:rPr>
              <a:t>A </a:t>
            </a:r>
            <a:r>
              <a:rPr lang="en-GB" sz="1600" dirty="0">
                <a:latin typeface="Arial" pitchFamily="34" charset="0"/>
                <a:cs typeface="Arial" pitchFamily="34" charset="0"/>
              </a:rPr>
              <a:t>delay of several minutes can occur before the system fully turns off all of the enclosures, depending on how many attached expansion enclosures are connected. The enclosure is completely powered off after the fans have stopped spinning, the dc LED indicator on the power supply is flashing, and the ac LED indicator on the power supply is a solid green light. The power-on LED indicators on both the rear operator panel and the front display panel flash intermittently after the enclosure is fully turned off. </a:t>
            </a:r>
            <a:endParaRPr lang="en-GB" sz="1600" dirty="0" smtClean="0">
              <a:latin typeface="Arial" pitchFamily="34" charset="0"/>
              <a:cs typeface="Arial" pitchFamily="34" charset="0"/>
            </a:endParaRPr>
          </a:p>
          <a:p>
            <a:pPr>
              <a:buFont typeface="+mj-lt"/>
              <a:buAutoNum type="arabicPeriod"/>
            </a:pPr>
            <a:r>
              <a:rPr lang="en-GB" sz="1600" dirty="0" smtClean="0">
                <a:latin typeface="Arial" pitchFamily="34" charset="0"/>
                <a:cs typeface="Arial" pitchFamily="34" charset="0"/>
              </a:rPr>
              <a:t>CAUTION</a:t>
            </a:r>
            <a:r>
              <a:rPr lang="en-GB" sz="1600" dirty="0">
                <a:latin typeface="Arial" pitchFamily="34" charset="0"/>
                <a:cs typeface="Arial" pitchFamily="34" charset="0"/>
              </a:rPr>
              <a:t>: Do not remove the ac power cords from any enclosure while any of the fans are still spinning. You must wait until the complete power off sequence has finished before you remove the power cords. Failure to follow the correct power off procedure may cause loss of access to your data or the inability to successfully restart the DS6000. </a:t>
            </a:r>
          </a:p>
        </p:txBody>
      </p:sp>
      <p:sp>
        <p:nvSpPr>
          <p:cNvPr id="7" name="Date Placeholder 6"/>
          <p:cNvSpPr>
            <a:spLocks noGrp="1"/>
          </p:cNvSpPr>
          <p:nvPr>
            <p:ph type="dt" sz="half" idx="10"/>
          </p:nvPr>
        </p:nvSpPr>
        <p:spPr/>
        <p:txBody>
          <a:bodyPr/>
          <a:lstStyle/>
          <a:p>
            <a:pPr>
              <a:defRPr/>
            </a:pPr>
            <a:fld id="{99BC6907-E643-4E05-A8F2-4EA3357A21C8}"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LAB</a:t>
            </a:r>
            <a:endParaRPr lang="en-GB" dirty="0"/>
          </a:p>
        </p:txBody>
      </p:sp>
      <p:sp>
        <p:nvSpPr>
          <p:cNvPr id="3" name="Content Placeholder 2"/>
          <p:cNvSpPr>
            <a:spLocks noGrp="1"/>
          </p:cNvSpPr>
          <p:nvPr>
            <p:ph idx="1"/>
          </p:nvPr>
        </p:nvSpPr>
        <p:spPr/>
        <p:txBody>
          <a:bodyPr/>
          <a:lstStyle/>
          <a:p>
            <a:r>
              <a:rPr lang="en-GB" sz="1600" dirty="0" smtClean="0">
                <a:latin typeface="Arial" pitchFamily="34" charset="0"/>
                <a:cs typeface="Arial" pitchFamily="34" charset="0"/>
              </a:rPr>
              <a:t>Set IP address</a:t>
            </a:r>
          </a:p>
          <a:p>
            <a:r>
              <a:rPr lang="en-GB" sz="1600" dirty="0" smtClean="0">
                <a:latin typeface="Arial" pitchFamily="34" charset="0"/>
                <a:cs typeface="Arial" pitchFamily="34" charset="0"/>
              </a:rPr>
              <a:t>Setup Storage Manager</a:t>
            </a:r>
          </a:p>
          <a:p>
            <a:r>
              <a:rPr lang="en-GB" sz="1600" dirty="0" smtClean="0">
                <a:latin typeface="Arial" pitchFamily="34" charset="0"/>
                <a:cs typeface="Arial" pitchFamily="34" charset="0"/>
              </a:rPr>
              <a:t>Assign Storage array</a:t>
            </a:r>
          </a:p>
          <a:p>
            <a:r>
              <a:rPr lang="en-GB" sz="1600" dirty="0" smtClean="0">
                <a:latin typeface="Arial" pitchFamily="34" charset="0"/>
                <a:cs typeface="Arial" pitchFamily="34" charset="0"/>
              </a:rPr>
              <a:t>Setup SNMP</a:t>
            </a:r>
          </a:p>
          <a:p>
            <a:r>
              <a:rPr lang="en-GB" sz="1600" dirty="0" smtClean="0">
                <a:latin typeface="Arial" pitchFamily="34" charset="0"/>
                <a:cs typeface="Arial" pitchFamily="34" charset="0"/>
              </a:rPr>
              <a:t>View Logs</a:t>
            </a:r>
          </a:p>
          <a:p>
            <a:r>
              <a:rPr lang="en-GB" sz="1600" dirty="0" smtClean="0">
                <a:latin typeface="Arial" pitchFamily="34" charset="0"/>
                <a:cs typeface="Arial" pitchFamily="34" charset="0"/>
              </a:rPr>
              <a:t>Exchange DDM</a:t>
            </a:r>
          </a:p>
          <a:p>
            <a:r>
              <a:rPr lang="en-GB" sz="1600" dirty="0" smtClean="0">
                <a:latin typeface="Arial" pitchFamily="34" charset="0"/>
                <a:cs typeface="Arial" pitchFamily="34" charset="0"/>
              </a:rPr>
              <a:t>Exchange power supply</a:t>
            </a:r>
          </a:p>
          <a:p>
            <a:r>
              <a:rPr lang="en-GB" sz="1600" dirty="0" smtClean="0">
                <a:latin typeface="Arial" pitchFamily="34" charset="0"/>
                <a:cs typeface="Arial" pitchFamily="34" charset="0"/>
              </a:rPr>
              <a:t>Exchange Processor card</a:t>
            </a:r>
          </a:p>
          <a:p>
            <a:r>
              <a:rPr lang="en-GB" sz="1600" dirty="0" smtClean="0">
                <a:latin typeface="Arial" pitchFamily="34" charset="0"/>
                <a:cs typeface="Arial" pitchFamily="34" charset="0"/>
              </a:rPr>
              <a:t>Configure array</a:t>
            </a:r>
          </a:p>
          <a:p>
            <a:r>
              <a:rPr lang="en-GB" sz="1600" dirty="0" smtClean="0">
                <a:latin typeface="Arial" pitchFamily="34" charset="0"/>
                <a:cs typeface="Arial" pitchFamily="34" charset="0"/>
              </a:rPr>
              <a:t>Find firmware level</a:t>
            </a:r>
          </a:p>
          <a:p>
            <a:r>
              <a:rPr lang="en-GB" sz="1600" dirty="0" smtClean="0">
                <a:latin typeface="Arial" pitchFamily="34" charset="0"/>
                <a:cs typeface="Arial" pitchFamily="34" charset="0"/>
              </a:rPr>
              <a:t>Upgrade firmware</a:t>
            </a:r>
          </a:p>
          <a:p>
            <a:r>
              <a:rPr lang="en-GB" sz="1600" dirty="0" smtClean="0">
                <a:latin typeface="Arial" pitchFamily="34" charset="0"/>
                <a:cs typeface="Arial" pitchFamily="34" charset="0"/>
              </a:rPr>
              <a:t>View activation file</a:t>
            </a:r>
          </a:p>
          <a:p>
            <a:endParaRPr lang="en-GB" dirty="0"/>
          </a:p>
        </p:txBody>
      </p:sp>
      <p:sp>
        <p:nvSpPr>
          <p:cNvPr id="7" name="Date Placeholder 6"/>
          <p:cNvSpPr>
            <a:spLocks noGrp="1"/>
          </p:cNvSpPr>
          <p:nvPr>
            <p:ph type="dt" sz="half" idx="10"/>
          </p:nvPr>
        </p:nvSpPr>
        <p:spPr/>
        <p:txBody>
          <a:bodyPr/>
          <a:lstStyle/>
          <a:p>
            <a:pPr>
              <a:defRPr/>
            </a:pPr>
            <a:fld id="{E8DF9C67-DE72-4BA9-B9D3-7291D2D64097}"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End</a:t>
            </a:r>
            <a:endParaRPr lang="en-GB" dirty="0"/>
          </a:p>
        </p:txBody>
      </p:sp>
      <p:sp>
        <p:nvSpPr>
          <p:cNvPr id="3" name="Content Placeholder 2"/>
          <p:cNvSpPr>
            <a:spLocks noGrp="1"/>
          </p:cNvSpPr>
          <p:nvPr>
            <p:ph idx="1"/>
          </p:nvPr>
        </p:nvSpPr>
        <p:spPr/>
        <p:txBody>
          <a:bodyPr/>
          <a:lstStyle/>
          <a:p>
            <a:r>
              <a:rPr lang="en-GB" dirty="0" smtClean="0"/>
              <a:t>Any questions?</a:t>
            </a:r>
            <a:endParaRPr lang="en-GB" dirty="0"/>
          </a:p>
        </p:txBody>
      </p:sp>
      <p:sp>
        <p:nvSpPr>
          <p:cNvPr id="4" name="Date Placeholder 3"/>
          <p:cNvSpPr>
            <a:spLocks noGrp="1"/>
          </p:cNvSpPr>
          <p:nvPr>
            <p:ph type="dt" sz="half" idx="10"/>
          </p:nvPr>
        </p:nvSpPr>
        <p:spPr/>
        <p:txBody>
          <a:bodyPr/>
          <a:lstStyle/>
          <a:p>
            <a:pPr>
              <a:defRPr/>
            </a:pPr>
            <a:fld id="{E3572413-B2E8-42FD-A3F4-753E38B1FCB6}" type="datetime1">
              <a:rPr lang="en-US" smtClean="0"/>
              <a:pPr>
                <a:defRPr/>
              </a:pPr>
              <a:t>2/12/2013</a:t>
            </a:fld>
            <a:endParaRPr lang="en-US"/>
          </a:p>
        </p:txBody>
      </p:sp>
      <p:sp>
        <p:nvSpPr>
          <p:cNvPr id="5" name="Footer Placeholder 4"/>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B</a:t>
            </a:r>
            <a:r>
              <a:rPr lang="en-GB" dirty="0" smtClean="0"/>
              <a:t>attery-backup</a:t>
            </a:r>
            <a:endParaRPr lang="en-GB" dirty="0"/>
          </a:p>
        </p:txBody>
      </p:sp>
      <p:pic>
        <p:nvPicPr>
          <p:cNvPr id="19" name="Content Placeholder 17" descr="ds6feat3.gif"/>
          <p:cNvPicPr>
            <a:picLocks noGrp="1" noChangeAspect="1"/>
          </p:cNvPicPr>
          <p:nvPr>
            <p:ph idx="1"/>
          </p:nvPr>
        </p:nvPicPr>
        <p:blipFill>
          <a:blip r:embed="rId2" cstate="print"/>
          <a:stretch>
            <a:fillRect/>
          </a:stretch>
        </p:blipFill>
        <p:spPr>
          <a:xfrm>
            <a:off x="1763688" y="1844824"/>
            <a:ext cx="4997643" cy="2381076"/>
          </a:xfrm>
        </p:spPr>
      </p:pic>
      <p:sp>
        <p:nvSpPr>
          <p:cNvPr id="5" name="Rectangle 4"/>
          <p:cNvSpPr/>
          <p:nvPr/>
        </p:nvSpPr>
        <p:spPr>
          <a:xfrm>
            <a:off x="1979712" y="4653136"/>
            <a:ext cx="4572000" cy="584775"/>
          </a:xfrm>
          <a:prstGeom prst="rect">
            <a:avLst/>
          </a:prstGeom>
        </p:spPr>
        <p:txBody>
          <a:bodyPr>
            <a:spAutoFit/>
          </a:bodyPr>
          <a:lstStyle/>
          <a:p>
            <a:pPr algn="ctr"/>
            <a:r>
              <a:rPr lang="en-GB" sz="1600" dirty="0" smtClean="0">
                <a:latin typeface="Arial" pitchFamily="34" charset="0"/>
                <a:cs typeface="Arial" pitchFamily="34" charset="0"/>
              </a:rPr>
              <a:t>Two battery-backup units, one for each processor</a:t>
            </a:r>
            <a:endParaRPr lang="en-GB" sz="1600" dirty="0">
              <a:latin typeface="Arial" pitchFamily="34" charset="0"/>
              <a:cs typeface="Arial" pitchFamily="34" charset="0"/>
            </a:endParaRPr>
          </a:p>
        </p:txBody>
      </p:sp>
      <p:sp>
        <p:nvSpPr>
          <p:cNvPr id="9" name="Date Placeholder 8"/>
          <p:cNvSpPr>
            <a:spLocks noGrp="1"/>
          </p:cNvSpPr>
          <p:nvPr>
            <p:ph type="dt" sz="half" idx="10"/>
          </p:nvPr>
        </p:nvSpPr>
        <p:spPr/>
        <p:txBody>
          <a:bodyPr/>
          <a:lstStyle/>
          <a:p>
            <a:pPr>
              <a:defRPr/>
            </a:pPr>
            <a:fld id="{DD471FE2-4107-4689-A06C-E16D71BA45E3}"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0" lang="en-US" b="0" i="0" u="none" strike="noStrike" cap="none" normalizeH="0" baseline="0" dirty="0" smtClean="0">
                <a:ln>
                  <a:noFill/>
                </a:ln>
                <a:solidFill>
                  <a:schemeClr val="tx1"/>
                </a:solidFill>
                <a:effectLst/>
                <a:latin typeface="+mn-lt"/>
                <a:cs typeface="Arial" pitchFamily="34" charset="0"/>
              </a:rPr>
              <a:t>Power supplies</a:t>
            </a:r>
            <a:endParaRPr lang="en-GB" dirty="0">
              <a:latin typeface="+mn-lt"/>
            </a:endParaRPr>
          </a:p>
        </p:txBody>
      </p:sp>
      <p:pic>
        <p:nvPicPr>
          <p:cNvPr id="7" name="Content Placeholder 6" descr="ds6feat4.gif"/>
          <p:cNvPicPr>
            <a:picLocks noGrp="1" noChangeAspect="1"/>
          </p:cNvPicPr>
          <p:nvPr>
            <p:ph idx="1"/>
          </p:nvPr>
        </p:nvPicPr>
        <p:blipFill>
          <a:blip r:embed="rId2" cstate="print"/>
          <a:stretch>
            <a:fillRect/>
          </a:stretch>
        </p:blipFill>
        <p:spPr>
          <a:xfrm>
            <a:off x="1691680" y="1772816"/>
            <a:ext cx="5148781" cy="2453084"/>
          </a:xfrm>
        </p:spPr>
      </p:pic>
      <p:sp>
        <p:nvSpPr>
          <p:cNvPr id="2050" name="Rectangle 2"/>
          <p:cNvSpPr>
            <a:spLocks noChangeArrowheads="1"/>
          </p:cNvSpPr>
          <p:nvPr/>
        </p:nvSpPr>
        <p:spPr bwMode="auto">
          <a:xfrm>
            <a:off x="107504" y="4293096"/>
            <a:ext cx="8424936" cy="52322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Two fully redundant ac/dc power supplies with enclosure-cooling units </a:t>
            </a:r>
          </a:p>
        </p:txBody>
      </p:sp>
      <p:sp>
        <p:nvSpPr>
          <p:cNvPr id="9" name="Date Placeholder 8"/>
          <p:cNvSpPr>
            <a:spLocks noGrp="1"/>
          </p:cNvSpPr>
          <p:nvPr>
            <p:ph type="dt" sz="half" idx="10"/>
          </p:nvPr>
        </p:nvSpPr>
        <p:spPr/>
        <p:txBody>
          <a:bodyPr/>
          <a:lstStyle/>
          <a:p>
            <a:pPr>
              <a:defRPr/>
            </a:pPr>
            <a:fld id="{A1034B8B-3DFF-4123-AE3F-890F6A2CC28D}"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2 </a:t>
            </a:r>
            <a:r>
              <a:rPr lang="en-GB" dirty="0" err="1" smtClean="0"/>
              <a:t>Gbps</a:t>
            </a:r>
            <a:r>
              <a:rPr lang="en-GB" dirty="0" smtClean="0"/>
              <a:t> fibre-channel</a:t>
            </a:r>
            <a:endParaRPr lang="en-GB" dirty="0"/>
          </a:p>
        </p:txBody>
      </p:sp>
      <p:pic>
        <p:nvPicPr>
          <p:cNvPr id="7" name="Content Placeholder 6" descr="ds6feat5.gif"/>
          <p:cNvPicPr>
            <a:picLocks noGrp="1" noChangeAspect="1"/>
          </p:cNvPicPr>
          <p:nvPr>
            <p:ph idx="1"/>
          </p:nvPr>
        </p:nvPicPr>
        <p:blipFill>
          <a:blip r:embed="rId2" cstate="print"/>
          <a:stretch>
            <a:fillRect/>
          </a:stretch>
        </p:blipFill>
        <p:spPr>
          <a:xfrm>
            <a:off x="1619672" y="1628800"/>
            <a:ext cx="5753331" cy="2741116"/>
          </a:xfrm>
        </p:spPr>
      </p:pic>
      <p:sp>
        <p:nvSpPr>
          <p:cNvPr id="5" name="Rectangle 4"/>
          <p:cNvSpPr/>
          <p:nvPr/>
        </p:nvSpPr>
        <p:spPr>
          <a:xfrm>
            <a:off x="2051720" y="4869160"/>
            <a:ext cx="4572000" cy="830997"/>
          </a:xfrm>
          <a:prstGeom prst="rect">
            <a:avLst/>
          </a:prstGeom>
        </p:spPr>
        <p:txBody>
          <a:bodyPr>
            <a:spAutoFit/>
          </a:bodyPr>
          <a:lstStyle/>
          <a:p>
            <a:pPr algn="ctr"/>
            <a:r>
              <a:rPr lang="en-GB" sz="1600" dirty="0" smtClean="0">
                <a:latin typeface="Arial" pitchFamily="34" charset="0"/>
                <a:cs typeface="Arial" pitchFamily="34" charset="0"/>
              </a:rPr>
              <a:t>Two, four or eight 2 </a:t>
            </a:r>
            <a:r>
              <a:rPr lang="en-GB" sz="1600" dirty="0" err="1" smtClean="0">
                <a:latin typeface="Arial" pitchFamily="34" charset="0"/>
                <a:cs typeface="Arial" pitchFamily="34" charset="0"/>
              </a:rPr>
              <a:t>Gbps</a:t>
            </a:r>
            <a:r>
              <a:rPr lang="en-GB" sz="1600" dirty="0" smtClean="0">
                <a:latin typeface="Arial" pitchFamily="34" charset="0"/>
                <a:cs typeface="Arial" pitchFamily="34" charset="0"/>
              </a:rPr>
              <a:t> fibre-channel or IBM fibre-channel connection (IBM FICON®) host ports</a:t>
            </a:r>
            <a:endParaRPr lang="en-GB" sz="1600" dirty="0">
              <a:latin typeface="Arial" pitchFamily="34" charset="0"/>
              <a:cs typeface="Arial" pitchFamily="34" charset="0"/>
            </a:endParaRPr>
          </a:p>
        </p:txBody>
      </p:sp>
      <p:sp>
        <p:nvSpPr>
          <p:cNvPr id="10" name="Date Placeholder 9"/>
          <p:cNvSpPr>
            <a:spLocks noGrp="1"/>
          </p:cNvSpPr>
          <p:nvPr>
            <p:ph type="dt" sz="half" idx="10"/>
          </p:nvPr>
        </p:nvSpPr>
        <p:spPr/>
        <p:txBody>
          <a:bodyPr/>
          <a:lstStyle/>
          <a:p>
            <a:pPr>
              <a:defRPr/>
            </a:pPr>
            <a:fld id="{82E1CA44-E328-4935-A88D-DBFFD20C00E7}" type="datetime1">
              <a:rPr lang="en-US" smtClean="0"/>
              <a:pPr>
                <a:defRPr/>
              </a:pPr>
              <a:t>2/12/2013</a:t>
            </a:fld>
            <a:endParaRPr lang="en-US"/>
          </a:p>
        </p:txBody>
      </p:sp>
      <p:sp>
        <p:nvSpPr>
          <p:cNvPr id="11" name="Footer Placeholder 10"/>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Eight 2 </a:t>
            </a:r>
            <a:r>
              <a:rPr lang="en-GB" dirty="0" err="1" smtClean="0"/>
              <a:t>Gbps</a:t>
            </a:r>
            <a:r>
              <a:rPr lang="en-GB" dirty="0" smtClean="0"/>
              <a:t> device ports</a:t>
            </a:r>
            <a:endParaRPr lang="en-GB" dirty="0"/>
          </a:p>
        </p:txBody>
      </p:sp>
      <p:pic>
        <p:nvPicPr>
          <p:cNvPr id="7" name="Content Placeholder 6" descr="ds6feat6.gif"/>
          <p:cNvPicPr>
            <a:picLocks noGrp="1" noChangeAspect="1"/>
          </p:cNvPicPr>
          <p:nvPr>
            <p:ph idx="1"/>
          </p:nvPr>
        </p:nvPicPr>
        <p:blipFill>
          <a:blip r:embed="rId2" cstate="print"/>
          <a:stretch>
            <a:fillRect/>
          </a:stretch>
        </p:blipFill>
        <p:spPr>
          <a:xfrm>
            <a:off x="1475656" y="1700808"/>
            <a:ext cx="5602194" cy="2669108"/>
          </a:xfrm>
        </p:spPr>
      </p:pic>
      <p:sp>
        <p:nvSpPr>
          <p:cNvPr id="5" name="Rectangle 4"/>
          <p:cNvSpPr/>
          <p:nvPr/>
        </p:nvSpPr>
        <p:spPr>
          <a:xfrm>
            <a:off x="1979712" y="4869160"/>
            <a:ext cx="4572000" cy="830997"/>
          </a:xfrm>
          <a:prstGeom prst="rect">
            <a:avLst/>
          </a:prstGeom>
        </p:spPr>
        <p:txBody>
          <a:bodyPr>
            <a:spAutoFit/>
          </a:bodyPr>
          <a:lstStyle/>
          <a:p>
            <a:pPr algn="ctr"/>
            <a:r>
              <a:rPr lang="en-GB" sz="1600" dirty="0" smtClean="0">
                <a:latin typeface="Arial" pitchFamily="34" charset="0"/>
                <a:cs typeface="Arial" pitchFamily="34" charset="0"/>
              </a:rPr>
              <a:t>Two, four or eight 2 </a:t>
            </a:r>
            <a:r>
              <a:rPr lang="en-GB" sz="1600" dirty="0" err="1" smtClean="0">
                <a:latin typeface="Arial" pitchFamily="34" charset="0"/>
                <a:cs typeface="Arial" pitchFamily="34" charset="0"/>
              </a:rPr>
              <a:t>Gbps</a:t>
            </a:r>
            <a:r>
              <a:rPr lang="en-GB" sz="1600" dirty="0" smtClean="0">
                <a:latin typeface="Arial" pitchFamily="34" charset="0"/>
                <a:cs typeface="Arial" pitchFamily="34" charset="0"/>
              </a:rPr>
              <a:t> fibre-channel or IBM fibre-channel connection (IBM FICON®) host ports</a:t>
            </a:r>
            <a:endParaRPr lang="en-GB" sz="1600" dirty="0">
              <a:latin typeface="Arial" pitchFamily="34" charset="0"/>
              <a:cs typeface="Arial" pitchFamily="34" charset="0"/>
            </a:endParaRPr>
          </a:p>
        </p:txBody>
      </p:sp>
      <p:sp>
        <p:nvSpPr>
          <p:cNvPr id="10" name="Date Placeholder 9"/>
          <p:cNvSpPr>
            <a:spLocks noGrp="1"/>
          </p:cNvSpPr>
          <p:nvPr>
            <p:ph type="dt" sz="half" idx="10"/>
          </p:nvPr>
        </p:nvSpPr>
        <p:spPr/>
        <p:txBody>
          <a:bodyPr/>
          <a:lstStyle/>
          <a:p>
            <a:pPr>
              <a:defRPr/>
            </a:pPr>
            <a:fld id="{8B228E19-2184-40E7-BCB4-E22BD5215E43}" type="datetime1">
              <a:rPr lang="en-US" smtClean="0"/>
              <a:pPr>
                <a:defRPr/>
              </a:pPr>
              <a:t>2/12/2013</a:t>
            </a:fld>
            <a:endParaRPr lang="en-US"/>
          </a:p>
        </p:txBody>
      </p:sp>
      <p:sp>
        <p:nvSpPr>
          <p:cNvPr id="11" name="Footer Placeholder 10"/>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D</a:t>
            </a:r>
            <a:r>
              <a:rPr lang="en-GB" dirty="0" smtClean="0"/>
              <a:t>isk enclosure</a:t>
            </a:r>
            <a:endParaRPr lang="en-GB" dirty="0"/>
          </a:p>
        </p:txBody>
      </p:sp>
      <p:pic>
        <p:nvPicPr>
          <p:cNvPr id="7" name="Content Placeholder 6" descr="f2d00067.gif"/>
          <p:cNvPicPr>
            <a:picLocks noGrp="1" noChangeAspect="1"/>
          </p:cNvPicPr>
          <p:nvPr>
            <p:ph idx="1"/>
          </p:nvPr>
        </p:nvPicPr>
        <p:blipFill>
          <a:blip r:embed="rId2" cstate="print"/>
          <a:stretch>
            <a:fillRect/>
          </a:stretch>
        </p:blipFill>
        <p:spPr>
          <a:xfrm>
            <a:off x="1763688" y="2060848"/>
            <a:ext cx="4762500" cy="2362200"/>
          </a:xfrm>
        </p:spPr>
      </p:pic>
      <p:sp>
        <p:nvSpPr>
          <p:cNvPr id="9" name="Rectangle 8"/>
          <p:cNvSpPr/>
          <p:nvPr/>
        </p:nvSpPr>
        <p:spPr>
          <a:xfrm>
            <a:off x="1907704" y="4797152"/>
            <a:ext cx="4572000" cy="584775"/>
          </a:xfrm>
          <a:prstGeom prst="rect">
            <a:avLst/>
          </a:prstGeom>
        </p:spPr>
        <p:txBody>
          <a:bodyPr>
            <a:spAutoFit/>
          </a:bodyPr>
          <a:lstStyle/>
          <a:p>
            <a:pPr algn="ctr"/>
            <a:r>
              <a:rPr lang="en-GB" sz="1600" dirty="0" smtClean="0">
                <a:latin typeface="Arial" pitchFamily="34" charset="0"/>
                <a:cs typeface="Arial" pitchFamily="34" charset="0"/>
              </a:rPr>
              <a:t>One disk enclosure that holds up to </a:t>
            </a:r>
          </a:p>
          <a:p>
            <a:pPr algn="ctr"/>
            <a:r>
              <a:rPr lang="en-GB" sz="1600" dirty="0" smtClean="0">
                <a:latin typeface="Arial" pitchFamily="34" charset="0"/>
                <a:cs typeface="Arial" pitchFamily="34" charset="0"/>
              </a:rPr>
              <a:t>16 fibre-channel DDMs</a:t>
            </a:r>
            <a:endParaRPr lang="en-GB" sz="1600" dirty="0">
              <a:latin typeface="Arial" pitchFamily="34" charset="0"/>
              <a:cs typeface="Arial" pitchFamily="34" charset="0"/>
            </a:endParaRPr>
          </a:p>
        </p:txBody>
      </p:sp>
      <p:sp>
        <p:nvSpPr>
          <p:cNvPr id="10" name="Date Placeholder 9"/>
          <p:cNvSpPr>
            <a:spLocks noGrp="1"/>
          </p:cNvSpPr>
          <p:nvPr>
            <p:ph type="dt" sz="half" idx="10"/>
          </p:nvPr>
        </p:nvSpPr>
        <p:spPr/>
        <p:txBody>
          <a:bodyPr/>
          <a:lstStyle/>
          <a:p>
            <a:pPr>
              <a:defRPr/>
            </a:pPr>
            <a:fld id="{57E731A7-616E-4E8F-9319-45B38FDBB5ED}" type="datetime1">
              <a:rPr lang="en-US" smtClean="0"/>
              <a:pPr>
                <a:defRPr/>
              </a:pPr>
              <a:t>2/12/2013</a:t>
            </a:fld>
            <a:endParaRPr lang="en-US"/>
          </a:p>
        </p:txBody>
      </p:sp>
      <p:sp>
        <p:nvSpPr>
          <p:cNvPr id="11" name="Footer Placeholder 10"/>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96952"/>
            <a:ext cx="7061200" cy="1143000"/>
          </a:xfrm>
        </p:spPr>
        <p:txBody>
          <a:bodyPr/>
          <a:lstStyle/>
          <a:p>
            <a:pPr algn="ctr"/>
            <a:r>
              <a:rPr lang="en-GB" dirty="0" smtClean="0"/>
              <a:t>Rear of 511/522</a:t>
            </a:r>
            <a:endParaRPr lang="en-GB" dirty="0"/>
          </a:p>
        </p:txBody>
      </p:sp>
      <p:pic>
        <p:nvPicPr>
          <p:cNvPr id="4" name="Content Placeholder 3" descr="f2d00069.gif"/>
          <p:cNvPicPr>
            <a:picLocks noGrp="1" noChangeAspect="1"/>
          </p:cNvPicPr>
          <p:nvPr>
            <p:ph idx="1"/>
          </p:nvPr>
        </p:nvPicPr>
        <p:blipFill>
          <a:blip r:embed="rId2" cstate="print"/>
          <a:stretch>
            <a:fillRect/>
          </a:stretch>
        </p:blipFill>
        <p:spPr>
          <a:xfrm>
            <a:off x="1979712" y="1196752"/>
            <a:ext cx="4225127" cy="2264668"/>
          </a:xfrm>
        </p:spPr>
      </p:pic>
      <p:sp>
        <p:nvSpPr>
          <p:cNvPr id="8" name="Date Placeholder 7"/>
          <p:cNvSpPr>
            <a:spLocks noGrp="1"/>
          </p:cNvSpPr>
          <p:nvPr>
            <p:ph type="dt" sz="half" idx="10"/>
          </p:nvPr>
        </p:nvSpPr>
        <p:spPr/>
        <p:txBody>
          <a:bodyPr/>
          <a:lstStyle/>
          <a:p>
            <a:pPr>
              <a:defRPr/>
            </a:pPr>
            <a:fld id="{032B9005-D18A-4940-B920-D37F2786F884}"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pic>
        <p:nvPicPr>
          <p:cNvPr id="10" name="Picture 9" descr="f2d00068.gif"/>
          <p:cNvPicPr>
            <a:picLocks noChangeAspect="1"/>
          </p:cNvPicPr>
          <p:nvPr/>
        </p:nvPicPr>
        <p:blipFill>
          <a:blip r:embed="rId3" cstate="print"/>
          <a:stretch>
            <a:fillRect/>
          </a:stretch>
        </p:blipFill>
        <p:spPr>
          <a:xfrm>
            <a:off x="1907704" y="4077072"/>
            <a:ext cx="4529754" cy="2319234"/>
          </a:xfrm>
          <a:prstGeom prst="rect">
            <a:avLst/>
          </a:prstGeom>
        </p:spPr>
      </p:pic>
      <p:sp>
        <p:nvSpPr>
          <p:cNvPr id="11" name="Title 1"/>
          <p:cNvSpPr txBox="1">
            <a:spLocks/>
          </p:cNvSpPr>
          <p:nvPr/>
        </p:nvSpPr>
        <p:spPr bwMode="auto">
          <a:xfrm>
            <a:off x="611560" y="116632"/>
            <a:ext cx="7061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chemeClr val="tx1"/>
                </a:solidFill>
                <a:effectLst/>
                <a:uLnTx/>
                <a:uFillTx/>
                <a:latin typeface="+mj-lt"/>
                <a:ea typeface="+mj-ea"/>
                <a:cs typeface="+mj-cs"/>
              </a:rPr>
              <a:t>Rear of EXP </a:t>
            </a:r>
            <a:endParaRPr kumimoji="0" lang="en-GB"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Modular scalability</a:t>
            </a:r>
            <a:endParaRPr lang="en-GB" dirty="0"/>
          </a:p>
        </p:txBody>
      </p:sp>
      <p:sp>
        <p:nvSpPr>
          <p:cNvPr id="3" name="Content Placeholder 2"/>
          <p:cNvSpPr>
            <a:spLocks noGrp="1"/>
          </p:cNvSpPr>
          <p:nvPr>
            <p:ph idx="1"/>
          </p:nvPr>
        </p:nvSpPr>
        <p:spPr>
          <a:xfrm>
            <a:off x="457200" y="1600201"/>
            <a:ext cx="5482952" cy="3556992"/>
          </a:xfrm>
        </p:spPr>
        <p:txBody>
          <a:bodyPr>
            <a:normAutofit/>
          </a:bodyPr>
          <a:lstStyle/>
          <a:p>
            <a:r>
              <a:rPr lang="en-GB" sz="1600" dirty="0" smtClean="0">
                <a:latin typeface="Arial" pitchFamily="34" charset="0"/>
                <a:cs typeface="Arial" pitchFamily="34" charset="0"/>
              </a:rPr>
              <a:t>The DS6000 system integrates the storage capability of a refrigerator-sized machine into a small, lightweight product.</a:t>
            </a:r>
          </a:p>
          <a:p>
            <a:r>
              <a:rPr lang="en-GB" sz="1600" dirty="0" smtClean="0">
                <a:latin typeface="Arial" pitchFamily="34" charset="0"/>
                <a:cs typeface="Arial" pitchFamily="34" charset="0"/>
              </a:rPr>
              <a:t>Each enclosure supports up to 16 hard disk drives. </a:t>
            </a:r>
          </a:p>
          <a:p>
            <a:r>
              <a:rPr lang="en-GB" sz="1600" dirty="0" smtClean="0">
                <a:latin typeface="Arial" pitchFamily="34" charset="0"/>
                <a:cs typeface="Arial" pitchFamily="34" charset="0"/>
              </a:rPr>
              <a:t>Up to 7 expansion enclosures can be attached to the base controller for a total of 128 disk drive modules </a:t>
            </a:r>
          </a:p>
          <a:p>
            <a:r>
              <a:rPr lang="en-GB" sz="1600" dirty="0" smtClean="0">
                <a:latin typeface="Arial" pitchFamily="34" charset="0"/>
                <a:cs typeface="Arial" pitchFamily="34" charset="0"/>
              </a:rPr>
              <a:t>The maximum storage is 4.8 TB for a single enclosure and 38.4 TB for the entire system.</a:t>
            </a:r>
          </a:p>
          <a:p>
            <a:endParaRPr lang="en-GB" dirty="0"/>
          </a:p>
        </p:txBody>
      </p:sp>
      <p:pic>
        <p:nvPicPr>
          <p:cNvPr id="4" name="Content Placeholder 3" descr="ds6modscale.gif"/>
          <p:cNvPicPr>
            <a:picLocks noChangeAspect="1"/>
          </p:cNvPicPr>
          <p:nvPr/>
        </p:nvPicPr>
        <p:blipFill>
          <a:blip r:embed="rId2" cstate="print"/>
          <a:stretch>
            <a:fillRect/>
          </a:stretch>
        </p:blipFill>
        <p:spPr>
          <a:xfrm>
            <a:off x="6444208" y="1700808"/>
            <a:ext cx="1695450" cy="3257550"/>
          </a:xfrm>
          <a:prstGeom prst="rect">
            <a:avLst/>
          </a:prstGeom>
        </p:spPr>
      </p:pic>
      <p:sp>
        <p:nvSpPr>
          <p:cNvPr id="8" name="Date Placeholder 7"/>
          <p:cNvSpPr>
            <a:spLocks noGrp="1"/>
          </p:cNvSpPr>
          <p:nvPr>
            <p:ph type="dt" sz="half" idx="10"/>
          </p:nvPr>
        </p:nvSpPr>
        <p:spPr/>
        <p:txBody>
          <a:bodyPr/>
          <a:lstStyle/>
          <a:p>
            <a:pPr>
              <a:defRPr/>
            </a:pPr>
            <a:fld id="{AF984F99-E357-49F0-B973-27D8D10C8083}"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M</a:t>
            </a:r>
            <a:r>
              <a:rPr lang="en-GB" b="1" dirty="0" smtClean="0"/>
              <a:t>anagement console</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management console is a separate computer that is used to configure, service and manage the DS6000.</a:t>
            </a:r>
          </a:p>
          <a:p>
            <a:r>
              <a:rPr lang="en-GB" sz="1600" dirty="0" smtClean="0">
                <a:latin typeface="Arial" pitchFamily="34" charset="0"/>
                <a:cs typeface="Arial" pitchFamily="34" charset="0"/>
              </a:rPr>
              <a:t>The DS6000 management software is loaded on the Microsoft® Windows® operating system-based management console with one of the following operating systems: </a:t>
            </a:r>
          </a:p>
          <a:p>
            <a:r>
              <a:rPr lang="en-GB" sz="1600" dirty="0" smtClean="0">
                <a:latin typeface="Arial" pitchFamily="34" charset="0"/>
                <a:cs typeface="Arial" pitchFamily="34" charset="0"/>
              </a:rPr>
              <a:t>Microsoft Windows Server 2003 Enterprise Edition </a:t>
            </a:r>
          </a:p>
          <a:p>
            <a:r>
              <a:rPr lang="en-GB" sz="1600" dirty="0" smtClean="0">
                <a:latin typeface="Arial" pitchFamily="34" charset="0"/>
                <a:cs typeface="Arial" pitchFamily="34" charset="0"/>
              </a:rPr>
              <a:t>Microsoft Windows Server 2003 Standard Edition </a:t>
            </a:r>
          </a:p>
          <a:p>
            <a:r>
              <a:rPr lang="en-GB" sz="1600" dirty="0" smtClean="0">
                <a:latin typeface="Arial" pitchFamily="34" charset="0"/>
                <a:cs typeface="Arial" pitchFamily="34" charset="0"/>
              </a:rPr>
              <a:t>Microsoft Windows 2000 Advanced Server SP4 </a:t>
            </a:r>
          </a:p>
          <a:p>
            <a:r>
              <a:rPr lang="en-GB" sz="1600" dirty="0" smtClean="0">
                <a:latin typeface="Arial" pitchFamily="34" charset="0"/>
                <a:cs typeface="Arial" pitchFamily="34" charset="0"/>
              </a:rPr>
              <a:t>Microsoft Windows 2000 Server SP4 </a:t>
            </a:r>
          </a:p>
          <a:p>
            <a:r>
              <a:rPr lang="en-GB" sz="1600" dirty="0" smtClean="0">
                <a:latin typeface="Arial" pitchFamily="34" charset="0"/>
                <a:cs typeface="Arial" pitchFamily="34" charset="0"/>
              </a:rPr>
              <a:t>Microsoft Windows 2000 Professional SP4 </a:t>
            </a:r>
          </a:p>
          <a:p>
            <a:r>
              <a:rPr lang="en-GB" sz="1600" dirty="0" smtClean="0">
                <a:latin typeface="Arial" pitchFamily="34" charset="0"/>
                <a:cs typeface="Arial" pitchFamily="34" charset="0"/>
              </a:rPr>
              <a:t>Microsoft Windows XP Professional SP2 </a:t>
            </a:r>
          </a:p>
          <a:p>
            <a:endParaRPr lang="en-GB" sz="1600" dirty="0"/>
          </a:p>
        </p:txBody>
      </p:sp>
      <p:sp>
        <p:nvSpPr>
          <p:cNvPr id="7" name="Date Placeholder 6"/>
          <p:cNvSpPr>
            <a:spLocks noGrp="1"/>
          </p:cNvSpPr>
          <p:nvPr>
            <p:ph type="dt" sz="half" idx="10"/>
          </p:nvPr>
        </p:nvSpPr>
        <p:spPr/>
        <p:txBody>
          <a:bodyPr/>
          <a:lstStyle/>
          <a:p>
            <a:pPr>
              <a:defRPr/>
            </a:pPr>
            <a:fld id="{8E2DB31E-2558-4DA1-AB63-9C440886EC4F}"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DS6000 host attachments</a:t>
            </a:r>
            <a:endParaRPr lang="en-GB" dirty="0"/>
          </a:p>
        </p:txBody>
      </p:sp>
      <p:sp>
        <p:nvSpPr>
          <p:cNvPr id="3" name="Content Placeholder 2"/>
          <p:cNvSpPr>
            <a:spLocks noGrp="1"/>
          </p:cNvSpPr>
          <p:nvPr>
            <p:ph idx="1"/>
          </p:nvPr>
        </p:nvSpPr>
        <p:spPr>
          <a:xfrm>
            <a:off x="457200" y="1600201"/>
            <a:ext cx="6851104" cy="4421088"/>
          </a:xfrm>
        </p:spPr>
        <p:txBody>
          <a:bodyPr/>
          <a:lstStyle/>
          <a:p>
            <a:r>
              <a:rPr lang="en-GB" sz="1600" dirty="0" smtClean="0">
                <a:latin typeface="Arial" pitchFamily="34" charset="0"/>
                <a:cs typeface="Arial" pitchFamily="34" charset="0"/>
              </a:rPr>
              <a:t>The DS6000 system provides a variety of host attachments so that you can consolidate storage capacity and workloads for open-systems hosts and IBM System z™ hosts. </a:t>
            </a:r>
          </a:p>
          <a:p>
            <a:r>
              <a:rPr lang="en-GB" sz="1600" dirty="0" smtClean="0">
                <a:latin typeface="Arial" pitchFamily="34" charset="0"/>
                <a:cs typeface="Arial" pitchFamily="34" charset="0"/>
              </a:rPr>
              <a:t>It can be configured for fibre-channel adapters, for support of the Fibre-Channel Protocol (FCP) and FICON</a:t>
            </a:r>
            <a:r>
              <a:rPr lang="en-GB" sz="1600" dirty="0" smtClean="0"/>
              <a:t>.</a:t>
            </a:r>
          </a:p>
          <a:p>
            <a:endParaRPr lang="en-GB" dirty="0"/>
          </a:p>
        </p:txBody>
      </p:sp>
      <p:pic>
        <p:nvPicPr>
          <p:cNvPr id="4" name="Picture 3" descr="ds6hatt.gif"/>
          <p:cNvPicPr>
            <a:picLocks noChangeAspect="1"/>
          </p:cNvPicPr>
          <p:nvPr/>
        </p:nvPicPr>
        <p:blipFill>
          <a:blip r:embed="rId2" cstate="print"/>
          <a:stretch>
            <a:fillRect/>
          </a:stretch>
        </p:blipFill>
        <p:spPr>
          <a:xfrm>
            <a:off x="2699792" y="3140968"/>
            <a:ext cx="2088232" cy="2952328"/>
          </a:xfrm>
          <a:prstGeom prst="rect">
            <a:avLst/>
          </a:prstGeom>
        </p:spPr>
      </p:pic>
      <p:sp>
        <p:nvSpPr>
          <p:cNvPr id="8" name="Date Placeholder 7"/>
          <p:cNvSpPr>
            <a:spLocks noGrp="1"/>
          </p:cNvSpPr>
          <p:nvPr>
            <p:ph type="dt" sz="half" idx="10"/>
          </p:nvPr>
        </p:nvSpPr>
        <p:spPr/>
        <p:txBody>
          <a:bodyPr/>
          <a:lstStyle/>
          <a:p>
            <a:pPr>
              <a:defRPr/>
            </a:pPr>
            <a:fld id="{4FBD6522-7153-4CA8-94AF-CBD7DB4889E4}"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idx="4294967295"/>
          </p:nvPr>
        </p:nvSpPr>
        <p:spPr>
          <a:xfrm>
            <a:off x="683568" y="980728"/>
            <a:ext cx="8061325" cy="4830763"/>
          </a:xfrm>
          <a:noFill/>
        </p:spPr>
        <p:txBody>
          <a:bodyPr lIns="92075" tIns="46038" rIns="92075" bIns="46038"/>
          <a:lstStyle/>
          <a:p>
            <a:pPr marL="342900" indent="-342900" eaLnBrk="1" hangingPunct="1"/>
            <a:r>
              <a:rPr lang="en-GB" dirty="0" smtClean="0"/>
              <a:t>Instructor :Ian Adams</a:t>
            </a:r>
          </a:p>
          <a:p>
            <a:pPr marL="342900" indent="-342900" eaLnBrk="1" hangingPunct="1"/>
            <a:r>
              <a:rPr lang="en-GB" dirty="0" smtClean="0"/>
              <a:t>Profile:</a:t>
            </a:r>
          </a:p>
          <a:p>
            <a:pPr marL="742950" lvl="1" indent="-285750" eaLnBrk="1" hangingPunct="1"/>
            <a:r>
              <a:rPr lang="en-GB" sz="1600" dirty="0" smtClean="0">
                <a:latin typeface="Arial" pitchFamily="34" charset="0"/>
                <a:cs typeface="Arial" pitchFamily="34" charset="0"/>
              </a:rPr>
              <a:t>25 </a:t>
            </a:r>
            <a:r>
              <a:rPr lang="en-GB" sz="1600" dirty="0" smtClean="0">
                <a:latin typeface="Arial" pitchFamily="34" charset="0"/>
                <a:cs typeface="Arial" pitchFamily="34" charset="0"/>
              </a:rPr>
              <a:t>Years IBM Systems Experience.</a:t>
            </a:r>
          </a:p>
          <a:p>
            <a:pPr marL="742950" lvl="1" indent="-285750" eaLnBrk="1" hangingPunct="1">
              <a:lnSpc>
                <a:spcPct val="70000"/>
              </a:lnSpc>
            </a:pPr>
            <a:r>
              <a:rPr lang="en-GB" sz="1600" dirty="0" smtClean="0">
                <a:latin typeface="Arial" pitchFamily="34" charset="0"/>
                <a:cs typeface="Arial" pitchFamily="34" charset="0"/>
              </a:rPr>
              <a:t>Software and Hardware Skills</a:t>
            </a:r>
          </a:p>
          <a:p>
            <a:pPr marL="742950" lvl="1" indent="-285750" eaLnBrk="1" hangingPunct="1">
              <a:lnSpc>
                <a:spcPct val="70000"/>
              </a:lnSpc>
            </a:pPr>
            <a:r>
              <a:rPr lang="en-GB" sz="1600" dirty="0" smtClean="0">
                <a:latin typeface="Arial" pitchFamily="34" charset="0"/>
                <a:cs typeface="Arial" pitchFamily="34" charset="0"/>
              </a:rPr>
              <a:t>IBM Mainframe, Mid-range </a:t>
            </a:r>
            <a:r>
              <a:rPr lang="en-GB" sz="1600" dirty="0" smtClean="0">
                <a:latin typeface="Arial" pitchFamily="34" charset="0"/>
                <a:cs typeface="Arial" pitchFamily="34" charset="0"/>
              </a:rPr>
              <a:t>Systems, Storage systems </a:t>
            </a:r>
            <a:r>
              <a:rPr lang="en-GB" sz="1600" dirty="0" smtClean="0">
                <a:latin typeface="Arial" pitchFamily="34" charset="0"/>
                <a:cs typeface="Arial" pitchFamily="34" charset="0"/>
              </a:rPr>
              <a:t>and  tape systems</a:t>
            </a:r>
          </a:p>
          <a:p>
            <a:pPr marL="742950" lvl="1" indent="-285750" eaLnBrk="1" hangingPunct="1">
              <a:lnSpc>
                <a:spcPct val="70000"/>
              </a:lnSpc>
            </a:pPr>
            <a:r>
              <a:rPr lang="en-GB" sz="1600" dirty="0" smtClean="0">
                <a:latin typeface="Arial" pitchFamily="34" charset="0"/>
                <a:cs typeface="Arial" pitchFamily="34" charset="0"/>
              </a:rPr>
              <a:t>LAN / WAN / SAN</a:t>
            </a:r>
          </a:p>
          <a:p>
            <a:pPr marL="742950" lvl="1" indent="-285750" eaLnBrk="1" hangingPunct="1">
              <a:lnSpc>
                <a:spcPct val="70000"/>
              </a:lnSpc>
            </a:pPr>
            <a:r>
              <a:rPr lang="en-GB" sz="1600" dirty="0" smtClean="0">
                <a:latin typeface="Arial" pitchFamily="34" charset="0"/>
                <a:cs typeface="Arial" pitchFamily="34" charset="0"/>
              </a:rPr>
              <a:t>STK	</a:t>
            </a:r>
          </a:p>
          <a:p>
            <a:pPr marL="342900" indent="-342900" eaLnBrk="1" hangingPunct="1"/>
            <a:r>
              <a:rPr lang="en-GB" dirty="0" smtClean="0"/>
              <a:t>E-Mail:IanAdams@GMT360.com</a:t>
            </a:r>
          </a:p>
          <a:p>
            <a:pPr marL="342900" indent="-342900" eaLnBrk="1" hangingPunct="1"/>
            <a:endParaRPr lang="en-GB" dirty="0" smtClean="0"/>
          </a:p>
        </p:txBody>
      </p:sp>
      <p:sp>
        <p:nvSpPr>
          <p:cNvPr id="32775"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sz="900" dirty="0">
              <a:solidFill>
                <a:srgbClr val="000000"/>
              </a:solidFill>
              <a:latin typeface="Arial Rounded MT Bold" pitchFamily="34" charset="0"/>
            </a:endParaRPr>
          </a:p>
        </p:txBody>
      </p:sp>
      <p:sp>
        <p:nvSpPr>
          <p:cNvPr id="3277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sz="900" dirty="0">
              <a:solidFill>
                <a:srgbClr val="000000"/>
              </a:solidFill>
              <a:latin typeface="Arial Rounded MT Bold" pitchFamily="34" charset="0"/>
            </a:endParaRPr>
          </a:p>
        </p:txBody>
      </p:sp>
      <p:sp>
        <p:nvSpPr>
          <p:cNvPr id="9" name="Date Placeholder 8"/>
          <p:cNvSpPr>
            <a:spLocks noGrp="1"/>
          </p:cNvSpPr>
          <p:nvPr>
            <p:ph type="dt" sz="half" idx="10"/>
          </p:nvPr>
        </p:nvSpPr>
        <p:spPr/>
        <p:txBody>
          <a:bodyPr/>
          <a:lstStyle/>
          <a:p>
            <a:pPr>
              <a:defRPr/>
            </a:pPr>
            <a:fld id="{689479F7-3897-4F5B-AD0F-4195351F20B4}" type="datetime1">
              <a:rPr lang="en-US" smtClean="0"/>
              <a:pPr>
                <a:defRPr/>
              </a:pPr>
              <a:t>2/12/2013</a:t>
            </a:fld>
            <a:endParaRPr lang="en-US" dirty="0"/>
          </a:p>
        </p:txBody>
      </p:sp>
      <p:sp>
        <p:nvSpPr>
          <p:cNvPr id="10" name="Footer Placeholder 9"/>
          <p:cNvSpPr>
            <a:spLocks noGrp="1"/>
          </p:cNvSpPr>
          <p:nvPr>
            <p:ph type="ftr" sz="quarter" idx="11"/>
          </p:nvPr>
        </p:nvSpPr>
        <p:spPr/>
        <p:txBody>
          <a:bodyPr/>
          <a:lstStyle/>
          <a:p>
            <a:pPr>
              <a:defRPr/>
            </a:pPr>
            <a:r>
              <a:rPr lang="en-US" dirty="0" smtClean="0"/>
              <a:t>IBM 1750 Training Course</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t>O</a:t>
            </a:r>
            <a:r>
              <a:rPr lang="en-GB" b="1" dirty="0" smtClean="0"/>
              <a:t>perating systems </a:t>
            </a:r>
            <a:endParaRPr lang="en-GB" dirty="0"/>
          </a:p>
        </p:txBody>
      </p:sp>
      <p:sp>
        <p:nvSpPr>
          <p:cNvPr id="3" name="Content Placeholder 2"/>
          <p:cNvSpPr>
            <a:spLocks noGrp="1"/>
          </p:cNvSpPr>
          <p:nvPr>
            <p:ph idx="1"/>
          </p:nvPr>
        </p:nvSpPr>
        <p:spPr/>
        <p:txBody>
          <a:bodyPr>
            <a:normAutofit fontScale="47500" lnSpcReduction="20000"/>
          </a:bodyPr>
          <a:lstStyle/>
          <a:p>
            <a:r>
              <a:rPr lang="en-GB" sz="3400" dirty="0" smtClean="0">
                <a:latin typeface="Arial" pitchFamily="34" charset="0"/>
                <a:cs typeface="Arial" pitchFamily="34" charset="0"/>
              </a:rPr>
              <a:t>The DS6000 system supports the following operating systems: </a:t>
            </a:r>
          </a:p>
          <a:p>
            <a:r>
              <a:rPr lang="en-GB" sz="3400" dirty="0" smtClean="0">
                <a:latin typeface="Arial" pitchFamily="34" charset="0"/>
                <a:cs typeface="Arial" pitchFamily="34" charset="0"/>
              </a:rPr>
              <a:t>Microsoft Windows </a:t>
            </a:r>
          </a:p>
          <a:p>
            <a:r>
              <a:rPr lang="en-GB" sz="3400" dirty="0" smtClean="0">
                <a:latin typeface="Arial" pitchFamily="34" charset="0"/>
                <a:cs typeface="Arial" pitchFamily="34" charset="0"/>
              </a:rPr>
              <a:t>Sun Solaris operating environment </a:t>
            </a:r>
          </a:p>
          <a:p>
            <a:r>
              <a:rPr lang="en-GB" sz="3400" dirty="0" smtClean="0">
                <a:latin typeface="Arial" pitchFamily="34" charset="0"/>
                <a:cs typeface="Arial" pitchFamily="34" charset="0"/>
              </a:rPr>
              <a:t>IBM z/OS® </a:t>
            </a:r>
          </a:p>
          <a:p>
            <a:r>
              <a:rPr lang="en-GB" sz="3400" dirty="0" smtClean="0">
                <a:latin typeface="Arial" pitchFamily="34" charset="0"/>
                <a:cs typeface="Arial" pitchFamily="34" charset="0"/>
              </a:rPr>
              <a:t>IBM AIX® </a:t>
            </a:r>
          </a:p>
          <a:p>
            <a:r>
              <a:rPr lang="en-GB" sz="3400" dirty="0" smtClean="0">
                <a:latin typeface="Arial" pitchFamily="34" charset="0"/>
                <a:cs typeface="Arial" pitchFamily="34" charset="0"/>
              </a:rPr>
              <a:t>HP </a:t>
            </a:r>
            <a:r>
              <a:rPr lang="en-GB" sz="3400" dirty="0" err="1" smtClean="0">
                <a:latin typeface="Arial" pitchFamily="34" charset="0"/>
                <a:cs typeface="Arial" pitchFamily="34" charset="0"/>
              </a:rPr>
              <a:t>AlphaServer</a:t>
            </a:r>
            <a:r>
              <a:rPr lang="en-GB" sz="3400" dirty="0" smtClean="0">
                <a:latin typeface="Arial" pitchFamily="34" charset="0"/>
                <a:cs typeface="Arial" pitchFamily="34" charset="0"/>
              </a:rPr>
              <a:t> Tru64 UNIX® </a:t>
            </a:r>
          </a:p>
          <a:p>
            <a:r>
              <a:rPr lang="en-GB" sz="3400" dirty="0" smtClean="0">
                <a:latin typeface="Arial" pitchFamily="34" charset="0"/>
                <a:cs typeface="Arial" pitchFamily="34" charset="0"/>
              </a:rPr>
              <a:t>HP </a:t>
            </a:r>
            <a:r>
              <a:rPr lang="en-GB" sz="3400" dirty="0" err="1" smtClean="0">
                <a:latin typeface="Arial" pitchFamily="34" charset="0"/>
                <a:cs typeface="Arial" pitchFamily="34" charset="0"/>
              </a:rPr>
              <a:t>AlphaServer</a:t>
            </a:r>
            <a:r>
              <a:rPr lang="en-GB" sz="3400" dirty="0" smtClean="0">
                <a:latin typeface="Arial" pitchFamily="34" charset="0"/>
                <a:cs typeface="Arial" pitchFamily="34" charset="0"/>
              </a:rPr>
              <a:t> Open VMS </a:t>
            </a:r>
          </a:p>
          <a:p>
            <a:r>
              <a:rPr lang="en-GB" sz="3400" dirty="0" smtClean="0">
                <a:latin typeface="Arial" pitchFamily="34" charset="0"/>
                <a:cs typeface="Arial" pitchFamily="34" charset="0"/>
              </a:rPr>
              <a:t>Linux® </a:t>
            </a:r>
          </a:p>
          <a:p>
            <a:r>
              <a:rPr lang="en-GB" sz="3400" dirty="0" smtClean="0">
                <a:latin typeface="Arial" pitchFamily="34" charset="0"/>
                <a:cs typeface="Arial" pitchFamily="34" charset="0"/>
              </a:rPr>
              <a:t>OS X </a:t>
            </a:r>
          </a:p>
          <a:p>
            <a:r>
              <a:rPr lang="en-GB" sz="3400" dirty="0" smtClean="0">
                <a:latin typeface="Arial" pitchFamily="34" charset="0"/>
                <a:cs typeface="Arial" pitchFamily="34" charset="0"/>
              </a:rPr>
              <a:t>IBM OS/400® </a:t>
            </a:r>
          </a:p>
          <a:p>
            <a:r>
              <a:rPr lang="en-GB" sz="3400" dirty="0" smtClean="0">
                <a:latin typeface="Arial" pitchFamily="34" charset="0"/>
                <a:cs typeface="Arial" pitchFamily="34" charset="0"/>
              </a:rPr>
              <a:t>IBM z/VM® </a:t>
            </a:r>
          </a:p>
          <a:p>
            <a:r>
              <a:rPr lang="en-GB" sz="3400" dirty="0" smtClean="0">
                <a:latin typeface="Arial" pitchFamily="34" charset="0"/>
                <a:cs typeface="Arial" pitchFamily="34" charset="0"/>
              </a:rPr>
              <a:t>IBM i5/OS™ </a:t>
            </a:r>
          </a:p>
          <a:p>
            <a:r>
              <a:rPr lang="en-GB" sz="3400" dirty="0" err="1" smtClean="0">
                <a:latin typeface="Arial" pitchFamily="34" charset="0"/>
                <a:cs typeface="Arial" pitchFamily="34" charset="0"/>
              </a:rPr>
              <a:t>VMWare</a:t>
            </a:r>
            <a:r>
              <a:rPr lang="en-GB" sz="3400" dirty="0" smtClean="0">
                <a:latin typeface="Arial" pitchFamily="34" charset="0"/>
                <a:cs typeface="Arial" pitchFamily="34" charset="0"/>
              </a:rPr>
              <a:t> </a:t>
            </a:r>
          </a:p>
          <a:p>
            <a:r>
              <a:rPr lang="en-GB" sz="3400" dirty="0" smtClean="0">
                <a:latin typeface="Arial" pitchFamily="34" charset="0"/>
                <a:cs typeface="Arial" pitchFamily="34" charset="0"/>
              </a:rPr>
              <a:t>SGI </a:t>
            </a:r>
          </a:p>
          <a:p>
            <a:r>
              <a:rPr lang="en-GB" sz="3400" dirty="0" smtClean="0">
                <a:latin typeface="Arial" pitchFamily="34" charset="0"/>
                <a:cs typeface="Arial" pitchFamily="34" charset="0"/>
              </a:rPr>
              <a:t>It supports both IBM and non-IBM open systems servers such as SGI, Intel®, IBM System p™, Sun, Apple Macintosh and HP, as well as IBM System z and IBM System </a:t>
            </a:r>
            <a:r>
              <a:rPr lang="en-GB" sz="3400" dirty="0" err="1" smtClean="0">
                <a:latin typeface="Arial" pitchFamily="34" charset="0"/>
                <a:cs typeface="Arial" pitchFamily="34" charset="0"/>
              </a:rPr>
              <a:t>i</a:t>
            </a:r>
            <a:r>
              <a:rPr lang="en-GB" sz="3400" dirty="0" smtClean="0">
                <a:latin typeface="Arial" pitchFamily="34" charset="0"/>
                <a:cs typeface="Arial" pitchFamily="34" charset="0"/>
              </a:rPr>
              <a:t>™ servers. </a:t>
            </a:r>
          </a:p>
          <a:p>
            <a:endParaRPr lang="en-GB" dirty="0"/>
          </a:p>
        </p:txBody>
      </p:sp>
      <p:sp>
        <p:nvSpPr>
          <p:cNvPr id="7" name="Date Placeholder 6"/>
          <p:cNvSpPr>
            <a:spLocks noGrp="1"/>
          </p:cNvSpPr>
          <p:nvPr>
            <p:ph type="dt" sz="half" idx="10"/>
          </p:nvPr>
        </p:nvSpPr>
        <p:spPr/>
        <p:txBody>
          <a:bodyPr/>
          <a:lstStyle/>
          <a:p>
            <a:pPr>
              <a:defRPr/>
            </a:pPr>
            <a:fld id="{964BA04D-6822-4368-96FB-2FCAB60BCCFA}"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a:t>
            </a:r>
            <a:r>
              <a:rPr lang="en-GB" b="1" dirty="0" smtClean="0"/>
              <a:t>ervice features</a:t>
            </a:r>
            <a:endParaRPr lang="en-GB" dirty="0"/>
          </a:p>
        </p:txBody>
      </p:sp>
      <p:sp>
        <p:nvSpPr>
          <p:cNvPr id="3" name="Content Placeholder 2"/>
          <p:cNvSpPr>
            <a:spLocks noGrp="1"/>
          </p:cNvSpPr>
          <p:nvPr>
            <p:ph idx="1"/>
          </p:nvPr>
        </p:nvSpPr>
        <p:spPr>
          <a:xfrm>
            <a:off x="457200" y="1600200"/>
            <a:ext cx="4258816" cy="4205063"/>
          </a:xfrm>
        </p:spPr>
        <p:txBody>
          <a:bodyPr>
            <a:normAutofit/>
          </a:bodyPr>
          <a:lstStyle/>
          <a:p>
            <a:r>
              <a:rPr lang="en-GB" sz="1600" dirty="0" smtClean="0">
                <a:latin typeface="Arial" pitchFamily="34" charset="0"/>
                <a:cs typeface="Arial" pitchFamily="34" charset="0"/>
              </a:rPr>
              <a:t>light path diagnostics, which use indicators to help you identify and replace a failed component without looking at an operator console; </a:t>
            </a:r>
          </a:p>
          <a:p>
            <a:r>
              <a:rPr lang="en-GB" sz="1600" dirty="0" smtClean="0">
                <a:latin typeface="Arial" pitchFamily="34" charset="0"/>
                <a:cs typeface="Arial" pitchFamily="34" charset="0"/>
              </a:rPr>
              <a:t>interactive software diagnostics; and Call Home and Remote Support, features that help Service personnel to quickly diagnose and resolve problems</a:t>
            </a:r>
            <a:endParaRPr lang="en-GB" sz="1600" dirty="0">
              <a:latin typeface="Arial" pitchFamily="34" charset="0"/>
              <a:cs typeface="Arial" pitchFamily="34" charset="0"/>
            </a:endParaRPr>
          </a:p>
        </p:txBody>
      </p:sp>
      <p:pic>
        <p:nvPicPr>
          <p:cNvPr id="4" name="Picture 3" descr="ds6sfover.gif"/>
          <p:cNvPicPr>
            <a:picLocks noChangeAspect="1"/>
          </p:cNvPicPr>
          <p:nvPr/>
        </p:nvPicPr>
        <p:blipFill>
          <a:blip r:embed="rId2" cstate="print"/>
          <a:stretch>
            <a:fillRect/>
          </a:stretch>
        </p:blipFill>
        <p:spPr>
          <a:xfrm>
            <a:off x="4860032" y="1700808"/>
            <a:ext cx="4105275" cy="3672408"/>
          </a:xfrm>
          <a:prstGeom prst="rect">
            <a:avLst/>
          </a:prstGeom>
        </p:spPr>
      </p:pic>
      <p:sp>
        <p:nvSpPr>
          <p:cNvPr id="8" name="Date Placeholder 7"/>
          <p:cNvSpPr>
            <a:spLocks noGrp="1"/>
          </p:cNvSpPr>
          <p:nvPr>
            <p:ph type="dt" sz="half" idx="10"/>
          </p:nvPr>
        </p:nvSpPr>
        <p:spPr/>
        <p:txBody>
          <a:bodyPr/>
          <a:lstStyle/>
          <a:p>
            <a:pPr>
              <a:defRPr/>
            </a:pPr>
            <a:fld id="{14A8F3C1-9823-472B-8B0E-B548C3F43FE6}"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RAID 5</a:t>
            </a:r>
            <a:endParaRPr lang="en-GB" dirty="0"/>
          </a:p>
        </p:txBody>
      </p:sp>
      <p:sp>
        <p:nvSpPr>
          <p:cNvPr id="3" name="Content Placeholder 2"/>
          <p:cNvSpPr>
            <a:spLocks noGrp="1"/>
          </p:cNvSpPr>
          <p:nvPr>
            <p:ph idx="1"/>
          </p:nvPr>
        </p:nvSpPr>
        <p:spPr>
          <a:xfrm>
            <a:off x="457200" y="1600201"/>
            <a:ext cx="8229600" cy="2260848"/>
          </a:xfrm>
        </p:spPr>
        <p:txBody>
          <a:bodyPr>
            <a:normAutofit/>
          </a:bodyPr>
          <a:lstStyle/>
          <a:p>
            <a:r>
              <a:rPr lang="en-GB" sz="1600" dirty="0" smtClean="0">
                <a:latin typeface="Arial" pitchFamily="34" charset="0"/>
                <a:cs typeface="Arial" pitchFamily="34" charset="0"/>
              </a:rPr>
              <a:t>RAID 5 is a method of spreading volume data across multiple disk drives. The DS6000™ series supports RAID 5 arrays.</a:t>
            </a:r>
          </a:p>
          <a:p>
            <a:r>
              <a:rPr lang="en-GB" sz="1600" dirty="0" smtClean="0">
                <a:latin typeface="Arial" pitchFamily="34" charset="0"/>
                <a:cs typeface="Arial" pitchFamily="34" charset="0"/>
              </a:rPr>
              <a:t>RAID 5 increases performance by supporting concurrent accesses to the multiple DDMs within each logical volume. Data protection is provided by parity, which is stored throughout the drives in the array. If a drive fails, the data on that drive can be restored using all the other drives in the array along with the parity bits that were created when the data was stored.</a:t>
            </a:r>
          </a:p>
          <a:p>
            <a:endParaRPr lang="en-GB" sz="4900" dirty="0" smtClean="0"/>
          </a:p>
          <a:p>
            <a:endParaRPr lang="en-GB" sz="4900" dirty="0" smtClean="0"/>
          </a:p>
          <a:p>
            <a:endParaRPr lang="en-GB" sz="3700" dirty="0" smtClean="0"/>
          </a:p>
          <a:p>
            <a:pPr>
              <a:buNone/>
            </a:pPr>
            <a:endParaRPr lang="en-GB" dirty="0"/>
          </a:p>
        </p:txBody>
      </p:sp>
      <p:sp>
        <p:nvSpPr>
          <p:cNvPr id="7" name="Date Placeholder 6"/>
          <p:cNvSpPr>
            <a:spLocks noGrp="1"/>
          </p:cNvSpPr>
          <p:nvPr>
            <p:ph type="dt" sz="half" idx="10"/>
          </p:nvPr>
        </p:nvSpPr>
        <p:spPr/>
        <p:txBody>
          <a:bodyPr/>
          <a:lstStyle/>
          <a:p>
            <a:pPr>
              <a:defRPr/>
            </a:pPr>
            <a:fld id="{197C135C-DF79-4A30-A882-05B46BE80CB2}"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Raid 10</a:t>
            </a:r>
            <a:endParaRPr lang="en-GB" dirty="0"/>
          </a:p>
        </p:txBody>
      </p:sp>
      <p:sp>
        <p:nvSpPr>
          <p:cNvPr id="3" name="Content Placeholder 2"/>
          <p:cNvSpPr>
            <a:spLocks noGrp="1"/>
          </p:cNvSpPr>
          <p:nvPr>
            <p:ph idx="1"/>
          </p:nvPr>
        </p:nvSpPr>
        <p:spPr/>
        <p:txBody>
          <a:bodyPr>
            <a:normAutofit/>
          </a:bodyPr>
          <a:lstStyle/>
          <a:p>
            <a:r>
              <a:rPr lang="en-GB" sz="1700" dirty="0" smtClean="0">
                <a:latin typeface="Arial" pitchFamily="34" charset="0"/>
                <a:cs typeface="Arial" pitchFamily="34" charset="0"/>
              </a:rPr>
              <a:t>RAID 10 provides high availability by combining features of RAID 0 and RAID 1. The DS6000™ series supports RAID 10 arrays.</a:t>
            </a:r>
          </a:p>
          <a:p>
            <a:endParaRPr lang="en-GB" sz="1700" dirty="0" smtClean="0">
              <a:latin typeface="Arial" pitchFamily="34" charset="0"/>
              <a:cs typeface="Arial" pitchFamily="34" charset="0"/>
            </a:endParaRPr>
          </a:p>
          <a:p>
            <a:r>
              <a:rPr lang="en-GB" sz="1700" dirty="0" smtClean="0">
                <a:latin typeface="Arial" pitchFamily="34" charset="0"/>
                <a:cs typeface="Arial" pitchFamily="34" charset="0"/>
              </a:rPr>
              <a:t>RAID 0 increases performance by striping volume data across multiple disk drives. RAID 1 provides disk mirroring which duplicates data between two disk drives. By combining the features of RAID 0 and RAID 1, RAID 10 provides a second optimization for fault tolerance. </a:t>
            </a:r>
          </a:p>
          <a:p>
            <a:endParaRPr lang="en-GB" sz="1700" dirty="0" smtClean="0">
              <a:latin typeface="Arial" pitchFamily="34" charset="0"/>
              <a:cs typeface="Arial" pitchFamily="34" charset="0"/>
            </a:endParaRPr>
          </a:p>
          <a:p>
            <a:r>
              <a:rPr lang="en-GB" sz="1700" dirty="0" smtClean="0">
                <a:latin typeface="Arial" pitchFamily="34" charset="0"/>
                <a:cs typeface="Arial" pitchFamily="34" charset="0"/>
              </a:rPr>
              <a:t>RAID 10 implementation provides data mirroring from one DDM to another DDM. RAID 10 stripes data across half of the disk drives in the RAID 10 configuration. The other half of the array mirrors the first set of disk drives. Access to data is preserved if one disk in each mirrored pair remains available. In some cases, RAID 10 offers faster data reads and writes than RAID 5 because it does not need to manage parity. However, with half of the DDMs in the group used for data and the other half used to mirror that data, RAID 10 disk groups have less capacity than RAID 5 disk groups</a:t>
            </a:r>
          </a:p>
          <a:p>
            <a:endParaRPr lang="en-GB" dirty="0"/>
          </a:p>
        </p:txBody>
      </p:sp>
      <p:sp>
        <p:nvSpPr>
          <p:cNvPr id="7" name="Date Placeholder 6"/>
          <p:cNvSpPr>
            <a:spLocks noGrp="1"/>
          </p:cNvSpPr>
          <p:nvPr>
            <p:ph type="dt" sz="half" idx="10"/>
          </p:nvPr>
        </p:nvSpPr>
        <p:spPr/>
        <p:txBody>
          <a:bodyPr/>
          <a:lstStyle/>
          <a:p>
            <a:pPr>
              <a:defRPr/>
            </a:pPr>
            <a:fld id="{69C7C3A0-4CE2-48B6-B5F4-E127BEF72D61}"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Copy Services features</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DS6000 offers several types of Copy Services features that can help to ensure resiliency and business continuity. These include: </a:t>
            </a:r>
          </a:p>
          <a:p>
            <a:r>
              <a:rPr lang="en-GB" sz="1600" dirty="0" err="1" smtClean="0">
                <a:latin typeface="Arial" pitchFamily="34" charset="0"/>
                <a:cs typeface="Arial" pitchFamily="34" charset="0"/>
                <a:hlinkClick r:id="rId2" action="ppaction://hlinkfile"/>
              </a:rPr>
              <a:t>FlashCopy</a:t>
            </a:r>
            <a:r>
              <a:rPr lang="en-GB" sz="1600" dirty="0" smtClean="0">
                <a:latin typeface="Arial" pitchFamily="34" charset="0"/>
                <a:cs typeface="Arial" pitchFamily="34" charset="0"/>
                <a:hlinkClick r:id="rId2" action="ppaction://hlinkfile"/>
              </a:rPr>
              <a:t>®</a:t>
            </a:r>
            <a:r>
              <a:rPr lang="en-GB" sz="1600" dirty="0" smtClean="0">
                <a:latin typeface="Arial" pitchFamily="34" charset="0"/>
                <a:cs typeface="Arial" pitchFamily="34" charset="0"/>
              </a:rPr>
              <a:t>, for point-in-time copies </a:t>
            </a:r>
          </a:p>
          <a:p>
            <a:r>
              <a:rPr lang="en-GB" sz="1600" dirty="0" smtClean="0">
                <a:latin typeface="Arial" pitchFamily="34" charset="0"/>
                <a:cs typeface="Arial" pitchFamily="34" charset="0"/>
                <a:hlinkClick r:id="rId3" action="ppaction://hlinkfile"/>
              </a:rPr>
              <a:t>Remote mirror and copy</a:t>
            </a:r>
            <a:r>
              <a:rPr lang="en-GB" sz="1600" dirty="0" smtClean="0">
                <a:latin typeface="Arial" pitchFamily="34" charset="0"/>
                <a:cs typeface="Arial" pitchFamily="34" charset="0"/>
              </a:rPr>
              <a:t>, for continuous copies to source and target volumes </a:t>
            </a:r>
          </a:p>
          <a:p>
            <a:pPr>
              <a:buNone/>
            </a:pPr>
            <a:r>
              <a:rPr lang="en-GB" dirty="0" smtClean="0"/>
              <a:t/>
            </a:r>
            <a:br>
              <a:rPr lang="en-GB" dirty="0" smtClean="0"/>
            </a:br>
            <a:endParaRPr lang="en-GB" dirty="0"/>
          </a:p>
        </p:txBody>
      </p:sp>
      <p:sp>
        <p:nvSpPr>
          <p:cNvPr id="7" name="Date Placeholder 6"/>
          <p:cNvSpPr>
            <a:spLocks noGrp="1"/>
          </p:cNvSpPr>
          <p:nvPr>
            <p:ph type="dt" sz="half" idx="10"/>
          </p:nvPr>
        </p:nvSpPr>
        <p:spPr/>
        <p:txBody>
          <a:bodyPr/>
          <a:lstStyle/>
          <a:p>
            <a:pPr>
              <a:defRPr/>
            </a:pPr>
            <a:fld id="{5C13CCF6-471C-4A52-BAF9-186B491F0517}"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Flash Copy</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Flash Copy feature copies data instantaneously from a source volume to a target volume. </a:t>
            </a:r>
          </a:p>
          <a:p>
            <a:r>
              <a:rPr lang="en-GB" sz="1600" dirty="0" smtClean="0">
                <a:latin typeface="Arial" pitchFamily="34" charset="0"/>
                <a:cs typeface="Arial" pitchFamily="34" charset="0"/>
              </a:rPr>
              <a:t>This copy is taken at a particular point in time as hosts continue to access the data. </a:t>
            </a:r>
          </a:p>
          <a:p>
            <a:endParaRPr lang="en-GB" dirty="0"/>
          </a:p>
        </p:txBody>
      </p:sp>
      <p:sp>
        <p:nvSpPr>
          <p:cNvPr id="7" name="Date Placeholder 6"/>
          <p:cNvSpPr>
            <a:spLocks noGrp="1"/>
          </p:cNvSpPr>
          <p:nvPr>
            <p:ph type="dt" sz="half" idx="10"/>
          </p:nvPr>
        </p:nvSpPr>
        <p:spPr/>
        <p:txBody>
          <a:bodyPr/>
          <a:lstStyle/>
          <a:p>
            <a:pPr>
              <a:defRPr/>
            </a:pPr>
            <a:fld id="{85C80639-7B20-4F11-9A5C-1CB4CE86EA3A}"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pic>
        <p:nvPicPr>
          <p:cNvPr id="10" name="Picture 9" descr="flash.png"/>
          <p:cNvPicPr>
            <a:picLocks noChangeAspect="1"/>
          </p:cNvPicPr>
          <p:nvPr/>
        </p:nvPicPr>
        <p:blipFill>
          <a:blip r:embed="rId2" cstate="print"/>
          <a:stretch>
            <a:fillRect/>
          </a:stretch>
        </p:blipFill>
        <p:spPr>
          <a:xfrm>
            <a:off x="1907704" y="2636912"/>
            <a:ext cx="5236138" cy="273630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Remote mirror and copy services</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Remote mirror and copy services copies a source volume to a target volume, similar to </a:t>
            </a:r>
            <a:r>
              <a:rPr lang="en-GB" sz="1600" dirty="0" err="1" smtClean="0">
                <a:latin typeface="Arial" pitchFamily="34" charset="0"/>
                <a:cs typeface="Arial" pitchFamily="34" charset="0"/>
              </a:rPr>
              <a:t>FlashCopy</a:t>
            </a:r>
            <a:r>
              <a:rPr lang="en-GB" sz="1600" dirty="0" smtClean="0">
                <a:latin typeface="Arial" pitchFamily="34" charset="0"/>
                <a:cs typeface="Arial" pitchFamily="34" charset="0"/>
              </a:rPr>
              <a:t> services.</a:t>
            </a:r>
          </a:p>
          <a:p>
            <a:r>
              <a:rPr lang="en-GB" sz="1600" dirty="0" smtClean="0">
                <a:latin typeface="Arial" pitchFamily="34" charset="0"/>
                <a:cs typeface="Arial" pitchFamily="34" charset="0"/>
              </a:rPr>
              <a:t>It differs from </a:t>
            </a:r>
            <a:r>
              <a:rPr lang="en-GB" sz="1600" dirty="0" err="1" smtClean="0">
                <a:latin typeface="Arial" pitchFamily="34" charset="0"/>
                <a:cs typeface="Arial" pitchFamily="34" charset="0"/>
              </a:rPr>
              <a:t>FlashCopy</a:t>
            </a:r>
            <a:r>
              <a:rPr lang="en-GB" sz="1600" dirty="0" smtClean="0">
                <a:latin typeface="Arial" pitchFamily="34" charset="0"/>
                <a:cs typeface="Arial" pitchFamily="34" charset="0"/>
              </a:rPr>
              <a:t> services because when using the remote mirror and copy services, your source and target volumes can be located some distance from each other. This allows a backup to be kept at a farther physical location. The other difference is that remote mirror and copy services provides a more consistent copy service by copying all changes that are made on the source volume. </a:t>
            </a:r>
            <a:r>
              <a:rPr lang="en-GB" sz="1600" dirty="0" err="1" smtClean="0">
                <a:latin typeface="Arial" pitchFamily="34" charset="0"/>
                <a:cs typeface="Arial" pitchFamily="34" charset="0"/>
              </a:rPr>
              <a:t>FlashCopy</a:t>
            </a:r>
            <a:r>
              <a:rPr lang="en-GB" sz="1600" dirty="0" smtClean="0">
                <a:latin typeface="Arial" pitchFamily="34" charset="0"/>
                <a:cs typeface="Arial" pitchFamily="34" charset="0"/>
              </a:rPr>
              <a:t> creates a single point-in-time copy.</a:t>
            </a:r>
          </a:p>
          <a:p>
            <a:r>
              <a:rPr lang="en-GB" sz="1600" dirty="0" smtClean="0">
                <a:latin typeface="Arial" pitchFamily="34" charset="0"/>
                <a:cs typeface="Arial" pitchFamily="34" charset="0"/>
              </a:rPr>
              <a:t>Remote mirror and copy has three different methods of copying: </a:t>
            </a:r>
          </a:p>
          <a:p>
            <a:r>
              <a:rPr lang="en-GB" sz="1600" dirty="0" smtClean="0">
                <a:latin typeface="Arial" pitchFamily="34" charset="0"/>
                <a:cs typeface="Arial" pitchFamily="34" charset="0"/>
                <a:hlinkClick r:id="rId2" action="ppaction://hlinkfile"/>
              </a:rPr>
              <a:t>Metro Mirror</a:t>
            </a:r>
            <a:r>
              <a:rPr lang="en-GB" sz="1600" dirty="0" smtClean="0">
                <a:latin typeface="Arial" pitchFamily="34" charset="0"/>
                <a:cs typeface="Arial" pitchFamily="34" charset="0"/>
              </a:rPr>
              <a:t>, for synchronous remote copies </a:t>
            </a:r>
          </a:p>
          <a:p>
            <a:r>
              <a:rPr lang="en-GB" sz="1600" dirty="0" smtClean="0">
                <a:latin typeface="Arial" pitchFamily="34" charset="0"/>
                <a:cs typeface="Arial" pitchFamily="34" charset="0"/>
                <a:hlinkClick r:id="rId3" action="ppaction://hlinkfile"/>
              </a:rPr>
              <a:t>Global Mirror</a:t>
            </a:r>
            <a:r>
              <a:rPr lang="en-GB" sz="1600" dirty="0" smtClean="0">
                <a:latin typeface="Arial" pitchFamily="34" charset="0"/>
                <a:cs typeface="Arial" pitchFamily="34" charset="0"/>
              </a:rPr>
              <a:t> for asynchronous remote copies and </a:t>
            </a:r>
          </a:p>
          <a:p>
            <a:r>
              <a:rPr lang="en-GB" sz="1600" dirty="0" smtClean="0">
                <a:latin typeface="Arial" pitchFamily="34" charset="0"/>
                <a:cs typeface="Arial" pitchFamily="34" charset="0"/>
                <a:hlinkClick r:id="rId4" action="ppaction://hlinkfile"/>
              </a:rPr>
              <a:t>Global Copy</a:t>
            </a:r>
            <a:r>
              <a:rPr lang="en-GB" sz="1600" dirty="0" smtClean="0">
                <a:latin typeface="Arial" pitchFamily="34" charset="0"/>
                <a:cs typeface="Arial" pitchFamily="34" charset="0"/>
              </a:rPr>
              <a:t>, another option for asynchronous remote copies </a:t>
            </a:r>
          </a:p>
          <a:p>
            <a:r>
              <a:rPr lang="en-GB" sz="1600" dirty="0" smtClean="0">
                <a:latin typeface="Arial" pitchFamily="34" charset="0"/>
                <a:cs typeface="Arial" pitchFamily="34" charset="0"/>
              </a:rPr>
              <a:t/>
            </a:r>
            <a:br>
              <a:rPr lang="en-GB" sz="1600" dirty="0" smtClean="0">
                <a:latin typeface="Arial" pitchFamily="34" charset="0"/>
                <a:cs typeface="Arial" pitchFamily="34" charset="0"/>
              </a:rPr>
            </a:br>
            <a:endParaRPr lang="en-GB" sz="16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6E34EE89-7A52-4F24-8467-0D89E384AF43}"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Metro Mirror</a:t>
            </a:r>
            <a:endParaRPr lang="en-GB" dirty="0"/>
          </a:p>
        </p:txBody>
      </p:sp>
      <p:sp>
        <p:nvSpPr>
          <p:cNvPr id="3" name="Content Placeholder 2"/>
          <p:cNvSpPr>
            <a:spLocks noGrp="1"/>
          </p:cNvSpPr>
          <p:nvPr>
            <p:ph idx="1"/>
          </p:nvPr>
        </p:nvSpPr>
        <p:spPr>
          <a:xfrm>
            <a:off x="467544" y="1412776"/>
            <a:ext cx="8229600" cy="3412975"/>
          </a:xfrm>
        </p:spPr>
        <p:txBody>
          <a:bodyPr>
            <a:normAutofit/>
          </a:bodyPr>
          <a:lstStyle/>
          <a:p>
            <a:r>
              <a:rPr lang="en-GB" sz="1600" dirty="0" smtClean="0">
                <a:latin typeface="Arial" pitchFamily="34" charset="0"/>
                <a:cs typeface="Arial" pitchFamily="34" charset="0"/>
              </a:rPr>
              <a:t>Metro Mirror, which is performed at the volume level, provides a continuous, synchronous mirror of a set of data to a different storage system up to 300 km (188 miles) away. </a:t>
            </a:r>
          </a:p>
          <a:p>
            <a:r>
              <a:rPr lang="en-GB" sz="1600" dirty="0" smtClean="0">
                <a:latin typeface="Arial" pitchFamily="34" charset="0"/>
                <a:cs typeface="Arial" pitchFamily="34" charset="0"/>
              </a:rPr>
              <a:t>Because the mirror is updated in real time, no data is lost when a failure occurs. Metro Mirror is generally used for disaster-recovery purposes, data protection and data vaulting. It's also used to migrate data from a primary to a secondary system, while the primary system remains active. </a:t>
            </a:r>
          </a:p>
          <a:p>
            <a:r>
              <a:rPr lang="en-GB" sz="1600" dirty="0" smtClean="0">
                <a:latin typeface="Arial" pitchFamily="34" charset="0"/>
                <a:cs typeface="Arial" pitchFamily="34" charset="0"/>
              </a:rPr>
              <a:t>Metro Mirror can be implemented when both the source and target are on the same storage area network (SAN) or when they are on separate, remote SANs without having to use channel extenders.</a:t>
            </a:r>
          </a:p>
          <a:p>
            <a:pPr>
              <a:buNone/>
            </a:pPr>
            <a:r>
              <a:rPr lang="en-GB" dirty="0" smtClean="0"/>
              <a:t/>
            </a:r>
            <a:br>
              <a:rPr lang="en-GB" dirty="0" smtClean="0"/>
            </a:br>
            <a:endParaRPr lang="en-GB" dirty="0"/>
          </a:p>
        </p:txBody>
      </p:sp>
      <p:pic>
        <p:nvPicPr>
          <p:cNvPr id="4" name="Picture 3" descr="ds6metrom.gif"/>
          <p:cNvPicPr>
            <a:picLocks noChangeAspect="1"/>
          </p:cNvPicPr>
          <p:nvPr/>
        </p:nvPicPr>
        <p:blipFill>
          <a:blip r:embed="rId2" cstate="print"/>
          <a:stretch>
            <a:fillRect/>
          </a:stretch>
        </p:blipFill>
        <p:spPr>
          <a:xfrm>
            <a:off x="2555776" y="4077072"/>
            <a:ext cx="3752850" cy="2124075"/>
          </a:xfrm>
          <a:prstGeom prst="rect">
            <a:avLst/>
          </a:prstGeom>
        </p:spPr>
      </p:pic>
      <p:sp>
        <p:nvSpPr>
          <p:cNvPr id="8" name="Date Placeholder 7"/>
          <p:cNvSpPr>
            <a:spLocks noGrp="1"/>
          </p:cNvSpPr>
          <p:nvPr>
            <p:ph type="dt" sz="half" idx="10"/>
          </p:nvPr>
        </p:nvSpPr>
        <p:spPr/>
        <p:txBody>
          <a:bodyPr/>
          <a:lstStyle/>
          <a:p>
            <a:pPr>
              <a:defRPr/>
            </a:pPr>
            <a:fld id="{DDCA3C7C-0F26-4551-8CD3-6278639CDF64}"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Global Mirror</a:t>
            </a:r>
            <a:endParaRPr lang="en-GB" dirty="0"/>
          </a:p>
        </p:txBody>
      </p:sp>
      <p:sp>
        <p:nvSpPr>
          <p:cNvPr id="3" name="Content Placeholder 2"/>
          <p:cNvSpPr>
            <a:spLocks noGrp="1"/>
          </p:cNvSpPr>
          <p:nvPr>
            <p:ph idx="1"/>
          </p:nvPr>
        </p:nvSpPr>
        <p:spPr>
          <a:xfrm>
            <a:off x="457200" y="1600201"/>
            <a:ext cx="8229600" cy="3196952"/>
          </a:xfrm>
        </p:spPr>
        <p:txBody>
          <a:bodyPr>
            <a:normAutofit/>
          </a:bodyPr>
          <a:lstStyle/>
          <a:p>
            <a:r>
              <a:rPr lang="en-GB" sz="1600" dirty="0" smtClean="0">
                <a:latin typeface="Arial" pitchFamily="34" charset="0"/>
                <a:cs typeface="Arial" pitchFamily="34" charset="0"/>
              </a:rPr>
              <a:t>Like Metro Mirror, Global Mirror provides a continuous mirror of a set of data at the volume level.</a:t>
            </a:r>
          </a:p>
          <a:p>
            <a:r>
              <a:rPr lang="en-GB" sz="1600" dirty="0" smtClean="0">
                <a:latin typeface="Arial" pitchFamily="34" charset="0"/>
                <a:cs typeface="Arial" pitchFamily="34" charset="0"/>
              </a:rPr>
              <a:t> But with Global Mirror, the copy is asynchronous, and can support a 3- to 5-second delay between data on the source and target volumes.</a:t>
            </a:r>
          </a:p>
          <a:p>
            <a:r>
              <a:rPr lang="en-GB" sz="1600" dirty="0" smtClean="0">
                <a:latin typeface="Arial" pitchFamily="34" charset="0"/>
                <a:cs typeface="Arial" pitchFamily="34" charset="0"/>
              </a:rPr>
              <a:t> This copy service works well for data protection and migration when recovery sites are more than 300 km (188 miles) away</a:t>
            </a:r>
            <a:endParaRPr lang="en-GB" sz="1600" dirty="0">
              <a:latin typeface="Arial" pitchFamily="34" charset="0"/>
              <a:cs typeface="Arial" pitchFamily="34" charset="0"/>
            </a:endParaRPr>
          </a:p>
        </p:txBody>
      </p:sp>
      <p:pic>
        <p:nvPicPr>
          <p:cNvPr id="4" name="Picture 3" descr="ds6globalm.gif"/>
          <p:cNvPicPr>
            <a:picLocks noChangeAspect="1"/>
          </p:cNvPicPr>
          <p:nvPr/>
        </p:nvPicPr>
        <p:blipFill>
          <a:blip r:embed="rId2" cstate="print"/>
          <a:stretch>
            <a:fillRect/>
          </a:stretch>
        </p:blipFill>
        <p:spPr>
          <a:xfrm>
            <a:off x="2771800" y="3717032"/>
            <a:ext cx="2743200" cy="1571625"/>
          </a:xfrm>
          <a:prstGeom prst="rect">
            <a:avLst/>
          </a:prstGeom>
        </p:spPr>
      </p:pic>
      <p:sp>
        <p:nvSpPr>
          <p:cNvPr id="8" name="Date Placeholder 7"/>
          <p:cNvSpPr>
            <a:spLocks noGrp="1"/>
          </p:cNvSpPr>
          <p:nvPr>
            <p:ph type="dt" sz="half" idx="10"/>
          </p:nvPr>
        </p:nvSpPr>
        <p:spPr/>
        <p:txBody>
          <a:bodyPr/>
          <a:lstStyle/>
          <a:p>
            <a:pPr>
              <a:defRPr/>
            </a:pPr>
            <a:fld id="{8ABF8A7B-E4A1-45B4-A37F-E7B0903DA49D}"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Global Copy</a:t>
            </a:r>
            <a:endParaRPr lang="en-GB" dirty="0"/>
          </a:p>
        </p:txBody>
      </p:sp>
      <p:sp>
        <p:nvSpPr>
          <p:cNvPr id="3" name="Content Placeholder 2"/>
          <p:cNvSpPr>
            <a:spLocks noGrp="1"/>
          </p:cNvSpPr>
          <p:nvPr>
            <p:ph idx="1"/>
          </p:nvPr>
        </p:nvSpPr>
        <p:spPr/>
        <p:txBody>
          <a:bodyPr/>
          <a:lstStyle/>
          <a:p>
            <a:r>
              <a:rPr lang="en-GB" sz="1600" dirty="0" smtClean="0">
                <a:latin typeface="Arial" pitchFamily="34" charset="0"/>
                <a:cs typeface="Arial" pitchFamily="34" charset="0"/>
              </a:rPr>
              <a:t>Global Copy is similar to Global Mirror, except that Global Copy supports more than a 30-second delay, so it is generally used for the high-performance, long-distance movement of data.</a:t>
            </a:r>
            <a:endParaRPr lang="en-GB" sz="1600" dirty="0">
              <a:latin typeface="Arial" pitchFamily="34" charset="0"/>
              <a:cs typeface="Arial" pitchFamily="34" charset="0"/>
            </a:endParaRPr>
          </a:p>
        </p:txBody>
      </p:sp>
      <p:pic>
        <p:nvPicPr>
          <p:cNvPr id="5" name="Picture 4" descr="ds6globalc.gif"/>
          <p:cNvPicPr>
            <a:picLocks noChangeAspect="1"/>
          </p:cNvPicPr>
          <p:nvPr/>
        </p:nvPicPr>
        <p:blipFill>
          <a:blip r:embed="rId2" cstate="print"/>
          <a:stretch>
            <a:fillRect/>
          </a:stretch>
        </p:blipFill>
        <p:spPr>
          <a:xfrm>
            <a:off x="2627784" y="2924944"/>
            <a:ext cx="2686050" cy="1466850"/>
          </a:xfrm>
          <a:prstGeom prst="rect">
            <a:avLst/>
          </a:prstGeom>
        </p:spPr>
      </p:pic>
      <p:sp>
        <p:nvSpPr>
          <p:cNvPr id="9" name="Date Placeholder 8"/>
          <p:cNvSpPr>
            <a:spLocks noGrp="1"/>
          </p:cNvSpPr>
          <p:nvPr>
            <p:ph type="dt" sz="half" idx="10"/>
          </p:nvPr>
        </p:nvSpPr>
        <p:spPr/>
        <p:txBody>
          <a:bodyPr/>
          <a:lstStyle/>
          <a:p>
            <a:pPr>
              <a:defRPr/>
            </a:pPr>
            <a:fld id="{6942AA95-3FAA-4E1A-865E-AF99EB2113C2}"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061200" cy="1143000"/>
          </a:xfrm>
        </p:spPr>
        <p:txBody>
          <a:bodyPr/>
          <a:lstStyle/>
          <a:p>
            <a:pPr algn="ctr"/>
            <a:r>
              <a:rPr lang="en-GB" b="1" dirty="0" smtClean="0"/>
              <a:t>Topics</a:t>
            </a:r>
            <a:r>
              <a:rPr lang="en-GB" b="1" dirty="0" smtClean="0"/>
              <a:t/>
            </a:r>
            <a:br>
              <a:rPr lang="en-GB" b="1" dirty="0" smtClean="0"/>
            </a:b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2049462" y="2682081"/>
            <a:ext cx="4762500" cy="2362200"/>
          </a:xfrm>
        </p:spPr>
      </p:pic>
      <p:sp>
        <p:nvSpPr>
          <p:cNvPr id="8" name="Date Placeholder 7"/>
          <p:cNvSpPr>
            <a:spLocks noGrp="1"/>
          </p:cNvSpPr>
          <p:nvPr>
            <p:ph type="dt" sz="half" idx="10"/>
          </p:nvPr>
        </p:nvSpPr>
        <p:spPr/>
        <p:txBody>
          <a:bodyPr/>
          <a:lstStyle/>
          <a:p>
            <a:pPr>
              <a:defRPr/>
            </a:pPr>
            <a:fld id="{2BDC934C-A054-4657-BCF1-30CB8B30101E}" type="datetime1">
              <a:rPr lang="en-US" smtClean="0"/>
              <a:pPr>
                <a:defRPr/>
              </a:pPr>
              <a:t>2/12/2013</a:t>
            </a:fld>
            <a:endParaRPr lang="en-US" dirty="0"/>
          </a:p>
        </p:txBody>
      </p:sp>
      <p:sp>
        <p:nvSpPr>
          <p:cNvPr id="9" name="Footer Placeholder 8"/>
          <p:cNvSpPr>
            <a:spLocks noGrp="1"/>
          </p:cNvSpPr>
          <p:nvPr>
            <p:ph type="ftr" sz="quarter" idx="11"/>
          </p:nvPr>
        </p:nvSpPr>
        <p:spPr/>
        <p:txBody>
          <a:bodyPr/>
          <a:lstStyle/>
          <a:p>
            <a:pPr>
              <a:defRPr/>
            </a:pPr>
            <a:r>
              <a:rPr lang="en-US" dirty="0" smtClean="0"/>
              <a:t>IBM 1750 Training Course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061200" cy="1143000"/>
          </a:xfrm>
        </p:spPr>
        <p:txBody>
          <a:bodyPr/>
          <a:lstStyle/>
          <a:p>
            <a:pPr algn="ctr"/>
            <a:r>
              <a:rPr lang="en-GB" b="1" dirty="0" smtClean="0"/>
              <a:t>DS6000 hardware  </a:t>
            </a: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2051720" y="2492896"/>
            <a:ext cx="4762500" cy="2362200"/>
          </a:xfrm>
        </p:spPr>
      </p:pic>
      <p:sp>
        <p:nvSpPr>
          <p:cNvPr id="8" name="Date Placeholder 7"/>
          <p:cNvSpPr>
            <a:spLocks noGrp="1"/>
          </p:cNvSpPr>
          <p:nvPr>
            <p:ph type="dt" sz="half" idx="10"/>
          </p:nvPr>
        </p:nvSpPr>
        <p:spPr/>
        <p:txBody>
          <a:bodyPr/>
          <a:lstStyle/>
          <a:p>
            <a:pPr>
              <a:defRPr/>
            </a:pPr>
            <a:fld id="{2BDC934C-A054-4657-BCF1-30CB8B30101E}"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DS6000 hardware  </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This section contains overview information for the hardware resources contained within your storage unit.</a:t>
            </a:r>
          </a:p>
          <a:p>
            <a:r>
              <a:rPr lang="en-GB" sz="1600" dirty="0" smtClean="0">
                <a:latin typeface="Arial" pitchFamily="34" charset="0"/>
                <a:cs typeface="Arial" pitchFamily="34" charset="0"/>
              </a:rPr>
              <a:t>The following hardware resources are contained within your storage unit:</a:t>
            </a:r>
          </a:p>
          <a:p>
            <a:r>
              <a:rPr lang="en-GB" sz="1600" dirty="0" smtClean="0">
                <a:latin typeface="Arial" pitchFamily="34" charset="0"/>
                <a:cs typeface="Arial" pitchFamily="34" charset="0"/>
              </a:rPr>
              <a:t>Disk drive module (DDM) </a:t>
            </a:r>
          </a:p>
          <a:p>
            <a:r>
              <a:rPr lang="en-GB" sz="1600" dirty="0" smtClean="0">
                <a:latin typeface="Arial" pitchFamily="34" charset="0"/>
                <a:cs typeface="Arial" pitchFamily="34" charset="0"/>
              </a:rPr>
              <a:t>Front display panel </a:t>
            </a:r>
          </a:p>
          <a:p>
            <a:r>
              <a:rPr lang="en-GB" sz="1600" dirty="0" smtClean="0">
                <a:latin typeface="Arial" pitchFamily="34" charset="0"/>
                <a:cs typeface="Arial" pitchFamily="34" charset="0"/>
              </a:rPr>
              <a:t>Rear operator panel </a:t>
            </a:r>
          </a:p>
          <a:p>
            <a:r>
              <a:rPr lang="en-GB" sz="1600" dirty="0" smtClean="0">
                <a:latin typeface="Arial" pitchFamily="34" charset="0"/>
                <a:cs typeface="Arial" pitchFamily="34" charset="0"/>
              </a:rPr>
              <a:t>Power supply </a:t>
            </a:r>
          </a:p>
          <a:p>
            <a:r>
              <a:rPr lang="en-GB" sz="1600" dirty="0" smtClean="0">
                <a:latin typeface="Arial" pitchFamily="34" charset="0"/>
                <a:cs typeface="Arial" pitchFamily="34" charset="0"/>
              </a:rPr>
              <a:t>Processor card </a:t>
            </a:r>
          </a:p>
          <a:p>
            <a:r>
              <a:rPr lang="en-GB" sz="1600" dirty="0" smtClean="0">
                <a:latin typeface="Arial" pitchFamily="34" charset="0"/>
                <a:cs typeface="Arial" pitchFamily="34" charset="0"/>
              </a:rPr>
              <a:t>Battery backup unit </a:t>
            </a:r>
          </a:p>
          <a:p>
            <a:r>
              <a:rPr lang="en-GB" sz="1600" dirty="0" smtClean="0">
                <a:latin typeface="Arial" pitchFamily="34" charset="0"/>
                <a:cs typeface="Arial" pitchFamily="34" charset="0"/>
              </a:rPr>
              <a:t>System service card </a:t>
            </a:r>
          </a:p>
          <a:p>
            <a:endParaRPr lang="en-GB" dirty="0"/>
          </a:p>
        </p:txBody>
      </p:sp>
      <p:sp>
        <p:nvSpPr>
          <p:cNvPr id="7" name="Date Placeholder 6"/>
          <p:cNvSpPr>
            <a:spLocks noGrp="1"/>
          </p:cNvSpPr>
          <p:nvPr>
            <p:ph type="dt" sz="half" idx="10"/>
          </p:nvPr>
        </p:nvSpPr>
        <p:spPr/>
        <p:txBody>
          <a:bodyPr/>
          <a:lstStyle/>
          <a:p>
            <a:pPr>
              <a:defRPr/>
            </a:pPr>
            <a:fld id="{E18DBD20-DFB5-4295-B6B5-C8DDE9738900}"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DS6000 Expansion Models</a:t>
            </a:r>
            <a:endParaRPr lang="en-GB" dirty="0"/>
          </a:p>
        </p:txBody>
      </p:sp>
      <p:sp>
        <p:nvSpPr>
          <p:cNvPr id="3" name="Content Placeholder 2"/>
          <p:cNvSpPr>
            <a:spLocks noGrp="1"/>
          </p:cNvSpPr>
          <p:nvPr>
            <p:ph idx="1"/>
          </p:nvPr>
        </p:nvSpPr>
        <p:spPr/>
        <p:txBody>
          <a:bodyPr>
            <a:normAutofit/>
          </a:bodyPr>
          <a:lstStyle/>
          <a:p>
            <a:r>
              <a:rPr lang="en-GB" sz="1600" dirty="0" smtClean="0"/>
              <a:t>The DS6000™ series expansion enclosure contains the following features:</a:t>
            </a:r>
          </a:p>
          <a:p>
            <a:r>
              <a:rPr lang="en-GB" sz="1600" dirty="0" smtClean="0"/>
              <a:t>Two expansion processor cards. Each processor card provides the following: </a:t>
            </a:r>
          </a:p>
          <a:p>
            <a:pPr lvl="1"/>
            <a:r>
              <a:rPr lang="en-GB" sz="1600" dirty="0" smtClean="0"/>
              <a:t>2 inbound ports (2 </a:t>
            </a:r>
            <a:r>
              <a:rPr lang="en-GB" sz="1600" dirty="0" err="1" smtClean="0"/>
              <a:t>Gb</a:t>
            </a:r>
            <a:r>
              <a:rPr lang="en-GB" sz="1600" dirty="0" smtClean="0"/>
              <a:t>/sec.) </a:t>
            </a:r>
          </a:p>
          <a:p>
            <a:pPr lvl="1"/>
            <a:r>
              <a:rPr lang="en-GB" sz="1600" dirty="0" smtClean="0"/>
              <a:t>2 outbound ports (2 </a:t>
            </a:r>
            <a:r>
              <a:rPr lang="en-GB" sz="1600" dirty="0" err="1" smtClean="0"/>
              <a:t>Gb</a:t>
            </a:r>
            <a:r>
              <a:rPr lang="en-GB" sz="1600" dirty="0" smtClean="0"/>
              <a:t>/sec.) </a:t>
            </a:r>
          </a:p>
          <a:p>
            <a:pPr lvl="1"/>
            <a:r>
              <a:rPr lang="en-GB" sz="1600" dirty="0" smtClean="0"/>
              <a:t>1 fibre-channel switch per processor card </a:t>
            </a:r>
          </a:p>
          <a:p>
            <a:r>
              <a:rPr lang="en-GB" sz="1600" dirty="0" smtClean="0"/>
              <a:t>Expansion disk enclosure that holds up to 16 fibre-channel DDMs </a:t>
            </a:r>
          </a:p>
          <a:p>
            <a:r>
              <a:rPr lang="en-GB" sz="1600" dirty="0" smtClean="0"/>
              <a:t>Two ac/dc power supplies with imbedded enclosure cooling units </a:t>
            </a:r>
          </a:p>
          <a:p>
            <a:r>
              <a:rPr lang="en-GB" sz="1600" dirty="0" smtClean="0"/>
              <a:t>Supports attachment to DS6800 </a:t>
            </a:r>
          </a:p>
          <a:p>
            <a:endParaRPr lang="en-GB" dirty="0"/>
          </a:p>
        </p:txBody>
      </p:sp>
      <p:sp>
        <p:nvSpPr>
          <p:cNvPr id="7" name="Date Placeholder 6"/>
          <p:cNvSpPr>
            <a:spLocks noGrp="1"/>
          </p:cNvSpPr>
          <p:nvPr>
            <p:ph type="dt" sz="half" idx="10"/>
          </p:nvPr>
        </p:nvSpPr>
        <p:spPr/>
        <p:txBody>
          <a:bodyPr/>
          <a:lstStyle/>
          <a:p>
            <a:pPr>
              <a:defRPr/>
            </a:pPr>
            <a:fld id="{0BC01037-B73A-481A-8AAA-8E5966EA5F4C}"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Disk drive modules</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disk drive modules contain the data for your storage unit.</a:t>
            </a:r>
          </a:p>
          <a:p>
            <a:r>
              <a:rPr lang="en-GB" sz="1600" dirty="0" smtClean="0">
                <a:latin typeface="Arial" pitchFamily="34" charset="0"/>
                <a:cs typeface="Arial" pitchFamily="34" charset="0"/>
              </a:rPr>
              <a:t>Disk drive modules (DDMs) are magnetic </a:t>
            </a:r>
            <a:r>
              <a:rPr lang="en-GB" sz="1600" dirty="0" err="1" smtClean="0">
                <a:latin typeface="Arial" pitchFamily="34" charset="0"/>
                <a:cs typeface="Arial" pitchFamily="34" charset="0"/>
              </a:rPr>
              <a:t>nonvolatile</a:t>
            </a:r>
            <a:r>
              <a:rPr lang="en-GB" sz="1600" dirty="0" smtClean="0">
                <a:latin typeface="Arial" pitchFamily="34" charset="0"/>
                <a:cs typeface="Arial" pitchFamily="34" charset="0"/>
              </a:rPr>
              <a:t> media that are used to store and manage application and system data. The DDMs are installed in the front of the server or expansion enclosure in a horizontal orientation with the locking handle to the left. DDMs are located in rows and columns on the front of the expansion or server enclosure.</a:t>
            </a:r>
            <a:endParaRPr lang="en-GB" dirty="0">
              <a:latin typeface="Arial" pitchFamily="34" charset="0"/>
              <a:cs typeface="Arial" pitchFamily="34" charset="0"/>
            </a:endParaRPr>
          </a:p>
        </p:txBody>
      </p:sp>
      <p:sp>
        <p:nvSpPr>
          <p:cNvPr id="5" name="Rectangle 4"/>
          <p:cNvSpPr/>
          <p:nvPr/>
        </p:nvSpPr>
        <p:spPr>
          <a:xfrm>
            <a:off x="467544" y="4797152"/>
            <a:ext cx="8352928" cy="584775"/>
          </a:xfrm>
          <a:prstGeom prst="rect">
            <a:avLst/>
          </a:prstGeom>
        </p:spPr>
        <p:txBody>
          <a:bodyPr wrap="square">
            <a:spAutoFit/>
          </a:bodyPr>
          <a:lstStyle/>
          <a:p>
            <a:r>
              <a:rPr lang="en-GB" sz="1600" dirty="0" smtClean="0">
                <a:latin typeface="Arial" pitchFamily="34" charset="0"/>
                <a:cs typeface="Arial" pitchFamily="34" charset="0"/>
              </a:rPr>
              <a:t>Each server or expansion enclosure must contain a minimum of 4 DDMs. You can install a   maximum of 16 DDMs per server or expansion enclosure. </a:t>
            </a:r>
          </a:p>
        </p:txBody>
      </p:sp>
      <p:pic>
        <p:nvPicPr>
          <p:cNvPr id="49154" name="Picture 2" descr="DDMs - location codes D1 through D16"/>
          <p:cNvPicPr>
            <a:picLocks noChangeAspect="1" noChangeArrowheads="1"/>
          </p:cNvPicPr>
          <p:nvPr/>
        </p:nvPicPr>
        <p:blipFill>
          <a:blip r:embed="rId3" cstate="print"/>
          <a:srcRect/>
          <a:stretch>
            <a:fillRect/>
          </a:stretch>
        </p:blipFill>
        <p:spPr bwMode="auto">
          <a:xfrm>
            <a:off x="1763688" y="3174572"/>
            <a:ext cx="4734518" cy="1262540"/>
          </a:xfrm>
          <a:prstGeom prst="rect">
            <a:avLst/>
          </a:prstGeom>
          <a:noFill/>
        </p:spPr>
      </p:pic>
      <p:sp>
        <p:nvSpPr>
          <p:cNvPr id="9" name="Date Placeholder 8"/>
          <p:cNvSpPr>
            <a:spLocks noGrp="1"/>
          </p:cNvSpPr>
          <p:nvPr>
            <p:ph type="dt" sz="half" idx="10"/>
          </p:nvPr>
        </p:nvSpPr>
        <p:spPr/>
        <p:txBody>
          <a:bodyPr/>
          <a:lstStyle/>
          <a:p>
            <a:pPr>
              <a:defRPr/>
            </a:pPr>
            <a:fld id="{26611904-7A53-4F3B-9B3A-B47B391E511E}"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DDM Blank</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If you choose to configure your storage unit with fewer than 16 DDMs, you must populate the empty DDM slots with disk drive module blanks to prevent your storage unit from overheating. A drawing of the DDM blank</a:t>
            </a:r>
            <a:endParaRPr lang="en-GB" sz="1600" dirty="0">
              <a:latin typeface="Arial" pitchFamily="34" charset="0"/>
              <a:cs typeface="Arial" pitchFamily="34" charset="0"/>
            </a:endParaRPr>
          </a:p>
        </p:txBody>
      </p:sp>
      <p:pic>
        <p:nvPicPr>
          <p:cNvPr id="4" name="Picture 3" descr="f2d00041.gif"/>
          <p:cNvPicPr>
            <a:picLocks noChangeAspect="1"/>
          </p:cNvPicPr>
          <p:nvPr/>
        </p:nvPicPr>
        <p:blipFill>
          <a:blip r:embed="rId2" cstate="print"/>
          <a:stretch>
            <a:fillRect/>
          </a:stretch>
        </p:blipFill>
        <p:spPr>
          <a:xfrm>
            <a:off x="2843808" y="3068960"/>
            <a:ext cx="3371850" cy="2257425"/>
          </a:xfrm>
          <a:prstGeom prst="rect">
            <a:avLst/>
          </a:prstGeom>
        </p:spPr>
      </p:pic>
      <p:sp>
        <p:nvSpPr>
          <p:cNvPr id="8" name="Date Placeholder 7"/>
          <p:cNvSpPr>
            <a:spLocks noGrp="1"/>
          </p:cNvSpPr>
          <p:nvPr>
            <p:ph type="dt" sz="half" idx="10"/>
          </p:nvPr>
        </p:nvSpPr>
        <p:spPr/>
        <p:txBody>
          <a:bodyPr/>
          <a:lstStyle/>
          <a:p>
            <a:pPr>
              <a:defRPr/>
            </a:pPr>
            <a:fld id="{6A5E9532-2CEE-4B0D-A66C-A6249DA3D439}"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6768752" cy="908720"/>
          </a:xfrm>
        </p:spPr>
        <p:txBody>
          <a:bodyPr/>
          <a:lstStyle/>
          <a:p>
            <a:pPr algn="ctr"/>
            <a:r>
              <a:rPr lang="en-GB" dirty="0" smtClean="0"/>
              <a:t>DDM Indicators</a:t>
            </a:r>
            <a:endParaRPr lang="en-GB" dirty="0"/>
          </a:p>
        </p:txBody>
      </p:sp>
      <p:sp>
        <p:nvSpPr>
          <p:cNvPr id="3" name="Content Placeholder 2"/>
          <p:cNvSpPr>
            <a:spLocks noGrp="1"/>
          </p:cNvSpPr>
          <p:nvPr>
            <p:ph idx="1"/>
          </p:nvPr>
        </p:nvSpPr>
        <p:spPr/>
        <p:txBody>
          <a:bodyPr/>
          <a:lstStyle/>
          <a:p>
            <a:pPr>
              <a:buNone/>
            </a:pPr>
            <a:r>
              <a:rPr lang="en-GB" dirty="0" smtClean="0"/>
              <a:t> </a:t>
            </a:r>
            <a:endParaRPr lang="en-GB" dirty="0"/>
          </a:p>
        </p:txBody>
      </p:sp>
      <p:graphicFrame>
        <p:nvGraphicFramePr>
          <p:cNvPr id="5" name="Table 4"/>
          <p:cNvGraphicFramePr>
            <a:graphicFrameLocks noGrp="1"/>
          </p:cNvGraphicFramePr>
          <p:nvPr/>
        </p:nvGraphicFramePr>
        <p:xfrm>
          <a:off x="323528" y="980728"/>
          <a:ext cx="7920881" cy="5137548"/>
        </p:xfrm>
        <a:graphic>
          <a:graphicData uri="http://schemas.openxmlformats.org/drawingml/2006/table">
            <a:tbl>
              <a:tblPr firstRow="1" bandRow="1">
                <a:tableStyleId>{5C22544A-7EE6-4342-B048-85BDC9FD1C3A}</a:tableStyleId>
              </a:tblPr>
              <a:tblGrid>
                <a:gridCol w="1996861"/>
                <a:gridCol w="1459523"/>
                <a:gridCol w="4464497"/>
              </a:tblGrid>
              <a:tr h="631185">
                <a:tc>
                  <a:txBody>
                    <a:bodyPr/>
                    <a:lstStyle/>
                    <a:p>
                      <a:r>
                        <a:rPr lang="en-GB" sz="1400" dirty="0" smtClean="0">
                          <a:latin typeface="Arial" pitchFamily="34" charset="0"/>
                          <a:cs typeface="Arial" pitchFamily="34" charset="0"/>
                        </a:rPr>
                        <a:t>Indicator name colour</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Purpose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State descriptions</a:t>
                      </a:r>
                      <a:endParaRPr lang="en-GB" sz="1400" dirty="0">
                        <a:latin typeface="Arial" pitchFamily="34" charset="0"/>
                        <a:cs typeface="Arial" pitchFamily="34" charset="0"/>
                      </a:endParaRPr>
                    </a:p>
                  </a:txBody>
                  <a:tcPr/>
                </a:tc>
              </a:tr>
              <a:tr h="19837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Ready</a:t>
                      </a:r>
                      <a:br>
                        <a:rPr lang="en-GB" sz="1400" dirty="0" smtClean="0">
                          <a:latin typeface="Arial" pitchFamily="34" charset="0"/>
                          <a:cs typeface="Arial" pitchFamily="34" charset="0"/>
                        </a:rPr>
                      </a:br>
                      <a:r>
                        <a:rPr lang="en-GB" sz="1400" dirty="0" smtClean="0">
                          <a:latin typeface="Arial" pitchFamily="34" charset="0"/>
                          <a:cs typeface="Arial" pitchFamily="34" charset="0"/>
                        </a:rPr>
                        <a:t>(green)</a:t>
                      </a:r>
                    </a:p>
                    <a:p>
                      <a:pPr algn="ct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the status of the DDM resource.</a:t>
                      </a:r>
                      <a:endParaRPr lang="en-GB" sz="1400" dirty="0">
                        <a:latin typeface="Arial" pitchFamily="34" charset="0"/>
                        <a:cs typeface="Arial" pitchFamily="34" charset="0"/>
                      </a:endParaRPr>
                    </a:p>
                  </a:txBody>
                  <a:tcPr/>
                </a:tc>
                <a:tc>
                  <a:txBody>
                    <a:bodyPr/>
                    <a:lstStyle/>
                    <a:p>
                      <a:pPr>
                        <a:buFont typeface="Arial" pitchFamily="34" charset="0"/>
                        <a:buChar char="•"/>
                      </a:pPr>
                      <a:r>
                        <a:rPr lang="en-GB" sz="1400" dirty="0" smtClean="0">
                          <a:latin typeface="Arial" pitchFamily="34" charset="0"/>
                          <a:cs typeface="Arial" pitchFamily="34" charset="0"/>
                        </a:rPr>
                        <a:t>Solid: Indicates that both ports are active and that the DDM is idle. </a:t>
                      </a:r>
                    </a:p>
                    <a:p>
                      <a:pPr>
                        <a:buFont typeface="Arial" pitchFamily="34" charset="0"/>
                        <a:buChar char="•"/>
                      </a:pPr>
                      <a:r>
                        <a:rPr lang="en-GB" sz="1400" dirty="0" smtClean="0">
                          <a:latin typeface="Arial" pitchFamily="34" charset="0"/>
                          <a:cs typeface="Arial" pitchFamily="34" charset="0"/>
                        </a:rPr>
                        <a:t>Flashing (fast): Indicates that the DDM is processing one or more commands and that both device adapter ports are active. </a:t>
                      </a:r>
                    </a:p>
                    <a:p>
                      <a:pPr>
                        <a:buFont typeface="Arial" pitchFamily="34" charset="0"/>
                        <a:buChar char="•"/>
                      </a:pPr>
                      <a:r>
                        <a:rPr lang="en-GB" sz="1400" dirty="0" smtClean="0">
                          <a:latin typeface="Arial" pitchFamily="34" charset="0"/>
                          <a:cs typeface="Arial" pitchFamily="34" charset="0"/>
                        </a:rPr>
                        <a:t>Flashing (slow): Indicates that only one device adapter port is active. </a:t>
                      </a:r>
                    </a:p>
                    <a:p>
                      <a:r>
                        <a:rPr lang="en-GB" sz="1400" dirty="0" smtClean="0">
                          <a:latin typeface="Arial" pitchFamily="34" charset="0"/>
                          <a:cs typeface="Arial" pitchFamily="34" charset="0"/>
                        </a:rPr>
                        <a:t>Off: The DDM is not receiving power. </a:t>
                      </a:r>
                    </a:p>
                    <a:p>
                      <a:endParaRPr lang="en-GB" sz="1400" dirty="0">
                        <a:latin typeface="Arial" pitchFamily="34" charset="0"/>
                        <a:cs typeface="Arial" pitchFamily="34" charset="0"/>
                      </a:endParaRPr>
                    </a:p>
                  </a:txBody>
                  <a:tcPr/>
                </a:tc>
              </a:tr>
              <a:tr h="24946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Check/identify</a:t>
                      </a:r>
                      <a:br>
                        <a:rPr lang="en-GB" sz="1400" dirty="0" smtClean="0">
                          <a:latin typeface="Arial" pitchFamily="34" charset="0"/>
                          <a:cs typeface="Arial" pitchFamily="34" charset="0"/>
                        </a:rPr>
                      </a:br>
                      <a:r>
                        <a:rPr lang="en-GB" sz="1400" dirty="0" smtClean="0">
                          <a:latin typeface="Arial" pitchFamily="34" charset="0"/>
                          <a:cs typeface="Arial" pitchFamily="34" charset="0"/>
                        </a:rPr>
                        <a:t>(amber)</a:t>
                      </a:r>
                    </a:p>
                    <a:p>
                      <a:pPr algn="ct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the fault or identification status of the DDM resource.</a:t>
                      </a:r>
                      <a:endParaRPr lang="en-GB" sz="1400" dirty="0">
                        <a:latin typeface="Arial" pitchFamily="34" charset="0"/>
                        <a:cs typeface="Arial" pitchFamily="34" charset="0"/>
                      </a:endParaRPr>
                    </a:p>
                  </a:txBody>
                  <a:tcPr/>
                </a:tc>
                <a:tc>
                  <a:txBody>
                    <a:bodyPr/>
                    <a:lstStyle/>
                    <a:p>
                      <a:pPr>
                        <a:buFont typeface="Arial" pitchFamily="34" charset="0"/>
                        <a:buChar char="•"/>
                      </a:pPr>
                      <a:r>
                        <a:rPr lang="en-GB" sz="1400" dirty="0" smtClean="0">
                          <a:latin typeface="Arial" pitchFamily="34" charset="0"/>
                          <a:cs typeface="Arial" pitchFamily="34" charset="0"/>
                        </a:rPr>
                        <a:t>Solid: Indicates one of three states: </a:t>
                      </a:r>
                    </a:p>
                    <a:p>
                      <a:pPr lvl="1">
                        <a:buFont typeface="Arial" pitchFamily="34" charset="0"/>
                        <a:buChar char="•"/>
                      </a:pPr>
                      <a:r>
                        <a:rPr lang="en-GB" sz="1400" dirty="0" smtClean="0">
                          <a:latin typeface="Arial" pitchFamily="34" charset="0"/>
                          <a:cs typeface="Arial" pitchFamily="34" charset="0"/>
                        </a:rPr>
                        <a:t>Power on diagnostics are  running </a:t>
                      </a:r>
                    </a:p>
                    <a:p>
                      <a:pPr lvl="1">
                        <a:buFont typeface="Arial" pitchFamily="34" charset="0"/>
                        <a:buChar char="•"/>
                      </a:pPr>
                      <a:r>
                        <a:rPr lang="en-GB" sz="1400" dirty="0" smtClean="0">
                          <a:latin typeface="Arial" pitchFamily="34" charset="0"/>
                          <a:cs typeface="Arial" pitchFamily="34" charset="0"/>
                        </a:rPr>
                        <a:t>A fault has been detected </a:t>
                      </a:r>
                    </a:p>
                    <a:p>
                      <a:pPr lvl="1"/>
                      <a:r>
                        <a:rPr lang="en-GB" sz="1400" dirty="0" smtClean="0">
                          <a:latin typeface="Arial" pitchFamily="34" charset="0"/>
                          <a:cs typeface="Arial" pitchFamily="34" charset="0"/>
                        </a:rPr>
                        <a:t>The device is in service mode and is ready for removal </a:t>
                      </a:r>
                    </a:p>
                    <a:p>
                      <a:pPr>
                        <a:buFont typeface="Arial" pitchFamily="34" charset="0"/>
                        <a:buChar char="•"/>
                      </a:pPr>
                      <a:r>
                        <a:rPr lang="en-GB" sz="1400" dirty="0" smtClean="0">
                          <a:latin typeface="Arial" pitchFamily="34" charset="0"/>
                          <a:cs typeface="Arial" pitchFamily="34" charset="0"/>
                        </a:rPr>
                        <a:t>Flashing (slow): Identifies the DDM as a failing resource. </a:t>
                      </a:r>
                    </a:p>
                    <a:p>
                      <a:pPr>
                        <a:buFont typeface="Arial" pitchFamily="34" charset="0"/>
                        <a:buChar char="•"/>
                      </a:pPr>
                      <a:r>
                        <a:rPr lang="en-GB" sz="1400" dirty="0" smtClean="0">
                          <a:latin typeface="Arial" pitchFamily="34" charset="0"/>
                          <a:cs typeface="Arial" pitchFamily="34" charset="0"/>
                        </a:rPr>
                        <a:t>Off: Indicates that there is no fault or no power condition</a:t>
                      </a:r>
                    </a:p>
                    <a:p>
                      <a:endParaRPr lang="en-GB" sz="1400" dirty="0">
                        <a:latin typeface="Arial" pitchFamily="34" charset="0"/>
                        <a:cs typeface="Arial" pitchFamily="34" charset="0"/>
                      </a:endParaRPr>
                    </a:p>
                  </a:txBody>
                  <a:tcPr/>
                </a:tc>
              </a:tr>
            </a:tbl>
          </a:graphicData>
        </a:graphic>
      </p:graphicFrame>
      <p:sp>
        <p:nvSpPr>
          <p:cNvPr id="9" name="Date Placeholder 8"/>
          <p:cNvSpPr>
            <a:spLocks noGrp="1"/>
          </p:cNvSpPr>
          <p:nvPr>
            <p:ph type="dt" sz="half" idx="10"/>
          </p:nvPr>
        </p:nvSpPr>
        <p:spPr/>
        <p:txBody>
          <a:bodyPr/>
          <a:lstStyle/>
          <a:p>
            <a:pPr>
              <a:defRPr/>
            </a:pPr>
            <a:fld id="{44296D0F-954C-4C69-B51E-99D7B3D0D171}"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Front display panel</a:t>
            </a:r>
            <a:endParaRPr lang="en-GB" dirty="0"/>
          </a:p>
        </p:txBody>
      </p:sp>
      <p:sp>
        <p:nvSpPr>
          <p:cNvPr id="3" name="Content Placeholder 2"/>
          <p:cNvSpPr>
            <a:spLocks noGrp="1"/>
          </p:cNvSpPr>
          <p:nvPr>
            <p:ph idx="1"/>
          </p:nvPr>
        </p:nvSpPr>
        <p:spPr/>
        <p:txBody>
          <a:bodyPr/>
          <a:lstStyle/>
          <a:p>
            <a:r>
              <a:rPr lang="en-GB" sz="1600" dirty="0" smtClean="0">
                <a:latin typeface="Arial" pitchFamily="34" charset="0"/>
                <a:cs typeface="Arial" pitchFamily="34" charset="0"/>
              </a:rPr>
              <a:t>The front display panel provides information and LED indicators for the storage unit.</a:t>
            </a:r>
          </a:p>
          <a:p>
            <a:r>
              <a:rPr lang="en-GB" sz="1600" dirty="0" smtClean="0">
                <a:latin typeface="Arial" pitchFamily="34" charset="0"/>
                <a:cs typeface="Arial" pitchFamily="34" charset="0"/>
              </a:rPr>
              <a:t>The front display panel provides information about the status of the server or expansion enclosure. Each enclosure has a single front display panel that is located on the left of the front of the enclosure</a:t>
            </a:r>
          </a:p>
          <a:p>
            <a:r>
              <a:rPr lang="en-GB" sz="1600" dirty="0" smtClean="0">
                <a:latin typeface="Arial" pitchFamily="34" charset="0"/>
                <a:cs typeface="Arial" pitchFamily="34" charset="0"/>
              </a:rPr>
              <a:t>The front display panel contains the power on, location, information, and system alert LED indicators. It also contains fault on rear resource, fault in external enclosure, and data cache on battery indicators</a:t>
            </a:r>
            <a:endParaRPr lang="en-GB" sz="1600" dirty="0">
              <a:latin typeface="Arial" pitchFamily="34" charset="0"/>
              <a:cs typeface="Arial" pitchFamily="34" charset="0"/>
            </a:endParaRPr>
          </a:p>
        </p:txBody>
      </p:sp>
      <p:pic>
        <p:nvPicPr>
          <p:cNvPr id="4" name="Picture 3" descr="f2d00017.gif"/>
          <p:cNvPicPr>
            <a:picLocks noChangeAspect="1"/>
          </p:cNvPicPr>
          <p:nvPr/>
        </p:nvPicPr>
        <p:blipFill>
          <a:blip r:embed="rId2" cstate="print"/>
          <a:stretch>
            <a:fillRect/>
          </a:stretch>
        </p:blipFill>
        <p:spPr>
          <a:xfrm>
            <a:off x="3563888" y="3212976"/>
            <a:ext cx="419100" cy="3171825"/>
          </a:xfrm>
          <a:prstGeom prst="rect">
            <a:avLst/>
          </a:prstGeom>
        </p:spPr>
      </p:pic>
      <p:pic>
        <p:nvPicPr>
          <p:cNvPr id="6" name="Picture 5" descr="f2d00001.gif"/>
          <p:cNvPicPr>
            <a:picLocks noChangeAspect="1"/>
          </p:cNvPicPr>
          <p:nvPr/>
        </p:nvPicPr>
        <p:blipFill>
          <a:blip r:embed="rId3" cstate="print"/>
          <a:stretch>
            <a:fillRect/>
          </a:stretch>
        </p:blipFill>
        <p:spPr>
          <a:xfrm>
            <a:off x="4932040" y="3356992"/>
            <a:ext cx="400050" cy="3024336"/>
          </a:xfrm>
          <a:prstGeom prst="rect">
            <a:avLst/>
          </a:prstGeom>
        </p:spPr>
      </p:pic>
      <p:sp>
        <p:nvSpPr>
          <p:cNvPr id="10" name="Date Placeholder 9"/>
          <p:cNvSpPr>
            <a:spLocks noGrp="1"/>
          </p:cNvSpPr>
          <p:nvPr>
            <p:ph type="dt" sz="half" idx="10"/>
          </p:nvPr>
        </p:nvSpPr>
        <p:spPr/>
        <p:txBody>
          <a:bodyPr/>
          <a:lstStyle/>
          <a:p>
            <a:pPr>
              <a:defRPr/>
            </a:pPr>
            <a:fld id="{B746E4AB-88F6-451F-9CC7-B312B0ACEF54}" type="datetime1">
              <a:rPr lang="en-US" smtClean="0"/>
              <a:pPr>
                <a:defRPr/>
              </a:pPr>
              <a:t>2/12/2013</a:t>
            </a:fld>
            <a:endParaRPr lang="en-US" dirty="0"/>
          </a:p>
        </p:txBody>
      </p:sp>
      <p:sp>
        <p:nvSpPr>
          <p:cNvPr id="11" name="Footer Placeholder 10"/>
          <p:cNvSpPr>
            <a:spLocks noGrp="1"/>
          </p:cNvSpPr>
          <p:nvPr>
            <p:ph type="ftr" sz="quarter" idx="11"/>
          </p:nvPr>
        </p:nvSpPr>
        <p:spPr/>
        <p:txBody>
          <a:bodyPr/>
          <a:lstStyle/>
          <a:p>
            <a:pPr>
              <a:defRPr/>
            </a:pPr>
            <a:r>
              <a:rPr lang="en-US" dirty="0" smtClean="0"/>
              <a:t>IBM 1750 Training Course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7061200" cy="794420"/>
          </a:xfrm>
        </p:spPr>
        <p:txBody>
          <a:bodyPr/>
          <a:lstStyle/>
          <a:p>
            <a:pPr algn="ctr"/>
            <a:r>
              <a:rPr lang="en-GB" b="1" dirty="0" smtClean="0"/>
              <a:t>Front display panel</a:t>
            </a:r>
            <a:endParaRPr lang="en-GB" dirty="0"/>
          </a:p>
        </p:txBody>
      </p:sp>
      <p:graphicFrame>
        <p:nvGraphicFramePr>
          <p:cNvPr id="5" name="Content Placeholder 4"/>
          <p:cNvGraphicFramePr>
            <a:graphicFrameLocks noGrp="1"/>
          </p:cNvGraphicFramePr>
          <p:nvPr>
            <p:ph idx="1"/>
          </p:nvPr>
        </p:nvGraphicFramePr>
        <p:xfrm>
          <a:off x="251520" y="980728"/>
          <a:ext cx="7704855" cy="5472609"/>
        </p:xfrm>
        <a:graphic>
          <a:graphicData uri="http://schemas.openxmlformats.org/drawingml/2006/table">
            <a:tbl>
              <a:tblPr firstRow="1" bandRow="1">
                <a:tableStyleId>{5C22544A-7EE6-4342-B048-85BDC9FD1C3A}</a:tableStyleId>
              </a:tblPr>
              <a:tblGrid>
                <a:gridCol w="1389401"/>
                <a:gridCol w="1389400"/>
                <a:gridCol w="4926054"/>
              </a:tblGrid>
              <a:tr h="680924">
                <a:tc>
                  <a:txBody>
                    <a:bodyPr/>
                    <a:lstStyle/>
                    <a:p>
                      <a:r>
                        <a:rPr lang="en-GB" sz="1400" dirty="0" smtClean="0">
                          <a:latin typeface="Arial" pitchFamily="34" charset="0"/>
                          <a:cs typeface="Arial" pitchFamily="34" charset="0"/>
                        </a:rPr>
                        <a:t>Indicator name (</a:t>
                      </a:r>
                      <a:r>
                        <a:rPr lang="en-GB" sz="1400" dirty="0" err="1" smtClean="0">
                          <a:latin typeface="Arial" pitchFamily="34" charset="0"/>
                          <a:cs typeface="Arial" pitchFamily="34" charset="0"/>
                        </a:rPr>
                        <a:t>color</a:t>
                      </a:r>
                      <a:r>
                        <a:rPr lang="en-GB" sz="1400" dirty="0" smtClean="0">
                          <a:latin typeface="Arial" pitchFamily="34" charset="0"/>
                          <a:cs typeface="Arial" pitchFamily="34" charset="0"/>
                        </a:rPr>
                        <a:t>)</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Purpose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State descriptions</a:t>
                      </a:r>
                      <a:endParaRPr lang="en-GB" sz="1400" dirty="0">
                        <a:latin typeface="Arial" pitchFamily="34" charset="0"/>
                        <a:cs typeface="Arial" pitchFamily="34" charset="0"/>
                      </a:endParaRPr>
                    </a:p>
                  </a:txBody>
                  <a:tcPr/>
                </a:tc>
              </a:tr>
              <a:tr h="2294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Power on</a:t>
                      </a:r>
                      <a:br>
                        <a:rPr lang="en-GB" sz="1400" dirty="0" smtClean="0">
                          <a:latin typeface="Arial" pitchFamily="34" charset="0"/>
                          <a:cs typeface="Arial" pitchFamily="34" charset="0"/>
                        </a:rPr>
                      </a:br>
                      <a:r>
                        <a:rPr lang="en-GB" sz="1400" dirty="0" smtClean="0">
                          <a:latin typeface="Arial" pitchFamily="34" charset="0"/>
                          <a:cs typeface="Arial" pitchFamily="34" charset="0"/>
                        </a:rPr>
                        <a:t>(green)</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that power is being delivered to the storage unit.</a:t>
                      </a:r>
                      <a:endParaRPr lang="en-GB" sz="1400" dirty="0">
                        <a:latin typeface="Arial" pitchFamily="34" charset="0"/>
                        <a:cs typeface="Arial" pitchFamily="34" charset="0"/>
                      </a:endParaRPr>
                    </a:p>
                  </a:txBody>
                  <a:tcPr/>
                </a:tc>
                <a:tc>
                  <a:txBody>
                    <a:bodyPr/>
                    <a:lstStyle/>
                    <a:p>
                      <a:pPr>
                        <a:buFont typeface="Arial" pitchFamily="34" charset="0"/>
                        <a:buNone/>
                      </a:pPr>
                      <a:r>
                        <a:rPr lang="en-GB" sz="1400" dirty="0" smtClean="0">
                          <a:latin typeface="Arial" pitchFamily="34" charset="0"/>
                          <a:cs typeface="Arial" pitchFamily="34" charset="0"/>
                        </a:rPr>
                        <a:t>Solid: The power supply has been activated and is delivering dc output power to the storage unit. </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Flashing: The power supplies have been deactivated. ac power is present, but dc power output is on standby power only. </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Off: The storage facility is deactivated, the power supplies are deactivated, and ac power is not present. </a:t>
                      </a:r>
                    </a:p>
                    <a:p>
                      <a:endParaRPr lang="en-GB" sz="1400" dirty="0">
                        <a:latin typeface="Arial" pitchFamily="34" charset="0"/>
                        <a:cs typeface="Arial" pitchFamily="34" charset="0"/>
                      </a:endParaRPr>
                    </a:p>
                  </a:txBody>
                  <a:tcPr/>
                </a:tc>
              </a:tr>
              <a:tr h="249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System location</a:t>
                      </a:r>
                      <a:br>
                        <a:rPr lang="en-GB" sz="1400" dirty="0" smtClean="0">
                          <a:latin typeface="Arial" pitchFamily="34" charset="0"/>
                          <a:cs typeface="Arial" pitchFamily="34" charset="0"/>
                        </a:rPr>
                      </a:br>
                      <a:r>
                        <a:rPr lang="en-GB" sz="1400" dirty="0" smtClean="0">
                          <a:latin typeface="Arial" pitchFamily="34" charset="0"/>
                          <a:cs typeface="Arial" pitchFamily="34" charset="0"/>
                        </a:rPr>
                        <a:t>(blue)</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that the server or expansion enclosure belongs to the specified storage complex.</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The Identify function has been activated and all attached enclosures have illuminated their respective location indicators. </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Flashing: The Identify function has been activated or deactivated and the attached enclosures are currently turning their respective location indicators on or off. </a:t>
                      </a:r>
                    </a:p>
                    <a:p>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Off: The system is in normal operation and the Identify function has been deactivated</a:t>
                      </a:r>
                    </a:p>
                    <a:p>
                      <a:endParaRPr lang="en-GB" sz="1400" dirty="0">
                        <a:latin typeface="Arial" pitchFamily="34" charset="0"/>
                        <a:cs typeface="Arial" pitchFamily="34" charset="0"/>
                      </a:endParaRPr>
                    </a:p>
                  </a:txBody>
                  <a:tcPr/>
                </a:tc>
              </a:tr>
            </a:tbl>
          </a:graphicData>
        </a:graphic>
      </p:graphicFrame>
      <p:pic>
        <p:nvPicPr>
          <p:cNvPr id="6" name="Picture 5" descr="f2d00042.gif"/>
          <p:cNvPicPr>
            <a:picLocks noChangeAspect="1"/>
          </p:cNvPicPr>
          <p:nvPr/>
        </p:nvPicPr>
        <p:blipFill>
          <a:blip r:embed="rId2" cstate="print"/>
          <a:stretch>
            <a:fillRect/>
          </a:stretch>
        </p:blipFill>
        <p:spPr>
          <a:xfrm>
            <a:off x="467544" y="2348880"/>
            <a:ext cx="561975" cy="533400"/>
          </a:xfrm>
          <a:prstGeom prst="rect">
            <a:avLst/>
          </a:prstGeom>
        </p:spPr>
      </p:pic>
      <p:pic>
        <p:nvPicPr>
          <p:cNvPr id="9" name="Picture 8" descr="f2d00044.gif"/>
          <p:cNvPicPr>
            <a:picLocks noChangeAspect="1"/>
          </p:cNvPicPr>
          <p:nvPr/>
        </p:nvPicPr>
        <p:blipFill>
          <a:blip r:embed="rId3" cstate="print"/>
          <a:stretch>
            <a:fillRect/>
          </a:stretch>
        </p:blipFill>
        <p:spPr>
          <a:xfrm>
            <a:off x="467544" y="4797152"/>
            <a:ext cx="561975" cy="533400"/>
          </a:xfrm>
          <a:prstGeom prst="rect">
            <a:avLst/>
          </a:prstGeom>
        </p:spPr>
      </p:pic>
      <p:sp>
        <p:nvSpPr>
          <p:cNvPr id="11" name="Date Placeholder 10"/>
          <p:cNvSpPr>
            <a:spLocks noGrp="1"/>
          </p:cNvSpPr>
          <p:nvPr>
            <p:ph type="dt" sz="half" idx="10"/>
          </p:nvPr>
        </p:nvSpPr>
        <p:spPr/>
        <p:txBody>
          <a:bodyPr/>
          <a:lstStyle/>
          <a:p>
            <a:pPr>
              <a:defRPr/>
            </a:pPr>
            <a:fld id="{2C20181D-6FB9-44C2-9301-358A4FC91E73}" type="datetime1">
              <a:rPr lang="en-US" smtClean="0"/>
              <a:pPr>
                <a:defRPr/>
              </a:pPr>
              <a:t>2/12/2013</a:t>
            </a:fld>
            <a:endParaRPr lang="en-US"/>
          </a:p>
        </p:txBody>
      </p:sp>
      <p:sp>
        <p:nvSpPr>
          <p:cNvPr id="12" name="Footer Placeholder 11"/>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Front display panel</a:t>
            </a:r>
            <a:endParaRPr lang="en-GB" dirty="0"/>
          </a:p>
        </p:txBody>
      </p:sp>
      <p:graphicFrame>
        <p:nvGraphicFramePr>
          <p:cNvPr id="5" name="Content Placeholder 4"/>
          <p:cNvGraphicFramePr>
            <a:graphicFrameLocks noGrp="1"/>
          </p:cNvGraphicFramePr>
          <p:nvPr>
            <p:ph idx="1"/>
          </p:nvPr>
        </p:nvGraphicFramePr>
        <p:xfrm>
          <a:off x="107504" y="1196752"/>
          <a:ext cx="8784978" cy="4838640"/>
        </p:xfrm>
        <a:graphic>
          <a:graphicData uri="http://schemas.openxmlformats.org/drawingml/2006/table">
            <a:tbl>
              <a:tblPr firstRow="1" bandRow="1">
                <a:tableStyleId>{5C22544A-7EE6-4342-B048-85BDC9FD1C3A}</a:tableStyleId>
              </a:tblPr>
              <a:tblGrid>
                <a:gridCol w="1584177"/>
                <a:gridCol w="1584176"/>
                <a:gridCol w="5616625"/>
              </a:tblGrid>
              <a:tr h="432048">
                <a:tc>
                  <a:txBody>
                    <a:bodyPr/>
                    <a:lstStyle/>
                    <a:p>
                      <a:r>
                        <a:rPr lang="en-GB" sz="1400" dirty="0" smtClean="0">
                          <a:latin typeface="Arial" pitchFamily="34" charset="0"/>
                          <a:cs typeface="Arial" pitchFamily="34" charset="0"/>
                        </a:rPr>
                        <a:t>Indicator name (</a:t>
                      </a:r>
                      <a:r>
                        <a:rPr lang="en-GB" sz="1400" dirty="0" err="1" smtClean="0">
                          <a:latin typeface="Arial" pitchFamily="34" charset="0"/>
                          <a:cs typeface="Arial" pitchFamily="34" charset="0"/>
                        </a:rPr>
                        <a:t>color</a:t>
                      </a:r>
                      <a:r>
                        <a:rPr lang="en-GB" sz="1400" dirty="0" smtClean="0">
                          <a:latin typeface="Arial" pitchFamily="34" charset="0"/>
                          <a:cs typeface="Arial" pitchFamily="34" charset="0"/>
                        </a:rPr>
                        <a:t>)</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Purpose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State descriptions</a:t>
                      </a:r>
                      <a:endParaRPr lang="en-GB" sz="1400" dirty="0">
                        <a:latin typeface="Arial" pitchFamily="34" charset="0"/>
                        <a:cs typeface="Arial" pitchFamily="34" charset="0"/>
                      </a:endParaRPr>
                    </a:p>
                  </a:txBody>
                  <a:tcPr/>
                </a:tc>
              </a:tr>
              <a:tr h="159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System </a:t>
                      </a:r>
                      <a:br>
                        <a:rPr lang="en-GB" sz="1400" dirty="0" smtClean="0">
                          <a:latin typeface="Arial" pitchFamily="34" charset="0"/>
                          <a:cs typeface="Arial" pitchFamily="34" charset="0"/>
                        </a:rPr>
                      </a:br>
                      <a:r>
                        <a:rPr lang="en-GB" sz="1400" dirty="0" smtClean="0">
                          <a:latin typeface="Arial" pitchFamily="34" charset="0"/>
                          <a:cs typeface="Arial" pitchFamily="34" charset="0"/>
                        </a:rPr>
                        <a:t>information</a:t>
                      </a:r>
                      <a:br>
                        <a:rPr lang="en-GB" sz="1400" dirty="0" smtClean="0">
                          <a:latin typeface="Arial" pitchFamily="34" charset="0"/>
                          <a:cs typeface="Arial" pitchFamily="34" charset="0"/>
                        </a:rPr>
                      </a:br>
                      <a:r>
                        <a:rPr lang="en-GB" sz="1400" dirty="0" smtClean="0">
                          <a:latin typeface="Arial" pitchFamily="34" charset="0"/>
                          <a:cs typeface="Arial" pitchFamily="34" charset="0"/>
                        </a:rPr>
                        <a:t>(amber)</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that an event has occurred for a resource in the storage unit. You must view the logs in the DS Storage Manager to obtain further information about the event.</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An informational event has occurred on a resource in the current enclosure or on a resource that is contained within an attached expansion enclosure. </a:t>
                      </a:r>
                    </a:p>
                    <a:p>
                      <a:r>
                        <a:rPr lang="en-GB" sz="1400" dirty="0" smtClean="0">
                          <a:latin typeface="Arial" pitchFamily="34" charset="0"/>
                          <a:cs typeface="Arial" pitchFamily="34" charset="0"/>
                        </a:rPr>
                        <a:t>Flashing: The system is initializing and is not yet ready to be accessed by either the management console or host systems. Initialization is complete, and the system is ready for I/O, once the flashing amber light is turned off. </a:t>
                      </a:r>
                    </a:p>
                    <a:p>
                      <a:r>
                        <a:rPr lang="en-GB" sz="1400" dirty="0" smtClean="0">
                          <a:latin typeface="Arial" pitchFamily="34" charset="0"/>
                          <a:cs typeface="Arial" pitchFamily="34" charset="0"/>
                        </a:rPr>
                        <a:t>Off: No events have occurred or are currently open. </a:t>
                      </a:r>
                    </a:p>
                    <a:p>
                      <a:endParaRPr lang="en-GB" sz="1400" dirty="0">
                        <a:latin typeface="Arial" pitchFamily="34" charset="0"/>
                        <a:cs typeface="Arial" pitchFamily="34" charset="0"/>
                      </a:endParaRPr>
                    </a:p>
                  </a:txBody>
                  <a:tcPr/>
                </a:tc>
              </a:tr>
              <a:tr h="1882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System alert</a:t>
                      </a:r>
                      <a:br>
                        <a:rPr lang="en-GB" sz="1400" dirty="0" smtClean="0">
                          <a:latin typeface="Arial" pitchFamily="34" charset="0"/>
                          <a:cs typeface="Arial" pitchFamily="34" charset="0"/>
                        </a:rPr>
                      </a:br>
                      <a:r>
                        <a:rPr lang="en-GB" sz="1400" dirty="0" smtClean="0">
                          <a:latin typeface="Arial" pitchFamily="34" charset="0"/>
                          <a:cs typeface="Arial" pitchFamily="34" charset="0"/>
                        </a:rPr>
                        <a:t>(amber)</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that a fault or error has been detected on the storage complex. </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A fault is present within the storage complex, either in the current enclosure or an attached enclosure. </a:t>
                      </a:r>
                    </a:p>
                    <a:p>
                      <a:r>
                        <a:rPr lang="en-GB" sz="1400" dirty="0" smtClean="0">
                          <a:latin typeface="Arial" pitchFamily="34" charset="0"/>
                          <a:cs typeface="Arial" pitchFamily="34" charset="0"/>
                        </a:rPr>
                        <a:t>Flashing: The Remind function has been activated but the fault or error has not been corrected. </a:t>
                      </a:r>
                    </a:p>
                    <a:p>
                      <a:r>
                        <a:rPr lang="en-GB" sz="1400" dirty="0" smtClean="0">
                          <a:latin typeface="Arial" pitchFamily="34" charset="0"/>
                          <a:cs typeface="Arial" pitchFamily="34" charset="0"/>
                        </a:rPr>
                        <a:t>Off: The system is in normal operating condition. Faults have been corrected successfully and no other faults exist. </a:t>
                      </a:r>
                    </a:p>
                    <a:p>
                      <a:endParaRPr lang="en-GB" sz="1400" dirty="0">
                        <a:latin typeface="Arial" pitchFamily="34" charset="0"/>
                        <a:cs typeface="Arial" pitchFamily="34" charset="0"/>
                      </a:endParaRPr>
                    </a:p>
                  </a:txBody>
                  <a:tcPr/>
                </a:tc>
              </a:tr>
            </a:tbl>
          </a:graphicData>
        </a:graphic>
      </p:graphicFrame>
      <p:pic>
        <p:nvPicPr>
          <p:cNvPr id="4" name="Picture 3" descr="f2d00045.gif"/>
          <p:cNvPicPr>
            <a:picLocks noChangeAspect="1"/>
          </p:cNvPicPr>
          <p:nvPr/>
        </p:nvPicPr>
        <p:blipFill>
          <a:blip r:embed="rId2" cstate="print"/>
          <a:stretch>
            <a:fillRect/>
          </a:stretch>
        </p:blipFill>
        <p:spPr>
          <a:xfrm>
            <a:off x="251520" y="3068960"/>
            <a:ext cx="561975" cy="533400"/>
          </a:xfrm>
          <a:prstGeom prst="rect">
            <a:avLst/>
          </a:prstGeom>
        </p:spPr>
      </p:pic>
      <p:pic>
        <p:nvPicPr>
          <p:cNvPr id="6" name="Picture 5" descr="f2d00048.gif"/>
          <p:cNvPicPr>
            <a:picLocks noChangeAspect="1"/>
          </p:cNvPicPr>
          <p:nvPr/>
        </p:nvPicPr>
        <p:blipFill>
          <a:blip r:embed="rId3" cstate="print"/>
          <a:stretch>
            <a:fillRect/>
          </a:stretch>
        </p:blipFill>
        <p:spPr>
          <a:xfrm>
            <a:off x="323528" y="5157192"/>
            <a:ext cx="561975" cy="533400"/>
          </a:xfrm>
          <a:prstGeom prst="rect">
            <a:avLst/>
          </a:prstGeom>
        </p:spPr>
      </p:pic>
      <p:sp>
        <p:nvSpPr>
          <p:cNvPr id="10" name="Date Placeholder 9"/>
          <p:cNvSpPr>
            <a:spLocks noGrp="1"/>
          </p:cNvSpPr>
          <p:nvPr>
            <p:ph type="dt" sz="half" idx="10"/>
          </p:nvPr>
        </p:nvSpPr>
        <p:spPr/>
        <p:txBody>
          <a:bodyPr/>
          <a:lstStyle/>
          <a:p>
            <a:pPr>
              <a:defRPr/>
            </a:pPr>
            <a:fld id="{616E5EE9-F7E6-456C-AA68-96FC12C88F1F}" type="datetime1">
              <a:rPr lang="en-US" smtClean="0"/>
              <a:pPr>
                <a:defRPr/>
              </a:pPr>
              <a:t>2/12/2013</a:t>
            </a:fld>
            <a:endParaRPr lang="en-US"/>
          </a:p>
        </p:txBody>
      </p:sp>
      <p:sp>
        <p:nvSpPr>
          <p:cNvPr id="11" name="Footer Placeholder 10"/>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850106"/>
          </a:xfrm>
        </p:spPr>
        <p:txBody>
          <a:bodyPr/>
          <a:lstStyle/>
          <a:p>
            <a:pPr algn="ctr"/>
            <a:r>
              <a:rPr lang="en-GB" b="1" dirty="0" smtClean="0"/>
              <a:t>Front display panel</a:t>
            </a:r>
            <a:endParaRPr lang="en-GB" dirty="0"/>
          </a:p>
        </p:txBody>
      </p:sp>
      <p:graphicFrame>
        <p:nvGraphicFramePr>
          <p:cNvPr id="5" name="Content Placeholder 4"/>
          <p:cNvGraphicFramePr>
            <a:graphicFrameLocks noGrp="1"/>
          </p:cNvGraphicFramePr>
          <p:nvPr>
            <p:ph idx="1"/>
          </p:nvPr>
        </p:nvGraphicFramePr>
        <p:xfrm>
          <a:off x="179512" y="980728"/>
          <a:ext cx="8784978" cy="5260736"/>
        </p:xfrm>
        <a:graphic>
          <a:graphicData uri="http://schemas.openxmlformats.org/drawingml/2006/table">
            <a:tbl>
              <a:tblPr firstRow="1" bandRow="1">
                <a:tableStyleId>{5C22544A-7EE6-4342-B048-85BDC9FD1C3A}</a:tableStyleId>
              </a:tblPr>
              <a:tblGrid>
                <a:gridCol w="1584177"/>
                <a:gridCol w="1584176"/>
                <a:gridCol w="5616625"/>
              </a:tblGrid>
              <a:tr h="432048">
                <a:tc>
                  <a:txBody>
                    <a:bodyPr/>
                    <a:lstStyle/>
                    <a:p>
                      <a:r>
                        <a:rPr lang="en-GB" sz="1400" dirty="0" smtClean="0">
                          <a:latin typeface="Arial" pitchFamily="34" charset="0"/>
                          <a:cs typeface="Arial" pitchFamily="34" charset="0"/>
                        </a:rPr>
                        <a:t>Indicator name (</a:t>
                      </a:r>
                      <a:r>
                        <a:rPr lang="en-GB" sz="1400" dirty="0" err="1" smtClean="0">
                          <a:latin typeface="Arial" pitchFamily="34" charset="0"/>
                          <a:cs typeface="Arial" pitchFamily="34" charset="0"/>
                        </a:rPr>
                        <a:t>color</a:t>
                      </a:r>
                      <a:r>
                        <a:rPr lang="en-GB" sz="1400" dirty="0" smtClean="0">
                          <a:latin typeface="Arial" pitchFamily="34" charset="0"/>
                          <a:cs typeface="Arial" pitchFamily="34" charset="0"/>
                        </a:rPr>
                        <a:t>)</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Purpose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State descriptions</a:t>
                      </a:r>
                      <a:endParaRPr lang="en-GB" sz="1400" dirty="0">
                        <a:latin typeface="Arial" pitchFamily="34" charset="0"/>
                        <a:cs typeface="Arial" pitchFamily="34" charset="0"/>
                      </a:endParaRPr>
                    </a:p>
                  </a:txBody>
                  <a:tcPr/>
                </a:tc>
              </a:tr>
              <a:tr h="1808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Fault on rear </a:t>
                      </a:r>
                      <a:br>
                        <a:rPr lang="en-GB" sz="1400" dirty="0" smtClean="0">
                          <a:latin typeface="Arial" pitchFamily="34" charset="0"/>
                          <a:cs typeface="Arial" pitchFamily="34" charset="0"/>
                        </a:rPr>
                      </a:br>
                      <a:r>
                        <a:rPr lang="en-GB" sz="1400" dirty="0" smtClean="0">
                          <a:latin typeface="Arial" pitchFamily="34" charset="0"/>
                          <a:cs typeface="Arial" pitchFamily="34" charset="0"/>
                        </a:rPr>
                        <a:t>resource</a:t>
                      </a:r>
                      <a:br>
                        <a:rPr lang="en-GB" sz="1400" dirty="0" smtClean="0">
                          <a:latin typeface="Arial" pitchFamily="34" charset="0"/>
                          <a:cs typeface="Arial" pitchFamily="34" charset="0"/>
                        </a:rPr>
                      </a:br>
                      <a:r>
                        <a:rPr lang="en-GB" sz="1400" dirty="0" smtClean="0">
                          <a:latin typeface="Arial" pitchFamily="34" charset="0"/>
                          <a:cs typeface="Arial" pitchFamily="34" charset="0"/>
                        </a:rPr>
                        <a:t>(amber)</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that a fault has occurred on a resource located in the rear of the enclosure.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A fault is present within the enclosure. The fault can be located in the rear of the enclosure and can be repaired through the light path. </a:t>
                      </a:r>
                    </a:p>
                    <a:p>
                      <a:r>
                        <a:rPr lang="en-GB" sz="1400" dirty="0" smtClean="0">
                          <a:latin typeface="Arial" pitchFamily="34" charset="0"/>
                          <a:cs typeface="Arial" pitchFamily="34" charset="0"/>
                        </a:rPr>
                        <a:t>Flashing: The Remind function has been activated but the fault or error has not been corrected. </a:t>
                      </a:r>
                    </a:p>
                    <a:p>
                      <a:r>
                        <a:rPr lang="en-GB" sz="1400" dirty="0" smtClean="0">
                          <a:latin typeface="Arial" pitchFamily="34" charset="0"/>
                          <a:cs typeface="Arial" pitchFamily="34" charset="0"/>
                        </a:rPr>
                        <a:t>Off: There are no faulty resources located on the rear of the enclosure that can be repaired through the light path. </a:t>
                      </a:r>
                    </a:p>
                    <a:p>
                      <a:endParaRPr lang="en-GB" sz="1400" dirty="0">
                        <a:latin typeface="Arial" pitchFamily="34" charset="0"/>
                        <a:cs typeface="Arial" pitchFamily="34" charset="0"/>
                      </a:endParaRPr>
                    </a:p>
                  </a:txBody>
                  <a:tcPr/>
                </a:tc>
              </a:tr>
              <a:tr h="293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Data cache on </a:t>
                      </a:r>
                      <a:br>
                        <a:rPr lang="en-GB" sz="1400" dirty="0" smtClean="0">
                          <a:latin typeface="Arial" pitchFamily="34" charset="0"/>
                          <a:cs typeface="Arial" pitchFamily="34" charset="0"/>
                        </a:rPr>
                      </a:br>
                      <a:r>
                        <a:rPr lang="en-GB" sz="1400" dirty="0" smtClean="0">
                          <a:latin typeface="Arial" pitchFamily="34" charset="0"/>
                          <a:cs typeface="Arial" pitchFamily="34" charset="0"/>
                        </a:rPr>
                        <a:t>battery</a:t>
                      </a:r>
                      <a:br>
                        <a:rPr lang="en-GB" sz="1400" dirty="0" smtClean="0">
                          <a:latin typeface="Arial" pitchFamily="34" charset="0"/>
                          <a:cs typeface="Arial" pitchFamily="34" charset="0"/>
                        </a:rPr>
                      </a:br>
                      <a:r>
                        <a:rPr lang="en-GB" sz="1400" dirty="0" smtClean="0">
                          <a:latin typeface="Arial" pitchFamily="34" charset="0"/>
                          <a:cs typeface="Arial" pitchFamily="34" charset="0"/>
                        </a:rPr>
                        <a:t>(green)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Indicates the state of the </a:t>
                      </a:r>
                      <a:r>
                        <a:rPr lang="en-GB" sz="1400" dirty="0" err="1" smtClean="0">
                          <a:latin typeface="Arial" pitchFamily="34" charset="0"/>
                          <a:cs typeface="Arial" pitchFamily="34" charset="0"/>
                        </a:rPr>
                        <a:t>nonvolatile</a:t>
                      </a:r>
                      <a:r>
                        <a:rPr lang="en-GB" sz="1400" dirty="0" smtClean="0">
                          <a:latin typeface="Arial" pitchFamily="34" charset="0"/>
                          <a:cs typeface="Arial" pitchFamily="34" charset="0"/>
                        </a:rPr>
                        <a:t> cache. This indicator is only operational for server enclosures. It is not operational for expansion enclosures</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There has been an ac power loss. Any modified data that exists is stored in the cache and is being supported by the battery backup unit. </a:t>
                      </a:r>
                    </a:p>
                    <a:p>
                      <a:r>
                        <a:rPr lang="en-GB" sz="1400" dirty="0" smtClean="0">
                          <a:latin typeface="Arial" pitchFamily="34" charset="0"/>
                          <a:cs typeface="Arial" pitchFamily="34" charset="0"/>
                        </a:rPr>
                        <a:t>Flashing: The charge state of the battery backup unit has changed. </a:t>
                      </a:r>
                    </a:p>
                    <a:p>
                      <a:r>
                        <a:rPr lang="en-GB" sz="1400" dirty="0" smtClean="0">
                          <a:latin typeface="Arial" pitchFamily="34" charset="0"/>
                          <a:cs typeface="Arial" pitchFamily="34" charset="0"/>
                        </a:rPr>
                        <a:t>Off: ac power is present and there is no modified data in the cache. </a:t>
                      </a:r>
                    </a:p>
                    <a:p>
                      <a:endParaRPr lang="en-GB" sz="1400" dirty="0">
                        <a:latin typeface="Arial" pitchFamily="34" charset="0"/>
                        <a:cs typeface="Arial" pitchFamily="34" charset="0"/>
                      </a:endParaRPr>
                    </a:p>
                  </a:txBody>
                  <a:tcPr/>
                </a:tc>
              </a:tr>
            </a:tbl>
          </a:graphicData>
        </a:graphic>
      </p:graphicFrame>
      <p:pic>
        <p:nvPicPr>
          <p:cNvPr id="8" name="Picture 7" descr="f2d00047.gif"/>
          <p:cNvPicPr>
            <a:picLocks noChangeAspect="1"/>
          </p:cNvPicPr>
          <p:nvPr/>
        </p:nvPicPr>
        <p:blipFill>
          <a:blip r:embed="rId2" cstate="print"/>
          <a:stretch>
            <a:fillRect/>
          </a:stretch>
        </p:blipFill>
        <p:spPr>
          <a:xfrm>
            <a:off x="323528" y="2564904"/>
            <a:ext cx="561975" cy="533400"/>
          </a:xfrm>
          <a:prstGeom prst="rect">
            <a:avLst/>
          </a:prstGeom>
        </p:spPr>
      </p:pic>
      <p:pic>
        <p:nvPicPr>
          <p:cNvPr id="10" name="Picture 9" descr="f2d00043.gif"/>
          <p:cNvPicPr>
            <a:picLocks noChangeAspect="1"/>
          </p:cNvPicPr>
          <p:nvPr/>
        </p:nvPicPr>
        <p:blipFill>
          <a:blip r:embed="rId3" cstate="print"/>
          <a:stretch>
            <a:fillRect/>
          </a:stretch>
        </p:blipFill>
        <p:spPr>
          <a:xfrm>
            <a:off x="323528" y="4725144"/>
            <a:ext cx="561975" cy="533400"/>
          </a:xfrm>
          <a:prstGeom prst="rect">
            <a:avLst/>
          </a:prstGeom>
        </p:spPr>
      </p:pic>
      <p:sp>
        <p:nvSpPr>
          <p:cNvPr id="11" name="Date Placeholder 10"/>
          <p:cNvSpPr>
            <a:spLocks noGrp="1"/>
          </p:cNvSpPr>
          <p:nvPr>
            <p:ph type="dt" sz="half" idx="10"/>
          </p:nvPr>
        </p:nvSpPr>
        <p:spPr/>
        <p:txBody>
          <a:bodyPr/>
          <a:lstStyle/>
          <a:p>
            <a:pPr>
              <a:defRPr/>
            </a:pPr>
            <a:fld id="{122A4CE2-D94D-4E10-8F15-661FA50398FF}" type="datetime1">
              <a:rPr lang="en-US" smtClean="0"/>
              <a:pPr>
                <a:defRPr/>
              </a:pPr>
              <a:t>2/12/2013</a:t>
            </a:fld>
            <a:endParaRPr lang="en-US"/>
          </a:p>
        </p:txBody>
      </p:sp>
      <p:sp>
        <p:nvSpPr>
          <p:cNvPr id="12" name="Footer Placeholder 11"/>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Topics</a:t>
            </a:r>
            <a:endParaRPr lang="en-GB" dirty="0"/>
          </a:p>
        </p:txBody>
      </p:sp>
      <p:sp>
        <p:nvSpPr>
          <p:cNvPr id="3" name="Content Placeholder 2"/>
          <p:cNvSpPr>
            <a:spLocks noGrp="1"/>
          </p:cNvSpPr>
          <p:nvPr>
            <p:ph idx="1"/>
          </p:nvPr>
        </p:nvSpPr>
        <p:spPr/>
        <p:txBody>
          <a:bodyPr/>
          <a:lstStyle/>
          <a:p>
            <a:r>
              <a:rPr lang="en-GB" sz="1600" dirty="0" smtClean="0">
                <a:latin typeface="Arial" pitchFamily="34" charset="0"/>
                <a:cs typeface="Arial" pitchFamily="34" charset="0"/>
              </a:rPr>
              <a:t>What is a DS6000</a:t>
            </a:r>
          </a:p>
          <a:p>
            <a:r>
              <a:rPr lang="en-GB" sz="1600" dirty="0">
                <a:latin typeface="Arial" pitchFamily="34" charset="0"/>
                <a:cs typeface="Arial" pitchFamily="34" charset="0"/>
              </a:rPr>
              <a:t>DS6800 Hardware</a:t>
            </a:r>
          </a:p>
          <a:p>
            <a:r>
              <a:rPr lang="en-GB" sz="1600" dirty="0">
                <a:latin typeface="Arial" pitchFamily="34" charset="0"/>
                <a:cs typeface="Arial" pitchFamily="34" charset="0"/>
              </a:rPr>
              <a:t>DS6000 </a:t>
            </a:r>
            <a:r>
              <a:rPr lang="en-GB" sz="1600" dirty="0" smtClean="0">
                <a:latin typeface="Arial" pitchFamily="34" charset="0"/>
                <a:cs typeface="Arial" pitchFamily="34" charset="0"/>
              </a:rPr>
              <a:t>Locations</a:t>
            </a:r>
          </a:p>
          <a:p>
            <a:r>
              <a:rPr lang="en-GB" sz="1600" dirty="0" smtClean="0">
                <a:latin typeface="Arial" pitchFamily="34" charset="0"/>
                <a:cs typeface="Arial" pitchFamily="34" charset="0"/>
              </a:rPr>
              <a:t>Service manager</a:t>
            </a:r>
            <a:endParaRPr lang="en-GB" sz="1600" dirty="0">
              <a:latin typeface="Arial" pitchFamily="34" charset="0"/>
              <a:cs typeface="Arial" pitchFamily="34" charset="0"/>
            </a:endParaRPr>
          </a:p>
          <a:p>
            <a:r>
              <a:rPr lang="en-GB" sz="1600" dirty="0">
                <a:latin typeface="Arial" pitchFamily="34" charset="0"/>
                <a:cs typeface="Arial" pitchFamily="34" charset="0"/>
              </a:rPr>
              <a:t>Servicing the DS6000</a:t>
            </a:r>
          </a:p>
          <a:p>
            <a:r>
              <a:rPr lang="en-GB" sz="1600" dirty="0">
                <a:latin typeface="Arial" pitchFamily="34" charset="0"/>
                <a:cs typeface="Arial" pitchFamily="34" charset="0"/>
              </a:rPr>
              <a:t>Code/DFSA</a:t>
            </a:r>
          </a:p>
          <a:p>
            <a:r>
              <a:rPr lang="en-GB" sz="1600" dirty="0">
                <a:latin typeface="Arial" pitchFamily="34" charset="0"/>
                <a:cs typeface="Arial" pitchFamily="34" charset="0"/>
              </a:rPr>
              <a:t>Passwords/IP </a:t>
            </a:r>
            <a:r>
              <a:rPr lang="en-GB" sz="1600" dirty="0" smtClean="0">
                <a:latin typeface="Arial" pitchFamily="34" charset="0"/>
                <a:cs typeface="Arial" pitchFamily="34" charset="0"/>
              </a:rPr>
              <a:t>settings</a:t>
            </a:r>
          </a:p>
          <a:p>
            <a:r>
              <a:rPr lang="en-GB" sz="1600" dirty="0" smtClean="0">
                <a:latin typeface="Arial" pitchFamily="34" charset="0"/>
                <a:cs typeface="Arial" pitchFamily="34" charset="0"/>
              </a:rPr>
              <a:t>Powering on/off</a:t>
            </a:r>
          </a:p>
          <a:p>
            <a:r>
              <a:rPr lang="en-GB" sz="1600" dirty="0" smtClean="0">
                <a:latin typeface="Arial" pitchFamily="34" charset="0"/>
                <a:cs typeface="Arial" pitchFamily="34" charset="0"/>
              </a:rPr>
              <a:t>Lab</a:t>
            </a:r>
          </a:p>
          <a:p>
            <a:endParaRPr lang="en-GB" dirty="0"/>
          </a:p>
        </p:txBody>
      </p:sp>
      <p:sp>
        <p:nvSpPr>
          <p:cNvPr id="7" name="Date Placeholder 6"/>
          <p:cNvSpPr>
            <a:spLocks noGrp="1"/>
          </p:cNvSpPr>
          <p:nvPr>
            <p:ph type="dt" sz="half" idx="10"/>
          </p:nvPr>
        </p:nvSpPr>
        <p:spPr/>
        <p:txBody>
          <a:bodyPr/>
          <a:lstStyle/>
          <a:p>
            <a:pPr>
              <a:defRPr/>
            </a:pPr>
            <a:fld id="{A8876B35-0057-42CC-85B1-0A9C16892D65}" type="datetime1">
              <a:rPr lang="en-US" smtClean="0"/>
              <a:pPr>
                <a:defRPr/>
              </a:pPr>
              <a:t>2/12/2013</a:t>
            </a:fld>
            <a:endParaRPr lang="en-US" dirty="0"/>
          </a:p>
        </p:txBody>
      </p:sp>
      <p:sp>
        <p:nvSpPr>
          <p:cNvPr id="8" name="Footer Placeholder 7"/>
          <p:cNvSpPr>
            <a:spLocks noGrp="1"/>
          </p:cNvSpPr>
          <p:nvPr>
            <p:ph type="ftr" sz="quarter" idx="11"/>
          </p:nvPr>
        </p:nvSpPr>
        <p:spPr/>
        <p:txBody>
          <a:bodyPr/>
          <a:lstStyle/>
          <a:p>
            <a:pPr>
              <a:defRPr/>
            </a:pPr>
            <a:r>
              <a:rPr lang="en-US" dirty="0" smtClean="0"/>
              <a:t>IBM 1750 Training Course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Front display panel</a:t>
            </a:r>
            <a:endParaRPr lang="en-GB" dirty="0"/>
          </a:p>
        </p:txBody>
      </p:sp>
      <p:graphicFrame>
        <p:nvGraphicFramePr>
          <p:cNvPr id="5" name="Content Placeholder 4"/>
          <p:cNvGraphicFramePr>
            <a:graphicFrameLocks noGrp="1"/>
          </p:cNvGraphicFramePr>
          <p:nvPr>
            <p:ph idx="1"/>
          </p:nvPr>
        </p:nvGraphicFramePr>
        <p:xfrm>
          <a:off x="107504" y="1196752"/>
          <a:ext cx="8784978" cy="3596640"/>
        </p:xfrm>
        <a:graphic>
          <a:graphicData uri="http://schemas.openxmlformats.org/drawingml/2006/table">
            <a:tbl>
              <a:tblPr firstRow="1" bandRow="1">
                <a:tableStyleId>{5C22544A-7EE6-4342-B048-85BDC9FD1C3A}</a:tableStyleId>
              </a:tblPr>
              <a:tblGrid>
                <a:gridCol w="1584177"/>
                <a:gridCol w="1584176"/>
                <a:gridCol w="5616625"/>
              </a:tblGrid>
              <a:tr h="432048">
                <a:tc>
                  <a:txBody>
                    <a:bodyPr/>
                    <a:lstStyle/>
                    <a:p>
                      <a:r>
                        <a:rPr lang="en-GB" sz="1400" dirty="0" smtClean="0">
                          <a:latin typeface="Arial" pitchFamily="34" charset="0"/>
                          <a:cs typeface="Arial" pitchFamily="34" charset="0"/>
                        </a:rPr>
                        <a:t>Indicator name (</a:t>
                      </a:r>
                      <a:r>
                        <a:rPr lang="en-GB" sz="1400" dirty="0" err="1" smtClean="0">
                          <a:latin typeface="Arial" pitchFamily="34" charset="0"/>
                          <a:cs typeface="Arial" pitchFamily="34" charset="0"/>
                        </a:rPr>
                        <a:t>color</a:t>
                      </a:r>
                      <a:r>
                        <a:rPr lang="en-GB" sz="1400" dirty="0" smtClean="0">
                          <a:latin typeface="Arial" pitchFamily="34" charset="0"/>
                          <a:cs typeface="Arial" pitchFamily="34" charset="0"/>
                        </a:rPr>
                        <a:t>)</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Purpose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State descriptions</a:t>
                      </a:r>
                      <a:endParaRPr lang="en-GB" sz="1400" dirty="0">
                        <a:latin typeface="Arial" pitchFamily="34" charset="0"/>
                        <a:cs typeface="Arial" pitchFamily="34" charset="0"/>
                      </a:endParaRPr>
                    </a:p>
                  </a:txBody>
                  <a:tcPr/>
                </a:tc>
              </a:tr>
              <a:tr h="159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Arial" pitchFamily="34" charset="0"/>
                        <a:cs typeface="Arial" pitchFamily="34" charset="0"/>
                      </a:endParaRPr>
                    </a:p>
                    <a:p>
                      <a:r>
                        <a:rPr lang="en-GB" sz="1400" dirty="0" smtClean="0">
                          <a:latin typeface="Arial" pitchFamily="34" charset="0"/>
                          <a:cs typeface="Arial" pitchFamily="34" charset="0"/>
                        </a:rPr>
                        <a:t>Indicates that a fault has occurred on a resource located in the rear of the enclosure.</a:t>
                      </a:r>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Indicates that a fault has occurred on a expansion enclosure that is attached to the server enclosure. This indicator is only operational for server enclosures. It is not operational for expansion enclosures.</a:t>
                      </a:r>
                    </a:p>
                  </a:txBody>
                  <a:tcPr/>
                </a:tc>
                <a:tc>
                  <a:txBody>
                    <a:bodyPr/>
                    <a:lstStyle/>
                    <a:p>
                      <a:r>
                        <a:rPr lang="en-GB" sz="1400" dirty="0" smtClean="0">
                          <a:latin typeface="Arial" pitchFamily="34" charset="0"/>
                          <a:cs typeface="Arial" pitchFamily="34" charset="0"/>
                        </a:rPr>
                        <a:t>Solid: A fault exists within an attached expansion enclosure. </a:t>
                      </a:r>
                    </a:p>
                    <a:p>
                      <a:r>
                        <a:rPr lang="en-GB" sz="1400" dirty="0" smtClean="0">
                          <a:latin typeface="Arial" pitchFamily="34" charset="0"/>
                          <a:cs typeface="Arial" pitchFamily="34" charset="0"/>
                        </a:rPr>
                        <a:t>Flashing: The Remind function has been activated but the fault or error has not been corrected. </a:t>
                      </a:r>
                    </a:p>
                    <a:p>
                      <a:r>
                        <a:rPr lang="en-GB" sz="1400" dirty="0" smtClean="0">
                          <a:latin typeface="Arial" pitchFamily="34" charset="0"/>
                          <a:cs typeface="Arial" pitchFamily="34" charset="0"/>
                        </a:rPr>
                        <a:t>Off: There are no faults in any of the attached expansion enclosures that can be repaired through the light path. </a:t>
                      </a:r>
                    </a:p>
                  </a:txBody>
                  <a:tcPr/>
                </a:tc>
              </a:tr>
            </a:tbl>
          </a:graphicData>
        </a:graphic>
      </p:graphicFrame>
      <p:pic>
        <p:nvPicPr>
          <p:cNvPr id="4" name="Picture 3" descr="f2d00046.gif"/>
          <p:cNvPicPr>
            <a:picLocks noChangeAspect="1"/>
          </p:cNvPicPr>
          <p:nvPr/>
        </p:nvPicPr>
        <p:blipFill>
          <a:blip r:embed="rId2" cstate="print"/>
          <a:stretch>
            <a:fillRect/>
          </a:stretch>
        </p:blipFill>
        <p:spPr>
          <a:xfrm>
            <a:off x="323528" y="3933056"/>
            <a:ext cx="561975" cy="533400"/>
          </a:xfrm>
          <a:prstGeom prst="rect">
            <a:avLst/>
          </a:prstGeom>
        </p:spPr>
      </p:pic>
      <p:sp>
        <p:nvSpPr>
          <p:cNvPr id="9" name="Date Placeholder 8"/>
          <p:cNvSpPr>
            <a:spLocks noGrp="1"/>
          </p:cNvSpPr>
          <p:nvPr>
            <p:ph type="dt" sz="half" idx="10"/>
          </p:nvPr>
        </p:nvSpPr>
        <p:spPr/>
        <p:txBody>
          <a:bodyPr/>
          <a:lstStyle/>
          <a:p>
            <a:pPr>
              <a:defRPr/>
            </a:pPr>
            <a:fld id="{AC23EF76-16BE-4157-9D86-39C3455CC09B}"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061200" cy="1143000"/>
          </a:xfrm>
        </p:spPr>
        <p:txBody>
          <a:bodyPr>
            <a:normAutofit/>
          </a:bodyPr>
          <a:lstStyle/>
          <a:p>
            <a:pPr algn="ctr"/>
            <a:r>
              <a:rPr lang="en-GB" b="1" dirty="0" smtClean="0"/>
              <a:t>Rear operator panel</a:t>
            </a:r>
            <a:br>
              <a:rPr lang="en-GB" b="1" dirty="0" smtClean="0"/>
            </a:b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rear operator panel provides informational LED indicators as well as methods to remind and identify resources within your storage unit.</a:t>
            </a:r>
          </a:p>
          <a:p>
            <a:r>
              <a:rPr lang="en-GB" sz="1600" dirty="0" smtClean="0">
                <a:latin typeface="Arial" pitchFamily="34" charset="0"/>
                <a:cs typeface="Arial" pitchFamily="34" charset="0"/>
              </a:rPr>
              <a:t>The rear operator panel provides information about the status of the server or expansion enclosure. This panel also provides physical hardware function, such as location and reminder operations. Each enclosure has a single rear operator panel that is located at the top and centre of the rear of the enclosure</a:t>
            </a:r>
          </a:p>
          <a:p>
            <a:endParaRPr lang="en-GB" sz="1600" dirty="0">
              <a:latin typeface="Arial" pitchFamily="34" charset="0"/>
              <a:cs typeface="Arial" pitchFamily="34" charset="0"/>
            </a:endParaRPr>
          </a:p>
        </p:txBody>
      </p:sp>
      <p:pic>
        <p:nvPicPr>
          <p:cNvPr id="4" name="Picture 3" descr="f2d00002.gif"/>
          <p:cNvPicPr>
            <a:picLocks noChangeAspect="1"/>
          </p:cNvPicPr>
          <p:nvPr/>
        </p:nvPicPr>
        <p:blipFill>
          <a:blip r:embed="rId2" cstate="print"/>
          <a:stretch>
            <a:fillRect/>
          </a:stretch>
        </p:blipFill>
        <p:spPr>
          <a:xfrm>
            <a:off x="2123728" y="4221088"/>
            <a:ext cx="4762500" cy="360040"/>
          </a:xfrm>
          <a:prstGeom prst="rect">
            <a:avLst/>
          </a:prstGeom>
        </p:spPr>
      </p:pic>
      <p:pic>
        <p:nvPicPr>
          <p:cNvPr id="5" name="Picture 4" descr="f2d00018.gif"/>
          <p:cNvPicPr>
            <a:picLocks noChangeAspect="1"/>
          </p:cNvPicPr>
          <p:nvPr/>
        </p:nvPicPr>
        <p:blipFill>
          <a:blip r:embed="rId3" cstate="print"/>
          <a:stretch>
            <a:fillRect/>
          </a:stretch>
        </p:blipFill>
        <p:spPr>
          <a:xfrm>
            <a:off x="2123728" y="3573016"/>
            <a:ext cx="4762500" cy="485775"/>
          </a:xfrm>
          <a:prstGeom prst="rect">
            <a:avLst/>
          </a:prstGeom>
        </p:spPr>
      </p:pic>
      <p:sp>
        <p:nvSpPr>
          <p:cNvPr id="6" name="Rectangle 5"/>
          <p:cNvSpPr/>
          <p:nvPr/>
        </p:nvSpPr>
        <p:spPr>
          <a:xfrm>
            <a:off x="251520" y="4941168"/>
            <a:ext cx="8712968" cy="1323439"/>
          </a:xfrm>
          <a:prstGeom prst="rect">
            <a:avLst/>
          </a:prstGeom>
        </p:spPr>
        <p:txBody>
          <a:bodyPr wrap="square">
            <a:spAutoFit/>
          </a:bodyPr>
          <a:lstStyle/>
          <a:p>
            <a:r>
              <a:rPr lang="en-GB" sz="1600" dirty="0" smtClean="0">
                <a:latin typeface="Arial" pitchFamily="34" charset="0"/>
                <a:cs typeface="Arial" pitchFamily="34" charset="0"/>
              </a:rPr>
              <a:t>The rear operator panel contains the power button, the power on, location, information, and system alert LED indicators. The Remind and Identify function buttons as well as the fault on front resource, fault in external enclosure, and data cache on battery indicators are also located on the rear operator panel. The enclosure identifier indicator, increment button, and the rack identify function connector are located on the right of the rear operator panel.</a:t>
            </a:r>
            <a:endParaRPr lang="en-GB" sz="1600" dirty="0">
              <a:latin typeface="Arial" pitchFamily="34" charset="0"/>
              <a:cs typeface="Arial" pitchFamily="34" charset="0"/>
            </a:endParaRPr>
          </a:p>
        </p:txBody>
      </p:sp>
      <p:sp>
        <p:nvSpPr>
          <p:cNvPr id="7" name="Rectangle 6"/>
          <p:cNvSpPr/>
          <p:nvPr/>
        </p:nvSpPr>
        <p:spPr>
          <a:xfrm>
            <a:off x="2286000" y="908721"/>
            <a:ext cx="4572000" cy="2554545"/>
          </a:xfrm>
          <a:prstGeom prst="rect">
            <a:avLst/>
          </a:prstGeom>
        </p:spPr>
        <p:txBody>
          <a:bodyPr wrap="square">
            <a:spAutoFit/>
          </a:bodyPr>
          <a:lstStyle/>
          <a:p>
            <a:pPr algn="ctr"/>
            <a:r>
              <a:rPr lang="en-GB" sz="4000" b="1" dirty="0" smtClean="0">
                <a:solidFill>
                  <a:srgbClr val="FF0000"/>
                </a:solidFill>
              </a:rPr>
              <a:t>Warning Special service procedures required for change of card!!</a:t>
            </a:r>
            <a:endParaRPr lang="en-GB" sz="4000" b="1" dirty="0">
              <a:solidFill>
                <a:srgbClr val="FF0000"/>
              </a:solidFill>
            </a:endParaRPr>
          </a:p>
        </p:txBody>
      </p:sp>
      <p:sp>
        <p:nvSpPr>
          <p:cNvPr id="11" name="Date Placeholder 10"/>
          <p:cNvSpPr>
            <a:spLocks noGrp="1"/>
          </p:cNvSpPr>
          <p:nvPr>
            <p:ph type="dt" sz="half" idx="10"/>
          </p:nvPr>
        </p:nvSpPr>
        <p:spPr/>
        <p:txBody>
          <a:bodyPr/>
          <a:lstStyle/>
          <a:p>
            <a:pPr>
              <a:defRPr/>
            </a:pPr>
            <a:fld id="{AF3B6068-1543-422B-923B-E217E95D28DB}" type="datetime1">
              <a:rPr lang="en-US" smtClean="0"/>
              <a:pPr>
                <a:defRPr/>
              </a:pPr>
              <a:t>2/12/2013</a:t>
            </a:fld>
            <a:endParaRPr lang="en-US"/>
          </a:p>
        </p:txBody>
      </p:sp>
      <p:sp>
        <p:nvSpPr>
          <p:cNvPr id="12" name="Footer Placeholder 11"/>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xit" presetSubtype="10" fill="hold" grpId="0" nodeType="withEffect">
                                  <p:stCondLst>
                                    <p:cond delay="0"/>
                                  </p:stCondLst>
                                  <p:childTnLst>
                                    <p:animEffect transition="out" filter="blinds(horizontal)">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6">
                                            <p:txEl>
                                              <p:pRg st="0" end="0"/>
                                            </p:txEl>
                                          </p:spTgt>
                                        </p:tgtEl>
                                      </p:cBhvr>
                                    </p:animEffect>
                                    <p:set>
                                      <p:cBhvr>
                                        <p:cTn id="16"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Rear operator panel</a:t>
            </a:r>
            <a:endParaRPr lang="en-GB" dirty="0"/>
          </a:p>
        </p:txBody>
      </p:sp>
      <p:graphicFrame>
        <p:nvGraphicFramePr>
          <p:cNvPr id="5" name="Table 4"/>
          <p:cNvGraphicFramePr>
            <a:graphicFrameLocks noGrp="1"/>
          </p:cNvGraphicFramePr>
          <p:nvPr/>
        </p:nvGraphicFramePr>
        <p:xfrm>
          <a:off x="323528" y="1340768"/>
          <a:ext cx="8352928" cy="3962262"/>
        </p:xfrm>
        <a:graphic>
          <a:graphicData uri="http://schemas.openxmlformats.org/drawingml/2006/table">
            <a:tbl>
              <a:tblPr firstRow="1" bandRow="1">
                <a:tableStyleId>{5C22544A-7EE6-4342-B048-85BDC9FD1C3A}</a:tableStyleId>
              </a:tblPr>
              <a:tblGrid>
                <a:gridCol w="1973352"/>
                <a:gridCol w="6379576"/>
              </a:tblGrid>
              <a:tr h="683181">
                <a:tc>
                  <a:txBody>
                    <a:bodyPr/>
                    <a:lstStyle/>
                    <a:p>
                      <a:r>
                        <a:rPr lang="en-GB" sz="1400" dirty="0" smtClean="0"/>
                        <a:t>Operator function</a:t>
                      </a:r>
                      <a:endParaRPr lang="en-GB" sz="1400" dirty="0"/>
                    </a:p>
                  </a:txBody>
                  <a:tcPr/>
                </a:tc>
                <a:tc>
                  <a:txBody>
                    <a:bodyPr/>
                    <a:lstStyle/>
                    <a:p>
                      <a:r>
                        <a:rPr lang="en-GB" sz="1400" dirty="0" smtClean="0"/>
                        <a:t>Description</a:t>
                      </a:r>
                      <a:endParaRPr lang="en-GB" sz="1400" dirty="0"/>
                    </a:p>
                  </a:txBody>
                  <a:tcPr/>
                </a:tc>
              </a:tr>
              <a:tr h="683181">
                <a:tc>
                  <a:txBody>
                    <a:bodyPr/>
                    <a:lstStyle/>
                    <a:p>
                      <a:r>
                        <a:rPr lang="en-GB" sz="1400" dirty="0" smtClean="0"/>
                        <a:t>Power button</a:t>
                      </a:r>
                      <a:endParaRPr lang="en-GB" sz="1400" dirty="0"/>
                    </a:p>
                  </a:txBody>
                  <a:tcPr/>
                </a:tc>
                <a:tc>
                  <a:txBody>
                    <a:bodyPr/>
                    <a:lstStyle/>
                    <a:p>
                      <a:r>
                        <a:rPr lang="en-GB" sz="1400" dirty="0" smtClean="0"/>
                        <a:t>If the storage unit is on standby power, pressing and releasing the power button activates the power-on </a:t>
                      </a:r>
                      <a:r>
                        <a:rPr lang="en-GB" sz="1400" dirty="0" err="1" smtClean="0"/>
                        <a:t>startup</a:t>
                      </a:r>
                      <a:r>
                        <a:rPr lang="en-GB" sz="1400" dirty="0" smtClean="0"/>
                        <a:t> sequence. </a:t>
                      </a:r>
                    </a:p>
                    <a:p>
                      <a:r>
                        <a:rPr lang="en-GB" sz="1400" dirty="0" smtClean="0"/>
                        <a:t>If the storage unit is in a power-on state, pressing and releasing the power button activates the power-off shutdown sequence. </a:t>
                      </a:r>
                    </a:p>
                    <a:p>
                      <a:r>
                        <a:rPr lang="en-GB" sz="1400" dirty="0" smtClean="0"/>
                        <a:t>Note: Power-on and power-off operations for expansion enclosures can be managed through the server enclosure</a:t>
                      </a:r>
                    </a:p>
                    <a:p>
                      <a:endParaRPr lang="en-GB" sz="1400" dirty="0"/>
                    </a:p>
                  </a:txBody>
                  <a:tcPr/>
                </a:tc>
              </a:tr>
              <a:tr h="749241">
                <a:tc>
                  <a:txBody>
                    <a:bodyPr/>
                    <a:lstStyle/>
                    <a:p>
                      <a:r>
                        <a:rPr lang="en-GB" sz="1400" dirty="0" smtClean="0"/>
                        <a:t>Remind function button</a:t>
                      </a:r>
                      <a:endParaRPr lang="en-GB" sz="1400" dirty="0"/>
                    </a:p>
                  </a:txBody>
                  <a:tcPr/>
                </a:tc>
                <a:tc>
                  <a:txBody>
                    <a:bodyPr/>
                    <a:lstStyle/>
                    <a:p>
                      <a:r>
                        <a:rPr lang="en-GB" sz="1400" dirty="0" smtClean="0"/>
                        <a:t>Pressing and releasing this button changes the system alert or system information indicator from a solid to a flashing state. This transition can occur only when the system alert or system information indicators are in a solid state.</a:t>
                      </a:r>
                      <a:endParaRPr lang="en-GB" sz="1400" dirty="0"/>
                    </a:p>
                  </a:txBody>
                  <a:tcPr/>
                </a:tc>
              </a:tr>
              <a:tr h="749241">
                <a:tc>
                  <a:txBody>
                    <a:bodyPr/>
                    <a:lstStyle/>
                    <a:p>
                      <a:r>
                        <a:rPr lang="en-GB" sz="1400" dirty="0" smtClean="0"/>
                        <a:t>Rack identify function connector</a:t>
                      </a:r>
                      <a:endParaRPr lang="en-GB" sz="1400" dirty="0"/>
                    </a:p>
                  </a:txBody>
                  <a:tcPr/>
                </a:tc>
                <a:tc>
                  <a:txBody>
                    <a:bodyPr/>
                    <a:lstStyle/>
                    <a:p>
                      <a:r>
                        <a:rPr lang="en-GB" sz="1400" dirty="0" smtClean="0"/>
                        <a:t>This connector allows you the capability to connect the enclosure to the external rack identify hardware.</a:t>
                      </a:r>
                      <a:endParaRPr lang="en-GB" sz="1400" dirty="0"/>
                    </a:p>
                  </a:txBody>
                  <a:tcPr/>
                </a:tc>
              </a:tr>
            </a:tbl>
          </a:graphicData>
        </a:graphic>
      </p:graphicFrame>
      <p:sp>
        <p:nvSpPr>
          <p:cNvPr id="8" name="Date Placeholder 7"/>
          <p:cNvSpPr>
            <a:spLocks noGrp="1"/>
          </p:cNvSpPr>
          <p:nvPr>
            <p:ph type="dt" sz="half" idx="10"/>
          </p:nvPr>
        </p:nvSpPr>
        <p:spPr/>
        <p:txBody>
          <a:bodyPr/>
          <a:lstStyle/>
          <a:p>
            <a:pPr>
              <a:defRPr/>
            </a:pPr>
            <a:fld id="{91D0F27E-0CC2-4636-A856-C9A12E7F8D16}"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pPr algn="ctr"/>
            <a:r>
              <a:rPr lang="en-GB" b="1" dirty="0" smtClean="0"/>
              <a:t>Rear operator panel</a:t>
            </a:r>
            <a:endParaRPr lang="en-GB" dirty="0"/>
          </a:p>
        </p:txBody>
      </p:sp>
      <p:graphicFrame>
        <p:nvGraphicFramePr>
          <p:cNvPr id="4" name="Table 3"/>
          <p:cNvGraphicFramePr>
            <a:graphicFrameLocks noGrp="1"/>
          </p:cNvGraphicFramePr>
          <p:nvPr/>
        </p:nvGraphicFramePr>
        <p:xfrm>
          <a:off x="395536" y="1196752"/>
          <a:ext cx="8352928" cy="4772601"/>
        </p:xfrm>
        <a:graphic>
          <a:graphicData uri="http://schemas.openxmlformats.org/drawingml/2006/table">
            <a:tbl>
              <a:tblPr firstRow="1" bandRow="1">
                <a:tableStyleId>{5C22544A-7EE6-4342-B048-85BDC9FD1C3A}</a:tableStyleId>
              </a:tblPr>
              <a:tblGrid>
                <a:gridCol w="1973352"/>
                <a:gridCol w="6379576"/>
              </a:tblGrid>
              <a:tr h="749241">
                <a:tc>
                  <a:txBody>
                    <a:bodyPr/>
                    <a:lstStyle/>
                    <a:p>
                      <a:r>
                        <a:rPr lang="en-GB" sz="1400" dirty="0" smtClean="0">
                          <a:latin typeface="Arial" pitchFamily="34" charset="0"/>
                          <a:cs typeface="Arial" pitchFamily="34" charset="0"/>
                        </a:rPr>
                        <a:t>Identify function button</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If the system location indicator is off, pressing and releasing this button activates the storage facility identification function. The system location indicator enters a flashing state until all of the system location indicators on the attached expansion enclosures have been illuminated. </a:t>
                      </a:r>
                    </a:p>
                    <a:p>
                      <a:r>
                        <a:rPr lang="en-GB" sz="1400" dirty="0" smtClean="0">
                          <a:latin typeface="Arial" pitchFamily="34" charset="0"/>
                          <a:cs typeface="Arial" pitchFamily="34" charset="0"/>
                        </a:rPr>
                        <a:t>If the system location indicator is on or flashing, pressing and releasing this button deactivates the storage facility identification function. The system location indicator enters a flashing state or continue flashing until all system location indicators on the attached expansion enclosures have been turned off. </a:t>
                      </a:r>
                    </a:p>
                    <a:p>
                      <a:endParaRPr lang="en-GB" sz="1400" dirty="0">
                        <a:latin typeface="Arial" pitchFamily="34" charset="0"/>
                        <a:cs typeface="Arial" pitchFamily="34" charset="0"/>
                      </a:endParaRPr>
                    </a:p>
                  </a:txBody>
                  <a:tcPr/>
                </a:tc>
              </a:tr>
              <a:tr h="749241">
                <a:tc>
                  <a:txBody>
                    <a:bodyPr/>
                    <a:lstStyle/>
                    <a:p>
                      <a:r>
                        <a:rPr lang="en-GB" sz="1400" dirty="0" smtClean="0">
                          <a:latin typeface="Arial" pitchFamily="34" charset="0"/>
                          <a:cs typeface="Arial" pitchFamily="34" charset="0"/>
                        </a:rPr>
                        <a:t>Enclosure identifier indicator (red)</a:t>
                      </a:r>
                      <a:endParaRPr lang="en-GB"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Displays the identification number for the expansion enclosure. The left digit displays the device adapter loop that includes the enclosure. The right digit displays the enclosure fibre-channel arbitrated loop (FC-AL) expansion enclosure address setting. For all enclosures that are contained inside a storage complex, the address setting is accomplished through a programming algorithm and reflected on the LED display. You do not manually set this indicator.</a:t>
                      </a:r>
                    </a:p>
                    <a:p>
                      <a:endParaRPr lang="en-GB" sz="1400" dirty="0">
                        <a:latin typeface="Arial" pitchFamily="34" charset="0"/>
                        <a:cs typeface="Arial" pitchFamily="34" charset="0"/>
                      </a:endParaRPr>
                    </a:p>
                  </a:txBody>
                  <a:tcPr/>
                </a:tc>
              </a:tr>
              <a:tr h="749241">
                <a:tc>
                  <a:txBody>
                    <a:bodyPr/>
                    <a:lstStyle/>
                    <a:p>
                      <a:r>
                        <a:rPr lang="en-GB" sz="1400" dirty="0" smtClean="0">
                          <a:latin typeface="Arial" pitchFamily="34" charset="0"/>
                          <a:cs typeface="Arial" pitchFamily="34" charset="0"/>
                        </a:rPr>
                        <a:t>Enclosure address increment button</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Press the increment button to set the address for an enclosure</a:t>
                      </a:r>
                      <a:endParaRPr lang="en-GB" sz="1400" dirty="0">
                        <a:latin typeface="Arial" pitchFamily="34" charset="0"/>
                        <a:cs typeface="Arial" pitchFamily="34" charset="0"/>
                      </a:endParaRPr>
                    </a:p>
                  </a:txBody>
                  <a:tcPr/>
                </a:tc>
              </a:tr>
            </a:tbl>
          </a:graphicData>
        </a:graphic>
      </p:graphicFrame>
      <p:sp>
        <p:nvSpPr>
          <p:cNvPr id="8" name="Date Placeholder 7"/>
          <p:cNvSpPr>
            <a:spLocks noGrp="1"/>
          </p:cNvSpPr>
          <p:nvPr>
            <p:ph type="dt" sz="half" idx="10"/>
          </p:nvPr>
        </p:nvSpPr>
        <p:spPr/>
        <p:txBody>
          <a:bodyPr/>
          <a:lstStyle/>
          <a:p>
            <a:pPr>
              <a:defRPr/>
            </a:pPr>
            <a:fld id="{2ED3B08D-D755-4CC1-9C49-1DD8179BE7AB}"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Power supply</a:t>
            </a:r>
            <a:endParaRPr lang="en-GB" dirty="0"/>
          </a:p>
        </p:txBody>
      </p:sp>
      <p:sp>
        <p:nvSpPr>
          <p:cNvPr id="3" name="Content Placeholder 2"/>
          <p:cNvSpPr>
            <a:spLocks noGrp="1"/>
          </p:cNvSpPr>
          <p:nvPr>
            <p:ph idx="1"/>
          </p:nvPr>
        </p:nvSpPr>
        <p:spPr/>
        <p:txBody>
          <a:bodyPr/>
          <a:lstStyle/>
          <a:p>
            <a:r>
              <a:rPr lang="en-GB" sz="1600" dirty="0" smtClean="0">
                <a:latin typeface="Arial" pitchFamily="34" charset="0"/>
                <a:cs typeface="Arial" pitchFamily="34" charset="0"/>
              </a:rPr>
              <a:t>The power supplies are the main source of power for your storage unit. They also contain the fans that circulate the air to keep your storage unit cool.</a:t>
            </a:r>
          </a:p>
          <a:p>
            <a:r>
              <a:rPr lang="en-GB" sz="1600" dirty="0" smtClean="0">
                <a:latin typeface="Arial" pitchFamily="34" charset="0"/>
                <a:cs typeface="Arial" pitchFamily="34" charset="0"/>
              </a:rPr>
              <a:t>The power supplies are located on the right and left sides of the rear of the enclosure.</a:t>
            </a:r>
          </a:p>
          <a:p>
            <a:endParaRPr lang="en-GB" dirty="0"/>
          </a:p>
        </p:txBody>
      </p:sp>
      <p:pic>
        <p:nvPicPr>
          <p:cNvPr id="4" name="Picture 3" descr="f2d00023.gif"/>
          <p:cNvPicPr>
            <a:picLocks noChangeAspect="1"/>
          </p:cNvPicPr>
          <p:nvPr/>
        </p:nvPicPr>
        <p:blipFill>
          <a:blip r:embed="rId2" cstate="print"/>
          <a:stretch>
            <a:fillRect/>
          </a:stretch>
        </p:blipFill>
        <p:spPr>
          <a:xfrm>
            <a:off x="2051720" y="2636912"/>
            <a:ext cx="4762500" cy="2266950"/>
          </a:xfrm>
          <a:prstGeom prst="rect">
            <a:avLst/>
          </a:prstGeom>
        </p:spPr>
      </p:pic>
      <p:sp>
        <p:nvSpPr>
          <p:cNvPr id="5" name="Rectangle 4"/>
          <p:cNvSpPr/>
          <p:nvPr/>
        </p:nvSpPr>
        <p:spPr>
          <a:xfrm>
            <a:off x="539552" y="5013176"/>
            <a:ext cx="8280920" cy="1354217"/>
          </a:xfrm>
          <a:prstGeom prst="rect">
            <a:avLst/>
          </a:prstGeom>
        </p:spPr>
        <p:txBody>
          <a:bodyPr wrap="square">
            <a:spAutoFit/>
          </a:bodyPr>
          <a:lstStyle/>
          <a:p>
            <a:r>
              <a:rPr lang="en-GB" sz="1600" dirty="0" smtClean="0">
                <a:latin typeface="Arial" pitchFamily="34" charset="0"/>
                <a:cs typeface="Arial" pitchFamily="34" charset="0"/>
              </a:rPr>
              <a:t>The redundant dual ac/dc power supplies in each storage unit provide dc power to the enclosure resources. The power supplies perform the conversion from ac power input to dc power output that is required for the storage unit resources and functions. Each individual power supply has the capacity to independently power the entire server or expansion enclosure</a:t>
            </a:r>
            <a:r>
              <a:rPr lang="en-GB" dirty="0" smtClean="0">
                <a:latin typeface="Arial" pitchFamily="34" charset="0"/>
                <a:cs typeface="Arial" pitchFamily="34" charset="0"/>
              </a:rPr>
              <a:t>.</a:t>
            </a:r>
            <a:endParaRPr lang="en-GB" dirty="0">
              <a:latin typeface="Arial" pitchFamily="34" charset="0"/>
              <a:cs typeface="Arial" pitchFamily="34" charset="0"/>
            </a:endParaRPr>
          </a:p>
        </p:txBody>
      </p:sp>
      <p:sp>
        <p:nvSpPr>
          <p:cNvPr id="9" name="Date Placeholder 8"/>
          <p:cNvSpPr>
            <a:spLocks noGrp="1"/>
          </p:cNvSpPr>
          <p:nvPr>
            <p:ph type="dt" sz="half" idx="10"/>
          </p:nvPr>
        </p:nvSpPr>
        <p:spPr/>
        <p:txBody>
          <a:bodyPr/>
          <a:lstStyle/>
          <a:p>
            <a:pPr>
              <a:defRPr/>
            </a:pPr>
            <a:fld id="{211AE0F8-9DAB-4AB4-92D0-2B9645A90E12}"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100" dirty="0" smtClean="0"/>
              <a:t>LED indicators </a:t>
            </a:r>
            <a:r>
              <a:rPr lang="en-GB" sz="3100" dirty="0" smtClean="0"/>
              <a:t/>
            </a:r>
            <a:br>
              <a:rPr lang="en-GB" sz="3100" dirty="0" smtClean="0"/>
            </a:br>
            <a:r>
              <a:rPr lang="en-GB" sz="3100" dirty="0" smtClean="0"/>
              <a:t>on </a:t>
            </a:r>
            <a:r>
              <a:rPr lang="en-GB" sz="3100" dirty="0" smtClean="0"/>
              <a:t>the power supply</a:t>
            </a:r>
            <a:r>
              <a:rPr lang="en-GB" dirty="0" smtClean="0"/>
              <a:t/>
            </a:r>
            <a:br>
              <a:rPr lang="en-GB" dirty="0" smtClean="0"/>
            </a:br>
            <a:endParaRPr lang="en-GB" dirty="0"/>
          </a:p>
        </p:txBody>
      </p:sp>
      <p:graphicFrame>
        <p:nvGraphicFramePr>
          <p:cNvPr id="5" name="Table 4"/>
          <p:cNvGraphicFramePr>
            <a:graphicFrameLocks noGrp="1"/>
          </p:cNvGraphicFramePr>
          <p:nvPr/>
        </p:nvGraphicFramePr>
        <p:xfrm>
          <a:off x="611560" y="980728"/>
          <a:ext cx="7416825" cy="5375482"/>
        </p:xfrm>
        <a:graphic>
          <a:graphicData uri="http://schemas.openxmlformats.org/drawingml/2006/table">
            <a:tbl>
              <a:tblPr firstRow="1" bandRow="1">
                <a:tableStyleId>{5C22544A-7EE6-4342-B048-85BDC9FD1C3A}</a:tableStyleId>
              </a:tblPr>
              <a:tblGrid>
                <a:gridCol w="1224136"/>
                <a:gridCol w="1800200"/>
                <a:gridCol w="4392489"/>
              </a:tblGrid>
              <a:tr h="1008112">
                <a:tc>
                  <a:txBody>
                    <a:bodyPr/>
                    <a:lstStyle/>
                    <a:p>
                      <a:r>
                        <a:rPr lang="en-GB" sz="1400" dirty="0" smtClean="0">
                          <a:latin typeface="Arial" pitchFamily="34" charset="0"/>
                          <a:cs typeface="Arial" pitchFamily="34" charset="0"/>
                        </a:rPr>
                        <a:t>Indicator name (colour)</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Purpose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State descriptions</a:t>
                      </a:r>
                      <a:endParaRPr lang="en-GB" sz="1400" dirty="0">
                        <a:latin typeface="Arial" pitchFamily="34" charset="0"/>
                        <a:cs typeface="Arial" pitchFamily="34" charset="0"/>
                      </a:endParaRPr>
                    </a:p>
                  </a:txBody>
                  <a:tcPr/>
                </a:tc>
              </a:tr>
              <a:tr h="999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ac power </a:t>
                      </a:r>
                      <a:br>
                        <a:rPr lang="en-GB" sz="1400" dirty="0" smtClean="0">
                          <a:latin typeface="Arial" pitchFamily="34" charset="0"/>
                          <a:cs typeface="Arial" pitchFamily="34" charset="0"/>
                        </a:rPr>
                      </a:br>
                      <a:r>
                        <a:rPr lang="en-GB" sz="1400" dirty="0" smtClean="0">
                          <a:latin typeface="Arial" pitchFamily="34" charset="0"/>
                          <a:cs typeface="Arial" pitchFamily="34" charset="0"/>
                        </a:rPr>
                        <a:t>present</a:t>
                      </a:r>
                      <a:br>
                        <a:rPr lang="en-GB" sz="1400" dirty="0" smtClean="0">
                          <a:latin typeface="Arial" pitchFamily="34" charset="0"/>
                          <a:cs typeface="Arial" pitchFamily="34" charset="0"/>
                        </a:rPr>
                      </a:br>
                      <a:r>
                        <a:rPr lang="en-GB" sz="1400" dirty="0" smtClean="0">
                          <a:latin typeface="Arial" pitchFamily="34" charset="0"/>
                          <a:cs typeface="Arial" pitchFamily="34" charset="0"/>
                        </a:rPr>
                        <a:t>(green)</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the status of the ac line cord power to the power supply.</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ac power is available to the power supply. </a:t>
                      </a:r>
                    </a:p>
                    <a:p>
                      <a:r>
                        <a:rPr lang="en-GB" sz="1400" dirty="0" smtClean="0">
                          <a:latin typeface="Arial" pitchFamily="34" charset="0"/>
                          <a:cs typeface="Arial" pitchFamily="34" charset="0"/>
                        </a:rPr>
                        <a:t>Off: ac power is not available to the power supply. </a:t>
                      </a:r>
                    </a:p>
                    <a:p>
                      <a:endParaRPr lang="en-GB" sz="1400" dirty="0">
                        <a:latin typeface="Arial" pitchFamily="34" charset="0"/>
                        <a:cs typeface="Arial" pitchFamily="34" charset="0"/>
                      </a:endParaRPr>
                    </a:p>
                  </a:txBody>
                  <a:tcPr/>
                </a:tc>
              </a:tr>
              <a:tr h="1684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dc power </a:t>
                      </a:r>
                      <a:br>
                        <a:rPr lang="en-GB" sz="1400" dirty="0" smtClean="0">
                          <a:latin typeface="Arial" pitchFamily="34" charset="0"/>
                          <a:cs typeface="Arial" pitchFamily="34" charset="0"/>
                        </a:rPr>
                      </a:br>
                      <a:r>
                        <a:rPr lang="en-GB" sz="1400" dirty="0" smtClean="0">
                          <a:latin typeface="Arial" pitchFamily="34" charset="0"/>
                          <a:cs typeface="Arial" pitchFamily="34" charset="0"/>
                        </a:rPr>
                        <a:t>present</a:t>
                      </a:r>
                      <a:br>
                        <a:rPr lang="en-GB" sz="1400" dirty="0" smtClean="0">
                          <a:latin typeface="Arial" pitchFamily="34" charset="0"/>
                          <a:cs typeface="Arial" pitchFamily="34" charset="0"/>
                        </a:rPr>
                      </a:br>
                      <a:r>
                        <a:rPr lang="en-GB" sz="1400" dirty="0" smtClean="0">
                          <a:latin typeface="Arial" pitchFamily="34" charset="0"/>
                          <a:cs typeface="Arial" pitchFamily="34" charset="0"/>
                        </a:rPr>
                        <a:t>(green)</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the status of the dc power being output from the power supply to the storage unit.</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The +12 V dc, +5 V dc and +3.3 V dc (standby) power outputs are available. </a:t>
                      </a:r>
                    </a:p>
                    <a:p>
                      <a:r>
                        <a:rPr lang="en-GB" sz="1400" dirty="0" smtClean="0">
                          <a:latin typeface="Arial" pitchFamily="34" charset="0"/>
                          <a:cs typeface="Arial" pitchFamily="34" charset="0"/>
                        </a:rPr>
                        <a:t>Flashing: dc standby (+3.3 V dc) power output is available. +12 V and +5 V power outputs are not available. </a:t>
                      </a:r>
                    </a:p>
                    <a:p>
                      <a:r>
                        <a:rPr lang="en-GB" sz="1400" dirty="0" smtClean="0">
                          <a:latin typeface="Arial" pitchFamily="34" charset="0"/>
                          <a:cs typeface="Arial" pitchFamily="34" charset="0"/>
                        </a:rPr>
                        <a:t>Off: dc power output is not available. </a:t>
                      </a:r>
                    </a:p>
                    <a:p>
                      <a:endParaRPr lang="en-GB" sz="1400" dirty="0">
                        <a:latin typeface="Arial" pitchFamily="34" charset="0"/>
                        <a:cs typeface="Arial" pitchFamily="34" charset="0"/>
                      </a:endParaRPr>
                    </a:p>
                  </a:txBody>
                  <a:tcPr/>
                </a:tc>
              </a:tr>
              <a:tr h="1684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Service/fault</a:t>
                      </a:r>
                      <a:br>
                        <a:rPr lang="en-GB" sz="1400" dirty="0" smtClean="0">
                          <a:latin typeface="Arial" pitchFamily="34" charset="0"/>
                          <a:cs typeface="Arial" pitchFamily="34" charset="0"/>
                        </a:rPr>
                      </a:br>
                      <a:r>
                        <a:rPr lang="en-GB" sz="1400" dirty="0" smtClean="0">
                          <a:latin typeface="Arial" pitchFamily="34" charset="0"/>
                          <a:cs typeface="Arial" pitchFamily="34" charset="0"/>
                        </a:rPr>
                        <a:t>(amber)</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fault conditions that have been detected within the power supply.</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A fault condition has been detected and this resource requires service. </a:t>
                      </a:r>
                    </a:p>
                    <a:p>
                      <a:r>
                        <a:rPr lang="en-GB" sz="1400" dirty="0" smtClean="0">
                          <a:latin typeface="Arial" pitchFamily="34" charset="0"/>
                          <a:cs typeface="Arial" pitchFamily="34" charset="0"/>
                        </a:rPr>
                        <a:t>Flashing: The resource has been identified by system management. </a:t>
                      </a:r>
                    </a:p>
                    <a:p>
                      <a:r>
                        <a:rPr lang="en-GB" sz="1400" dirty="0" smtClean="0">
                          <a:latin typeface="Arial" pitchFamily="34" charset="0"/>
                          <a:cs typeface="Arial" pitchFamily="34" charset="0"/>
                        </a:rPr>
                        <a:t>Off: No known faults exist. This is the default state for this indicator. </a:t>
                      </a:r>
                    </a:p>
                    <a:p>
                      <a:endParaRPr lang="en-GB" sz="1400" dirty="0">
                        <a:latin typeface="Arial" pitchFamily="34" charset="0"/>
                        <a:cs typeface="Arial" pitchFamily="34" charset="0"/>
                      </a:endParaRPr>
                    </a:p>
                  </a:txBody>
                  <a:tcPr/>
                </a:tc>
              </a:tr>
            </a:tbl>
          </a:graphicData>
        </a:graphic>
      </p:graphicFrame>
      <p:pic>
        <p:nvPicPr>
          <p:cNvPr id="6" name="Picture 5" descr="f2d00004.gif"/>
          <p:cNvPicPr>
            <a:picLocks noChangeAspect="1"/>
          </p:cNvPicPr>
          <p:nvPr/>
        </p:nvPicPr>
        <p:blipFill>
          <a:blip r:embed="rId2" cstate="print"/>
          <a:stretch>
            <a:fillRect/>
          </a:stretch>
        </p:blipFill>
        <p:spPr>
          <a:xfrm>
            <a:off x="6876256" y="1052736"/>
            <a:ext cx="914400" cy="514350"/>
          </a:xfrm>
          <a:prstGeom prst="rect">
            <a:avLst/>
          </a:prstGeom>
        </p:spPr>
      </p:pic>
      <p:sp>
        <p:nvSpPr>
          <p:cNvPr id="10" name="Date Placeholder 9"/>
          <p:cNvSpPr>
            <a:spLocks noGrp="1"/>
          </p:cNvSpPr>
          <p:nvPr>
            <p:ph type="dt" sz="half" idx="10"/>
          </p:nvPr>
        </p:nvSpPr>
        <p:spPr/>
        <p:txBody>
          <a:bodyPr/>
          <a:lstStyle/>
          <a:p>
            <a:pPr>
              <a:defRPr/>
            </a:pPr>
            <a:fld id="{32B7AA44-E551-4B91-B19C-8E34CF9AC8D4}" type="datetime1">
              <a:rPr lang="en-US" smtClean="0"/>
              <a:pPr>
                <a:defRPr/>
              </a:pPr>
              <a:t>2/12/2013</a:t>
            </a:fld>
            <a:endParaRPr lang="en-US"/>
          </a:p>
        </p:txBody>
      </p:sp>
      <p:sp>
        <p:nvSpPr>
          <p:cNvPr id="11" name="Footer Placeholder 10"/>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Processor cards</a:t>
            </a:r>
            <a:br>
              <a:rPr lang="en-GB" b="1" dirty="0" smtClean="0"/>
            </a:b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Processor cards perform the operations required to manage the resources and data for the expansion or server enclosure.</a:t>
            </a:r>
          </a:p>
          <a:p>
            <a:r>
              <a:rPr lang="en-GB" sz="1600" dirty="0" smtClean="0">
                <a:latin typeface="Arial" pitchFamily="34" charset="0"/>
                <a:cs typeface="Arial" pitchFamily="34" charset="0"/>
              </a:rPr>
              <a:t>The processor cards are located in the rear of the enclosure. One of the cards is below the rear operator panel and above the battery backup units. The other card is located below the battery backup units and above the system service card. </a:t>
            </a:r>
          </a:p>
          <a:p>
            <a:r>
              <a:rPr lang="en-GB" sz="1600" dirty="0" smtClean="0">
                <a:latin typeface="Arial" pitchFamily="34" charset="0"/>
                <a:cs typeface="Arial" pitchFamily="34" charset="0"/>
              </a:rPr>
              <a:t>The server enclosure and expansion enclosure processor cards provide control and management functions for the storage unit. Each processor card is capable of providing control and management for the entire server or expansion enclosure. For a dual processor card design, a single processor card can control the entire enclosure in the event of a processor card failure. </a:t>
            </a:r>
          </a:p>
          <a:p>
            <a:endParaRPr lang="en-GB" dirty="0"/>
          </a:p>
        </p:txBody>
      </p:sp>
      <p:pic>
        <p:nvPicPr>
          <p:cNvPr id="6" name="Picture 5" descr="f2d00005.gif"/>
          <p:cNvPicPr>
            <a:picLocks noChangeAspect="1"/>
          </p:cNvPicPr>
          <p:nvPr/>
        </p:nvPicPr>
        <p:blipFill>
          <a:blip r:embed="rId2" cstate="print"/>
          <a:stretch>
            <a:fillRect/>
          </a:stretch>
        </p:blipFill>
        <p:spPr>
          <a:xfrm>
            <a:off x="2051720" y="4365104"/>
            <a:ext cx="4762500" cy="619125"/>
          </a:xfrm>
          <a:prstGeom prst="rect">
            <a:avLst/>
          </a:prstGeom>
        </p:spPr>
      </p:pic>
      <p:pic>
        <p:nvPicPr>
          <p:cNvPr id="7" name="Picture 6" descr="f2d00006.gif"/>
          <p:cNvPicPr>
            <a:picLocks noChangeAspect="1"/>
          </p:cNvPicPr>
          <p:nvPr/>
        </p:nvPicPr>
        <p:blipFill>
          <a:blip r:embed="rId3" cstate="print"/>
          <a:stretch>
            <a:fillRect/>
          </a:stretch>
        </p:blipFill>
        <p:spPr>
          <a:xfrm>
            <a:off x="2051720" y="5229200"/>
            <a:ext cx="4762500" cy="638175"/>
          </a:xfrm>
          <a:prstGeom prst="rect">
            <a:avLst/>
          </a:prstGeom>
        </p:spPr>
      </p:pic>
      <p:sp>
        <p:nvSpPr>
          <p:cNvPr id="8" name="TextBox 7"/>
          <p:cNvSpPr txBox="1"/>
          <p:nvPr/>
        </p:nvSpPr>
        <p:spPr>
          <a:xfrm>
            <a:off x="3203848" y="4005064"/>
            <a:ext cx="3960440" cy="369332"/>
          </a:xfrm>
          <a:prstGeom prst="rect">
            <a:avLst/>
          </a:prstGeom>
          <a:noFill/>
        </p:spPr>
        <p:txBody>
          <a:bodyPr wrap="square" rtlCol="0">
            <a:spAutoFit/>
          </a:bodyPr>
          <a:lstStyle/>
          <a:p>
            <a:r>
              <a:rPr lang="en-GB" dirty="0" smtClean="0"/>
              <a:t>Server Card</a:t>
            </a:r>
            <a:endParaRPr lang="en-GB" dirty="0"/>
          </a:p>
        </p:txBody>
      </p:sp>
      <p:sp>
        <p:nvSpPr>
          <p:cNvPr id="9" name="TextBox 8"/>
          <p:cNvSpPr txBox="1"/>
          <p:nvPr/>
        </p:nvSpPr>
        <p:spPr>
          <a:xfrm>
            <a:off x="3131840" y="5877272"/>
            <a:ext cx="2736304" cy="369332"/>
          </a:xfrm>
          <a:prstGeom prst="rect">
            <a:avLst/>
          </a:prstGeom>
          <a:noFill/>
        </p:spPr>
        <p:txBody>
          <a:bodyPr wrap="square" rtlCol="0">
            <a:spAutoFit/>
          </a:bodyPr>
          <a:lstStyle/>
          <a:p>
            <a:r>
              <a:rPr lang="en-GB" dirty="0" smtClean="0"/>
              <a:t>Expansion Card</a:t>
            </a:r>
            <a:endParaRPr lang="en-GB" dirty="0"/>
          </a:p>
        </p:txBody>
      </p:sp>
      <p:sp>
        <p:nvSpPr>
          <p:cNvPr id="10" name="TextBox 9"/>
          <p:cNvSpPr txBox="1"/>
          <p:nvPr/>
        </p:nvSpPr>
        <p:spPr>
          <a:xfrm>
            <a:off x="971600" y="1052736"/>
            <a:ext cx="7056784" cy="2123658"/>
          </a:xfrm>
          <a:prstGeom prst="rect">
            <a:avLst/>
          </a:prstGeom>
          <a:noFill/>
        </p:spPr>
        <p:txBody>
          <a:bodyPr wrap="square" rtlCol="0">
            <a:spAutoFit/>
          </a:bodyPr>
          <a:lstStyle/>
          <a:p>
            <a:pPr algn="ctr"/>
            <a:r>
              <a:rPr lang="en-GB" sz="4400" b="1" dirty="0" smtClean="0">
                <a:solidFill>
                  <a:srgbClr val="FF0000"/>
                </a:solidFill>
              </a:rPr>
              <a:t>Warning Special service procedures required for change of card!!</a:t>
            </a:r>
            <a:endParaRPr lang="en-GB" sz="4400" b="1" dirty="0">
              <a:solidFill>
                <a:srgbClr val="FF0000"/>
              </a:solidFill>
            </a:endParaRPr>
          </a:p>
        </p:txBody>
      </p:sp>
      <p:sp>
        <p:nvSpPr>
          <p:cNvPr id="14" name="Date Placeholder 13"/>
          <p:cNvSpPr>
            <a:spLocks noGrp="1"/>
          </p:cNvSpPr>
          <p:nvPr>
            <p:ph type="dt" sz="half" idx="10"/>
          </p:nvPr>
        </p:nvSpPr>
        <p:spPr/>
        <p:txBody>
          <a:bodyPr/>
          <a:lstStyle/>
          <a:p>
            <a:pPr>
              <a:defRPr/>
            </a:pPr>
            <a:fld id="{8FAB81CF-1498-4769-9BB4-5F827B2305D5}" type="datetime1">
              <a:rPr lang="en-US" smtClean="0"/>
              <a:pPr>
                <a:defRPr/>
              </a:pPr>
              <a:t>2/12/2013</a:t>
            </a:fld>
            <a:endParaRPr lang="en-US"/>
          </a:p>
        </p:txBody>
      </p:sp>
      <p:sp>
        <p:nvSpPr>
          <p:cNvPr id="15" name="Footer Placeholder 14"/>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xit" presetSubtype="10" fill="hold" grpId="0" nodeType="withEffect">
                                  <p:stCondLst>
                                    <p:cond delay="0"/>
                                  </p:stCondLst>
                                  <p:childTnLst>
                                    <p:animEffect transition="out" filter="blinds(horizontal)">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3">
                                            <p:txEl>
                                              <p:pRg st="2" end="2"/>
                                            </p:txEl>
                                          </p:spTgt>
                                        </p:tgtEl>
                                      </p:cBhvr>
                                    </p:animEffect>
                                    <p:set>
                                      <p:cBhvr>
                                        <p:cTn id="1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Processor cards</a:t>
            </a:r>
            <a:br>
              <a:rPr lang="en-GB" b="1" dirty="0" smtClean="0"/>
            </a:br>
            <a:endParaRPr lang="en-GB" dirty="0"/>
          </a:p>
        </p:txBody>
      </p:sp>
      <p:sp>
        <p:nvSpPr>
          <p:cNvPr id="3" name="Content Placeholder 2"/>
          <p:cNvSpPr>
            <a:spLocks noGrp="1"/>
          </p:cNvSpPr>
          <p:nvPr>
            <p:ph idx="1"/>
          </p:nvPr>
        </p:nvSpPr>
        <p:spPr/>
        <p:txBody>
          <a:bodyPr/>
          <a:lstStyle/>
          <a:p>
            <a:r>
              <a:rPr lang="en-GB" sz="1600" dirty="0" smtClean="0">
                <a:latin typeface="Arial" pitchFamily="34" charset="0"/>
                <a:cs typeface="Arial" pitchFamily="34" charset="0"/>
              </a:rPr>
              <a:t>There are two types of processor cards. The server enclosure processor card, shown in </a:t>
            </a:r>
            <a:r>
              <a:rPr lang="en-GB" sz="1600" dirty="0" smtClean="0">
                <a:latin typeface="Arial" pitchFamily="34" charset="0"/>
                <a:cs typeface="Arial" pitchFamily="34" charset="0"/>
                <a:hlinkClick r:id="" action="ppaction://hlinkfile"/>
              </a:rPr>
              <a:t>Figure 1</a:t>
            </a:r>
            <a:r>
              <a:rPr lang="en-GB" sz="1600" dirty="0" smtClean="0">
                <a:latin typeface="Arial" pitchFamily="34" charset="0"/>
                <a:cs typeface="Arial" pitchFamily="34" charset="0"/>
              </a:rPr>
              <a:t>, can be installed in the server enclosure. It contains two disk expansion ports, two disk controller ports, power on and system alert LED indicators, an Ethernet connection port, one RJ-12 serial connection port and four host SFP ports. Figure 1. Server enclosure processor card</a:t>
            </a:r>
          </a:p>
          <a:p>
            <a:endParaRPr lang="en-GB" dirty="0"/>
          </a:p>
        </p:txBody>
      </p:sp>
      <p:pic>
        <p:nvPicPr>
          <p:cNvPr id="4" name="Picture 3" descr="f2d00005.gif"/>
          <p:cNvPicPr>
            <a:picLocks noChangeAspect="1"/>
          </p:cNvPicPr>
          <p:nvPr/>
        </p:nvPicPr>
        <p:blipFill>
          <a:blip r:embed="rId2" cstate="print"/>
          <a:stretch>
            <a:fillRect/>
          </a:stretch>
        </p:blipFill>
        <p:spPr>
          <a:xfrm>
            <a:off x="899592" y="3284984"/>
            <a:ext cx="4762500" cy="619125"/>
          </a:xfrm>
          <a:prstGeom prst="rect">
            <a:avLst/>
          </a:prstGeom>
        </p:spPr>
      </p:pic>
      <p:sp>
        <p:nvSpPr>
          <p:cNvPr id="5" name="Rectangle 4"/>
          <p:cNvSpPr/>
          <p:nvPr/>
        </p:nvSpPr>
        <p:spPr>
          <a:xfrm>
            <a:off x="827584" y="2852936"/>
            <a:ext cx="936667" cy="369332"/>
          </a:xfrm>
          <a:prstGeom prst="rect">
            <a:avLst/>
          </a:prstGeom>
        </p:spPr>
        <p:txBody>
          <a:bodyPr wrap="square">
            <a:spAutoFit/>
          </a:bodyPr>
          <a:lstStyle/>
          <a:p>
            <a:r>
              <a:rPr lang="en-GB" dirty="0" smtClean="0">
                <a:hlinkClick r:id="" action="ppaction://hlinkfile"/>
              </a:rPr>
              <a:t>Figure 1</a:t>
            </a:r>
            <a:endParaRPr lang="en-GB" dirty="0"/>
          </a:p>
        </p:txBody>
      </p:sp>
      <p:sp>
        <p:nvSpPr>
          <p:cNvPr id="6" name="Rectangle 5"/>
          <p:cNvSpPr/>
          <p:nvPr/>
        </p:nvSpPr>
        <p:spPr>
          <a:xfrm>
            <a:off x="323528" y="4005064"/>
            <a:ext cx="8280920" cy="830997"/>
          </a:xfrm>
          <a:prstGeom prst="rect">
            <a:avLst/>
          </a:prstGeom>
        </p:spPr>
        <p:txBody>
          <a:bodyPr wrap="square">
            <a:spAutoFit/>
          </a:bodyPr>
          <a:lstStyle/>
          <a:p>
            <a:pPr>
              <a:buFont typeface="Arial" pitchFamily="34" charset="0"/>
              <a:buChar char="•"/>
            </a:pPr>
            <a:r>
              <a:rPr lang="en-GB" sz="1600" dirty="0" smtClean="0">
                <a:latin typeface="Arial" pitchFamily="34" charset="0"/>
                <a:cs typeface="Arial" pitchFamily="34" charset="0"/>
              </a:rPr>
              <a:t>The expansion enclosure processor card, shown in </a:t>
            </a:r>
            <a:r>
              <a:rPr lang="en-GB" sz="1600" dirty="0" smtClean="0">
                <a:latin typeface="Arial" pitchFamily="34" charset="0"/>
                <a:cs typeface="Arial" pitchFamily="34" charset="0"/>
                <a:hlinkClick r:id="" action="ppaction://hlinkfile"/>
              </a:rPr>
              <a:t>Figure 2</a:t>
            </a:r>
            <a:r>
              <a:rPr lang="en-GB" sz="1600" dirty="0" smtClean="0">
                <a:latin typeface="Arial" pitchFamily="34" charset="0"/>
                <a:cs typeface="Arial" pitchFamily="34" charset="0"/>
              </a:rPr>
              <a:t>, can be installed in the expansion enclosure. It contains two disk expansion ports, two disk controller ports, power on and system alert LED indicators, and an RJ-12 serial connection port</a:t>
            </a:r>
            <a:endParaRPr lang="en-GB" sz="1600" dirty="0">
              <a:latin typeface="Arial" pitchFamily="34" charset="0"/>
              <a:cs typeface="Arial" pitchFamily="34" charset="0"/>
            </a:endParaRPr>
          </a:p>
        </p:txBody>
      </p:sp>
      <p:sp>
        <p:nvSpPr>
          <p:cNvPr id="7" name="Rectangle 6"/>
          <p:cNvSpPr/>
          <p:nvPr/>
        </p:nvSpPr>
        <p:spPr>
          <a:xfrm>
            <a:off x="899592" y="4869160"/>
            <a:ext cx="936667" cy="369332"/>
          </a:xfrm>
          <a:prstGeom prst="rect">
            <a:avLst/>
          </a:prstGeom>
        </p:spPr>
        <p:txBody>
          <a:bodyPr wrap="none">
            <a:spAutoFit/>
          </a:bodyPr>
          <a:lstStyle/>
          <a:p>
            <a:r>
              <a:rPr lang="en-GB" dirty="0" smtClean="0">
                <a:hlinkClick r:id="" action="ppaction://hlinkfile"/>
              </a:rPr>
              <a:t>Figure 2</a:t>
            </a:r>
            <a:endParaRPr lang="en-GB" dirty="0"/>
          </a:p>
        </p:txBody>
      </p:sp>
      <p:pic>
        <p:nvPicPr>
          <p:cNvPr id="8" name="Picture 7" descr="f2d00006.gif"/>
          <p:cNvPicPr>
            <a:picLocks noChangeAspect="1"/>
          </p:cNvPicPr>
          <p:nvPr/>
        </p:nvPicPr>
        <p:blipFill>
          <a:blip r:embed="rId3" cstate="print"/>
          <a:stretch>
            <a:fillRect/>
          </a:stretch>
        </p:blipFill>
        <p:spPr>
          <a:xfrm>
            <a:off x="899592" y="5373216"/>
            <a:ext cx="4762500" cy="638175"/>
          </a:xfrm>
          <a:prstGeom prst="rect">
            <a:avLst/>
          </a:prstGeom>
        </p:spPr>
      </p:pic>
      <p:sp>
        <p:nvSpPr>
          <p:cNvPr id="12" name="Date Placeholder 11"/>
          <p:cNvSpPr>
            <a:spLocks noGrp="1"/>
          </p:cNvSpPr>
          <p:nvPr>
            <p:ph type="dt" sz="half" idx="10"/>
          </p:nvPr>
        </p:nvSpPr>
        <p:spPr/>
        <p:txBody>
          <a:bodyPr/>
          <a:lstStyle/>
          <a:p>
            <a:pPr>
              <a:defRPr/>
            </a:pPr>
            <a:fld id="{BE9D5BCC-E341-463F-8E02-5C9A25E1419F}" type="datetime1">
              <a:rPr lang="en-US" smtClean="0"/>
              <a:pPr>
                <a:defRPr/>
              </a:pPr>
              <a:t>2/12/2013</a:t>
            </a:fld>
            <a:endParaRPr lang="en-US"/>
          </a:p>
        </p:txBody>
      </p:sp>
      <p:sp>
        <p:nvSpPr>
          <p:cNvPr id="13" name="Footer Placeholder 12"/>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Processor cards</a:t>
            </a:r>
            <a:r>
              <a:rPr lang="en-GB" dirty="0" smtClean="0"/>
              <a:t> LED indicators </a:t>
            </a:r>
            <a:r>
              <a:rPr lang="en-GB" b="1" dirty="0" smtClean="0"/>
              <a:t/>
            </a:r>
            <a:br>
              <a:rPr lang="en-GB" b="1" dirty="0" smtClean="0"/>
            </a:br>
            <a:endParaRPr lang="en-GB" dirty="0"/>
          </a:p>
        </p:txBody>
      </p:sp>
      <p:graphicFrame>
        <p:nvGraphicFramePr>
          <p:cNvPr id="5" name="Content Placeholder 4"/>
          <p:cNvGraphicFramePr>
            <a:graphicFrameLocks noGrp="1"/>
          </p:cNvGraphicFramePr>
          <p:nvPr>
            <p:ph idx="1"/>
          </p:nvPr>
        </p:nvGraphicFramePr>
        <p:xfrm>
          <a:off x="467544" y="1052736"/>
          <a:ext cx="8229600" cy="5221099"/>
        </p:xfrm>
        <a:graphic>
          <a:graphicData uri="http://schemas.openxmlformats.org/drawingml/2006/table">
            <a:tbl>
              <a:tblPr firstRow="1" bandRow="1">
                <a:tableStyleId>{5C22544A-7EE6-4342-B048-85BDC9FD1C3A}</a:tableStyleId>
              </a:tblPr>
              <a:tblGrid>
                <a:gridCol w="1522512"/>
                <a:gridCol w="1440160"/>
                <a:gridCol w="5266928"/>
              </a:tblGrid>
              <a:tr h="720933">
                <a:tc>
                  <a:txBody>
                    <a:bodyPr/>
                    <a:lstStyle/>
                    <a:p>
                      <a:r>
                        <a:rPr lang="en-GB" sz="1400" dirty="0" smtClean="0">
                          <a:latin typeface="Arial" pitchFamily="34" charset="0"/>
                          <a:cs typeface="Arial" pitchFamily="34" charset="0"/>
                        </a:rPr>
                        <a:t>Indicator name (colour)</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Purpose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State descriptions</a:t>
                      </a:r>
                      <a:endParaRPr lang="en-GB" sz="1400" dirty="0">
                        <a:latin typeface="Arial" pitchFamily="34" charset="0"/>
                        <a:cs typeface="Arial" pitchFamily="34" charset="0"/>
                      </a:endParaRPr>
                    </a:p>
                  </a:txBody>
                  <a:tcPr/>
                </a:tc>
              </a:tr>
              <a:tr h="1777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Power on</a:t>
                      </a:r>
                      <a:br>
                        <a:rPr lang="en-GB" sz="1400" dirty="0" smtClean="0">
                          <a:latin typeface="Arial" pitchFamily="34" charset="0"/>
                          <a:cs typeface="Arial" pitchFamily="34" charset="0"/>
                        </a:rPr>
                      </a:br>
                      <a:r>
                        <a:rPr lang="en-GB" sz="1400" dirty="0" smtClean="0">
                          <a:latin typeface="Arial" pitchFamily="34" charset="0"/>
                          <a:cs typeface="Arial" pitchFamily="34" charset="0"/>
                        </a:rPr>
                        <a:t>(green)</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the state of the DC power available to the processor card</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DC power is being delivered to the processor card </a:t>
                      </a:r>
                    </a:p>
                    <a:p>
                      <a:r>
                        <a:rPr lang="en-GB" sz="1400" dirty="0" smtClean="0">
                          <a:latin typeface="Arial" pitchFamily="34" charset="0"/>
                          <a:cs typeface="Arial" pitchFamily="34" charset="0"/>
                        </a:rPr>
                        <a:t>Flashing: Main DC power is not present. +3.3 volt standby power is available to the processor card. </a:t>
                      </a:r>
                    </a:p>
                    <a:p>
                      <a:r>
                        <a:rPr lang="en-GB" sz="1400" dirty="0" smtClean="0">
                          <a:latin typeface="Arial" pitchFamily="34" charset="0"/>
                          <a:cs typeface="Arial" pitchFamily="34" charset="0"/>
                        </a:rPr>
                        <a:t>Off: DC input power is not present in any form. </a:t>
                      </a:r>
                    </a:p>
                    <a:p>
                      <a:endParaRPr lang="en-GB" sz="1400" dirty="0">
                        <a:latin typeface="Arial" pitchFamily="34" charset="0"/>
                        <a:cs typeface="Arial" pitchFamily="34" charset="0"/>
                      </a:endParaRPr>
                    </a:p>
                  </a:txBody>
                  <a:tcPr/>
                </a:tc>
              </a:tr>
              <a:tr h="1777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Service/fault</a:t>
                      </a:r>
                      <a:br>
                        <a:rPr lang="en-GB" sz="1400" dirty="0" smtClean="0">
                          <a:latin typeface="Arial" pitchFamily="34" charset="0"/>
                          <a:cs typeface="Arial" pitchFamily="34" charset="0"/>
                        </a:rPr>
                      </a:br>
                      <a:r>
                        <a:rPr lang="en-GB" sz="1400" dirty="0" smtClean="0">
                          <a:latin typeface="Arial" pitchFamily="34" charset="0"/>
                          <a:cs typeface="Arial" pitchFamily="34" charset="0"/>
                        </a:rPr>
                        <a:t>(amber)</a:t>
                      </a:r>
                    </a:p>
                    <a:p>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Indicates that a fault condition has been detected within the processor card</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Solid: A fault condition has been detected and this processor card requires service. </a:t>
                      </a:r>
                    </a:p>
                    <a:p>
                      <a:r>
                        <a:rPr lang="en-GB" sz="1400" dirty="0" smtClean="0">
                          <a:latin typeface="Arial" pitchFamily="34" charset="0"/>
                          <a:cs typeface="Arial" pitchFamily="34" charset="0"/>
                        </a:rPr>
                        <a:t>Flashing: This processor card has been identified by system management. </a:t>
                      </a:r>
                    </a:p>
                    <a:p>
                      <a:r>
                        <a:rPr lang="en-GB" sz="1400" dirty="0" smtClean="0">
                          <a:latin typeface="Arial" pitchFamily="34" charset="0"/>
                          <a:cs typeface="Arial" pitchFamily="34" charset="0"/>
                        </a:rPr>
                        <a:t>Off: No known faults exist. This is the default state for this indicator</a:t>
                      </a:r>
                    </a:p>
                    <a:p>
                      <a:endParaRPr lang="en-GB" sz="1400" dirty="0">
                        <a:latin typeface="Arial" pitchFamily="34" charset="0"/>
                        <a:cs typeface="Arial" pitchFamily="34" charset="0"/>
                      </a:endParaRPr>
                    </a:p>
                  </a:txBody>
                  <a:tcPr/>
                </a:tc>
              </a:tr>
              <a:tr h="720933">
                <a:tc>
                  <a:txBody>
                    <a:bodyPr/>
                    <a:lstStyle/>
                    <a:p>
                      <a:r>
                        <a:rPr lang="en-GB" sz="1400" dirty="0" smtClean="0">
                          <a:latin typeface="Arial" pitchFamily="34" charset="0"/>
                          <a:cs typeface="Arial" pitchFamily="34" charset="0"/>
                        </a:rPr>
                        <a:t>Disk controller port SFPs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 the state of the disk controller port. </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The disk controller SFP ports have the following LED indicators: Device port activity indicator (green, top left) </a:t>
                      </a:r>
                    </a:p>
                    <a:p>
                      <a:r>
                        <a:rPr lang="en-GB" sz="1400" dirty="0" smtClean="0">
                          <a:latin typeface="Arial" pitchFamily="34" charset="0"/>
                          <a:cs typeface="Arial" pitchFamily="34" charset="0"/>
                        </a:rPr>
                        <a:t>Device port activity indicator (amber, top right) </a:t>
                      </a:r>
                    </a:p>
                    <a:p>
                      <a:endParaRPr lang="en-GB" sz="1400" dirty="0">
                        <a:latin typeface="Arial" pitchFamily="34" charset="0"/>
                        <a:cs typeface="Arial" pitchFamily="34" charset="0"/>
                      </a:endParaRPr>
                    </a:p>
                  </a:txBody>
                  <a:tcPr/>
                </a:tc>
              </a:tr>
            </a:tbl>
          </a:graphicData>
        </a:graphic>
      </p:graphicFrame>
      <p:sp>
        <p:nvSpPr>
          <p:cNvPr id="8" name="Date Placeholder 7"/>
          <p:cNvSpPr>
            <a:spLocks noGrp="1"/>
          </p:cNvSpPr>
          <p:nvPr>
            <p:ph type="dt" sz="half" idx="10"/>
          </p:nvPr>
        </p:nvSpPr>
        <p:spPr/>
        <p:txBody>
          <a:bodyPr/>
          <a:lstStyle/>
          <a:p>
            <a:pPr>
              <a:defRPr/>
            </a:pPr>
            <a:fld id="{E626C4D7-555C-4B09-BE0D-434748D5D4C4}"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Processor cards</a:t>
            </a:r>
            <a:r>
              <a:rPr lang="en-GB" dirty="0" smtClean="0"/>
              <a:t> LED indicators </a:t>
            </a:r>
            <a:r>
              <a:rPr lang="en-GB" b="1" dirty="0" smtClean="0"/>
              <a:t/>
            </a:r>
            <a:br>
              <a:rPr lang="en-GB" b="1" dirty="0" smtClean="0"/>
            </a:br>
            <a:endParaRPr lang="en-GB" dirty="0"/>
          </a:p>
        </p:txBody>
      </p:sp>
      <p:graphicFrame>
        <p:nvGraphicFramePr>
          <p:cNvPr id="5" name="Content Placeholder 4"/>
          <p:cNvGraphicFramePr>
            <a:graphicFrameLocks noGrp="1"/>
          </p:cNvGraphicFramePr>
          <p:nvPr>
            <p:ph idx="1"/>
          </p:nvPr>
        </p:nvGraphicFramePr>
        <p:xfrm>
          <a:off x="251520" y="908720"/>
          <a:ext cx="8229600" cy="4485640"/>
        </p:xfrm>
        <a:graphic>
          <a:graphicData uri="http://schemas.openxmlformats.org/drawingml/2006/table">
            <a:tbl>
              <a:tblPr firstRow="1" bandRow="1">
                <a:tableStyleId>{5C22544A-7EE6-4342-B048-85BDC9FD1C3A}</a:tableStyleId>
              </a:tblPr>
              <a:tblGrid>
                <a:gridCol w="1378496"/>
                <a:gridCol w="1224136"/>
                <a:gridCol w="5626968"/>
              </a:tblGrid>
              <a:tr h="504056">
                <a:tc>
                  <a:txBody>
                    <a:bodyPr/>
                    <a:lstStyle/>
                    <a:p>
                      <a:r>
                        <a:rPr lang="en-GB" sz="1400" dirty="0" smtClean="0">
                          <a:latin typeface="Arial" pitchFamily="34" charset="0"/>
                          <a:cs typeface="Arial" pitchFamily="34" charset="0"/>
                        </a:rPr>
                        <a:t>Indicator name (colour)</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Purpose</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State descriptions</a:t>
                      </a:r>
                      <a:endParaRPr lang="en-GB" sz="1400" dirty="0">
                        <a:latin typeface="Arial" pitchFamily="34" charset="0"/>
                        <a:cs typeface="Arial" pitchFamily="34" charset="0"/>
                      </a:endParaRPr>
                    </a:p>
                  </a:txBody>
                  <a:tcPr/>
                </a:tc>
              </a:tr>
              <a:tr h="370840">
                <a:tc>
                  <a:txBody>
                    <a:bodyPr/>
                    <a:lstStyle/>
                    <a:p>
                      <a:r>
                        <a:rPr lang="en-GB" sz="1400" dirty="0" smtClean="0">
                          <a:latin typeface="Arial" pitchFamily="34" charset="0"/>
                          <a:cs typeface="Arial" pitchFamily="34" charset="0"/>
                        </a:rPr>
                        <a:t>Host port SFPs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 the state of the host port. This indicator is available only on the server enclosure processor card.</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The host SFP ports have the following three LED indicators: Host port activity indicator (green, top left) </a:t>
                      </a:r>
                    </a:p>
                    <a:p>
                      <a:r>
                        <a:rPr lang="en-GB" sz="1400" dirty="0" smtClean="0">
                          <a:latin typeface="Arial" pitchFamily="34" charset="0"/>
                          <a:cs typeface="Arial" pitchFamily="34" charset="0"/>
                        </a:rPr>
                        <a:t>Host port activity indicator (green, bottom left) </a:t>
                      </a:r>
                    </a:p>
                    <a:p>
                      <a:r>
                        <a:rPr lang="en-GB" sz="1400" dirty="0" smtClean="0">
                          <a:latin typeface="Arial" pitchFamily="34" charset="0"/>
                          <a:cs typeface="Arial" pitchFamily="34" charset="0"/>
                        </a:rPr>
                        <a:t>Service/fault indicator (amber, top right). The service/fault indicator can have the following three states: </a:t>
                      </a:r>
                    </a:p>
                    <a:p>
                      <a:pPr lvl="1"/>
                      <a:r>
                        <a:rPr lang="en-GB" sz="1400" dirty="0" smtClean="0">
                          <a:latin typeface="Arial" pitchFamily="34" charset="0"/>
                          <a:cs typeface="Arial" pitchFamily="34" charset="0"/>
                        </a:rPr>
                        <a:t>Solid: A fault condition has been detected on the host SFP port. </a:t>
                      </a:r>
                    </a:p>
                    <a:p>
                      <a:pPr lvl="1"/>
                      <a:r>
                        <a:rPr lang="en-GB" sz="1400" dirty="0" smtClean="0">
                          <a:latin typeface="Arial" pitchFamily="34" charset="0"/>
                          <a:cs typeface="Arial" pitchFamily="34" charset="0"/>
                        </a:rPr>
                        <a:t>Flashing: A fault condition has been detected and this host SFP port requires service. </a:t>
                      </a:r>
                    </a:p>
                    <a:p>
                      <a:pPr lvl="1"/>
                      <a:r>
                        <a:rPr lang="en-GB" sz="1400" dirty="0" smtClean="0">
                          <a:latin typeface="Arial" pitchFamily="34" charset="0"/>
                          <a:cs typeface="Arial" pitchFamily="34" charset="0"/>
                        </a:rPr>
                        <a:t>Off: No known faults exist. The host SFP port is operating normally. </a:t>
                      </a:r>
                    </a:p>
                  </a:txBody>
                  <a:tcPr/>
                </a:tc>
              </a:tr>
              <a:tr h="370840">
                <a:tc>
                  <a:txBody>
                    <a:bodyPr/>
                    <a:lstStyle/>
                    <a:p>
                      <a:r>
                        <a:rPr lang="fr-FR" sz="1400" dirty="0" smtClean="0">
                          <a:latin typeface="Arial" pitchFamily="34" charset="0"/>
                          <a:cs typeface="Arial" pitchFamily="34" charset="0"/>
                        </a:rPr>
                        <a:t>Storage </a:t>
                      </a:r>
                      <a:r>
                        <a:rPr lang="fr-FR" sz="1400" dirty="0" err="1" smtClean="0">
                          <a:latin typeface="Arial" pitchFamily="34" charset="0"/>
                          <a:cs typeface="Arial" pitchFamily="34" charset="0"/>
                        </a:rPr>
                        <a:t>disk</a:t>
                      </a:r>
                      <a:r>
                        <a:rPr lang="fr-FR" sz="1400" dirty="0" smtClean="0">
                          <a:latin typeface="Arial" pitchFamily="34" charset="0"/>
                          <a:cs typeface="Arial" pitchFamily="34" charset="0"/>
                        </a:rPr>
                        <a:t> expansion port </a:t>
                      </a:r>
                      <a:r>
                        <a:rPr lang="fr-FR" sz="1400" dirty="0" err="1" smtClean="0">
                          <a:latin typeface="Arial" pitchFamily="34" charset="0"/>
                          <a:cs typeface="Arial" pitchFamily="34" charset="0"/>
                        </a:rPr>
                        <a:t>SFPs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Indicate the state of the storage disk expansion ports</a:t>
                      </a:r>
                      <a:endParaRPr lang="en-GB" sz="1400"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 The storage disk expansion SFP port have the following LED indicators: Device port activity indicator (green, top left) </a:t>
                      </a:r>
                    </a:p>
                    <a:p>
                      <a:r>
                        <a:rPr lang="en-GB" sz="1400" dirty="0" smtClean="0">
                          <a:latin typeface="Arial" pitchFamily="34" charset="0"/>
                          <a:cs typeface="Arial" pitchFamily="34" charset="0"/>
                        </a:rPr>
                        <a:t>Device port activity indicator (amber, top right) </a:t>
                      </a:r>
                      <a:endParaRPr lang="en-GB" sz="1400" dirty="0">
                        <a:latin typeface="Arial" pitchFamily="34" charset="0"/>
                        <a:cs typeface="Arial" pitchFamily="34" charset="0"/>
                      </a:endParaRPr>
                    </a:p>
                  </a:txBody>
                  <a:tcPr/>
                </a:tc>
              </a:tr>
              <a:tr h="370840">
                <a:tc>
                  <a:txBody>
                    <a:bodyPr/>
                    <a:lstStyle/>
                    <a:p>
                      <a:endParaRPr lang="en-GB" sz="1400">
                        <a:latin typeface="Arial" pitchFamily="34" charset="0"/>
                        <a:cs typeface="Arial" pitchFamily="34" charset="0"/>
                      </a:endParaRPr>
                    </a:p>
                  </a:txBody>
                  <a:tcPr/>
                </a:tc>
                <a:tc>
                  <a:txBody>
                    <a:bodyPr/>
                    <a:lstStyle/>
                    <a:p>
                      <a:endParaRPr lang="en-GB" sz="1400">
                        <a:latin typeface="Arial" pitchFamily="34" charset="0"/>
                        <a:cs typeface="Arial" pitchFamily="34" charset="0"/>
                      </a:endParaRPr>
                    </a:p>
                  </a:txBody>
                  <a:tcPr/>
                </a:tc>
                <a:tc>
                  <a:txBody>
                    <a:bodyPr/>
                    <a:lstStyle/>
                    <a:p>
                      <a:endParaRPr lang="en-GB" sz="1400" dirty="0">
                        <a:latin typeface="Arial" pitchFamily="34" charset="0"/>
                        <a:cs typeface="Arial" pitchFamily="34" charset="0"/>
                      </a:endParaRPr>
                    </a:p>
                  </a:txBody>
                  <a:tcPr/>
                </a:tc>
              </a:tr>
            </a:tbl>
          </a:graphicData>
        </a:graphic>
      </p:graphicFrame>
      <p:sp>
        <p:nvSpPr>
          <p:cNvPr id="8" name="Date Placeholder 7"/>
          <p:cNvSpPr>
            <a:spLocks noGrp="1"/>
          </p:cNvSpPr>
          <p:nvPr>
            <p:ph type="dt" sz="half" idx="10"/>
          </p:nvPr>
        </p:nvSpPr>
        <p:spPr/>
        <p:txBody>
          <a:bodyPr/>
          <a:lstStyle/>
          <a:p>
            <a:pPr>
              <a:defRPr/>
            </a:pPr>
            <a:fld id="{C5CE093D-668F-4E42-AEB1-4E29D2D1FD5E}"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061200" cy="1143000"/>
          </a:xfrm>
        </p:spPr>
        <p:txBody>
          <a:bodyPr/>
          <a:lstStyle/>
          <a:p>
            <a:pPr algn="ctr"/>
            <a:r>
              <a:rPr lang="en-GB" b="1" dirty="0" smtClean="0"/>
              <a:t>What is a DS6000?</a:t>
            </a:r>
            <a:br>
              <a:rPr lang="en-GB" b="1" dirty="0" smtClean="0"/>
            </a:b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2049462" y="2682081"/>
            <a:ext cx="4762500" cy="2362200"/>
          </a:xfrm>
        </p:spPr>
      </p:pic>
      <p:sp>
        <p:nvSpPr>
          <p:cNvPr id="8" name="Date Placeholder 7"/>
          <p:cNvSpPr>
            <a:spLocks noGrp="1"/>
          </p:cNvSpPr>
          <p:nvPr>
            <p:ph type="dt" sz="half" idx="10"/>
          </p:nvPr>
        </p:nvSpPr>
        <p:spPr/>
        <p:txBody>
          <a:bodyPr/>
          <a:lstStyle/>
          <a:p>
            <a:pPr>
              <a:defRPr/>
            </a:pPr>
            <a:fld id="{2BDC934C-A054-4657-BCF1-30CB8B30101E}" type="datetime1">
              <a:rPr lang="en-US" smtClean="0"/>
              <a:pPr>
                <a:defRPr/>
              </a:pPr>
              <a:t>2/12/2013</a:t>
            </a:fld>
            <a:endParaRPr lang="en-US" dirty="0"/>
          </a:p>
        </p:txBody>
      </p:sp>
      <p:sp>
        <p:nvSpPr>
          <p:cNvPr id="9" name="Footer Placeholder 8"/>
          <p:cNvSpPr>
            <a:spLocks noGrp="1"/>
          </p:cNvSpPr>
          <p:nvPr>
            <p:ph type="ftr" sz="quarter" idx="11"/>
          </p:nvPr>
        </p:nvSpPr>
        <p:spPr/>
        <p:txBody>
          <a:bodyPr/>
          <a:lstStyle/>
          <a:p>
            <a:pPr>
              <a:defRPr/>
            </a:pPr>
            <a:r>
              <a:rPr lang="en-US" dirty="0" smtClean="0"/>
              <a:t>IBM 1750 Training Course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Battery backup unit</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Battery backup units (BBUs) provide protection against data loss in the event of a power failure. The storage unit includes a redundant battery backup unit for each ac/dc power supply. Each BBU is charged by the associated power supply. </a:t>
            </a:r>
          </a:p>
          <a:p>
            <a:r>
              <a:rPr lang="en-GB" sz="1600" dirty="0" smtClean="0">
                <a:latin typeface="Arial" pitchFamily="34" charset="0"/>
                <a:cs typeface="Arial" pitchFamily="34" charset="0"/>
              </a:rPr>
              <a:t>The battery backup unit can provide enough backup power to preserve data integrity for up to 72 hours without power. The battery does not back up the memory if all </a:t>
            </a:r>
            <a:r>
              <a:rPr lang="en-GB" sz="1600" dirty="0" err="1" smtClean="0">
                <a:latin typeface="Arial" pitchFamily="34" charset="0"/>
                <a:cs typeface="Arial" pitchFamily="34" charset="0"/>
              </a:rPr>
              <a:t>nonvolatile</a:t>
            </a:r>
            <a:r>
              <a:rPr lang="en-GB" sz="1600" dirty="0" smtClean="0">
                <a:latin typeface="Arial" pitchFamily="34" charset="0"/>
                <a:cs typeface="Arial" pitchFamily="34" charset="0"/>
              </a:rPr>
              <a:t> data has already been moved to disk storage</a:t>
            </a:r>
            <a:endParaRPr lang="en-GB" sz="1600" dirty="0">
              <a:latin typeface="Arial" pitchFamily="34" charset="0"/>
              <a:cs typeface="Arial" pitchFamily="34" charset="0"/>
            </a:endParaRPr>
          </a:p>
        </p:txBody>
      </p:sp>
      <p:pic>
        <p:nvPicPr>
          <p:cNvPr id="4" name="Picture 3" descr="f2d00020.gif"/>
          <p:cNvPicPr>
            <a:picLocks noChangeAspect="1"/>
          </p:cNvPicPr>
          <p:nvPr/>
        </p:nvPicPr>
        <p:blipFill>
          <a:blip r:embed="rId2" cstate="print"/>
          <a:stretch>
            <a:fillRect/>
          </a:stretch>
        </p:blipFill>
        <p:spPr>
          <a:xfrm>
            <a:off x="1573079" y="3789040"/>
            <a:ext cx="5231169" cy="1185732"/>
          </a:xfrm>
          <a:prstGeom prst="rect">
            <a:avLst/>
          </a:prstGeom>
        </p:spPr>
      </p:pic>
      <p:sp>
        <p:nvSpPr>
          <p:cNvPr id="8" name="Date Placeholder 7"/>
          <p:cNvSpPr>
            <a:spLocks noGrp="1"/>
          </p:cNvSpPr>
          <p:nvPr>
            <p:ph type="dt" sz="half" idx="10"/>
          </p:nvPr>
        </p:nvSpPr>
        <p:spPr/>
        <p:txBody>
          <a:bodyPr/>
          <a:lstStyle/>
          <a:p>
            <a:pPr>
              <a:defRPr/>
            </a:pPr>
            <a:fld id="{26D0EABB-5101-4921-A7A3-621E16F18BF8}"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061200" cy="1143000"/>
          </a:xfrm>
        </p:spPr>
        <p:txBody>
          <a:bodyPr>
            <a:normAutofit/>
          </a:bodyPr>
          <a:lstStyle/>
          <a:p>
            <a:pPr algn="ctr"/>
            <a:r>
              <a:rPr lang="en-GB" b="1" dirty="0" smtClean="0"/>
              <a:t>DS6000 </a:t>
            </a:r>
            <a:br>
              <a:rPr lang="en-GB" b="1" dirty="0" smtClean="0"/>
            </a:br>
            <a:r>
              <a:rPr lang="en-GB" b="1" dirty="0" smtClean="0"/>
              <a:t> location codes</a:t>
            </a: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2051720" y="2132856"/>
            <a:ext cx="4762500" cy="2362200"/>
          </a:xfrm>
        </p:spPr>
      </p:pic>
      <p:sp>
        <p:nvSpPr>
          <p:cNvPr id="8" name="Date Placeholder 7"/>
          <p:cNvSpPr>
            <a:spLocks noGrp="1"/>
          </p:cNvSpPr>
          <p:nvPr>
            <p:ph type="dt" sz="half" idx="10"/>
          </p:nvPr>
        </p:nvSpPr>
        <p:spPr/>
        <p:txBody>
          <a:bodyPr/>
          <a:lstStyle/>
          <a:p>
            <a:pPr>
              <a:defRPr/>
            </a:pPr>
            <a:fld id="{3A71CCBD-EF6E-4169-BA4C-81DF6E803EC6}"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DS6000 </a:t>
            </a:r>
            <a:br>
              <a:rPr lang="en-GB" b="1" dirty="0" smtClean="0"/>
            </a:br>
            <a:r>
              <a:rPr lang="en-GB" b="1" dirty="0" smtClean="0"/>
              <a:t> location codes</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front display panel is identified through the </a:t>
            </a:r>
            <a:r>
              <a:rPr lang="en-GB" sz="1600" b="1" dirty="0" smtClean="0">
                <a:latin typeface="Arial" pitchFamily="34" charset="0"/>
                <a:cs typeface="Arial" pitchFamily="34" charset="0"/>
              </a:rPr>
              <a:t>E20</a:t>
            </a:r>
            <a:r>
              <a:rPr lang="en-GB" sz="1600" dirty="0" smtClean="0">
                <a:latin typeface="Arial" pitchFamily="34" charset="0"/>
                <a:cs typeface="Arial" pitchFamily="34" charset="0"/>
              </a:rPr>
              <a:t> resource location code. For example, U1750511.12ABC3D-P1-E20 </a:t>
            </a:r>
          </a:p>
          <a:p>
            <a:r>
              <a:rPr lang="en-GB" sz="1600" dirty="0" smtClean="0">
                <a:latin typeface="Arial" pitchFamily="34" charset="0"/>
                <a:cs typeface="Arial" pitchFamily="34" charset="0"/>
              </a:rPr>
              <a:t>The disk drive modules (DDMs) are identified through the </a:t>
            </a:r>
            <a:r>
              <a:rPr lang="en-GB" sz="1600" b="1" dirty="0" err="1" smtClean="0">
                <a:latin typeface="Arial" pitchFamily="34" charset="0"/>
                <a:cs typeface="Arial" pitchFamily="34" charset="0"/>
              </a:rPr>
              <a:t>D</a:t>
            </a:r>
            <a:r>
              <a:rPr lang="en-GB" sz="1600" b="1" i="1" dirty="0" err="1" smtClean="0">
                <a:latin typeface="Arial" pitchFamily="34" charset="0"/>
                <a:cs typeface="Arial" pitchFamily="34" charset="0"/>
              </a:rPr>
              <a:t>n</a:t>
            </a:r>
            <a:r>
              <a:rPr lang="en-GB" sz="1600" dirty="0" smtClean="0">
                <a:latin typeface="Arial" pitchFamily="34" charset="0"/>
                <a:cs typeface="Arial" pitchFamily="34" charset="0"/>
              </a:rPr>
              <a:t> resource location code, where </a:t>
            </a:r>
            <a:r>
              <a:rPr lang="en-GB" sz="1600" i="1" dirty="0" smtClean="0">
                <a:latin typeface="Arial" pitchFamily="34" charset="0"/>
                <a:cs typeface="Arial" pitchFamily="34" charset="0"/>
              </a:rPr>
              <a:t>n</a:t>
            </a:r>
            <a:r>
              <a:rPr lang="en-GB" sz="1600" dirty="0" smtClean="0">
                <a:latin typeface="Arial" pitchFamily="34" charset="0"/>
                <a:cs typeface="Arial" pitchFamily="34" charset="0"/>
              </a:rPr>
              <a:t> is the assigned location for the specific DDM. DDMs are numbered 1 through 16, starting from the top left, moving right across the row and continue from the left side of the next row. shows the numbered DDMs. For example, U1750511.12ABC3D-P1-D1 through U1750511.12ABC3D-P1-D16.</a:t>
            </a:r>
          </a:p>
          <a:p>
            <a:endParaRPr lang="en-GB" sz="1600" dirty="0" smtClean="0"/>
          </a:p>
          <a:p>
            <a:endParaRPr lang="en-GB" sz="1600" dirty="0"/>
          </a:p>
          <a:p>
            <a:endParaRPr lang="en-GB" sz="1600" dirty="0" smtClean="0"/>
          </a:p>
          <a:p>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The rear operator panel is identified through the </a:t>
            </a:r>
            <a:r>
              <a:rPr lang="en-GB" sz="1600" b="1" dirty="0" smtClean="0">
                <a:latin typeface="Arial" pitchFamily="34" charset="0"/>
                <a:cs typeface="Arial" pitchFamily="34" charset="0"/>
              </a:rPr>
              <a:t>C1</a:t>
            </a:r>
            <a:r>
              <a:rPr lang="en-GB" sz="1600" dirty="0" smtClean="0">
                <a:latin typeface="Arial" pitchFamily="34" charset="0"/>
                <a:cs typeface="Arial" pitchFamily="34" charset="0"/>
              </a:rPr>
              <a:t> resource location code. For example, U1750511.12ABC3D-P1-C1 </a:t>
            </a:r>
            <a:endParaRPr lang="en-GB" sz="1600" dirty="0">
              <a:latin typeface="Arial" pitchFamily="34" charset="0"/>
              <a:cs typeface="Arial" pitchFamily="34" charset="0"/>
            </a:endParaRPr>
          </a:p>
        </p:txBody>
      </p:sp>
      <p:pic>
        <p:nvPicPr>
          <p:cNvPr id="6" name="Picture 2" descr="DDMs - location codes D1 through D16"/>
          <p:cNvPicPr>
            <a:picLocks noChangeAspect="1" noChangeArrowheads="1"/>
          </p:cNvPicPr>
          <p:nvPr/>
        </p:nvPicPr>
        <p:blipFill>
          <a:blip r:embed="rId2" cstate="print"/>
          <a:srcRect/>
          <a:stretch>
            <a:fillRect/>
          </a:stretch>
        </p:blipFill>
        <p:spPr bwMode="auto">
          <a:xfrm>
            <a:off x="1043608" y="3501008"/>
            <a:ext cx="2520280" cy="672076"/>
          </a:xfrm>
          <a:prstGeom prst="rect">
            <a:avLst/>
          </a:prstGeom>
          <a:noFill/>
        </p:spPr>
      </p:pic>
      <p:sp>
        <p:nvSpPr>
          <p:cNvPr id="9" name="Date Placeholder 8"/>
          <p:cNvSpPr>
            <a:spLocks noGrp="1"/>
          </p:cNvSpPr>
          <p:nvPr>
            <p:ph type="dt" sz="half" idx="10"/>
          </p:nvPr>
        </p:nvSpPr>
        <p:spPr/>
        <p:txBody>
          <a:bodyPr/>
          <a:lstStyle/>
          <a:p>
            <a:pPr>
              <a:defRPr/>
            </a:pPr>
            <a:fld id="{CB96FD10-8893-4F5A-88A7-70A588ABD598}"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DS6000 location codes</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left-side power supply is identified through the </a:t>
            </a:r>
            <a:r>
              <a:rPr lang="en-GB" sz="1600" b="1" dirty="0" smtClean="0">
                <a:latin typeface="Arial" pitchFamily="34" charset="0"/>
                <a:cs typeface="Arial" pitchFamily="34" charset="0"/>
              </a:rPr>
              <a:t>E1</a:t>
            </a:r>
            <a:r>
              <a:rPr lang="en-GB" sz="1600" dirty="0" smtClean="0">
                <a:latin typeface="Arial" pitchFamily="34" charset="0"/>
                <a:cs typeface="Arial" pitchFamily="34" charset="0"/>
              </a:rPr>
              <a:t> resource location code. For example, U1750511.12ABC3D-E1 </a:t>
            </a:r>
          </a:p>
          <a:p>
            <a:r>
              <a:rPr lang="en-GB" sz="1600" dirty="0" smtClean="0">
                <a:latin typeface="Arial" pitchFamily="34" charset="0"/>
                <a:cs typeface="Arial" pitchFamily="34" charset="0"/>
              </a:rPr>
              <a:t>The right-side power supply is identified through the </a:t>
            </a:r>
            <a:r>
              <a:rPr lang="en-GB" sz="1600" b="1" dirty="0" smtClean="0">
                <a:latin typeface="Arial" pitchFamily="34" charset="0"/>
                <a:cs typeface="Arial" pitchFamily="34" charset="0"/>
              </a:rPr>
              <a:t>E2</a:t>
            </a:r>
            <a:r>
              <a:rPr lang="en-GB" sz="1600" dirty="0" smtClean="0">
                <a:latin typeface="Arial" pitchFamily="34" charset="0"/>
                <a:cs typeface="Arial" pitchFamily="34" charset="0"/>
              </a:rPr>
              <a:t> resource location code. For example, U1750511.12ABC3D-E2 </a:t>
            </a:r>
          </a:p>
          <a:p>
            <a:r>
              <a:rPr lang="en-GB" sz="1600" dirty="0" smtClean="0">
                <a:latin typeface="Arial" pitchFamily="34" charset="0"/>
                <a:cs typeface="Arial" pitchFamily="34" charset="0"/>
              </a:rPr>
              <a:t>The upper processor card is identified through the </a:t>
            </a:r>
            <a:r>
              <a:rPr lang="en-GB" sz="1600" b="1" dirty="0" smtClean="0">
                <a:latin typeface="Arial" pitchFamily="34" charset="0"/>
                <a:cs typeface="Arial" pitchFamily="34" charset="0"/>
              </a:rPr>
              <a:t>C2</a:t>
            </a:r>
            <a:r>
              <a:rPr lang="en-GB" sz="1600" dirty="0" smtClean="0">
                <a:latin typeface="Arial" pitchFamily="34" charset="0"/>
                <a:cs typeface="Arial" pitchFamily="34" charset="0"/>
              </a:rPr>
              <a:t> resource location code. For example, U1750511.12ABC3D-P1-C2</a:t>
            </a:r>
          </a:p>
          <a:p>
            <a:r>
              <a:rPr lang="en-GB" sz="1600" dirty="0" smtClean="0">
                <a:latin typeface="Arial" pitchFamily="34" charset="0"/>
                <a:cs typeface="Arial" pitchFamily="34" charset="0"/>
              </a:rPr>
              <a:t>The lower processor card is identified through the </a:t>
            </a:r>
            <a:r>
              <a:rPr lang="en-GB" sz="1600" b="1" dirty="0" smtClean="0">
                <a:latin typeface="Arial" pitchFamily="34" charset="0"/>
                <a:cs typeface="Arial" pitchFamily="34" charset="0"/>
              </a:rPr>
              <a:t>C4</a:t>
            </a:r>
            <a:r>
              <a:rPr lang="en-GB" sz="1600" dirty="0" smtClean="0">
                <a:latin typeface="Arial" pitchFamily="34" charset="0"/>
                <a:cs typeface="Arial" pitchFamily="34" charset="0"/>
              </a:rPr>
              <a:t> resource location code. For example, U1750511.12ABC3D-P1-C</a:t>
            </a:r>
          </a:p>
          <a:p>
            <a:r>
              <a:rPr lang="en-GB" sz="1600" dirty="0" smtClean="0">
                <a:latin typeface="Arial" pitchFamily="34" charset="0"/>
                <a:cs typeface="Arial" pitchFamily="34" charset="0"/>
              </a:rPr>
              <a:t>The left-side battery backup unit is identified through the </a:t>
            </a:r>
            <a:r>
              <a:rPr lang="en-GB" sz="1600" b="1" dirty="0" smtClean="0">
                <a:latin typeface="Arial" pitchFamily="34" charset="0"/>
                <a:cs typeface="Arial" pitchFamily="34" charset="0"/>
              </a:rPr>
              <a:t>E10</a:t>
            </a:r>
            <a:r>
              <a:rPr lang="en-GB" sz="1600" dirty="0" smtClean="0">
                <a:latin typeface="Arial" pitchFamily="34" charset="0"/>
                <a:cs typeface="Arial" pitchFamily="34" charset="0"/>
              </a:rPr>
              <a:t> resource location code. For example, U1750511.12ABC3D-E10 </a:t>
            </a:r>
          </a:p>
          <a:p>
            <a:r>
              <a:rPr lang="en-GB" sz="1600" dirty="0" smtClean="0">
                <a:latin typeface="Arial" pitchFamily="34" charset="0"/>
                <a:cs typeface="Arial" pitchFamily="34" charset="0"/>
              </a:rPr>
              <a:t>The right-side battery backup unit is identified through the </a:t>
            </a:r>
            <a:r>
              <a:rPr lang="en-GB" sz="1600" b="1" dirty="0" smtClean="0">
                <a:latin typeface="Arial" pitchFamily="34" charset="0"/>
                <a:cs typeface="Arial" pitchFamily="34" charset="0"/>
              </a:rPr>
              <a:t>E11</a:t>
            </a:r>
            <a:r>
              <a:rPr lang="en-GB" sz="1600" dirty="0" smtClean="0">
                <a:latin typeface="Arial" pitchFamily="34" charset="0"/>
                <a:cs typeface="Arial" pitchFamily="34" charset="0"/>
              </a:rPr>
              <a:t> resource location code. For example, U1750511.12ABC3D-E11 </a:t>
            </a:r>
            <a:endParaRPr lang="en-GB" sz="16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AA777B50-298F-4B58-A7E9-242106FAEDA4}"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DS6000 location codes</a:t>
            </a:r>
            <a:endParaRPr lang="en-GB" dirty="0"/>
          </a:p>
        </p:txBody>
      </p:sp>
      <p:sp>
        <p:nvSpPr>
          <p:cNvPr id="3" name="Content Placeholder 2"/>
          <p:cNvSpPr>
            <a:spLocks noGrp="1"/>
          </p:cNvSpPr>
          <p:nvPr>
            <p:ph idx="1"/>
          </p:nvPr>
        </p:nvSpPr>
        <p:spPr/>
        <p:txBody>
          <a:bodyPr>
            <a:normAutofit/>
          </a:bodyPr>
          <a:lstStyle/>
          <a:p>
            <a:r>
              <a:rPr lang="en-GB" sz="1700" dirty="0" smtClean="0">
                <a:latin typeface="Arial" pitchFamily="34" charset="0"/>
                <a:cs typeface="Arial" pitchFamily="34" charset="0"/>
              </a:rPr>
              <a:t>The following examples show two different resource location codes: </a:t>
            </a:r>
          </a:p>
          <a:p>
            <a:endParaRPr lang="en-GB" sz="1700" dirty="0">
              <a:latin typeface="Arial" pitchFamily="34" charset="0"/>
              <a:cs typeface="Arial" pitchFamily="34" charset="0"/>
            </a:endParaRPr>
          </a:p>
          <a:p>
            <a:r>
              <a:rPr lang="en-GB" sz="1700" dirty="0" smtClean="0">
                <a:latin typeface="Arial" pitchFamily="34" charset="0"/>
                <a:cs typeface="Arial" pitchFamily="34" charset="0"/>
              </a:rPr>
              <a:t>U1750511.12ABC3D-E1 : This shows a resource location code for the left power supply that is located on the server enclosure with the 1750 machine type, 511 model number, and 12ABC3D serial number. </a:t>
            </a:r>
          </a:p>
          <a:p>
            <a:endParaRPr lang="en-GB" sz="1700" dirty="0" smtClean="0">
              <a:latin typeface="Arial" pitchFamily="34" charset="0"/>
              <a:cs typeface="Arial" pitchFamily="34" charset="0"/>
            </a:endParaRPr>
          </a:p>
          <a:p>
            <a:r>
              <a:rPr lang="en-GB" sz="1700" dirty="0" smtClean="0">
                <a:latin typeface="Arial" pitchFamily="34" charset="0"/>
                <a:cs typeface="Arial" pitchFamily="34" charset="0"/>
              </a:rPr>
              <a:t>U1750EX1.45EFG6H-P1-D7 : This shows a resource location code for the seventh DDM that is located on the expansion enclosure with the 1750 machine type, EX1 model number, and 45EFG6H serial number. </a:t>
            </a:r>
          </a:p>
          <a:p>
            <a:endParaRPr lang="en-GB" dirty="0"/>
          </a:p>
        </p:txBody>
      </p:sp>
      <p:sp>
        <p:nvSpPr>
          <p:cNvPr id="7" name="Date Placeholder 6"/>
          <p:cNvSpPr>
            <a:spLocks noGrp="1"/>
          </p:cNvSpPr>
          <p:nvPr>
            <p:ph type="dt" sz="half" idx="10"/>
          </p:nvPr>
        </p:nvSpPr>
        <p:spPr/>
        <p:txBody>
          <a:bodyPr/>
          <a:lstStyle/>
          <a:p>
            <a:pPr>
              <a:defRPr/>
            </a:pPr>
            <a:fld id="{13957F9D-4901-4EEC-8598-23B353D26F70}"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b="1" dirty="0" smtClean="0"/>
              <a:t>P</a:t>
            </a:r>
            <a:r>
              <a:rPr lang="fr-FR" b="1" dirty="0" smtClean="0"/>
              <a:t>rocessor </a:t>
            </a:r>
            <a:r>
              <a:rPr lang="fr-FR" b="1" dirty="0" err="1" smtClean="0"/>
              <a:t>card</a:t>
            </a:r>
            <a:r>
              <a:rPr lang="fr-FR" b="1" dirty="0" smtClean="0"/>
              <a:t/>
            </a:r>
            <a:br>
              <a:rPr lang="fr-FR" b="1" dirty="0" smtClean="0"/>
            </a:br>
            <a:r>
              <a:rPr lang="fr-FR" b="1" dirty="0" smtClean="0"/>
              <a:t> </a:t>
            </a:r>
            <a:r>
              <a:rPr lang="fr-FR" b="1" dirty="0" smtClean="0"/>
              <a:t>port location codes</a:t>
            </a:r>
            <a:endParaRPr lang="en-GB" dirty="0"/>
          </a:p>
        </p:txBody>
      </p:sp>
      <p:sp>
        <p:nvSpPr>
          <p:cNvPr id="3" name="Content Placeholder 2"/>
          <p:cNvSpPr>
            <a:spLocks noGrp="1"/>
          </p:cNvSpPr>
          <p:nvPr>
            <p:ph idx="1"/>
          </p:nvPr>
        </p:nvSpPr>
        <p:spPr/>
        <p:txBody>
          <a:bodyPr>
            <a:noAutofit/>
          </a:bodyPr>
          <a:lstStyle/>
          <a:p>
            <a:r>
              <a:rPr lang="en-GB" sz="1600" dirty="0" smtClean="0">
                <a:latin typeface="Arial" pitchFamily="34" charset="0"/>
                <a:cs typeface="Arial" pitchFamily="34" charset="0"/>
              </a:rPr>
              <a:t>The ports on the server enclosure processor card are identified by adding another suffix to the resource location code for the specific processor card. </a:t>
            </a:r>
          </a:p>
          <a:p>
            <a:r>
              <a:rPr lang="en-GB" sz="1600" dirty="0" smtClean="0">
                <a:latin typeface="Arial" pitchFamily="34" charset="0"/>
                <a:cs typeface="Arial" pitchFamily="34" charset="0"/>
              </a:rPr>
              <a:t>The disk expansion ports are located on the left side of the server enclosure processor card. They are identified through the </a:t>
            </a:r>
            <a:r>
              <a:rPr lang="en-GB" sz="1600" b="1" dirty="0" err="1" smtClean="0">
                <a:latin typeface="Arial" pitchFamily="34" charset="0"/>
                <a:cs typeface="Arial" pitchFamily="34" charset="0"/>
              </a:rPr>
              <a:t>C</a:t>
            </a:r>
            <a:r>
              <a:rPr lang="en-GB" sz="1600" b="1" i="1" dirty="0" err="1" smtClean="0">
                <a:latin typeface="Arial" pitchFamily="34" charset="0"/>
                <a:cs typeface="Arial" pitchFamily="34" charset="0"/>
              </a:rPr>
              <a:t>x</a:t>
            </a:r>
            <a:r>
              <a:rPr lang="en-GB" sz="1600" b="1" dirty="0" smtClean="0">
                <a:latin typeface="Arial" pitchFamily="34" charset="0"/>
                <a:cs typeface="Arial" pitchFamily="34" charset="0"/>
              </a:rPr>
              <a:t>-T</a:t>
            </a:r>
            <a:r>
              <a:rPr lang="en-GB" sz="1600" b="1" i="1" dirty="0" smtClean="0">
                <a:latin typeface="Arial" pitchFamily="34" charset="0"/>
                <a:cs typeface="Arial" pitchFamily="34" charset="0"/>
              </a:rPr>
              <a:t>y</a:t>
            </a:r>
            <a:r>
              <a:rPr lang="en-GB" sz="1600" dirty="0" smtClean="0">
                <a:latin typeface="Arial" pitchFamily="34" charset="0"/>
                <a:cs typeface="Arial" pitchFamily="34" charset="0"/>
              </a:rPr>
              <a:t> location code, where </a:t>
            </a:r>
            <a:r>
              <a:rPr lang="en-GB" sz="1600" i="1" dirty="0" smtClean="0">
                <a:latin typeface="Arial" pitchFamily="34" charset="0"/>
                <a:cs typeface="Arial" pitchFamily="34" charset="0"/>
              </a:rPr>
              <a:t>x</a:t>
            </a:r>
            <a:r>
              <a:rPr lang="en-GB" sz="1600" dirty="0" smtClean="0">
                <a:latin typeface="Arial" pitchFamily="34" charset="0"/>
                <a:cs typeface="Arial" pitchFamily="34" charset="0"/>
              </a:rPr>
              <a:t> is the location code for either the upper or lower processor card and </a:t>
            </a:r>
            <a:r>
              <a:rPr lang="en-GB" sz="1600" i="1" dirty="0" smtClean="0">
                <a:latin typeface="Arial" pitchFamily="34" charset="0"/>
                <a:cs typeface="Arial" pitchFamily="34" charset="0"/>
              </a:rPr>
              <a:t>y</a:t>
            </a:r>
            <a:r>
              <a:rPr lang="en-GB" sz="1600" dirty="0" smtClean="0">
                <a:latin typeface="Arial" pitchFamily="34" charset="0"/>
                <a:cs typeface="Arial" pitchFamily="34" charset="0"/>
              </a:rPr>
              <a:t> is the location code (from 10 to 13) for the specific disk expansion port on that card. For example, U1750511.12ABC3D-P1-C2-T11 is the second disk expansion port from the left on the upper processor card, and U1750511.12ABC3D-P1-C4-T13 is the fourth disk expansion port from the left on the lower processor card.</a:t>
            </a:r>
          </a:p>
          <a:p>
            <a:r>
              <a:rPr lang="en-GB" sz="1600" dirty="0" smtClean="0">
                <a:latin typeface="Arial" pitchFamily="34" charset="0"/>
                <a:cs typeface="Arial" pitchFamily="34" charset="0"/>
              </a:rPr>
              <a:t>The Ethernet port is located to the right of the disk expansion ports on the server enclosure processor card. It is identified through the </a:t>
            </a:r>
            <a:r>
              <a:rPr lang="en-GB" sz="1600" b="1" dirty="0" smtClean="0">
                <a:latin typeface="Arial" pitchFamily="34" charset="0"/>
                <a:cs typeface="Arial" pitchFamily="34" charset="0"/>
              </a:rPr>
              <a:t>C</a:t>
            </a:r>
            <a:r>
              <a:rPr lang="en-GB" sz="1600" b="1" i="1" dirty="0" smtClean="0">
                <a:latin typeface="Arial" pitchFamily="34" charset="0"/>
                <a:cs typeface="Arial" pitchFamily="34" charset="0"/>
              </a:rPr>
              <a:t>x</a:t>
            </a:r>
            <a:r>
              <a:rPr lang="en-GB" sz="1600" b="1" dirty="0" smtClean="0">
                <a:latin typeface="Arial" pitchFamily="34" charset="0"/>
                <a:cs typeface="Arial" pitchFamily="34" charset="0"/>
              </a:rPr>
              <a:t>-T20</a:t>
            </a:r>
            <a:r>
              <a:rPr lang="en-GB" sz="1600" dirty="0" smtClean="0">
                <a:latin typeface="Arial" pitchFamily="34" charset="0"/>
                <a:cs typeface="Arial" pitchFamily="34" charset="0"/>
              </a:rPr>
              <a:t> location code, where </a:t>
            </a:r>
            <a:r>
              <a:rPr lang="en-GB" sz="1600" i="1" dirty="0" smtClean="0">
                <a:latin typeface="Arial" pitchFamily="34" charset="0"/>
                <a:cs typeface="Arial" pitchFamily="34" charset="0"/>
              </a:rPr>
              <a:t>x</a:t>
            </a:r>
            <a:r>
              <a:rPr lang="en-GB" sz="1600" dirty="0" smtClean="0">
                <a:latin typeface="Arial" pitchFamily="34" charset="0"/>
                <a:cs typeface="Arial" pitchFamily="34" charset="0"/>
              </a:rPr>
              <a:t> is the location code for either the upper or lower processor card. For example, U1750511.12ABC3D-P1-C4-T20 is the Ethernet port on the lower processor card.</a:t>
            </a:r>
          </a:p>
          <a:p>
            <a:r>
              <a:rPr lang="en-GB" sz="1600" dirty="0" smtClean="0">
                <a:latin typeface="Arial" pitchFamily="34" charset="0"/>
                <a:cs typeface="Arial" pitchFamily="34" charset="0"/>
              </a:rPr>
              <a:t>The host attachment ports are located on the right side of the server enclosure processor card. They are identified through the </a:t>
            </a:r>
            <a:r>
              <a:rPr lang="en-GB" sz="1600" b="1" dirty="0" err="1" smtClean="0">
                <a:latin typeface="Arial" pitchFamily="34" charset="0"/>
                <a:cs typeface="Arial" pitchFamily="34" charset="0"/>
              </a:rPr>
              <a:t>C</a:t>
            </a:r>
            <a:r>
              <a:rPr lang="en-GB" sz="1600" b="1" i="1" dirty="0" err="1" smtClean="0">
                <a:latin typeface="Arial" pitchFamily="34" charset="0"/>
                <a:cs typeface="Arial" pitchFamily="34" charset="0"/>
              </a:rPr>
              <a:t>x</a:t>
            </a:r>
            <a:r>
              <a:rPr lang="en-GB" sz="1600" b="1" dirty="0" smtClean="0">
                <a:latin typeface="Arial" pitchFamily="34" charset="0"/>
                <a:cs typeface="Arial" pitchFamily="34" charset="0"/>
              </a:rPr>
              <a:t>-T</a:t>
            </a:r>
            <a:r>
              <a:rPr lang="en-GB" sz="1600" b="1" i="1" dirty="0" smtClean="0">
                <a:latin typeface="Arial" pitchFamily="34" charset="0"/>
                <a:cs typeface="Arial" pitchFamily="34" charset="0"/>
              </a:rPr>
              <a:t>y</a:t>
            </a:r>
            <a:r>
              <a:rPr lang="en-GB" sz="1600" dirty="0" smtClean="0">
                <a:latin typeface="Arial" pitchFamily="34" charset="0"/>
                <a:cs typeface="Arial" pitchFamily="34" charset="0"/>
              </a:rPr>
              <a:t> location code, where </a:t>
            </a:r>
            <a:r>
              <a:rPr lang="en-GB" sz="1600" i="1" dirty="0" smtClean="0">
                <a:latin typeface="Arial" pitchFamily="34" charset="0"/>
                <a:cs typeface="Arial" pitchFamily="34" charset="0"/>
              </a:rPr>
              <a:t>x</a:t>
            </a:r>
            <a:r>
              <a:rPr lang="en-GB" sz="1600" dirty="0" smtClean="0">
                <a:latin typeface="Arial" pitchFamily="34" charset="0"/>
                <a:cs typeface="Arial" pitchFamily="34" charset="0"/>
              </a:rPr>
              <a:t> is the location code for either the upper or lower processor card and </a:t>
            </a:r>
            <a:r>
              <a:rPr lang="en-GB" sz="1600" i="1" dirty="0" smtClean="0">
                <a:latin typeface="Arial" pitchFamily="34" charset="0"/>
                <a:cs typeface="Arial" pitchFamily="34" charset="0"/>
              </a:rPr>
              <a:t>y</a:t>
            </a:r>
            <a:r>
              <a:rPr lang="en-GB" sz="1600" dirty="0" smtClean="0">
                <a:latin typeface="Arial" pitchFamily="34" charset="0"/>
                <a:cs typeface="Arial" pitchFamily="34" charset="0"/>
              </a:rPr>
              <a:t> is the location code (from 0 to 3) for the specific host attachment port on that card. For example, U1750511.12ABC3D-P1-C2-T1 is the third host attachment port from the right on the upper processor card, and U1750511.12ABC3D-P1-C4-T3 is the first host attachment port from the right on the lower processor card.</a:t>
            </a:r>
            <a:endParaRPr lang="en-GB" sz="16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2690017D-7FF0-481C-86F4-7463D9E65446}"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b="1" dirty="0" smtClean="0"/>
              <a:t> Processor </a:t>
            </a:r>
            <a:r>
              <a:rPr lang="fr-FR" b="1" dirty="0" err="1" smtClean="0"/>
              <a:t>card</a:t>
            </a:r>
            <a:r>
              <a:rPr lang="fr-FR" b="1" dirty="0" smtClean="0"/>
              <a:t> </a:t>
            </a:r>
            <a:r>
              <a:rPr lang="fr-FR" b="1" dirty="0" smtClean="0"/>
              <a:t/>
            </a:r>
            <a:br>
              <a:rPr lang="fr-FR" b="1" dirty="0" smtClean="0"/>
            </a:br>
            <a:r>
              <a:rPr lang="fr-FR" b="1" dirty="0" smtClean="0"/>
              <a:t>port </a:t>
            </a:r>
            <a:r>
              <a:rPr lang="fr-FR" b="1" dirty="0" smtClean="0"/>
              <a:t>location codes</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1600" dirty="0" smtClean="0">
                <a:latin typeface="Arial" pitchFamily="34" charset="0"/>
                <a:cs typeface="Arial" pitchFamily="34" charset="0"/>
              </a:rPr>
              <a:t>First disk expansion port from the left (left DISK EXP. OUT port): U1750511.12ABC3D-P1-C2-T10 </a:t>
            </a:r>
          </a:p>
          <a:p>
            <a:pPr marL="514350" indent="-514350">
              <a:buFont typeface="+mj-lt"/>
              <a:buAutoNum type="arabicPeriod"/>
            </a:pPr>
            <a:r>
              <a:rPr lang="en-GB" sz="1600" dirty="0" smtClean="0">
                <a:latin typeface="Arial" pitchFamily="34" charset="0"/>
                <a:cs typeface="Arial" pitchFamily="34" charset="0"/>
              </a:rPr>
              <a:t>Second disk expansion port from the left (right DISK EXP. OUT port): U1750511.12ABC3D-P1-C2-T11 </a:t>
            </a:r>
          </a:p>
          <a:p>
            <a:pPr marL="514350" indent="-514350">
              <a:buFont typeface="+mj-lt"/>
              <a:buAutoNum type="arabicPeriod"/>
            </a:pPr>
            <a:r>
              <a:rPr lang="en-GB" sz="1600" dirty="0" smtClean="0">
                <a:latin typeface="Arial" pitchFamily="34" charset="0"/>
                <a:cs typeface="Arial" pitchFamily="34" charset="0"/>
              </a:rPr>
              <a:t>Third disk expansion port from the left (left DISK CONTRL OUT port): U1750511.12ABC3D-P1-C2-T12 </a:t>
            </a:r>
          </a:p>
          <a:p>
            <a:pPr marL="514350" indent="-514350">
              <a:buFont typeface="+mj-lt"/>
              <a:buAutoNum type="arabicPeriod"/>
            </a:pPr>
            <a:r>
              <a:rPr lang="en-GB" sz="1600" dirty="0" smtClean="0">
                <a:latin typeface="Arial" pitchFamily="34" charset="0"/>
                <a:cs typeface="Arial" pitchFamily="34" charset="0"/>
              </a:rPr>
              <a:t>Fourth disk expansion port from the left (right DISK CONTRL OUT port): U1750511.12ABC3D-P1-C2-T13 </a:t>
            </a:r>
          </a:p>
          <a:p>
            <a:pPr marL="514350" indent="-514350">
              <a:buFont typeface="+mj-lt"/>
              <a:buAutoNum type="arabicPeriod"/>
            </a:pPr>
            <a:r>
              <a:rPr lang="en-GB" sz="1600" dirty="0" smtClean="0">
                <a:latin typeface="Arial" pitchFamily="34" charset="0"/>
                <a:cs typeface="Arial" pitchFamily="34" charset="0"/>
              </a:rPr>
              <a:t>Ethernet (network) port: U1750511.12ABC3D-P1-C2-T20 </a:t>
            </a:r>
          </a:p>
          <a:p>
            <a:pPr marL="514350" indent="-514350">
              <a:buFont typeface="+mj-lt"/>
              <a:buAutoNum type="arabicPeriod"/>
            </a:pPr>
            <a:r>
              <a:rPr lang="en-GB" sz="1600" dirty="0" smtClean="0">
                <a:latin typeface="Arial" pitchFamily="34" charset="0"/>
                <a:cs typeface="Arial" pitchFamily="34" charset="0"/>
              </a:rPr>
              <a:t>Fourth host attachment port from the right: U1750511.12ABC3D-P1-C2-T0 </a:t>
            </a:r>
          </a:p>
          <a:p>
            <a:pPr marL="514350" indent="-514350">
              <a:buFont typeface="+mj-lt"/>
              <a:buAutoNum type="arabicPeriod"/>
            </a:pPr>
            <a:r>
              <a:rPr lang="en-GB" sz="1600" dirty="0" smtClean="0">
                <a:latin typeface="Arial" pitchFamily="34" charset="0"/>
                <a:cs typeface="Arial" pitchFamily="34" charset="0"/>
              </a:rPr>
              <a:t>Third host attachment port from the right: U1750511.12ABC3D-P1-C2-T1 </a:t>
            </a:r>
          </a:p>
          <a:p>
            <a:pPr marL="514350" indent="-514350">
              <a:buFont typeface="+mj-lt"/>
              <a:buAutoNum type="arabicPeriod"/>
            </a:pPr>
            <a:r>
              <a:rPr lang="en-GB" sz="1600" dirty="0" smtClean="0">
                <a:latin typeface="Arial" pitchFamily="34" charset="0"/>
                <a:cs typeface="Arial" pitchFamily="34" charset="0"/>
              </a:rPr>
              <a:t>Second host attachment port from the right: U1750511.12ABC3D-P1-C2-T2 </a:t>
            </a:r>
          </a:p>
          <a:p>
            <a:pPr marL="514350" indent="-514350">
              <a:buFont typeface="+mj-lt"/>
              <a:buAutoNum type="arabicPeriod"/>
            </a:pPr>
            <a:r>
              <a:rPr lang="en-GB" sz="1600" dirty="0" smtClean="0">
                <a:latin typeface="Arial" pitchFamily="34" charset="0"/>
                <a:cs typeface="Arial" pitchFamily="34" charset="0"/>
              </a:rPr>
              <a:t>First host attachment port from the right: U1750511.12ABC3D-P1-C2-T3 </a:t>
            </a:r>
          </a:p>
          <a:p>
            <a:endParaRPr lang="en-GB" dirty="0"/>
          </a:p>
        </p:txBody>
      </p:sp>
      <p:pic>
        <p:nvPicPr>
          <p:cNvPr id="4" name="Picture 3" descr="f2d00140.gif"/>
          <p:cNvPicPr>
            <a:picLocks noChangeAspect="1"/>
          </p:cNvPicPr>
          <p:nvPr/>
        </p:nvPicPr>
        <p:blipFill>
          <a:blip r:embed="rId2" cstate="print"/>
          <a:stretch>
            <a:fillRect/>
          </a:stretch>
        </p:blipFill>
        <p:spPr>
          <a:xfrm>
            <a:off x="2339752" y="5301208"/>
            <a:ext cx="4210050" cy="914400"/>
          </a:xfrm>
          <a:prstGeom prst="rect">
            <a:avLst/>
          </a:prstGeom>
        </p:spPr>
      </p:pic>
      <p:sp>
        <p:nvSpPr>
          <p:cNvPr id="8" name="Date Placeholder 7"/>
          <p:cNvSpPr>
            <a:spLocks noGrp="1"/>
          </p:cNvSpPr>
          <p:nvPr>
            <p:ph type="dt" sz="half" idx="10"/>
          </p:nvPr>
        </p:nvSpPr>
        <p:spPr/>
        <p:txBody>
          <a:bodyPr/>
          <a:lstStyle/>
          <a:p>
            <a:pPr>
              <a:defRPr/>
            </a:pPr>
            <a:fld id="{A39FF769-5CF5-4A49-A15B-30885AC7DB2A}"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b="1" dirty="0" smtClean="0"/>
              <a:t>Expansion </a:t>
            </a:r>
            <a:r>
              <a:rPr lang="fr-FR" b="1" dirty="0" smtClean="0"/>
              <a:t>processor</a:t>
            </a:r>
            <a:br>
              <a:rPr lang="fr-FR" b="1" dirty="0" smtClean="0"/>
            </a:br>
            <a:r>
              <a:rPr lang="fr-FR" b="1" dirty="0" smtClean="0"/>
              <a:t> </a:t>
            </a:r>
            <a:r>
              <a:rPr lang="fr-FR" b="1" dirty="0" err="1" smtClean="0"/>
              <a:t>card</a:t>
            </a:r>
            <a:r>
              <a:rPr lang="fr-FR" b="1" dirty="0" smtClean="0"/>
              <a:t> port location codes</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ports on the expansion enclosure processor card are identified by adding another suffix to the resource location code for the specific processor card. </a:t>
            </a:r>
          </a:p>
          <a:p>
            <a:r>
              <a:rPr lang="en-GB" sz="1600" dirty="0" smtClean="0">
                <a:latin typeface="Arial" pitchFamily="34" charset="0"/>
                <a:cs typeface="Arial" pitchFamily="34" charset="0"/>
              </a:rPr>
              <a:t>The disk expansion ports are located on the left side of the expansion enclosure processor card. They are identified through the </a:t>
            </a:r>
            <a:r>
              <a:rPr lang="en-GB" sz="1600" b="1" dirty="0" err="1" smtClean="0">
                <a:latin typeface="Arial" pitchFamily="34" charset="0"/>
                <a:cs typeface="Arial" pitchFamily="34" charset="0"/>
              </a:rPr>
              <a:t>C</a:t>
            </a:r>
            <a:r>
              <a:rPr lang="en-GB" sz="1600" b="1" i="1" dirty="0" err="1" smtClean="0">
                <a:latin typeface="Arial" pitchFamily="34" charset="0"/>
                <a:cs typeface="Arial" pitchFamily="34" charset="0"/>
              </a:rPr>
              <a:t>x</a:t>
            </a:r>
            <a:r>
              <a:rPr lang="en-GB" sz="1600" b="1" dirty="0" smtClean="0">
                <a:latin typeface="Arial" pitchFamily="34" charset="0"/>
                <a:cs typeface="Arial" pitchFamily="34" charset="0"/>
              </a:rPr>
              <a:t>-T</a:t>
            </a:r>
            <a:r>
              <a:rPr lang="en-GB" sz="1600" b="1" i="1" dirty="0" smtClean="0">
                <a:latin typeface="Arial" pitchFamily="34" charset="0"/>
                <a:cs typeface="Arial" pitchFamily="34" charset="0"/>
              </a:rPr>
              <a:t>y</a:t>
            </a:r>
            <a:r>
              <a:rPr lang="en-GB" sz="1600" dirty="0" smtClean="0">
                <a:latin typeface="Arial" pitchFamily="34" charset="0"/>
                <a:cs typeface="Arial" pitchFamily="34" charset="0"/>
              </a:rPr>
              <a:t> location code, where </a:t>
            </a:r>
            <a:r>
              <a:rPr lang="en-GB" sz="1600" i="1" dirty="0" smtClean="0">
                <a:latin typeface="Arial" pitchFamily="34" charset="0"/>
                <a:cs typeface="Arial" pitchFamily="34" charset="0"/>
              </a:rPr>
              <a:t>x</a:t>
            </a:r>
            <a:r>
              <a:rPr lang="en-GB" sz="1600" dirty="0" smtClean="0">
                <a:latin typeface="Arial" pitchFamily="34" charset="0"/>
                <a:cs typeface="Arial" pitchFamily="34" charset="0"/>
              </a:rPr>
              <a:t> is the location code for either the upper or lower processor card and </a:t>
            </a:r>
            <a:r>
              <a:rPr lang="en-GB" sz="1600" i="1" dirty="0" smtClean="0">
                <a:latin typeface="Arial" pitchFamily="34" charset="0"/>
                <a:cs typeface="Arial" pitchFamily="34" charset="0"/>
              </a:rPr>
              <a:t>y</a:t>
            </a:r>
            <a:r>
              <a:rPr lang="en-GB" sz="1600" dirty="0" smtClean="0">
                <a:latin typeface="Arial" pitchFamily="34" charset="0"/>
                <a:cs typeface="Arial" pitchFamily="34" charset="0"/>
              </a:rPr>
              <a:t> is the location code (from 10 to 13) for the specific disk expansion port on that card. For example, U1750EX1.12ABC3D-P1-C2-T11 is the second disk expansion port from the left on the upper processor card, and U1750Ex1.12ABC3D-P1-C4-T13 is the fourth disk expansion port from the left on the lower processor card.</a:t>
            </a:r>
          </a:p>
          <a:p>
            <a:endParaRPr lang="en-GB" dirty="0"/>
          </a:p>
        </p:txBody>
      </p:sp>
      <p:sp>
        <p:nvSpPr>
          <p:cNvPr id="7" name="Date Placeholder 6"/>
          <p:cNvSpPr>
            <a:spLocks noGrp="1"/>
          </p:cNvSpPr>
          <p:nvPr>
            <p:ph type="dt" sz="half" idx="10"/>
          </p:nvPr>
        </p:nvSpPr>
        <p:spPr/>
        <p:txBody>
          <a:bodyPr/>
          <a:lstStyle/>
          <a:p>
            <a:pPr>
              <a:defRPr/>
            </a:pPr>
            <a:fld id="{0D2F8839-3C86-455D-8A04-D291F657A4ED}"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b="1" dirty="0" smtClean="0"/>
              <a:t>Expansion </a:t>
            </a:r>
            <a:r>
              <a:rPr lang="fr-FR" b="1" dirty="0" smtClean="0"/>
              <a:t>processor </a:t>
            </a:r>
            <a:br>
              <a:rPr lang="fr-FR" b="1" dirty="0" smtClean="0"/>
            </a:br>
            <a:r>
              <a:rPr lang="fr-FR" b="1" dirty="0" err="1" smtClean="0"/>
              <a:t>card</a:t>
            </a:r>
            <a:r>
              <a:rPr lang="fr-FR" b="1" dirty="0" smtClean="0"/>
              <a:t> </a:t>
            </a:r>
            <a:r>
              <a:rPr lang="fr-FR" b="1" dirty="0" smtClean="0"/>
              <a:t>port location codes</a:t>
            </a:r>
            <a:endParaRPr lang="en-GB" dirty="0"/>
          </a:p>
        </p:txBody>
      </p:sp>
      <p:sp>
        <p:nvSpPr>
          <p:cNvPr id="3" name="Content Placeholder 2"/>
          <p:cNvSpPr>
            <a:spLocks noGrp="1"/>
          </p:cNvSpPr>
          <p:nvPr>
            <p:ph idx="1"/>
          </p:nvPr>
        </p:nvSpPr>
        <p:spPr>
          <a:xfrm>
            <a:off x="467544" y="2204864"/>
            <a:ext cx="8229600" cy="4525963"/>
          </a:xfrm>
        </p:spPr>
        <p:txBody>
          <a:bodyPr>
            <a:normAutofit/>
          </a:bodyPr>
          <a:lstStyle/>
          <a:p>
            <a:pPr>
              <a:buFont typeface="+mj-lt"/>
              <a:buAutoNum type="arabicPeriod"/>
            </a:pPr>
            <a:r>
              <a:rPr lang="en-GB" sz="1600" dirty="0" smtClean="0">
                <a:latin typeface="Arial" pitchFamily="34" charset="0"/>
                <a:cs typeface="Arial" pitchFamily="34" charset="0"/>
              </a:rPr>
              <a:t>First disk expansion port from the left (left IN port): U1750EX1.12ABC3D-P1-C2-T10 </a:t>
            </a:r>
          </a:p>
          <a:p>
            <a:pPr>
              <a:buFont typeface="+mj-lt"/>
              <a:buAutoNum type="arabicPeriod"/>
            </a:pPr>
            <a:r>
              <a:rPr lang="en-GB" sz="1600" dirty="0" smtClean="0">
                <a:latin typeface="Arial" pitchFamily="34" charset="0"/>
                <a:cs typeface="Arial" pitchFamily="34" charset="0"/>
              </a:rPr>
              <a:t>Second disk expansion port from the left (right IN port): U1750EX1.12ABC3D-P1-C2-T11 </a:t>
            </a:r>
          </a:p>
          <a:p>
            <a:pPr>
              <a:buFont typeface="+mj-lt"/>
              <a:buAutoNum type="arabicPeriod"/>
            </a:pPr>
            <a:r>
              <a:rPr lang="en-GB" sz="1600" dirty="0" smtClean="0">
                <a:latin typeface="Arial" pitchFamily="34" charset="0"/>
                <a:cs typeface="Arial" pitchFamily="34" charset="0"/>
              </a:rPr>
              <a:t>Third disk expansion port from the left (left OUT port): U1750EX1.12ABC3D-P1-C2-T12 </a:t>
            </a:r>
          </a:p>
          <a:p>
            <a:pPr>
              <a:buFont typeface="+mj-lt"/>
              <a:buAutoNum type="arabicPeriod"/>
            </a:pPr>
            <a:r>
              <a:rPr lang="en-GB" sz="1600" dirty="0" smtClean="0">
                <a:latin typeface="Arial" pitchFamily="34" charset="0"/>
                <a:cs typeface="Arial" pitchFamily="34" charset="0"/>
              </a:rPr>
              <a:t>Fourth disk expansion port from the left (right OUT port): U1750EX1.12ABC3D-P1-C2-T13 </a:t>
            </a:r>
          </a:p>
          <a:p>
            <a:pPr>
              <a:buNone/>
            </a:pPr>
            <a:endParaRPr lang="en-GB" dirty="0"/>
          </a:p>
        </p:txBody>
      </p:sp>
      <p:pic>
        <p:nvPicPr>
          <p:cNvPr id="4" name="Picture 3" descr="f2d00141.gif"/>
          <p:cNvPicPr>
            <a:picLocks noChangeAspect="1"/>
          </p:cNvPicPr>
          <p:nvPr/>
        </p:nvPicPr>
        <p:blipFill>
          <a:blip r:embed="rId2" cstate="print"/>
          <a:stretch>
            <a:fillRect/>
          </a:stretch>
        </p:blipFill>
        <p:spPr>
          <a:xfrm>
            <a:off x="1403648" y="4149080"/>
            <a:ext cx="5981494" cy="1220713"/>
          </a:xfrm>
          <a:prstGeom prst="rect">
            <a:avLst/>
          </a:prstGeom>
        </p:spPr>
      </p:pic>
      <p:sp>
        <p:nvSpPr>
          <p:cNvPr id="8" name="Date Placeholder 7"/>
          <p:cNvSpPr>
            <a:spLocks noGrp="1"/>
          </p:cNvSpPr>
          <p:nvPr>
            <p:ph type="dt" sz="half" idx="10"/>
          </p:nvPr>
        </p:nvSpPr>
        <p:spPr/>
        <p:txBody>
          <a:bodyPr/>
          <a:lstStyle/>
          <a:p>
            <a:pPr>
              <a:defRPr/>
            </a:pPr>
            <a:fld id="{46D9FE9C-047D-40FD-BAB3-4ECC614AEE16}"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Storage Manger</a:t>
            </a: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1691680" y="2132856"/>
            <a:ext cx="4762500" cy="2362200"/>
          </a:xfrm>
        </p:spPr>
      </p:pic>
      <p:sp>
        <p:nvSpPr>
          <p:cNvPr id="8" name="Date Placeholder 7"/>
          <p:cNvSpPr>
            <a:spLocks noGrp="1"/>
          </p:cNvSpPr>
          <p:nvPr>
            <p:ph type="dt" sz="half" idx="10"/>
          </p:nvPr>
        </p:nvSpPr>
        <p:spPr/>
        <p:txBody>
          <a:bodyPr/>
          <a:lstStyle/>
          <a:p>
            <a:pPr>
              <a:defRPr/>
            </a:pPr>
            <a:fld id="{7AFE3202-3607-41F1-A25C-74AC987B7C5D}"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What is a DS6000?</a:t>
            </a:r>
            <a:br>
              <a:rPr lang="en-GB" b="1" dirty="0" smtClean="0"/>
            </a:b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DS6000 system offers a high-availability, redundant, high-performance storage solution in a space-efficient, modular design. Some of the key hardware features include:</a:t>
            </a:r>
          </a:p>
          <a:p>
            <a:r>
              <a:rPr lang="en-GB" sz="1600" dirty="0" smtClean="0">
                <a:latin typeface="Arial" pitchFamily="34" charset="0"/>
                <a:cs typeface="Arial" pitchFamily="34" charset="0"/>
              </a:rPr>
              <a:t>One fibre-channel switch per processor </a:t>
            </a:r>
          </a:p>
          <a:p>
            <a:r>
              <a:rPr lang="en-GB" sz="1600" dirty="0" smtClean="0">
                <a:latin typeface="Arial" pitchFamily="34" charset="0"/>
                <a:cs typeface="Arial" pitchFamily="34" charset="0"/>
              </a:rPr>
              <a:t>Dual active controllers that provide continuous operations by using two processors that form a redundant pair to back each other up </a:t>
            </a:r>
          </a:p>
          <a:p>
            <a:r>
              <a:rPr lang="en-GB" sz="1600" dirty="0" smtClean="0">
                <a:latin typeface="Arial" pitchFamily="34" charset="0"/>
                <a:cs typeface="Arial" pitchFamily="34" charset="0"/>
              </a:rPr>
              <a:t>73-, 146- and 300-GB fibre-channel drives that can be configured as RAID 5 or 10, or both </a:t>
            </a:r>
          </a:p>
          <a:p>
            <a:r>
              <a:rPr lang="en-GB" sz="1600" dirty="0" smtClean="0">
                <a:latin typeface="Arial" pitchFamily="34" charset="0"/>
                <a:cs typeface="Arial" pitchFamily="34" charset="0"/>
              </a:rPr>
              <a:t>Disk drive modules with speeds of 10 000 or 15 000 rpm </a:t>
            </a:r>
          </a:p>
          <a:p>
            <a:r>
              <a:rPr lang="en-GB" sz="1600" dirty="0" smtClean="0">
                <a:latin typeface="Arial" pitchFamily="34" charset="0"/>
                <a:cs typeface="Arial" pitchFamily="34" charset="0"/>
              </a:rPr>
              <a:t>A battery-backed mirrored cache </a:t>
            </a:r>
          </a:p>
          <a:p>
            <a:r>
              <a:rPr lang="en-GB" sz="1600" dirty="0" smtClean="0">
                <a:latin typeface="Arial" pitchFamily="34" charset="0"/>
                <a:cs typeface="Arial" pitchFamily="34" charset="0"/>
              </a:rPr>
              <a:t>Four GB of cache and the following features shown in orange in the diagrams</a:t>
            </a:r>
          </a:p>
          <a:p>
            <a:endParaRPr lang="en-GB" dirty="0"/>
          </a:p>
        </p:txBody>
      </p:sp>
      <p:sp>
        <p:nvSpPr>
          <p:cNvPr id="7" name="Date Placeholder 6"/>
          <p:cNvSpPr>
            <a:spLocks noGrp="1"/>
          </p:cNvSpPr>
          <p:nvPr>
            <p:ph type="dt" sz="half" idx="10"/>
          </p:nvPr>
        </p:nvSpPr>
        <p:spPr/>
        <p:txBody>
          <a:bodyPr/>
          <a:lstStyle/>
          <a:p>
            <a:pPr>
              <a:defRPr/>
            </a:pPr>
            <a:fld id="{6598FDB5-0014-4410-8A45-97E2494655AC}" type="datetime1">
              <a:rPr lang="en-US" smtClean="0"/>
              <a:pPr>
                <a:defRPr/>
              </a:pPr>
              <a:t>2/12/2013</a:t>
            </a:fld>
            <a:endParaRPr lang="en-US" dirty="0"/>
          </a:p>
        </p:txBody>
      </p:sp>
      <p:sp>
        <p:nvSpPr>
          <p:cNvPr id="8" name="Footer Placeholder 7"/>
          <p:cNvSpPr>
            <a:spLocks noGrp="1"/>
          </p:cNvSpPr>
          <p:nvPr>
            <p:ph type="ftr" sz="quarter" idx="11"/>
          </p:nvPr>
        </p:nvSpPr>
        <p:spPr/>
        <p:txBody>
          <a:bodyPr/>
          <a:lstStyle/>
          <a:p>
            <a:pPr>
              <a:defRPr/>
            </a:pPr>
            <a:r>
              <a:rPr lang="en-US" dirty="0" smtClean="0"/>
              <a:t>IBM 1750 Training Course</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Storage Manger</a:t>
            </a:r>
            <a:endParaRPr lang="en-GB" dirty="0"/>
          </a:p>
        </p:txBody>
      </p:sp>
      <p:pic>
        <p:nvPicPr>
          <p:cNvPr id="8" name="Picture 2"/>
          <p:cNvPicPr>
            <a:picLocks noGrp="1" noChangeAspect="1" noChangeArrowheads="1"/>
          </p:cNvPicPr>
          <p:nvPr>
            <p:ph idx="1"/>
          </p:nvPr>
        </p:nvPicPr>
        <p:blipFill>
          <a:blip r:embed="rId2" cstate="print"/>
          <a:srcRect/>
          <a:stretch>
            <a:fillRect/>
          </a:stretch>
        </p:blipFill>
        <p:spPr bwMode="auto">
          <a:xfrm>
            <a:off x="4644008" y="2132856"/>
            <a:ext cx="4233639" cy="3129211"/>
          </a:xfrm>
          <a:prstGeom prst="rect">
            <a:avLst/>
          </a:prstGeom>
          <a:noFill/>
          <a:ln w="9525">
            <a:noFill/>
            <a:miter lim="800000"/>
            <a:headEnd/>
            <a:tailEnd/>
          </a:ln>
        </p:spPr>
      </p:pic>
      <p:sp>
        <p:nvSpPr>
          <p:cNvPr id="5" name="Rectangle 4"/>
          <p:cNvSpPr/>
          <p:nvPr/>
        </p:nvSpPr>
        <p:spPr>
          <a:xfrm>
            <a:off x="107504" y="3140968"/>
            <a:ext cx="4572000" cy="1323439"/>
          </a:xfrm>
          <a:prstGeom prst="rect">
            <a:avLst/>
          </a:prstGeom>
        </p:spPr>
        <p:txBody>
          <a:bodyPr>
            <a:spAutoFit/>
          </a:bodyPr>
          <a:lstStyle/>
          <a:p>
            <a:r>
              <a:rPr lang="en-GB" sz="1600" dirty="0" smtClean="0"/>
              <a:t> </a:t>
            </a:r>
          </a:p>
          <a:p>
            <a:endParaRPr lang="en-GB" sz="1600" dirty="0" smtClean="0"/>
          </a:p>
          <a:p>
            <a:r>
              <a:rPr lang="en-GB" sz="1600" dirty="0" smtClean="0">
                <a:latin typeface="Arial" pitchFamily="34" charset="0"/>
                <a:cs typeface="Arial" pitchFamily="34" charset="0"/>
              </a:rPr>
              <a:t>The DS Storage Manager can be accessed from any location that has network access using a Web browser</a:t>
            </a:r>
            <a:endParaRPr lang="en-GB" sz="1600" dirty="0">
              <a:latin typeface="Arial" pitchFamily="34" charset="0"/>
              <a:cs typeface="Arial" pitchFamily="34" charset="0"/>
            </a:endParaRPr>
          </a:p>
        </p:txBody>
      </p:sp>
      <p:sp>
        <p:nvSpPr>
          <p:cNvPr id="6" name="Rectangle 5"/>
          <p:cNvSpPr/>
          <p:nvPr/>
        </p:nvSpPr>
        <p:spPr>
          <a:xfrm>
            <a:off x="107504" y="2060848"/>
            <a:ext cx="4572000" cy="1077218"/>
          </a:xfrm>
          <a:prstGeom prst="rect">
            <a:avLst/>
          </a:prstGeom>
        </p:spPr>
        <p:txBody>
          <a:bodyPr>
            <a:spAutoFit/>
          </a:bodyPr>
          <a:lstStyle/>
          <a:p>
            <a:r>
              <a:rPr lang="en-GB" sz="1600" dirty="0" smtClean="0">
                <a:latin typeface="Arial" pitchFamily="34" charset="0"/>
                <a:cs typeface="Arial" pitchFamily="34" charset="0"/>
              </a:rPr>
              <a:t>From the DS Storage Manager, you can manage your configuration files, monitor your system, manage your hardware, configure your storage, and manage Copy Services</a:t>
            </a:r>
            <a:endParaRPr lang="en-GB" sz="1600" dirty="0">
              <a:latin typeface="Arial" pitchFamily="34" charset="0"/>
              <a:cs typeface="Arial" pitchFamily="34" charset="0"/>
            </a:endParaRPr>
          </a:p>
        </p:txBody>
      </p:sp>
      <p:sp>
        <p:nvSpPr>
          <p:cNvPr id="12" name="Date Placeholder 11"/>
          <p:cNvSpPr>
            <a:spLocks noGrp="1"/>
          </p:cNvSpPr>
          <p:nvPr>
            <p:ph type="dt" sz="half" idx="10"/>
          </p:nvPr>
        </p:nvSpPr>
        <p:spPr/>
        <p:txBody>
          <a:bodyPr/>
          <a:lstStyle/>
          <a:p>
            <a:pPr>
              <a:defRPr/>
            </a:pPr>
            <a:fld id="{A1B7C1FB-1AFB-47C7-B2BB-E76B0B0606D2}" type="datetime1">
              <a:rPr lang="en-US" smtClean="0"/>
              <a:pPr>
                <a:defRPr/>
              </a:pPr>
              <a:t>2/12/2013</a:t>
            </a:fld>
            <a:endParaRPr lang="en-US"/>
          </a:p>
        </p:txBody>
      </p:sp>
      <p:sp>
        <p:nvSpPr>
          <p:cNvPr id="13" name="Footer Placeholder 12"/>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Storage Manger</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644008" y="1484784"/>
            <a:ext cx="4331061" cy="3201219"/>
          </a:xfrm>
          <a:prstGeom prst="rect">
            <a:avLst/>
          </a:prstGeom>
          <a:noFill/>
          <a:ln w="9525">
            <a:noFill/>
            <a:miter lim="800000"/>
            <a:headEnd/>
            <a:tailEnd/>
          </a:ln>
        </p:spPr>
      </p:pic>
      <p:sp>
        <p:nvSpPr>
          <p:cNvPr id="5" name="Rectangle 4"/>
          <p:cNvSpPr/>
          <p:nvPr/>
        </p:nvSpPr>
        <p:spPr>
          <a:xfrm>
            <a:off x="323528" y="2132856"/>
            <a:ext cx="184731" cy="2031325"/>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dirty="0"/>
          </a:p>
        </p:txBody>
      </p:sp>
      <p:sp>
        <p:nvSpPr>
          <p:cNvPr id="6" name="Rectangle 5"/>
          <p:cNvSpPr/>
          <p:nvPr/>
        </p:nvSpPr>
        <p:spPr>
          <a:xfrm>
            <a:off x="107504" y="1196752"/>
            <a:ext cx="4572000" cy="4832092"/>
          </a:xfrm>
          <a:prstGeom prst="rect">
            <a:avLst/>
          </a:prstGeom>
        </p:spPr>
        <p:txBody>
          <a:bodyPr>
            <a:spAutoFit/>
          </a:bodyPr>
          <a:lstStyle/>
          <a:p>
            <a:pPr>
              <a:buFont typeface="Arial" pitchFamily="34" charset="0"/>
              <a:buChar char="•"/>
            </a:pPr>
            <a:r>
              <a:rPr lang="en-GB" sz="1400" b="1" dirty="0" smtClean="0">
                <a:latin typeface="Arial" pitchFamily="34" charset="0"/>
                <a:cs typeface="Arial" pitchFamily="34" charset="0"/>
              </a:rPr>
              <a:t>Under Monitor system, you can: review system summaries </a:t>
            </a:r>
          </a:p>
          <a:p>
            <a:pPr lvl="1">
              <a:buFont typeface="Arial" pitchFamily="34" charset="0"/>
              <a:buChar char="•"/>
            </a:pPr>
            <a:r>
              <a:rPr lang="en-GB" sz="1400" dirty="0" smtClean="0">
                <a:latin typeface="Arial" pitchFamily="34" charset="0"/>
                <a:cs typeface="Arial" pitchFamily="34" charset="0"/>
              </a:rPr>
              <a:t>review physical summaries </a:t>
            </a:r>
          </a:p>
          <a:p>
            <a:pPr lvl="1">
              <a:buFont typeface="Arial" pitchFamily="34" charset="0"/>
              <a:buChar char="•"/>
            </a:pPr>
            <a:r>
              <a:rPr lang="en-GB" sz="1400" dirty="0" smtClean="0">
                <a:latin typeface="Arial" pitchFamily="34" charset="0"/>
                <a:cs typeface="Arial" pitchFamily="34" charset="0"/>
              </a:rPr>
              <a:t>review long running task summaries </a:t>
            </a:r>
          </a:p>
          <a:p>
            <a:pPr lvl="1">
              <a:buFont typeface="Arial" pitchFamily="34" charset="0"/>
              <a:buChar char="•"/>
            </a:pPr>
            <a:r>
              <a:rPr lang="en-GB" sz="1400" dirty="0" smtClean="0">
                <a:latin typeface="Arial" pitchFamily="34" charset="0"/>
                <a:cs typeface="Arial" pitchFamily="34" charset="0"/>
              </a:rPr>
              <a:t>review properties </a:t>
            </a:r>
          </a:p>
          <a:p>
            <a:pPr lvl="1">
              <a:buFont typeface="Arial" pitchFamily="34" charset="0"/>
              <a:buChar char="•"/>
            </a:pPr>
            <a:r>
              <a:rPr lang="en-GB" sz="1400" dirty="0" smtClean="0">
                <a:latin typeface="Arial" pitchFamily="34" charset="0"/>
                <a:cs typeface="Arial" pitchFamily="34" charset="0"/>
              </a:rPr>
              <a:t>review logs </a:t>
            </a:r>
          </a:p>
          <a:p>
            <a:pPr lvl="1">
              <a:buFont typeface="Arial" pitchFamily="34" charset="0"/>
              <a:buChar char="•"/>
            </a:pPr>
            <a:r>
              <a:rPr lang="en-GB" sz="1400" dirty="0" smtClean="0">
                <a:latin typeface="Arial" pitchFamily="34" charset="0"/>
                <a:cs typeface="Arial" pitchFamily="34" charset="0"/>
              </a:rPr>
              <a:t>find IBM contact information </a:t>
            </a:r>
          </a:p>
          <a:p>
            <a:pPr lvl="1">
              <a:buFont typeface="Arial" pitchFamily="34" charset="0"/>
              <a:buChar char="•"/>
            </a:pPr>
            <a:r>
              <a:rPr lang="en-GB" sz="1400" dirty="0" smtClean="0">
                <a:latin typeface="Arial" pitchFamily="34" charset="0"/>
                <a:cs typeface="Arial" pitchFamily="34" charset="0"/>
              </a:rPr>
              <a:t>create and modify user accounts </a:t>
            </a:r>
          </a:p>
          <a:p>
            <a:pPr>
              <a:buFont typeface="Arial" pitchFamily="34" charset="0"/>
              <a:buChar char="•"/>
            </a:pPr>
            <a:r>
              <a:rPr lang="en-GB" sz="1400" b="1" dirty="0" smtClean="0">
                <a:latin typeface="Arial" pitchFamily="34" charset="0"/>
                <a:cs typeface="Arial" pitchFamily="34" charset="0"/>
              </a:rPr>
              <a:t>Under Manage hardware, you can manage: storage complexes </a:t>
            </a:r>
          </a:p>
          <a:p>
            <a:pPr lvl="1">
              <a:buFont typeface="Arial" pitchFamily="34" charset="0"/>
              <a:buChar char="•"/>
            </a:pPr>
            <a:r>
              <a:rPr lang="en-GB" sz="1400" dirty="0" smtClean="0">
                <a:latin typeface="Arial" pitchFamily="34" charset="0"/>
                <a:cs typeface="Arial" pitchFamily="34" charset="0"/>
              </a:rPr>
              <a:t>storage units </a:t>
            </a:r>
          </a:p>
          <a:p>
            <a:pPr lvl="1">
              <a:buFont typeface="Arial" pitchFamily="34" charset="0"/>
              <a:buChar char="•"/>
            </a:pPr>
            <a:r>
              <a:rPr lang="en-GB" sz="1400" dirty="0" smtClean="0">
                <a:latin typeface="Arial" pitchFamily="34" charset="0"/>
                <a:cs typeface="Arial" pitchFamily="34" charset="0"/>
              </a:rPr>
              <a:t>host systems </a:t>
            </a:r>
          </a:p>
          <a:p>
            <a:pPr>
              <a:buFont typeface="Arial" pitchFamily="34" charset="0"/>
              <a:buChar char="•"/>
            </a:pPr>
            <a:r>
              <a:rPr lang="en-GB" sz="1400" b="1" dirty="0" smtClean="0">
                <a:latin typeface="Arial" pitchFamily="34" charset="0"/>
                <a:cs typeface="Arial" pitchFamily="34" charset="0"/>
              </a:rPr>
              <a:t>Under Configure storage, you can configure:</a:t>
            </a:r>
          </a:p>
          <a:p>
            <a:pPr lvl="1">
              <a:buFont typeface="Arial" pitchFamily="34" charset="0"/>
              <a:buChar char="•"/>
            </a:pPr>
            <a:r>
              <a:rPr lang="en-GB" sz="1400" dirty="0" smtClean="0">
                <a:latin typeface="Arial" pitchFamily="34" charset="0"/>
                <a:cs typeface="Arial" pitchFamily="34" charset="0"/>
              </a:rPr>
              <a:t> arrays ranks </a:t>
            </a:r>
          </a:p>
          <a:p>
            <a:pPr lvl="1">
              <a:buFont typeface="Arial" pitchFamily="34" charset="0"/>
              <a:buChar char="•"/>
            </a:pPr>
            <a:r>
              <a:rPr lang="en-GB" sz="1400" dirty="0" smtClean="0">
                <a:latin typeface="Arial" pitchFamily="34" charset="0"/>
                <a:cs typeface="Arial" pitchFamily="34" charset="0"/>
              </a:rPr>
              <a:t>extent pools </a:t>
            </a:r>
          </a:p>
          <a:p>
            <a:pPr lvl="1">
              <a:buFont typeface="Arial" pitchFamily="34" charset="0"/>
              <a:buChar char="•"/>
            </a:pPr>
            <a:r>
              <a:rPr lang="en-GB" sz="1400" dirty="0" smtClean="0">
                <a:latin typeface="Arial" pitchFamily="34" charset="0"/>
                <a:cs typeface="Arial" pitchFamily="34" charset="0"/>
              </a:rPr>
              <a:t>open-systems volumes </a:t>
            </a:r>
          </a:p>
          <a:p>
            <a:pPr lvl="1">
              <a:buFont typeface="Arial" pitchFamily="34" charset="0"/>
              <a:buChar char="•"/>
            </a:pPr>
            <a:r>
              <a:rPr lang="en-GB" sz="1400" dirty="0" err="1" smtClean="0">
                <a:latin typeface="Arial" pitchFamily="34" charset="0"/>
                <a:cs typeface="Arial" pitchFamily="34" charset="0"/>
              </a:rPr>
              <a:t>zSeries</a:t>
            </a:r>
            <a:r>
              <a:rPr lang="en-GB" sz="1400" dirty="0" smtClean="0">
                <a:latin typeface="Arial" pitchFamily="34" charset="0"/>
                <a:cs typeface="Arial" pitchFamily="34" charset="0"/>
              </a:rPr>
              <a:t> volumes </a:t>
            </a:r>
          </a:p>
          <a:p>
            <a:pPr lvl="1">
              <a:buFont typeface="Arial" pitchFamily="34" charset="0"/>
              <a:buChar char="•"/>
            </a:pPr>
            <a:r>
              <a:rPr lang="en-GB" sz="1400" dirty="0" smtClean="0">
                <a:latin typeface="Arial" pitchFamily="34" charset="0"/>
                <a:cs typeface="Arial" pitchFamily="34" charset="0"/>
              </a:rPr>
              <a:t>Under Copy Services, you can manage: </a:t>
            </a:r>
          </a:p>
          <a:p>
            <a:pPr lvl="1">
              <a:buFont typeface="Arial" pitchFamily="34" charset="0"/>
              <a:buChar char="•"/>
            </a:pPr>
            <a:r>
              <a:rPr lang="en-GB" sz="1400" dirty="0" smtClean="0">
                <a:latin typeface="Arial" pitchFamily="34" charset="0"/>
                <a:cs typeface="Arial" pitchFamily="34" charset="0"/>
              </a:rPr>
              <a:t> </a:t>
            </a:r>
            <a:r>
              <a:rPr lang="en-GB" sz="1400" dirty="0" err="1" smtClean="0">
                <a:latin typeface="Arial" pitchFamily="34" charset="0"/>
                <a:cs typeface="Arial" pitchFamily="34" charset="0"/>
              </a:rPr>
              <a:t>FlashCopy</a:t>
            </a:r>
            <a:r>
              <a:rPr lang="en-GB" sz="1400" dirty="0" smtClean="0">
                <a:latin typeface="Arial" pitchFamily="34" charset="0"/>
                <a:cs typeface="Arial" pitchFamily="34" charset="0"/>
              </a:rPr>
              <a:t> </a:t>
            </a:r>
          </a:p>
          <a:p>
            <a:pPr lvl="1">
              <a:buFont typeface="Arial" pitchFamily="34" charset="0"/>
              <a:buChar char="•"/>
            </a:pPr>
            <a:r>
              <a:rPr lang="en-GB" sz="1400" dirty="0" smtClean="0">
                <a:latin typeface="Arial" pitchFamily="34" charset="0"/>
                <a:cs typeface="Arial" pitchFamily="34" charset="0"/>
              </a:rPr>
              <a:t>Paths </a:t>
            </a:r>
          </a:p>
          <a:p>
            <a:pPr lvl="1">
              <a:buFont typeface="Arial" pitchFamily="34" charset="0"/>
              <a:buChar char="•"/>
            </a:pPr>
            <a:r>
              <a:rPr lang="en-GB" sz="1400" dirty="0" smtClean="0">
                <a:latin typeface="Arial" pitchFamily="34" charset="0"/>
                <a:cs typeface="Arial" pitchFamily="34" charset="0"/>
              </a:rPr>
              <a:t>Metro Mirror </a:t>
            </a:r>
          </a:p>
          <a:p>
            <a:pPr lvl="1">
              <a:buFont typeface="Arial" pitchFamily="34" charset="0"/>
              <a:buChar char="•"/>
            </a:pPr>
            <a:r>
              <a:rPr lang="en-GB" sz="1400" dirty="0" smtClean="0">
                <a:latin typeface="Arial" pitchFamily="34" charset="0"/>
                <a:cs typeface="Arial" pitchFamily="34" charset="0"/>
              </a:rPr>
              <a:t>Global Mirror </a:t>
            </a:r>
            <a:endParaRPr lang="en-GB" sz="1400" dirty="0">
              <a:latin typeface="Arial" pitchFamily="34" charset="0"/>
              <a:cs typeface="Arial" pitchFamily="34" charset="0"/>
            </a:endParaRPr>
          </a:p>
        </p:txBody>
      </p:sp>
      <p:sp>
        <p:nvSpPr>
          <p:cNvPr id="12" name="Date Placeholder 11"/>
          <p:cNvSpPr>
            <a:spLocks noGrp="1"/>
          </p:cNvSpPr>
          <p:nvPr>
            <p:ph type="dt" sz="half" idx="10"/>
          </p:nvPr>
        </p:nvSpPr>
        <p:spPr/>
        <p:txBody>
          <a:bodyPr/>
          <a:lstStyle/>
          <a:p>
            <a:pPr>
              <a:defRPr/>
            </a:pPr>
            <a:fld id="{1F8C701E-E9B9-4C0E-88AC-B2D8E055ED90}" type="datetime1">
              <a:rPr lang="en-US" smtClean="0"/>
              <a:pPr>
                <a:defRPr/>
              </a:pPr>
              <a:t>2/12/2013</a:t>
            </a:fld>
            <a:endParaRPr lang="en-US"/>
          </a:p>
        </p:txBody>
      </p:sp>
      <p:sp>
        <p:nvSpPr>
          <p:cNvPr id="13" name="Footer Placeholder 12"/>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Servicing the DS6000</a:t>
            </a: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1547664" y="2060848"/>
            <a:ext cx="4762500" cy="2362200"/>
          </a:xfrm>
        </p:spPr>
      </p:pic>
      <p:sp>
        <p:nvSpPr>
          <p:cNvPr id="8" name="Date Placeholder 7"/>
          <p:cNvSpPr>
            <a:spLocks noGrp="1"/>
          </p:cNvSpPr>
          <p:nvPr>
            <p:ph type="dt" sz="half" idx="10"/>
          </p:nvPr>
        </p:nvSpPr>
        <p:spPr/>
        <p:txBody>
          <a:bodyPr/>
          <a:lstStyle/>
          <a:p>
            <a:pPr>
              <a:defRPr/>
            </a:pPr>
            <a:fld id="{A503F552-E8D3-40C3-A211-3211D5A7208F}"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Servicing the DS6000</a:t>
            </a:r>
            <a:endParaRPr lang="en-GB" dirty="0"/>
          </a:p>
        </p:txBody>
      </p:sp>
      <p:sp>
        <p:nvSpPr>
          <p:cNvPr id="5" name="Content Placeholder 4"/>
          <p:cNvSpPr>
            <a:spLocks noGrp="1"/>
          </p:cNvSpPr>
          <p:nvPr>
            <p:ph idx="1"/>
          </p:nvPr>
        </p:nvSpPr>
        <p:spPr/>
        <p:txBody>
          <a:bodyPr>
            <a:normAutofit/>
          </a:bodyPr>
          <a:lstStyle/>
          <a:p>
            <a:endParaRPr lang="en-GB" sz="1600" b="1" dirty="0" smtClean="0"/>
          </a:p>
          <a:p>
            <a:r>
              <a:rPr lang="en-GB" sz="1600" dirty="0" smtClean="0">
                <a:latin typeface="Arial" pitchFamily="34" charset="0"/>
                <a:cs typeface="Arial" pitchFamily="34" charset="0"/>
              </a:rPr>
              <a:t>Concurrent FRUS  </a:t>
            </a:r>
          </a:p>
          <a:p>
            <a:r>
              <a:rPr lang="en-GB" sz="1600" dirty="0" smtClean="0">
                <a:latin typeface="Arial" pitchFamily="34" charset="0"/>
                <a:cs typeface="Arial" pitchFamily="34" charset="0"/>
              </a:rPr>
              <a:t>Special procedures FRU’s!</a:t>
            </a:r>
          </a:p>
          <a:p>
            <a:r>
              <a:rPr lang="en-GB" sz="1600" dirty="0" smtClean="0">
                <a:latin typeface="Arial" pitchFamily="34" charset="0"/>
                <a:cs typeface="Arial" pitchFamily="34" charset="0"/>
              </a:rPr>
              <a:t>Following a light path to perform unguided service</a:t>
            </a:r>
          </a:p>
          <a:p>
            <a:r>
              <a:rPr lang="en-GB" sz="1600" dirty="0" smtClean="0">
                <a:latin typeface="Arial" pitchFamily="34" charset="0"/>
                <a:cs typeface="Arial" pitchFamily="34" charset="0"/>
              </a:rPr>
              <a:t>Performing a guided service through the problem log</a:t>
            </a:r>
          </a:p>
          <a:p>
            <a:r>
              <a:rPr lang="en-GB" sz="1600" dirty="0" smtClean="0">
                <a:latin typeface="Arial" pitchFamily="34" charset="0"/>
                <a:cs typeface="Arial" pitchFamily="34" charset="0"/>
              </a:rPr>
              <a:t>Viewing logs</a:t>
            </a:r>
          </a:p>
          <a:p>
            <a:r>
              <a:rPr lang="en-GB" sz="1600" dirty="0" smtClean="0">
                <a:latin typeface="Arial" pitchFamily="34" charset="0"/>
                <a:cs typeface="Arial" pitchFamily="34" charset="0"/>
              </a:rPr>
              <a:t>Removing the disk drive module</a:t>
            </a:r>
          </a:p>
          <a:p>
            <a:r>
              <a:rPr lang="en-GB" sz="1600" dirty="0" smtClean="0">
                <a:latin typeface="Arial" pitchFamily="34" charset="0"/>
                <a:cs typeface="Arial" pitchFamily="34" charset="0"/>
              </a:rPr>
              <a:t>Removing the front display panel</a:t>
            </a:r>
          </a:p>
          <a:p>
            <a:r>
              <a:rPr lang="en-GB" sz="1600" dirty="0" smtClean="0">
                <a:latin typeface="Arial" pitchFamily="34" charset="0"/>
                <a:cs typeface="Arial" pitchFamily="34" charset="0"/>
              </a:rPr>
              <a:t>Removing the power supply</a:t>
            </a:r>
          </a:p>
          <a:p>
            <a:r>
              <a:rPr lang="en-GB" sz="1600" dirty="0" smtClean="0">
                <a:latin typeface="Arial" pitchFamily="34" charset="0"/>
                <a:cs typeface="Arial" pitchFamily="34" charset="0"/>
              </a:rPr>
              <a:t>Removing the rear operator panel</a:t>
            </a:r>
          </a:p>
          <a:p>
            <a:r>
              <a:rPr lang="en-GB" sz="1600" dirty="0" smtClean="0">
                <a:latin typeface="Arial" pitchFamily="34" charset="0"/>
                <a:cs typeface="Arial" pitchFamily="34" charset="0"/>
              </a:rPr>
              <a:t>Removing the battery backup unit</a:t>
            </a:r>
          </a:p>
          <a:p>
            <a:r>
              <a:rPr lang="en-GB" sz="1600" dirty="0" smtClean="0">
                <a:latin typeface="Arial" pitchFamily="34" charset="0"/>
                <a:cs typeface="Arial" pitchFamily="34" charset="0"/>
              </a:rPr>
              <a:t>Removing the processor card</a:t>
            </a:r>
          </a:p>
          <a:p>
            <a:r>
              <a:rPr lang="en-GB" sz="1600" dirty="0" smtClean="0">
                <a:latin typeface="Arial" pitchFamily="34" charset="0"/>
                <a:cs typeface="Arial" pitchFamily="34" charset="0"/>
              </a:rPr>
              <a:t>Removing </a:t>
            </a:r>
            <a:r>
              <a:rPr lang="en-GB" sz="1600" dirty="0" err="1" smtClean="0">
                <a:latin typeface="Arial" pitchFamily="34" charset="0"/>
                <a:cs typeface="Arial" pitchFamily="34" charset="0"/>
              </a:rPr>
              <a:t>fiber</a:t>
            </a:r>
            <a:r>
              <a:rPr lang="en-GB" sz="1600" dirty="0" smtClean="0">
                <a:latin typeface="Arial" pitchFamily="34" charset="0"/>
                <a:cs typeface="Arial" pitchFamily="34" charset="0"/>
              </a:rPr>
              <a:t> optic cables and SFPs</a:t>
            </a:r>
            <a:endParaRPr lang="en-GB" sz="1600" dirty="0">
              <a:latin typeface="Arial" pitchFamily="34" charset="0"/>
              <a:cs typeface="Arial" pitchFamily="34" charset="0"/>
            </a:endParaRPr>
          </a:p>
        </p:txBody>
      </p:sp>
      <p:sp>
        <p:nvSpPr>
          <p:cNvPr id="8" name="Date Placeholder 7"/>
          <p:cNvSpPr>
            <a:spLocks noGrp="1"/>
          </p:cNvSpPr>
          <p:nvPr>
            <p:ph type="dt" sz="half" idx="10"/>
          </p:nvPr>
        </p:nvSpPr>
        <p:spPr/>
        <p:txBody>
          <a:bodyPr/>
          <a:lstStyle/>
          <a:p>
            <a:pPr>
              <a:defRPr/>
            </a:pPr>
            <a:fld id="{7B08DE0E-648D-4DC5-B55B-7E86B827AD24}"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algn="ctr"/>
            <a:r>
              <a:rPr lang="en-GB" b="1" dirty="0" smtClean="0"/>
              <a:t>Concurrent FRUS</a:t>
            </a:r>
            <a:br>
              <a:rPr lang="en-GB" b="1" dirty="0" smtClean="0"/>
            </a:br>
            <a:endParaRPr lang="en-GB" dirty="0"/>
          </a:p>
        </p:txBody>
      </p:sp>
      <p:sp>
        <p:nvSpPr>
          <p:cNvPr id="5" name="Content Placeholder 4"/>
          <p:cNvSpPr>
            <a:spLocks noGrp="1"/>
          </p:cNvSpPr>
          <p:nvPr>
            <p:ph idx="1"/>
          </p:nvPr>
        </p:nvSpPr>
        <p:spPr/>
        <p:txBody>
          <a:bodyPr/>
          <a:lstStyle/>
          <a:p>
            <a:r>
              <a:rPr lang="en-GB" sz="1600" dirty="0" smtClean="0">
                <a:latin typeface="Arial" pitchFamily="34" charset="0"/>
                <a:cs typeface="Arial" pitchFamily="34" charset="0"/>
              </a:rPr>
              <a:t>Power Supply’s Hot Swap</a:t>
            </a:r>
          </a:p>
          <a:p>
            <a:r>
              <a:rPr lang="en-GB" sz="1600" dirty="0" smtClean="0">
                <a:latin typeface="Arial" pitchFamily="34" charset="0"/>
                <a:cs typeface="Arial" pitchFamily="34" charset="0"/>
              </a:rPr>
              <a:t>Disk Hot Swap Note must be same size disk and speed</a:t>
            </a:r>
          </a:p>
          <a:p>
            <a:r>
              <a:rPr lang="en-GB" sz="1600" dirty="0" smtClean="0">
                <a:latin typeface="Arial" pitchFamily="34" charset="0"/>
                <a:cs typeface="Arial" pitchFamily="34" charset="0"/>
              </a:rPr>
              <a:t>Front Display Hot Swap</a:t>
            </a:r>
          </a:p>
          <a:p>
            <a:r>
              <a:rPr lang="en-GB" sz="1600" dirty="0">
                <a:latin typeface="Arial" pitchFamily="34" charset="0"/>
                <a:cs typeface="Arial" pitchFamily="34" charset="0"/>
              </a:rPr>
              <a:t>Battery Backup Hot Swap</a:t>
            </a:r>
          </a:p>
          <a:p>
            <a:r>
              <a:rPr lang="en-GB" sz="1600" dirty="0" err="1" smtClean="0">
                <a:latin typeface="Arial" pitchFamily="34" charset="0"/>
                <a:cs typeface="Arial" pitchFamily="34" charset="0"/>
              </a:rPr>
              <a:t>Fiber</a:t>
            </a:r>
            <a:r>
              <a:rPr lang="en-GB" sz="1600" dirty="0" smtClean="0">
                <a:latin typeface="Arial" pitchFamily="34" charset="0"/>
                <a:cs typeface="Arial" pitchFamily="34" charset="0"/>
              </a:rPr>
              <a:t> </a:t>
            </a:r>
            <a:r>
              <a:rPr lang="en-GB" sz="1600" dirty="0">
                <a:latin typeface="Arial" pitchFamily="34" charset="0"/>
                <a:cs typeface="Arial" pitchFamily="34" charset="0"/>
              </a:rPr>
              <a:t>optic cables and </a:t>
            </a:r>
            <a:r>
              <a:rPr lang="en-GB" sz="1600" dirty="0" smtClean="0">
                <a:latin typeface="Arial" pitchFamily="34" charset="0"/>
                <a:cs typeface="Arial" pitchFamily="34" charset="0"/>
              </a:rPr>
              <a:t>SFPs Hot Swap</a:t>
            </a:r>
            <a:endParaRPr lang="en-GB" sz="1600" dirty="0">
              <a:latin typeface="Arial" pitchFamily="34" charset="0"/>
              <a:cs typeface="Arial" pitchFamily="34" charset="0"/>
            </a:endParaRPr>
          </a:p>
          <a:p>
            <a:endParaRPr lang="en-GB" dirty="0"/>
          </a:p>
        </p:txBody>
      </p:sp>
      <p:sp>
        <p:nvSpPr>
          <p:cNvPr id="8" name="Date Placeholder 7"/>
          <p:cNvSpPr>
            <a:spLocks noGrp="1"/>
          </p:cNvSpPr>
          <p:nvPr>
            <p:ph type="dt" sz="half" idx="10"/>
          </p:nvPr>
        </p:nvSpPr>
        <p:spPr/>
        <p:txBody>
          <a:bodyPr/>
          <a:lstStyle/>
          <a:p>
            <a:pPr>
              <a:defRPr/>
            </a:pPr>
            <a:fld id="{F94F5B31-FA39-458F-A7E9-ED9976AC0637}"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Special procedures FRU’s!</a:t>
            </a:r>
            <a:endParaRPr lang="en-GB" dirty="0"/>
          </a:p>
        </p:txBody>
      </p:sp>
      <p:sp>
        <p:nvSpPr>
          <p:cNvPr id="3" name="Content Placeholder 2"/>
          <p:cNvSpPr>
            <a:spLocks noGrp="1"/>
          </p:cNvSpPr>
          <p:nvPr>
            <p:ph idx="1"/>
          </p:nvPr>
        </p:nvSpPr>
        <p:spPr/>
        <p:txBody>
          <a:bodyPr>
            <a:normAutofit/>
          </a:bodyPr>
          <a:lstStyle/>
          <a:p>
            <a:r>
              <a:rPr lang="en-GB" sz="1600" b="1" dirty="0">
                <a:latin typeface="Arial" pitchFamily="34" charset="0"/>
                <a:cs typeface="Arial" pitchFamily="34" charset="0"/>
              </a:rPr>
              <a:t>P</a:t>
            </a:r>
            <a:r>
              <a:rPr lang="en-GB" sz="1600" b="1" dirty="0" smtClean="0">
                <a:latin typeface="Arial" pitchFamily="34" charset="0"/>
                <a:cs typeface="Arial" pitchFamily="34" charset="0"/>
              </a:rPr>
              <a:t>rocessor card: </a:t>
            </a:r>
            <a:r>
              <a:rPr lang="en-GB" sz="1600" dirty="0" smtClean="0">
                <a:latin typeface="Arial" pitchFamily="34" charset="0"/>
                <a:cs typeface="Arial" pitchFamily="34" charset="0"/>
              </a:rPr>
              <a:t>The processor cards carries the configurations of the disk array and the configuration of EXP 1 or 2. If a second user processor card is used it will in some case over </a:t>
            </a:r>
            <a:r>
              <a:rPr lang="en-GB" sz="1600" dirty="0">
                <a:latin typeface="Arial" pitchFamily="34" charset="0"/>
                <a:cs typeface="Arial" pitchFamily="34" charset="0"/>
              </a:rPr>
              <a:t>write the current </a:t>
            </a:r>
            <a:r>
              <a:rPr lang="en-GB" sz="1600" dirty="0" err="1">
                <a:latin typeface="Arial" pitchFamily="34" charset="0"/>
                <a:cs typeface="Arial" pitchFamily="34" charset="0"/>
              </a:rPr>
              <a:t>config</a:t>
            </a:r>
            <a:r>
              <a:rPr lang="en-GB" sz="1600" dirty="0">
                <a:latin typeface="Arial" pitchFamily="34" charset="0"/>
                <a:cs typeface="Arial" pitchFamily="34" charset="0"/>
              </a:rPr>
              <a:t> of the system and lose customer data! </a:t>
            </a:r>
            <a:r>
              <a:rPr lang="en-GB" sz="1600" dirty="0" smtClean="0">
                <a:latin typeface="Arial" pitchFamily="34" charset="0"/>
                <a:cs typeface="Arial" pitchFamily="34" charset="0"/>
              </a:rPr>
              <a:t>The option are buy new from IBM at $17.500 or if required GMT360 can provide a replacement card at $2000</a:t>
            </a:r>
            <a:endParaRPr lang="en-GB" sz="1600" dirty="0">
              <a:latin typeface="Arial" pitchFamily="34" charset="0"/>
              <a:cs typeface="Arial" pitchFamily="34" charset="0"/>
            </a:endParaRPr>
          </a:p>
          <a:p>
            <a:r>
              <a:rPr lang="en-GB" sz="1600" b="1" dirty="0">
                <a:latin typeface="Arial" pitchFamily="34" charset="0"/>
                <a:cs typeface="Arial" pitchFamily="34" charset="0"/>
              </a:rPr>
              <a:t>Rear operator </a:t>
            </a:r>
            <a:r>
              <a:rPr lang="en-GB" sz="1600" b="1" dirty="0" smtClean="0">
                <a:latin typeface="Arial" pitchFamily="34" charset="0"/>
                <a:cs typeface="Arial" pitchFamily="34" charset="0"/>
              </a:rPr>
              <a:t>panel: </a:t>
            </a:r>
            <a:r>
              <a:rPr lang="en-GB" sz="1600" dirty="0" smtClean="0">
                <a:latin typeface="Arial" pitchFamily="34" charset="0"/>
                <a:cs typeface="Arial" pitchFamily="34" charset="0"/>
              </a:rPr>
              <a:t>This card can only be replaced with a new IBM </a:t>
            </a:r>
            <a:r>
              <a:rPr lang="en-GB" sz="1600" dirty="0" err="1" smtClean="0">
                <a:latin typeface="Arial" pitchFamily="34" charset="0"/>
                <a:cs typeface="Arial" pitchFamily="34" charset="0"/>
              </a:rPr>
              <a:t>cadr</a:t>
            </a:r>
            <a:r>
              <a:rPr lang="en-GB" sz="1600" dirty="0" smtClean="0">
                <a:latin typeface="Arial" pitchFamily="34" charset="0"/>
                <a:cs typeface="Arial" pitchFamily="34" charset="0"/>
              </a:rPr>
              <a:t> as once installed in a system it is writing too by the processor card with the unique ID of system and cannot be changed by IBM or GMT360.These cards rarely fail</a:t>
            </a:r>
            <a:r>
              <a:rPr lang="en-GB" sz="1600" dirty="0" smtClean="0"/>
              <a:t>. </a:t>
            </a:r>
            <a:endParaRPr lang="en-GB" sz="1600" b="1" dirty="0"/>
          </a:p>
        </p:txBody>
      </p:sp>
      <p:sp>
        <p:nvSpPr>
          <p:cNvPr id="7" name="Date Placeholder 6"/>
          <p:cNvSpPr>
            <a:spLocks noGrp="1"/>
          </p:cNvSpPr>
          <p:nvPr>
            <p:ph type="dt" sz="half" idx="10"/>
          </p:nvPr>
        </p:nvSpPr>
        <p:spPr/>
        <p:txBody>
          <a:bodyPr/>
          <a:lstStyle/>
          <a:p>
            <a:pPr>
              <a:defRPr/>
            </a:pPr>
            <a:fld id="{36662F04-3FAB-429F-819E-421D9094072F}"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light path </a:t>
            </a:r>
            <a:r>
              <a:rPr lang="en-GB" b="1" dirty="0" smtClean="0"/>
              <a:t>to </a:t>
            </a:r>
            <a:r>
              <a:rPr lang="en-GB" b="1" dirty="0" smtClean="0"/>
              <a:t>perform unguided service procedure</a:t>
            </a:r>
            <a:endParaRPr lang="en-GB" dirty="0"/>
          </a:p>
        </p:txBody>
      </p:sp>
      <p:sp>
        <p:nvSpPr>
          <p:cNvPr id="5" name="Content Placeholder 4"/>
          <p:cNvSpPr>
            <a:spLocks noGrp="1"/>
          </p:cNvSpPr>
          <p:nvPr>
            <p:ph idx="1"/>
          </p:nvPr>
        </p:nvSpPr>
        <p:spPr>
          <a:xfrm>
            <a:off x="179512" y="1556792"/>
            <a:ext cx="8061325" cy="4830763"/>
          </a:xfrm>
        </p:spPr>
        <p:txBody>
          <a:bodyPr>
            <a:noAutofit/>
          </a:bodyPr>
          <a:lstStyle/>
          <a:p>
            <a:r>
              <a:rPr lang="en-GB" sz="1400" dirty="0" smtClean="0">
                <a:latin typeface="Arial" pitchFamily="34" charset="0"/>
                <a:cs typeface="Arial" pitchFamily="34" charset="0"/>
              </a:rPr>
              <a:t>You can use these steps to follow LED indicators from the beginning to the end of a service action. You do not need to access the DS Storage Manager to replace a resource that has a solid amber error light.</a:t>
            </a:r>
          </a:p>
          <a:p>
            <a:r>
              <a:rPr lang="en-GB" sz="1400" dirty="0" smtClean="0">
                <a:latin typeface="Arial" pitchFamily="34" charset="0"/>
                <a:cs typeface="Arial" pitchFamily="34" charset="0"/>
              </a:rPr>
              <a:t>Find the amber system alert light on the front display panel of the server enclosure. </a:t>
            </a:r>
          </a:p>
          <a:p>
            <a:r>
              <a:rPr lang="en-GB" sz="1400" dirty="0" smtClean="0">
                <a:latin typeface="Arial" pitchFamily="34" charset="0"/>
                <a:cs typeface="Arial" pitchFamily="34" charset="0"/>
              </a:rPr>
              <a:t>Determine where the fault is located and perform one of the following actions: </a:t>
            </a:r>
          </a:p>
          <a:p>
            <a:pPr lvl="1"/>
            <a:r>
              <a:rPr lang="en-GB" sz="1400" dirty="0" smtClean="0">
                <a:latin typeface="Arial" pitchFamily="34" charset="0"/>
                <a:cs typeface="Arial" pitchFamily="34" charset="0"/>
              </a:rPr>
              <a:t>If the fault on opposite side indicator is lit on the front display panel, move to the rear of the server. </a:t>
            </a:r>
          </a:p>
          <a:p>
            <a:pPr lvl="1"/>
            <a:r>
              <a:rPr lang="en-GB" sz="1400" dirty="0" smtClean="0">
                <a:latin typeface="Arial" pitchFamily="34" charset="0"/>
                <a:cs typeface="Arial" pitchFamily="34" charset="0"/>
              </a:rPr>
              <a:t>If the fault in external enclosure indicator is lit on the front display panel, use the location indicators and the Identify button on the rear operator panel to find the enclosure that is connected to the server with a solid amber system alert light. </a:t>
            </a:r>
          </a:p>
          <a:p>
            <a:pPr lvl="1"/>
            <a:r>
              <a:rPr lang="en-GB" sz="1400" dirty="0" smtClean="0">
                <a:latin typeface="Arial" pitchFamily="34" charset="0"/>
                <a:cs typeface="Arial" pitchFamily="34" charset="0"/>
              </a:rPr>
              <a:t>If the system alert indicator is lit and no other lights or indicators are lit on the front display panel, the fault is on a resource that is found on the front of the enclosure. Continue to  next step . </a:t>
            </a:r>
          </a:p>
          <a:p>
            <a:endParaRPr lang="en-GB" sz="1400" dirty="0">
              <a:latin typeface="Arial" pitchFamily="34" charset="0"/>
              <a:cs typeface="Arial" pitchFamily="34" charset="0"/>
            </a:endParaRPr>
          </a:p>
        </p:txBody>
      </p:sp>
      <p:sp>
        <p:nvSpPr>
          <p:cNvPr id="8" name="Date Placeholder 7"/>
          <p:cNvSpPr>
            <a:spLocks noGrp="1"/>
          </p:cNvSpPr>
          <p:nvPr>
            <p:ph type="dt" sz="half" idx="10"/>
          </p:nvPr>
        </p:nvSpPr>
        <p:spPr/>
        <p:txBody>
          <a:bodyPr/>
          <a:lstStyle/>
          <a:p>
            <a:pPr>
              <a:defRPr/>
            </a:pPr>
            <a:fld id="{197DCD2E-F5C0-48C8-8FEF-0676578F76EA}"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light path to perform unguided service procedure</a:t>
            </a:r>
            <a:endParaRPr lang="en-GB" dirty="0"/>
          </a:p>
        </p:txBody>
      </p:sp>
      <p:sp>
        <p:nvSpPr>
          <p:cNvPr id="5" name="Content Placeholder 4"/>
          <p:cNvSpPr>
            <a:spLocks noGrp="1"/>
          </p:cNvSpPr>
          <p:nvPr>
            <p:ph idx="1"/>
          </p:nvPr>
        </p:nvSpPr>
        <p:spPr>
          <a:xfrm>
            <a:off x="251520" y="1340768"/>
            <a:ext cx="8061325" cy="4830763"/>
          </a:xfrm>
        </p:spPr>
        <p:txBody>
          <a:bodyPr>
            <a:noAutofit/>
          </a:bodyPr>
          <a:lstStyle/>
          <a:p>
            <a:r>
              <a:rPr lang="en-GB" sz="1400" dirty="0" smtClean="0">
                <a:latin typeface="Arial" pitchFamily="34" charset="0"/>
                <a:cs typeface="Arial" pitchFamily="34" charset="0"/>
              </a:rPr>
              <a:t>Find the resource with a solid amber error indicator. </a:t>
            </a:r>
          </a:p>
          <a:p>
            <a:r>
              <a:rPr lang="en-GB" sz="1400" dirty="0" smtClean="0">
                <a:latin typeface="Arial" pitchFamily="34" charset="0"/>
                <a:cs typeface="Arial" pitchFamily="34" charset="0"/>
              </a:rPr>
              <a:t>Remove the resource. Attention: Review the remove and replace procedures for a resource before removing it. You must replace some resources within a specific time limit. In some cases, if you remove a resource without immediately replacing it, you must place a blank version of the resource in the empty slot to prevent overheating of the storage unit.</a:t>
            </a:r>
          </a:p>
          <a:p>
            <a:r>
              <a:rPr lang="en-GB" sz="1400" dirty="0" smtClean="0">
                <a:latin typeface="Arial" pitchFamily="34" charset="0"/>
                <a:cs typeface="Arial" pitchFamily="34" charset="0"/>
              </a:rPr>
              <a:t>Replace the resource. The system automatically senses the new resource and begins the procedure to resume normal operation for that resource. </a:t>
            </a:r>
          </a:p>
          <a:p>
            <a:r>
              <a:rPr lang="en-GB" sz="1400" dirty="0" smtClean="0">
                <a:latin typeface="Arial" pitchFamily="34" charset="0"/>
                <a:cs typeface="Arial" pitchFamily="34" charset="0"/>
              </a:rPr>
              <a:t>Determine if you need to perform further repair actions. </a:t>
            </a:r>
          </a:p>
          <a:p>
            <a:pPr lvl="1"/>
            <a:r>
              <a:rPr lang="en-GB" sz="1400" dirty="0" smtClean="0">
                <a:latin typeface="Arial" pitchFamily="34" charset="0"/>
                <a:cs typeface="Arial" pitchFamily="34" charset="0"/>
              </a:rPr>
              <a:t>If the system alert indicator is no longer lit, you have successfully replaced all required resources. The error entry in the system log closes and the storage unit resumes normal operation. You do not need to take any further action. </a:t>
            </a:r>
          </a:p>
          <a:p>
            <a:pPr lvl="1"/>
            <a:r>
              <a:rPr lang="en-GB" sz="1400" dirty="0" smtClean="0">
                <a:latin typeface="Arial" pitchFamily="34" charset="0"/>
                <a:cs typeface="Arial" pitchFamily="34" charset="0"/>
              </a:rPr>
              <a:t>If, after you replace the resource, the system alert indicator is still lit, you must replace another resource. Repeat these steps to identify and replace the next resource. </a:t>
            </a:r>
          </a:p>
          <a:p>
            <a:endParaRPr lang="en-GB" sz="1400" dirty="0">
              <a:latin typeface="Arial" pitchFamily="34" charset="0"/>
              <a:cs typeface="Arial" pitchFamily="34" charset="0"/>
            </a:endParaRPr>
          </a:p>
        </p:txBody>
      </p:sp>
      <p:sp>
        <p:nvSpPr>
          <p:cNvPr id="8" name="Date Placeholder 7"/>
          <p:cNvSpPr>
            <a:spLocks noGrp="1"/>
          </p:cNvSpPr>
          <p:nvPr>
            <p:ph type="dt" sz="half" idx="10"/>
          </p:nvPr>
        </p:nvSpPr>
        <p:spPr/>
        <p:txBody>
          <a:bodyPr/>
          <a:lstStyle/>
          <a:p>
            <a:pPr>
              <a:defRPr/>
            </a:pPr>
            <a:fld id="{197DCD2E-F5C0-48C8-8FEF-0676578F76EA}"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Performing guided service</a:t>
            </a:r>
            <a:endParaRPr lang="en-GB" dirty="0"/>
          </a:p>
        </p:txBody>
      </p:sp>
      <p:sp>
        <p:nvSpPr>
          <p:cNvPr id="3" name="Content Placeholder 2"/>
          <p:cNvSpPr>
            <a:spLocks noGrp="1"/>
          </p:cNvSpPr>
          <p:nvPr>
            <p:ph idx="1"/>
          </p:nvPr>
        </p:nvSpPr>
        <p:spPr/>
        <p:txBody>
          <a:bodyPr>
            <a:normAutofit/>
          </a:bodyPr>
          <a:lstStyle/>
          <a:p>
            <a:pPr>
              <a:buFont typeface="+mj-lt"/>
              <a:buAutoNum type="arabicPeriod"/>
            </a:pPr>
            <a:r>
              <a:rPr lang="en-GB" sz="1600" dirty="0" smtClean="0">
                <a:latin typeface="Arial" pitchFamily="34" charset="0"/>
                <a:cs typeface="Arial" pitchFamily="34" charset="0"/>
              </a:rPr>
              <a:t>Complete this task to locate and repair a resource using the log entries in the DS Storage Manager.</a:t>
            </a:r>
          </a:p>
          <a:p>
            <a:pPr>
              <a:buFont typeface="+mj-lt"/>
              <a:buAutoNum type="arabicPeriod"/>
            </a:pPr>
            <a:r>
              <a:rPr lang="en-GB" sz="1600" dirty="0" smtClean="0">
                <a:latin typeface="Arial" pitchFamily="34" charset="0"/>
                <a:cs typeface="Arial" pitchFamily="34" charset="0"/>
              </a:rPr>
              <a:t>Before you begin, you must review the effects of performing a service action on the resource you are going to repair.</a:t>
            </a:r>
          </a:p>
          <a:p>
            <a:pPr>
              <a:buFont typeface="+mj-lt"/>
              <a:buAutoNum type="arabicPeriod"/>
            </a:pPr>
            <a:r>
              <a:rPr lang="en-GB" sz="1600" dirty="0" smtClean="0">
                <a:latin typeface="Arial" pitchFamily="34" charset="0"/>
                <a:cs typeface="Arial" pitchFamily="34" charset="0"/>
              </a:rPr>
              <a:t>Perform the following steps to service a storage unit using the information found in the Logs pages of the DS Storage Manager.</a:t>
            </a:r>
          </a:p>
          <a:p>
            <a:pPr>
              <a:buFont typeface="+mj-lt"/>
              <a:buAutoNum type="arabicPeriod"/>
            </a:pPr>
            <a:r>
              <a:rPr lang="en-GB" sz="1600" dirty="0" smtClean="0">
                <a:latin typeface="Arial" pitchFamily="34" charset="0"/>
                <a:cs typeface="Arial" pitchFamily="34" charset="0"/>
              </a:rPr>
              <a:t>In the navigation, select Real-time manager &gt; Monitor system &gt; Logs. </a:t>
            </a:r>
          </a:p>
          <a:p>
            <a:pPr>
              <a:buFont typeface="+mj-lt"/>
              <a:buAutoNum type="arabicPeriod"/>
            </a:pPr>
            <a:r>
              <a:rPr lang="en-GB" sz="1600" dirty="0" smtClean="0">
                <a:latin typeface="Arial" pitchFamily="34" charset="0"/>
                <a:cs typeface="Arial" pitchFamily="34" charset="0"/>
              </a:rPr>
              <a:t>The initial log entry table displays new error or informational entries from the preceding 25 hours. If you want to view an entry for an event that occurred longer than 25 hours ago, you must select the appropriate storage unit information to filter the table. </a:t>
            </a:r>
          </a:p>
          <a:p>
            <a:pPr>
              <a:buFont typeface="+mj-lt"/>
              <a:buAutoNum type="arabicPeriod"/>
            </a:pPr>
            <a:r>
              <a:rPr lang="en-GB" sz="1600" dirty="0" smtClean="0">
                <a:latin typeface="Arial" pitchFamily="34" charset="0"/>
                <a:cs typeface="Arial" pitchFamily="34" charset="0"/>
              </a:rPr>
              <a:t>Select the error entry for which you want to complete service. </a:t>
            </a:r>
          </a:p>
          <a:p>
            <a:pPr>
              <a:buFont typeface="+mj-lt"/>
              <a:buAutoNum type="arabicPeriod"/>
            </a:pPr>
            <a:r>
              <a:rPr lang="en-GB" sz="1600" dirty="0" smtClean="0">
                <a:latin typeface="Arial" pitchFamily="34" charset="0"/>
                <a:cs typeface="Arial" pitchFamily="34" charset="0"/>
              </a:rPr>
              <a:t>Select View details, Go, to view more specific log entry information</a:t>
            </a:r>
          </a:p>
          <a:p>
            <a:pPr>
              <a:buFont typeface="+mj-lt"/>
              <a:buAutoNum type="arabicPeriod"/>
            </a:pPr>
            <a:r>
              <a:rPr lang="en-GB" sz="1600" dirty="0" smtClean="0">
                <a:latin typeface="Arial" pitchFamily="34" charset="0"/>
                <a:cs typeface="Arial" pitchFamily="34" charset="0"/>
              </a:rPr>
              <a:t>Find and select the first resource in the list of affected resources. If more than one resource must be replaced, the resources are listed in the order in which they must be replaced. Replace the first resource in the list before the others. Next, replace the second resource in the list. Follow this method until all required resources have been replaced. </a:t>
            </a:r>
          </a:p>
          <a:p>
            <a:endParaRPr lang="en-GB" sz="1600" dirty="0" smtClean="0"/>
          </a:p>
          <a:p>
            <a:endParaRPr lang="en-GB" dirty="0"/>
          </a:p>
        </p:txBody>
      </p:sp>
      <p:sp>
        <p:nvSpPr>
          <p:cNvPr id="7" name="Date Placeholder 6"/>
          <p:cNvSpPr>
            <a:spLocks noGrp="1"/>
          </p:cNvSpPr>
          <p:nvPr>
            <p:ph type="dt" sz="half" idx="10"/>
          </p:nvPr>
        </p:nvSpPr>
        <p:spPr/>
        <p:txBody>
          <a:bodyPr/>
          <a:lstStyle/>
          <a:p>
            <a:pPr>
              <a:defRPr/>
            </a:pPr>
            <a:fld id="{42EA834B-0428-4375-8C53-D5970F9EE936}"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Performing guided service</a:t>
            </a:r>
            <a:endParaRPr lang="en-GB" dirty="0"/>
          </a:p>
        </p:txBody>
      </p:sp>
      <p:sp>
        <p:nvSpPr>
          <p:cNvPr id="3" name="Content Placeholder 2"/>
          <p:cNvSpPr>
            <a:spLocks noGrp="1"/>
          </p:cNvSpPr>
          <p:nvPr>
            <p:ph idx="1"/>
          </p:nvPr>
        </p:nvSpPr>
        <p:spPr/>
        <p:txBody>
          <a:bodyPr>
            <a:normAutofit/>
          </a:bodyPr>
          <a:lstStyle/>
          <a:p>
            <a:pPr>
              <a:buFont typeface="+mj-lt"/>
              <a:buAutoNum type="arabicPeriod"/>
            </a:pPr>
            <a:r>
              <a:rPr lang="en-GB" sz="1600" dirty="0" smtClean="0">
                <a:latin typeface="Arial" pitchFamily="34" charset="0"/>
                <a:cs typeface="Arial" pitchFamily="34" charset="0"/>
              </a:rPr>
              <a:t>Order a replacement resource, if necessary. </a:t>
            </a:r>
          </a:p>
          <a:p>
            <a:pPr>
              <a:buFont typeface="+mj-lt"/>
              <a:buAutoNum type="arabicPeriod"/>
            </a:pPr>
            <a:r>
              <a:rPr lang="en-GB" sz="1600" dirty="0" smtClean="0">
                <a:latin typeface="Arial" pitchFamily="34" charset="0"/>
                <a:cs typeface="Arial" pitchFamily="34" charset="0"/>
              </a:rPr>
              <a:t>Select Take resource offline to begin to </a:t>
            </a:r>
            <a:r>
              <a:rPr lang="en-GB" sz="1600" dirty="0" err="1" smtClean="0">
                <a:latin typeface="Arial" pitchFamily="34" charset="0"/>
                <a:cs typeface="Arial" pitchFamily="34" charset="0"/>
              </a:rPr>
              <a:t>quiesce</a:t>
            </a:r>
            <a:r>
              <a:rPr lang="en-GB" sz="1600" dirty="0" smtClean="0">
                <a:latin typeface="Arial" pitchFamily="34" charset="0"/>
                <a:cs typeface="Arial" pitchFamily="34" charset="0"/>
              </a:rPr>
              <a:t> the resource. Attention: Review the remove and replace procedures for a resource before </a:t>
            </a:r>
            <a:r>
              <a:rPr lang="en-GB" sz="1600" dirty="0" err="1" smtClean="0">
                <a:latin typeface="Arial" pitchFamily="34" charset="0"/>
                <a:cs typeface="Arial" pitchFamily="34" charset="0"/>
              </a:rPr>
              <a:t>quiescing</a:t>
            </a:r>
            <a:r>
              <a:rPr lang="en-GB" sz="1600" dirty="0" smtClean="0">
                <a:latin typeface="Arial" pitchFamily="34" charset="0"/>
                <a:cs typeface="Arial" pitchFamily="34" charset="0"/>
              </a:rPr>
              <a:t> and removing it. You must replace some resources within a specific time limit. In some cases, if you remove a resource without immediately replacing it, you must place a blank version of the resource in the empty slot to prevent overheating of the storage unit.</a:t>
            </a:r>
          </a:p>
          <a:p>
            <a:pPr>
              <a:buFont typeface="+mj-lt"/>
              <a:buAutoNum type="arabicPeriod"/>
            </a:pPr>
            <a:r>
              <a:rPr lang="en-GB" sz="1600" dirty="0" smtClean="0">
                <a:latin typeface="Arial" pitchFamily="34" charset="0"/>
                <a:cs typeface="Arial" pitchFamily="34" charset="0"/>
              </a:rPr>
              <a:t>Find the appropriate resource in the storage unit. </a:t>
            </a:r>
          </a:p>
          <a:p>
            <a:pPr>
              <a:buFont typeface="+mj-lt"/>
              <a:buAutoNum type="arabicPeriod"/>
            </a:pPr>
            <a:r>
              <a:rPr lang="en-GB" sz="1600" dirty="0" smtClean="0">
                <a:latin typeface="Arial" pitchFamily="34" charset="0"/>
                <a:cs typeface="Arial" pitchFamily="34" charset="0"/>
              </a:rPr>
              <a:t>Wait for the solid amber alert light to come on. </a:t>
            </a:r>
          </a:p>
          <a:p>
            <a:pPr>
              <a:buFont typeface="+mj-lt"/>
              <a:buAutoNum type="arabicPeriod"/>
            </a:pPr>
            <a:r>
              <a:rPr lang="en-GB" sz="1600" dirty="0" smtClean="0">
                <a:latin typeface="Arial" pitchFamily="34" charset="0"/>
                <a:cs typeface="Arial" pitchFamily="34" charset="0"/>
              </a:rPr>
              <a:t>Remove the resource. </a:t>
            </a:r>
          </a:p>
          <a:p>
            <a:pPr>
              <a:buFont typeface="+mj-lt"/>
              <a:buAutoNum type="arabicPeriod"/>
            </a:pPr>
            <a:r>
              <a:rPr lang="en-GB" sz="1600" dirty="0" smtClean="0">
                <a:latin typeface="Arial" pitchFamily="34" charset="0"/>
                <a:cs typeface="Arial" pitchFamily="34" charset="0"/>
              </a:rPr>
              <a:t>Replace the resource. The resource will automatically begin the procedure to resume operation. </a:t>
            </a:r>
          </a:p>
          <a:p>
            <a:pPr>
              <a:buFont typeface="+mj-lt"/>
              <a:buAutoNum type="arabicPeriod"/>
            </a:pPr>
            <a:r>
              <a:rPr lang="en-GB" sz="1600" dirty="0" smtClean="0">
                <a:latin typeface="Arial" pitchFamily="34" charset="0"/>
                <a:cs typeface="Arial" pitchFamily="34" charset="0"/>
              </a:rPr>
              <a:t>Review the Logs page to determine if the log entry has closed or if you need to perform additional actions.</a:t>
            </a:r>
          </a:p>
          <a:p>
            <a:r>
              <a:rPr lang="en-GB" sz="1600" dirty="0" smtClean="0">
                <a:latin typeface="Arial" pitchFamily="34" charset="0"/>
                <a:cs typeface="Arial" pitchFamily="34" charset="0"/>
              </a:rPr>
              <a:t>Note: </a:t>
            </a:r>
            <a:r>
              <a:rPr lang="en-GB" sz="1600" b="1" dirty="0" smtClean="0">
                <a:latin typeface="Arial" pitchFamily="34" charset="0"/>
                <a:cs typeface="Arial" pitchFamily="34" charset="0"/>
              </a:rPr>
              <a:t>If you take a hardware resource offline and decide not to remove it from the enclosure, you must bring the resource online through the DS Storage Manager before it can resume operation</a:t>
            </a:r>
            <a:endParaRPr lang="en-GB" sz="1600" b="1"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7D9DDA80-418B-4B73-BC26-3740A5FF7DF5}"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Models 1750-511 and 1750-522</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DS6000™ offers the following features:</a:t>
            </a:r>
          </a:p>
          <a:p>
            <a:r>
              <a:rPr lang="en-GB" sz="1600" dirty="0" smtClean="0">
                <a:latin typeface="Arial" pitchFamily="34" charset="0"/>
                <a:cs typeface="Arial" pitchFamily="34" charset="0"/>
              </a:rPr>
              <a:t>Two fibre channel processor cards </a:t>
            </a:r>
          </a:p>
          <a:p>
            <a:r>
              <a:rPr lang="en-GB" sz="1600" dirty="0" smtClean="0">
                <a:latin typeface="Arial" pitchFamily="34" charset="0"/>
                <a:cs typeface="Arial" pitchFamily="34" charset="0"/>
              </a:rPr>
              <a:t>PowerPC 750GX 1 GHz processor </a:t>
            </a:r>
          </a:p>
          <a:p>
            <a:r>
              <a:rPr lang="en-GB" sz="1600" dirty="0" smtClean="0">
                <a:latin typeface="Arial" pitchFamily="34" charset="0"/>
                <a:cs typeface="Arial" pitchFamily="34" charset="0"/>
              </a:rPr>
              <a:t>4 GB of cache </a:t>
            </a:r>
          </a:p>
          <a:p>
            <a:r>
              <a:rPr lang="en-GB" sz="1600" dirty="0" smtClean="0">
                <a:latin typeface="Arial" pitchFamily="34" charset="0"/>
                <a:cs typeface="Arial" pitchFamily="34" charset="0"/>
              </a:rPr>
              <a:t>Two battery backup units (one per each processor card) </a:t>
            </a:r>
          </a:p>
          <a:p>
            <a:r>
              <a:rPr lang="en-GB" sz="1600" dirty="0" smtClean="0">
                <a:latin typeface="Arial" pitchFamily="34" charset="0"/>
                <a:cs typeface="Arial" pitchFamily="34" charset="0"/>
              </a:rPr>
              <a:t>Two ac/dc power supplies with imbedded enclosure cooling units </a:t>
            </a:r>
          </a:p>
          <a:p>
            <a:r>
              <a:rPr lang="en-GB" sz="1600" dirty="0" smtClean="0">
                <a:latin typeface="Arial" pitchFamily="34" charset="0"/>
                <a:cs typeface="Arial" pitchFamily="34" charset="0"/>
              </a:rPr>
              <a:t>Eight 2 </a:t>
            </a:r>
            <a:r>
              <a:rPr lang="en-GB" sz="1600" dirty="0" err="1" smtClean="0">
                <a:latin typeface="Arial" pitchFamily="34" charset="0"/>
                <a:cs typeface="Arial" pitchFamily="34" charset="0"/>
              </a:rPr>
              <a:t>Gb</a:t>
            </a:r>
            <a:r>
              <a:rPr lang="en-GB" sz="1600" dirty="0" smtClean="0">
                <a:latin typeface="Arial" pitchFamily="34" charset="0"/>
                <a:cs typeface="Arial" pitchFamily="34" charset="0"/>
              </a:rPr>
              <a:t>/sec device ports </a:t>
            </a:r>
          </a:p>
          <a:p>
            <a:r>
              <a:rPr lang="en-GB" sz="1600" dirty="0" smtClean="0">
                <a:latin typeface="Arial" pitchFamily="34" charset="0"/>
                <a:cs typeface="Arial" pitchFamily="34" charset="0"/>
              </a:rPr>
              <a:t>Connectivity with the availability of two to eight fibre-channel/FICON host ports. The host ports </a:t>
            </a:r>
            <a:r>
              <a:rPr lang="en-GB" sz="1600" dirty="0" err="1" smtClean="0">
                <a:latin typeface="Arial" pitchFamily="34" charset="0"/>
                <a:cs typeface="Arial" pitchFamily="34" charset="0"/>
              </a:rPr>
              <a:t>autonegotiate</a:t>
            </a:r>
            <a:r>
              <a:rPr lang="en-GB" sz="1600" dirty="0" smtClean="0">
                <a:latin typeface="Arial" pitchFamily="34" charset="0"/>
                <a:cs typeface="Arial" pitchFamily="34" charset="0"/>
              </a:rPr>
              <a:t> to either 2 </a:t>
            </a:r>
            <a:r>
              <a:rPr lang="en-GB" sz="1600" dirty="0" err="1" smtClean="0">
                <a:latin typeface="Arial" pitchFamily="34" charset="0"/>
                <a:cs typeface="Arial" pitchFamily="34" charset="0"/>
              </a:rPr>
              <a:t>Gbps</a:t>
            </a:r>
            <a:r>
              <a:rPr lang="en-GB" sz="1600" dirty="0" smtClean="0">
                <a:latin typeface="Arial" pitchFamily="34" charset="0"/>
                <a:cs typeface="Arial" pitchFamily="34" charset="0"/>
              </a:rPr>
              <a:t> or 1 </a:t>
            </a:r>
            <a:r>
              <a:rPr lang="en-GB" sz="1600" dirty="0" err="1" smtClean="0">
                <a:latin typeface="Arial" pitchFamily="34" charset="0"/>
                <a:cs typeface="Arial" pitchFamily="34" charset="0"/>
              </a:rPr>
              <a:t>Gbps</a:t>
            </a:r>
            <a:r>
              <a:rPr lang="en-GB" sz="1600" dirty="0" smtClean="0">
                <a:latin typeface="Arial" pitchFamily="34" charset="0"/>
                <a:cs typeface="Arial" pitchFamily="34" charset="0"/>
              </a:rPr>
              <a:t> link speeds. </a:t>
            </a:r>
          </a:p>
          <a:p>
            <a:r>
              <a:rPr lang="en-GB" sz="1600" dirty="0" smtClean="0">
                <a:latin typeface="Arial" pitchFamily="34" charset="0"/>
                <a:cs typeface="Arial" pitchFamily="34" charset="0"/>
              </a:rPr>
              <a:t>Attachment to 7 DS6000 expansion enclosures. </a:t>
            </a:r>
          </a:p>
          <a:p>
            <a:endParaRPr lang="en-GB" dirty="0"/>
          </a:p>
        </p:txBody>
      </p:sp>
      <p:pic>
        <p:nvPicPr>
          <p:cNvPr id="5" name="Picture 4" descr="f2d00068.gif"/>
          <p:cNvPicPr>
            <a:picLocks noChangeAspect="1"/>
          </p:cNvPicPr>
          <p:nvPr/>
        </p:nvPicPr>
        <p:blipFill>
          <a:blip r:embed="rId2" cstate="print"/>
          <a:stretch>
            <a:fillRect/>
          </a:stretch>
        </p:blipFill>
        <p:spPr>
          <a:xfrm>
            <a:off x="2483768" y="4581128"/>
            <a:ext cx="3080945" cy="1577444"/>
          </a:xfrm>
          <a:prstGeom prst="rect">
            <a:avLst/>
          </a:prstGeom>
        </p:spPr>
      </p:pic>
      <p:sp>
        <p:nvSpPr>
          <p:cNvPr id="9" name="Date Placeholder 8"/>
          <p:cNvSpPr>
            <a:spLocks noGrp="1"/>
          </p:cNvSpPr>
          <p:nvPr>
            <p:ph type="dt" sz="half" idx="10"/>
          </p:nvPr>
        </p:nvSpPr>
        <p:spPr/>
        <p:txBody>
          <a:bodyPr/>
          <a:lstStyle/>
          <a:p>
            <a:pPr>
              <a:defRPr/>
            </a:pPr>
            <a:fld id="{D40F7C54-A9AA-4A9D-A221-2E9081DAC189}"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Viewing logs</a:t>
            </a:r>
            <a:br>
              <a:rPr lang="en-GB" b="1" dirty="0" smtClean="0"/>
            </a:br>
            <a:endParaRPr lang="en-GB" dirty="0"/>
          </a:p>
        </p:txBody>
      </p:sp>
      <p:sp>
        <p:nvSpPr>
          <p:cNvPr id="3" name="Content Placeholder 2"/>
          <p:cNvSpPr>
            <a:spLocks noGrp="1"/>
          </p:cNvSpPr>
          <p:nvPr>
            <p:ph idx="1"/>
          </p:nvPr>
        </p:nvSpPr>
        <p:spPr>
          <a:xfrm>
            <a:off x="457200" y="1052736"/>
            <a:ext cx="8229600" cy="5073427"/>
          </a:xfrm>
        </p:spPr>
        <p:txBody>
          <a:bodyPr>
            <a:normAutofit fontScale="47500" lnSpcReduction="20000"/>
          </a:bodyPr>
          <a:lstStyle/>
          <a:p>
            <a:r>
              <a:rPr lang="en-GB" sz="3400" dirty="0" smtClean="0">
                <a:latin typeface="Arial" pitchFamily="34" charset="0"/>
                <a:cs typeface="Arial" pitchFamily="34" charset="0"/>
              </a:rPr>
              <a:t>Complete this task to view error and informational log entries for your storage unit.</a:t>
            </a:r>
          </a:p>
          <a:p>
            <a:r>
              <a:rPr lang="en-GB" sz="3400" dirty="0" smtClean="0">
                <a:latin typeface="Arial" pitchFamily="34" charset="0"/>
                <a:cs typeface="Arial" pitchFamily="34" charset="0"/>
              </a:rPr>
              <a:t>In the navigation, select </a:t>
            </a:r>
            <a:r>
              <a:rPr lang="en-GB" sz="3400" b="1" dirty="0" smtClean="0">
                <a:latin typeface="Arial" pitchFamily="34" charset="0"/>
                <a:cs typeface="Arial" pitchFamily="34" charset="0"/>
              </a:rPr>
              <a:t>Real-time manager </a:t>
            </a:r>
            <a:r>
              <a:rPr lang="en-GB" sz="3400" dirty="0" smtClean="0">
                <a:latin typeface="Arial" pitchFamily="34" charset="0"/>
                <a:cs typeface="Arial" pitchFamily="34" charset="0"/>
              </a:rPr>
              <a:t>&gt; </a:t>
            </a:r>
            <a:r>
              <a:rPr lang="en-GB" sz="3400" b="1" dirty="0" smtClean="0">
                <a:latin typeface="Arial" pitchFamily="34" charset="0"/>
                <a:cs typeface="Arial" pitchFamily="34" charset="0"/>
              </a:rPr>
              <a:t>Monitor system &gt; Logs</a:t>
            </a:r>
            <a:r>
              <a:rPr lang="en-GB" sz="3400" dirty="0" smtClean="0">
                <a:latin typeface="Arial" pitchFamily="34" charset="0"/>
                <a:cs typeface="Arial" pitchFamily="34" charset="0"/>
              </a:rPr>
              <a:t>. The log entry table initially shows all log entries, informational or error, generated in the preceding 25 hours. If the entry that you are looking for is contained within the initial table, you do not need to choose sorting criteria. </a:t>
            </a:r>
          </a:p>
          <a:p>
            <a:r>
              <a:rPr lang="en-GB" sz="3400" dirty="0" smtClean="0">
                <a:latin typeface="Arial" pitchFamily="34" charset="0"/>
                <a:cs typeface="Arial" pitchFamily="34" charset="0"/>
              </a:rPr>
              <a:t>Choose the storage complex that you want to view log entries for. </a:t>
            </a:r>
          </a:p>
          <a:p>
            <a:r>
              <a:rPr lang="en-GB" sz="3400" dirty="0" smtClean="0">
                <a:latin typeface="Arial" pitchFamily="34" charset="0"/>
                <a:cs typeface="Arial" pitchFamily="34" charset="0"/>
              </a:rPr>
              <a:t>Choose the storage unit that you want to view log entries for. </a:t>
            </a:r>
          </a:p>
          <a:p>
            <a:r>
              <a:rPr lang="en-GB" sz="3400" dirty="0" smtClean="0">
                <a:latin typeface="Arial" pitchFamily="34" charset="0"/>
                <a:cs typeface="Arial" pitchFamily="34" charset="0"/>
              </a:rPr>
              <a:t>Choose the level of severity that you want to view log entries for. The table defaults to show log entries for all severity levels. </a:t>
            </a:r>
          </a:p>
          <a:p>
            <a:r>
              <a:rPr lang="en-GB" sz="3400" dirty="0" smtClean="0">
                <a:latin typeface="Arial" pitchFamily="34" charset="0"/>
                <a:cs typeface="Arial" pitchFamily="34" charset="0"/>
              </a:rPr>
              <a:t>Choose the status that you want to view log entries for. The table defaults to show log entries for all status levels. </a:t>
            </a:r>
          </a:p>
          <a:p>
            <a:r>
              <a:rPr lang="en-GB" sz="3400" dirty="0" smtClean="0">
                <a:latin typeface="Arial" pitchFamily="34" charset="0"/>
                <a:cs typeface="Arial" pitchFamily="34" charset="0"/>
              </a:rPr>
              <a:t>Select to view all log entries or a range of log entries. If you choose to view a range of log entries. Perform the following steps: </a:t>
            </a:r>
          </a:p>
          <a:p>
            <a:pPr lvl="1"/>
            <a:r>
              <a:rPr lang="en-GB" sz="3400" dirty="0" smtClean="0">
                <a:latin typeface="Arial" pitchFamily="34" charset="0"/>
                <a:cs typeface="Arial" pitchFamily="34" charset="0"/>
              </a:rPr>
              <a:t>Indicate the beginning date and time for the range of log entries. </a:t>
            </a:r>
          </a:p>
          <a:p>
            <a:pPr lvl="1"/>
            <a:r>
              <a:rPr lang="en-GB" sz="3400" dirty="0" smtClean="0">
                <a:latin typeface="Arial" pitchFamily="34" charset="0"/>
                <a:cs typeface="Arial" pitchFamily="34" charset="0"/>
              </a:rPr>
              <a:t>Indicate the finishing date and time for the range of log entries. </a:t>
            </a:r>
          </a:p>
          <a:p>
            <a:r>
              <a:rPr lang="en-GB" sz="3400" dirty="0" smtClean="0">
                <a:latin typeface="Arial" pitchFamily="34" charset="0"/>
                <a:cs typeface="Arial" pitchFamily="34" charset="0"/>
              </a:rPr>
              <a:t>Click Refresh to obtain the most up-to-date information in the table. </a:t>
            </a:r>
          </a:p>
          <a:p>
            <a:r>
              <a:rPr lang="en-GB" sz="3400" dirty="0" smtClean="0">
                <a:latin typeface="Arial" pitchFamily="34" charset="0"/>
                <a:cs typeface="Arial" pitchFamily="34" charset="0"/>
              </a:rPr>
              <a:t>View the informational and error log entries shown in the table. </a:t>
            </a:r>
          </a:p>
          <a:p>
            <a:r>
              <a:rPr lang="en-GB" sz="3400" dirty="0" smtClean="0">
                <a:latin typeface="Arial" pitchFamily="34" charset="0"/>
                <a:cs typeface="Arial" pitchFamily="34" charset="0"/>
              </a:rPr>
              <a:t>Click on the Message ID to view the log entry details for the specific log entry. You can perform maintenance actions or view maintenance information for the resources that are associated with the log entry on the log entry details page. </a:t>
            </a:r>
          </a:p>
          <a:p>
            <a:r>
              <a:rPr lang="en-GB" sz="3400" dirty="0" smtClean="0">
                <a:latin typeface="Arial" pitchFamily="34" charset="0"/>
                <a:cs typeface="Arial" pitchFamily="34" charset="0"/>
              </a:rPr>
              <a:t>You can also view the details for a log entry by selecting View details from the Select Action drop-down list and clicking Go</a:t>
            </a:r>
          </a:p>
          <a:p>
            <a:endParaRPr lang="en-GB"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D44B5FE0-D651-4E16-8BA9-0BC66F1BACE9}"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Removing the disk drive module</a:t>
            </a:r>
            <a:br>
              <a:rPr lang="en-GB" b="1" dirty="0" smtClean="0"/>
            </a:b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Review the installation requirements in the disk drive module (DDM) installation procedure before you remove a DDM from an enclosure. You must be able to meet specific requirements before you begin the replacement procedure. For example, you must have a replacement DDM available at the correct temperature to replace the DDM that you are removing.</a:t>
            </a:r>
          </a:p>
          <a:p>
            <a:r>
              <a:rPr lang="en-GB" sz="1600" dirty="0" smtClean="0">
                <a:latin typeface="Arial" pitchFamily="34" charset="0"/>
                <a:cs typeface="Arial" pitchFamily="34" charset="0"/>
              </a:rPr>
              <a:t>Removing and replacing a disk drive module (DDM) might result in the following effects: Removing a DDM that does not have the error indicator lit might cause a lengthy rebuild operation. The risk of losing data is increased during this rebuild operation. </a:t>
            </a:r>
          </a:p>
          <a:p>
            <a:r>
              <a:rPr lang="en-GB" sz="1600" dirty="0" smtClean="0">
                <a:latin typeface="Arial" pitchFamily="34" charset="0"/>
                <a:cs typeface="Arial" pitchFamily="34" charset="0"/>
              </a:rPr>
              <a:t>You might need to rebuild your array. </a:t>
            </a:r>
          </a:p>
          <a:p>
            <a:r>
              <a:rPr lang="en-GB" sz="1600" dirty="0" smtClean="0">
                <a:latin typeface="Arial" pitchFamily="34" charset="0"/>
                <a:cs typeface="Arial" pitchFamily="34" charset="0"/>
              </a:rPr>
              <a:t>If more than one disk drive module is faulty or missing, you will lose the data on that array. </a:t>
            </a:r>
          </a:p>
          <a:p>
            <a:r>
              <a:rPr lang="en-GB" sz="1600" dirty="0" smtClean="0">
                <a:latin typeface="Arial" pitchFamily="34" charset="0"/>
                <a:cs typeface="Arial" pitchFamily="34" charset="0"/>
              </a:rPr>
              <a:t>Important: When replacing DDMs in an enclosure, care should be taken to ensure that all resources from a particular server enclosure or expansion enclosure are reinstalled into the same physical enclosure and in the same location inside that enclosure.</a:t>
            </a:r>
          </a:p>
          <a:p>
            <a:endParaRPr lang="en-GB" dirty="0"/>
          </a:p>
        </p:txBody>
      </p:sp>
      <p:sp>
        <p:nvSpPr>
          <p:cNvPr id="7" name="Date Placeholder 6"/>
          <p:cNvSpPr>
            <a:spLocks noGrp="1"/>
          </p:cNvSpPr>
          <p:nvPr>
            <p:ph type="dt" sz="half" idx="10"/>
          </p:nvPr>
        </p:nvSpPr>
        <p:spPr/>
        <p:txBody>
          <a:bodyPr/>
          <a:lstStyle/>
          <a:p>
            <a:pPr>
              <a:defRPr/>
            </a:pPr>
            <a:fld id="{E6B2C26A-1F38-4EAA-ACBF-8713EF90DEE5}"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Removing the disk drive module</a:t>
            </a:r>
            <a:endParaRPr lang="en-GB" dirty="0"/>
          </a:p>
        </p:txBody>
      </p:sp>
      <p:sp>
        <p:nvSpPr>
          <p:cNvPr id="3" name="Content Placeholder 2"/>
          <p:cNvSpPr>
            <a:spLocks noGrp="1"/>
          </p:cNvSpPr>
          <p:nvPr>
            <p:ph idx="1"/>
          </p:nvPr>
        </p:nvSpPr>
        <p:spPr>
          <a:xfrm>
            <a:off x="467544" y="1268760"/>
            <a:ext cx="8229600" cy="4525963"/>
          </a:xfrm>
        </p:spPr>
        <p:txBody>
          <a:bodyPr>
            <a:normAutofit/>
          </a:bodyPr>
          <a:lstStyle/>
          <a:p>
            <a:r>
              <a:rPr lang="en-GB" sz="1600" dirty="0" smtClean="0">
                <a:latin typeface="Arial" pitchFamily="34" charset="0"/>
                <a:cs typeface="Arial" pitchFamily="34" charset="0"/>
              </a:rPr>
              <a:t>Always handle a defective disk drive module carefully. Damage to defective disk drive modules can have a negative effect on failure analysis test results and warranty recovery.</a:t>
            </a:r>
          </a:p>
          <a:p>
            <a:r>
              <a:rPr lang="en-GB" sz="1600" dirty="0" smtClean="0">
                <a:latin typeface="Arial" pitchFamily="34" charset="0"/>
                <a:cs typeface="Arial" pitchFamily="34" charset="0"/>
              </a:rPr>
              <a:t>Press the blue latch to release the disk drive module handle and pull the handle out and to your left. This action partially ejects the disk drive module out of its slot. Wait 30 seconds for the disk drive to spin down. </a:t>
            </a:r>
          </a:p>
          <a:p>
            <a:r>
              <a:rPr lang="en-GB" sz="1600" dirty="0" smtClean="0">
                <a:latin typeface="Arial" pitchFamily="34" charset="0"/>
                <a:cs typeface="Arial" pitchFamily="34" charset="0"/>
              </a:rPr>
              <a:t>Grip the disk drive module with both hands to pull it toward you and completely out of the slot. Ensure that the disk drive is properly aligned in a horizontal position until the drive is clear of the enclosure. Failure to do so can result in physical damage to the drive or the drive component. </a:t>
            </a:r>
          </a:p>
          <a:p>
            <a:r>
              <a:rPr lang="en-GB" sz="1600" dirty="0" smtClean="0">
                <a:latin typeface="Arial" pitchFamily="34" charset="0"/>
                <a:cs typeface="Arial" pitchFamily="34" charset="0"/>
              </a:rPr>
              <a:t>These images show a disk drive module removal procedure</a:t>
            </a:r>
          </a:p>
          <a:p>
            <a:endParaRPr lang="en-GB" dirty="0"/>
          </a:p>
        </p:txBody>
      </p:sp>
      <p:pic>
        <p:nvPicPr>
          <p:cNvPr id="5" name="Picture 4" descr="f2d00054.gif"/>
          <p:cNvPicPr>
            <a:picLocks noChangeAspect="1"/>
          </p:cNvPicPr>
          <p:nvPr/>
        </p:nvPicPr>
        <p:blipFill>
          <a:blip r:embed="rId2" cstate="print"/>
          <a:stretch>
            <a:fillRect/>
          </a:stretch>
        </p:blipFill>
        <p:spPr>
          <a:xfrm>
            <a:off x="2339753" y="4293096"/>
            <a:ext cx="3168351" cy="1977051"/>
          </a:xfrm>
          <a:prstGeom prst="rect">
            <a:avLst/>
          </a:prstGeom>
        </p:spPr>
      </p:pic>
      <p:sp>
        <p:nvSpPr>
          <p:cNvPr id="9" name="Date Placeholder 8"/>
          <p:cNvSpPr>
            <a:spLocks noGrp="1"/>
          </p:cNvSpPr>
          <p:nvPr>
            <p:ph type="dt" sz="half" idx="10"/>
          </p:nvPr>
        </p:nvSpPr>
        <p:spPr/>
        <p:txBody>
          <a:bodyPr/>
          <a:lstStyle/>
          <a:p>
            <a:pPr>
              <a:defRPr/>
            </a:pPr>
            <a:fld id="{7120EA25-A445-4C0B-B2CA-2EA15185A715}"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Removing the front display panel</a:t>
            </a:r>
            <a:br>
              <a:rPr lang="en-GB" b="1" dirty="0" smtClean="0"/>
            </a:br>
            <a:endParaRPr lang="en-GB" dirty="0"/>
          </a:p>
        </p:txBody>
      </p:sp>
      <p:sp>
        <p:nvSpPr>
          <p:cNvPr id="3" name="Content Placeholder 2"/>
          <p:cNvSpPr>
            <a:spLocks noGrp="1"/>
          </p:cNvSpPr>
          <p:nvPr>
            <p:ph idx="1"/>
          </p:nvPr>
        </p:nvSpPr>
        <p:spPr/>
        <p:txBody>
          <a:bodyPr>
            <a:normAutofit/>
          </a:bodyPr>
          <a:lstStyle/>
          <a:p>
            <a:r>
              <a:rPr lang="en-GB" sz="1600" b="1" dirty="0" smtClean="0">
                <a:latin typeface="Arial" pitchFamily="34" charset="0"/>
                <a:cs typeface="Arial" pitchFamily="34" charset="0"/>
              </a:rPr>
              <a:t>System alerts and LED indicators cannot display properly while the front display panel is removed or </a:t>
            </a:r>
            <a:r>
              <a:rPr lang="en-GB" sz="1600" b="1" dirty="0" err="1" smtClean="0">
                <a:latin typeface="Arial" pitchFamily="34" charset="0"/>
                <a:cs typeface="Arial" pitchFamily="34" charset="0"/>
              </a:rPr>
              <a:t>nonfunctional</a:t>
            </a:r>
            <a:r>
              <a:rPr lang="en-GB" sz="1600" dirty="0" smtClean="0">
                <a:latin typeface="Arial" pitchFamily="34" charset="0"/>
                <a:cs typeface="Arial" pitchFamily="34" charset="0"/>
              </a:rPr>
              <a:t>. </a:t>
            </a:r>
          </a:p>
          <a:p>
            <a:pPr>
              <a:buFont typeface="+mj-lt"/>
              <a:buAutoNum type="arabicPeriod"/>
            </a:pPr>
            <a:r>
              <a:rPr lang="en-GB" sz="1600" dirty="0" smtClean="0">
                <a:latin typeface="Arial" pitchFamily="34" charset="0"/>
                <a:cs typeface="Arial" pitchFamily="34" charset="0"/>
              </a:rPr>
              <a:t>To remove the front panel display, perform the following steps:</a:t>
            </a:r>
          </a:p>
          <a:p>
            <a:pPr>
              <a:buFont typeface="+mj-lt"/>
              <a:buAutoNum type="arabicPeriod"/>
            </a:pPr>
            <a:r>
              <a:rPr lang="en-GB" sz="1600" dirty="0" smtClean="0">
                <a:latin typeface="Arial" pitchFamily="34" charset="0"/>
                <a:cs typeface="Arial" pitchFamily="34" charset="0"/>
              </a:rPr>
              <a:t>Press the blue release button. This releases the handle. </a:t>
            </a:r>
          </a:p>
          <a:p>
            <a:pPr>
              <a:buFont typeface="+mj-lt"/>
              <a:buAutoNum type="arabicPeriod"/>
            </a:pPr>
            <a:r>
              <a:rPr lang="en-GB" sz="1600" dirty="0" smtClean="0">
                <a:latin typeface="Arial" pitchFamily="34" charset="0"/>
                <a:cs typeface="Arial" pitchFamily="34" charset="0"/>
              </a:rPr>
              <a:t>Pull the handle up. This action partially ejects the bottom of the display panel. </a:t>
            </a:r>
          </a:p>
          <a:p>
            <a:pPr>
              <a:buFont typeface="+mj-lt"/>
              <a:buAutoNum type="arabicPeriod"/>
            </a:pPr>
            <a:r>
              <a:rPr lang="en-GB" sz="1600" dirty="0" smtClean="0">
                <a:latin typeface="Arial" pitchFamily="34" charset="0"/>
                <a:cs typeface="Arial" pitchFamily="34" charset="0"/>
              </a:rPr>
              <a:t>Use the handle to pull the bottom of the panel up and release the top portion of the panel. This completely removes the display panel. </a:t>
            </a:r>
          </a:p>
          <a:p>
            <a:pPr>
              <a:buFont typeface="+mj-lt"/>
              <a:buAutoNum type="arabicPeriod"/>
            </a:pPr>
            <a:r>
              <a:rPr lang="en-GB" sz="1600" dirty="0" smtClean="0">
                <a:latin typeface="Arial" pitchFamily="34" charset="0"/>
                <a:cs typeface="Arial" pitchFamily="34" charset="0"/>
              </a:rPr>
              <a:t>This image show a front display panel removal procedure.</a:t>
            </a:r>
          </a:p>
          <a:p>
            <a:endParaRPr lang="en-GB" sz="1700" dirty="0" smtClean="0"/>
          </a:p>
          <a:p>
            <a:endParaRPr lang="en-GB" dirty="0"/>
          </a:p>
        </p:txBody>
      </p:sp>
      <p:pic>
        <p:nvPicPr>
          <p:cNvPr id="4" name="Picture 3" descr="f2d00053.gif"/>
          <p:cNvPicPr>
            <a:picLocks noChangeAspect="1"/>
          </p:cNvPicPr>
          <p:nvPr/>
        </p:nvPicPr>
        <p:blipFill>
          <a:blip r:embed="rId2" cstate="print"/>
          <a:stretch>
            <a:fillRect/>
          </a:stretch>
        </p:blipFill>
        <p:spPr>
          <a:xfrm>
            <a:off x="2771800" y="3861048"/>
            <a:ext cx="2364549" cy="2213620"/>
          </a:xfrm>
          <a:prstGeom prst="rect">
            <a:avLst/>
          </a:prstGeom>
        </p:spPr>
      </p:pic>
      <p:sp>
        <p:nvSpPr>
          <p:cNvPr id="8" name="Date Placeholder 7"/>
          <p:cNvSpPr>
            <a:spLocks noGrp="1"/>
          </p:cNvSpPr>
          <p:nvPr>
            <p:ph type="dt" sz="half" idx="10"/>
          </p:nvPr>
        </p:nvSpPr>
        <p:spPr/>
        <p:txBody>
          <a:bodyPr/>
          <a:lstStyle/>
          <a:p>
            <a:pPr>
              <a:defRPr/>
            </a:pPr>
            <a:fld id="{1523379D-F0F1-43AB-8964-E06113C89A47}"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Removing the power supply</a:t>
            </a:r>
            <a:br>
              <a:rPr lang="en-GB" b="1" dirty="0" smtClean="0"/>
            </a:br>
            <a:endParaRPr lang="en-GB" dirty="0"/>
          </a:p>
        </p:txBody>
      </p:sp>
      <p:sp>
        <p:nvSpPr>
          <p:cNvPr id="3" name="Content Placeholder 2"/>
          <p:cNvSpPr>
            <a:spLocks noGrp="1"/>
          </p:cNvSpPr>
          <p:nvPr>
            <p:ph idx="1"/>
          </p:nvPr>
        </p:nvSpPr>
        <p:spPr/>
        <p:txBody>
          <a:bodyPr>
            <a:normAutofit/>
          </a:bodyPr>
          <a:lstStyle/>
          <a:p>
            <a:r>
              <a:rPr lang="en-GB" sz="1800" b="1" dirty="0">
                <a:latin typeface="Arial" pitchFamily="34" charset="0"/>
                <a:cs typeface="Arial" pitchFamily="34" charset="0"/>
              </a:rPr>
              <a:t>Attention: You must have a replacement resource unpacked and ready to insert into the expansion enclosure before you remove the existing power supply. The power supply must be replaced within three minutes to prevent possible loss of access to data</a:t>
            </a:r>
            <a:r>
              <a:rPr lang="en-GB" sz="1600" dirty="0">
                <a:latin typeface="Arial" pitchFamily="34" charset="0"/>
                <a:cs typeface="Arial" pitchFamily="34" charset="0"/>
              </a:rPr>
              <a:t>. </a:t>
            </a:r>
          </a:p>
          <a:p>
            <a:r>
              <a:rPr lang="en-GB" sz="1600" dirty="0">
                <a:latin typeface="Arial" pitchFamily="34" charset="0"/>
                <a:cs typeface="Arial" pitchFamily="34" charset="0"/>
              </a:rPr>
              <a:t>Before you remove the power supply, the error indicator on the resource must be lit, unless the power supply is no longer receiving power.</a:t>
            </a:r>
          </a:p>
          <a:p>
            <a:r>
              <a:rPr lang="en-GB" sz="1600" dirty="0">
                <a:latin typeface="Arial" pitchFamily="34" charset="0"/>
                <a:cs typeface="Arial" pitchFamily="34" charset="0"/>
              </a:rPr>
              <a:t>Removing and replacing a power supply might result in the following effects: Overheating has the potential to shut down the storage unit. </a:t>
            </a:r>
          </a:p>
          <a:p>
            <a:pPr lvl="1"/>
            <a:r>
              <a:rPr lang="en-GB" sz="1600" dirty="0">
                <a:latin typeface="Arial" pitchFamily="34" charset="0"/>
                <a:cs typeface="Arial" pitchFamily="34" charset="0"/>
              </a:rPr>
              <a:t>Access to data is lost if both power supplies are faulty or missing. </a:t>
            </a:r>
          </a:p>
          <a:p>
            <a:pPr lvl="1"/>
            <a:r>
              <a:rPr lang="en-GB" sz="1600" dirty="0">
                <a:latin typeface="Arial" pitchFamily="34" charset="0"/>
                <a:cs typeface="Arial" pitchFamily="34" charset="0"/>
              </a:rPr>
              <a:t>If the second power supply fails and the first power supply is not present in the enclosure, the enclosure loses power and you will lose access to all data. </a:t>
            </a:r>
          </a:p>
          <a:p>
            <a:pPr lvl="1"/>
            <a:r>
              <a:rPr lang="en-GB" sz="1600" dirty="0">
                <a:latin typeface="Arial" pitchFamily="34" charset="0"/>
                <a:cs typeface="Arial" pitchFamily="34" charset="0"/>
              </a:rPr>
              <a:t>If you are replacing the power supply in the server enclosure and the second power supply fails, the server enclosure and all attached expansion enclosures lose power and you will lose access to all data within those enclosures. </a:t>
            </a:r>
          </a:p>
          <a:p>
            <a:endParaRPr lang="en-GB" dirty="0"/>
          </a:p>
        </p:txBody>
      </p:sp>
      <p:sp>
        <p:nvSpPr>
          <p:cNvPr id="7" name="Date Placeholder 6"/>
          <p:cNvSpPr>
            <a:spLocks noGrp="1"/>
          </p:cNvSpPr>
          <p:nvPr>
            <p:ph type="dt" sz="half" idx="10"/>
          </p:nvPr>
        </p:nvSpPr>
        <p:spPr/>
        <p:txBody>
          <a:bodyPr/>
          <a:lstStyle/>
          <a:p>
            <a:pPr>
              <a:defRPr/>
            </a:pPr>
            <a:fld id="{50FEB96F-54F0-40E0-BE50-D81BD289A39C}"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Removing the power supply</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1600" dirty="0" smtClean="0">
                <a:latin typeface="Arial" pitchFamily="34" charset="0"/>
                <a:cs typeface="Arial" pitchFamily="34" charset="0"/>
              </a:rPr>
              <a:t>Detach the power cable from the power supply. </a:t>
            </a:r>
          </a:p>
          <a:p>
            <a:pPr marL="514350" indent="-514350">
              <a:buFont typeface="+mj-lt"/>
              <a:buAutoNum type="arabicPeriod"/>
            </a:pPr>
            <a:r>
              <a:rPr lang="en-GB" sz="1600" dirty="0" smtClean="0">
                <a:latin typeface="Arial" pitchFamily="34" charset="0"/>
                <a:cs typeface="Arial" pitchFamily="34" charset="0"/>
              </a:rPr>
              <a:t>Press the release button. This releases the handle. </a:t>
            </a:r>
          </a:p>
          <a:p>
            <a:pPr marL="514350" indent="-514350">
              <a:buFont typeface="+mj-lt"/>
              <a:buAutoNum type="arabicPeriod"/>
            </a:pPr>
            <a:r>
              <a:rPr lang="en-GB" sz="1600" dirty="0" smtClean="0">
                <a:latin typeface="Arial" pitchFamily="34" charset="0"/>
                <a:cs typeface="Arial" pitchFamily="34" charset="0"/>
              </a:rPr>
              <a:t>Pull the handle out and towards the middle of the enclosure. This action partially ejects the power supply from the slot. </a:t>
            </a:r>
          </a:p>
          <a:p>
            <a:pPr marL="514350" indent="-514350">
              <a:buFont typeface="+mj-lt"/>
              <a:buAutoNum type="arabicPeriod"/>
            </a:pPr>
            <a:r>
              <a:rPr lang="en-GB" sz="1600" dirty="0" smtClean="0">
                <a:latin typeface="Arial" pitchFamily="34" charset="0"/>
                <a:cs typeface="Arial" pitchFamily="34" charset="0"/>
              </a:rPr>
              <a:t>Use the handle to pull the power supply partially out of the slot. </a:t>
            </a:r>
          </a:p>
          <a:p>
            <a:pPr marL="514350" indent="-514350">
              <a:buFont typeface="+mj-lt"/>
              <a:buAutoNum type="arabicPeriod"/>
            </a:pPr>
            <a:r>
              <a:rPr lang="en-GB" sz="1600" dirty="0" smtClean="0">
                <a:latin typeface="Arial" pitchFamily="34" charset="0"/>
                <a:cs typeface="Arial" pitchFamily="34" charset="0"/>
              </a:rPr>
              <a:t>Grip the power supply with both hands to pull the unit completely from the slot. </a:t>
            </a:r>
          </a:p>
          <a:p>
            <a:pPr marL="514350" indent="-514350">
              <a:buFont typeface="+mj-lt"/>
              <a:buAutoNum type="arabicPeriod"/>
            </a:pPr>
            <a:r>
              <a:rPr lang="en-GB" sz="1600" dirty="0" smtClean="0">
                <a:latin typeface="Arial" pitchFamily="34" charset="0"/>
                <a:cs typeface="Arial" pitchFamily="34" charset="0"/>
              </a:rPr>
              <a:t>These images show a power supply removal procedure.</a:t>
            </a:r>
          </a:p>
          <a:p>
            <a:endParaRPr lang="en-GB" dirty="0"/>
          </a:p>
        </p:txBody>
      </p:sp>
      <p:pic>
        <p:nvPicPr>
          <p:cNvPr id="4" name="Picture 3" descr="f2d00049.gif"/>
          <p:cNvPicPr>
            <a:picLocks noChangeAspect="1"/>
          </p:cNvPicPr>
          <p:nvPr/>
        </p:nvPicPr>
        <p:blipFill>
          <a:blip r:embed="rId2" cstate="print"/>
          <a:stretch>
            <a:fillRect/>
          </a:stretch>
        </p:blipFill>
        <p:spPr>
          <a:xfrm>
            <a:off x="2627784" y="3573016"/>
            <a:ext cx="3584871" cy="2996952"/>
          </a:xfrm>
          <a:prstGeom prst="rect">
            <a:avLst/>
          </a:prstGeom>
        </p:spPr>
      </p:pic>
      <p:sp>
        <p:nvSpPr>
          <p:cNvPr id="8" name="Date Placeholder 7"/>
          <p:cNvSpPr>
            <a:spLocks noGrp="1"/>
          </p:cNvSpPr>
          <p:nvPr>
            <p:ph type="dt" sz="half" idx="10"/>
          </p:nvPr>
        </p:nvSpPr>
        <p:spPr/>
        <p:txBody>
          <a:bodyPr/>
          <a:lstStyle/>
          <a:p>
            <a:pPr>
              <a:defRPr/>
            </a:pPr>
            <a:fld id="{64EC67AE-A2C8-4C99-BD02-79313722901A}"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Removing the rear operator panel</a:t>
            </a:r>
            <a:br>
              <a:rPr lang="en-GB" b="1" dirty="0" smtClean="0"/>
            </a:br>
            <a:endParaRPr lang="en-GB" dirty="0"/>
          </a:p>
        </p:txBody>
      </p:sp>
      <p:sp>
        <p:nvSpPr>
          <p:cNvPr id="3" name="Content Placeholder 2"/>
          <p:cNvSpPr>
            <a:spLocks noGrp="1"/>
          </p:cNvSpPr>
          <p:nvPr>
            <p:ph idx="1"/>
          </p:nvPr>
        </p:nvSpPr>
        <p:spPr>
          <a:xfrm>
            <a:off x="457200" y="1268760"/>
            <a:ext cx="8229600" cy="4857403"/>
          </a:xfrm>
        </p:spPr>
        <p:txBody>
          <a:bodyPr>
            <a:normAutofit/>
          </a:bodyPr>
          <a:lstStyle/>
          <a:p>
            <a:r>
              <a:rPr lang="en-GB" sz="1600" dirty="0" smtClean="0">
                <a:latin typeface="Arial" pitchFamily="34" charset="0"/>
                <a:cs typeface="Arial" pitchFamily="34" charset="0"/>
              </a:rPr>
              <a:t>Removing and replacing a rear operator panel might result in the following effects: System alerts and LED indicators cannot display properly while the rear operator panel is removed or </a:t>
            </a:r>
            <a:r>
              <a:rPr lang="en-GB" sz="1600" dirty="0" err="1" smtClean="0">
                <a:latin typeface="Arial" pitchFamily="34" charset="0"/>
                <a:cs typeface="Arial" pitchFamily="34" charset="0"/>
              </a:rPr>
              <a:t>nonfunctional</a:t>
            </a:r>
            <a:r>
              <a:rPr lang="en-GB" sz="1600" dirty="0" smtClean="0">
                <a:latin typeface="Arial" pitchFamily="34" charset="0"/>
                <a:cs typeface="Arial" pitchFamily="34" charset="0"/>
              </a:rPr>
              <a:t>. </a:t>
            </a:r>
          </a:p>
          <a:p>
            <a:r>
              <a:rPr lang="en-GB" sz="1600" dirty="0" smtClean="0">
                <a:latin typeface="Arial" pitchFamily="34" charset="0"/>
                <a:cs typeface="Arial" pitchFamily="34" charset="0"/>
              </a:rPr>
              <a:t>Power-cycling without the rear operator panel will cause an enclosure to have a default serial number that no longer applies to the enclosure. </a:t>
            </a:r>
          </a:p>
          <a:p>
            <a:pPr marL="514350" indent="-514350">
              <a:buFont typeface="+mj-lt"/>
              <a:buAutoNum type="arabicPeriod"/>
            </a:pPr>
            <a:r>
              <a:rPr lang="en-GB" sz="1600" dirty="0" smtClean="0">
                <a:latin typeface="Arial" pitchFamily="34" charset="0"/>
                <a:cs typeface="Arial" pitchFamily="34" charset="0"/>
              </a:rPr>
              <a:t>Press the orange release button. This releases the handle. </a:t>
            </a:r>
          </a:p>
          <a:p>
            <a:pPr marL="514350" indent="-514350">
              <a:buFont typeface="+mj-lt"/>
              <a:buAutoNum type="arabicPeriod"/>
            </a:pPr>
            <a:r>
              <a:rPr lang="en-GB" sz="1600" dirty="0" smtClean="0">
                <a:latin typeface="Arial" pitchFamily="34" charset="0"/>
                <a:cs typeface="Arial" pitchFamily="34" charset="0"/>
              </a:rPr>
              <a:t>Pull the handle out and to the right. This action partially ejects the display panel from the slot. </a:t>
            </a:r>
          </a:p>
          <a:p>
            <a:pPr marL="514350" indent="-514350">
              <a:buFont typeface="+mj-lt"/>
              <a:buAutoNum type="arabicPeriod"/>
            </a:pPr>
            <a:r>
              <a:rPr lang="en-GB" sz="1600" dirty="0" smtClean="0">
                <a:latin typeface="Arial" pitchFamily="34" charset="0"/>
                <a:cs typeface="Arial" pitchFamily="34" charset="0"/>
              </a:rPr>
              <a:t>Use the handle to pull the rear display panel partially from the slot. </a:t>
            </a:r>
          </a:p>
          <a:p>
            <a:pPr marL="514350" indent="-514350">
              <a:buFont typeface="+mj-lt"/>
              <a:buAutoNum type="arabicPeriod"/>
            </a:pPr>
            <a:r>
              <a:rPr lang="en-GB" sz="1600" dirty="0" smtClean="0">
                <a:latin typeface="Arial" pitchFamily="34" charset="0"/>
                <a:cs typeface="Arial" pitchFamily="34" charset="0"/>
              </a:rPr>
              <a:t>Grip the rear display panel with both hands to pull the unit completely from the slot. </a:t>
            </a:r>
          </a:p>
          <a:p>
            <a:pPr marL="514350" indent="-514350">
              <a:buFont typeface="+mj-lt"/>
              <a:buAutoNum type="arabicPeriod"/>
            </a:pPr>
            <a:r>
              <a:rPr lang="en-GB" sz="1600" dirty="0" smtClean="0">
                <a:latin typeface="Arial" pitchFamily="34" charset="0"/>
                <a:cs typeface="Arial" pitchFamily="34" charset="0"/>
              </a:rPr>
              <a:t>These images show a rear display panel removal procedure.</a:t>
            </a:r>
          </a:p>
          <a:p>
            <a:endParaRPr lang="en-GB" dirty="0"/>
          </a:p>
        </p:txBody>
      </p:sp>
      <p:pic>
        <p:nvPicPr>
          <p:cNvPr id="4" name="Picture 3" descr="f2d00052.gif"/>
          <p:cNvPicPr>
            <a:picLocks noChangeAspect="1"/>
          </p:cNvPicPr>
          <p:nvPr/>
        </p:nvPicPr>
        <p:blipFill>
          <a:blip r:embed="rId2" cstate="print"/>
          <a:stretch>
            <a:fillRect/>
          </a:stretch>
        </p:blipFill>
        <p:spPr>
          <a:xfrm>
            <a:off x="2555776" y="4509120"/>
            <a:ext cx="3202828" cy="1915291"/>
          </a:xfrm>
          <a:prstGeom prst="rect">
            <a:avLst/>
          </a:prstGeom>
        </p:spPr>
      </p:pic>
      <p:sp>
        <p:nvSpPr>
          <p:cNvPr id="8" name="Date Placeholder 7"/>
          <p:cNvSpPr>
            <a:spLocks noGrp="1"/>
          </p:cNvSpPr>
          <p:nvPr>
            <p:ph type="dt" sz="half" idx="10"/>
          </p:nvPr>
        </p:nvSpPr>
        <p:spPr/>
        <p:txBody>
          <a:bodyPr/>
          <a:lstStyle/>
          <a:p>
            <a:pPr>
              <a:defRPr/>
            </a:pPr>
            <a:fld id="{35709F8B-CAEE-4F1D-AB90-E88BD196F6A4}"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Removing the battery backup unit</a:t>
            </a:r>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You must wait a minimum of 45 minutes after the initial failure, as recorded in the Log details page, before replacing the battery backup unit. You must also ensure that the error indicator is lit on the resource and have a replacement battery backup unit ready for replacement.</a:t>
            </a:r>
          </a:p>
          <a:p>
            <a:r>
              <a:rPr lang="en-GB" sz="1600" dirty="0" smtClean="0">
                <a:latin typeface="Arial" pitchFamily="34" charset="0"/>
                <a:cs typeface="Arial" pitchFamily="34" charset="0"/>
              </a:rPr>
              <a:t>Removing and replacing a battery backup unit might result in the following effects: While a battery backup unit is out of the enclosure slot, the enclosure is more susceptible to single point of failure errors. </a:t>
            </a:r>
          </a:p>
          <a:p>
            <a:pPr lvl="1"/>
            <a:r>
              <a:rPr lang="en-GB" sz="1600" dirty="0" smtClean="0">
                <a:latin typeface="Arial" pitchFamily="34" charset="0"/>
                <a:cs typeface="Arial" pitchFamily="34" charset="0"/>
              </a:rPr>
              <a:t>Removing a battery backup unit that does not have a lit error indicator results in a processor card failover. </a:t>
            </a:r>
          </a:p>
          <a:p>
            <a:pPr lvl="1"/>
            <a:r>
              <a:rPr lang="en-GB" sz="1600" dirty="0" smtClean="0">
                <a:latin typeface="Arial" pitchFamily="34" charset="0"/>
                <a:cs typeface="Arial" pitchFamily="34" charset="0"/>
              </a:rPr>
              <a:t>Removing the battery backup unit might result in loss of access to improperly configured host systems. </a:t>
            </a:r>
          </a:p>
          <a:p>
            <a:pPr lvl="1"/>
            <a:r>
              <a:rPr lang="en-GB" sz="1600" dirty="0" smtClean="0">
                <a:latin typeface="Arial" pitchFamily="34" charset="0"/>
                <a:cs typeface="Arial" pitchFamily="34" charset="0"/>
              </a:rPr>
              <a:t>Removing a battery backup unit without immediate replacement by either another battery backup unit or a battery backup unit blank might result in the overheating of the enclosure. </a:t>
            </a:r>
          </a:p>
          <a:p>
            <a:pPr lvl="1"/>
            <a:r>
              <a:rPr lang="en-GB" sz="1600" dirty="0" smtClean="0">
                <a:latin typeface="Arial" pitchFamily="34" charset="0"/>
                <a:cs typeface="Arial" pitchFamily="34" charset="0"/>
              </a:rPr>
              <a:t>The storage unit might experience performance degradation while a battery backup unit is missing from its slot. </a:t>
            </a:r>
          </a:p>
          <a:p>
            <a:endParaRPr lang="en-GB" dirty="0"/>
          </a:p>
        </p:txBody>
      </p:sp>
      <p:sp>
        <p:nvSpPr>
          <p:cNvPr id="7" name="Date Placeholder 6"/>
          <p:cNvSpPr>
            <a:spLocks noGrp="1"/>
          </p:cNvSpPr>
          <p:nvPr>
            <p:ph type="dt" sz="half" idx="10"/>
          </p:nvPr>
        </p:nvSpPr>
        <p:spPr/>
        <p:txBody>
          <a:bodyPr/>
          <a:lstStyle/>
          <a:p>
            <a:pPr>
              <a:defRPr/>
            </a:pPr>
            <a:fld id="{6FD753F3-7239-4128-8290-EE7B39DC3DA8}"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Removing the battery backup unit</a:t>
            </a:r>
            <a:endParaRPr lang="en-GB" dirty="0"/>
          </a:p>
        </p:txBody>
      </p:sp>
      <p:sp>
        <p:nvSpPr>
          <p:cNvPr id="3" name="Content Placeholder 2"/>
          <p:cNvSpPr>
            <a:spLocks noGrp="1"/>
          </p:cNvSpPr>
          <p:nvPr>
            <p:ph idx="1"/>
          </p:nvPr>
        </p:nvSpPr>
        <p:spPr/>
        <p:txBody>
          <a:bodyPr>
            <a:normAutofit/>
          </a:bodyPr>
          <a:lstStyle/>
          <a:p>
            <a:pPr>
              <a:buFont typeface="+mj-lt"/>
              <a:buAutoNum type="arabicPeriod"/>
            </a:pPr>
            <a:r>
              <a:rPr lang="en-GB" sz="1600" dirty="0" smtClean="0">
                <a:latin typeface="Arial" pitchFamily="34" charset="0"/>
                <a:cs typeface="Arial" pitchFamily="34" charset="0"/>
              </a:rPr>
              <a:t>Press the orange release button. This releases the handle. </a:t>
            </a:r>
          </a:p>
          <a:p>
            <a:pPr>
              <a:buFont typeface="+mj-lt"/>
              <a:buAutoNum type="arabicPeriod"/>
            </a:pPr>
            <a:r>
              <a:rPr lang="en-GB" sz="1600" dirty="0" smtClean="0">
                <a:latin typeface="Arial" pitchFamily="34" charset="0"/>
                <a:cs typeface="Arial" pitchFamily="34" charset="0"/>
              </a:rPr>
              <a:t>Pull the handle out and to the left. This partially ejects the battery backup unit from the slot. </a:t>
            </a:r>
          </a:p>
          <a:p>
            <a:pPr>
              <a:buFont typeface="+mj-lt"/>
              <a:buAutoNum type="arabicPeriod"/>
            </a:pPr>
            <a:r>
              <a:rPr lang="en-GB" sz="1600" dirty="0" smtClean="0">
                <a:latin typeface="Arial" pitchFamily="34" charset="0"/>
                <a:cs typeface="Arial" pitchFamily="34" charset="0"/>
              </a:rPr>
              <a:t>Use the handle to pull the battery backup unit partially out of the slot. </a:t>
            </a:r>
          </a:p>
          <a:p>
            <a:pPr>
              <a:buFont typeface="+mj-lt"/>
              <a:buAutoNum type="arabicPeriod"/>
            </a:pPr>
            <a:r>
              <a:rPr lang="en-GB" sz="1600" dirty="0" smtClean="0">
                <a:latin typeface="Arial" pitchFamily="34" charset="0"/>
                <a:cs typeface="Arial" pitchFamily="34" charset="0"/>
              </a:rPr>
              <a:t>Grip the battery backup unit with both hands to pull it completely from the slot. </a:t>
            </a:r>
          </a:p>
          <a:p>
            <a:pPr>
              <a:buFont typeface="+mj-lt"/>
              <a:buAutoNum type="arabicPeriod"/>
            </a:pPr>
            <a:r>
              <a:rPr lang="en-GB" sz="1600" dirty="0" smtClean="0">
                <a:latin typeface="Arial" pitchFamily="34" charset="0"/>
                <a:cs typeface="Arial" pitchFamily="34" charset="0"/>
              </a:rPr>
              <a:t>These images show a battery backup unit removal procedure.</a:t>
            </a:r>
          </a:p>
          <a:p>
            <a:endParaRPr lang="en-GB" sz="1600" dirty="0">
              <a:latin typeface="Arial" pitchFamily="34" charset="0"/>
              <a:cs typeface="Arial" pitchFamily="34" charset="0"/>
            </a:endParaRPr>
          </a:p>
        </p:txBody>
      </p:sp>
      <p:pic>
        <p:nvPicPr>
          <p:cNvPr id="4" name="Picture 3" descr="f2d00051.gif"/>
          <p:cNvPicPr>
            <a:picLocks noChangeAspect="1"/>
          </p:cNvPicPr>
          <p:nvPr/>
        </p:nvPicPr>
        <p:blipFill>
          <a:blip r:embed="rId2" cstate="print"/>
          <a:stretch>
            <a:fillRect/>
          </a:stretch>
        </p:blipFill>
        <p:spPr>
          <a:xfrm>
            <a:off x="1907704" y="3645024"/>
            <a:ext cx="4762500" cy="2752725"/>
          </a:xfrm>
          <a:prstGeom prst="rect">
            <a:avLst/>
          </a:prstGeom>
        </p:spPr>
      </p:pic>
      <p:sp>
        <p:nvSpPr>
          <p:cNvPr id="8" name="Date Placeholder 7"/>
          <p:cNvSpPr>
            <a:spLocks noGrp="1"/>
          </p:cNvSpPr>
          <p:nvPr>
            <p:ph type="dt" sz="half" idx="10"/>
          </p:nvPr>
        </p:nvSpPr>
        <p:spPr/>
        <p:txBody>
          <a:bodyPr/>
          <a:lstStyle/>
          <a:p>
            <a:pPr>
              <a:defRPr/>
            </a:pPr>
            <a:fld id="{618B99A3-92BB-422C-8C11-F23DE579DC1A}"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Removing the processor card</a:t>
            </a:r>
            <a:endParaRPr lang="en-GB" dirty="0"/>
          </a:p>
        </p:txBody>
      </p:sp>
      <p:sp>
        <p:nvSpPr>
          <p:cNvPr id="3" name="Content Placeholder 2"/>
          <p:cNvSpPr>
            <a:spLocks noGrp="1"/>
          </p:cNvSpPr>
          <p:nvPr>
            <p:ph idx="1"/>
          </p:nvPr>
        </p:nvSpPr>
        <p:spPr>
          <a:xfrm>
            <a:off x="457200" y="1268760"/>
            <a:ext cx="8229600" cy="4857403"/>
          </a:xfrm>
        </p:spPr>
        <p:txBody>
          <a:bodyPr>
            <a:normAutofit fontScale="25000" lnSpcReduction="20000"/>
          </a:bodyPr>
          <a:lstStyle/>
          <a:p>
            <a:r>
              <a:rPr lang="en-GB" sz="6400" dirty="0" smtClean="0">
                <a:latin typeface="Arial" pitchFamily="34" charset="0"/>
                <a:cs typeface="Arial" pitchFamily="34" charset="0"/>
              </a:rPr>
              <a:t>Before you remove the processor card, you must ensure that the error indicator is lit. If the error light is not lit on the processor card, you must first go to the DS Storage Manager and take the processor card offline. You must also ensure that you have a replacement processor card.</a:t>
            </a:r>
          </a:p>
          <a:p>
            <a:r>
              <a:rPr lang="en-GB" sz="6400" dirty="0" smtClean="0">
                <a:latin typeface="Arial" pitchFamily="34" charset="0"/>
                <a:cs typeface="Arial" pitchFamily="34" charset="0"/>
              </a:rPr>
              <a:t>Removing and replacing a processor card might result in the following effects: Removing a processor card that does not have a solid amber error indicator lit causes performance degradation and loss of access to data. Note: Removing a processor card that has a solid amber error indicator does not have any effect on the operation of the storage unit.</a:t>
            </a:r>
          </a:p>
          <a:p>
            <a:r>
              <a:rPr lang="en-GB" sz="6400" dirty="0" smtClean="0">
                <a:latin typeface="Arial" pitchFamily="34" charset="0"/>
                <a:cs typeface="Arial" pitchFamily="34" charset="0"/>
              </a:rPr>
              <a:t>Removing a processor card will cause loss of access to host systems if multiple paths from the storage unit to the hosts are not configured. </a:t>
            </a:r>
          </a:p>
          <a:p>
            <a:r>
              <a:rPr lang="en-GB" sz="6400" dirty="0" smtClean="0">
                <a:latin typeface="Arial" pitchFamily="34" charset="0"/>
                <a:cs typeface="Arial" pitchFamily="34" charset="0"/>
              </a:rPr>
              <a:t>For these reasons, you must remove and replace only one processor card at a time. The processor card that stays in the enclosure retains the configuration settings and transfers the configuration information to the new processor card once you replace it in the enclosure. The time that is required to transfer the configuration settings depends on network connectivity, I/O traffic, and other factors.</a:t>
            </a:r>
          </a:p>
          <a:p>
            <a:r>
              <a:rPr lang="en-GB" sz="6400" dirty="0" smtClean="0">
                <a:latin typeface="Arial" pitchFamily="34" charset="0"/>
                <a:cs typeface="Arial" pitchFamily="34" charset="0"/>
              </a:rPr>
              <a:t>After you remove the processor card from the enclosure, wait a minimum of 2 minutes before you replace the card.</a:t>
            </a:r>
          </a:p>
          <a:p>
            <a:r>
              <a:rPr lang="en-GB" sz="6400" dirty="0" smtClean="0">
                <a:latin typeface="Arial" pitchFamily="34" charset="0"/>
                <a:cs typeface="Arial" pitchFamily="34" charset="0"/>
              </a:rPr>
              <a:t>After card replacement you may have to wait over to 2 hours for card to come back on line! </a:t>
            </a:r>
          </a:p>
          <a:p>
            <a:endParaRPr lang="en-GB"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B03B21CB-DAD1-49CE-A67A-5CCB18F93C1A}"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 y="114300"/>
            <a:ext cx="8031807" cy="1143000"/>
          </a:xfrm>
        </p:spPr>
        <p:txBody>
          <a:bodyPr/>
          <a:lstStyle/>
          <a:p>
            <a:r>
              <a:rPr lang="en-GB" b="1" dirty="0" smtClean="0"/>
              <a:t>Models 1750-EX1 and 1750-EX2</a:t>
            </a:r>
            <a:r>
              <a:rPr lang="en-GB" dirty="0" smtClean="0"/>
              <a:t> </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DS6000™ series expansion enclosure contains the following features:</a:t>
            </a:r>
          </a:p>
          <a:p>
            <a:r>
              <a:rPr lang="en-GB" sz="1600" dirty="0" smtClean="0">
                <a:latin typeface="Arial" pitchFamily="34" charset="0"/>
                <a:cs typeface="Arial" pitchFamily="34" charset="0"/>
              </a:rPr>
              <a:t>Two expansion processor cards. Each processor card provides the following: </a:t>
            </a:r>
          </a:p>
          <a:p>
            <a:pPr lvl="1"/>
            <a:r>
              <a:rPr lang="en-GB" sz="1600" dirty="0" smtClean="0">
                <a:latin typeface="Arial" pitchFamily="34" charset="0"/>
                <a:cs typeface="Arial" pitchFamily="34" charset="0"/>
              </a:rPr>
              <a:t>2 inbound ports (2 </a:t>
            </a:r>
            <a:r>
              <a:rPr lang="en-GB" sz="1600" dirty="0" err="1" smtClean="0">
                <a:latin typeface="Arial" pitchFamily="34" charset="0"/>
                <a:cs typeface="Arial" pitchFamily="34" charset="0"/>
              </a:rPr>
              <a:t>Gb</a:t>
            </a:r>
            <a:r>
              <a:rPr lang="en-GB" sz="1600" dirty="0" smtClean="0">
                <a:latin typeface="Arial" pitchFamily="34" charset="0"/>
                <a:cs typeface="Arial" pitchFamily="34" charset="0"/>
              </a:rPr>
              <a:t>/sec.) </a:t>
            </a:r>
          </a:p>
          <a:p>
            <a:pPr lvl="1"/>
            <a:r>
              <a:rPr lang="en-GB" sz="1600" dirty="0" smtClean="0">
                <a:latin typeface="Arial" pitchFamily="34" charset="0"/>
                <a:cs typeface="Arial" pitchFamily="34" charset="0"/>
              </a:rPr>
              <a:t>2 outbound ports (2 </a:t>
            </a:r>
            <a:r>
              <a:rPr lang="en-GB" sz="1600" dirty="0" err="1" smtClean="0">
                <a:latin typeface="Arial" pitchFamily="34" charset="0"/>
                <a:cs typeface="Arial" pitchFamily="34" charset="0"/>
              </a:rPr>
              <a:t>Gb</a:t>
            </a:r>
            <a:r>
              <a:rPr lang="en-GB" sz="1600" dirty="0" smtClean="0">
                <a:latin typeface="Arial" pitchFamily="34" charset="0"/>
                <a:cs typeface="Arial" pitchFamily="34" charset="0"/>
              </a:rPr>
              <a:t>/sec.) </a:t>
            </a:r>
          </a:p>
          <a:p>
            <a:pPr lvl="1"/>
            <a:r>
              <a:rPr lang="en-GB" sz="1600" dirty="0" smtClean="0">
                <a:latin typeface="Arial" pitchFamily="34" charset="0"/>
                <a:cs typeface="Arial" pitchFamily="34" charset="0"/>
              </a:rPr>
              <a:t>1 fibre-channel switch per processor card </a:t>
            </a:r>
          </a:p>
          <a:p>
            <a:r>
              <a:rPr lang="en-GB" sz="1600" dirty="0" smtClean="0">
                <a:latin typeface="Arial" pitchFamily="34" charset="0"/>
                <a:cs typeface="Arial" pitchFamily="34" charset="0"/>
              </a:rPr>
              <a:t>Expansion disk enclosure that holds up to 16 fibre-channel DDMs </a:t>
            </a:r>
          </a:p>
          <a:p>
            <a:r>
              <a:rPr lang="en-GB" sz="1600" dirty="0" smtClean="0">
                <a:latin typeface="Arial" pitchFamily="34" charset="0"/>
                <a:cs typeface="Arial" pitchFamily="34" charset="0"/>
              </a:rPr>
              <a:t>Two ac/dc power supplies with imbedded enclosure cooling units </a:t>
            </a:r>
          </a:p>
          <a:p>
            <a:r>
              <a:rPr lang="en-GB" sz="1600" dirty="0" smtClean="0">
                <a:latin typeface="Arial" pitchFamily="34" charset="0"/>
                <a:cs typeface="Arial" pitchFamily="34" charset="0"/>
              </a:rPr>
              <a:t>Supports attachment to DS6800 </a:t>
            </a:r>
          </a:p>
          <a:p>
            <a:endParaRPr lang="en-GB" dirty="0"/>
          </a:p>
        </p:txBody>
      </p:sp>
      <p:pic>
        <p:nvPicPr>
          <p:cNvPr id="5" name="Content Placeholder 3" descr="f2d00067.gif"/>
          <p:cNvPicPr>
            <a:picLocks noChangeAspect="1"/>
          </p:cNvPicPr>
          <p:nvPr/>
        </p:nvPicPr>
        <p:blipFill>
          <a:blip r:embed="rId2" cstate="print"/>
          <a:stretch>
            <a:fillRect/>
          </a:stretch>
        </p:blipFill>
        <p:spPr>
          <a:xfrm>
            <a:off x="2627784" y="4365104"/>
            <a:ext cx="3310726" cy="1642120"/>
          </a:xfrm>
          <a:prstGeom prst="rect">
            <a:avLst/>
          </a:prstGeom>
        </p:spPr>
      </p:pic>
      <p:sp>
        <p:nvSpPr>
          <p:cNvPr id="9" name="Date Placeholder 8"/>
          <p:cNvSpPr>
            <a:spLocks noGrp="1"/>
          </p:cNvSpPr>
          <p:nvPr>
            <p:ph type="dt" sz="half" idx="10"/>
          </p:nvPr>
        </p:nvSpPr>
        <p:spPr/>
        <p:txBody>
          <a:bodyPr/>
          <a:lstStyle/>
          <a:p>
            <a:pPr>
              <a:defRPr/>
            </a:pPr>
            <a:fld id="{DF1B9F81-4B20-4EF2-9DC9-05421E387CC1}" type="datetime1">
              <a:rPr lang="en-US" smtClean="0"/>
              <a:pPr>
                <a:defRPr/>
              </a:pPr>
              <a:t>2/12/2013</a:t>
            </a:fld>
            <a:endParaRPr lang="en-US"/>
          </a:p>
        </p:txBody>
      </p:sp>
      <p:sp>
        <p:nvSpPr>
          <p:cNvPr id="10" name="Footer Placeholder 9"/>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Removing the processor card</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1600" dirty="0" smtClean="0">
                <a:latin typeface="Arial" pitchFamily="34" charset="0"/>
                <a:cs typeface="Arial" pitchFamily="34" charset="0"/>
              </a:rPr>
              <a:t>Press the orange release button. This releases both handles. </a:t>
            </a:r>
          </a:p>
          <a:p>
            <a:pPr marL="514350" indent="-514350">
              <a:buFont typeface="+mj-lt"/>
              <a:buAutoNum type="arabicPeriod"/>
            </a:pPr>
            <a:r>
              <a:rPr lang="en-GB" sz="1600" dirty="0" smtClean="0">
                <a:latin typeface="Arial" pitchFamily="34" charset="0"/>
                <a:cs typeface="Arial" pitchFamily="34" charset="0"/>
              </a:rPr>
              <a:t>Grip both handles, one with each hand. </a:t>
            </a:r>
          </a:p>
          <a:p>
            <a:pPr marL="514350" indent="-514350">
              <a:buFont typeface="+mj-lt"/>
              <a:buAutoNum type="arabicPeriod"/>
            </a:pPr>
            <a:r>
              <a:rPr lang="en-GB" sz="1600" dirty="0" smtClean="0">
                <a:latin typeface="Arial" pitchFamily="34" charset="0"/>
                <a:cs typeface="Arial" pitchFamily="34" charset="0"/>
              </a:rPr>
              <a:t>Pull both handles out and towards the outside of the enclosure. The right handle pulls out and to the right of the enclosure. The left handle pulls out and to the left of the enclosure. This partially ejects the processor card from the slot. </a:t>
            </a:r>
          </a:p>
          <a:p>
            <a:pPr marL="514350" indent="-514350">
              <a:buFont typeface="+mj-lt"/>
              <a:buAutoNum type="arabicPeriod"/>
            </a:pPr>
            <a:r>
              <a:rPr lang="en-GB" sz="1600" dirty="0" smtClean="0">
                <a:latin typeface="Arial" pitchFamily="34" charset="0"/>
                <a:cs typeface="Arial" pitchFamily="34" charset="0"/>
              </a:rPr>
              <a:t>Use the handles to pull the processor card partially out of the slot. </a:t>
            </a:r>
          </a:p>
          <a:p>
            <a:pPr marL="514350" indent="-514350">
              <a:buFont typeface="+mj-lt"/>
              <a:buAutoNum type="arabicPeriod"/>
            </a:pPr>
            <a:r>
              <a:rPr lang="en-GB" sz="1600" dirty="0" smtClean="0">
                <a:latin typeface="Arial" pitchFamily="34" charset="0"/>
                <a:cs typeface="Arial" pitchFamily="34" charset="0"/>
              </a:rPr>
              <a:t>Grip the processor card with both hands to pull the resource completely from the slot. </a:t>
            </a:r>
          </a:p>
          <a:p>
            <a:pPr marL="514350" indent="-514350">
              <a:buFont typeface="+mj-lt"/>
              <a:buAutoNum type="arabicPeriod"/>
            </a:pPr>
            <a:r>
              <a:rPr lang="en-GB" sz="1600" dirty="0" smtClean="0">
                <a:latin typeface="Arial" pitchFamily="34" charset="0"/>
                <a:cs typeface="Arial" pitchFamily="34" charset="0"/>
              </a:rPr>
              <a:t>These images show a processor card removal procedure.</a:t>
            </a:r>
          </a:p>
          <a:p>
            <a:endParaRPr lang="en-GB" dirty="0"/>
          </a:p>
        </p:txBody>
      </p:sp>
      <p:pic>
        <p:nvPicPr>
          <p:cNvPr id="4" name="Picture 3" descr="f2d00050.gif"/>
          <p:cNvPicPr>
            <a:picLocks noChangeAspect="1"/>
          </p:cNvPicPr>
          <p:nvPr/>
        </p:nvPicPr>
        <p:blipFill>
          <a:blip r:embed="rId2" cstate="print"/>
          <a:stretch>
            <a:fillRect/>
          </a:stretch>
        </p:blipFill>
        <p:spPr>
          <a:xfrm>
            <a:off x="2627784" y="4149080"/>
            <a:ext cx="2984792" cy="2095324"/>
          </a:xfrm>
          <a:prstGeom prst="rect">
            <a:avLst/>
          </a:prstGeom>
        </p:spPr>
      </p:pic>
      <p:sp>
        <p:nvSpPr>
          <p:cNvPr id="8" name="Date Placeholder 7"/>
          <p:cNvSpPr>
            <a:spLocks noGrp="1"/>
          </p:cNvSpPr>
          <p:nvPr>
            <p:ph type="dt" sz="half" idx="10"/>
          </p:nvPr>
        </p:nvSpPr>
        <p:spPr/>
        <p:txBody>
          <a:bodyPr/>
          <a:lstStyle/>
          <a:p>
            <a:pPr>
              <a:defRPr/>
            </a:pPr>
            <a:fld id="{83DFEE79-25E6-42F8-B9E4-408788335AD0}"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061200" cy="1143000"/>
          </a:xfrm>
        </p:spPr>
        <p:txBody>
          <a:bodyPr>
            <a:normAutofit fontScale="90000"/>
          </a:bodyPr>
          <a:lstStyle/>
          <a:p>
            <a:pPr algn="ctr"/>
            <a:r>
              <a:rPr lang="en-GB" b="1" dirty="0" smtClean="0"/>
              <a:t>Removing </a:t>
            </a:r>
            <a:r>
              <a:rPr lang="en-GB" b="1" dirty="0" err="1" smtClean="0"/>
              <a:t>fiber</a:t>
            </a:r>
            <a:r>
              <a:rPr lang="en-GB" b="1" dirty="0" smtClean="0"/>
              <a:t> optic cables and SFPs</a:t>
            </a:r>
            <a:r>
              <a:rPr lang="en-GB" dirty="0" smtClean="0"/>
              <a:t/>
            </a:r>
            <a:br>
              <a:rPr lang="en-GB" dirty="0" smtClean="0"/>
            </a:br>
            <a:endParaRPr lang="en-GB" dirty="0"/>
          </a:p>
        </p:txBody>
      </p:sp>
      <p:sp>
        <p:nvSpPr>
          <p:cNvPr id="3" name="Content Placeholder 2"/>
          <p:cNvSpPr>
            <a:spLocks noGrp="1"/>
          </p:cNvSpPr>
          <p:nvPr>
            <p:ph idx="1"/>
          </p:nvPr>
        </p:nvSpPr>
        <p:spPr/>
        <p:txBody>
          <a:bodyPr>
            <a:noAutofit/>
          </a:bodyPr>
          <a:lstStyle/>
          <a:p>
            <a:r>
              <a:rPr lang="en-GB" sz="1600" dirty="0" smtClean="0">
                <a:latin typeface="Arial" pitchFamily="34" charset="0"/>
                <a:cs typeface="Arial" pitchFamily="34" charset="0"/>
              </a:rPr>
              <a:t>Removing and replacing cables and SFPs might result in the following effects: Disconnecting a host cable might result in loss of access to data if multiple paths from the host to the storage unit have not been configured. </a:t>
            </a:r>
          </a:p>
          <a:p>
            <a:r>
              <a:rPr lang="en-GB" sz="1600" dirty="0" smtClean="0">
                <a:latin typeface="Arial" pitchFamily="34" charset="0"/>
                <a:cs typeface="Arial" pitchFamily="34" charset="0"/>
              </a:rPr>
              <a:t>Disconnecting an Ethernet cable might result in loss of the ability to query and configure the storage unit. </a:t>
            </a:r>
          </a:p>
          <a:p>
            <a:r>
              <a:rPr lang="en-GB" sz="1600" dirty="0" smtClean="0">
                <a:latin typeface="Arial" pitchFamily="34" charset="0"/>
                <a:cs typeface="Arial" pitchFamily="34" charset="0"/>
              </a:rPr>
              <a:t>Disconnecting a cable between enclosures might result in loss of access to the data in all of the subsequently attached storage enclosures. </a:t>
            </a:r>
          </a:p>
          <a:p>
            <a:r>
              <a:rPr lang="en-GB" sz="1600" dirty="0" smtClean="0">
                <a:latin typeface="Arial" pitchFamily="34" charset="0"/>
                <a:cs typeface="Arial" pitchFamily="34" charset="0"/>
              </a:rPr>
              <a:t>The </a:t>
            </a:r>
            <a:r>
              <a:rPr lang="en-GB" sz="1600" dirty="0" err="1" smtClean="0">
                <a:latin typeface="Arial" pitchFamily="34" charset="0"/>
                <a:cs typeface="Arial" pitchFamily="34" charset="0"/>
              </a:rPr>
              <a:t>fiber</a:t>
            </a:r>
            <a:r>
              <a:rPr lang="en-GB" sz="1600" dirty="0" smtClean="0">
                <a:latin typeface="Arial" pitchFamily="34" charset="0"/>
                <a:cs typeface="Arial" pitchFamily="34" charset="0"/>
              </a:rPr>
              <a:t> optic ports are located on the processor card in the server enclosure. </a:t>
            </a:r>
          </a:p>
          <a:p>
            <a:r>
              <a:rPr lang="en-GB" sz="1600" dirty="0" smtClean="0">
                <a:latin typeface="Arial" pitchFamily="34" charset="0"/>
                <a:cs typeface="Arial" pitchFamily="34" charset="0"/>
              </a:rPr>
              <a:t>Remove the </a:t>
            </a:r>
            <a:r>
              <a:rPr lang="en-GB" sz="1600" dirty="0" err="1" smtClean="0">
                <a:latin typeface="Arial" pitchFamily="34" charset="0"/>
                <a:cs typeface="Arial" pitchFamily="34" charset="0"/>
              </a:rPr>
              <a:t>fiber</a:t>
            </a:r>
            <a:r>
              <a:rPr lang="en-GB" sz="1600" dirty="0" smtClean="0">
                <a:latin typeface="Arial" pitchFamily="34" charset="0"/>
                <a:cs typeface="Arial" pitchFamily="34" charset="0"/>
              </a:rPr>
              <a:t> optic cable from the SFP module. </a:t>
            </a:r>
          </a:p>
          <a:p>
            <a:r>
              <a:rPr lang="en-GB" sz="1600" dirty="0" smtClean="0">
                <a:latin typeface="Arial" pitchFamily="34" charset="0"/>
                <a:cs typeface="Arial" pitchFamily="34" charset="0"/>
              </a:rPr>
              <a:t>Replace the protective caps on the </a:t>
            </a:r>
            <a:r>
              <a:rPr lang="en-GB" sz="1600" dirty="0" err="1" smtClean="0">
                <a:latin typeface="Arial" pitchFamily="34" charset="0"/>
                <a:cs typeface="Arial" pitchFamily="34" charset="0"/>
              </a:rPr>
              <a:t>fiber</a:t>
            </a:r>
            <a:r>
              <a:rPr lang="en-GB" sz="1600" dirty="0" smtClean="0">
                <a:latin typeface="Arial" pitchFamily="34" charset="0"/>
                <a:cs typeface="Arial" pitchFamily="34" charset="0"/>
              </a:rPr>
              <a:t> optic cable. </a:t>
            </a:r>
          </a:p>
          <a:p>
            <a:r>
              <a:rPr lang="en-GB" sz="1600" dirty="0" smtClean="0">
                <a:latin typeface="Arial" pitchFamily="34" charset="0"/>
                <a:cs typeface="Arial" pitchFamily="34" charset="0"/>
              </a:rPr>
              <a:t>For SFP modules with a plastic tab, pull the plastic tab outward at a 10° angle to release the SFP module latch. For SFP modules with a wire tab, pull the wire tab outward at a 90° angle to release the SFP module latch. </a:t>
            </a:r>
          </a:p>
          <a:p>
            <a:r>
              <a:rPr lang="en-GB" sz="1600" dirty="0" smtClean="0">
                <a:latin typeface="Arial" pitchFamily="34" charset="0"/>
                <a:cs typeface="Arial" pitchFamily="34" charset="0"/>
              </a:rPr>
              <a:t>Grasp the main portion of the SFP module and pull it from the SFP module port. Do not grasp the wire or plastic tab. This might damage the SFP module. </a:t>
            </a:r>
          </a:p>
          <a:p>
            <a:r>
              <a:rPr lang="en-GB" sz="1600" dirty="0" smtClean="0">
                <a:latin typeface="Arial" pitchFamily="34" charset="0"/>
                <a:cs typeface="Arial" pitchFamily="34" charset="0"/>
              </a:rPr>
              <a:t>Replace the protective cap on the SFP module. </a:t>
            </a:r>
          </a:p>
          <a:p>
            <a:r>
              <a:rPr lang="en-GB" sz="1600" dirty="0" smtClean="0">
                <a:latin typeface="Arial" pitchFamily="34" charset="0"/>
                <a:cs typeface="Arial" pitchFamily="34" charset="0"/>
              </a:rPr>
              <a:t>Replace the protective cap on the SFP module port. </a:t>
            </a:r>
          </a:p>
          <a:p>
            <a:endParaRPr lang="en-GB" sz="1600" dirty="0"/>
          </a:p>
        </p:txBody>
      </p:sp>
      <p:sp>
        <p:nvSpPr>
          <p:cNvPr id="7" name="Date Placeholder 6"/>
          <p:cNvSpPr>
            <a:spLocks noGrp="1"/>
          </p:cNvSpPr>
          <p:nvPr>
            <p:ph type="dt" sz="half" idx="10"/>
          </p:nvPr>
        </p:nvSpPr>
        <p:spPr/>
        <p:txBody>
          <a:bodyPr/>
          <a:lstStyle/>
          <a:p>
            <a:pPr>
              <a:defRPr/>
            </a:pPr>
            <a:fld id="{A7467624-7509-4837-A643-19FE12785258}"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Code/DFSA</a:t>
            </a: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1835696" y="2132856"/>
            <a:ext cx="4762500" cy="2362200"/>
          </a:xfrm>
        </p:spPr>
      </p:pic>
      <p:sp>
        <p:nvSpPr>
          <p:cNvPr id="8" name="Date Placeholder 7"/>
          <p:cNvSpPr>
            <a:spLocks noGrp="1"/>
          </p:cNvSpPr>
          <p:nvPr>
            <p:ph type="dt" sz="half" idx="10"/>
          </p:nvPr>
        </p:nvSpPr>
        <p:spPr/>
        <p:txBody>
          <a:bodyPr/>
          <a:lstStyle/>
          <a:p>
            <a:pPr>
              <a:defRPr/>
            </a:pPr>
            <a:fld id="{B334607F-0B13-4E84-BD4B-67C6CF7BADD6}"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Code/DFSA</a:t>
            </a:r>
            <a:endParaRPr lang="en-GB" b="1" dirty="0"/>
          </a:p>
        </p:txBody>
      </p:sp>
      <p:sp>
        <p:nvSpPr>
          <p:cNvPr id="3" name="Content Placeholder 2"/>
          <p:cNvSpPr>
            <a:spLocks noGrp="1"/>
          </p:cNvSpPr>
          <p:nvPr>
            <p:ph idx="1"/>
          </p:nvPr>
        </p:nvSpPr>
        <p:spPr/>
        <p:txBody>
          <a:bodyPr/>
          <a:lstStyle/>
          <a:p>
            <a:pPr>
              <a:buNone/>
            </a:pPr>
            <a:r>
              <a:rPr lang="en-GB" dirty="0" smtClean="0"/>
              <a:t> </a:t>
            </a:r>
          </a:p>
          <a:p>
            <a:r>
              <a:rPr lang="en-GB" sz="1600" dirty="0" smtClean="0">
                <a:latin typeface="Arial" pitchFamily="34" charset="0"/>
                <a:cs typeface="Arial" pitchFamily="34" charset="0"/>
              </a:rPr>
              <a:t>Verifying the current code level</a:t>
            </a:r>
          </a:p>
          <a:p>
            <a:r>
              <a:rPr lang="en-GB" sz="1600" dirty="0" smtClean="0">
                <a:latin typeface="Arial" pitchFamily="34" charset="0"/>
                <a:cs typeface="Arial" pitchFamily="34" charset="0"/>
              </a:rPr>
              <a:t>Upgrading the DS6000 code level</a:t>
            </a:r>
          </a:p>
          <a:p>
            <a:r>
              <a:rPr lang="en-GB" sz="1600" dirty="0" smtClean="0">
                <a:latin typeface="Arial" pitchFamily="34" charset="0"/>
                <a:cs typeface="Arial" pitchFamily="34" charset="0"/>
              </a:rPr>
              <a:t>Licensing on the DS6000</a:t>
            </a:r>
          </a:p>
          <a:p>
            <a:r>
              <a:rPr lang="en-GB" sz="1600" dirty="0" smtClean="0">
                <a:latin typeface="Arial" pitchFamily="34" charset="0"/>
                <a:cs typeface="Arial" pitchFamily="34" charset="0"/>
              </a:rPr>
              <a:t>Licensed functions</a:t>
            </a:r>
          </a:p>
          <a:p>
            <a:r>
              <a:rPr lang="en-GB" sz="1600" dirty="0" smtClean="0">
                <a:latin typeface="Arial" pitchFamily="34" charset="0"/>
                <a:cs typeface="Arial" pitchFamily="34" charset="0"/>
              </a:rPr>
              <a:t>Locating the serial number, model, and signature</a:t>
            </a:r>
          </a:p>
          <a:p>
            <a:r>
              <a:rPr lang="en-GB" sz="1600" dirty="0" smtClean="0">
                <a:latin typeface="Arial" pitchFamily="34" charset="0"/>
                <a:cs typeface="Arial" pitchFamily="34" charset="0"/>
              </a:rPr>
              <a:t>Obtaining activation codes</a:t>
            </a:r>
          </a:p>
          <a:p>
            <a:endParaRPr lang="en-GB" dirty="0" smtClean="0"/>
          </a:p>
          <a:p>
            <a:endParaRPr lang="en-GB" dirty="0"/>
          </a:p>
        </p:txBody>
      </p:sp>
      <p:sp>
        <p:nvSpPr>
          <p:cNvPr id="7" name="Date Placeholder 6"/>
          <p:cNvSpPr>
            <a:spLocks noGrp="1"/>
          </p:cNvSpPr>
          <p:nvPr>
            <p:ph type="dt" sz="half" idx="10"/>
          </p:nvPr>
        </p:nvSpPr>
        <p:spPr/>
        <p:txBody>
          <a:bodyPr/>
          <a:lstStyle/>
          <a:p>
            <a:pPr>
              <a:defRPr/>
            </a:pPr>
            <a:fld id="{F49DA582-2801-431E-A5DE-F9BA3C2C0FB4}"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061200" cy="1143000"/>
          </a:xfrm>
        </p:spPr>
        <p:txBody>
          <a:bodyPr>
            <a:normAutofit fontScale="90000"/>
          </a:bodyPr>
          <a:lstStyle/>
          <a:p>
            <a:pPr algn="ctr"/>
            <a:r>
              <a:rPr lang="en-GB" b="1" dirty="0" smtClean="0"/>
              <a:t>Verifying the current code level</a:t>
            </a:r>
            <a:br>
              <a:rPr lang="en-GB" b="1" dirty="0" smtClean="0"/>
            </a:br>
            <a:r>
              <a:rPr lang="en-GB" dirty="0" smtClean="0"/>
              <a:t> </a:t>
            </a:r>
            <a:br>
              <a:rPr lang="en-GB" dirty="0" smtClean="0"/>
            </a:br>
            <a:endParaRPr lang="en-GB" dirty="0"/>
          </a:p>
        </p:txBody>
      </p:sp>
      <p:sp>
        <p:nvSpPr>
          <p:cNvPr id="3" name="Content Placeholder 2"/>
          <p:cNvSpPr>
            <a:spLocks noGrp="1"/>
          </p:cNvSpPr>
          <p:nvPr>
            <p:ph idx="1"/>
          </p:nvPr>
        </p:nvSpPr>
        <p:spPr>
          <a:xfrm>
            <a:off x="395536" y="1412776"/>
            <a:ext cx="8061325" cy="4830763"/>
          </a:xfrm>
        </p:spPr>
        <p:txBody>
          <a:bodyPr>
            <a:normAutofit/>
          </a:bodyPr>
          <a:lstStyle/>
          <a:p>
            <a:r>
              <a:rPr lang="en-GB" sz="1600" dirty="0" smtClean="0">
                <a:latin typeface="Arial" pitchFamily="34" charset="0"/>
                <a:cs typeface="Arial" pitchFamily="34" charset="0"/>
              </a:rPr>
              <a:t>Complete this task to verify the current level of code on your DS6000™.</a:t>
            </a:r>
          </a:p>
          <a:p>
            <a:r>
              <a:rPr lang="en-GB" sz="1600" dirty="0" smtClean="0">
                <a:latin typeface="Arial" pitchFamily="34" charset="0"/>
                <a:cs typeface="Arial" pitchFamily="34" charset="0"/>
              </a:rPr>
              <a:t>In the navigation, select Real-time manager &gt; Manage hardware &gt; Storage units. On the Storage units - Main Page, select the appropriate storage unit. </a:t>
            </a:r>
          </a:p>
          <a:p>
            <a:r>
              <a:rPr lang="en-GB" sz="1600" dirty="0" smtClean="0">
                <a:latin typeface="Arial" pitchFamily="34" charset="0"/>
                <a:cs typeface="Arial" pitchFamily="34" charset="0"/>
              </a:rPr>
              <a:t>From the Select Action list, select Apply firmware update, and then click Go. The Apply firmware update page is displayed. </a:t>
            </a:r>
          </a:p>
          <a:p>
            <a:r>
              <a:rPr lang="en-GB" sz="1600" dirty="0" smtClean="0">
                <a:latin typeface="Arial" pitchFamily="34" charset="0"/>
                <a:cs typeface="Arial" pitchFamily="34" charset="0"/>
              </a:rPr>
              <a:t>Locate the Current firmware level row in the table to view your current level of code. </a:t>
            </a:r>
          </a:p>
          <a:p>
            <a:r>
              <a:rPr lang="en-GB" sz="1600" dirty="0" smtClean="0">
                <a:latin typeface="Arial" pitchFamily="34" charset="0"/>
                <a:cs typeface="Arial" pitchFamily="34" charset="0"/>
              </a:rPr>
              <a:t>Compare your current code level with the latest available code level. Follow the instructions for upgrading your code level to find the latest available code level</a:t>
            </a:r>
            <a:r>
              <a:rPr lang="en-GB" sz="1600" dirty="0" smtClean="0"/>
              <a:t>. </a:t>
            </a:r>
            <a:endParaRPr lang="en-GB" sz="1600" dirty="0"/>
          </a:p>
        </p:txBody>
      </p:sp>
      <p:sp>
        <p:nvSpPr>
          <p:cNvPr id="7" name="Date Placeholder 6"/>
          <p:cNvSpPr>
            <a:spLocks noGrp="1"/>
          </p:cNvSpPr>
          <p:nvPr>
            <p:ph type="dt" sz="half" idx="10"/>
          </p:nvPr>
        </p:nvSpPr>
        <p:spPr/>
        <p:txBody>
          <a:bodyPr/>
          <a:lstStyle/>
          <a:p>
            <a:pPr>
              <a:defRPr/>
            </a:pPr>
            <a:fld id="{CF81AF7B-F126-430F-BA55-0969FDE6A830}"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Upgrading the DS6000 code level</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Perform the following steps for each storage unit that is connected to the DS Storage Manager.</a:t>
            </a:r>
          </a:p>
          <a:p>
            <a:r>
              <a:rPr lang="en-GB" sz="1600" dirty="0" smtClean="0">
                <a:latin typeface="Arial" pitchFamily="34" charset="0"/>
                <a:cs typeface="Arial" pitchFamily="34" charset="0"/>
              </a:rPr>
              <a:t>Check for firmware updates. Follow the instructions in Checking for code updates (real-time only). If you are not required to upgrade your code, stop here. </a:t>
            </a:r>
          </a:p>
          <a:p>
            <a:r>
              <a:rPr lang="en-GB" sz="1600" dirty="0" smtClean="0">
                <a:latin typeface="Arial" pitchFamily="34" charset="0"/>
                <a:cs typeface="Arial" pitchFamily="34" charset="0"/>
              </a:rPr>
              <a:t>To upgrade the code successfully, before you proceed with the code upgrade you must ensure that no alert LEDs are illuminated and that there are no open problems in the problem logs. Correct any problems before you proceed with the firmware upgrade. You can correct problems by performing the steps in either Following a light path to perform unguided service or Performing guided service through the problem log. </a:t>
            </a:r>
          </a:p>
          <a:p>
            <a:r>
              <a:rPr lang="en-GB" sz="1600" dirty="0" smtClean="0">
                <a:latin typeface="Arial" pitchFamily="34" charset="0"/>
                <a:cs typeface="Arial" pitchFamily="34" charset="0"/>
              </a:rPr>
              <a:t>Obtain the downloadable files from the DS6000 support Web site. Follow the instructions in Downloading code updates. </a:t>
            </a:r>
          </a:p>
          <a:p>
            <a:r>
              <a:rPr lang="en-GB" sz="1600" dirty="0" smtClean="0">
                <a:latin typeface="Arial" pitchFamily="34" charset="0"/>
                <a:cs typeface="Arial" pitchFamily="34" charset="0"/>
              </a:rPr>
              <a:t>Install the code update on your storage unit. Follow the instructions in Installing code upgrades (real-time only). You must perform this step for each storage unit that is managed by your DS Storage Manager before you proceed to the next step. </a:t>
            </a:r>
          </a:p>
          <a:p>
            <a:endParaRPr lang="en-GB" sz="16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5568A677-22F5-44EA-9089-D9BBCDFF5E38}"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Upgrading the DS6000 code level</a:t>
            </a:r>
            <a:endParaRPr lang="en-GB" dirty="0"/>
          </a:p>
        </p:txBody>
      </p:sp>
      <p:sp>
        <p:nvSpPr>
          <p:cNvPr id="3" name="Content Placeholder 2"/>
          <p:cNvSpPr>
            <a:spLocks noGrp="1"/>
          </p:cNvSpPr>
          <p:nvPr>
            <p:ph idx="1"/>
          </p:nvPr>
        </p:nvSpPr>
        <p:spPr/>
        <p:txBody>
          <a:bodyPr>
            <a:noAutofit/>
          </a:bodyPr>
          <a:lstStyle/>
          <a:p>
            <a:r>
              <a:rPr lang="en-GB" sz="1600" dirty="0" smtClean="0">
                <a:latin typeface="Arial" pitchFamily="34" charset="0"/>
                <a:cs typeface="Arial" pitchFamily="34" charset="0"/>
              </a:rPr>
              <a:t>Upgrade the DS Storage Manager. Begin the installation of the new DS Storage Manager by completing one of the following sets of steps: </a:t>
            </a:r>
          </a:p>
          <a:p>
            <a:pPr lvl="1"/>
            <a:r>
              <a:rPr lang="en-GB" sz="1600" dirty="0" smtClean="0">
                <a:latin typeface="Arial" pitchFamily="34" charset="0"/>
                <a:cs typeface="Arial" pitchFamily="34" charset="0"/>
              </a:rPr>
              <a:t>If you are installing from the ZIP file bundle, follow these steps: </a:t>
            </a:r>
          </a:p>
          <a:p>
            <a:pPr lvl="2"/>
            <a:r>
              <a:rPr lang="en-GB" sz="1600" dirty="0" smtClean="0">
                <a:latin typeface="Arial" pitchFamily="34" charset="0"/>
                <a:cs typeface="Arial" pitchFamily="34" charset="0"/>
              </a:rPr>
              <a:t>Extract the DS Storage Manager ZIP folder that is located in the file path where you extracted the ZIP file bundle information. </a:t>
            </a:r>
          </a:p>
          <a:p>
            <a:pPr lvl="2"/>
            <a:r>
              <a:rPr lang="en-GB" sz="1600" dirty="0" smtClean="0">
                <a:latin typeface="Arial" pitchFamily="34" charset="0"/>
                <a:cs typeface="Arial" pitchFamily="34" charset="0"/>
              </a:rPr>
              <a:t>Navigate to the folder that you just extracted and run setup.exe. You can perform the upgrade using either the graphical mode or silent mode. See Upgrading the DS Storage Manager on a Windows operating system using the graphical mode or Upgrading the DS Storage Manager on the Windows operating system using unattended (silent) mode for the steps. When the installation is complete, a prompt to restart might be displayed. If possible, do not restart at this time. You will perform a restart after you install the DS CLI upgrade. </a:t>
            </a:r>
          </a:p>
          <a:p>
            <a:pPr lvl="1"/>
            <a:r>
              <a:rPr lang="en-GB" sz="1600" dirty="0" err="1" smtClean="0">
                <a:latin typeface="Arial" pitchFamily="34" charset="0"/>
                <a:cs typeface="Arial" pitchFamily="34" charset="0"/>
              </a:rPr>
              <a:t>lluminated</a:t>
            </a:r>
            <a:r>
              <a:rPr lang="en-GB" sz="1600" dirty="0" smtClean="0">
                <a:latin typeface="Arial" pitchFamily="34" charset="0"/>
                <a:cs typeface="Arial" pitchFamily="34" charset="0"/>
              </a:rPr>
              <a:t> and that there are no open problems in the problem logs. Correct any problems. You can correct problems by performing the steps in either Following a light path to perform unguided service or Performing guided service through the problem log. </a:t>
            </a:r>
          </a:p>
          <a:p>
            <a:endParaRPr lang="en-GB" sz="1600"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3918DCE1-E13C-484B-9D4B-ECCB1801DE3C}"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Upgrading the DS6000 code level</a:t>
            </a:r>
            <a:endParaRPr lang="en-GB" dirty="0"/>
          </a:p>
        </p:txBody>
      </p:sp>
      <p:sp>
        <p:nvSpPr>
          <p:cNvPr id="3" name="Content Placeholder 2"/>
          <p:cNvSpPr>
            <a:spLocks noGrp="1"/>
          </p:cNvSpPr>
          <p:nvPr>
            <p:ph idx="1"/>
          </p:nvPr>
        </p:nvSpPr>
        <p:spPr>
          <a:xfrm>
            <a:off x="467544" y="1196752"/>
            <a:ext cx="8229600" cy="4857403"/>
          </a:xfrm>
        </p:spPr>
        <p:txBody>
          <a:bodyPr>
            <a:normAutofit fontScale="25000" lnSpcReduction="20000"/>
          </a:bodyPr>
          <a:lstStyle/>
          <a:p>
            <a:endParaRPr lang="en-GB" dirty="0" smtClean="0"/>
          </a:p>
          <a:p>
            <a:pPr lvl="1"/>
            <a:r>
              <a:rPr lang="en-GB" sz="6400" dirty="0" smtClean="0">
                <a:latin typeface="Arial" pitchFamily="34" charset="0"/>
                <a:cs typeface="Arial" pitchFamily="34" charset="0"/>
              </a:rPr>
              <a:t>If you are installing from the ISO image that you used to create an installation CD, insert the CD and navigate to the DS Storage Manager installation files and run setup.exe. You can perform the upgrade using either the graphical mode or silent mode. See Upgrading the DS Storage Manager on a Windows operating system using the graphical mode or Upgrading the DS Storage Manager on the Windows operating system using unattended (silent) mode for the steps. When the installation is complete, a prompt to restart might be displayed. If possible, do not restart at this time. You will perform a restart after you install the DS CLI upgrade. </a:t>
            </a:r>
          </a:p>
          <a:p>
            <a:pPr lvl="1"/>
            <a:r>
              <a:rPr lang="en-GB" sz="6000" dirty="0" smtClean="0">
                <a:latin typeface="Arial" pitchFamily="34" charset="0"/>
                <a:cs typeface="Arial" pitchFamily="34" charset="0"/>
              </a:rPr>
              <a:t>Perform the following steps to upgrade the DS CLI: </a:t>
            </a:r>
          </a:p>
          <a:p>
            <a:pPr lvl="1"/>
            <a:r>
              <a:rPr lang="en-GB" sz="6400" dirty="0" smtClean="0">
                <a:latin typeface="Arial" pitchFamily="34" charset="0"/>
                <a:cs typeface="Arial" pitchFamily="34" charset="0"/>
              </a:rPr>
              <a:t>Begin the installation of the new DS CLI by completing one of the following sets of steps: If you are installing from the ZIP file bundle, follow these steps:</a:t>
            </a:r>
          </a:p>
          <a:p>
            <a:pPr lvl="2"/>
            <a:r>
              <a:rPr lang="en-GB" sz="6000" dirty="0" smtClean="0">
                <a:latin typeface="Arial" pitchFamily="34" charset="0"/>
                <a:cs typeface="Arial" pitchFamily="34" charset="0"/>
              </a:rPr>
              <a:t> Extract the DS CLI ZIP folder that is located in the file path where you extracted the ZIP file bundle information.</a:t>
            </a:r>
          </a:p>
          <a:p>
            <a:pPr lvl="2"/>
            <a:r>
              <a:rPr lang="en-GB" sz="6000" dirty="0" smtClean="0">
                <a:latin typeface="Arial" pitchFamily="34" charset="0"/>
                <a:cs typeface="Arial" pitchFamily="34" charset="0"/>
              </a:rPr>
              <a:t> Navigate to the folder that you just extracted. To install using graphical mode, run the file setupwin32.exe. To install using console mode, run the file setupwin32console.exe.</a:t>
            </a:r>
          </a:p>
          <a:p>
            <a:pPr lvl="2"/>
            <a:r>
              <a:rPr lang="en-GB" sz="6000" dirty="0" smtClean="0">
                <a:latin typeface="Arial" pitchFamily="34" charset="0"/>
                <a:cs typeface="Arial" pitchFamily="34" charset="0"/>
              </a:rPr>
              <a:t>If you are installing from the ISO image that you used to create an installation CD, insert the CD and navigate to the DS CLI installation files. To install using graphical mode, run the file setupwin32.exe. </a:t>
            </a:r>
          </a:p>
          <a:p>
            <a:pPr lvl="2"/>
            <a:r>
              <a:rPr lang="en-GB" sz="6000" dirty="0" smtClean="0">
                <a:latin typeface="Arial" pitchFamily="34" charset="0"/>
                <a:cs typeface="Arial" pitchFamily="34" charset="0"/>
              </a:rPr>
              <a:t>To install using console mode, run the file setupwin32console.exe. </a:t>
            </a:r>
          </a:p>
          <a:p>
            <a:pPr lvl="1">
              <a:buNone/>
            </a:pPr>
            <a:r>
              <a:rPr lang="en-GB" sz="6400" dirty="0" smtClean="0">
                <a:latin typeface="Arial" pitchFamily="34" charset="0"/>
                <a:cs typeface="Arial" pitchFamily="34" charset="0"/>
              </a:rPr>
              <a:t>Follow the instructions for upgrading the DS CLI. See Installing the DS CLI application using the graphical mode or Installing the DS CLI using the console mode to perform the upgrade using either the graphical mode or console mode. </a:t>
            </a:r>
          </a:p>
        </p:txBody>
      </p:sp>
      <p:sp>
        <p:nvSpPr>
          <p:cNvPr id="7" name="Date Placeholder 6"/>
          <p:cNvSpPr>
            <a:spLocks noGrp="1"/>
          </p:cNvSpPr>
          <p:nvPr>
            <p:ph type="dt" sz="half" idx="10"/>
          </p:nvPr>
        </p:nvSpPr>
        <p:spPr/>
        <p:txBody>
          <a:bodyPr/>
          <a:lstStyle/>
          <a:p>
            <a:pPr>
              <a:defRPr/>
            </a:pPr>
            <a:fld id="{CFFE7E23-E526-465C-8A3F-4FE4AA0271FD}"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Upgrading the DS6000 code level</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If you have not already done so, restart your management console. </a:t>
            </a:r>
          </a:p>
          <a:p>
            <a:r>
              <a:rPr lang="en-GB" sz="1600" dirty="0" smtClean="0">
                <a:latin typeface="Arial" pitchFamily="34" charset="0"/>
                <a:cs typeface="Arial" pitchFamily="34" charset="0"/>
              </a:rPr>
              <a:t>After the DS Storage Manager is installed, use Storage units — Main page to verify that you can view the status of the storage complex and its associated logical configuration. In the navigation, select Real-time manager &gt; Manage hardware &gt; Storage units. On the Storage units - Main Page, select the appropriate storage unit. </a:t>
            </a:r>
          </a:p>
          <a:p>
            <a:r>
              <a:rPr lang="en-GB" sz="1600" dirty="0" smtClean="0">
                <a:latin typeface="Arial" pitchFamily="34" charset="0"/>
                <a:cs typeface="Arial" pitchFamily="34" charset="0"/>
              </a:rPr>
              <a:t>Ensure that no alert LEDs are illuminated and that there are no open problems in the problem logs. Correct any problems. You can correct problems by performing the steps in either Following a light path to perform unguided service or Performing guided service through the problem log. </a:t>
            </a:r>
          </a:p>
          <a:p>
            <a:endParaRPr lang="en-GB" dirty="0"/>
          </a:p>
        </p:txBody>
      </p:sp>
      <p:sp>
        <p:nvSpPr>
          <p:cNvPr id="7" name="Date Placeholder 6"/>
          <p:cNvSpPr>
            <a:spLocks noGrp="1"/>
          </p:cNvSpPr>
          <p:nvPr>
            <p:ph type="dt" sz="half" idx="10"/>
          </p:nvPr>
        </p:nvSpPr>
        <p:spPr/>
        <p:txBody>
          <a:bodyPr/>
          <a:lstStyle/>
          <a:p>
            <a:pPr>
              <a:defRPr/>
            </a:pPr>
            <a:fld id="{821CEAE6-D03B-4462-89EF-C696DC10C976}"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Licensing on the DS6000</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DS6000™ is licensed at the following levels:</a:t>
            </a:r>
          </a:p>
          <a:p>
            <a:r>
              <a:rPr lang="en-GB" sz="1600" b="1" dirty="0" smtClean="0">
                <a:latin typeface="Arial" pitchFamily="34" charset="0"/>
                <a:cs typeface="Arial" pitchFamily="34" charset="0"/>
              </a:rPr>
              <a:t>Machine licensing</a:t>
            </a:r>
            <a:r>
              <a:rPr lang="en-GB" sz="1600" dirty="0" smtClean="0">
                <a:latin typeface="Arial" pitchFamily="34" charset="0"/>
                <a:cs typeface="Arial" pitchFamily="34" charset="0"/>
              </a:rPr>
              <a:t> uses licensed machine code (LMC) to license the base models and expansion models. When you receive a base or expansion model, you receive an LMC agreement. The use of the machine constitutes acceptance of the license terms outlined in the LMC agreement. </a:t>
            </a:r>
          </a:p>
          <a:p>
            <a:r>
              <a:rPr lang="en-GB" sz="1600" b="1" dirty="0" smtClean="0">
                <a:latin typeface="Arial" pitchFamily="34" charset="0"/>
                <a:cs typeface="Arial" pitchFamily="34" charset="0"/>
              </a:rPr>
              <a:t>Operating environment licensing</a:t>
            </a:r>
            <a:r>
              <a:rPr lang="en-GB" sz="1600" dirty="0" smtClean="0">
                <a:latin typeface="Arial" pitchFamily="34" charset="0"/>
                <a:cs typeface="Arial" pitchFamily="34" charset="0"/>
              </a:rPr>
              <a:t> manages the machine operating environment. An operating environment license (OEL) is required on every DS6000 base unit . The licensing must cover the physical capacity of the base unit and all attached expansion 4 units, excluding inactivated Standby </a:t>
            </a:r>
            <a:r>
              <a:rPr lang="en-GB" sz="1600" dirty="0" err="1" smtClean="0">
                <a:latin typeface="Arial" pitchFamily="34" charset="0"/>
                <a:cs typeface="Arial" pitchFamily="34" charset="0"/>
              </a:rPr>
              <a:t>CoD</a:t>
            </a:r>
            <a:r>
              <a:rPr lang="en-GB" sz="1600" dirty="0" smtClean="0">
                <a:latin typeface="Arial" pitchFamily="34" charset="0"/>
                <a:cs typeface="Arial" pitchFamily="34" charset="0"/>
              </a:rPr>
              <a:t> capacity. </a:t>
            </a:r>
          </a:p>
          <a:p>
            <a:r>
              <a:rPr lang="en-GB" sz="1600" b="1" dirty="0" smtClean="0">
                <a:latin typeface="Arial" pitchFamily="34" charset="0"/>
                <a:cs typeface="Arial" pitchFamily="34" charset="0"/>
              </a:rPr>
              <a:t>Function licensing</a:t>
            </a:r>
            <a:r>
              <a:rPr lang="en-GB" sz="1600" dirty="0" smtClean="0">
                <a:latin typeface="Arial" pitchFamily="34" charset="0"/>
                <a:cs typeface="Arial" pitchFamily="34" charset="0"/>
              </a:rPr>
              <a:t> controls the Copy Services and parallel access volume licenses. Function licensing depends on the type of data (count key data or fixed block data) that is used with the function.</a:t>
            </a:r>
          </a:p>
          <a:p>
            <a:endParaRPr lang="en-GB" dirty="0"/>
          </a:p>
        </p:txBody>
      </p:sp>
      <p:sp>
        <p:nvSpPr>
          <p:cNvPr id="7" name="Date Placeholder 6"/>
          <p:cNvSpPr>
            <a:spLocks noGrp="1"/>
          </p:cNvSpPr>
          <p:nvPr>
            <p:ph type="dt" sz="half" idx="10"/>
          </p:nvPr>
        </p:nvSpPr>
        <p:spPr/>
        <p:txBody>
          <a:bodyPr/>
          <a:lstStyle/>
          <a:p>
            <a:pPr>
              <a:defRPr/>
            </a:pPr>
            <a:fld id="{7F8261F7-2B15-4FB1-B338-8276A26C8D67}"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061200" cy="1143000"/>
          </a:xfrm>
        </p:spPr>
        <p:txBody>
          <a:bodyPr/>
          <a:lstStyle/>
          <a:p>
            <a:pPr algn="ctr"/>
            <a:r>
              <a:rPr lang="en-GB" dirty="0" smtClean="0"/>
              <a:t>DS6800 Components</a:t>
            </a: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2051720" y="2492896"/>
            <a:ext cx="4762500" cy="2362200"/>
          </a:xfrm>
        </p:spPr>
      </p:pic>
      <p:sp>
        <p:nvSpPr>
          <p:cNvPr id="8" name="Date Placeholder 7"/>
          <p:cNvSpPr>
            <a:spLocks noGrp="1"/>
          </p:cNvSpPr>
          <p:nvPr>
            <p:ph type="dt" sz="half" idx="10"/>
          </p:nvPr>
        </p:nvSpPr>
        <p:spPr/>
        <p:txBody>
          <a:bodyPr/>
          <a:lstStyle/>
          <a:p>
            <a:pPr>
              <a:defRPr/>
            </a:pPr>
            <a:fld id="{2BDC934C-A054-4657-BCF1-30CB8B30101E}"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Licensed functions</a:t>
            </a:r>
            <a:endParaRPr lang="en-GB" dirty="0"/>
          </a:p>
        </p:txBody>
      </p:sp>
      <p:sp>
        <p:nvSpPr>
          <p:cNvPr id="3" name="Content Placeholder 2"/>
          <p:cNvSpPr>
            <a:spLocks noGrp="1"/>
          </p:cNvSpPr>
          <p:nvPr>
            <p:ph idx="1"/>
          </p:nvPr>
        </p:nvSpPr>
        <p:spPr>
          <a:xfrm>
            <a:off x="395536" y="1268760"/>
            <a:ext cx="8229600" cy="5030019"/>
          </a:xfrm>
        </p:spPr>
        <p:txBody>
          <a:bodyPr>
            <a:noAutofit/>
          </a:bodyPr>
          <a:lstStyle/>
          <a:p>
            <a:r>
              <a:rPr lang="en-GB" sz="1500" b="1" dirty="0" smtClean="0">
                <a:latin typeface="Arial" pitchFamily="34" charset="0"/>
                <a:cs typeface="Arial" pitchFamily="34" charset="0"/>
              </a:rPr>
              <a:t>Machine licensing</a:t>
            </a:r>
            <a:r>
              <a:rPr lang="en-GB" sz="1500" dirty="0" smtClean="0">
                <a:latin typeface="Arial" pitchFamily="34" charset="0"/>
                <a:cs typeface="Arial" pitchFamily="34" charset="0"/>
              </a:rPr>
              <a:t> uses licensed machine code to activate base functions on your machine. When you receive a DS6800 and/or DS6000 expansion enclosure, you receive an licensed machine code agreement. The use of the machine constitutes acceptance of the license terms outlined in the licensed machine code agreement. The DS6800 system requires licensed machine code level 5.0.0, or later. Some DS6000 series features and functions may not be available or supported in all environments. Current information on supported environments, prerequisites, and minimum operating systems levels is available at: </a:t>
            </a:r>
            <a:r>
              <a:rPr lang="en-GB" sz="1500" dirty="0" smtClean="0">
                <a:latin typeface="Arial" pitchFamily="34" charset="0"/>
                <a:cs typeface="Arial" pitchFamily="34" charset="0"/>
                <a:hlinkClick r:id="rId2"/>
              </a:rPr>
              <a:t>http://www.ibm.com/servers/storage/disk/ds6000/</a:t>
            </a:r>
            <a:endParaRPr lang="en-GB" sz="1500" dirty="0" smtClean="0">
              <a:latin typeface="Arial" pitchFamily="34" charset="0"/>
              <a:cs typeface="Arial" pitchFamily="34" charset="0"/>
            </a:endParaRPr>
          </a:p>
          <a:p>
            <a:r>
              <a:rPr lang="en-GB" sz="1500" b="1" dirty="0" smtClean="0">
                <a:latin typeface="Arial" pitchFamily="34" charset="0"/>
                <a:cs typeface="Arial" pitchFamily="34" charset="0"/>
              </a:rPr>
              <a:t>Operating environment licensing</a:t>
            </a:r>
            <a:r>
              <a:rPr lang="en-GB" sz="1500" dirty="0" smtClean="0">
                <a:latin typeface="Arial" pitchFamily="34" charset="0"/>
                <a:cs typeface="Arial" pitchFamily="34" charset="0"/>
              </a:rPr>
              <a:t> manages the machine operating environment and is required on every DS6800 system. The extent of IBM authorization acquired through the DS6800 feature numbers (50</a:t>
            </a:r>
            <a:r>
              <a:rPr lang="en-GB" sz="1500" i="1" dirty="0" smtClean="0">
                <a:latin typeface="Arial" pitchFamily="34" charset="0"/>
                <a:cs typeface="Arial" pitchFamily="34" charset="0"/>
              </a:rPr>
              <a:t>xx</a:t>
            </a:r>
            <a:r>
              <a:rPr lang="en-GB" sz="1500" dirty="0" smtClean="0">
                <a:latin typeface="Arial" pitchFamily="34" charset="0"/>
                <a:cs typeface="Arial" pitchFamily="34" charset="0"/>
              </a:rPr>
              <a:t>) must cover the physical capacity of the DS6800 system, where system is defined as the base enclosure and all attached expansion enclosures. If the operating environment license has not been acquired and activated on the machine, disk drives installed within the DS6800 system cannot be logically configured for use. Upon activation, disk drives can be logically configured up to the extent of authorization.</a:t>
            </a:r>
          </a:p>
          <a:p>
            <a:r>
              <a:rPr lang="en-GB" sz="1500" dirty="0" smtClean="0">
                <a:latin typeface="Arial" pitchFamily="34" charset="0"/>
                <a:cs typeface="Arial" pitchFamily="34" charset="0"/>
              </a:rPr>
              <a:t>As additional disk drives are installed, the extent of IBM authorization must be increased by acquiring additional DS6800 feature numbers (5</a:t>
            </a:r>
            <a:r>
              <a:rPr lang="en-GB" sz="1500" i="1" dirty="0" smtClean="0">
                <a:latin typeface="Arial" pitchFamily="34" charset="0"/>
                <a:cs typeface="Arial" pitchFamily="34" charset="0"/>
              </a:rPr>
              <a:t>xxx</a:t>
            </a:r>
            <a:r>
              <a:rPr lang="en-GB" sz="1500" dirty="0" smtClean="0">
                <a:latin typeface="Arial" pitchFamily="34" charset="0"/>
                <a:cs typeface="Arial" pitchFamily="34" charset="0"/>
              </a:rPr>
              <a:t>). Otherwise, the additional disk drives cannot be logically configured for use.</a:t>
            </a:r>
          </a:p>
          <a:p>
            <a:r>
              <a:rPr lang="en-GB" sz="1500" b="1" dirty="0" smtClean="0">
                <a:latin typeface="Arial" pitchFamily="34" charset="0"/>
                <a:cs typeface="Arial" pitchFamily="34" charset="0"/>
              </a:rPr>
              <a:t>Feature licensing</a:t>
            </a:r>
            <a:r>
              <a:rPr lang="en-GB" sz="1500" dirty="0" smtClean="0">
                <a:latin typeface="Arial" pitchFamily="34" charset="0"/>
                <a:cs typeface="Arial" pitchFamily="34" charset="0"/>
              </a:rPr>
              <a:t> controls the licenses of features of each DS6800. Each DS6800 licensed function feature number enables the use of, and establishes the extent of, IBM authorization for licensed functions that are acquired for a DS6800 system. Each licensed function feature number is applicable only for the specific DS6800 (by serial number) for which it was acquired and is not transferable to another serial numbered DS6800.</a:t>
            </a:r>
          </a:p>
          <a:p>
            <a:endParaRPr lang="en-GB" sz="1500" dirty="0"/>
          </a:p>
        </p:txBody>
      </p:sp>
      <p:sp>
        <p:nvSpPr>
          <p:cNvPr id="7" name="Date Placeholder 6"/>
          <p:cNvSpPr>
            <a:spLocks noGrp="1"/>
          </p:cNvSpPr>
          <p:nvPr>
            <p:ph type="dt" sz="half" idx="10"/>
          </p:nvPr>
        </p:nvSpPr>
        <p:spPr/>
        <p:txBody>
          <a:bodyPr/>
          <a:lstStyle/>
          <a:p>
            <a:pPr>
              <a:defRPr/>
            </a:pPr>
            <a:fld id="{104CD0A9-6535-4F72-A46A-A321B2857B2F}"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Locating the serial number, model, and signature</a:t>
            </a:r>
            <a:endParaRPr lang="en-GB" dirty="0"/>
          </a:p>
        </p:txBody>
      </p:sp>
      <p:sp>
        <p:nvSpPr>
          <p:cNvPr id="3" name="Content Placeholder 2"/>
          <p:cNvSpPr>
            <a:spLocks noGrp="1"/>
          </p:cNvSpPr>
          <p:nvPr>
            <p:ph idx="1"/>
          </p:nvPr>
        </p:nvSpPr>
        <p:spPr/>
        <p:txBody>
          <a:bodyPr>
            <a:normAutofit/>
          </a:bodyPr>
          <a:lstStyle/>
          <a:p>
            <a:r>
              <a:rPr lang="en-GB" sz="1600" b="1" dirty="0" smtClean="0">
                <a:latin typeface="Arial" pitchFamily="34" charset="0"/>
                <a:cs typeface="Arial" pitchFamily="34" charset="0"/>
              </a:rPr>
              <a:t>To locate the serial number, model, and signature, perform the following steps:</a:t>
            </a:r>
          </a:p>
          <a:p>
            <a:r>
              <a:rPr lang="en-GB" sz="1600" dirty="0" smtClean="0">
                <a:latin typeface="Arial" pitchFamily="34" charset="0"/>
                <a:cs typeface="Arial" pitchFamily="34" charset="0"/>
              </a:rPr>
              <a:t>Locate the MTMS label on the flange on the front right side of the enclosure at the right front bezel. The MTMS label is a black label with white lettering. </a:t>
            </a:r>
          </a:p>
          <a:p>
            <a:r>
              <a:rPr lang="en-GB" sz="1600" dirty="0" smtClean="0">
                <a:latin typeface="Arial" pitchFamily="34" charset="0"/>
                <a:cs typeface="Arial" pitchFamily="34" charset="0"/>
              </a:rPr>
              <a:t>From the MTMS label, record the model and serial number in the table below. The Machine Type - Model Number - Serial Number (MTMS) is a string that contains the machine type, model number, and serial number. Only the last seven characters of the string are the machine serial number. For example, if the MTMS is IBM.1750.511.75FA120, then the machine type is 1750, the model is 511, and the serial number is 75FA120. </a:t>
            </a:r>
          </a:p>
          <a:p>
            <a:r>
              <a:rPr lang="en-GB" sz="1600" dirty="0" smtClean="0">
                <a:latin typeface="Arial" pitchFamily="34" charset="0"/>
                <a:cs typeface="Arial" pitchFamily="34" charset="0"/>
              </a:rPr>
              <a:t>Start the DS Storage Manager application. </a:t>
            </a:r>
          </a:p>
          <a:p>
            <a:r>
              <a:rPr lang="en-GB" sz="1600" dirty="0" smtClean="0">
                <a:latin typeface="Arial" pitchFamily="34" charset="0"/>
                <a:cs typeface="Arial" pitchFamily="34" charset="0"/>
              </a:rPr>
              <a:t>In the navigation panel select, Real-time Manager &gt; Manage Hardware &gt; Storage Units. On the storage unit main page, select the storage unit, click Properties in the </a:t>
            </a:r>
            <a:r>
              <a:rPr lang="en-GB" sz="1600" b="1" dirty="0" smtClean="0">
                <a:latin typeface="Arial" pitchFamily="34" charset="0"/>
                <a:cs typeface="Arial" pitchFamily="34" charset="0"/>
              </a:rPr>
              <a:t>Select Action</a:t>
            </a:r>
            <a:r>
              <a:rPr lang="en-GB" sz="1600" dirty="0" smtClean="0">
                <a:latin typeface="Arial" pitchFamily="34" charset="0"/>
                <a:cs typeface="Arial" pitchFamily="34" charset="0"/>
              </a:rPr>
              <a:t> list, and then click Go. The properties page displays for the storage unit. </a:t>
            </a:r>
          </a:p>
          <a:p>
            <a:r>
              <a:rPr lang="en-GB" sz="1600" dirty="0" smtClean="0">
                <a:latin typeface="Arial" pitchFamily="34" charset="0"/>
                <a:cs typeface="Arial" pitchFamily="34" charset="0"/>
              </a:rPr>
              <a:t>From the </a:t>
            </a:r>
            <a:r>
              <a:rPr lang="en-GB" sz="1600" b="1" dirty="0" smtClean="0">
                <a:latin typeface="Arial" pitchFamily="34" charset="0"/>
                <a:cs typeface="Arial" pitchFamily="34" charset="0"/>
              </a:rPr>
              <a:t>Machine signature</a:t>
            </a:r>
            <a:r>
              <a:rPr lang="en-GB" sz="1600" dirty="0" smtClean="0">
                <a:latin typeface="Arial" pitchFamily="34" charset="0"/>
                <a:cs typeface="Arial" pitchFamily="34" charset="0"/>
              </a:rPr>
              <a:t> column, note the machine signature in the table below. </a:t>
            </a:r>
          </a:p>
          <a:p>
            <a:endParaRPr lang="en-GB" dirty="0"/>
          </a:p>
        </p:txBody>
      </p:sp>
      <p:sp>
        <p:nvSpPr>
          <p:cNvPr id="7" name="Date Placeholder 6"/>
          <p:cNvSpPr>
            <a:spLocks noGrp="1"/>
          </p:cNvSpPr>
          <p:nvPr>
            <p:ph type="dt" sz="half" idx="10"/>
          </p:nvPr>
        </p:nvSpPr>
        <p:spPr/>
        <p:txBody>
          <a:bodyPr/>
          <a:lstStyle/>
          <a:p>
            <a:pPr>
              <a:defRPr/>
            </a:pPr>
            <a:fld id="{EB858A71-7466-44F2-86C1-DCE0693D3595}"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Obtaining activation codes</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The machine serial number, model, and signature. See Locating the serial number, model, and signature for more information. </a:t>
            </a:r>
          </a:p>
          <a:p>
            <a:r>
              <a:rPr lang="en-GB" sz="1600" dirty="0" smtClean="0">
                <a:latin typeface="Arial" pitchFamily="34" charset="0"/>
                <a:cs typeface="Arial" pitchFamily="34" charset="0"/>
              </a:rPr>
              <a:t>To obtain your activation codes, perform the following steps:</a:t>
            </a:r>
          </a:p>
          <a:p>
            <a:r>
              <a:rPr lang="en-GB" sz="1600" dirty="0" smtClean="0">
                <a:latin typeface="Arial" pitchFamily="34" charset="0"/>
                <a:cs typeface="Arial" pitchFamily="34" charset="0"/>
              </a:rPr>
              <a:t>At a computer with an Internet connection and a browser, connect to the IBM Disk Storage Feature Activation (DSFA) Web site at </a:t>
            </a:r>
            <a:r>
              <a:rPr lang="en-GB" sz="1600" dirty="0" smtClean="0">
                <a:latin typeface="Arial" pitchFamily="34" charset="0"/>
                <a:cs typeface="Arial" pitchFamily="34" charset="0"/>
                <a:hlinkClick r:id="rId2"/>
              </a:rPr>
              <a:t>http://www.ibm.com/storage/dsfa</a:t>
            </a:r>
            <a:r>
              <a:rPr lang="en-GB" sz="1600" dirty="0" smtClean="0">
                <a:latin typeface="Arial" pitchFamily="34" charset="0"/>
                <a:cs typeface="Arial" pitchFamily="34" charset="0"/>
              </a:rPr>
              <a:t>. </a:t>
            </a:r>
          </a:p>
          <a:p>
            <a:r>
              <a:rPr lang="en-GB" sz="1600" dirty="0" smtClean="0">
                <a:latin typeface="Arial" pitchFamily="34" charset="0"/>
                <a:cs typeface="Arial" pitchFamily="34" charset="0"/>
              </a:rPr>
              <a:t>The DSFA application displays in the browser. Use the application to obtain the activation codes and follow the instructions on the screen. Note: In most situations, the DSFA application can locate your order confirmation code when you enter the DS6000™ (1750) serial number and signature. However, if the order confirmation code is not attached to the 1750 record, you must assign it to the 1750 record in the DSFA application. In this situation, you will need the order confirmation code (which you can find on the License Function Authorization document).</a:t>
            </a:r>
          </a:p>
          <a:p>
            <a:endParaRPr lang="en-GB" dirty="0"/>
          </a:p>
        </p:txBody>
      </p:sp>
      <p:sp>
        <p:nvSpPr>
          <p:cNvPr id="7" name="Date Placeholder 6"/>
          <p:cNvSpPr>
            <a:spLocks noGrp="1"/>
          </p:cNvSpPr>
          <p:nvPr>
            <p:ph type="dt" sz="half" idx="10"/>
          </p:nvPr>
        </p:nvSpPr>
        <p:spPr/>
        <p:txBody>
          <a:bodyPr/>
          <a:lstStyle/>
          <a:p>
            <a:pPr>
              <a:defRPr/>
            </a:pPr>
            <a:fld id="{9981366E-F5ED-4ED6-B20C-B9FC2816EC35}"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Passwords/IP settings</a:t>
            </a:r>
            <a:endParaRPr lang="en-GB" dirty="0"/>
          </a:p>
        </p:txBody>
      </p:sp>
      <p:pic>
        <p:nvPicPr>
          <p:cNvPr id="4" name="Content Placeholder 3" descr="f2d00067.gif"/>
          <p:cNvPicPr>
            <a:picLocks noGrp="1" noChangeAspect="1"/>
          </p:cNvPicPr>
          <p:nvPr>
            <p:ph idx="1"/>
          </p:nvPr>
        </p:nvPicPr>
        <p:blipFill>
          <a:blip r:embed="rId2" cstate="print"/>
          <a:stretch>
            <a:fillRect/>
          </a:stretch>
        </p:blipFill>
        <p:spPr>
          <a:xfrm>
            <a:off x="2049462" y="2682081"/>
            <a:ext cx="4762500" cy="2362200"/>
          </a:xfrm>
        </p:spPr>
      </p:pic>
      <p:sp>
        <p:nvSpPr>
          <p:cNvPr id="8" name="Date Placeholder 7"/>
          <p:cNvSpPr>
            <a:spLocks noGrp="1"/>
          </p:cNvSpPr>
          <p:nvPr>
            <p:ph type="dt" sz="half" idx="10"/>
          </p:nvPr>
        </p:nvSpPr>
        <p:spPr/>
        <p:txBody>
          <a:bodyPr/>
          <a:lstStyle/>
          <a:p>
            <a:pPr>
              <a:defRPr/>
            </a:pPr>
            <a:fld id="{3559CCD9-1E9E-48DD-B3DC-8EA81A5831DD}"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Passwords/IP settings</a:t>
            </a:r>
            <a:endParaRPr lang="en-GB" dirty="0"/>
          </a:p>
        </p:txBody>
      </p:sp>
      <p:sp>
        <p:nvSpPr>
          <p:cNvPr id="3" name="Content Placeholder 2"/>
          <p:cNvSpPr>
            <a:spLocks noGrp="1"/>
          </p:cNvSpPr>
          <p:nvPr>
            <p:ph idx="1"/>
          </p:nvPr>
        </p:nvSpPr>
        <p:spPr/>
        <p:txBody>
          <a:bodyPr/>
          <a:lstStyle/>
          <a:p>
            <a:r>
              <a:rPr lang="en-GB" sz="1600" dirty="0" smtClean="0"/>
              <a:t>Unlocking an administrative password</a:t>
            </a:r>
          </a:p>
          <a:p>
            <a:r>
              <a:rPr lang="en-GB" sz="1600" dirty="0" smtClean="0"/>
              <a:t>Setting the IP address</a:t>
            </a:r>
            <a:endParaRPr lang="en-GB" sz="1600" dirty="0"/>
          </a:p>
        </p:txBody>
      </p:sp>
      <p:sp>
        <p:nvSpPr>
          <p:cNvPr id="7" name="Date Placeholder 6"/>
          <p:cNvSpPr>
            <a:spLocks noGrp="1"/>
          </p:cNvSpPr>
          <p:nvPr>
            <p:ph type="dt" sz="half" idx="10"/>
          </p:nvPr>
        </p:nvSpPr>
        <p:spPr/>
        <p:txBody>
          <a:bodyPr/>
          <a:lstStyle/>
          <a:p>
            <a:pPr>
              <a:defRPr/>
            </a:pPr>
            <a:fld id="{CCEA11E1-AFC4-4F2F-BF17-CCBFE5148AC7}"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061200" cy="1143000"/>
          </a:xfrm>
        </p:spPr>
        <p:txBody>
          <a:bodyPr>
            <a:normAutofit fontScale="90000"/>
          </a:bodyPr>
          <a:lstStyle/>
          <a:p>
            <a:pPr algn="ctr"/>
            <a:r>
              <a:rPr lang="en-GB" b="1" dirty="0" smtClean="0"/>
              <a:t>Unlocking an administrative password</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pPr marL="514350" indent="-514350"/>
            <a:r>
              <a:rPr lang="en-GB" sz="1700" dirty="0" smtClean="0">
                <a:latin typeface="Arial" pitchFamily="34" charset="0"/>
                <a:cs typeface="Arial" pitchFamily="34" charset="0"/>
              </a:rPr>
              <a:t>There might be times when administrative users forget the password that they use to access the DS Storage Manager. Beyond the set number of allowable attempts with the wrong password, the account is locked. If the administrative account is locked, the administrator must use the security recovery utility tool to reset the password to the default (administrative). You cannot unlock an administrative password using the DS Command-Line Interface. The administrative user is forced to establish a new password. Using the </a:t>
            </a:r>
            <a:r>
              <a:rPr lang="en-GB" sz="1700" dirty="0" err="1" smtClean="0">
                <a:latin typeface="Arial" pitchFamily="34" charset="0"/>
                <a:cs typeface="Arial" pitchFamily="34" charset="0"/>
              </a:rPr>
              <a:t>chuser</a:t>
            </a:r>
            <a:r>
              <a:rPr lang="en-GB" sz="1700" dirty="0" smtClean="0">
                <a:latin typeface="Arial" pitchFamily="34" charset="0"/>
                <a:cs typeface="Arial" pitchFamily="34" charset="0"/>
              </a:rPr>
              <a:t> command, you can specify a password that expires after the initial use, and then create a new password. See DS CLI documentation for more information</a:t>
            </a:r>
          </a:p>
          <a:p>
            <a:pPr marL="514350" indent="-514350">
              <a:buFont typeface="+mj-lt"/>
              <a:buAutoNum type="arabicPeriod"/>
            </a:pPr>
            <a:endParaRPr lang="en-GB" sz="1700" dirty="0">
              <a:latin typeface="Arial" pitchFamily="34" charset="0"/>
              <a:cs typeface="Arial" pitchFamily="34" charset="0"/>
            </a:endParaRPr>
          </a:p>
          <a:p>
            <a:pPr marL="514350" indent="-514350">
              <a:buFont typeface="+mj-lt"/>
              <a:buAutoNum type="arabicPeriod"/>
            </a:pPr>
            <a:r>
              <a:rPr lang="en-GB" sz="1700" dirty="0" smtClean="0">
                <a:latin typeface="Arial" pitchFamily="34" charset="0"/>
                <a:cs typeface="Arial" pitchFamily="34" charset="0"/>
              </a:rPr>
              <a:t>This task only explains how to use the security recovery utility tool to unlock the administrative account. The topic "Unlocking a user account" describes how to unlock a non-administrative user account. </a:t>
            </a:r>
          </a:p>
          <a:p>
            <a:pPr marL="514350" indent="-514350">
              <a:buFont typeface="+mj-lt"/>
              <a:buAutoNum type="arabicPeriod"/>
            </a:pPr>
            <a:r>
              <a:rPr lang="en-GB" sz="1700" dirty="0" smtClean="0">
                <a:latin typeface="Arial" pitchFamily="34" charset="0"/>
                <a:cs typeface="Arial" pitchFamily="34" charset="0"/>
              </a:rPr>
              <a:t>The security recovery utility tool is a script that is installed in a file directory. You run the script from the directory. </a:t>
            </a:r>
          </a:p>
          <a:p>
            <a:pPr marL="514350" indent="-514350">
              <a:buFont typeface="+mj-lt"/>
              <a:buAutoNum type="arabicPeriod"/>
            </a:pPr>
            <a:r>
              <a:rPr lang="en-GB" sz="1700" dirty="0" smtClean="0">
                <a:latin typeface="Arial" pitchFamily="34" charset="0"/>
                <a:cs typeface="Arial" pitchFamily="34" charset="0"/>
              </a:rPr>
              <a:t>Open a command prompt and navigate to the C:\Program Files\IBM\</a:t>
            </a:r>
            <a:r>
              <a:rPr lang="en-GB" sz="1700" dirty="0" err="1" smtClean="0">
                <a:latin typeface="Arial" pitchFamily="34" charset="0"/>
                <a:cs typeface="Arial" pitchFamily="34" charset="0"/>
              </a:rPr>
              <a:t>dsniserver</a:t>
            </a:r>
            <a:r>
              <a:rPr lang="en-GB" sz="1700" dirty="0" smtClean="0">
                <a:latin typeface="Arial" pitchFamily="34" charset="0"/>
                <a:cs typeface="Arial" pitchFamily="34" charset="0"/>
              </a:rPr>
              <a:t>\bin\ directory where the recovery tool (script) has been installed. </a:t>
            </a:r>
          </a:p>
          <a:p>
            <a:pPr marL="514350" indent="-514350">
              <a:buFont typeface="+mj-lt"/>
              <a:buAutoNum type="arabicPeriod"/>
            </a:pPr>
            <a:r>
              <a:rPr lang="en-GB" sz="1700" dirty="0" smtClean="0">
                <a:latin typeface="Arial" pitchFamily="34" charset="0"/>
                <a:cs typeface="Arial" pitchFamily="34" charset="0"/>
              </a:rPr>
              <a:t>Type the script name, securityRecoveryUtility.bat -r </a:t>
            </a:r>
          </a:p>
          <a:p>
            <a:pPr marL="514350" indent="-514350">
              <a:buFont typeface="+mj-lt"/>
              <a:buAutoNum type="arabicPeriod"/>
            </a:pPr>
            <a:r>
              <a:rPr lang="en-GB" sz="1700" dirty="0" smtClean="0">
                <a:latin typeface="Arial" pitchFamily="34" charset="0"/>
                <a:cs typeface="Arial" pitchFamily="34" charset="0"/>
              </a:rPr>
              <a:t>Press the Enter key. The script runs and the administrative account is unlocked. The password is reset to the default (admin). </a:t>
            </a:r>
          </a:p>
          <a:p>
            <a:endParaRPr lang="en-GB"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pPr>
              <a:defRPr/>
            </a:pPr>
            <a:fld id="{F85C08D8-A839-47F7-AABF-A21D925E2D30}"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Setting the IP address</a:t>
            </a:r>
            <a:r>
              <a:rPr lang="en-GB" dirty="0" smtClean="0"/>
              <a:t/>
            </a:r>
            <a:br>
              <a:rPr lang="en-GB" dirty="0" smtClean="0"/>
            </a:br>
            <a:r>
              <a:rPr lang="en-GB" dirty="0" smtClean="0"/>
              <a:t> </a:t>
            </a:r>
            <a:endParaRPr lang="en-GB" dirty="0"/>
          </a:p>
        </p:txBody>
      </p:sp>
      <p:sp>
        <p:nvSpPr>
          <p:cNvPr id="3" name="Content Placeholder 2"/>
          <p:cNvSpPr>
            <a:spLocks noGrp="1"/>
          </p:cNvSpPr>
          <p:nvPr>
            <p:ph idx="1"/>
          </p:nvPr>
        </p:nvSpPr>
        <p:spPr/>
        <p:txBody>
          <a:bodyPr>
            <a:normAutofit/>
          </a:bodyPr>
          <a:lstStyle/>
          <a:p>
            <a:r>
              <a:rPr lang="en-GB" sz="1600" dirty="0" smtClean="0">
                <a:latin typeface="Arial" pitchFamily="34" charset="0"/>
                <a:cs typeface="Arial" pitchFamily="34" charset="0"/>
              </a:rPr>
              <a:t>You can create a direct connection from your computer to either of the processor cards on the DS6000™. You can use the direct connection to set IP addresses, network masks, gateway IP addresses, and other network settings for one or both of the processor cards. To set the IP address, perform the following steps:</a:t>
            </a:r>
          </a:p>
          <a:p>
            <a:r>
              <a:rPr lang="en-GB" sz="1600" dirty="0" smtClean="0">
                <a:latin typeface="Arial" pitchFamily="34" charset="0"/>
                <a:cs typeface="Arial" pitchFamily="34" charset="0"/>
              </a:rPr>
              <a:t>Use the serial conversion cable that was shipped with the enclosure to attach your computer to the serial port on the enclosure</a:t>
            </a:r>
            <a:r>
              <a:rPr lang="en-GB" sz="1700" dirty="0" smtClean="0">
                <a:latin typeface="Arial" pitchFamily="34" charset="0"/>
                <a:cs typeface="Arial" pitchFamily="34" charset="0"/>
              </a:rPr>
              <a:t>. </a:t>
            </a:r>
          </a:p>
          <a:p>
            <a:endParaRPr lang="en-GB" dirty="0"/>
          </a:p>
        </p:txBody>
      </p:sp>
      <p:pic>
        <p:nvPicPr>
          <p:cNvPr id="4" name="Picture 3" descr="f2d00108.gif"/>
          <p:cNvPicPr>
            <a:picLocks noChangeAspect="1"/>
          </p:cNvPicPr>
          <p:nvPr/>
        </p:nvPicPr>
        <p:blipFill>
          <a:blip r:embed="rId2" cstate="print"/>
          <a:stretch>
            <a:fillRect/>
          </a:stretch>
        </p:blipFill>
        <p:spPr>
          <a:xfrm>
            <a:off x="899592" y="3284984"/>
            <a:ext cx="5162550" cy="1866900"/>
          </a:xfrm>
          <a:prstGeom prst="rect">
            <a:avLst/>
          </a:prstGeom>
        </p:spPr>
      </p:pic>
      <p:sp>
        <p:nvSpPr>
          <p:cNvPr id="8" name="Date Placeholder 7"/>
          <p:cNvSpPr>
            <a:spLocks noGrp="1"/>
          </p:cNvSpPr>
          <p:nvPr>
            <p:ph type="dt" sz="half" idx="10"/>
          </p:nvPr>
        </p:nvSpPr>
        <p:spPr/>
        <p:txBody>
          <a:bodyPr/>
          <a:lstStyle/>
          <a:p>
            <a:pPr>
              <a:defRPr/>
            </a:pPr>
            <a:fld id="{5E215F9F-35CE-4F2D-AF31-AC651137869E}" type="datetime1">
              <a:rPr lang="en-US" smtClean="0"/>
              <a:pPr>
                <a:defRPr/>
              </a:pPr>
              <a:t>2/12/2013</a:t>
            </a:fld>
            <a:endParaRPr lang="en-US"/>
          </a:p>
        </p:txBody>
      </p:sp>
      <p:sp>
        <p:nvSpPr>
          <p:cNvPr id="9" name="Footer Placeholder 8"/>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Setting the IP address</a:t>
            </a:r>
            <a:r>
              <a:rPr lang="en-GB" dirty="0" smtClean="0"/>
              <a:t/>
            </a:r>
            <a:br>
              <a:rPr lang="en-GB" dirty="0" smtClean="0"/>
            </a:br>
            <a:endParaRPr lang="en-GB" dirty="0"/>
          </a:p>
        </p:txBody>
      </p:sp>
      <p:sp>
        <p:nvSpPr>
          <p:cNvPr id="3" name="Content Placeholder 2"/>
          <p:cNvSpPr>
            <a:spLocks noGrp="1"/>
          </p:cNvSpPr>
          <p:nvPr>
            <p:ph idx="1"/>
          </p:nvPr>
        </p:nvSpPr>
        <p:spPr>
          <a:xfrm>
            <a:off x="457200" y="1124744"/>
            <a:ext cx="8229600" cy="5001419"/>
          </a:xfrm>
        </p:spPr>
        <p:txBody>
          <a:bodyPr>
            <a:normAutofit fontScale="55000" lnSpcReduction="20000"/>
          </a:bodyPr>
          <a:lstStyle/>
          <a:p>
            <a:r>
              <a:rPr lang="en-GB" sz="2900" dirty="0" smtClean="0">
                <a:latin typeface="Arial" pitchFamily="34" charset="0"/>
                <a:cs typeface="Arial" pitchFamily="34" charset="0"/>
              </a:rPr>
              <a:t>Use a terminal emulator, such as </a:t>
            </a:r>
            <a:r>
              <a:rPr lang="en-GB" sz="2900" dirty="0" err="1" smtClean="0">
                <a:latin typeface="Arial" pitchFamily="34" charset="0"/>
                <a:cs typeface="Arial" pitchFamily="34" charset="0"/>
              </a:rPr>
              <a:t>NetTerm</a:t>
            </a:r>
            <a:r>
              <a:rPr lang="en-GB" sz="2900" dirty="0" smtClean="0">
                <a:latin typeface="Arial" pitchFamily="34" charset="0"/>
                <a:cs typeface="Arial" pitchFamily="34" charset="0"/>
              </a:rPr>
              <a:t> or Windows</a:t>
            </a:r>
            <a:r>
              <a:rPr lang="en-GB" sz="2900" baseline="30000" dirty="0" smtClean="0">
                <a:latin typeface="Arial" pitchFamily="34" charset="0"/>
                <a:cs typeface="Arial" pitchFamily="34" charset="0"/>
              </a:rPr>
              <a:t>®</a:t>
            </a:r>
            <a:r>
              <a:rPr lang="en-GB" sz="2900" dirty="0" smtClean="0">
                <a:latin typeface="Arial" pitchFamily="34" charset="0"/>
                <a:cs typeface="Arial" pitchFamily="34" charset="0"/>
              </a:rPr>
              <a:t> HyperTerminal to connect to the server enclosure through the serial port that is located on the processor card. If you are using Windows HyperTerminal, you might need to provide a connection name and icon before you can specify the connection settings. Choose a communications port, such as COM1 or COM3, and connect to the processor card using the following settings:</a:t>
            </a:r>
          </a:p>
          <a:p>
            <a:r>
              <a:rPr lang="en-GB" sz="2900" dirty="0" smtClean="0">
                <a:latin typeface="Arial" pitchFamily="34" charset="0"/>
                <a:cs typeface="Arial" pitchFamily="34" charset="0"/>
              </a:rPr>
              <a:t>Remote connection setting :</a:t>
            </a:r>
            <a:r>
              <a:rPr lang="en-GB" sz="2900" b="1" dirty="0" smtClean="0">
                <a:latin typeface="Arial" pitchFamily="34" charset="0"/>
                <a:cs typeface="Arial" pitchFamily="34" charset="0"/>
              </a:rPr>
              <a:t>Remote connection value Bits per second 38400,Data bits 8 ,Parity None, Stop bits 1, Flow control Hardware</a:t>
            </a:r>
          </a:p>
          <a:p>
            <a:r>
              <a:rPr lang="en-GB" sz="2900" dirty="0" smtClean="0">
                <a:latin typeface="Arial" pitchFamily="34" charset="0"/>
                <a:cs typeface="Arial" pitchFamily="34" charset="0"/>
              </a:rPr>
              <a:t>Use the default user ID </a:t>
            </a:r>
            <a:r>
              <a:rPr lang="en-GB" sz="2900" b="1" dirty="0" smtClean="0">
                <a:latin typeface="Arial" pitchFamily="34" charset="0"/>
                <a:cs typeface="Arial" pitchFamily="34" charset="0"/>
              </a:rPr>
              <a:t>guest</a:t>
            </a:r>
            <a:r>
              <a:rPr lang="en-GB" sz="2900" dirty="0" smtClean="0">
                <a:latin typeface="Arial" pitchFamily="34" charset="0"/>
                <a:cs typeface="Arial" pitchFamily="34" charset="0"/>
              </a:rPr>
              <a:t> and the default password </a:t>
            </a:r>
            <a:r>
              <a:rPr lang="en-GB" sz="2900" b="1" dirty="0" smtClean="0">
                <a:latin typeface="Arial" pitchFamily="34" charset="0"/>
                <a:cs typeface="Arial" pitchFamily="34" charset="0"/>
              </a:rPr>
              <a:t>guest</a:t>
            </a:r>
            <a:r>
              <a:rPr lang="en-GB" sz="2900" dirty="0" smtClean="0">
                <a:latin typeface="Arial" pitchFamily="34" charset="0"/>
                <a:cs typeface="Arial" pitchFamily="34" charset="0"/>
              </a:rPr>
              <a:t> to access the processor card. Press Enter to get the command prompt. </a:t>
            </a:r>
          </a:p>
          <a:p>
            <a:r>
              <a:rPr lang="en-GB" sz="2900" dirty="0" smtClean="0">
                <a:latin typeface="Arial" pitchFamily="34" charset="0"/>
                <a:cs typeface="Arial" pitchFamily="34" charset="0"/>
              </a:rPr>
              <a:t>If this is your first time setting the IP address, change the default </a:t>
            </a:r>
            <a:r>
              <a:rPr lang="en-GB" sz="2900" b="1" dirty="0" smtClean="0">
                <a:latin typeface="Arial" pitchFamily="34" charset="0"/>
                <a:cs typeface="Arial" pitchFamily="34" charset="0"/>
              </a:rPr>
              <a:t>guest</a:t>
            </a:r>
            <a:r>
              <a:rPr lang="en-GB" sz="2900" dirty="0" smtClean="0">
                <a:latin typeface="Arial" pitchFamily="34" charset="0"/>
                <a:cs typeface="Arial" pitchFamily="34" charset="0"/>
              </a:rPr>
              <a:t> password to one that you select. </a:t>
            </a:r>
          </a:p>
          <a:p>
            <a:pPr lvl="1"/>
            <a:r>
              <a:rPr lang="en-GB" sz="2900" dirty="0" smtClean="0">
                <a:latin typeface="Arial" pitchFamily="34" charset="0"/>
                <a:cs typeface="Arial" pitchFamily="34" charset="0"/>
              </a:rPr>
              <a:t>Select Change 'guest' password from the Main Menu options. </a:t>
            </a:r>
          </a:p>
          <a:p>
            <a:pPr lvl="1"/>
            <a:r>
              <a:rPr lang="en-GB" sz="2900" dirty="0" smtClean="0">
                <a:latin typeface="Arial" pitchFamily="34" charset="0"/>
                <a:cs typeface="Arial" pitchFamily="34" charset="0"/>
              </a:rPr>
              <a:t>Enter the current password. This is guest if you are changing it for the first time. </a:t>
            </a:r>
          </a:p>
          <a:p>
            <a:pPr lvl="1"/>
            <a:r>
              <a:rPr lang="en-GB" sz="2900" dirty="0" smtClean="0">
                <a:latin typeface="Arial" pitchFamily="34" charset="0"/>
                <a:cs typeface="Arial" pitchFamily="34" charset="0"/>
              </a:rPr>
              <a:t>Enter the new password that you have chosen. You will receive a message stating that the password has been changed successfully. Passwords must meet the following criteria: Be six to 16 characters long. </a:t>
            </a:r>
          </a:p>
          <a:p>
            <a:pPr lvl="1"/>
            <a:r>
              <a:rPr lang="en-GB" sz="2900" dirty="0" smtClean="0">
                <a:latin typeface="Arial" pitchFamily="34" charset="0"/>
                <a:cs typeface="Arial" pitchFamily="34" charset="0"/>
              </a:rPr>
              <a:t>Must contain five or more letters, and it must begin and end with a letter. </a:t>
            </a:r>
          </a:p>
          <a:p>
            <a:pPr lvl="1"/>
            <a:r>
              <a:rPr lang="en-GB" sz="2900" dirty="0" smtClean="0">
                <a:latin typeface="Arial" pitchFamily="34" charset="0"/>
                <a:cs typeface="Arial" pitchFamily="34" charset="0"/>
              </a:rPr>
              <a:t>Must contain one or more numbers. </a:t>
            </a:r>
          </a:p>
          <a:p>
            <a:pPr lvl="1"/>
            <a:r>
              <a:rPr lang="en-GB" sz="2900" dirty="0" smtClean="0">
                <a:latin typeface="Arial" pitchFamily="34" charset="0"/>
                <a:cs typeface="Arial" pitchFamily="34" charset="0"/>
              </a:rPr>
              <a:t>Cannot contain the user's user ID. </a:t>
            </a:r>
          </a:p>
          <a:p>
            <a:pPr lvl="1"/>
            <a:r>
              <a:rPr lang="en-GB" sz="2900" dirty="0" smtClean="0">
                <a:latin typeface="Arial" pitchFamily="34" charset="0"/>
                <a:cs typeface="Arial" pitchFamily="34" charset="0"/>
              </a:rPr>
              <a:t>Is case-sensitive. </a:t>
            </a:r>
          </a:p>
          <a:p>
            <a:pPr lvl="1"/>
            <a:r>
              <a:rPr lang="en-GB" sz="2900" dirty="0" smtClean="0">
                <a:latin typeface="Arial" pitchFamily="34" charset="0"/>
                <a:cs typeface="Arial" pitchFamily="34" charset="0"/>
              </a:rPr>
              <a:t>Four unique new passwords must be issued before an old password can be reused. </a:t>
            </a:r>
          </a:p>
          <a:p>
            <a:endParaRPr lang="en-GB" sz="1600" dirty="0"/>
          </a:p>
        </p:txBody>
      </p:sp>
      <p:sp>
        <p:nvSpPr>
          <p:cNvPr id="7" name="Date Placeholder 6"/>
          <p:cNvSpPr>
            <a:spLocks noGrp="1"/>
          </p:cNvSpPr>
          <p:nvPr>
            <p:ph type="dt" sz="half" idx="10"/>
          </p:nvPr>
        </p:nvSpPr>
        <p:spPr/>
        <p:txBody>
          <a:bodyPr/>
          <a:lstStyle/>
          <a:p>
            <a:pPr>
              <a:defRPr/>
            </a:pPr>
            <a:fld id="{D4426300-FDD4-41E2-B520-46119737D90E}"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7061200" cy="1143000"/>
          </a:xfrm>
        </p:spPr>
        <p:txBody>
          <a:bodyPr/>
          <a:lstStyle/>
          <a:p>
            <a:pPr algn="ctr"/>
            <a:r>
              <a:rPr lang="en-GB" b="1" dirty="0" smtClean="0"/>
              <a:t>Setting the IP address</a:t>
            </a:r>
            <a:endParaRPr lang="en-GB" dirty="0"/>
          </a:p>
        </p:txBody>
      </p:sp>
      <p:sp>
        <p:nvSpPr>
          <p:cNvPr id="3" name="Content Placeholder 2"/>
          <p:cNvSpPr>
            <a:spLocks noGrp="1"/>
          </p:cNvSpPr>
          <p:nvPr>
            <p:ph idx="1"/>
          </p:nvPr>
        </p:nvSpPr>
        <p:spPr>
          <a:xfrm>
            <a:off x="467544" y="1052736"/>
            <a:ext cx="8229600" cy="4857403"/>
          </a:xfrm>
        </p:spPr>
        <p:txBody>
          <a:bodyPr>
            <a:noAutofit/>
          </a:bodyPr>
          <a:lstStyle/>
          <a:p>
            <a:pPr marL="514350" indent="-514350">
              <a:buFont typeface="+mj-lt"/>
              <a:buAutoNum type="arabicPeriod"/>
            </a:pPr>
            <a:r>
              <a:rPr lang="en-GB" sz="1400" dirty="0" smtClean="0">
                <a:latin typeface="Arial" pitchFamily="34" charset="0"/>
                <a:cs typeface="Arial" pitchFamily="34" charset="0"/>
              </a:rPr>
              <a:t>Select Configure network parameters from the Main Menu options. </a:t>
            </a:r>
          </a:p>
          <a:p>
            <a:pPr marL="514350" indent="-514350">
              <a:buFont typeface="+mj-lt"/>
              <a:buAutoNum type="arabicPeriod"/>
            </a:pPr>
            <a:r>
              <a:rPr lang="en-GB" sz="1400" dirty="0" smtClean="0">
                <a:latin typeface="Arial" pitchFamily="34" charset="0"/>
                <a:cs typeface="Arial" pitchFamily="34" charset="0"/>
              </a:rPr>
              <a:t>Select Use static IP addresses from the Network configuration menu options. Set the IP addresses and network masks for both processor cards by performing the following steps: </a:t>
            </a:r>
          </a:p>
          <a:p>
            <a:pPr marL="971550" lvl="1" indent="-514350"/>
            <a:r>
              <a:rPr lang="en-GB" sz="1400" dirty="0" smtClean="0">
                <a:latin typeface="Arial" pitchFamily="34" charset="0"/>
                <a:cs typeface="Arial" pitchFamily="34" charset="0"/>
              </a:rPr>
              <a:t>Change the IP address for the processor card to which you are connected. Select IP address for this node from the Static IP addresses configuration menu options, enter the new IP address for the current processor card, and press Enter. </a:t>
            </a:r>
          </a:p>
          <a:p>
            <a:pPr marL="971550" lvl="1" indent="-514350"/>
            <a:r>
              <a:rPr lang="en-GB" sz="1400" dirty="0" smtClean="0">
                <a:latin typeface="Arial" pitchFamily="34" charset="0"/>
                <a:cs typeface="Arial" pitchFamily="34" charset="0"/>
              </a:rPr>
              <a:t>Change the IP address for the other processor card. Select IP address for other node from the Static IP addresses configuration menu options, enter the new IP address for the other processor card, and press Enter. </a:t>
            </a:r>
          </a:p>
          <a:p>
            <a:pPr marL="971550" lvl="1" indent="-514350"/>
            <a:r>
              <a:rPr lang="en-GB" sz="1400" dirty="0" smtClean="0">
                <a:latin typeface="Arial" pitchFamily="34" charset="0"/>
                <a:cs typeface="Arial" pitchFamily="34" charset="0"/>
              </a:rPr>
              <a:t>Change the network mask for the processor card to which you are connected. Choose Network mask for this node from the Static IP addresses configuration menu options, enter the new network mask for the current processor card, and press Enter. </a:t>
            </a:r>
          </a:p>
          <a:p>
            <a:pPr marL="971550" lvl="1" indent="-514350"/>
            <a:r>
              <a:rPr lang="en-GB" sz="1400" dirty="0" smtClean="0">
                <a:latin typeface="Arial" pitchFamily="34" charset="0"/>
                <a:cs typeface="Arial" pitchFamily="34" charset="0"/>
              </a:rPr>
              <a:t>Change the network mask for the other processor card. Choose Network mask for other node from the Static IP addresses configuration menu options, enter the new network mask for the other processor card, and press Enter. </a:t>
            </a:r>
          </a:p>
          <a:p>
            <a:pPr marL="971550" lvl="1" indent="-514350"/>
            <a:r>
              <a:rPr lang="en-GB" sz="1400" dirty="0" smtClean="0">
                <a:latin typeface="Arial" pitchFamily="34" charset="0"/>
                <a:cs typeface="Arial" pitchFamily="34" charset="0"/>
              </a:rPr>
              <a:t>Select Gateway for this node from the Static IP addresses configuration menu options, enter the new Gateway IP address for the current processor card, and press Enter. Note: To assign a storage unit without a gateway, enter the address 0.0.0.0. </a:t>
            </a:r>
          </a:p>
          <a:p>
            <a:pPr marL="971550" lvl="1" indent="-514350"/>
            <a:r>
              <a:rPr lang="en-GB" sz="1400" dirty="0" smtClean="0">
                <a:latin typeface="Arial" pitchFamily="34" charset="0"/>
                <a:cs typeface="Arial" pitchFamily="34" charset="0"/>
              </a:rPr>
              <a:t>Select Gateway for other node from the Static IP addresses configuration menu options, enter the new Gateway IP address for the other processor card, and press Enter. Note: To assign a storage unit without a gateway, enter the address 0.0.0.0. </a:t>
            </a:r>
          </a:p>
          <a:p>
            <a:pPr marL="971550" lvl="1" indent="-514350"/>
            <a:r>
              <a:rPr lang="en-GB" sz="1400" dirty="0" smtClean="0">
                <a:latin typeface="Arial" pitchFamily="34" charset="0"/>
                <a:cs typeface="Arial" pitchFamily="34" charset="0"/>
              </a:rPr>
              <a:t>Select Back to Network Configuration to return to the Network configuration menu. </a:t>
            </a:r>
          </a:p>
          <a:p>
            <a:endParaRPr lang="en-GB" sz="1400" dirty="0"/>
          </a:p>
        </p:txBody>
      </p:sp>
      <p:sp>
        <p:nvSpPr>
          <p:cNvPr id="7" name="Date Placeholder 6"/>
          <p:cNvSpPr>
            <a:spLocks noGrp="1"/>
          </p:cNvSpPr>
          <p:nvPr>
            <p:ph type="dt" sz="half" idx="10"/>
          </p:nvPr>
        </p:nvSpPr>
        <p:spPr/>
        <p:txBody>
          <a:bodyPr/>
          <a:lstStyle/>
          <a:p>
            <a:pPr>
              <a:defRPr/>
            </a:pPr>
            <a:fld id="{3D9E4947-B591-4087-AADD-2CE31CF7A724}"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Setting the IP address</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1600" dirty="0" smtClean="0">
                <a:latin typeface="Arial" pitchFamily="34" charset="0"/>
                <a:cs typeface="Arial" pitchFamily="34" charset="0"/>
              </a:rPr>
              <a:t>Select Advanced Configuration Options to set the domain name server and the gateway settings. </a:t>
            </a:r>
          </a:p>
          <a:p>
            <a:pPr marL="971550" lvl="1" indent="-514350"/>
            <a:r>
              <a:rPr lang="en-GB" sz="1600" dirty="0" smtClean="0">
                <a:latin typeface="Arial" pitchFamily="34" charset="0"/>
                <a:cs typeface="Arial" pitchFamily="34" charset="0"/>
              </a:rPr>
              <a:t>Select First DNS server from the Advanced network configuration options, enter the new DNS server address for the current processor card, and press Enter. </a:t>
            </a:r>
          </a:p>
          <a:p>
            <a:pPr marL="971550" lvl="1" indent="-514350"/>
            <a:r>
              <a:rPr lang="en-GB" sz="1600" dirty="0" smtClean="0">
                <a:latin typeface="Arial" pitchFamily="34" charset="0"/>
                <a:cs typeface="Arial" pitchFamily="34" charset="0"/>
              </a:rPr>
              <a:t>Select Second DNS server from the Advanced network configuration options, enter the new DNS server address for the other processor card, and press Enter. </a:t>
            </a:r>
          </a:p>
          <a:p>
            <a:pPr marL="971550" lvl="1" indent="-514350"/>
            <a:r>
              <a:rPr lang="en-GB" sz="1600" dirty="0" smtClean="0">
                <a:latin typeface="Arial" pitchFamily="34" charset="0"/>
                <a:cs typeface="Arial" pitchFamily="34" charset="0"/>
              </a:rPr>
              <a:t>Select Back to Network Configuration. </a:t>
            </a:r>
          </a:p>
          <a:p>
            <a:pPr marL="514350" indent="-514350">
              <a:buFont typeface="+mj-lt"/>
              <a:buAutoNum type="arabicPeriod"/>
            </a:pPr>
            <a:r>
              <a:rPr lang="en-GB" sz="1600" dirty="0" smtClean="0">
                <a:latin typeface="Arial" pitchFamily="34" charset="0"/>
                <a:cs typeface="Arial" pitchFamily="34" charset="0"/>
              </a:rPr>
              <a:t>Select Back to Main Menu to return to the Main Menu. </a:t>
            </a:r>
          </a:p>
          <a:p>
            <a:pPr marL="514350" indent="-514350">
              <a:buFont typeface="+mj-lt"/>
              <a:buAutoNum type="arabicPeriod"/>
            </a:pPr>
            <a:r>
              <a:rPr lang="en-GB" sz="1600" dirty="0" smtClean="0">
                <a:latin typeface="Arial" pitchFamily="34" charset="0"/>
                <a:cs typeface="Arial" pitchFamily="34" charset="0"/>
              </a:rPr>
              <a:t>Select Apply changes and exit from the options in the main menu to save your changes and exit the application. You can then disconnect the serial conversion cable from your computer to the processor card. </a:t>
            </a:r>
          </a:p>
          <a:p>
            <a:pPr marL="514350" indent="-514350">
              <a:buFont typeface="+mj-lt"/>
              <a:buAutoNum type="arabicPeriod"/>
            </a:pPr>
            <a:r>
              <a:rPr lang="en-GB" sz="1600" dirty="0" smtClean="0">
                <a:latin typeface="Arial" pitchFamily="34" charset="0"/>
                <a:cs typeface="Arial" pitchFamily="34" charset="0"/>
              </a:rPr>
              <a:t>Ensure that you set the IP address on the management console and that it is cabled to the same subnet as the DS6000. Change the default guest password for the second processor card. This processor card might appear to already be set, but you must still change the default guest password.</a:t>
            </a:r>
          </a:p>
          <a:p>
            <a:endParaRPr lang="en-GB" dirty="0"/>
          </a:p>
        </p:txBody>
      </p:sp>
      <p:sp>
        <p:nvSpPr>
          <p:cNvPr id="7" name="Date Placeholder 6"/>
          <p:cNvSpPr>
            <a:spLocks noGrp="1"/>
          </p:cNvSpPr>
          <p:nvPr>
            <p:ph type="dt" sz="half" idx="10"/>
          </p:nvPr>
        </p:nvSpPr>
        <p:spPr/>
        <p:txBody>
          <a:bodyPr/>
          <a:lstStyle/>
          <a:p>
            <a:pPr>
              <a:defRPr/>
            </a:pPr>
            <a:fld id="{03D49B96-C3A8-46EF-B31C-8395CDE6C8C3}" type="datetime1">
              <a:rPr lang="en-US" smtClean="0"/>
              <a:pPr>
                <a:defRPr/>
              </a:pPr>
              <a:t>2/12/2013</a:t>
            </a:fld>
            <a:endParaRPr lang="en-US"/>
          </a:p>
        </p:txBody>
      </p:sp>
      <p:sp>
        <p:nvSpPr>
          <p:cNvPr id="8" name="Footer Placeholder 7"/>
          <p:cNvSpPr>
            <a:spLocks noGrp="1"/>
          </p:cNvSpPr>
          <p:nvPr>
            <p:ph type="ftr" sz="quarter" idx="11"/>
          </p:nvPr>
        </p:nvSpPr>
        <p:spPr/>
        <p:txBody>
          <a:bodyPr/>
          <a:lstStyle/>
          <a:p>
            <a:pPr>
              <a:defRPr/>
            </a:pPr>
            <a:r>
              <a:rPr lang="en-US" smtClean="0"/>
              <a:t>IBM 1750 Training Course</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MT360">
  <a:themeElements>
    <a:clrScheme name="Title Slide Multi Layout 1">
      <a:dk1>
        <a:srgbClr val="000000"/>
      </a:dk1>
      <a:lt1>
        <a:srgbClr val="FFFFFF"/>
      </a:lt1>
      <a:dk2>
        <a:srgbClr val="000000"/>
      </a:dk2>
      <a:lt2>
        <a:srgbClr val="7B7B7B"/>
      </a:lt2>
      <a:accent1>
        <a:srgbClr val="1742DB"/>
      </a:accent1>
      <a:accent2>
        <a:srgbClr val="298527"/>
      </a:accent2>
      <a:accent3>
        <a:srgbClr val="FFFFFF"/>
      </a:accent3>
      <a:accent4>
        <a:srgbClr val="000000"/>
      </a:accent4>
      <a:accent5>
        <a:srgbClr val="ABB0EA"/>
      </a:accent5>
      <a:accent6>
        <a:srgbClr val="247822"/>
      </a:accent6>
      <a:hlink>
        <a:srgbClr val="0098F6"/>
      </a:hlink>
      <a:folHlink>
        <a:srgbClr val="EB5F01"/>
      </a:folHlink>
    </a:clrScheme>
    <a:fontScheme name="Title Slide Multi Layou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itle Slide Multi Layout 1">
        <a:dk1>
          <a:srgbClr val="000000"/>
        </a:dk1>
        <a:lt1>
          <a:srgbClr val="FFFFFF"/>
        </a:lt1>
        <a:dk2>
          <a:srgbClr val="000000"/>
        </a:dk2>
        <a:lt2>
          <a:srgbClr val="7B7B7B"/>
        </a:lt2>
        <a:accent1>
          <a:srgbClr val="1742DB"/>
        </a:accent1>
        <a:accent2>
          <a:srgbClr val="298527"/>
        </a:accent2>
        <a:accent3>
          <a:srgbClr val="FFFFFF"/>
        </a:accent3>
        <a:accent4>
          <a:srgbClr val="000000"/>
        </a:accent4>
        <a:accent5>
          <a:srgbClr val="ABB0EA"/>
        </a:accent5>
        <a:accent6>
          <a:srgbClr val="247822"/>
        </a:accent6>
        <a:hlink>
          <a:srgbClr val="0098F6"/>
        </a:hlink>
        <a:folHlink>
          <a:srgbClr val="EB5F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P CDS Template v1">
  <a:themeElements>
    <a:clrScheme name="HP CDS Template v1 1">
      <a:dk1>
        <a:srgbClr val="000000"/>
      </a:dk1>
      <a:lt1>
        <a:srgbClr val="FFFFFF"/>
      </a:lt1>
      <a:dk2>
        <a:srgbClr val="000000"/>
      </a:dk2>
      <a:lt2>
        <a:srgbClr val="7B7B7B"/>
      </a:lt2>
      <a:accent1>
        <a:srgbClr val="CC0266"/>
      </a:accent1>
      <a:accent2>
        <a:srgbClr val="298527"/>
      </a:accent2>
      <a:accent3>
        <a:srgbClr val="FFFFFF"/>
      </a:accent3>
      <a:accent4>
        <a:srgbClr val="000000"/>
      </a:accent4>
      <a:accent5>
        <a:srgbClr val="E2AAB8"/>
      </a:accent5>
      <a:accent6>
        <a:srgbClr val="247822"/>
      </a:accent6>
      <a:hlink>
        <a:srgbClr val="0098F6"/>
      </a:hlink>
      <a:folHlink>
        <a:srgbClr val="EB5F01"/>
      </a:folHlink>
    </a:clrScheme>
    <a:fontScheme name="HP CDS Template v1">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P CDS Template v1 1">
        <a:dk1>
          <a:srgbClr val="000000"/>
        </a:dk1>
        <a:lt1>
          <a:srgbClr val="FFFFFF"/>
        </a:lt1>
        <a:dk2>
          <a:srgbClr val="000000"/>
        </a:dk2>
        <a:lt2>
          <a:srgbClr val="7B7B7B"/>
        </a:lt2>
        <a:accent1>
          <a:srgbClr val="CC0266"/>
        </a:accent1>
        <a:accent2>
          <a:srgbClr val="298527"/>
        </a:accent2>
        <a:accent3>
          <a:srgbClr val="FFFFFF"/>
        </a:accent3>
        <a:accent4>
          <a:srgbClr val="000000"/>
        </a:accent4>
        <a:accent5>
          <a:srgbClr val="E2AAB8"/>
        </a:accent5>
        <a:accent6>
          <a:srgbClr val="247822"/>
        </a:accent6>
        <a:hlink>
          <a:srgbClr val="0098F6"/>
        </a:hlink>
        <a:folHlink>
          <a:srgbClr val="EB5F01"/>
        </a:folHlink>
      </a:clrScheme>
      <a:clrMap bg1="lt1" tx1="dk1" bg2="lt2" tx2="dk2" accent1="accent1" accent2="accent2" accent3="accent3" accent4="accent4" accent5="accent5" accent6="accent6" hlink="hlink" folHlink="folHlink"/>
    </a:extraClrScheme>
    <a:extraClrScheme>
      <a:clrScheme name="HP CDS Template v1 2">
        <a:dk1>
          <a:srgbClr val="000000"/>
        </a:dk1>
        <a:lt1>
          <a:srgbClr val="FFFFFF"/>
        </a:lt1>
        <a:dk2>
          <a:srgbClr val="000000"/>
        </a:dk2>
        <a:lt2>
          <a:srgbClr val="7B7B7B"/>
        </a:lt2>
        <a:accent1>
          <a:srgbClr val="1742DB"/>
        </a:accent1>
        <a:accent2>
          <a:srgbClr val="298527"/>
        </a:accent2>
        <a:accent3>
          <a:srgbClr val="FFFFFF"/>
        </a:accent3>
        <a:accent4>
          <a:srgbClr val="000000"/>
        </a:accent4>
        <a:accent5>
          <a:srgbClr val="ABB0EA"/>
        </a:accent5>
        <a:accent6>
          <a:srgbClr val="247822"/>
        </a:accent6>
        <a:hlink>
          <a:srgbClr val="0098F6"/>
        </a:hlink>
        <a:folHlink>
          <a:srgbClr val="EB5F0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r05_Light_HP_Template">
  <a:themeElements>
    <a:clrScheme name="">
      <a:dk1>
        <a:srgbClr val="000000"/>
      </a:dk1>
      <a:lt1>
        <a:srgbClr val="66FFFF"/>
      </a:lt1>
      <a:dk2>
        <a:srgbClr val="000000"/>
      </a:dk2>
      <a:lt2>
        <a:srgbClr val="AAABB0"/>
      </a:lt2>
      <a:accent1>
        <a:srgbClr val="0071B5"/>
      </a:accent1>
      <a:accent2>
        <a:srgbClr val="64B900"/>
      </a:accent2>
      <a:accent3>
        <a:srgbClr val="B8FFFF"/>
      </a:accent3>
      <a:accent4>
        <a:srgbClr val="000000"/>
      </a:accent4>
      <a:accent5>
        <a:srgbClr val="AABBD7"/>
      </a:accent5>
      <a:accent6>
        <a:srgbClr val="5AA700"/>
      </a:accent6>
      <a:hlink>
        <a:srgbClr val="EB5F01"/>
      </a:hlink>
      <a:folHlink>
        <a:srgbClr val="CC0066"/>
      </a:folHlink>
    </a:clrScheme>
    <a:fontScheme name="Mar05_Light_HP_Template">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Mar05_Light_HP_Template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
      <a:clrScheme name="Mar05_Light_HP_Template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r05_Light_HP_Template">
  <a:themeElements>
    <a:clrScheme name="">
      <a:dk1>
        <a:srgbClr val="000000"/>
      </a:dk1>
      <a:lt1>
        <a:srgbClr val="66FFFF"/>
      </a:lt1>
      <a:dk2>
        <a:srgbClr val="000000"/>
      </a:dk2>
      <a:lt2>
        <a:srgbClr val="AAABB0"/>
      </a:lt2>
      <a:accent1>
        <a:srgbClr val="0071B5"/>
      </a:accent1>
      <a:accent2>
        <a:srgbClr val="64B900"/>
      </a:accent2>
      <a:accent3>
        <a:srgbClr val="B8FFFF"/>
      </a:accent3>
      <a:accent4>
        <a:srgbClr val="000000"/>
      </a:accent4>
      <a:accent5>
        <a:srgbClr val="AABBD7"/>
      </a:accent5>
      <a:accent6>
        <a:srgbClr val="5AA700"/>
      </a:accent6>
      <a:hlink>
        <a:srgbClr val="EB5F01"/>
      </a:hlink>
      <a:folHlink>
        <a:srgbClr val="CC0066"/>
      </a:folHlink>
    </a:clrScheme>
    <a:fontScheme name="Mar05_Light_HP_Template">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Mar05_Light_HP_Template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
      <a:clrScheme name="Mar05_Light_HP_Template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r05_Light_HP_Template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themeOverride>
</file>

<file path=ppt/theme/themeOverride2.xml><?xml version="1.0" encoding="utf-8"?>
<a:themeOverride xmlns:a="http://schemas.openxmlformats.org/drawingml/2006/main">
  <a:clrScheme name="Mar05_Light_HP_Template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themeOverride>
</file>

<file path=docProps/app.xml><?xml version="1.0" encoding="utf-8"?>
<Properties xmlns="http://schemas.openxmlformats.org/officeDocument/2006/extended-properties" xmlns:vt="http://schemas.openxmlformats.org/officeDocument/2006/docPropsVTypes">
  <Template>GMT360</Template>
  <TotalTime>530</TotalTime>
  <Words>12281</Words>
  <Application>Microsoft Office PowerPoint</Application>
  <PresentationFormat>On-screen Show (4:3)</PresentationFormat>
  <Paragraphs>918</Paragraphs>
  <Slides>104</Slides>
  <Notes>3</Notes>
  <HiddenSlides>0</HiddenSlides>
  <MMClips>0</MMClips>
  <ScaleCrop>false</ScaleCrop>
  <HeadingPairs>
    <vt:vector size="4" baseType="variant">
      <vt:variant>
        <vt:lpstr>Theme</vt:lpstr>
      </vt:variant>
      <vt:variant>
        <vt:i4>5</vt:i4>
      </vt:variant>
      <vt:variant>
        <vt:lpstr>Slide Titles</vt:lpstr>
      </vt:variant>
      <vt:variant>
        <vt:i4>104</vt:i4>
      </vt:variant>
    </vt:vector>
  </HeadingPairs>
  <TitlesOfParts>
    <vt:vector size="109" baseType="lpstr">
      <vt:lpstr>GMT360</vt:lpstr>
      <vt:lpstr>HP CDS Template v1</vt:lpstr>
      <vt:lpstr>Mar05_Light_HP_Template</vt:lpstr>
      <vt:lpstr>1_Mar05_Light_HP_Template</vt:lpstr>
      <vt:lpstr>Custom Design</vt:lpstr>
      <vt:lpstr>IBM DS6800 Models  1750,EX1,EX2  Training</vt:lpstr>
      <vt:lpstr>Slide 2</vt:lpstr>
      <vt:lpstr>Topics </vt:lpstr>
      <vt:lpstr>Topics</vt:lpstr>
      <vt:lpstr>What is a DS6000? </vt:lpstr>
      <vt:lpstr>What is a DS6000? </vt:lpstr>
      <vt:lpstr>Models 1750-511 and 1750-522</vt:lpstr>
      <vt:lpstr>Models 1750-EX1 and 1750-EX2 </vt:lpstr>
      <vt:lpstr>DS6800 Components</vt:lpstr>
      <vt:lpstr>Processor cards</vt:lpstr>
      <vt:lpstr>Battery-backup</vt:lpstr>
      <vt:lpstr>Power supplies</vt:lpstr>
      <vt:lpstr>2 Gbps fibre-channel</vt:lpstr>
      <vt:lpstr>Eight 2 Gbps device ports</vt:lpstr>
      <vt:lpstr>Disk enclosure</vt:lpstr>
      <vt:lpstr>Rear of 511/522</vt:lpstr>
      <vt:lpstr>Modular scalability</vt:lpstr>
      <vt:lpstr>Management console</vt:lpstr>
      <vt:lpstr>DS6000 host attachments</vt:lpstr>
      <vt:lpstr>Operating systems </vt:lpstr>
      <vt:lpstr>Service features</vt:lpstr>
      <vt:lpstr>RAID 5</vt:lpstr>
      <vt:lpstr>Raid 10</vt:lpstr>
      <vt:lpstr>Copy Services features</vt:lpstr>
      <vt:lpstr>Flash Copy</vt:lpstr>
      <vt:lpstr>Remote mirror and copy services</vt:lpstr>
      <vt:lpstr>Metro Mirror</vt:lpstr>
      <vt:lpstr>Global Mirror</vt:lpstr>
      <vt:lpstr>Global Copy</vt:lpstr>
      <vt:lpstr>DS6000 hardware  </vt:lpstr>
      <vt:lpstr>DS6000 hardware  </vt:lpstr>
      <vt:lpstr>DS6000 Expansion Models</vt:lpstr>
      <vt:lpstr>Disk drive modules</vt:lpstr>
      <vt:lpstr>DDM Blank</vt:lpstr>
      <vt:lpstr>DDM Indicators</vt:lpstr>
      <vt:lpstr>Front display panel</vt:lpstr>
      <vt:lpstr>Front display panel</vt:lpstr>
      <vt:lpstr>Front display panel</vt:lpstr>
      <vt:lpstr>Front display panel</vt:lpstr>
      <vt:lpstr>Front display panel</vt:lpstr>
      <vt:lpstr>Rear operator panel </vt:lpstr>
      <vt:lpstr>Rear operator panel</vt:lpstr>
      <vt:lpstr>Rear operator panel</vt:lpstr>
      <vt:lpstr>Power supply</vt:lpstr>
      <vt:lpstr>LED indicators  on the power supply </vt:lpstr>
      <vt:lpstr>Processor cards </vt:lpstr>
      <vt:lpstr>Processor cards </vt:lpstr>
      <vt:lpstr>Processor cards LED indicators  </vt:lpstr>
      <vt:lpstr>Processor cards LED indicators  </vt:lpstr>
      <vt:lpstr>Battery backup unit</vt:lpstr>
      <vt:lpstr>DS6000   location codes</vt:lpstr>
      <vt:lpstr>DS6000   location codes</vt:lpstr>
      <vt:lpstr>DS6000 location codes</vt:lpstr>
      <vt:lpstr>DS6000 location codes</vt:lpstr>
      <vt:lpstr>Processor card  port location codes</vt:lpstr>
      <vt:lpstr> Processor card  port location codes</vt:lpstr>
      <vt:lpstr>Expansion processor  card port location codes</vt:lpstr>
      <vt:lpstr>Expansion processor  card port location codes</vt:lpstr>
      <vt:lpstr>Storage Manger</vt:lpstr>
      <vt:lpstr>Storage Manger</vt:lpstr>
      <vt:lpstr>Storage Manger</vt:lpstr>
      <vt:lpstr>Servicing the DS6000</vt:lpstr>
      <vt:lpstr>Servicing the DS6000</vt:lpstr>
      <vt:lpstr>Concurrent FRUS </vt:lpstr>
      <vt:lpstr>Special procedures FRU’s!</vt:lpstr>
      <vt:lpstr>light path to perform unguided service procedure</vt:lpstr>
      <vt:lpstr>light path to perform unguided service procedure</vt:lpstr>
      <vt:lpstr>Performing guided service</vt:lpstr>
      <vt:lpstr>Performing guided service</vt:lpstr>
      <vt:lpstr>Viewing logs </vt:lpstr>
      <vt:lpstr>Removing the disk drive module </vt:lpstr>
      <vt:lpstr>Removing the disk drive module</vt:lpstr>
      <vt:lpstr>Removing the front display panel </vt:lpstr>
      <vt:lpstr>Removing the power supply </vt:lpstr>
      <vt:lpstr>Removing the power supply</vt:lpstr>
      <vt:lpstr>Removing the rear operator panel </vt:lpstr>
      <vt:lpstr>Removing the battery backup unit</vt:lpstr>
      <vt:lpstr>Removing the battery backup unit</vt:lpstr>
      <vt:lpstr>Removing the processor card</vt:lpstr>
      <vt:lpstr>Removing the processor card</vt:lpstr>
      <vt:lpstr>Removing fiber optic cables and SFPs </vt:lpstr>
      <vt:lpstr>Code/DFSA</vt:lpstr>
      <vt:lpstr>Code/DFSA</vt:lpstr>
      <vt:lpstr>Verifying the current code level   </vt:lpstr>
      <vt:lpstr>Upgrading the DS6000 code level</vt:lpstr>
      <vt:lpstr>Upgrading the DS6000 code level</vt:lpstr>
      <vt:lpstr>Upgrading the DS6000 code level</vt:lpstr>
      <vt:lpstr>Upgrading the DS6000 code level</vt:lpstr>
      <vt:lpstr>Licensing on the DS6000</vt:lpstr>
      <vt:lpstr>Licensed functions</vt:lpstr>
      <vt:lpstr>Locating the serial number, model, and signature</vt:lpstr>
      <vt:lpstr>Obtaining activation codes</vt:lpstr>
      <vt:lpstr>Passwords/IP settings</vt:lpstr>
      <vt:lpstr>Passwords/IP settings</vt:lpstr>
      <vt:lpstr>Unlocking an administrative password </vt:lpstr>
      <vt:lpstr>Setting the IP address  </vt:lpstr>
      <vt:lpstr>Setting the IP address </vt:lpstr>
      <vt:lpstr>Setting the IP address</vt:lpstr>
      <vt:lpstr>Setting the IP address</vt:lpstr>
      <vt:lpstr>Powering on/off</vt:lpstr>
      <vt:lpstr>Powering on</vt:lpstr>
      <vt:lpstr>Powering off</vt:lpstr>
      <vt:lpstr>LAB</vt:lpstr>
      <vt:lpstr>The End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DS6000 Model 1750</dc:title>
  <dc:creator>Ian</dc:creator>
  <cp:lastModifiedBy>Ian</cp:lastModifiedBy>
  <cp:revision>107</cp:revision>
  <dcterms:created xsi:type="dcterms:W3CDTF">2013-02-11T10:05:25Z</dcterms:created>
  <dcterms:modified xsi:type="dcterms:W3CDTF">2013-02-12T10:48:43Z</dcterms:modified>
</cp:coreProperties>
</file>