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61" r:id="rId2"/>
    <p:sldMasterId id="2147483662" r:id="rId3"/>
  </p:sldMasterIdLst>
  <p:notesMasterIdLst>
    <p:notesMasterId r:id="rId11"/>
  </p:notesMasterIdLst>
  <p:handoutMasterIdLst>
    <p:handoutMasterId r:id="rId12"/>
  </p:handoutMasterIdLst>
  <p:sldIdLst>
    <p:sldId id="323" r:id="rId4"/>
    <p:sldId id="359" r:id="rId5"/>
    <p:sldId id="358" r:id="rId6"/>
    <p:sldId id="357" r:id="rId7"/>
    <p:sldId id="356" r:id="rId8"/>
    <p:sldId id="349" r:id="rId9"/>
    <p:sldId id="353" r:id="rId10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har char="•"/>
      <a:defRPr kumimoji="1" sz="1600" kern="1200">
        <a:solidFill>
          <a:srgbClr val="333333"/>
        </a:solidFill>
        <a:latin typeface="Arial" charset="0"/>
        <a:ea typeface="MS PGothic" pitchFamily="34" charset="-128"/>
        <a:cs typeface="+mn-cs"/>
      </a:defRPr>
    </a:lvl1pPr>
    <a:lvl2pPr marL="457200" algn="l" rtl="0" fontAlgn="base">
      <a:spcBef>
        <a:spcPct val="20000"/>
      </a:spcBef>
      <a:spcAft>
        <a:spcPct val="0"/>
      </a:spcAft>
      <a:buChar char="•"/>
      <a:defRPr kumimoji="1" sz="1600" kern="1200">
        <a:solidFill>
          <a:srgbClr val="333333"/>
        </a:solidFill>
        <a:latin typeface="Arial" charset="0"/>
        <a:ea typeface="MS PGothic" pitchFamily="34" charset="-128"/>
        <a:cs typeface="+mn-cs"/>
      </a:defRPr>
    </a:lvl2pPr>
    <a:lvl3pPr marL="914400" algn="l" rtl="0" fontAlgn="base">
      <a:spcBef>
        <a:spcPct val="20000"/>
      </a:spcBef>
      <a:spcAft>
        <a:spcPct val="0"/>
      </a:spcAft>
      <a:buChar char="•"/>
      <a:defRPr kumimoji="1" sz="1600" kern="1200">
        <a:solidFill>
          <a:srgbClr val="333333"/>
        </a:solidFill>
        <a:latin typeface="Arial" charset="0"/>
        <a:ea typeface="MS PGothic" pitchFamily="34" charset="-128"/>
        <a:cs typeface="+mn-cs"/>
      </a:defRPr>
    </a:lvl3pPr>
    <a:lvl4pPr marL="1371600" algn="l" rtl="0" fontAlgn="base">
      <a:spcBef>
        <a:spcPct val="20000"/>
      </a:spcBef>
      <a:spcAft>
        <a:spcPct val="0"/>
      </a:spcAft>
      <a:buChar char="•"/>
      <a:defRPr kumimoji="1" sz="1600" kern="1200">
        <a:solidFill>
          <a:srgbClr val="333333"/>
        </a:solidFill>
        <a:latin typeface="Arial" charset="0"/>
        <a:ea typeface="MS PGothic" pitchFamily="34" charset="-128"/>
        <a:cs typeface="+mn-cs"/>
      </a:defRPr>
    </a:lvl4pPr>
    <a:lvl5pPr marL="1828800" algn="l" rtl="0" fontAlgn="base">
      <a:spcBef>
        <a:spcPct val="20000"/>
      </a:spcBef>
      <a:spcAft>
        <a:spcPct val="0"/>
      </a:spcAft>
      <a:buChar char="•"/>
      <a:defRPr kumimoji="1" sz="1600" kern="1200">
        <a:solidFill>
          <a:srgbClr val="333333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umimoji="1" sz="1600" kern="1200">
        <a:solidFill>
          <a:srgbClr val="333333"/>
        </a:solidFill>
        <a:latin typeface="Arial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umimoji="1" sz="1600" kern="1200">
        <a:solidFill>
          <a:srgbClr val="333333"/>
        </a:solidFill>
        <a:latin typeface="Arial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umimoji="1" sz="1600" kern="1200">
        <a:solidFill>
          <a:srgbClr val="333333"/>
        </a:solidFill>
        <a:latin typeface="Arial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umimoji="1" sz="1600" kern="1200">
        <a:solidFill>
          <a:srgbClr val="333333"/>
        </a:solidFill>
        <a:latin typeface="Arial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DDDDDD"/>
    <a:srgbClr val="CCCCCC"/>
    <a:srgbClr val="999999"/>
    <a:srgbClr val="666666"/>
    <a:srgbClr val="FF9900"/>
    <a:srgbClr val="FFCC33"/>
    <a:srgbClr val="006699"/>
    <a:srgbClr val="0099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4" autoAdjust="0"/>
    <p:restoredTop sz="94660"/>
  </p:normalViewPr>
  <p:slideViewPr>
    <p:cSldViewPr snapToObjects="1">
      <p:cViewPr varScale="1">
        <p:scale>
          <a:sx n="95" d="100"/>
          <a:sy n="95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75" d="100"/>
          <a:sy n="75" d="100"/>
        </p:scale>
        <p:origin x="-2082" y="-96"/>
      </p:cViewPr>
      <p:guideLst>
        <p:guide orient="horz" pos="2920"/>
        <p:guide pos="220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</a:defRPr>
            </a:lvl1pPr>
          </a:lstStyle>
          <a:p>
            <a:fld id="{6663CA96-BF5F-43B3-B7C0-7DBE0DCA74DE}" type="datetime1">
              <a:rPr lang="en-US"/>
              <a:pPr/>
              <a:t>8/25/2010</a:t>
            </a:fld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05863"/>
            <a:ext cx="303212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</a:defRPr>
            </a:lvl1pPr>
          </a:lstStyle>
          <a:p>
            <a:fld id="{10F7B6A4-0F09-4C66-908E-D06DA69B2C1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</a:defRPr>
            </a:lvl1pPr>
          </a:lstStyle>
          <a:p>
            <a:fld id="{A0CD7547-5B9F-49CE-A090-359156825C4C}" type="datetime1">
              <a:rPr lang="en-US"/>
              <a:pPr/>
              <a:t>8/25/2010</a:t>
            </a:fld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32325" cy="34734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03725"/>
            <a:ext cx="5597525" cy="417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745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07450"/>
            <a:ext cx="30321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buFontTx/>
              <a:buNone/>
              <a:defRPr kumimoji="0" sz="1200">
                <a:solidFill>
                  <a:schemeClr val="tx1"/>
                </a:solidFill>
              </a:defRPr>
            </a:lvl1pPr>
          </a:lstStyle>
          <a:p>
            <a:fld id="{CCC07AC5-66FD-43D2-9EFC-2201946ED19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5B0A9C20-21E0-473E-91BB-A764CB027B72}" type="datetime1">
              <a:rPr lang="en-US"/>
              <a:pPr/>
              <a:t>8/25/2010</a:t>
            </a:fld>
            <a:endParaRPr lang="en-US"/>
          </a:p>
        </p:txBody>
      </p:sp>
      <p:sp>
        <p:nvSpPr>
          <p:cNvPr id="1024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461B1C-DB10-4A80-B603-734E6EB464E0}" type="slidenum">
              <a:rPr lang="en-US"/>
              <a:pPr/>
              <a:t>1</a:t>
            </a:fld>
            <a:endParaRPr lang="en-US"/>
          </a:p>
        </p:txBody>
      </p:sp>
      <p:sp>
        <p:nvSpPr>
          <p:cNvPr id="102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1513" y="496888"/>
            <a:ext cx="1814512" cy="528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Rectangle 128"/>
          <p:cNvSpPr>
            <a:spLocks noChangeArrowheads="1"/>
          </p:cNvSpPr>
          <p:nvPr/>
        </p:nvSpPr>
        <p:spPr bwMode="auto">
          <a:xfrm>
            <a:off x="0" y="0"/>
            <a:ext cx="6705600" cy="1481138"/>
          </a:xfrm>
          <a:prstGeom prst="rect">
            <a:avLst/>
          </a:prstGeom>
          <a:solidFill>
            <a:srgbClr val="BBBBB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131"/>
          <p:cNvSpPr>
            <a:spLocks noChangeArrowheads="1"/>
          </p:cNvSpPr>
          <p:nvPr/>
        </p:nvSpPr>
        <p:spPr bwMode="auto">
          <a:xfrm flipH="1">
            <a:off x="6702425" y="1196975"/>
            <a:ext cx="2441575" cy="284163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132"/>
          <p:cNvSpPr>
            <a:spLocks noChangeArrowheads="1"/>
          </p:cNvSpPr>
          <p:nvPr/>
        </p:nvSpPr>
        <p:spPr bwMode="auto">
          <a:xfrm>
            <a:off x="0" y="1200150"/>
            <a:ext cx="6705600" cy="280988"/>
          </a:xfrm>
          <a:prstGeom prst="rect">
            <a:avLst/>
          </a:prstGeom>
          <a:solidFill>
            <a:srgbClr val="868686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33" descr="hds with sunri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05588" y="6477000"/>
            <a:ext cx="22066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3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875" y="6477000"/>
            <a:ext cx="1854200" cy="20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135"/>
          <p:cNvSpPr>
            <a:spLocks noChangeArrowheads="1"/>
          </p:cNvSpPr>
          <p:nvPr/>
        </p:nvSpPr>
        <p:spPr bwMode="auto">
          <a:xfrm>
            <a:off x="2725738" y="65468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800" dirty="0">
                <a:latin typeface="Helvetica" pitchFamily="34" charset="0"/>
                <a:cs typeface="Arial" charset="0"/>
              </a:rPr>
              <a:t>© </a:t>
            </a:r>
            <a:r>
              <a:rPr lang="en-US" altLang="ja-JP" sz="800" dirty="0" smtClean="0">
                <a:latin typeface="Helvetica" pitchFamily="34" charset="0"/>
                <a:cs typeface="Arial" charset="0"/>
              </a:rPr>
              <a:t>2010 </a:t>
            </a:r>
            <a:r>
              <a:rPr lang="en-US" altLang="ja-JP" sz="800" dirty="0">
                <a:latin typeface="Helvetica" pitchFamily="34" charset="0"/>
                <a:cs typeface="Arial" charset="0"/>
              </a:rPr>
              <a:t>Hitachi Data Systems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US" altLang="ja-JP" sz="800" dirty="0">
              <a:cs typeface="Arial" charset="0"/>
            </a:endParaRP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505200" y="2209800"/>
            <a:ext cx="5334000" cy="384175"/>
          </a:xfrm>
        </p:spPr>
        <p:txBody>
          <a:bodyPr lIns="0" rIns="0" anchor="t"/>
          <a:lstStyle>
            <a:lvl1pPr>
              <a:defRPr sz="2800"/>
            </a:lvl1pPr>
          </a:lstStyle>
          <a:p>
            <a:r>
              <a:rPr lang="en-US" altLang="ja-JP" smtClean="0"/>
              <a:t>Click to edit Master title style</a:t>
            </a:r>
            <a:endParaRPr lang="en-US" altLang="ja-JP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505200" y="3535363"/>
            <a:ext cx="5334000" cy="304800"/>
          </a:xfrm>
        </p:spPr>
        <p:txBody>
          <a:bodyPr lIns="0" tIns="0" rIns="0" bIns="0">
            <a:spAutoFit/>
          </a:bodyPr>
          <a:lstStyle>
            <a:lvl1pPr marL="0" indent="0">
              <a:buFontTx/>
              <a:buNone/>
              <a:defRPr b="1"/>
            </a:lvl1pPr>
          </a:lstStyle>
          <a:p>
            <a:r>
              <a:rPr lang="en-US" altLang="ja-JP" smtClean="0"/>
              <a:t>Click to edit Master subtitle style</a:t>
            </a:r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prstGeom prst="rect">
            <a:avLst/>
          </a:prstGeom>
        </p:spPr>
        <p:txBody>
          <a:bodyPr/>
          <a:lstStyle>
            <a:lvl1pPr algn="l">
              <a:defRPr sz="2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8"/>
          <p:cNvGrpSpPr>
            <a:grpSpLocks/>
          </p:cNvGrpSpPr>
          <p:nvPr/>
        </p:nvGrpSpPr>
        <p:grpSpPr bwMode="auto">
          <a:xfrm>
            <a:off x="0" y="0"/>
            <a:ext cx="9142413" cy="930275"/>
            <a:chOff x="0" y="0"/>
            <a:chExt cx="5759" cy="586"/>
          </a:xfrm>
        </p:grpSpPr>
        <p:sp>
          <p:nvSpPr>
            <p:cNvPr id="30758" name="Rectangle 38"/>
            <p:cNvSpPr>
              <a:spLocks noChangeArrowheads="1"/>
            </p:cNvSpPr>
            <p:nvPr/>
          </p:nvSpPr>
          <p:spPr bwMode="auto">
            <a:xfrm>
              <a:off x="0" y="0"/>
              <a:ext cx="4797" cy="490"/>
            </a:xfrm>
            <a:prstGeom prst="rect">
              <a:avLst/>
            </a:prstGeom>
            <a:solidFill>
              <a:srgbClr val="BBBBB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59" name="Rectangle 39"/>
            <p:cNvSpPr>
              <a:spLocks noChangeArrowheads="1"/>
            </p:cNvSpPr>
            <p:nvPr/>
          </p:nvSpPr>
          <p:spPr bwMode="auto">
            <a:xfrm flipH="1">
              <a:off x="0" y="489"/>
              <a:ext cx="4796" cy="97"/>
            </a:xfrm>
            <a:prstGeom prst="rect">
              <a:avLst/>
            </a:prstGeom>
            <a:solidFill>
              <a:srgbClr val="86868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85" name="Rectangle 65"/>
            <p:cNvSpPr>
              <a:spLocks noChangeArrowheads="1"/>
            </p:cNvSpPr>
            <p:nvPr userDrawn="1"/>
          </p:nvSpPr>
          <p:spPr bwMode="auto">
            <a:xfrm flipH="1">
              <a:off x="4795" y="489"/>
              <a:ext cx="964" cy="97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1034" name="Picture 67" descr="hitachi_inspireLogo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04" y="193"/>
              <a:ext cx="76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254000"/>
            <a:ext cx="7086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ja-JP" smtClean="0"/>
              <a:t>Master title</a:t>
            </a:r>
          </a:p>
        </p:txBody>
      </p:sp>
      <p:sp>
        <p:nvSpPr>
          <p:cNvPr id="1028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013" y="1066800"/>
            <a:ext cx="8763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06363" y="6540500"/>
            <a:ext cx="2619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spcBef>
                <a:spcPct val="0"/>
              </a:spcBef>
              <a:buFontTx/>
              <a:buNone/>
            </a:pPr>
            <a:fld id="{AA7EBA3C-B2E0-4CA4-B4E5-541C2C106A12}" type="slidenum">
              <a:rPr lang="en-US" sz="900">
                <a:latin typeface="Helvetica" pitchFamily="34" charset="0"/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‹#›</a:t>
            </a:fld>
            <a:endParaRPr lang="en-US" sz="900">
              <a:latin typeface="Helvetica" pitchFamily="34" charset="0"/>
              <a:cs typeface="Arial" charset="0"/>
            </a:endParaRPr>
          </a:p>
        </p:txBody>
      </p:sp>
      <p:pic>
        <p:nvPicPr>
          <p:cNvPr id="1030" name="Picture 55" descr="hds with sunris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6477000"/>
            <a:ext cx="22066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64" r:id="rId2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000" b="1">
          <a:solidFill>
            <a:srgbClr val="333333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000" b="1">
          <a:solidFill>
            <a:srgbClr val="333333"/>
          </a:solidFill>
          <a:latin typeface="Helvetica" pitchFamily="-97" charset="0"/>
          <a:ea typeface="HGPSoeiKakugothicUB" pitchFamily="50" charset="-128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000" b="1">
          <a:solidFill>
            <a:srgbClr val="333333"/>
          </a:solidFill>
          <a:latin typeface="Helvetica" pitchFamily="-97" charset="0"/>
          <a:ea typeface="HGPSoeiKakugothicUB" pitchFamily="50" charset="-128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000" b="1">
          <a:solidFill>
            <a:srgbClr val="333333"/>
          </a:solidFill>
          <a:latin typeface="Helvetica" pitchFamily="-97" charset="0"/>
          <a:ea typeface="HGPSoeiKakugothicUB" pitchFamily="50" charset="-128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000" b="1">
          <a:solidFill>
            <a:srgbClr val="333333"/>
          </a:solidFill>
          <a:latin typeface="Helvetica" pitchFamily="-97" charset="0"/>
          <a:ea typeface="HGPSoeiKakugothicUB" pitchFamily="50" charset="-128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400" b="1">
          <a:solidFill>
            <a:srgbClr val="333333"/>
          </a:solidFill>
          <a:latin typeface="Helvetica" pitchFamily="-97" charset="0"/>
          <a:ea typeface="HGPSoeiKakugothicUB" pitchFamily="50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400" b="1">
          <a:solidFill>
            <a:srgbClr val="333333"/>
          </a:solidFill>
          <a:latin typeface="Helvetica" pitchFamily="-97" charset="0"/>
          <a:ea typeface="HGPSoeiKakugothicUB" pitchFamily="50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400" b="1">
          <a:solidFill>
            <a:srgbClr val="333333"/>
          </a:solidFill>
          <a:latin typeface="Helvetica" pitchFamily="-97" charset="0"/>
          <a:ea typeface="HGPSoeiKakugothicUB" pitchFamily="50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kumimoji="1" sz="2400" b="1">
          <a:solidFill>
            <a:srgbClr val="333333"/>
          </a:solidFill>
          <a:latin typeface="Helvetica" pitchFamily="-97" charset="0"/>
          <a:ea typeface="HGPSoeiKakugothicUB" pitchFamily="50" charset="-128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Char char="•"/>
        <a:tabLst>
          <a:tab pos="2246313" algn="l"/>
          <a:tab pos="2514600" algn="l"/>
        </a:tabLst>
        <a:defRPr kumimoji="1" sz="2000">
          <a:solidFill>
            <a:srgbClr val="333333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har char="–"/>
        <a:tabLst>
          <a:tab pos="2246313" algn="l"/>
          <a:tab pos="2514600" algn="l"/>
        </a:tabLst>
        <a:defRPr kumimoji="1">
          <a:solidFill>
            <a:srgbClr val="333333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tabLst>
          <a:tab pos="2246313" algn="l"/>
          <a:tab pos="2514600" algn="l"/>
        </a:tabLst>
        <a:defRPr kumimoji="1">
          <a:solidFill>
            <a:srgbClr val="333333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tabLst>
          <a:tab pos="2246313" algn="l"/>
          <a:tab pos="2514600" algn="l"/>
        </a:tabLst>
        <a:defRPr kumimoji="1" sz="1600">
          <a:solidFill>
            <a:srgbClr val="333333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246313" algn="l"/>
          <a:tab pos="2514600" algn="l"/>
        </a:tabLst>
        <a:defRPr kumimoji="1" sz="1600">
          <a:solidFill>
            <a:srgbClr val="333333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246313" algn="l"/>
          <a:tab pos="2514600" algn="l"/>
        </a:tabLst>
        <a:defRPr kumimoji="1" sz="1600">
          <a:solidFill>
            <a:srgbClr val="333333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246313" algn="l"/>
          <a:tab pos="2514600" algn="l"/>
        </a:tabLst>
        <a:defRPr kumimoji="1" sz="1600">
          <a:solidFill>
            <a:srgbClr val="333333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246313" algn="l"/>
          <a:tab pos="2514600" algn="l"/>
        </a:tabLst>
        <a:defRPr kumimoji="1" sz="1600">
          <a:solidFill>
            <a:srgbClr val="333333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tabLst>
          <a:tab pos="2246313" algn="l"/>
          <a:tab pos="2514600" algn="l"/>
        </a:tabLst>
        <a:defRPr kumimoji="1" sz="1600">
          <a:solidFill>
            <a:srgbClr val="333333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22"/>
          <p:cNvGrpSpPr>
            <a:grpSpLocks/>
          </p:cNvGrpSpPr>
          <p:nvPr/>
        </p:nvGrpSpPr>
        <p:grpSpPr bwMode="auto">
          <a:xfrm>
            <a:off x="0" y="0"/>
            <a:ext cx="9142413" cy="930275"/>
            <a:chOff x="0" y="0"/>
            <a:chExt cx="5759" cy="586"/>
          </a:xfrm>
        </p:grpSpPr>
        <p:sp>
          <p:nvSpPr>
            <p:cNvPr id="157819" name="Rectangle 123"/>
            <p:cNvSpPr>
              <a:spLocks noChangeArrowheads="1"/>
            </p:cNvSpPr>
            <p:nvPr/>
          </p:nvSpPr>
          <p:spPr bwMode="auto">
            <a:xfrm>
              <a:off x="0" y="0"/>
              <a:ext cx="4797" cy="490"/>
            </a:xfrm>
            <a:prstGeom prst="rect">
              <a:avLst/>
            </a:prstGeom>
            <a:solidFill>
              <a:srgbClr val="BBBBB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20" name="Rectangle 124"/>
            <p:cNvSpPr>
              <a:spLocks noChangeArrowheads="1"/>
            </p:cNvSpPr>
            <p:nvPr/>
          </p:nvSpPr>
          <p:spPr bwMode="auto">
            <a:xfrm flipH="1">
              <a:off x="0" y="489"/>
              <a:ext cx="4796" cy="97"/>
            </a:xfrm>
            <a:prstGeom prst="rect">
              <a:avLst/>
            </a:prstGeom>
            <a:solidFill>
              <a:srgbClr val="86868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821" name="Rectangle 125"/>
            <p:cNvSpPr>
              <a:spLocks noChangeArrowheads="1"/>
            </p:cNvSpPr>
            <p:nvPr userDrawn="1"/>
          </p:nvSpPr>
          <p:spPr bwMode="auto">
            <a:xfrm flipH="1">
              <a:off x="4795" y="489"/>
              <a:ext cx="964" cy="97"/>
            </a:xfrm>
            <a:prstGeom prst="rect">
              <a:avLst/>
            </a:prstGeom>
            <a:solidFill>
              <a:srgbClr val="CC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2057" name="Picture 126" descr="hitachi_inspireLogo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04" y="193"/>
              <a:ext cx="76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57778" name="Rectangle 82"/>
          <p:cNvSpPr>
            <a:spLocks noChangeArrowheads="1"/>
          </p:cNvSpPr>
          <p:nvPr/>
        </p:nvSpPr>
        <p:spPr bwMode="auto">
          <a:xfrm>
            <a:off x="2438400" y="2751138"/>
            <a:ext cx="40735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kumimoji="0" lang="en-US" altLang="ja-JP" sz="2400" b="1">
                <a:solidFill>
                  <a:schemeClr val="tx2"/>
                </a:solidFill>
                <a:latin typeface="Helvetica" pitchFamily="-97" charset="0"/>
                <a:ea typeface="MS PGothic" pitchFamily="50" charset="-128"/>
              </a:rPr>
              <a:t>Questions/Discussion</a:t>
            </a:r>
          </a:p>
        </p:txBody>
      </p:sp>
      <p:pic>
        <p:nvPicPr>
          <p:cNvPr id="2052" name="Picture 105" descr="hds with sunris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6477000"/>
            <a:ext cx="22066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7823" name="Rectangle 127"/>
          <p:cNvSpPr>
            <a:spLocks noChangeArrowheads="1"/>
          </p:cNvSpPr>
          <p:nvPr/>
        </p:nvSpPr>
        <p:spPr bwMode="auto">
          <a:xfrm>
            <a:off x="106363" y="6540500"/>
            <a:ext cx="2619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spcBef>
                <a:spcPct val="0"/>
              </a:spcBef>
              <a:buFontTx/>
              <a:buNone/>
            </a:pPr>
            <a:fld id="{4311C319-3E0E-4EEB-BB9B-C06051204452}" type="slidenum">
              <a:rPr lang="en-US" sz="900">
                <a:latin typeface="Helvetica" pitchFamily="34" charset="0"/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‹#›</a:t>
            </a:fld>
            <a:endParaRPr lang="en-US" sz="900">
              <a:latin typeface="Helvetica" pitchFamily="34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1"/>
          <p:cNvGrpSpPr>
            <a:grpSpLocks/>
          </p:cNvGrpSpPr>
          <p:nvPr/>
        </p:nvGrpSpPr>
        <p:grpSpPr bwMode="auto">
          <a:xfrm>
            <a:off x="0" y="0"/>
            <a:ext cx="9142413" cy="930275"/>
            <a:chOff x="0" y="0"/>
            <a:chExt cx="5759" cy="586"/>
          </a:xfrm>
        </p:grpSpPr>
        <p:sp>
          <p:nvSpPr>
            <p:cNvPr id="422934" name="Rectangle 22"/>
            <p:cNvSpPr>
              <a:spLocks noChangeArrowheads="1"/>
            </p:cNvSpPr>
            <p:nvPr/>
          </p:nvSpPr>
          <p:spPr bwMode="auto">
            <a:xfrm>
              <a:off x="0" y="0"/>
              <a:ext cx="4797" cy="490"/>
            </a:xfrm>
            <a:prstGeom prst="rect">
              <a:avLst/>
            </a:prstGeom>
            <a:solidFill>
              <a:srgbClr val="BBBBBB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935" name="Rectangle 23"/>
            <p:cNvSpPr>
              <a:spLocks noChangeArrowheads="1"/>
            </p:cNvSpPr>
            <p:nvPr/>
          </p:nvSpPr>
          <p:spPr bwMode="auto">
            <a:xfrm flipH="1">
              <a:off x="0" y="489"/>
              <a:ext cx="4796" cy="97"/>
            </a:xfrm>
            <a:prstGeom prst="rect">
              <a:avLst/>
            </a:prstGeom>
            <a:solidFill>
              <a:srgbClr val="868686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936" name="Rectangle 24"/>
            <p:cNvSpPr>
              <a:spLocks noChangeArrowheads="1"/>
            </p:cNvSpPr>
            <p:nvPr userDrawn="1"/>
          </p:nvSpPr>
          <p:spPr bwMode="auto">
            <a:xfrm flipH="1">
              <a:off x="4795" y="489"/>
              <a:ext cx="964" cy="97"/>
            </a:xfrm>
            <a:prstGeom prst="rect">
              <a:avLst/>
            </a:prstGeom>
            <a:solidFill>
              <a:srgbClr val="CC00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pic>
          <p:nvPicPr>
            <p:cNvPr id="3081" name="Picture 25" descr="hitachi_inspireLogo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904" y="193"/>
              <a:ext cx="760" cy="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22914" name="Rectangle 2"/>
          <p:cNvSpPr>
            <a:spLocks noChangeArrowheads="1"/>
          </p:cNvSpPr>
          <p:nvPr/>
        </p:nvSpPr>
        <p:spPr bwMode="auto">
          <a:xfrm>
            <a:off x="3640138" y="2751138"/>
            <a:ext cx="407352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0"/>
              </a:spcBef>
              <a:buFontTx/>
              <a:buNone/>
              <a:defRPr/>
            </a:pPr>
            <a:r>
              <a:rPr kumimoji="0" lang="en-US" altLang="ja-JP" sz="2400" b="1">
                <a:solidFill>
                  <a:schemeClr val="tx2"/>
                </a:solidFill>
                <a:latin typeface="Helvetica" pitchFamily="-97" charset="0"/>
                <a:ea typeface="MS PGothic" pitchFamily="50" charset="-128"/>
              </a:rPr>
              <a:t>Thank You</a:t>
            </a:r>
          </a:p>
        </p:txBody>
      </p:sp>
      <p:pic>
        <p:nvPicPr>
          <p:cNvPr id="3076" name="Picture 14" descr="hds with sunris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81800" y="6477000"/>
            <a:ext cx="2206625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2938" name="Rectangle 26"/>
          <p:cNvSpPr>
            <a:spLocks noChangeArrowheads="1"/>
          </p:cNvSpPr>
          <p:nvPr/>
        </p:nvSpPr>
        <p:spPr bwMode="auto">
          <a:xfrm>
            <a:off x="106363" y="6540500"/>
            <a:ext cx="2619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>
              <a:spcBef>
                <a:spcPct val="0"/>
              </a:spcBef>
              <a:buFontTx/>
              <a:buNone/>
            </a:pPr>
            <a:fld id="{9566B1A3-5D3B-4969-AE49-1E79D6530695}" type="slidenum">
              <a:rPr lang="en-US" sz="900">
                <a:latin typeface="Helvetica" pitchFamily="34" charset="0"/>
                <a:cs typeface="Arial" charset="0"/>
              </a:rPr>
              <a:pPr algn="r">
                <a:spcBef>
                  <a:spcPct val="0"/>
                </a:spcBef>
                <a:buFontTx/>
                <a:buNone/>
              </a:pPr>
              <a:t>‹#›</a:t>
            </a:fld>
            <a:endParaRPr lang="en-US" sz="900">
              <a:latin typeface="Helvetica" pitchFamily="34" charset="0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dirty="0" smtClean="0"/>
              <a:t>Disk Alignment</a:t>
            </a:r>
          </a:p>
        </p:txBody>
      </p:sp>
      <p:sp>
        <p:nvSpPr>
          <p:cNvPr id="5125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3505200" y="3535363"/>
            <a:ext cx="5334000" cy="307777"/>
          </a:xfrm>
        </p:spPr>
        <p:txBody>
          <a:bodyPr/>
          <a:lstStyle/>
          <a:p>
            <a:pPr eaLnBrk="1" hangingPunct="1"/>
            <a:r>
              <a:rPr lang="en-US" dirty="0" smtClean="0"/>
              <a:t>File System Partitions on Storage Devices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slides show an example of how miss-alignment between a file system partition and a physical drive can occur and what the consequences can be</a:t>
            </a:r>
          </a:p>
          <a:p>
            <a:r>
              <a:rPr lang="en-US" dirty="0" smtClean="0"/>
              <a:t>By no means it suggests that this misalignment applies to all possible combinations of OS/File System types and disk drives</a:t>
            </a:r>
          </a:p>
          <a:p>
            <a:r>
              <a:rPr lang="en-US" dirty="0" smtClean="0"/>
              <a:t>It is just a basic explanation of how overhead can occur because of this and how re-alignment can reduce this overhead and for that reason improve 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53613"/>
            <a:ext cx="7086600" cy="276999"/>
          </a:xfrm>
        </p:spPr>
        <p:txBody>
          <a:bodyPr/>
          <a:lstStyle/>
          <a:p>
            <a:r>
              <a:rPr lang="en-US" dirty="0" smtClean="0"/>
              <a:t>Misalignment between File System Partition and HDD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14386" y="3714752"/>
          <a:ext cx="807245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127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128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6426" y="2285992"/>
            <a:ext cx="777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dirty="0" smtClean="0"/>
              <a:t>Sector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65387" y="4214818"/>
            <a:ext cx="68480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dirty="0" smtClean="0"/>
              <a:t>Block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2844" y="1785926"/>
            <a:ext cx="4812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dirty="0" smtClean="0"/>
              <a:t>Ext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78005" y="3733388"/>
            <a:ext cx="4138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dirty="0" err="1" smtClean="0"/>
              <a:t>Int</a:t>
            </a:r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714386" y="1785926"/>
          <a:ext cx="807245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  <a:gridCol w="57660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63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63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11" name="Right Brace 10"/>
          <p:cNvSpPr/>
          <p:nvPr/>
        </p:nvSpPr>
        <p:spPr bwMode="auto">
          <a:xfrm rot="5400000">
            <a:off x="934640" y="1975242"/>
            <a:ext cx="142876" cy="554832"/>
          </a:xfrm>
          <a:prstGeom prst="rightBrace">
            <a:avLst>
              <a:gd name="adj1" fmla="val 31665"/>
              <a:gd name="adj2" fmla="val 50000"/>
            </a:avLst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46313" algn="l"/>
                <a:tab pos="2514600" algn="l"/>
              </a:tabLst>
            </a:pPr>
            <a:endParaRPr kumimoji="1" lang="en-US" sz="1600" b="0" i="0" u="none" strike="noStrike" cap="none" normalizeH="0" baseline="0" smtClean="0">
              <a:ln>
                <a:noFill/>
              </a:ln>
              <a:solidFill>
                <a:srgbClr val="333333"/>
              </a:solidFill>
              <a:effectLst/>
              <a:latin typeface="Arial" charset="0"/>
              <a:ea typeface="MS PGothic" pitchFamily="50" charset="-128"/>
            </a:endParaRPr>
          </a:p>
        </p:txBody>
      </p:sp>
      <p:sp>
        <p:nvSpPr>
          <p:cNvPr id="12" name="Right Brace 11"/>
          <p:cNvSpPr/>
          <p:nvPr/>
        </p:nvSpPr>
        <p:spPr bwMode="auto">
          <a:xfrm rot="5400000">
            <a:off x="934612" y="3913592"/>
            <a:ext cx="142876" cy="554832"/>
          </a:xfrm>
          <a:prstGeom prst="rightBrace">
            <a:avLst>
              <a:gd name="adj1" fmla="val 31665"/>
              <a:gd name="adj2" fmla="val 50000"/>
            </a:avLst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81000" marR="0" indent="-3810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2246313" algn="l"/>
                <a:tab pos="2514600" algn="l"/>
              </a:tabLst>
            </a:pPr>
            <a:endParaRPr kumimoji="1" lang="en-US" sz="1600" b="0" i="0" u="none" strike="noStrike" cap="none" normalizeH="0" baseline="0" smtClean="0">
              <a:ln>
                <a:noFill/>
              </a:ln>
              <a:solidFill>
                <a:srgbClr val="333333"/>
              </a:solidFill>
              <a:effectLst/>
              <a:latin typeface="Arial" charset="0"/>
              <a:ea typeface="MS PGothic" pitchFamily="50" charset="-128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2055003" y="1624002"/>
            <a:ext cx="223838" cy="683419"/>
            <a:chOff x="2055003" y="1624002"/>
            <a:chExt cx="223838" cy="683419"/>
          </a:xfrm>
        </p:grpSpPr>
        <p:sp>
          <p:nvSpPr>
            <p:cNvPr id="33" name="Wave 32"/>
            <p:cNvSpPr/>
            <p:nvPr/>
          </p:nvSpPr>
          <p:spPr bwMode="auto">
            <a:xfrm rot="16200000" flipV="1">
              <a:off x="1876644" y="1913325"/>
              <a:ext cx="571504" cy="107156"/>
            </a:xfrm>
            <a:prstGeom prst="wave">
              <a:avLst>
                <a:gd name="adj1" fmla="val 12500"/>
                <a:gd name="adj2" fmla="val 417"/>
              </a:avLst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2064527" y="2235983"/>
              <a:ext cx="214314" cy="7143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2055003" y="1624002"/>
              <a:ext cx="214314" cy="7143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929190" y="1622954"/>
            <a:ext cx="223838" cy="683419"/>
            <a:chOff x="2055003" y="1624002"/>
            <a:chExt cx="223838" cy="683419"/>
          </a:xfrm>
        </p:grpSpPr>
        <p:sp>
          <p:nvSpPr>
            <p:cNvPr id="38" name="Wave 37"/>
            <p:cNvSpPr/>
            <p:nvPr/>
          </p:nvSpPr>
          <p:spPr bwMode="auto">
            <a:xfrm rot="16200000" flipV="1">
              <a:off x="1876644" y="1913325"/>
              <a:ext cx="571504" cy="107156"/>
            </a:xfrm>
            <a:prstGeom prst="wave">
              <a:avLst>
                <a:gd name="adj1" fmla="val 12500"/>
                <a:gd name="adj2" fmla="val 417"/>
              </a:avLst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2064527" y="2235983"/>
              <a:ext cx="214314" cy="7143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  <p:sp>
          <p:nvSpPr>
            <p:cNvPr id="40" name="Rectangle 39"/>
            <p:cNvSpPr/>
            <p:nvPr/>
          </p:nvSpPr>
          <p:spPr bwMode="auto">
            <a:xfrm>
              <a:off x="2055003" y="1624002"/>
              <a:ext cx="214314" cy="7143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7816099" y="1622669"/>
            <a:ext cx="223838" cy="683419"/>
            <a:chOff x="2055003" y="1624002"/>
            <a:chExt cx="223838" cy="683419"/>
          </a:xfrm>
        </p:grpSpPr>
        <p:sp>
          <p:nvSpPr>
            <p:cNvPr id="42" name="Wave 41"/>
            <p:cNvSpPr/>
            <p:nvPr/>
          </p:nvSpPr>
          <p:spPr bwMode="auto">
            <a:xfrm rot="16200000" flipV="1">
              <a:off x="1876644" y="1913325"/>
              <a:ext cx="571504" cy="107156"/>
            </a:xfrm>
            <a:prstGeom prst="wave">
              <a:avLst>
                <a:gd name="adj1" fmla="val 12500"/>
                <a:gd name="adj2" fmla="val 417"/>
              </a:avLst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2064527" y="2235983"/>
              <a:ext cx="214314" cy="7143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2055003" y="1624002"/>
              <a:ext cx="214314" cy="7143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347898" y="3556781"/>
            <a:ext cx="223838" cy="683419"/>
            <a:chOff x="2055003" y="1624002"/>
            <a:chExt cx="223838" cy="683419"/>
          </a:xfrm>
        </p:grpSpPr>
        <p:sp>
          <p:nvSpPr>
            <p:cNvPr id="46" name="Wave 45"/>
            <p:cNvSpPr/>
            <p:nvPr/>
          </p:nvSpPr>
          <p:spPr bwMode="auto">
            <a:xfrm rot="16200000" flipV="1">
              <a:off x="1876644" y="1913325"/>
              <a:ext cx="571504" cy="107156"/>
            </a:xfrm>
            <a:prstGeom prst="wave">
              <a:avLst>
                <a:gd name="adj1" fmla="val 12500"/>
                <a:gd name="adj2" fmla="val 417"/>
              </a:avLst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  <p:sp>
          <p:nvSpPr>
            <p:cNvPr id="47" name="Rectangle 46"/>
            <p:cNvSpPr/>
            <p:nvPr/>
          </p:nvSpPr>
          <p:spPr bwMode="auto">
            <a:xfrm>
              <a:off x="2064527" y="2235983"/>
              <a:ext cx="214314" cy="7143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  <p:sp>
          <p:nvSpPr>
            <p:cNvPr id="48" name="Rectangle 47"/>
            <p:cNvSpPr/>
            <p:nvPr/>
          </p:nvSpPr>
          <p:spPr bwMode="auto">
            <a:xfrm>
              <a:off x="2055003" y="1624002"/>
              <a:ext cx="214314" cy="7143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5786970" y="3551780"/>
            <a:ext cx="223838" cy="683419"/>
            <a:chOff x="2055003" y="1624002"/>
            <a:chExt cx="223838" cy="683419"/>
          </a:xfrm>
        </p:grpSpPr>
        <p:sp>
          <p:nvSpPr>
            <p:cNvPr id="50" name="Wave 49"/>
            <p:cNvSpPr/>
            <p:nvPr/>
          </p:nvSpPr>
          <p:spPr bwMode="auto">
            <a:xfrm rot="16200000" flipV="1">
              <a:off x="1876644" y="1913325"/>
              <a:ext cx="571504" cy="107156"/>
            </a:xfrm>
            <a:prstGeom prst="wave">
              <a:avLst>
                <a:gd name="adj1" fmla="val 12500"/>
                <a:gd name="adj2" fmla="val 417"/>
              </a:avLst>
            </a:prstGeom>
            <a:solidFill>
              <a:schemeClr val="bg1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2064527" y="2235983"/>
              <a:ext cx="214314" cy="7143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2055003" y="1624002"/>
              <a:ext cx="214314" cy="7143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81000" marR="0" indent="-381000" algn="l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Char char="•"/>
                <a:tabLst>
                  <a:tab pos="2246313" algn="l"/>
                  <a:tab pos="2514600" algn="l"/>
                </a:tabLst>
              </a:pPr>
              <a:endParaRPr kumimoji="1" lang="en-US" sz="1600" b="0" i="0" u="none" strike="noStrike" cap="none" normalizeH="0" baseline="0" smtClean="0">
                <a:ln>
                  <a:noFill/>
                </a:ln>
                <a:solidFill>
                  <a:srgbClr val="333333"/>
                </a:solidFill>
                <a:effectLst/>
                <a:latin typeface="Arial" charset="0"/>
                <a:ea typeface="MS PGothic" pitchFamily="50" charset="-128"/>
              </a:endParaRPr>
            </a:p>
          </p:txBody>
        </p:sp>
      </p:grpSp>
      <p:cxnSp>
        <p:nvCxnSpPr>
          <p:cNvPr id="54" name="Straight Connector 53"/>
          <p:cNvCxnSpPr/>
          <p:nvPr/>
        </p:nvCxnSpPr>
        <p:spPr bwMode="auto">
          <a:xfrm rot="5400000">
            <a:off x="479274" y="1528405"/>
            <a:ext cx="500066" cy="0"/>
          </a:xfrm>
          <a:prstGeom prst="line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5" name="Straight Connector 54"/>
          <p:cNvCxnSpPr/>
          <p:nvPr/>
        </p:nvCxnSpPr>
        <p:spPr bwMode="auto">
          <a:xfrm rot="5400000">
            <a:off x="3350390" y="1527042"/>
            <a:ext cx="500066" cy="0"/>
          </a:xfrm>
          <a:prstGeom prst="line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6" name="Straight Connector 55"/>
          <p:cNvCxnSpPr/>
          <p:nvPr/>
        </p:nvCxnSpPr>
        <p:spPr bwMode="auto">
          <a:xfrm rot="5400000">
            <a:off x="6231745" y="1528750"/>
            <a:ext cx="500066" cy="0"/>
          </a:xfrm>
          <a:prstGeom prst="line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57" name="TextBox 56"/>
          <p:cNvSpPr txBox="1"/>
          <p:nvPr/>
        </p:nvSpPr>
        <p:spPr>
          <a:xfrm>
            <a:off x="681014" y="1494992"/>
            <a:ext cx="6399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buNone/>
            </a:pPr>
            <a:r>
              <a:rPr lang="en-US" dirty="0" smtClean="0"/>
              <a:t>MBR</a:t>
            </a:r>
            <a:endParaRPr lang="en-US" dirty="0"/>
          </a:p>
        </p:txBody>
      </p:sp>
      <p:grpSp>
        <p:nvGrpSpPr>
          <p:cNvPr id="66" name="Group 65"/>
          <p:cNvGrpSpPr/>
          <p:nvPr/>
        </p:nvGrpSpPr>
        <p:grpSpPr>
          <a:xfrm>
            <a:off x="729307" y="1242736"/>
            <a:ext cx="2871116" cy="338554"/>
            <a:chOff x="729307" y="1237974"/>
            <a:chExt cx="2871116" cy="338554"/>
          </a:xfrm>
        </p:grpSpPr>
        <p:cxnSp>
          <p:nvCxnSpPr>
            <p:cNvPr id="59" name="Straight Arrow Connector 58"/>
            <p:cNvCxnSpPr/>
            <p:nvPr/>
          </p:nvCxnSpPr>
          <p:spPr bwMode="auto">
            <a:xfrm>
              <a:off x="729307" y="1427148"/>
              <a:ext cx="2871116" cy="1588"/>
            </a:xfrm>
            <a:prstGeom prst="straightConnector1">
              <a:avLst/>
            </a:prstGeom>
            <a:solidFill>
              <a:srgbClr val="FFFFF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65" name="TextBox 64"/>
            <p:cNvSpPr txBox="1"/>
            <p:nvPr/>
          </p:nvSpPr>
          <p:spPr>
            <a:xfrm>
              <a:off x="1728061" y="1237974"/>
              <a:ext cx="86151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Track 1</a:t>
              </a:r>
              <a:endParaRPr lang="en-US" dirty="0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600423" y="1251679"/>
            <a:ext cx="2881355" cy="338554"/>
            <a:chOff x="729307" y="1237974"/>
            <a:chExt cx="2871116" cy="338554"/>
          </a:xfrm>
        </p:grpSpPr>
        <p:cxnSp>
          <p:nvCxnSpPr>
            <p:cNvPr id="68" name="Straight Arrow Connector 67"/>
            <p:cNvCxnSpPr/>
            <p:nvPr/>
          </p:nvCxnSpPr>
          <p:spPr bwMode="auto">
            <a:xfrm>
              <a:off x="729307" y="1427148"/>
              <a:ext cx="2871116" cy="1588"/>
            </a:xfrm>
            <a:prstGeom prst="straightConnector1">
              <a:avLst/>
            </a:prstGeom>
            <a:solidFill>
              <a:srgbClr val="FFFFF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69" name="TextBox 68"/>
            <p:cNvSpPr txBox="1"/>
            <p:nvPr/>
          </p:nvSpPr>
          <p:spPr>
            <a:xfrm>
              <a:off x="1728061" y="1237974"/>
              <a:ext cx="858457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Track 2</a:t>
              </a:r>
              <a:endParaRPr lang="en-US" dirty="0"/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6487230" y="1252417"/>
            <a:ext cx="2513926" cy="338554"/>
            <a:chOff x="729307" y="1237974"/>
            <a:chExt cx="2871116" cy="338554"/>
          </a:xfrm>
        </p:grpSpPr>
        <p:cxnSp>
          <p:nvCxnSpPr>
            <p:cNvPr id="71" name="Straight Arrow Connector 70"/>
            <p:cNvCxnSpPr/>
            <p:nvPr/>
          </p:nvCxnSpPr>
          <p:spPr bwMode="auto">
            <a:xfrm>
              <a:off x="729307" y="1427148"/>
              <a:ext cx="2871116" cy="1588"/>
            </a:xfrm>
            <a:prstGeom prst="straightConnector1">
              <a:avLst/>
            </a:prstGeom>
            <a:solidFill>
              <a:srgbClr val="FFFFF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72" name="TextBox 71"/>
            <p:cNvSpPr txBox="1"/>
            <p:nvPr/>
          </p:nvSpPr>
          <p:spPr>
            <a:xfrm>
              <a:off x="1728061" y="1237974"/>
              <a:ext cx="86151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Track 3</a:t>
              </a:r>
              <a:endParaRPr lang="en-US" dirty="0"/>
            </a:p>
          </p:txBody>
        </p:sp>
      </p:grpSp>
      <p:grpSp>
        <p:nvGrpSpPr>
          <p:cNvPr id="73" name="Group 72"/>
          <p:cNvGrpSpPr/>
          <p:nvPr/>
        </p:nvGrpSpPr>
        <p:grpSpPr>
          <a:xfrm>
            <a:off x="729307" y="3164265"/>
            <a:ext cx="6904223" cy="338554"/>
            <a:chOff x="729307" y="1237974"/>
            <a:chExt cx="2871116" cy="338554"/>
          </a:xfrm>
        </p:grpSpPr>
        <p:cxnSp>
          <p:nvCxnSpPr>
            <p:cNvPr id="74" name="Straight Arrow Connector 73"/>
            <p:cNvCxnSpPr/>
            <p:nvPr/>
          </p:nvCxnSpPr>
          <p:spPr bwMode="auto">
            <a:xfrm>
              <a:off x="729307" y="1434291"/>
              <a:ext cx="2871116" cy="1588"/>
            </a:xfrm>
            <a:prstGeom prst="straightConnector1">
              <a:avLst/>
            </a:prstGeom>
            <a:solidFill>
              <a:srgbClr val="FFFFF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75" name="TextBox 74"/>
            <p:cNvSpPr txBox="1"/>
            <p:nvPr/>
          </p:nvSpPr>
          <p:spPr>
            <a:xfrm>
              <a:off x="1969899" y="1237974"/>
              <a:ext cx="391275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dirty="0" smtClean="0"/>
                <a:t>Track 1</a:t>
              </a:r>
              <a:endParaRPr lang="en-US" dirty="0"/>
            </a:p>
          </p:txBody>
        </p:sp>
      </p:grpSp>
      <p:cxnSp>
        <p:nvCxnSpPr>
          <p:cNvPr id="76" name="Straight Connector 75"/>
          <p:cNvCxnSpPr/>
          <p:nvPr/>
        </p:nvCxnSpPr>
        <p:spPr bwMode="auto">
          <a:xfrm rot="5400000">
            <a:off x="478601" y="3457576"/>
            <a:ext cx="500066" cy="0"/>
          </a:xfrm>
          <a:prstGeom prst="line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 rot="5400000">
            <a:off x="7383497" y="3456601"/>
            <a:ext cx="500066" cy="0"/>
          </a:xfrm>
          <a:prstGeom prst="line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83" name="Straight Arrow Connector 82"/>
          <p:cNvCxnSpPr/>
          <p:nvPr/>
        </p:nvCxnSpPr>
        <p:spPr bwMode="auto">
          <a:xfrm>
            <a:off x="7633531" y="3359943"/>
            <a:ext cx="1367625" cy="1588"/>
          </a:xfrm>
          <a:prstGeom prst="straightConnector1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84" name="TextBox 83"/>
          <p:cNvSpPr txBox="1"/>
          <p:nvPr/>
        </p:nvSpPr>
        <p:spPr>
          <a:xfrm>
            <a:off x="7891482" y="3191208"/>
            <a:ext cx="857256" cy="33855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dirty="0" smtClean="0"/>
              <a:t>Track 2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714348" y="4908980"/>
            <a:ext cx="7837402" cy="15204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/>
            <a:r>
              <a:rPr lang="en-US" dirty="0" smtClean="0"/>
              <a:t>Disk drive reported to OS with 63 sectors per track (</a:t>
            </a:r>
            <a:r>
              <a:rPr lang="en-US" dirty="0" smtClean="0"/>
              <a:t>External)</a:t>
            </a:r>
            <a:endParaRPr lang="en-US" dirty="0" smtClean="0"/>
          </a:p>
          <a:p>
            <a:pPr marL="180975" indent="-180975"/>
            <a:r>
              <a:rPr lang="en-US" dirty="0" smtClean="0"/>
              <a:t>Partitions must be on track boundary, 1</a:t>
            </a:r>
            <a:r>
              <a:rPr lang="en-US" baseline="30000" dirty="0" smtClean="0"/>
              <a:t>st</a:t>
            </a:r>
            <a:r>
              <a:rPr lang="en-US" dirty="0" smtClean="0"/>
              <a:t> partition starts on track2/sector1</a:t>
            </a:r>
          </a:p>
          <a:p>
            <a:pPr marL="180975" indent="-180975"/>
            <a:r>
              <a:rPr lang="en-US" dirty="0" smtClean="0"/>
              <a:t>HDD layout (</a:t>
            </a:r>
            <a:r>
              <a:rPr lang="en-US" dirty="0" smtClean="0"/>
              <a:t>Internal) </a:t>
            </a:r>
            <a:r>
              <a:rPr lang="en-US" dirty="0" smtClean="0"/>
              <a:t>is different and uses logical blocks, 64 blocks per track</a:t>
            </a:r>
          </a:p>
          <a:p>
            <a:pPr marL="180975" indent="-180975"/>
            <a:r>
              <a:rPr lang="en-US" dirty="0" smtClean="0"/>
              <a:t>This is a track boundary misalignment when writing multiples of 64 bytes, e.g. 4KB</a:t>
            </a:r>
          </a:p>
          <a:p>
            <a:pPr marL="180975" indent="-180975"/>
            <a:r>
              <a:rPr lang="en-US" dirty="0" smtClean="0"/>
              <a:t>A physical drive can have hundreds of sectors per track; in this example 128</a:t>
            </a:r>
            <a:endParaRPr lang="en-US" dirty="0"/>
          </a:p>
        </p:txBody>
      </p:sp>
      <p:grpSp>
        <p:nvGrpSpPr>
          <p:cNvPr id="92" name="Group 91"/>
          <p:cNvGrpSpPr/>
          <p:nvPr/>
        </p:nvGrpSpPr>
        <p:grpSpPr>
          <a:xfrm>
            <a:off x="3600440" y="2157402"/>
            <a:ext cx="2614634" cy="815000"/>
            <a:chOff x="3600440" y="2157402"/>
            <a:chExt cx="2614634" cy="815000"/>
          </a:xfrm>
        </p:grpSpPr>
        <p:cxnSp>
          <p:nvCxnSpPr>
            <p:cNvPr id="88" name="Straight Connector 87"/>
            <p:cNvCxnSpPr/>
            <p:nvPr/>
          </p:nvCxnSpPr>
          <p:spPr bwMode="auto">
            <a:xfrm rot="5400000">
              <a:off x="3350407" y="2407435"/>
              <a:ext cx="500066" cy="0"/>
            </a:xfrm>
            <a:prstGeom prst="line">
              <a:avLst/>
            </a:prstGeom>
            <a:solidFill>
              <a:srgbClr val="FFFFFF"/>
            </a:solidFill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0" name="Straight Arrow Connector 89"/>
            <p:cNvCxnSpPr/>
            <p:nvPr/>
          </p:nvCxnSpPr>
          <p:spPr bwMode="auto">
            <a:xfrm>
              <a:off x="3600441" y="2509830"/>
              <a:ext cx="685807" cy="1588"/>
            </a:xfrm>
            <a:prstGeom prst="straightConnector1">
              <a:avLst/>
            </a:prstGeom>
            <a:solidFill>
              <a:srgbClr val="FFFFF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1" name="TextBox 90"/>
            <p:cNvSpPr txBox="1"/>
            <p:nvPr/>
          </p:nvSpPr>
          <p:spPr>
            <a:xfrm>
              <a:off x="4154757" y="2338382"/>
              <a:ext cx="2060317" cy="6340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dirty="0" smtClean="0"/>
                <a:t>Start of 1</a:t>
              </a:r>
              <a:r>
                <a:rPr lang="en-US" baseline="30000" dirty="0" smtClean="0"/>
                <a:t>st</a:t>
              </a:r>
              <a:r>
                <a:rPr lang="en-US" dirty="0" smtClean="0"/>
                <a:t> Partition</a:t>
              </a:r>
            </a:p>
            <a:p>
              <a:pPr algn="ctr">
                <a:buNone/>
              </a:pPr>
              <a:r>
                <a:rPr lang="en-US" dirty="0" smtClean="0"/>
                <a:t>(before alignment)</a:t>
              </a:r>
              <a:endParaRPr lang="en-US" dirty="0"/>
            </a:p>
          </p:txBody>
        </p:sp>
      </p:grpSp>
      <p:cxnSp>
        <p:nvCxnSpPr>
          <p:cNvPr id="94" name="Straight Connector 93"/>
          <p:cNvCxnSpPr/>
          <p:nvPr/>
        </p:nvCxnSpPr>
        <p:spPr bwMode="auto">
          <a:xfrm rot="5400000">
            <a:off x="3928643" y="4344580"/>
            <a:ext cx="500066" cy="0"/>
          </a:xfrm>
          <a:prstGeom prst="line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5" name="Straight Arrow Connector 94"/>
          <p:cNvCxnSpPr/>
          <p:nvPr/>
        </p:nvCxnSpPr>
        <p:spPr bwMode="auto">
          <a:xfrm>
            <a:off x="4178676" y="4448403"/>
            <a:ext cx="536200" cy="1588"/>
          </a:xfrm>
          <a:prstGeom prst="straightConnector1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6" name="TextBox 95"/>
          <p:cNvSpPr txBox="1"/>
          <p:nvPr/>
        </p:nvSpPr>
        <p:spPr>
          <a:xfrm>
            <a:off x="4596717" y="4269589"/>
            <a:ext cx="2060317" cy="63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dirty="0" smtClean="0"/>
              <a:t>Start of 1</a:t>
            </a:r>
            <a:r>
              <a:rPr lang="en-US" baseline="30000" dirty="0" smtClean="0"/>
              <a:t>st</a:t>
            </a:r>
            <a:r>
              <a:rPr lang="en-US" dirty="0" smtClean="0"/>
              <a:t> Partition</a:t>
            </a:r>
          </a:p>
          <a:p>
            <a:pPr algn="ctr">
              <a:buNone/>
            </a:pPr>
            <a:r>
              <a:rPr lang="en-US" dirty="0" smtClean="0"/>
              <a:t>(after alignment)</a:t>
            </a:r>
            <a:endParaRPr lang="en-US" dirty="0"/>
          </a:p>
        </p:txBody>
      </p:sp>
      <p:cxnSp>
        <p:nvCxnSpPr>
          <p:cNvPr id="98" name="Straight Connector 97"/>
          <p:cNvCxnSpPr/>
          <p:nvPr/>
        </p:nvCxnSpPr>
        <p:spPr bwMode="auto">
          <a:xfrm rot="5400000">
            <a:off x="7385371" y="4342229"/>
            <a:ext cx="500066" cy="0"/>
          </a:xfrm>
          <a:prstGeom prst="line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Arrow Connector 98"/>
          <p:cNvCxnSpPr/>
          <p:nvPr/>
        </p:nvCxnSpPr>
        <p:spPr bwMode="auto">
          <a:xfrm>
            <a:off x="7633530" y="4445714"/>
            <a:ext cx="476012" cy="1588"/>
          </a:xfrm>
          <a:prstGeom prst="straightConnector1">
            <a:avLst/>
          </a:prstGeom>
          <a:solidFill>
            <a:srgbClr val="FFFF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0" name="TextBox 99"/>
          <p:cNvSpPr txBox="1"/>
          <p:nvPr/>
        </p:nvSpPr>
        <p:spPr>
          <a:xfrm>
            <a:off x="8143900" y="4262446"/>
            <a:ext cx="944551" cy="339645"/>
          </a:xfrm>
          <a:prstGeom prst="rect">
            <a:avLst/>
          </a:prstGeom>
          <a:noFill/>
        </p:spPr>
        <p:txBody>
          <a:bodyPr wrap="square" lIns="0" tIns="46800" rIns="0" rtlCol="0">
            <a:spAutoFit/>
          </a:bodyPr>
          <a:lstStyle/>
          <a:p>
            <a:pPr algn="ctr">
              <a:buNone/>
            </a:pPr>
            <a:r>
              <a:rPr lang="en-US" dirty="0" smtClean="0"/>
              <a:t>Or here…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Re-alignment Tools for Windows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28662" y="1714488"/>
            <a:ext cx="7502247" cy="30285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80975" indent="-180975"/>
            <a:r>
              <a:rPr lang="en-US" sz="1800" dirty="0" smtClean="0"/>
              <a:t>Tools (Microsoft)</a:t>
            </a:r>
          </a:p>
          <a:p>
            <a:pPr marL="622300" lvl="1" indent="-165100"/>
            <a:r>
              <a:rPr lang="en-US" dirty="0" smtClean="0"/>
              <a:t>diskpar.exe	(blocks)</a:t>
            </a:r>
          </a:p>
          <a:p>
            <a:pPr marL="622300" lvl="1" indent="-165100"/>
            <a:r>
              <a:rPr lang="en-US" dirty="0" smtClean="0"/>
              <a:t>diskpart.exe</a:t>
            </a:r>
            <a:r>
              <a:rPr lang="en-US" baseline="30000" dirty="0" smtClean="0"/>
              <a:t>1</a:t>
            </a:r>
            <a:r>
              <a:rPr lang="en-US" dirty="0" smtClean="0"/>
              <a:t>	(KBs)</a:t>
            </a:r>
          </a:p>
          <a:p>
            <a:pPr marL="165100" indent="-165100"/>
            <a:endParaRPr lang="en-US" dirty="0" smtClean="0"/>
          </a:p>
          <a:p>
            <a:pPr marL="165100" indent="-165100"/>
            <a:r>
              <a:rPr lang="en-US" dirty="0" smtClean="0"/>
              <a:t>Can improve performance by removing cache processing overhead</a:t>
            </a:r>
          </a:p>
          <a:p>
            <a:pPr marL="622300" lvl="1" indent="-165100"/>
            <a:r>
              <a:rPr lang="en-US" dirty="0" smtClean="0"/>
              <a:t>E.g. look at: "Recommendations for Aligning VMFS Partitions" by VMware</a:t>
            </a:r>
          </a:p>
          <a:p>
            <a:pPr marL="165100" indent="-165100"/>
            <a:endParaRPr lang="en-US" dirty="0" smtClean="0"/>
          </a:p>
          <a:p>
            <a:pPr marL="165100" indent="-165100"/>
            <a:endParaRPr lang="en-US" dirty="0" smtClean="0"/>
          </a:p>
          <a:p>
            <a:pPr marL="165100" indent="-165100"/>
            <a:endParaRPr lang="en-US" dirty="0" smtClean="0"/>
          </a:p>
          <a:p>
            <a:pPr marL="366713" indent="-185738">
              <a:buNone/>
            </a:pPr>
            <a:r>
              <a:rPr lang="en-US" baseline="30000" dirty="0" smtClean="0"/>
              <a:t>1</a:t>
            </a:r>
            <a:r>
              <a:rPr lang="en-US" dirty="0" smtClean="0"/>
              <a:t> as from W2K3 SP1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Zoned Bit Recording</a:t>
            </a:r>
            <a:endParaRPr lang="en-US" dirty="0"/>
          </a:p>
        </p:txBody>
      </p:sp>
      <p:pic>
        <p:nvPicPr>
          <p:cNvPr id="4" name="Content Placeholder 3" descr="Zone_Bit_Record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1217652"/>
            <a:ext cx="5219422" cy="5181600"/>
          </a:xfrm>
        </p:spPr>
      </p:pic>
      <p:sp>
        <p:nvSpPr>
          <p:cNvPr id="5" name="TextBox 4"/>
          <p:cNvSpPr txBox="1"/>
          <p:nvPr/>
        </p:nvSpPr>
        <p:spPr>
          <a:xfrm>
            <a:off x="5574368" y="1072648"/>
            <a:ext cx="3569632" cy="3736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/>
            <a:r>
              <a:rPr lang="en-US" dirty="0" smtClean="0"/>
              <a:t>Moderns hard disks do not have a fixed number of sectors per track; different zones have a different number of sectors</a:t>
            </a:r>
          </a:p>
          <a:p>
            <a:pPr marL="180975" indent="-180975"/>
            <a:r>
              <a:rPr lang="en-US" dirty="0" smtClean="0"/>
              <a:t>Drives report 63 sectors/track:</a:t>
            </a:r>
            <a:br>
              <a:rPr lang="en-US" dirty="0" smtClean="0"/>
            </a:br>
            <a:r>
              <a:rPr lang="en-US" dirty="0" smtClean="0">
                <a:sym typeface="Wingdings" pitchFamily="2" charset="2"/>
              </a:rPr>
              <a:t> external geometry</a:t>
            </a:r>
          </a:p>
          <a:p>
            <a:pPr marL="180975" indent="-180975"/>
            <a:r>
              <a:rPr lang="en-US" dirty="0" smtClean="0">
                <a:sym typeface="Wingdings" pitchFamily="2" charset="2"/>
              </a:rPr>
              <a:t>A drive can have hundreds of sectors per track</a:t>
            </a:r>
          </a:p>
          <a:p>
            <a:pPr marL="180975" indent="-180975"/>
            <a:r>
              <a:rPr lang="en-US" dirty="0" smtClean="0">
                <a:sym typeface="Wingdings" pitchFamily="2" charset="2"/>
              </a:rPr>
              <a:t>Internally Logical Block Addressing is used:  internal geometry</a:t>
            </a:r>
          </a:p>
          <a:p>
            <a:pPr marL="180975" indent="-180975"/>
            <a:r>
              <a:rPr lang="en-US" dirty="0" smtClean="0">
                <a:sym typeface="Wingdings" pitchFamily="2" charset="2"/>
              </a:rPr>
              <a:t>Because of this, re-alignment may not be straightforward and requires benchmark testing; e.g. </a:t>
            </a:r>
            <a:r>
              <a:rPr lang="en-US" dirty="0" err="1" smtClean="0">
                <a:sym typeface="Wingdings" pitchFamily="2" charset="2"/>
              </a:rPr>
              <a:t>Jetstress</a:t>
            </a:r>
            <a:r>
              <a:rPr lang="en-US" dirty="0" smtClean="0">
                <a:sym typeface="Wingdings" pitchFamily="2" charset="2"/>
              </a:rPr>
              <a:t> tool for Microsoft Exchange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HITNewPPT_v5 (3)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C0000"/>
      </a:accent1>
      <a:accent2>
        <a:srgbClr val="9900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8A0000"/>
      </a:accent6>
      <a:hlink>
        <a:srgbClr val="66CC00"/>
      </a:hlink>
      <a:folHlink>
        <a:srgbClr val="006633"/>
      </a:folHlink>
    </a:clrScheme>
    <a:fontScheme name="HITNewPPT_v5 (3)">
      <a:majorFont>
        <a:latin typeface="Helvetica"/>
        <a:ea typeface="HGPSoeiKakugothicUB"/>
        <a:cs typeface=""/>
      </a:majorFont>
      <a:minorFont>
        <a:latin typeface="Helvetica"/>
        <a:ea typeface="MS P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2246313" algn="l"/>
            <a:tab pos="2514600" algn="l"/>
          </a:tabLst>
          <a:defRPr kumimoji="1" lang="en-US" sz="1600" b="0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Arial" charset="0"/>
            <a:ea typeface="MS PGothic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2246313" algn="l"/>
            <a:tab pos="2514600" algn="l"/>
          </a:tabLst>
          <a:defRPr kumimoji="1" lang="en-US" sz="1600" b="0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Arial" charset="0"/>
            <a:ea typeface="MS PGothic" pitchFamily="50" charset="-128"/>
          </a:defRPr>
        </a:defPPr>
      </a:lstStyle>
    </a:lnDef>
  </a:objectDefaults>
  <a:extraClrSchemeLst>
    <a:extraClrScheme>
      <a:clrScheme name="HITNewPPT_v5 (3)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C0000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8A0000"/>
        </a:accent6>
        <a:hlink>
          <a:srgbClr val="66CC00"/>
        </a:hlink>
        <a:folHlink>
          <a:srgbClr val="00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7_Custom Design">
  <a:themeElements>
    <a:clrScheme name="7_Custom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C0000"/>
      </a:accent1>
      <a:accent2>
        <a:srgbClr val="9900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8A0000"/>
      </a:accent6>
      <a:hlink>
        <a:srgbClr val="66CC00"/>
      </a:hlink>
      <a:folHlink>
        <a:srgbClr val="006633"/>
      </a:folHlink>
    </a:clrScheme>
    <a:fontScheme name="7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2246313" algn="l"/>
            <a:tab pos="2514600" algn="l"/>
          </a:tabLst>
          <a:defRPr kumimoji="1" lang="en-US" sz="1600" b="0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Arial" charset="0"/>
            <a:ea typeface="MS PGothic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2246313" algn="l"/>
            <a:tab pos="2514600" algn="l"/>
          </a:tabLst>
          <a:defRPr kumimoji="1" lang="en-US" sz="1600" b="0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Arial" charset="0"/>
            <a:ea typeface="MS PGothic" pitchFamily="50" charset="-128"/>
          </a:defRPr>
        </a:defPPr>
      </a:lstStyle>
    </a:lnDef>
  </a:objectDefaults>
  <a:extraClrSchemeLst>
    <a:extraClrScheme>
      <a:clrScheme name="7_Custom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C0000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8A0000"/>
        </a:accent6>
        <a:hlink>
          <a:srgbClr val="66CC00"/>
        </a:hlink>
        <a:folHlink>
          <a:srgbClr val="00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Custom Design">
  <a:themeElements>
    <a:clrScheme name="8_Custom Design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C0000"/>
      </a:accent1>
      <a:accent2>
        <a:srgbClr val="990000"/>
      </a:accent2>
      <a:accent3>
        <a:srgbClr val="FFFFFF"/>
      </a:accent3>
      <a:accent4>
        <a:srgbClr val="000000"/>
      </a:accent4>
      <a:accent5>
        <a:srgbClr val="E2AAAA"/>
      </a:accent5>
      <a:accent6>
        <a:srgbClr val="8A0000"/>
      </a:accent6>
      <a:hlink>
        <a:srgbClr val="66CC00"/>
      </a:hlink>
      <a:folHlink>
        <a:srgbClr val="006633"/>
      </a:folHlink>
    </a:clrScheme>
    <a:fontScheme name="8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2246313" algn="l"/>
            <a:tab pos="2514600" algn="l"/>
          </a:tabLst>
          <a:defRPr kumimoji="1" lang="en-US" sz="1600" b="0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Arial" charset="0"/>
            <a:ea typeface="MS PGothic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81000" marR="0" indent="-3810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2246313" algn="l"/>
            <a:tab pos="2514600" algn="l"/>
          </a:tabLst>
          <a:defRPr kumimoji="1" lang="en-US" sz="1600" b="0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Arial" charset="0"/>
            <a:ea typeface="MS PGothic" pitchFamily="50" charset="-128"/>
          </a:defRPr>
        </a:defPPr>
      </a:lstStyle>
    </a:lnDef>
  </a:objectDefaults>
  <a:extraClrSchemeLst>
    <a:extraClrScheme>
      <a:clrScheme name="8_Custom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C0000"/>
        </a:accent1>
        <a:accent2>
          <a:srgbClr val="990000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8A0000"/>
        </a:accent6>
        <a:hlink>
          <a:srgbClr val="66CC00"/>
        </a:hlink>
        <a:folHlink>
          <a:srgbClr val="00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893</TotalTime>
  <Words>246</Words>
  <Application>Microsoft Office PowerPoint</Application>
  <PresentationFormat>On-screen Show (4:3)</PresentationFormat>
  <Paragraphs>56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Blank</vt:lpstr>
      <vt:lpstr>7_Custom Design</vt:lpstr>
      <vt:lpstr>8_Custom Design</vt:lpstr>
      <vt:lpstr>Disk Alignment</vt:lpstr>
      <vt:lpstr>Overview</vt:lpstr>
      <vt:lpstr>Misalignment between File System Partition and HDD</vt:lpstr>
      <vt:lpstr>Re-alignment Tools for Windows</vt:lpstr>
      <vt:lpstr>Zoned Bit Recording</vt:lpstr>
      <vt:lpstr>Slide 6</vt:lpstr>
      <vt:lpstr>Slide 7</vt:lpstr>
    </vt:vector>
  </TitlesOfParts>
  <Manager>Douglas Howarr</Manager>
  <Company>Hitachi Data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Disk Alignment</dc:title>
  <dc:subject>Hitachi Data Systems Presentations</dc:subject>
  <dc:creator>HDS</dc:creator>
  <cp:lastModifiedBy>HDS</cp:lastModifiedBy>
  <cp:revision>17</cp:revision>
  <dcterms:created xsi:type="dcterms:W3CDTF">2010-06-29T12:47:57Z</dcterms:created>
  <dcterms:modified xsi:type="dcterms:W3CDTF">2010-08-25T14:44:33Z</dcterms:modified>
</cp:coreProperties>
</file>