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82" r:id="rId5"/>
    <p:sldId id="291" r:id="rId6"/>
    <p:sldId id="259" r:id="rId7"/>
    <p:sldId id="260" r:id="rId8"/>
    <p:sldId id="284" r:id="rId9"/>
    <p:sldId id="264" r:id="rId10"/>
    <p:sldId id="285" r:id="rId11"/>
    <p:sldId id="286" r:id="rId12"/>
    <p:sldId id="287" r:id="rId13"/>
    <p:sldId id="288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3" r:id="rId36"/>
    <p:sldId id="314" r:id="rId37"/>
    <p:sldId id="315" r:id="rId38"/>
    <p:sldId id="316" r:id="rId39"/>
    <p:sldId id="317" r:id="rId40"/>
    <p:sldId id="318" r:id="rId41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9CDA73-2A13-49EB-8385-D4341342F617}" type="datetimeFigureOut">
              <a:rPr lang="da-DK"/>
              <a:pPr>
                <a:defRPr/>
              </a:pPr>
              <a:t>26-01-2016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398E96-2177-41E4-9487-AFF7ADB233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01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26459-AAB1-42EB-819A-D23692A43D2D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26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illede IT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7" descr="Billede IT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8" descr="IT EQUIPMENT LOGO blu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357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tekst 2"/>
          <p:cNvSpPr>
            <a:spLocks noGrp="1"/>
          </p:cNvSpPr>
          <p:nvPr>
            <p:ph type="body" idx="13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529B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635792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8229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j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18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707800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</p:spPr>
        <p:txBody>
          <a:bodyPr anchor="b"/>
          <a:lstStyle>
            <a:lvl1pPr algn="l">
              <a:defRPr sz="3600" b="1"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n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Rektangel 7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9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E6991-8BBA-4018-8DF0-E837349BCE8C}" type="datetimeFigureOut">
              <a:rPr lang="da-DK"/>
              <a:pPr>
                <a:defRPr/>
              </a:pPr>
              <a:t>26-01-2016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3DF71-8213-4A16-90B2-89B7EEAC45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0" r:id="rId4"/>
    <p:sldLayoutId id="2147483703" r:id="rId5"/>
    <p:sldLayoutId id="214748370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Hitachi+data+systems&amp;source=images&amp;cd=&amp;cad=rja&amp;docid=J-SRppbrX-B-SM&amp;tbnid=rEeE7-Uag1VP5M:&amp;ved=0CAUQjRw&amp;url=http://www.simonlong.co.uk/blog/2010/06/14/hitachi-data-systems-bloggers-day-hdsday/&amp;ei=3vs9UbK2GozFswaa6oG4Cg&amp;bvm=bv.43287494,d.Yms&amp;psig=AFQjCNFKKRyQmY4-fi6k4Gsj2-z9uCkJUA&amp;ust=13631029657512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dk/url?sa=i&amp;rct=j&amp;q=&amp;esrc=s&amp;frm=1&amp;source=images&amp;cd=&amp;cad=rja&amp;docid=dgXG0NvTX7M1tM&amp;tbnid=w7sMcaeR7SGEeM:&amp;ved=0CAUQjRw&amp;url=http://www.tech.proact.co.uk/hitachi/hitachi_tagmastore_network_storage_controller_nsc55.htm&amp;ei=uV4DUo-7LsnMtAa2yIGoBg&amp;bvm=bv.50500085,d.Yms&amp;psig=AFQjCNFOfbfUNO4tnA03q-C1r_o5FTUq8w&amp;ust=1376038918867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google.dk/url?sa=i&amp;rct=j&amp;q=&amp;esrc=s&amp;frm=1&amp;source=images&amp;cd=&amp;cad=rja&amp;docid=VsHlUm9vR42acM&amp;tbnid=KSP-zVlYoFUv4M:&amp;ved=0CAUQjRw&amp;url=http://www.sandirect.com/hitachi-universal-storage-platform-vm-p-830.html&amp;ei=NWQDUueFHojItQb_1oGACw&amp;psig=AFQjCNGx0wVIwNAzwx5qndPUkq5HSGieKQ&amp;ust=137604017060890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dk/url?sa=i&amp;rct=j&amp;q=&amp;esrc=s&amp;frm=1&amp;source=images&amp;cd=&amp;cad=rja&amp;docid=dgXG0NvTX7M1tM&amp;tbnid=w7sMcaeR7SGEeM:&amp;ved=0CAUQjRw&amp;url=http://www.tech.proact.co.uk/hitachi/hitachi_tagmastore_network_storage_controller_nsc55.htm&amp;ei=uV4DUo-7LsnMtAa2yIGoBg&amp;bvm=bv.50500085,d.Yms&amp;psig=AFQjCNFOfbfUNO4tnA03q-C1r_o5FTUq8w&amp;ust=13760389188672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dk/url?sa=i&amp;rct=j&amp;q=&amp;esrc=s&amp;frm=1&amp;source=images&amp;cd=&amp;cad=rja&amp;docid=VsHlUm9vR42acM&amp;tbnid=KSP-zVlYoFUv4M:&amp;ved=0CAUQjRw&amp;url=http://www.sandirect.com/hitachi-universal-storage-platform-vm-p-830.html&amp;ei=NWQDUueFHojItQb_1oGACw&amp;psig=AFQjCNGx0wVIwNAzwx5qndPUkq5HSGieKQ&amp;ust=137604017060890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k/url?sa=i&amp;rct=j&amp;q=&amp;esrc=s&amp;frm=1&amp;source=images&amp;cd=&amp;cad=rja&amp;docid=ZnKdOisgtzVmXM&amp;tbnid=aqkfdpA8Z02DrM:&amp;ved=0CAUQjRw&amp;url=http://www.reliant-technology.com/products/storage/hitachi/hds/tagmastore_usp&amp;ei=Z17JUbHVC86n0wWy24GQAg&amp;bvm=bv.48293060,d.bGE&amp;psig=AFQjCNEtDruWtLxhpMwP2krUILW97OudhA&amp;ust=13722377705766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dk/url?sa=i&amp;rct=j&amp;q=&amp;esrc=s&amp;frm=1&amp;source=images&amp;cd=&amp;cad=rja&amp;docid=MHqzUVHexMkXPM&amp;tbnid=at0ZHES5OVoPIM:&amp;ved=0CAUQjRw&amp;url=http://www.cbossbilling.com/products/cbosshardware.html&amp;ei=gF7JUbC0B5CT0AXXuoG4Dg&amp;bvm=bv.48293060,d.bGE&amp;psig=AFQjCNEtDruWtLxhpMwP2krUILW97OudhA&amp;ust=137223777057667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dk/url?sa=i&amp;rct=j&amp;q=&amp;esrc=s&amp;frm=1&amp;source=images&amp;cd=&amp;cad=rja&amp;docid=qJxVLbGh_HOxYM&amp;tbnid=RrApFedzeg7z2M:&amp;ved=0CAUQjRw&amp;url=http://www.reliant-technology.com/products/storage/hitachi/hds/usp_v&amp;ei=84PSUfjSH9HJsgapjYGQCw&amp;bvm=bv.48705608,d.Yms&amp;psig=AFQjCNHD653HK6TFJ1KcSwU8RIH-DOSu5w&amp;ust=13728371916100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dk/url?sa=i&amp;rct=j&amp;q=&amp;esrc=s&amp;frm=1&amp;source=images&amp;cd=&amp;cad=rja&amp;docid=iDd2zf4RJ0EmqM&amp;tbnid=rsRq00dZ6k5oAM:&amp;ved=0CAUQjRw&amp;url=http://www.hardwarezone.com.ph/tech-news-hitachi-data-systems-announces-upgrades-it-operations-director-software&amp;ei=0oPSUbmqM8bcsgbso4CgDg&amp;bvm=bv.48705608,d.Yms&amp;psig=AFQjCNHD653HK6TFJ1KcSwU8RIH-DOSu5w&amp;ust=137283719161009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HDS USP &amp; USP-V systems</a:t>
            </a:r>
            <a:endParaRPr lang="da-DK" dirty="0"/>
          </a:p>
        </p:txBody>
      </p:sp>
      <p:pic>
        <p:nvPicPr>
          <p:cNvPr id="14342" name="Picture 6" descr="http://farm5.static.flickr.com/4041/4700016092_e5cc59d7b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328592" cy="47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</a:t>
            </a:r>
            <a:r>
              <a:rPr lang="da-DK" dirty="0" smtClean="0"/>
              <a:t> unit DKC510I-5/DKC610I-5 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83568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Forsiden</a:t>
            </a:r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</a:t>
            </a:r>
            <a:r>
              <a:rPr lang="da-DK" dirty="0" smtClean="0"/>
              <a:t> unit DKC510I-5/DKC610I-5 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67544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Bagside</a:t>
            </a:r>
            <a:endParaRPr lang="da-DK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799"/>
            <a:ext cx="5184576" cy="467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</a:t>
            </a:r>
            <a:r>
              <a:rPr lang="da-DK" dirty="0" smtClean="0"/>
              <a:t> unit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Består af rigtig mange mindre dele </a:t>
            </a:r>
          </a:p>
          <a:p>
            <a:pPr>
              <a:buNone/>
            </a:pPr>
            <a:r>
              <a:rPr lang="da-DK" dirty="0" smtClean="0"/>
              <a:t>	PSU</a:t>
            </a:r>
          </a:p>
          <a:p>
            <a:pPr>
              <a:buNone/>
            </a:pPr>
            <a:r>
              <a:rPr lang="da-DK" dirty="0" smtClean="0"/>
              <a:t>	FAN</a:t>
            </a:r>
          </a:p>
          <a:p>
            <a:pPr>
              <a:buNone/>
            </a:pPr>
            <a:r>
              <a:rPr lang="da-DK" dirty="0" smtClean="0"/>
              <a:t>	Batteri</a:t>
            </a:r>
          </a:p>
          <a:p>
            <a:pPr>
              <a:buNone/>
            </a:pPr>
            <a:r>
              <a:rPr lang="da-DK" dirty="0" smtClean="0"/>
              <a:t>	</a:t>
            </a:r>
            <a:r>
              <a:rPr lang="da-DK" dirty="0" err="1" smtClean="0"/>
              <a:t>Basic</a:t>
            </a:r>
            <a:r>
              <a:rPr lang="da-DK" dirty="0" smtClean="0"/>
              <a:t> printkort</a:t>
            </a:r>
          </a:p>
          <a:p>
            <a:pPr>
              <a:buNone/>
            </a:pPr>
            <a:r>
              <a:rPr lang="da-DK" dirty="0" smtClean="0"/>
              <a:t>	SVP (styreenhed)</a:t>
            </a:r>
          </a:p>
          <a:p>
            <a:pPr>
              <a:buNone/>
            </a:pPr>
            <a:r>
              <a:rPr lang="da-DK" dirty="0" smtClean="0"/>
              <a:t>	</a:t>
            </a:r>
          </a:p>
          <a:p>
            <a:pPr>
              <a:buNone/>
            </a:pPr>
            <a:r>
              <a:rPr lang="da-DK" dirty="0" smtClean="0"/>
              <a:t>	= Gode muligheder for spare part salg</a:t>
            </a:r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>
            <a:off x="5724128" y="170080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Memory</a:t>
            </a:r>
            <a:r>
              <a:rPr lang="da-DK" dirty="0" smtClean="0"/>
              <a:t> options USP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7397994" cy="4525963"/>
          </a:xfrm>
        </p:spPr>
        <p:txBody>
          <a:bodyPr/>
          <a:lstStyle/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r>
              <a:rPr lang="da-DK" sz="2400" dirty="0" smtClean="0"/>
              <a:t> (4Gb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expansion</a:t>
            </a:r>
            <a:r>
              <a:rPr lang="da-DK" sz="2400" dirty="0" smtClean="0"/>
              <a:t> </a:t>
            </a:r>
            <a:r>
              <a:rPr lang="da-DK" sz="2400" dirty="0" err="1" smtClean="0"/>
              <a:t>board</a:t>
            </a:r>
            <a:r>
              <a:rPr lang="da-DK" sz="2400" dirty="0" smtClean="0"/>
              <a:t> (8Gb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 </a:t>
            </a:r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8Gb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r>
              <a:rPr lang="da-DK" sz="2400" dirty="0" smtClean="0"/>
              <a:t> (1Gb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expansion</a:t>
            </a:r>
            <a:r>
              <a:rPr lang="da-DK" sz="2400" dirty="0" smtClean="0"/>
              <a:t> </a:t>
            </a:r>
            <a:r>
              <a:rPr lang="da-DK" sz="2400" dirty="0" err="1" smtClean="0"/>
              <a:t>board</a:t>
            </a:r>
            <a:r>
              <a:rPr lang="da-DK" sz="2400" dirty="0" smtClean="0"/>
              <a:t> (2Gb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1Gb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2Gb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Memory</a:t>
            </a:r>
            <a:r>
              <a:rPr lang="da-DK" dirty="0" smtClean="0"/>
              <a:t> options USP-V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4301650" cy="4525963"/>
          </a:xfrm>
        </p:spPr>
        <p:txBody>
          <a:bodyPr/>
          <a:lstStyle/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endParaRPr lang="da-DK" sz="2400" dirty="0" smtClean="0"/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8Gb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16Gb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endParaRPr lang="da-DK" sz="2400" dirty="0" smtClean="0"/>
          </a:p>
          <a:p>
            <a:r>
              <a:rPr lang="da-DK" sz="2400" dirty="0" smtClean="0"/>
              <a:t>2Gb </a:t>
            </a:r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r>
              <a:rPr lang="da-DK" sz="2400" dirty="0" smtClean="0"/>
              <a:t> </a:t>
            </a:r>
          </a:p>
          <a:p>
            <a:endParaRPr lang="da-DK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Interface options USP</a:t>
            </a:r>
            <a:endParaRPr lang="da-DK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16095" cy="30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Interface options USP-V</a:t>
            </a:r>
            <a:endParaRPr lang="da-DK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181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unit (DKU) DKU505I-18/DKU605I-18</a:t>
            </a:r>
            <a:endParaRPr lang="da-DK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84576" cy="49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395536" y="20608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Forsiden</a:t>
            </a:r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unit (DKU) DKU505I-18/DKU605I-18</a:t>
            </a:r>
            <a:endParaRPr lang="da-DK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23143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11560" y="19888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Bagsiden</a:t>
            </a:r>
            <a:endParaRPr lang="da-D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 USP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6048672" cy="2520280"/>
        </p:xfrm>
        <a:graphic>
          <a:graphicData uri="http://schemas.openxmlformats.org/drawingml/2006/table">
            <a:tbl>
              <a:tblPr/>
              <a:tblGrid>
                <a:gridCol w="1956923"/>
                <a:gridCol w="1719720"/>
                <a:gridCol w="237202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DKU-F505I-72KS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5524271-A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72GB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DKU-F505I-146JS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5524269-A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DKU-F505I-146JSR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5524269-D+E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DKU-F505I-146KSR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5524272-D+E+F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DKU-F505I-300JSR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5524270-D+E+F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DKU-F505I-300KSR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5524276-E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DKU-F505I-400JSR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5524277-D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400Gb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</a:p>
          <a:p>
            <a:r>
              <a:rPr lang="da-DK" dirty="0" smtClean="0"/>
              <a:t>HDS Universal </a:t>
            </a:r>
            <a:r>
              <a:rPr lang="da-DK" dirty="0" err="1" smtClean="0"/>
              <a:t>Storage</a:t>
            </a:r>
            <a:r>
              <a:rPr lang="da-DK" dirty="0" smtClean="0"/>
              <a:t> Platform (USP &amp; USP-V)</a:t>
            </a:r>
            <a:endParaRPr lang="da-DK" sz="1800" dirty="0" smtClean="0"/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</a:p>
          <a:p>
            <a:r>
              <a:rPr lang="da-DK" dirty="0" smtClean="0"/>
              <a:t>HDS Network </a:t>
            </a:r>
            <a:r>
              <a:rPr lang="da-DK" dirty="0" err="1" smtClean="0"/>
              <a:t>Storage</a:t>
            </a:r>
            <a:r>
              <a:rPr lang="da-DK" dirty="0" smtClean="0"/>
              <a:t> </a:t>
            </a:r>
            <a:r>
              <a:rPr lang="da-DK" dirty="0" err="1" smtClean="0"/>
              <a:t>Controller</a:t>
            </a:r>
            <a:r>
              <a:rPr lang="da-DK" dirty="0" smtClean="0"/>
              <a:t> (NSC55 &amp; USP-VM)</a:t>
            </a:r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</a:p>
          <a:p>
            <a:r>
              <a:rPr lang="da-DK" dirty="0" smtClean="0"/>
              <a:t>HP og SUN series</a:t>
            </a:r>
          </a:p>
          <a:p>
            <a:r>
              <a:rPr lang="da-DK" dirty="0" smtClean="0"/>
              <a:t>Partnummer system</a:t>
            </a:r>
            <a:endParaRPr lang="da-DK" sz="2600" dirty="0" smtClean="0"/>
          </a:p>
          <a:p>
            <a:r>
              <a:rPr lang="da-DK" dirty="0" smtClean="0"/>
              <a:t>Spørgsmål</a:t>
            </a:r>
          </a:p>
          <a:p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 USP-V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5328591" cy="2952328"/>
        </p:xfrm>
        <a:graphic>
          <a:graphicData uri="http://schemas.openxmlformats.org/drawingml/2006/table">
            <a:tbl>
              <a:tblPr/>
              <a:tblGrid>
                <a:gridCol w="1872207"/>
                <a:gridCol w="1584176"/>
                <a:gridCol w="1872208"/>
              </a:tblGrid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DKC-F605I-72KS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72Gb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DKC-F605I-146KS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5529292-A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146Gb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DKC-F605I-300JS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5529297-A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DKC-F605I-300KM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5529293-A+B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DKC-F605I-300KS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5529293-A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DKC-F605I-400JS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5529298-A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400Gb,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DKC-F605I-450KS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5529294-A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450Gb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DKC-F605I-600KS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5529301-A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600Gb,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DKC-F605I-1R0HS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5529296-A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1Tb 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DKC-F605I-2R0HS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5529302-A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2TB 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Overblik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619672" y="29969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5724128" y="299695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USP-V</a:t>
            </a:r>
            <a:endParaRPr lang="da-DK" sz="3200" dirty="0"/>
          </a:p>
        </p:txBody>
      </p:sp>
      <p:sp>
        <p:nvSpPr>
          <p:cNvPr id="6" name="Tekstboks 5"/>
          <p:cNvSpPr txBox="1"/>
          <p:nvPr/>
        </p:nvSpPr>
        <p:spPr>
          <a:xfrm>
            <a:off x="1403648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NSC55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5652120" y="51571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USP-VM</a:t>
            </a:r>
            <a:endParaRPr lang="da-DK" sz="3200" dirty="0"/>
          </a:p>
        </p:txBody>
      </p:sp>
      <p:sp>
        <p:nvSpPr>
          <p:cNvPr id="8" name="Højrepil 7"/>
          <p:cNvSpPr/>
          <p:nvPr/>
        </p:nvSpPr>
        <p:spPr>
          <a:xfrm>
            <a:off x="3563888" y="3140968"/>
            <a:ext cx="1080120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3635896" y="5373216"/>
            <a:ext cx="1080120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Nedadgående pil 9"/>
          <p:cNvSpPr/>
          <p:nvPr/>
        </p:nvSpPr>
        <p:spPr>
          <a:xfrm>
            <a:off x="1979712" y="400506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>
            <a:off x="6516216" y="3933056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5364088" y="2060848"/>
            <a:ext cx="2376264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899592" y="2060848"/>
            <a:ext cx="2376264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1763688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6228184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2007</a:t>
            </a:r>
            <a:endParaRPr lang="da-D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HDS NSC55 &amp; USP-VM</a:t>
            </a:r>
            <a:endParaRPr lang="da-DK" dirty="0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M0AXwMBIgACEQEDEQH/xAAcAAABBQEBAQAAAAAAAAAAAAAHAAIDBAUGAQj/xABKEAABAwEFAwYICgcIAwAAAAABAgMRAAQFEiExE2GyByJBUXF0BggUIzI1QoEzUmJyc5GhscHCFSQlNFRjkkNTgoOTorPRF+Hw/8QAGAEBAQEBAQAAAAAAAAAAAAAAAQACAwT/xAAfEQEBAQEAAgIDAQAAAAAAAAAAAQIRITEDEjJBUTP/2gAMAwEAAhEDEQA/AC3f1/WG4GWnbwLgS6opRs0Ys4mucXypeD6VKSlu3qKTBhiPxqvyv+rbu+nVw0Hn7M4t9aktGCZBFS7Bhc5WriSSnyW3k/RpH41H/wCXLo6LBbj7kf8AdB/yV2fgyO0175O6NUwe0U8XRdPK3dvs3ZbD2qQPxpv/AJash0ui0H/NTQmVZnkmFDD2kCm7BwFWIoChmRjGQq4hZPKu37N0L974H4VIzynF5UfokBIQpfw86JJ6t1CK2Wd2xOobtEYltpdGFU81Wla12KlI32dzgNEsvmK+BluXw5uW9MLa3jZLQf7O0ZA9itDXUBQUAUmQdCK+bj9dFfkjcccuS1Bbi1BFphIUokJGEaTpUnd0qVKpB7ywki7buI/v1cNCd8I2jYBRtSmYRBdIz6DlFFflk9WXb3hXDQxdxFloYnCgpHNIKEe9cfZTBWcA0Wzzmy3IkhKdlMdPTi+ypAnnwA9jiYCUByI65jDU4xFYVjfK4ifbiOhOHNO+mlKNmZjZg5guDZzHxo9LdSEbmJwBbhUoHILwygmNAMUzvp7VldefFnbaWpxasITMKEx6SpzG6nFoY1A7UukHEcSA4UwNREBP21MX27rsflDBT5S+FCzJQQUNpOSnEwNdQM+s9FZ3qzPj21mdqp4RvJtN9Plky01hYQoaEIAT94NXLpOSQf7hzgNYQENgDoFbV0nNPd3OBVGM/XMydXt6RNFfkf8AUlt7z+UUJiaK/I8Zua3d6/ImkO/pUqVSDrlmyuy7e8K4aHS21eS2V2HAkIHPxKWn/TBz7aInLSYuu7O8K4TQ4lKmrIEhKnQ2MmwEu/1E5CmCvAy5kjC8MgcJW4Jy1LnR82kEryWA7EYQoIcnTQN/mqMYdmDhRspEnD5uYOqcWat9PhePDsllcThx+ciOleKMO6kHJYUtQaDavSySXl4QSBnjjnH5NZF9PF+9LSZOBCy2gdSU5D/vtJrVQot4HUoScKuacBwE5ZJRikH5VZV8sFi87QkzhWvaNnrSrMffHaKxfyjc9VW9j3RWtdR5wH8hzgNZJ9ET0CtS7Dz/APJc4DWgRNFnkbP7Ft/evyJoSE0WeRn1Lb+9fkFCEKlSpVIN+Wsxdd2d4Vwmhk6oGysB3EWgkSHcOxnf0zRK5bzF1XXP8SrhNC8rhLKgCDhyKVkq9yKYKd7YzXtcIwkYNrhjoyjDTfNBvJLOxxZAYdlij68VR4oTATzZkjbHDp0qjXdXuNQXi85ijWefpphjTfSEpzWowouQcRIRtCI9o6YanNmTedi8naSgWhkKVZi2BhdTqpsZ66ke8dNUcQKIEFIJMbY4Bl0KjM7qlZtDlntCX2isOoOIGecYjVMc0b6xvPZ49tZvKy8QwgA+zWldh85/kucBrzwks6LPfD4YSA06EvIA6AsA/eTTbtV54/QucCqsa+2ZTZy8OJot8i5/Yt4d6/KKEBNF3kVzuW8O9DgFIEWlSpVIMuXEkXXdcfxCuE0MG5Q00oiRh9IQSPdBNE3l0MXVdXeVcBoZtIBs9lKUoU4WxklMOafGJgCmCvJJGHZc454YTHbOGPdXuMYsRSoIIjFgz06sM03ANnkljB0nANmDHxZknfpXpbOKNmcZEkc3aRHXMYd2tIPdCEkIaClhOcYEgD7I+qmleqsCylUgHCJV/tke+mFtOz9FjBJwqwp2ZMeyJnF21csFjQ/bCl8hptAK7Qvm40tiJx65Hqo1Zmdpk7eK3hQkpvBhBWVKTZGQqQMsiYyG8VWu0+fI/lO8Cq8vO1m8be/a1JwB1cpT1DQD6opt3n9ZV9E7wKrn8UsxJW9+dHE0XuRIzct496HAKDpNGDkPM3LeXexwCtsiTSpUqkF3LuYuq6Y/ilcBoeoSf0bYytXmdmPhilLXTqdZogcvZi6bp70rgNcHZSE3dd60lKVbFMkKKl9P9nEe+mKogDtEysBzCIOJG1iPZTEYd9NARs8iwUTptRswY+NE4t2lWUwU4MSIMEpDq406XIyPyaWJOThPRAVs1z6Omz/NSygUgyZUcUGSFDaRHSnDknfUd8Wjyazi7WQGySHLThVImJCJ1gZHtI6qvMtJW8hpTUpKpUA4vIRqXJ53zawbzWpd5WtStS8viNY15sjefXUPsDsmn2BUWpQ/lO8CqbHME9VMsCv11X0TvAqtA8nKjFyGmblvLvY4BQZKsqMnIUZuW8+9jgFCE2lSpVIKeX8gXPdHelcBrgLIubtsCAqTsU81KFJP+oNOyu88YKP0Nc8/xiuA0OmFfsyx48WANJzchTf9OtMVWcSSkElEZCVMqwTh+JOZ+VXpMKiOfGYE44w9K8Xo/Jqvj56fT2sCAUI2kR0EmAmm7RGAibPs5ylKQ1MfWVUsrBUkIgJs+GThVgAbmB6KZkK31Xvxk7cWxKSEWkyoEg4HI5ycun2uxW6nKdOJR2iceEzITtCI6REBO/WrdgWw/jsNpdaTZrScIIUMDa/ZUkxmZOYnQmsb8T7T9N5/jDPof4agsJ/X1/Ru8Cqs2ht2zuuWd5IS42ooWOoiqViMXg59G7wKpl7Orh5NGbkHM3JenexwCgpiyo08gh/Yt697HAKgKNKlSqQT+MF6nufvauA0NbCkqsdlI5hDY54BxD7CKJXjBep7n72rgNDOxybHZcDiEeaHO2v5dKYKmDagggFMTJbkhJ3k4ZmvYdCj5/QemVZ6aRERvpoDmGNukCfRD5J7cU/ZTxtwoQ8hRjUqyOWmHFrvrQNhWCCpAE5IDpyy1nU9lJQXiVz0TBzx5HcBPNO+nuOWlzPIDoSgiRl05xFNPlcr6ctZGH3dM9tXF07wpUhd6h5KgS+w06qCDzimDw1gWU/r7h/lu/8AGa7O827octEXs9aGnP0YwqzlpOKVc6ZEdnV21xlmP667lHm3eA15vg1LiT+Ou/aOaNfIEZuW9u9p4BQSmjX4v5m5b272ngFdmBVpUqVSCfxgvU9z97VwGh9dRQLss+I87Zjp0ogeMF6nujvauA0NrJKLBZHOcElsSVFIb06TBM0wa9NGlhT8UfVVGTABUc4MltJXp8UJ0308E48wgxqlKctPjRrurXWVrZoOqE+8V4W2/iI+qoHXJgtN4EnpKVGT1RkffpTVLdBUNnmB6M+hvJxQR2U9STwlZbTbbKBhRNiZOmvpVzbH746f5bvAa6LwpQlF6IaE4mrKyhfOPpYZP3iudaytTo6m3eA15/h/zjtv8kE0bPF99TXvutaf+MUEJo3eL56mvjvif+MV0ZosUqVKoBN4wfqe5+9q4DQ8siSmwWIpAxbEc5KipXT/AGYGY30Q/GDP7GujvauA1w1hbUu67uSkLWSwk4W0EK7dpMe6mKoA2okJTjzAOEFc6fH6Pm0wpTs8RLZROq2iETHxSdd9WSlIblwgNhQBUtoBrFGhBMlW+vM8Z56ku4dFIb22HDO8YftillCWueoYQF4TIJRtYgekZjD+FWbus7BWbTaQg2KzeccLZBRPQExqScszTMILWS2FIzIShZDcx0KCZKvk1Bfr6kr8gSZSwfOqiAt2BJjdp9fXWN9s+s/bWffao2u0OW21PWx/4R1ZWqNBP/0VmNfvbv0bvAqr8QntE1ntfvT3zHeE0ySSSHvarUbvF79TXx3xPAKCNG3xez+x74HVa08AqQs0qVKoBN4wXqe5++K4DXDWWFXLd4cQS1sU5uqSWZz1TMzXdeMF6nufvauA0PLGpHkVgjZh4MjNBG2jcDlTFVwLwrSQp5L+EBJhBdw4dEgCMH20g9ibCUuDBqEpcUETGuMJmfk1XSslGFIXGUhDysJMHMrAyO6nLcUQVFbg6JW0sjTTZz/upZW2Xht23FrChjAKltLg6ZBv2fnRWDeQULytYVMh9fEa0lLlaspVhOIYUlyI9pRMFO6or4YL7aLyaKFJXDb6m80hwDI9hA+sGsa8albz64zvYA+TWc3+8vfMc4TWickdOnurNT+9PfMc4TWgr0bPF79UXz3tHAKCdFvkStnkt03mAYC7Uk/7KCNdKsay3iXVATWs2rEkGoBT4wcfoa6J08rVwGhzZlE3dY0EmNknmklCf6wKI/jAx+hroxTHlStDHsGhNZ70ZbabaWwtQQkJ+EyPu0pirUkqTiKebkMRSqNNME5/OryQlcAOJcw6c0uRHWT6O6qibdZlmQ28lemPmkx1aaVO29ZSkJSXEt9DeERPXlSz5SbQbOApoNzkkLAbBjoIElW6rt3vITaVN2wLcs9pGzfmSopMQcIEJg5zuqmChelpUVHIlaDEdgMCvSyhZVhdaCSOkKk9pJzFGpNThl5VK3WZyw2x+yOmVtLKSevf78qyh+8u/NXwmun8IEG13il+zhLgXZ2toUkQFhMEa7hWAbDa0POLWwsJKVDEdMwRWMW3MtbvO+FFtBWTll10YvAa5V3RdAD0i0WlW1cT0JygDtjWuU8AvB8Wy2i1vomz2VUidHHOgdg1+qizYbIpa5IyrQaF02UyCa6JCcKQBVexM7NsZZ1aqDF8JfBi6/CazMsXuwXUMrK28KykpMR0bq5J/kg8GlHzSLW3820E/fRHpVILXOR26Z81b7e3/iQr8KrL5IG0/AXw+n59nSr7lCi3XlSB1XJPbEZt3uwrcqykfcqo1cmd7t/B2uxL/qT+BozQOoV5hHUKkCiuT+/2/RRZVjc9/wCqid8CPCBxJa8jQMRAx7VJCc9TRwKEnoFebJHVUnLXF4Ns3ZYWbI0nmtjNWmJXSo9proLPYktdVWwkDQV7UngECK9pUqk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 descr="http://www.tech.proact.co.uk/i/hitachi_nsc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1707348" cy="3672408"/>
          </a:xfrm>
          <a:prstGeom prst="rect">
            <a:avLst/>
          </a:prstGeom>
          <a:noFill/>
        </p:spPr>
      </p:pic>
      <p:pic>
        <p:nvPicPr>
          <p:cNvPr id="1036" name="Picture 12" descr="http://www.sandirect.com/images/products/hds_uspvm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44824"/>
            <a:ext cx="3816424" cy="38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 NSC55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552" y="2276872"/>
          <a:ext cx="2160240" cy="230425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529714">
                <a:tc>
                  <a:txBody>
                    <a:bodyPr/>
                    <a:lstStyle/>
                    <a:p>
                      <a:pPr algn="ctr" fontAlgn="b"/>
                      <a:r>
                        <a:rPr lang="da-DK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NSC55</a:t>
                      </a:r>
                      <a:endParaRPr lang="da-D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72TB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64Gb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8">
                <a:tc>
                  <a:txBody>
                    <a:bodyPr/>
                    <a:lstStyle/>
                    <a:p>
                      <a:pPr algn="ctr" fontAlgn="t"/>
                      <a:endParaRPr lang="da-DK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Fibre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channel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ttp://www.tech.proact.co.uk/i/hitachi_nsc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170734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 USP-VM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552" y="2276872"/>
          <a:ext cx="2160240" cy="230425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529714">
                <a:tc>
                  <a:txBody>
                    <a:bodyPr/>
                    <a:lstStyle/>
                    <a:p>
                      <a:pPr algn="ctr" fontAlgn="b"/>
                      <a:r>
                        <a:rPr lang="da-DK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USP-VM</a:t>
                      </a:r>
                      <a:endParaRPr lang="da-D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193TB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128Gb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8">
                <a:tc>
                  <a:txBody>
                    <a:bodyPr/>
                    <a:lstStyle/>
                    <a:p>
                      <a:pPr algn="ctr" fontAlgn="t"/>
                      <a:endParaRPr lang="da-DK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Fibre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channel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2" descr="http://www.sandirect.com/images/products/hds_uspv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3816424" cy="381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err="1" smtClean="0"/>
              <a:t>Control</a:t>
            </a:r>
            <a:r>
              <a:rPr lang="da-DK" sz="2800" dirty="0" smtClean="0"/>
              <a:t> unit (DKC)</a:t>
            </a:r>
          </a:p>
          <a:p>
            <a:r>
              <a:rPr lang="da-DK" sz="2800" dirty="0" err="1" smtClean="0"/>
              <a:t>Memory</a:t>
            </a:r>
            <a:r>
              <a:rPr lang="da-DK" sz="2800" dirty="0" smtClean="0"/>
              <a:t> options</a:t>
            </a:r>
          </a:p>
          <a:p>
            <a:r>
              <a:rPr lang="da-DK" sz="2800" dirty="0" smtClean="0"/>
              <a:t>Interface options</a:t>
            </a:r>
          </a:p>
          <a:p>
            <a:r>
              <a:rPr lang="da-DK" sz="2800" dirty="0" smtClean="0"/>
              <a:t>Disk unit (DKU)</a:t>
            </a:r>
          </a:p>
          <a:p>
            <a:r>
              <a:rPr lang="da-DK" sz="2800" dirty="0" smtClean="0"/>
              <a:t>Disk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Control</a:t>
            </a:r>
            <a:r>
              <a:rPr lang="da-DK" dirty="0" smtClean="0"/>
              <a:t> unit DKC515I-5/DKC615I-5</a:t>
            </a:r>
            <a:endParaRPr lang="da-DK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234606" cy="44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086969" cy="47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Memory</a:t>
            </a:r>
            <a:r>
              <a:rPr lang="da-DK" dirty="0" smtClean="0"/>
              <a:t> options NSC55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6389882" cy="4525963"/>
          </a:xfrm>
        </p:spPr>
        <p:txBody>
          <a:bodyPr/>
          <a:lstStyle/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r>
              <a:rPr lang="da-DK" sz="2400" dirty="0" smtClean="0"/>
              <a:t> (4Gb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expansion</a:t>
            </a:r>
            <a:r>
              <a:rPr lang="da-DK" sz="2400" dirty="0" smtClean="0"/>
              <a:t> </a:t>
            </a:r>
            <a:r>
              <a:rPr lang="da-DK" sz="2400" dirty="0" err="1" smtClean="0"/>
              <a:t>board</a:t>
            </a:r>
            <a:r>
              <a:rPr lang="da-DK" sz="2400" dirty="0" smtClean="0"/>
              <a:t> (8Gb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 </a:t>
            </a:r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8Gb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r>
              <a:rPr lang="da-DK" sz="2400" dirty="0" smtClean="0"/>
              <a:t> (1Gb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expansion</a:t>
            </a:r>
            <a:r>
              <a:rPr lang="da-DK" sz="2400" dirty="0" smtClean="0"/>
              <a:t> </a:t>
            </a:r>
            <a:r>
              <a:rPr lang="da-DK" sz="2400" dirty="0" err="1" smtClean="0"/>
              <a:t>board</a:t>
            </a:r>
            <a:r>
              <a:rPr lang="da-DK" sz="2400" dirty="0" smtClean="0"/>
              <a:t> (2Gb </a:t>
            </a:r>
            <a:r>
              <a:rPr lang="da-DK" sz="2400" dirty="0" err="1" smtClean="0"/>
              <a:t>module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1Gb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2Gb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539552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</a:t>
            </a:r>
            <a:endParaRPr lang="da-DK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Memory</a:t>
            </a:r>
            <a:r>
              <a:rPr lang="da-DK" dirty="0" smtClean="0"/>
              <a:t> options USP-VM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4301650" cy="4525963"/>
          </a:xfrm>
        </p:spPr>
        <p:txBody>
          <a:bodyPr/>
          <a:lstStyle/>
          <a:p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endParaRPr lang="da-DK" sz="2400" dirty="0" smtClean="0"/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8Gb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16Gb </a:t>
            </a:r>
            <a:r>
              <a:rPr lang="da-DK" sz="2400" dirty="0" err="1" smtClean="0"/>
              <a:t>Cache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mainboard</a:t>
            </a:r>
            <a:endParaRPr lang="da-DK" sz="2400" dirty="0" smtClean="0"/>
          </a:p>
          <a:p>
            <a:r>
              <a:rPr lang="da-DK" sz="2400" dirty="0" smtClean="0"/>
              <a:t>2Gb </a:t>
            </a:r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endParaRPr lang="da-DK" sz="2400" dirty="0" smtClean="0"/>
          </a:p>
          <a:p>
            <a:r>
              <a:rPr lang="da-DK" sz="2400" dirty="0" smtClean="0"/>
              <a:t>4Gb </a:t>
            </a:r>
            <a:r>
              <a:rPr lang="da-DK" sz="2400" dirty="0" err="1" smtClean="0"/>
              <a:t>Shared</a:t>
            </a:r>
            <a:r>
              <a:rPr lang="da-DK" sz="2400" dirty="0" smtClean="0"/>
              <a:t> </a:t>
            </a:r>
            <a:r>
              <a:rPr lang="da-DK" sz="2400" dirty="0" err="1" smtClean="0"/>
              <a:t>memory</a:t>
            </a:r>
            <a:r>
              <a:rPr lang="da-DK" sz="2400" dirty="0" smtClean="0"/>
              <a:t> </a:t>
            </a:r>
            <a:r>
              <a:rPr lang="da-DK" sz="2400" dirty="0" err="1" smtClean="0"/>
              <a:t>module</a:t>
            </a:r>
            <a:r>
              <a:rPr lang="da-DK" sz="2400" dirty="0" smtClean="0"/>
              <a:t> </a:t>
            </a:r>
          </a:p>
          <a:p>
            <a:endParaRPr lang="da-DK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61156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USP-V</a:t>
            </a:r>
            <a:endParaRPr lang="da-DK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Interface options NSC55</a:t>
            </a:r>
            <a:endParaRPr lang="da-DK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16095" cy="30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539552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</a:t>
            </a:r>
            <a:endParaRPr lang="da-DK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</p:nvPr>
        </p:nvGraphicFramePr>
        <p:xfrm>
          <a:off x="539552" y="1628775"/>
          <a:ext cx="7344816" cy="381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864096"/>
                <a:gridCol w="792088"/>
                <a:gridCol w="1728192"/>
                <a:gridCol w="1728192"/>
              </a:tblGrid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 konfigureres sammen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Bemærkninger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7700C/7700E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9500V (9520, 9530, 9570, 9580, 9585)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9970V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9980V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 (200,500,1000)/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wms/sms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 2000 (2100,2300,2500)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NSC 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USP (100,600,1100)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9985V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9990V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HUS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P9500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9" name="Ellipse 8"/>
          <p:cNvSpPr/>
          <p:nvPr/>
        </p:nvSpPr>
        <p:spPr>
          <a:xfrm>
            <a:off x="0" y="3861048"/>
            <a:ext cx="529208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Interface options USP-VM</a:t>
            </a:r>
            <a:endParaRPr lang="da-DK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181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1156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USP-V</a:t>
            </a:r>
            <a:endParaRPr lang="da-DK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unit DKC-F515I-B2/DKC-F615I-B2</a:t>
            </a:r>
            <a:endParaRPr lang="da-DK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43536" cy="24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536504" cy="30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 NSC55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6048672" cy="2520280"/>
        </p:xfrm>
        <a:graphic>
          <a:graphicData uri="http://schemas.openxmlformats.org/drawingml/2006/table">
            <a:tbl>
              <a:tblPr/>
              <a:tblGrid>
                <a:gridCol w="1956923"/>
                <a:gridCol w="1719720"/>
                <a:gridCol w="237202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DKU-F515I-72KS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5524271-A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72GB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DKU-F515I-146JS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5524269-D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DKU-F515I-146JSR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5524269-D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DKU-F515I-146KSR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5524272-D+E+F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DKU-F515I-300JSR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5524270-D+E+F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DKU-F515I-300KSR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5524276-E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DKU-F515I-400JSR</a:t>
                      </a:r>
                      <a:endParaRPr lang="da-DK" sz="16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5524277-D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400Gb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kstboks 6"/>
          <p:cNvSpPr txBox="1"/>
          <p:nvPr/>
        </p:nvSpPr>
        <p:spPr>
          <a:xfrm>
            <a:off x="539552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</a:t>
            </a:r>
            <a:endParaRPr lang="da-DK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 USP-VM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5328591" cy="2952328"/>
        </p:xfrm>
        <a:graphic>
          <a:graphicData uri="http://schemas.openxmlformats.org/drawingml/2006/table">
            <a:tbl>
              <a:tblPr/>
              <a:tblGrid>
                <a:gridCol w="1872207"/>
                <a:gridCol w="1584176"/>
                <a:gridCol w="1872208"/>
              </a:tblGrid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DKC-F615I-72KS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72Gb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DKC-F615I-146KS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5529292-A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146Gb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DKC-F615I-300JS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5529297-A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DKC-F615I-300KM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5529293-A+B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DKC-F615I-300KS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5529293-A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300GB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DKC-F615I-400JS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5529298-A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400Gb, 10K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DKC-F615I-450KS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5529294-A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450Gb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DKC-F615I-600KS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5529301-A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600Gb, 15K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6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DKC-F615I-1R0HS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5529296-A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1Tb 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rgbClr val="8064A2"/>
                          </a:solidFill>
                          <a:latin typeface="Calibri"/>
                        </a:rPr>
                        <a:t>DKC-F615I-2R0HS</a:t>
                      </a:r>
                      <a:endParaRPr lang="da-DK" sz="1600" b="0" i="0" u="none" strike="noStrike" dirty="0">
                        <a:solidFill>
                          <a:srgbClr val="8064A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8064A2"/>
                          </a:solidFill>
                          <a:latin typeface="Calibri"/>
                        </a:rPr>
                        <a:t>5529302-A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2TB SATA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61156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*samme som USP-V</a:t>
            </a:r>
            <a:endParaRPr lang="da-DK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HP &amp; SUN version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67544" y="1916832"/>
          <a:ext cx="7416824" cy="3672410"/>
        </p:xfrm>
        <a:graphic>
          <a:graphicData uri="http://schemas.openxmlformats.org/drawingml/2006/table">
            <a:tbl>
              <a:tblPr/>
              <a:tblGrid>
                <a:gridCol w="3112498"/>
                <a:gridCol w="2000893"/>
                <a:gridCol w="2303433"/>
              </a:tblGrid>
              <a:tr h="73448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NSC 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XP10000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USP (100,600,1100)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XP12000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9990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XP20000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9985V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9990V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Eksempel USP</a:t>
            </a:r>
          </a:p>
          <a:p>
            <a:pPr>
              <a:buNone/>
            </a:pPr>
            <a:r>
              <a:rPr lang="da-DK" dirty="0" smtClean="0"/>
              <a:t>	- DKU-</a:t>
            </a:r>
            <a:r>
              <a:rPr lang="da-DK" b="1" dirty="0" smtClean="0"/>
              <a:t>F505I</a:t>
            </a:r>
            <a:r>
              <a:rPr lang="da-DK" dirty="0" smtClean="0"/>
              <a:t>-146KSR</a:t>
            </a:r>
          </a:p>
          <a:p>
            <a:pPr>
              <a:buNone/>
            </a:pPr>
            <a:r>
              <a:rPr lang="da-DK" dirty="0" smtClean="0"/>
              <a:t>	- 55</a:t>
            </a:r>
            <a:r>
              <a:rPr lang="da-DK" b="1" dirty="0" smtClean="0"/>
              <a:t>24</a:t>
            </a:r>
            <a:r>
              <a:rPr lang="da-DK" dirty="0" smtClean="0"/>
              <a:t>272-E</a:t>
            </a:r>
          </a:p>
          <a:p>
            <a:pPr>
              <a:buNone/>
            </a:pPr>
            <a:r>
              <a:rPr lang="da-DK" dirty="0" smtClean="0"/>
              <a:t>	- S2D-K146FC (variant)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Eksempel NSC55</a:t>
            </a:r>
          </a:p>
          <a:p>
            <a:pPr>
              <a:buNone/>
            </a:pPr>
            <a:r>
              <a:rPr lang="da-DK" dirty="0" smtClean="0"/>
              <a:t>	- DKU-</a:t>
            </a:r>
            <a:r>
              <a:rPr lang="da-DK" b="1" dirty="0" smtClean="0"/>
              <a:t>F515I</a:t>
            </a:r>
            <a:r>
              <a:rPr lang="da-DK" dirty="0" smtClean="0"/>
              <a:t>-146KSR</a:t>
            </a:r>
          </a:p>
          <a:p>
            <a:pPr>
              <a:buNone/>
            </a:pPr>
            <a:r>
              <a:rPr lang="da-DK" dirty="0" smtClean="0"/>
              <a:t>	- 55</a:t>
            </a:r>
            <a:r>
              <a:rPr lang="da-DK" b="1" dirty="0" smtClean="0"/>
              <a:t>24</a:t>
            </a:r>
            <a:r>
              <a:rPr lang="da-DK" dirty="0" smtClean="0"/>
              <a:t>272-E</a:t>
            </a:r>
          </a:p>
          <a:p>
            <a:pPr>
              <a:buNone/>
            </a:pPr>
            <a:r>
              <a:rPr lang="da-DK" dirty="0" smtClean="0"/>
              <a:t>	- S2D-K146FC (variant)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dirty="0" smtClean="0"/>
              <a:t>= USP 146GB 15K disk</a:t>
            </a:r>
          </a:p>
          <a:p>
            <a:pPr>
              <a:buNone/>
            </a:pPr>
            <a:r>
              <a:rPr lang="da-DK" dirty="0" smtClean="0"/>
              <a:t>= USP 146Gb 15K disk</a:t>
            </a:r>
          </a:p>
          <a:p>
            <a:pPr>
              <a:buNone/>
            </a:pPr>
            <a:r>
              <a:rPr lang="da-DK" dirty="0" smtClean="0"/>
              <a:t>= USP-146GB 15K disk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= NSC55 146GB 15K disk</a:t>
            </a:r>
          </a:p>
          <a:p>
            <a:pPr>
              <a:buNone/>
            </a:pPr>
            <a:r>
              <a:rPr lang="da-DK" dirty="0" smtClean="0"/>
              <a:t>= NSC55 146GB 15K disk</a:t>
            </a:r>
          </a:p>
          <a:p>
            <a:pPr>
              <a:buNone/>
            </a:pPr>
            <a:r>
              <a:rPr lang="da-DK" dirty="0" smtClean="0"/>
              <a:t>= NSC55 146GB 15K disk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Eksempel 1</a:t>
            </a:r>
            <a:endParaRPr lang="da-D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9368" y="2087798"/>
            <a:ext cx="4938210" cy="393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jgl\AppData\Local\Temp\WPDNSE\{00000002-0000-0000-0200-000000000000}\IMG_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427984" cy="330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Eksempel USP-V</a:t>
            </a:r>
          </a:p>
          <a:p>
            <a:pPr>
              <a:buNone/>
            </a:pPr>
            <a:r>
              <a:rPr lang="da-DK" dirty="0" smtClean="0"/>
              <a:t>	- DKC-</a:t>
            </a:r>
            <a:r>
              <a:rPr lang="da-DK" b="1" dirty="0" smtClean="0"/>
              <a:t>F610I</a:t>
            </a:r>
            <a:r>
              <a:rPr lang="da-DK" dirty="0" smtClean="0"/>
              <a:t>-C4G</a:t>
            </a:r>
          </a:p>
          <a:p>
            <a:pPr>
              <a:buNone/>
            </a:pPr>
            <a:r>
              <a:rPr lang="da-DK" dirty="0" smtClean="0"/>
              <a:t>	- 55</a:t>
            </a:r>
            <a:r>
              <a:rPr lang="da-DK" b="1" dirty="0" smtClean="0"/>
              <a:t>29</a:t>
            </a:r>
            <a:r>
              <a:rPr lang="da-DK" dirty="0" smtClean="0"/>
              <a:t>253-A</a:t>
            </a:r>
          </a:p>
          <a:p>
            <a:pPr>
              <a:buNone/>
            </a:pPr>
            <a:r>
              <a:rPr lang="da-DK" dirty="0" smtClean="0"/>
              <a:t>	- 4x 55</a:t>
            </a:r>
            <a:r>
              <a:rPr lang="da-DK" b="1" dirty="0" smtClean="0"/>
              <a:t>29</a:t>
            </a:r>
            <a:r>
              <a:rPr lang="da-DK" dirty="0" smtClean="0"/>
              <a:t>253-A		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Eksempel USP-VM</a:t>
            </a:r>
          </a:p>
          <a:p>
            <a:pPr>
              <a:buNone/>
            </a:pPr>
            <a:r>
              <a:rPr lang="da-DK" dirty="0" smtClean="0"/>
              <a:t>	- DKC-</a:t>
            </a:r>
            <a:r>
              <a:rPr lang="da-DK" b="1" dirty="0" smtClean="0"/>
              <a:t>F615I</a:t>
            </a:r>
            <a:r>
              <a:rPr lang="da-DK" dirty="0" smtClean="0"/>
              <a:t>-C4G</a:t>
            </a:r>
          </a:p>
          <a:p>
            <a:pPr>
              <a:buNone/>
            </a:pPr>
            <a:r>
              <a:rPr lang="da-DK" dirty="0" smtClean="0"/>
              <a:t>	- 55</a:t>
            </a:r>
            <a:r>
              <a:rPr lang="da-DK" b="1" dirty="0" smtClean="0"/>
              <a:t>29</a:t>
            </a:r>
            <a:r>
              <a:rPr lang="da-DK" dirty="0" smtClean="0"/>
              <a:t>253-A</a:t>
            </a:r>
          </a:p>
          <a:p>
            <a:pPr>
              <a:buNone/>
            </a:pPr>
            <a:r>
              <a:rPr lang="da-DK" dirty="0" smtClean="0"/>
              <a:t>	- 4x 55</a:t>
            </a:r>
            <a:r>
              <a:rPr lang="da-DK" b="1" dirty="0" smtClean="0"/>
              <a:t>29</a:t>
            </a:r>
            <a:r>
              <a:rPr lang="da-DK" dirty="0" smtClean="0"/>
              <a:t>253-A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= USP-V 4Gb </a:t>
            </a:r>
            <a:r>
              <a:rPr lang="da-DK" dirty="0" err="1" smtClean="0"/>
              <a:t>Cache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= USP-V 1 </a:t>
            </a:r>
            <a:r>
              <a:rPr lang="da-DK" dirty="0" err="1" smtClean="0"/>
              <a:t>Gb</a:t>
            </a:r>
            <a:r>
              <a:rPr lang="da-DK" dirty="0" smtClean="0"/>
              <a:t> </a:t>
            </a:r>
            <a:r>
              <a:rPr lang="da-DK" dirty="0" err="1" smtClean="0"/>
              <a:t>Cache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= DKC-F610I-C4G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= USP-VM 4Gb </a:t>
            </a:r>
            <a:r>
              <a:rPr lang="da-DK" dirty="0" err="1" smtClean="0"/>
              <a:t>Cache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= USP-VM 1Gb </a:t>
            </a:r>
            <a:r>
              <a:rPr lang="da-DK" dirty="0" err="1" smtClean="0"/>
              <a:t>Cache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= DKC-F615I-C4G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Eksempel 2</a:t>
            </a:r>
            <a:endParaRPr lang="da-D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Eksempel 2</a:t>
            </a:r>
            <a:endParaRPr lang="da-DK" dirty="0"/>
          </a:p>
        </p:txBody>
      </p:sp>
      <p:pic>
        <p:nvPicPr>
          <p:cNvPr id="2051" name="Picture 3" descr="C:\Users\jgl\AppData\Local\Temp\WPDNSE\{00000002-0000-0000-0200-000000000000}\IMG_0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932040" cy="3683808"/>
          </a:xfrm>
          <a:prstGeom prst="rect">
            <a:avLst/>
          </a:prstGeom>
          <a:noFill/>
        </p:spPr>
      </p:pic>
      <p:sp>
        <p:nvSpPr>
          <p:cNvPr id="6" name="Tekstboks 5"/>
          <p:cNvSpPr txBox="1"/>
          <p:nvPr/>
        </p:nvSpPr>
        <p:spPr>
          <a:xfrm>
            <a:off x="2123728" y="56612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USP-V/USP-VM  1Gb </a:t>
            </a:r>
            <a:r>
              <a:rPr lang="da-DK" dirty="0" err="1" smtClean="0"/>
              <a:t>Cache</a:t>
            </a:r>
            <a:r>
              <a:rPr lang="da-DK" dirty="0" smtClean="0"/>
              <a:t> </a:t>
            </a:r>
            <a:r>
              <a:rPr lang="da-DK" dirty="0" err="1" smtClean="0"/>
              <a:t>memory</a:t>
            </a:r>
            <a:r>
              <a:rPr lang="da-DK" dirty="0" smtClean="0"/>
              <a:t> </a:t>
            </a:r>
            <a:r>
              <a:rPr lang="da-DK" dirty="0" err="1" smtClean="0"/>
              <a:t>dimm</a:t>
            </a:r>
            <a:endParaRPr lang="da-D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Eksempel 2</a:t>
            </a:r>
            <a:endParaRPr lang="da-DK" dirty="0"/>
          </a:p>
        </p:txBody>
      </p:sp>
      <p:pic>
        <p:nvPicPr>
          <p:cNvPr id="3074" name="Picture 2" descr="C:\Users\jgl\AppData\Local\Temp\WPDNSE\{00000002-0000-0000-0200-000000000000}\IMG_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976664" cy="4464052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2123728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4x 5529253-A = DKC-F610I-C4G  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HDS Enterprise </a:t>
            </a:r>
            <a:r>
              <a:rPr lang="da-DK" dirty="0" err="1" smtClean="0"/>
              <a:t>Storage</a:t>
            </a:r>
            <a:r>
              <a:rPr lang="da-DK" dirty="0" smtClean="0"/>
              <a:t> systems</a:t>
            </a:r>
          </a:p>
          <a:p>
            <a:r>
              <a:rPr lang="da-DK" dirty="0" smtClean="0"/>
              <a:t>USP og NSC55 blev lanceret i 2004</a:t>
            </a:r>
          </a:p>
          <a:p>
            <a:r>
              <a:rPr lang="da-DK" dirty="0" smtClean="0"/>
              <a:t>USP-V og USP-VM blev lanceret i 2007 (2nd generation)</a:t>
            </a:r>
          </a:p>
          <a:p>
            <a:r>
              <a:rPr lang="da-DK" dirty="0" smtClean="0"/>
              <a:t>Bliver oftest brugt indenfor Finans, olie/gas, medie og sundhedssektoren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4" name="Hjælp 3">
            <a:hlinkClick r:id="" action="ppaction://noaction" highlightClick="1"/>
          </p:cNvPr>
          <p:cNvSpPr/>
          <p:nvPr/>
        </p:nvSpPr>
        <p:spPr>
          <a:xfrm>
            <a:off x="1763688" y="1916832"/>
            <a:ext cx="5328592" cy="3672408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Overblik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619672" y="29969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5724128" y="299695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USP-V</a:t>
            </a:r>
            <a:endParaRPr lang="da-DK" sz="3200" dirty="0"/>
          </a:p>
        </p:txBody>
      </p:sp>
      <p:sp>
        <p:nvSpPr>
          <p:cNvPr id="6" name="Tekstboks 5"/>
          <p:cNvSpPr txBox="1"/>
          <p:nvPr/>
        </p:nvSpPr>
        <p:spPr>
          <a:xfrm>
            <a:off x="1403648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NSC55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5652120" y="51571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USP-VM</a:t>
            </a:r>
            <a:endParaRPr lang="da-DK" sz="3200" dirty="0"/>
          </a:p>
        </p:txBody>
      </p:sp>
      <p:sp>
        <p:nvSpPr>
          <p:cNvPr id="8" name="Højrepil 7"/>
          <p:cNvSpPr/>
          <p:nvPr/>
        </p:nvSpPr>
        <p:spPr>
          <a:xfrm>
            <a:off x="3563888" y="3140968"/>
            <a:ext cx="1080120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3635896" y="5373216"/>
            <a:ext cx="1080120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Nedadgående pil 9"/>
          <p:cNvSpPr/>
          <p:nvPr/>
        </p:nvSpPr>
        <p:spPr>
          <a:xfrm>
            <a:off x="1979712" y="400506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>
            <a:off x="6516216" y="3933056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5364088" y="2060848"/>
            <a:ext cx="2376264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899592" y="2060848"/>
            <a:ext cx="2376264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1763688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6228184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2007</a:t>
            </a: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7504" y="488952"/>
            <a:ext cx="9036496" cy="635792"/>
          </a:xfrm>
        </p:spPr>
        <p:txBody>
          <a:bodyPr/>
          <a:lstStyle/>
          <a:p>
            <a:r>
              <a:rPr lang="da-DK" dirty="0" smtClean="0"/>
              <a:t>HDS Universal </a:t>
            </a:r>
            <a:r>
              <a:rPr lang="da-DK" dirty="0" err="1" smtClean="0"/>
              <a:t>Storage</a:t>
            </a:r>
            <a:r>
              <a:rPr lang="da-DK" dirty="0" smtClean="0"/>
              <a:t> Platform (USP &amp; USP-V)</a:t>
            </a:r>
            <a:endParaRPr lang="da-DK" sz="2400" dirty="0" smtClean="0"/>
          </a:p>
        </p:txBody>
      </p:sp>
      <p:sp>
        <p:nvSpPr>
          <p:cNvPr id="22532" name="AutoShape 4" descr="data:image/jpeg;base64,/9j/4AAQSkZJRgABAQAAAQABAAD/2wCEAAkGBhIQEBUTEhIWFQ4VFRQQFRgRExUWFBwQFBUWFBgWFBYXHSkeGBkjGhQUIC8iJCcpLi0sFR4xNjwqNSYrLCkBCQoKDgwOGA8PGi8lHiIyKTQsLDU2KzYsMzIuLDU0KSk2LDUvKjUtKTYsMy02KTUuKSk1KSksKiwuLjUpKS01Lf/AABEIAKAAoAMBIgACEQEDEQH/xAAcAAEAAgMBAQEAAAAAAAAAAAAABAcBAwYFAgj/xABGEAABAgMCCAoGCAQHAAAAAAABAAIDESEEMQcSQVFhcYGxBSIyNHODobPB0RNScpHh8BgzQlNUYpPxBhSCkggXI0Oio+L/xAAXAQEBAQEAAAAAAAAAAAAAAAAAAQMC/8QAHBEBAQADAAMBAAAAAAAAAAAAAAECAxESMUEh/9oADAMBAAIRAxEAPwC8UREBERAXHfx7/GcXg90AQ2McIuPP0mNTFLJSxT+YrsVV+Gbl2Trd8NB5/wDnNavuIP8A2ea0WnDVa2iYgQf+ej8y4uPBxcW/jMD6tIvndnGlQrY2Y+AObIaKS9HdNw4W37iz+6L2cbevsYbbb9xA90Xs4yruFDnkv2z94422iktg6Oyfhxtyo7r/ADttv3ED3RezjfBSbFhltj2vcYMABoEpCJVznSAq7MHKu3wfd86K6rl6j7J6GC1hpEcfSvGUCUmNOYymZZMZB2LcMtr+5ge6Jo/MjsM1qkf9CDcfXze0uBHj5LNoF8hKhO/SUF5YPP4ui8JQor4rGNLHhgEPGlIsDq4xNZldaq0wG82tHTN7pqstAREQEREBERAREQFV+Gbl2Trd8NWgqvwzcuydbvhoKyiRMbFoBJobSdZZTPKotrExdPZPNkK3qPbLrp7J5siT8GIQ7aZ59nG1GQClMb20unPRdxtVAFAhRNs6Z56PzaqAKS2LqrTPPR+b2ciD1+BbM10QxHCcOE0xSMhcCGsaTmxyKXUWq1RS5xc4zcTMnSVv4KizstplfjWYf0ziC/2sWmSi9W2OsvohMtIxRi4gGPOWg0OtYbd113GeNvVcw0cbbkEzku0rFoy55Gc78as51Nfmiw2p2+SzaDfWcmkfZ05GuIbqW6LUwG82tHTN7pqstVpgN5taOmb3TVZaAiIgIiICIiAiIgKr8M3LsnW74atBVfhm5dk63fDQVeovCHJ+E82SYUtrZ3Zp1oofCbeLL/1mzFBDbF037ZyyX8bUFtFo030zz0UNfZCiY+nRfPZQ8bUFn0mnRfPZQ11CqD2+A+EmtiFkR0oMZhgPca4pJDmOv+y9raDISvqO1zHFrhJ7SWkaRevCMTTov7L6+yKr2INo9LBa41iQyILjlLCJwydIDXN/pag2QvHyX3aX5CQSAbsl9JzN1FqhmlL5m/UFmIZg3XEUEs6C1sBvNbR0ze6arLVaYDebWjpm901WWgIiICIiAiIgIiICq/DNy7J1u+GrQVX4ZuXZOt3w0FXtO6Sj2+RFaDac2ZSFGtt3xlmyhBD9A31naZtN2mRpqCz/ACo9Y6eKbtNaDVVbIcPs2S7OLrvKkNg9lcglpu4uu8oIZso9Y6eKeTprQdqncFwuLFGNTEbymkXRG4shP2u1fDoPnm23U9q9ehBsvo4AJ5UV2P1baNO0lxQRwJe85JZAsPuOo7l9efgF8vuOo7kFr4DebWjpm901WWq0wG82tHTN7pqstAREQEREBERAREQFV+Gbl2Trd8NWgqvwzcuydbvhoKvWi1GQvltlmyreo9sfIXy0zllGVB8wh2VzS7eLrqSpbG9lc0tN/F15VChRJZbq5paani6zepTY2nTm21dT2ign8F2ERYknfVNBivl6jZXVvcZCelfVujmI8uOwC4NFABoAW7gqJKzWg5ZwGf0uc9xy5SxtV6dp4CZ6PGxsUhoJc4zbdP5ksNu/DVZMvq8cwfHwC+X3HUdyyfHyWH3HUdy3Ra2A3m1o6ZvdNVlqtMBvNrR0ze6arLQEREBERAREQEREBVfhm5dk63fDVoKr8M3LsnW74aCr1Ft7pNnOW0DNlKlKJwieKPMDNlKCK2NLLpvltq6ms7FubaNOm/tqaazRQsbXn+ZntdsWRE8/jU9ppmQe/wAB2yZiQSfrmBrZn/eY4PZOZnU4zZ3cdfMS0EgAkkCgBJpokbl4WOdOe8+8V7TTMvVbafSAPPLud7XrbR2goNrfHyR9x1HcsQ7tvgFl9x1HcgtbAbza0dM3umqy1WmA3m1o6ZvdNVloCIiAiIgIiICIiAqvwzfWWTrd8NWgqvwzfWWTrd8NBV6jW2GXAAb2jN61FJUa3Cbc+yeUZJoIAspMqtrme3snedayLG6lW1PrtNdt510W5jZ6Z0zz0X8bULlvEPtpnnooeN7IuQQv5N2dt8uWL/E9imcHQSA8UMwDRwMi05djihh+V89l9fZClWOz4sMuP2jijU2plmCA1svfnBzZkfcdR3IPHwCPuOo7kFrYDebWjpm901WWq0wG82tHTN7pqstAREQEREBERAREQFV+Gb6yydbvhq0FV+Gbl2Trd8NBV60WsTHwJyjICFvUe13fAnNkCD4ha76XznLJQ8bULlLY3yz7KGuoKJCiae2eyhrqClNiadHwoewVQbrPZTEeGg33nM0VMyDcBk1KRayLmiTGjFaNHmb1s4NdKHGflAZDvyOLidVGdq9CP/D7i0FrpvlMtIlXMCs89uGuyZXnVkt9OfPj4BfL7jqO5ZJ3+AWH3HUdy0Ra2A3m1o6ZvdNVlqtMBvNrR0ze6arLQEREBERAREQEREBVfhm5dk63fDVoKr8M3LsnW74aCr1Gt3J/fRmqpKicI8n99Hq1QR2Rfn9tw2rcI/l8y3Cqgz+f2HY2qzj/AD+wpsqg9/gq0YzYsP7Tmh7dLoRxiBKnIc+l9FJj8ORnMxMfiykZCRI0kLmodocxwc0kOaQ4EZCKg3U3r0jGDwHgSDrwMjsoGjKNBXOWGOXPKd4NjfHwCPuOo7liHdtWX3HUdy6FrYDebWjpm901WWq0wG82tHTN7pqstAREQEREBERAREQFV+GYceymRkPSk0MgJw78ytBRuErJ6WDEhzljsfDn7TS3xQfmL+bZ67f7m+aj26O1zaOaTodqzLvR/h3f+Ihfpv8ANZ+ju/8AEQv03+aCsZave0U2CmyqS1e8DcKbKqzvo8P/ABEL9N/mn0eH/iIX9j/NBWPu948qa71N4OiNDXgkC5wqBUGR7D2Kwfo8P/EQv7H+afR4f+Ihfpv80HEttLAKvbf6w0LDrWyR47bj9oZta7f6PD/xEL+x/mvuD/h7e1zXfzEKjmuox+Qg59CDo8B7CLNaJgj/AFm3gj/abnVlLXBhBokLlsQEREBERB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534" name="AutoShape 6" descr="data:image/jpeg;base64,/9j/4AAQSkZJRgABAQAAAQABAAD/2wCEAAkGBhIQEBUTEhIWFQ4VFRQQFRgRExUWFBwQFBUWFBgWFBYXHSkeGBkjGhQUIC8iJCcpLi0sFR4xNjwqNSYrLCkBCQoKDgwOGA8PGi8lHiIyKTQsLDU2KzYsMzIuLDU0KSk2LDUvKjUtKTYsMy02KTUuKSk1KSksKiwuLjUpKS01Lf/AABEIAKAAoAMBIgACEQEDEQH/xAAcAAEAAgMBAQEAAAAAAAAAAAAABAcBAwYFAgj/xABGEAABAgMCCAoGCAQHAAAAAAABAAIDESEEMQcSQVFhcYGxBSIyNHODobPB0RNScpHh8BgzQlNUYpPxBhSCkggXI0Oio+L/xAAXAQEBAQEAAAAAAAAAAAAAAAAAAQMC/8QAHBEBAQADAAMBAAAAAAAAAAAAAAECAxESMUEh/9oADAMBAAIRAxEAPwC8UREBERAXHfx7/GcXg90AQ2McIuPP0mNTFLJSxT+YrsVV+Gbl2Trd8NB5/wDnNavuIP8A2ea0WnDVa2iYgQf+ej8y4uPBxcW/jMD6tIvndnGlQrY2Y+AObIaKS9HdNw4W37iz+6L2cbevsYbbb9xA90Xs4yruFDnkv2z94422iktg6Oyfhxtyo7r/ADttv3ED3RezjfBSbFhltj2vcYMABoEpCJVznSAq7MHKu3wfd86K6rl6j7J6GC1hpEcfSvGUCUmNOYymZZMZB2LcMtr+5ge6Jo/MjsM1qkf9CDcfXze0uBHj5LNoF8hKhO/SUF5YPP4ui8JQor4rGNLHhgEPGlIsDq4xNZldaq0wG82tHTN7pqstAREQEREBERAREQFV+Gbl2Trd8NWgqvwzcuydbvhoKyiRMbFoBJobSdZZTPKotrExdPZPNkK3qPbLrp7J5siT8GIQ7aZ59nG1GQClMb20unPRdxtVAFAhRNs6Z56PzaqAKS2LqrTPPR+b2ciD1+BbM10QxHCcOE0xSMhcCGsaTmxyKXUWq1RS5xc4zcTMnSVv4KizstplfjWYf0ziC/2sWmSi9W2OsvohMtIxRi4gGPOWg0OtYbd113GeNvVcw0cbbkEzku0rFoy55Gc78as51Nfmiw2p2+SzaDfWcmkfZ05GuIbqW6LUwG82tHTN7pqstVpgN5taOmb3TVZaAiIgIiICIiAiIgKr8M3LsnW74atBVfhm5dk63fDQVeovCHJ+E82SYUtrZ3Zp1oofCbeLL/1mzFBDbF037ZyyX8bUFtFo030zz0UNfZCiY+nRfPZQ8bUFn0mnRfPZQ11CqD2+A+EmtiFkR0oMZhgPca4pJDmOv+y9raDISvqO1zHFrhJ7SWkaRevCMTTov7L6+yKr2INo9LBa41iQyILjlLCJwydIDXN/pag2QvHyX3aX5CQSAbsl9JzN1FqhmlL5m/UFmIZg3XEUEs6C1sBvNbR0ze6arLVaYDebWjpm901WWgIiICIiAiIgIiICq/DNy7J1u+GrQVX4ZuXZOt3w0FXtO6Sj2+RFaDac2ZSFGtt3xlmyhBD9A31naZtN2mRpqCz/ACo9Y6eKbtNaDVVbIcPs2S7OLrvKkNg9lcglpu4uu8oIZso9Y6eKeTprQdqncFwuLFGNTEbymkXRG4shP2u1fDoPnm23U9q9ehBsvo4AJ5UV2P1baNO0lxQRwJe85JZAsPuOo7l9efgF8vuOo7kFr4DebWjpm901WWq0wG82tHTN7pqstAREQEREBERAREQFV+Gbl2Trd8NWgqvwzcuydbvhoKvWi1GQvltlmyreo9sfIXy0zllGVB8wh2VzS7eLrqSpbG9lc0tN/F15VChRJZbq5paani6zepTY2nTm21dT2ign8F2ERYknfVNBivl6jZXVvcZCelfVujmI8uOwC4NFABoAW7gqJKzWg5ZwGf0uc9xy5SxtV6dp4CZ6PGxsUhoJc4zbdP5ksNu/DVZMvq8cwfHwC+X3HUdyyfHyWH3HUdy3Ra2A3m1o6ZvdNVlqtMBvNrR0ze6arLQEREBERAREQEREBVfhm5dk63fDVoKr8M3LsnW74aCr1Ft7pNnOW0DNlKlKJwieKPMDNlKCK2NLLpvltq6ms7FubaNOm/tqaazRQsbXn+ZntdsWRE8/jU9ppmQe/wAB2yZiQSfrmBrZn/eY4PZOZnU4zZ3cdfMS0EgAkkCgBJpokbl4WOdOe8+8V7TTMvVbafSAPPLud7XrbR2goNrfHyR9x1HcsQ7tvgFl9x1HcgtbAbza0dM3umqy1WmA3m1o6ZvdNVloCIiAiIgIiICIiAqvwzfWWTrd8NWgqvwzfWWTrd8NBV6jW2GXAAb2jN61FJUa3Cbc+yeUZJoIAspMqtrme3snedayLG6lW1PrtNdt510W5jZ6Z0zz0X8bULlvEPtpnnooeN7IuQQv5N2dt8uWL/E9imcHQSA8UMwDRwMi05djihh+V89l9fZClWOz4sMuP2jijU2plmCA1svfnBzZkfcdR3IPHwCPuOo7kFrYDebWjpm901WWq0wG82tHTN7pqstAREQEREBERAREQFV+Gb6yydbvhq0FV+Gbl2Trd8NBV60WsTHwJyjICFvUe13fAnNkCD4ha76XznLJQ8bULlLY3yz7KGuoKJCiae2eyhrqClNiadHwoewVQbrPZTEeGg33nM0VMyDcBk1KRayLmiTGjFaNHmb1s4NdKHGflAZDvyOLidVGdq9CP/D7i0FrpvlMtIlXMCs89uGuyZXnVkt9OfPj4BfL7jqO5ZJ3+AWH3HUdy0Ra2A3m1o6ZvdNVlqtMBvNrR0ze6arLQEREBERAREQEREBVfhm5dk63fDVoKr8M3LsnW74aCr1Gt3J/fRmqpKicI8n99Hq1QR2Rfn9tw2rcI/l8y3Cqgz+f2HY2qzj/AD+wpsqg9/gq0YzYsP7Tmh7dLoRxiBKnIc+l9FJj8ORnMxMfiykZCRI0kLmodocxwc0kOaQ4EZCKg3U3r0jGDwHgSDrwMjsoGjKNBXOWGOXPKd4NjfHwCPuOo7liHdtWX3HUdy6FrYDebWjpm901WWq0wG82tHTN7pqstAREQEREBERAREQFV+GYceymRkPSk0MgJw78ytBRuErJ6WDEhzljsfDn7TS3xQfmL+bZ67f7m+aj26O1zaOaTodqzLvR/h3f+Ihfpv8ANZ+ju/8AEQv03+aCsZave0U2CmyqS1e8DcKbKqzvo8P/ABEL9N/mn0eH/iIX9j/NBWPu948qa71N4OiNDXgkC5wqBUGR7D2Kwfo8P/EQv7H+afR4f+Ihfpv80HEttLAKvbf6w0LDrWyR47bj9oZta7f6PD/xEL+x/mvuD/h7e1zXfzEKjmuox+Qg59CDo8B7CLNaJgj/AFm3gj/abnVlLXBhBokLlsQEREBERB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2536" name="Picture 8" descr="http://www.reliant-technology.com/img/products/hitachi_hds_tagmastoreus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808312" cy="2808312"/>
          </a:xfrm>
          <a:prstGeom prst="rect">
            <a:avLst/>
          </a:prstGeom>
          <a:noFill/>
        </p:spPr>
      </p:pic>
      <p:pic>
        <p:nvPicPr>
          <p:cNvPr id="22538" name="Picture 10" descr="http://www.cbossbilling.com/products/skc-32298-HDS%20USP%20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333937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Tekniske specifikationer</a:t>
            </a:r>
            <a:endParaRPr lang="da-DK" b="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14366" y="1600201"/>
            <a:ext cx="8190082" cy="676671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23528" y="2060848"/>
          <a:ext cx="2160240" cy="230425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529714">
                <a:tc>
                  <a:txBody>
                    <a:bodyPr/>
                    <a:lstStyle/>
                    <a:p>
                      <a:pPr algn="ctr" fontAlgn="b"/>
                      <a:r>
                        <a:rPr lang="da-D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330TB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128Gb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8">
                <a:tc>
                  <a:txBody>
                    <a:bodyPr/>
                    <a:lstStyle/>
                    <a:p>
                      <a:pPr algn="ctr" fontAlgn="t"/>
                      <a:endParaRPr lang="da-DK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Fibre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channel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085184" cy="275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reliant-technology.com/img/products/hitachi_hds_usp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2448272" cy="2376264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Tekniske specifikationer</a:t>
            </a:r>
            <a:endParaRPr lang="da-DK" b="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14366" y="1600201"/>
            <a:ext cx="8190082" cy="676671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23528" y="2060848"/>
          <a:ext cx="2160240" cy="230425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529714">
                <a:tc>
                  <a:txBody>
                    <a:bodyPr/>
                    <a:lstStyle/>
                    <a:p>
                      <a:pPr algn="ctr" fontAlgn="b"/>
                      <a:r>
                        <a:rPr lang="da-DK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USP-V</a:t>
                      </a:r>
                      <a:endParaRPr lang="da-DK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986TB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6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512Gb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8">
                <a:tc>
                  <a:txBody>
                    <a:bodyPr/>
                    <a:lstStyle/>
                    <a:p>
                      <a:pPr algn="ctr" fontAlgn="t"/>
                      <a:endParaRPr lang="da-DK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Fibre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channel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  <a:b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 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Ficon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http://assets.hardwarezone.com/img/2011/09/uspv_4dk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88840"/>
            <a:ext cx="45295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err="1" smtClean="0"/>
              <a:t>Control</a:t>
            </a:r>
            <a:r>
              <a:rPr lang="da-DK" sz="2800" dirty="0" smtClean="0"/>
              <a:t> unit (DKC)</a:t>
            </a:r>
          </a:p>
          <a:p>
            <a:r>
              <a:rPr lang="da-DK" sz="2800" dirty="0" err="1" smtClean="0"/>
              <a:t>Memory</a:t>
            </a:r>
            <a:r>
              <a:rPr lang="da-DK" sz="2800" dirty="0" smtClean="0"/>
              <a:t> options</a:t>
            </a:r>
          </a:p>
          <a:p>
            <a:r>
              <a:rPr lang="da-DK" sz="2800" dirty="0" smtClean="0"/>
              <a:t>Interface options</a:t>
            </a:r>
          </a:p>
          <a:p>
            <a:r>
              <a:rPr lang="da-DK" sz="2800" dirty="0" smtClean="0"/>
              <a:t>Disk unit (DKU)</a:t>
            </a:r>
          </a:p>
          <a:p>
            <a:r>
              <a:rPr lang="da-DK" sz="2800" dirty="0" smtClean="0"/>
              <a:t>Disk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 tom Epoka I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 tom Epoka IT</Template>
  <TotalTime>5274</TotalTime>
  <Words>753</Words>
  <Application>Microsoft Office PowerPoint</Application>
  <PresentationFormat>Skærmshow (4:3)</PresentationFormat>
  <Paragraphs>396</Paragraphs>
  <Slides>40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5" baseType="lpstr">
      <vt:lpstr>Arial</vt:lpstr>
      <vt:lpstr>Calibri</vt:lpstr>
      <vt:lpstr>Constantia</vt:lpstr>
      <vt:lpstr>Wingdings</vt:lpstr>
      <vt:lpstr>Skabelon tom Epoka IT</vt:lpstr>
      <vt:lpstr>HDS USP &amp; USP-V systems</vt:lpstr>
      <vt:lpstr>Agenda</vt:lpstr>
      <vt:lpstr>Generel information</vt:lpstr>
      <vt:lpstr>Generel information</vt:lpstr>
      <vt:lpstr>Overblik</vt:lpstr>
      <vt:lpstr>HDS Universal Storage Platform (USP &amp; USP-V)</vt:lpstr>
      <vt:lpstr>Tekniske specifikationer</vt:lpstr>
      <vt:lpstr>Tekniske specifikationer</vt:lpstr>
      <vt:lpstr>Opbygning</vt:lpstr>
      <vt:lpstr>Control unit DKC510I-5/DKC610I-5 </vt:lpstr>
      <vt:lpstr>Control unit DKC510I-5/DKC610I-5 </vt:lpstr>
      <vt:lpstr>Control unit</vt:lpstr>
      <vt:lpstr>Memory options USP</vt:lpstr>
      <vt:lpstr>Memory options USP-V</vt:lpstr>
      <vt:lpstr>Interface options USP</vt:lpstr>
      <vt:lpstr>Interface options USP-V</vt:lpstr>
      <vt:lpstr>Disk unit (DKU) DKU505I-18/DKU605I-18</vt:lpstr>
      <vt:lpstr>Disk unit (DKU) DKU505I-18/DKU605I-18</vt:lpstr>
      <vt:lpstr>Disk options USP</vt:lpstr>
      <vt:lpstr>Disk options USP-V</vt:lpstr>
      <vt:lpstr>Overblik</vt:lpstr>
      <vt:lpstr>HDS NSC55 &amp; USP-VM</vt:lpstr>
      <vt:lpstr>Tekniske specifikationer NSC55</vt:lpstr>
      <vt:lpstr>Tekniske specifikationer USP-VM</vt:lpstr>
      <vt:lpstr>Opbygning</vt:lpstr>
      <vt:lpstr>Control unit DKC515I-5/DKC615I-5</vt:lpstr>
      <vt:lpstr>Memory options NSC55</vt:lpstr>
      <vt:lpstr>Memory options USP-VM</vt:lpstr>
      <vt:lpstr>Interface options NSC55</vt:lpstr>
      <vt:lpstr>Interface options USP-VM</vt:lpstr>
      <vt:lpstr>Disk unit DKC-F515I-B2/DKC-F615I-B2</vt:lpstr>
      <vt:lpstr>Disk options NSC55</vt:lpstr>
      <vt:lpstr>Disk options USP-VM</vt:lpstr>
      <vt:lpstr>HP &amp; SUN version</vt:lpstr>
      <vt:lpstr>Partnummer systemet Eksempel 1</vt:lpstr>
      <vt:lpstr>Partnummer systemet</vt:lpstr>
      <vt:lpstr>Partnummer systemet Eksempel 2</vt:lpstr>
      <vt:lpstr>Partnummer systemet Eksempel 2</vt:lpstr>
      <vt:lpstr>Partnummer systemet Eksempel 2</vt:lpstr>
      <vt:lpstr>Spørgsmål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HDS AMS &amp; AMS 2000 family</dc:title>
  <dc:creator>Jeppe Glerup</dc:creator>
  <cp:lastModifiedBy>Lars Jespersen</cp:lastModifiedBy>
  <cp:revision>439</cp:revision>
  <dcterms:created xsi:type="dcterms:W3CDTF">2013-02-20T10:12:04Z</dcterms:created>
  <dcterms:modified xsi:type="dcterms:W3CDTF">2016-01-26T09:53:06Z</dcterms:modified>
</cp:coreProperties>
</file>