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58" r:id="rId4"/>
    <p:sldId id="266" r:id="rId5"/>
    <p:sldId id="259" r:id="rId6"/>
    <p:sldId id="260" r:id="rId7"/>
    <p:sldId id="264" r:id="rId8"/>
    <p:sldId id="265" r:id="rId9"/>
    <p:sldId id="267" r:id="rId10"/>
    <p:sldId id="261" r:id="rId11"/>
    <p:sldId id="268" r:id="rId12"/>
    <p:sldId id="263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2" r:id="rId22"/>
    <p:sldId id="277" r:id="rId23"/>
    <p:sldId id="280" r:id="rId24"/>
    <p:sldId id="281" r:id="rId25"/>
    <p:sldId id="278" r:id="rId26"/>
    <p:sldId id="279" r:id="rId27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ema til typografi 2 - Marker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9CDA73-2A13-49EB-8385-D4341342F617}" type="datetimeFigureOut">
              <a:rPr lang="da-DK"/>
              <a:pPr>
                <a:defRPr/>
              </a:pPr>
              <a:t>02-07-2014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398E96-2177-41E4-9487-AFF7ADB2332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2355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526459-AAB1-42EB-819A-D23692A43D2D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6" descr="Billede IT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7" descr="Billede IT cop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8" descr="IT EQUIPMENT LOGO blu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357188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dsholder til tekst 2"/>
          <p:cNvSpPr>
            <a:spLocks noGrp="1"/>
          </p:cNvSpPr>
          <p:nvPr>
            <p:ph type="body" idx="13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529B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6" descr="IT EQUIPMENT LOGO 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072188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 userDrawn="1"/>
        </p:nvSpPr>
        <p:spPr>
          <a:xfrm rot="10800000">
            <a:off x="500034" y="1285860"/>
            <a:ext cx="5857916" cy="142876"/>
          </a:xfrm>
          <a:prstGeom prst="rect">
            <a:avLst/>
          </a:prstGeom>
          <a:gradFill>
            <a:gsLst>
              <a:gs pos="13000">
                <a:srgbClr val="00529B"/>
              </a:gs>
              <a:gs pos="100000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 w="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366" y="488952"/>
            <a:ext cx="8229600" cy="635792"/>
          </a:xfr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z="25400" extrusionH="12700">
            <a:bevelT w="6350"/>
            <a:bevelB w="6350"/>
          </a:sp3d>
        </p:spPr>
        <p:txBody>
          <a:bodyPr/>
          <a:lstStyle>
            <a:lvl1pPr algn="l">
              <a:defRPr>
                <a:solidFill>
                  <a:srgbClr val="0052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4366" y="1600200"/>
            <a:ext cx="8229600" cy="4525963"/>
          </a:xfrm>
        </p:spPr>
        <p:txBody>
          <a:bodyPr/>
          <a:lstStyle>
            <a:lvl1pPr>
              <a:buClr>
                <a:srgbClr val="00529B"/>
              </a:buClr>
              <a:buFont typeface="Wingdings" pitchFamily="2" charset="2"/>
              <a:buChar char="§"/>
              <a:defRPr sz="2600">
                <a:latin typeface="+mj-lt"/>
              </a:defRPr>
            </a:lvl1pPr>
            <a:lvl2pPr>
              <a:buClr>
                <a:srgbClr val="00529B"/>
              </a:buClr>
              <a:buFont typeface="Arial" pitchFamily="34" charset="0"/>
              <a:buChar char="•"/>
              <a:defRPr sz="2400">
                <a:latin typeface="+mj-lt"/>
              </a:defRPr>
            </a:lvl2pPr>
            <a:lvl3pPr>
              <a:buClr>
                <a:srgbClr val="00529B"/>
              </a:buClr>
              <a:buFont typeface="Constantia" pitchFamily="18" charset="0"/>
              <a:buChar char="–"/>
              <a:defRPr sz="2000">
                <a:latin typeface="+mj-lt"/>
              </a:defRPr>
            </a:lvl3pPr>
            <a:lvl4pPr>
              <a:buClr>
                <a:srgbClr val="00529B"/>
              </a:buClr>
              <a:buFont typeface="Constantia" pitchFamily="18" charset="0"/>
              <a:buChar char="–"/>
              <a:defRPr>
                <a:latin typeface="+mj-lt"/>
              </a:defRPr>
            </a:lvl4pPr>
            <a:lvl5pPr>
              <a:buClr>
                <a:srgbClr val="00529B"/>
              </a:buClr>
              <a:buFont typeface="Constantia" pitchFamily="18" charset="0"/>
              <a:buChar char="–"/>
              <a:defRPr>
                <a:latin typeface="+mj-lt"/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529B"/>
              </a:buClr>
              <a:buFont typeface="Wingdings" pitchFamily="2" charset="2"/>
              <a:buChar char="§"/>
              <a:defRPr sz="2600"/>
            </a:lvl1pPr>
            <a:lvl2pPr>
              <a:buClr>
                <a:srgbClr val="00529B"/>
              </a:buClr>
              <a:buFont typeface="Arial" pitchFamily="34" charset="0"/>
              <a:buChar char="•"/>
              <a:defRPr sz="2400"/>
            </a:lvl2pPr>
            <a:lvl3pPr>
              <a:buClr>
                <a:srgbClr val="00529B"/>
              </a:buClr>
              <a:buFont typeface="Constantia" pitchFamily="18" charset="0"/>
              <a:buChar char="–"/>
              <a:defRPr sz="2000"/>
            </a:lvl3pPr>
            <a:lvl4pPr>
              <a:buClr>
                <a:srgbClr val="00529B"/>
              </a:buClr>
              <a:buFont typeface="Constantia" pitchFamily="18" charset="0"/>
              <a:buChar char="–"/>
              <a:defRPr sz="2000"/>
            </a:lvl4pPr>
            <a:lvl5pPr>
              <a:buClr>
                <a:srgbClr val="00529B"/>
              </a:buClr>
              <a:buFont typeface="Constantia" pitchFamily="18" charset="0"/>
              <a:buChar char="–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 smtClean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529B"/>
              </a:buClr>
              <a:buFont typeface="Wingdings" pitchFamily="2" charset="2"/>
              <a:buChar char="§"/>
              <a:defRPr sz="2600"/>
            </a:lvl1pPr>
            <a:lvl2pPr>
              <a:buClr>
                <a:srgbClr val="00529B"/>
              </a:buClr>
              <a:buFont typeface="Arial" pitchFamily="34" charset="0"/>
              <a:buChar char="•"/>
              <a:defRPr sz="2400"/>
            </a:lvl2pPr>
            <a:lvl3pPr>
              <a:buClr>
                <a:srgbClr val="00529B"/>
              </a:buClr>
              <a:buFont typeface="Constantia" pitchFamily="18" charset="0"/>
              <a:buChar char="–"/>
              <a:defRPr sz="2000"/>
            </a:lvl3pPr>
            <a:lvl4pPr>
              <a:buClr>
                <a:srgbClr val="00529B"/>
              </a:buClr>
              <a:buFont typeface="Constantia" pitchFamily="18" charset="0"/>
              <a:buChar char="–"/>
              <a:defRPr sz="1800"/>
            </a:lvl4pPr>
            <a:lvl5pPr>
              <a:buClr>
                <a:srgbClr val="00529B"/>
              </a:buClr>
              <a:buFont typeface="Constantia" pitchFamily="18" charset="0"/>
              <a:buChar char="–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14366" y="488952"/>
            <a:ext cx="8229600" cy="707800"/>
          </a:xfr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z="25400" extrusionH="12700">
            <a:bevelT w="6350"/>
            <a:bevelB w="6350"/>
          </a:sp3d>
        </p:spPr>
        <p:txBody>
          <a:bodyPr/>
          <a:lstStyle>
            <a:lvl1pPr algn="l">
              <a:defRPr>
                <a:solidFill>
                  <a:srgbClr val="0052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10" name="Rektangel 9"/>
          <p:cNvSpPr/>
          <p:nvPr userDrawn="1"/>
        </p:nvSpPr>
        <p:spPr>
          <a:xfrm rot="10800000">
            <a:off x="500034" y="1285860"/>
            <a:ext cx="5857916" cy="142876"/>
          </a:xfrm>
          <a:prstGeom prst="rect">
            <a:avLst/>
          </a:prstGeom>
          <a:gradFill>
            <a:gsLst>
              <a:gs pos="13000">
                <a:srgbClr val="00529B"/>
              </a:gs>
              <a:gs pos="100000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 w="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11" name="Billede 6" descr="IT EQUIPMENT LOGO 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072188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52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529B"/>
              </a:buClr>
              <a:defRPr sz="2400"/>
            </a:lvl1pPr>
            <a:lvl2pPr>
              <a:buClr>
                <a:srgbClr val="00529B"/>
              </a:buClr>
              <a:buFont typeface="Constantia" pitchFamily="18" charset="0"/>
              <a:buChar char="–"/>
              <a:defRPr sz="2000"/>
            </a:lvl2pPr>
            <a:lvl3pPr>
              <a:buClr>
                <a:srgbClr val="00529B"/>
              </a:buClr>
              <a:buFont typeface="Constantia" pitchFamily="18" charset="0"/>
              <a:buChar char="–"/>
              <a:defRPr sz="2000"/>
            </a:lvl3pPr>
            <a:lvl4pPr>
              <a:buClr>
                <a:srgbClr val="00529B"/>
              </a:buClr>
              <a:buFont typeface="Constantia" pitchFamily="18" charset="0"/>
              <a:buChar char="–"/>
              <a:defRPr sz="2000"/>
            </a:lvl4pPr>
            <a:lvl5pPr>
              <a:buClr>
                <a:srgbClr val="00529B"/>
              </a:buClr>
              <a:buFont typeface="Constantia" pitchFamily="18" charset="0"/>
              <a:buChar char="–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529B"/>
              </a:buClr>
              <a:defRPr sz="2400"/>
            </a:lvl1pPr>
            <a:lvl2pPr>
              <a:buClr>
                <a:srgbClr val="00529B"/>
              </a:buClr>
              <a:buFont typeface="Constantia" pitchFamily="18" charset="0"/>
              <a:buChar char="–"/>
              <a:defRPr sz="2000"/>
            </a:lvl2pPr>
            <a:lvl3pPr>
              <a:buClr>
                <a:srgbClr val="00529B"/>
              </a:buClr>
              <a:buFont typeface="Constantia" pitchFamily="18" charset="0"/>
              <a:buChar char="–"/>
              <a:defRPr sz="2000"/>
            </a:lvl3pPr>
            <a:lvl4pPr>
              <a:buClr>
                <a:srgbClr val="00529B"/>
              </a:buClr>
              <a:buFont typeface="Constantia" pitchFamily="18" charset="0"/>
              <a:buChar char="–"/>
              <a:defRPr sz="2000"/>
            </a:lvl4pPr>
            <a:lvl5pPr>
              <a:buClr>
                <a:srgbClr val="00529B"/>
              </a:buClr>
              <a:buFont typeface="Constantia" pitchFamily="18" charset="0"/>
              <a:buChar char="–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Rektangel 9"/>
          <p:cNvSpPr/>
          <p:nvPr userDrawn="1"/>
        </p:nvSpPr>
        <p:spPr>
          <a:xfrm rot="10800000">
            <a:off x="500034" y="1285860"/>
            <a:ext cx="5857916" cy="142876"/>
          </a:xfrm>
          <a:prstGeom prst="rect">
            <a:avLst/>
          </a:prstGeom>
          <a:gradFill>
            <a:gsLst>
              <a:gs pos="13000">
                <a:srgbClr val="00529B"/>
              </a:gs>
              <a:gs pos="100000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 w="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11" name="Billede 6" descr="IT EQUIPMENT LOGO 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072188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995710"/>
          </a:xfrm>
        </p:spPr>
        <p:txBody>
          <a:bodyPr anchor="b"/>
          <a:lstStyle>
            <a:lvl1pPr algn="l">
              <a:defRPr sz="3600" b="1">
                <a:solidFill>
                  <a:srgbClr val="0052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buClr>
                <a:srgbClr val="00529B"/>
              </a:buClr>
              <a:buFont typeface="Wingdings" pitchFamily="2" charset="2"/>
              <a:buChar char="§"/>
              <a:defRPr sz="2600">
                <a:latin typeface="+mn-lt"/>
              </a:defRPr>
            </a:lvl1pPr>
            <a:lvl2pPr>
              <a:buClr>
                <a:srgbClr val="00529B"/>
              </a:buClr>
              <a:buFont typeface="Arial" pitchFamily="34" charset="0"/>
              <a:buChar char="•"/>
              <a:defRPr sz="2400">
                <a:latin typeface="+mj-lt"/>
              </a:defRPr>
            </a:lvl2pPr>
            <a:lvl3pPr>
              <a:buClr>
                <a:srgbClr val="00529B"/>
              </a:buClr>
              <a:buFont typeface="Constantia" pitchFamily="18" charset="0"/>
              <a:buChar char="–"/>
              <a:defRPr sz="2000">
                <a:latin typeface="+mj-lt"/>
              </a:defRPr>
            </a:lvl3pPr>
            <a:lvl4pPr>
              <a:buClr>
                <a:srgbClr val="00529B"/>
              </a:buClr>
              <a:buFont typeface="Constantia" pitchFamily="18" charset="0"/>
              <a:buChar char="–"/>
              <a:defRPr sz="2000">
                <a:latin typeface="+mj-lt"/>
              </a:defRPr>
            </a:lvl4pPr>
            <a:lvl5pPr>
              <a:buClr>
                <a:srgbClr val="00529B"/>
              </a:buClr>
              <a:buFont typeface="Constantia" pitchFamily="18" charset="0"/>
              <a:buChar char="–"/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8" name="Rektangel 7"/>
          <p:cNvSpPr/>
          <p:nvPr userDrawn="1"/>
        </p:nvSpPr>
        <p:spPr>
          <a:xfrm rot="10800000">
            <a:off x="500034" y="1285860"/>
            <a:ext cx="5857916" cy="142876"/>
          </a:xfrm>
          <a:prstGeom prst="rect">
            <a:avLst/>
          </a:prstGeom>
          <a:gradFill>
            <a:gsLst>
              <a:gs pos="13000">
                <a:srgbClr val="00529B"/>
              </a:gs>
              <a:gs pos="100000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 w="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9" name="Billede 6" descr="IT EQUIPMENT LOGO 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072188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6" descr="IT EQUIPMENT LOGO 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072188"/>
            <a:ext cx="1143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8E6991-8BBA-4018-8DF0-E837349BCE8C}" type="datetimeFigureOut">
              <a:rPr lang="da-DK"/>
              <a:pPr>
                <a:defRPr/>
              </a:pPr>
              <a:t>02-07-2014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3DF71-8213-4A16-90B2-89B7EEAC451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  <p:sldLayoutId id="2147483700" r:id="rId4"/>
    <p:sldLayoutId id="2147483703" r:id="rId5"/>
    <p:sldLayoutId id="2147483702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Hitachi+data+systems&amp;source=images&amp;cd=&amp;cad=rja&amp;docid=J-SRppbrX-B-SM&amp;tbnid=rEeE7-Uag1VP5M:&amp;ved=0CAUQjRw&amp;url=http://www.simonlong.co.uk/blog/2010/06/14/hitachi-data-systems-bloggers-day-hdsday/&amp;ei=3vs9UbK2GozFswaa6oG4Cg&amp;bvm=bv.43287494,d.Yms&amp;psig=AFQjCNFKKRyQmY4-fi6k4Gsj2-z9uCkJUA&amp;ust=136310296575121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hds+ams1000&amp;source=images&amp;cd=&amp;cad=rja&amp;docid=xvrB3Yo0A0ePVM&amp;tbnid=vvy4RBmi9C_qNM:&amp;ved=0CAUQjRw&amp;url=http://www.sekaimon.com/i390422879003&amp;ei=s-s1UdyNDYnRtAbAg4DYDA&amp;bvm=bv.43148975,d.Yms&amp;psig=AFQjCNFrnA0y7GlGdqvG80LhNE1NZf0h3A&amp;ust=1362574609972887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dk/url?sa=i&amp;rct=j&amp;q=HDS+ams2000&amp;source=images&amp;cd=&amp;cad=rja&amp;docid=gtgDdhH50kxDGM&amp;tbnid=SfTE4wNSWvXVsM:&amp;ved=0CAUQjRw&amp;url=http://www.storagenewsletter.com/news/systems/hds-mid-range-systems-ams-2000&amp;ei=XwQ_UcGpKISNtQbfu4D4BQ&amp;bvm=bv.43287494,d.Yms&amp;psig=AFQjCNEGZ4HEdZyrRRMKWPYujRHPwcGtPQ&amp;ust=136317070670192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dk/url?sa=i&amp;rct=j&amp;q=hds+ams2300&amp;source=images&amp;cd=&amp;cad=rja&amp;docid=hjmk012YOnREBM&amp;tbnid=Y6xc8UuW0VaknM:&amp;ved=0CAUQjRw&amp;url=http://www.lstd.com.cn/Article/smkqm/Servers/Index.html&amp;ei=3AQ_Ua20EszBswb-44G4CQ&amp;bvm=bv.43287494,d.Yms&amp;psig=AFQjCNFQCTJJxkQ24ymhOYjvgueTypXAeg&amp;ust=136317086755892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dk/url?sa=i&amp;rct=j&amp;q=df-f800-rkak&amp;source=images&amp;cd=&amp;cad=rja&amp;docid=9mASwBtX9tIIJM&amp;tbnid=g2yLxLz7ZTLQYM:&amp;ved=0CAUQjRw&amp;url=http://allegro.pl/macierz-dyskowa-hitachi-ibm-15x300gb-sas-delkom-i2991468990.html&amp;ei=Keo1UarcMsXxsganmYDACA&amp;bvm=bv.43148975,d.Yms&amp;psig=AFQjCNHIFNxp1dIPKEGqRW0JTe-6DB1EeQ&amp;ust=1362574237365023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22.jpeg"/><Relationship Id="rId4" Type="http://schemas.openxmlformats.org/officeDocument/2006/relationships/hyperlink" Target="http://www.google.dk/url?sa=i&amp;rct=j&amp;q=df-f800-rkak&amp;source=images&amp;cd=&amp;cad=rja&amp;docid=9mASwBtX9tIIJM&amp;tbnid=ndIn3cdyc0YPOM:&amp;ved=0CAUQjRw&amp;url=http://allegro.pl/macierz-dyskowa-hitachi-ibm-15x300gb-sas-delkom-i2991468990.html&amp;ei=buo1UabFKdDIswbxs4HwBg&amp;bvm=bv.43148975,d.Yms&amp;psig=AFQjCNHIFNxp1dIPKEGqRW0JTe-6DB1EeQ&amp;ust=1362574237365023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dk/url?sa=i&amp;rct=j&amp;q=hitachi+adaptable+modular+storage&amp;source=images&amp;cd=&amp;cad=rja&amp;docid=glsxWHf6QPSFDM&amp;tbnid=tvAwKeSCCMRrnM:&amp;ved=0CAUQjRw&amp;url=http://hitachidatasystems-id.blogspot.com/2008/09/products-hitachi-adaptable-modular.html&amp;ei=meolUfiDO86Rswa_lIGICQ&amp;bvm=bv.42661473,d.Yms&amp;psig=AFQjCNEXkljoWMBwllyLfl5aNWkNFmoVJA&amp;ust=136152573871763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dk/url?sa=i&amp;rct=j&amp;q=hitachi+adaptable+modular+storage&amp;source=images&amp;cd=&amp;cad=rja&amp;docid=BmDK2VKuKfi27M&amp;tbnid=yZ6uWjUAcWYioM:&amp;ved=0CAUQjRw&amp;url=http://www.tech.proact.co.uk/hitachi/hitachi_tagmastore_adaptable_modular_storage_ams1000.htm&amp;ei=xeolUancFc3KtAbit4HACA&amp;bvm=bv.42661473,d.Yms&amp;psig=AFQjCNEXkljoWMBwllyLfl5aNWkNFmoVJA&amp;ust=136152573871763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HDS AMS &amp; AMS 2000 </a:t>
            </a:r>
            <a:r>
              <a:rPr lang="da-DK" dirty="0" err="1" smtClean="0"/>
              <a:t>family</a:t>
            </a:r>
            <a:endParaRPr lang="da-DK" dirty="0"/>
          </a:p>
        </p:txBody>
      </p:sp>
      <p:pic>
        <p:nvPicPr>
          <p:cNvPr id="14342" name="Picture 6" descr="http://farm5.static.flickr.com/4041/4700016092_e5cc59d7b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013176"/>
            <a:ext cx="2592288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923702"/>
          </a:xfrm>
        </p:spPr>
        <p:txBody>
          <a:bodyPr/>
          <a:lstStyle/>
          <a:p>
            <a:r>
              <a:rPr lang="da-DK" dirty="0" smtClean="0"/>
              <a:t>Disk options: Fibre </a:t>
            </a:r>
            <a:r>
              <a:rPr lang="da-DK" dirty="0" err="1" smtClean="0"/>
              <a:t>channel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72Gb 10K</a:t>
            </a:r>
          </a:p>
          <a:p>
            <a:r>
              <a:rPr lang="da-DK" dirty="0" smtClean="0"/>
              <a:t>72Gb 15K</a:t>
            </a:r>
          </a:p>
          <a:p>
            <a:r>
              <a:rPr lang="da-DK" dirty="0" smtClean="0"/>
              <a:t>146Gb 10K</a:t>
            </a:r>
          </a:p>
          <a:p>
            <a:r>
              <a:rPr lang="da-DK" dirty="0" smtClean="0"/>
              <a:t>146Gb 15K</a:t>
            </a:r>
          </a:p>
          <a:p>
            <a:r>
              <a:rPr lang="da-DK" dirty="0" smtClean="0"/>
              <a:t>300Gb 10K</a:t>
            </a:r>
          </a:p>
          <a:p>
            <a:r>
              <a:rPr lang="da-DK" dirty="0" smtClean="0"/>
              <a:t>300Gb 15K</a:t>
            </a:r>
          </a:p>
          <a:p>
            <a:r>
              <a:rPr lang="da-DK" dirty="0" smtClean="0"/>
              <a:t>400Gb 10K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https://encrypted-tbn1.gstatic.com/images?q=tbn:ANd9GcQHZSQ8wRalAtDeaq4SNsURgvJ3javHSAxyybNeThGOpq8C5jBS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23594" y="3549014"/>
            <a:ext cx="2112235" cy="1584176"/>
          </a:xfrm>
          <a:prstGeom prst="rect">
            <a:avLst/>
          </a:prstGeom>
          <a:noFill/>
        </p:spPr>
      </p:pic>
      <p:pic>
        <p:nvPicPr>
          <p:cNvPr id="6" name="Picture 2" descr="https://encrypted-tbn1.gstatic.com/images?q=tbn:ANd9GcQHZSQ8wRalAtDeaq4SNsURgvJ3javHSAxyybNeThGOpq8C5jBS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1444">
            <a:off x="1371339" y="2114610"/>
            <a:ext cx="2112235" cy="1584176"/>
          </a:xfrm>
          <a:prstGeom prst="rect">
            <a:avLst/>
          </a:prstGeom>
          <a:noFill/>
        </p:spPr>
      </p:pic>
      <p:sp>
        <p:nvSpPr>
          <p:cNvPr id="7" name="Tekstboks 6"/>
          <p:cNvSpPr txBox="1"/>
          <p:nvPr/>
        </p:nvSpPr>
        <p:spPr>
          <a:xfrm>
            <a:off x="6660232" y="328498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Priser ligger fra USD50 til USD400</a:t>
            </a:r>
            <a:endParaRPr lang="da-DK" dirty="0"/>
          </a:p>
        </p:txBody>
      </p:sp>
      <p:sp>
        <p:nvSpPr>
          <p:cNvPr id="8" name="Højre klammeparentes 7"/>
          <p:cNvSpPr/>
          <p:nvPr/>
        </p:nvSpPr>
        <p:spPr>
          <a:xfrm>
            <a:off x="5868144" y="1988840"/>
            <a:ext cx="720080" cy="33123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933056"/>
            <a:ext cx="4032448" cy="21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Disk options: SATA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250GB 7.2K</a:t>
            </a:r>
          </a:p>
          <a:p>
            <a:r>
              <a:rPr lang="da-DK" dirty="0" smtClean="0"/>
              <a:t>400GB 7.2K</a:t>
            </a:r>
          </a:p>
          <a:p>
            <a:r>
              <a:rPr lang="da-DK" dirty="0" smtClean="0"/>
              <a:t>500GB 7.2K</a:t>
            </a:r>
          </a:p>
          <a:p>
            <a:r>
              <a:rPr lang="da-DK" dirty="0" smtClean="0"/>
              <a:t>750GB 7.2K</a:t>
            </a:r>
          </a:p>
          <a:p>
            <a:r>
              <a:rPr lang="da-DK" dirty="0" smtClean="0"/>
              <a:t>1TB 7.2K </a:t>
            </a:r>
          </a:p>
          <a:p>
            <a:endParaRPr lang="da-DK" dirty="0"/>
          </a:p>
        </p:txBody>
      </p:sp>
      <p:pic>
        <p:nvPicPr>
          <p:cNvPr id="5" name="Picture 2" descr="https://encrypted-tbn1.gstatic.com/images?q=tbn:ANd9GcQHZSQ8wRalAtDeaq4SNsURgvJ3javHSAxyybNeThGOpq8C5jBS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1444">
            <a:off x="1371338" y="1754570"/>
            <a:ext cx="2112235" cy="1584176"/>
          </a:xfrm>
          <a:prstGeom prst="rect">
            <a:avLst/>
          </a:prstGeom>
          <a:noFill/>
        </p:spPr>
      </p:pic>
      <p:pic>
        <p:nvPicPr>
          <p:cNvPr id="6" name="Picture 2" descr="https://encrypted-tbn1.gstatic.com/images?q=tbn:ANd9GcQHZSQ8wRalAtDeaq4SNsURgvJ3javHSAxyybNeThGOpq8C5jBS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923594" y="3549014"/>
            <a:ext cx="2112235" cy="1584176"/>
          </a:xfrm>
          <a:prstGeom prst="rect">
            <a:avLst/>
          </a:prstGeom>
          <a:noFill/>
        </p:spPr>
      </p:pic>
      <p:sp>
        <p:nvSpPr>
          <p:cNvPr id="7" name="Højre klammeparentes 6"/>
          <p:cNvSpPr/>
          <p:nvPr/>
        </p:nvSpPr>
        <p:spPr>
          <a:xfrm>
            <a:off x="5796136" y="1484784"/>
            <a:ext cx="720080" cy="2376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6660232" y="24208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Priser ligger fra USD80 til USD200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Expansion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dirty="0" smtClean="0"/>
              <a:t>Består af disk </a:t>
            </a:r>
            <a:r>
              <a:rPr lang="da-DK" sz="2200" dirty="0" err="1" smtClean="0"/>
              <a:t>expanion</a:t>
            </a:r>
            <a:r>
              <a:rPr lang="da-DK" sz="2200" dirty="0" smtClean="0"/>
              <a:t> + </a:t>
            </a:r>
            <a:r>
              <a:rPr lang="da-DK" sz="2200" dirty="0" err="1" smtClean="0"/>
              <a:t>rail</a:t>
            </a:r>
            <a:r>
              <a:rPr lang="da-DK" sz="2200" dirty="0" smtClean="0"/>
              <a:t> kit, power </a:t>
            </a:r>
            <a:r>
              <a:rPr lang="da-DK" sz="2200" dirty="0" err="1" smtClean="0"/>
              <a:t>supply</a:t>
            </a:r>
            <a:r>
              <a:rPr lang="da-DK" sz="2200" dirty="0" smtClean="0"/>
              <a:t>, </a:t>
            </a:r>
            <a:r>
              <a:rPr lang="da-DK" sz="2200" dirty="0" err="1" smtClean="0"/>
              <a:t>controller</a:t>
            </a:r>
            <a:r>
              <a:rPr lang="da-DK" sz="2200" dirty="0" smtClean="0"/>
              <a:t> (ENC)</a:t>
            </a:r>
          </a:p>
          <a:p>
            <a:r>
              <a:rPr lang="da-DK" sz="2200" dirty="0" smtClean="0"/>
              <a:t>Hver </a:t>
            </a:r>
            <a:r>
              <a:rPr lang="da-DK" sz="2200" dirty="0" err="1" smtClean="0"/>
              <a:t>expansion</a:t>
            </a:r>
            <a:r>
              <a:rPr lang="da-DK" sz="2200" dirty="0" smtClean="0"/>
              <a:t> kan indeholde 15 diske</a:t>
            </a:r>
          </a:p>
          <a:p>
            <a:r>
              <a:rPr lang="da-DK" sz="2200" dirty="0" smtClean="0"/>
              <a:t>Findes i FC og SATA model</a:t>
            </a:r>
          </a:p>
          <a:p>
            <a:r>
              <a:rPr lang="da-DK" sz="2200" dirty="0" smtClean="0"/>
              <a:t>Har en relativ lav værdi for os, så kan i vise tilfælde bruges til at lukke handel med</a:t>
            </a:r>
          </a:p>
          <a:p>
            <a:pPr>
              <a:buNone/>
            </a:pP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27146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i.ebayimg.com/00/s/OTQ5WDE2MDA=/$(KGrHqR,!q!E-wWoKSJUBPvRPhi7Y!~~60_1.JPG?set_id=88000050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2555776" cy="151429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365104"/>
            <a:ext cx="3196208" cy="23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35792"/>
          </a:xfrm>
        </p:spPr>
        <p:txBody>
          <a:bodyPr/>
          <a:lstStyle/>
          <a:p>
            <a:r>
              <a:rPr lang="da-DK" dirty="0" smtClean="0"/>
              <a:t>HDS </a:t>
            </a:r>
            <a:r>
              <a:rPr lang="da-DK" dirty="0" err="1" smtClean="0"/>
              <a:t>Adaptable</a:t>
            </a:r>
            <a:r>
              <a:rPr lang="da-DK" dirty="0" smtClean="0"/>
              <a:t> </a:t>
            </a:r>
            <a:r>
              <a:rPr lang="da-DK" dirty="0" err="1" smtClean="0"/>
              <a:t>Modular</a:t>
            </a:r>
            <a:r>
              <a:rPr lang="da-DK" dirty="0" smtClean="0"/>
              <a:t> </a:t>
            </a:r>
            <a:r>
              <a:rPr lang="da-DK" dirty="0" err="1" smtClean="0"/>
              <a:t>Storage</a:t>
            </a:r>
            <a:r>
              <a:rPr lang="da-DK" dirty="0" smtClean="0"/>
              <a:t> 2000 </a:t>
            </a:r>
            <a:endParaRPr lang="da-DK" dirty="0"/>
          </a:p>
        </p:txBody>
      </p:sp>
      <p:pic>
        <p:nvPicPr>
          <p:cNvPr id="1026" name="Picture 2" descr="http://www.storagenewsletter.com/images/public/sites/StorageNewsletter.com/articles/icono2/hdsams2500doublerackright_54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2409825" cy="3762376"/>
          </a:xfrm>
          <a:prstGeom prst="rect">
            <a:avLst/>
          </a:prstGeom>
          <a:noFill/>
        </p:spPr>
      </p:pic>
      <p:pic>
        <p:nvPicPr>
          <p:cNvPr id="1030" name="Picture 6" descr="http://www.lstd.com.cn/Article/UploadFiles/201206/201206131609534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060848"/>
            <a:ext cx="3762375" cy="3762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Tekniske specifikationer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smtClean="0"/>
              <a:t>AMS2000 </a:t>
            </a:r>
            <a:r>
              <a:rPr lang="da-DK" b="1" dirty="0" err="1" smtClean="0"/>
              <a:t>family</a:t>
            </a:r>
            <a:endParaRPr lang="da-DK" b="1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403648" y="2636912"/>
          <a:ext cx="6096000" cy="1956420"/>
        </p:xfrm>
        <a:graphic>
          <a:graphicData uri="http://schemas.openxmlformats.org/drawingml/2006/table">
            <a:tbl>
              <a:tblPr/>
              <a:tblGrid>
                <a:gridCol w="2161049"/>
                <a:gridCol w="2018249"/>
                <a:gridCol w="1916702"/>
              </a:tblGrid>
              <a:tr h="4000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Serien består af: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680070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AMS2100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AMS2300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AMS2500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 TB SATA</a:t>
                      </a:r>
                      <a:b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 TB 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 TB SATA</a:t>
                      </a:r>
                      <a:b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 TB 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472 TB SATA</a:t>
                      </a:r>
                      <a:b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 TB 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4GB-8Gb Cache memory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8GB-16GB Cache memory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16GB-32GB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Cache</a:t>
                      </a:r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memory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Tekniske specifikationer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Sammenligning af AMS og AMS2000</a:t>
            </a:r>
            <a:endParaRPr lang="da-DK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1259632" y="4365104"/>
          <a:ext cx="6096000" cy="1266825"/>
        </p:xfrm>
        <a:graphic>
          <a:graphicData uri="http://schemas.openxmlformats.org/drawingml/2006/table">
            <a:tbl>
              <a:tblPr/>
              <a:tblGrid>
                <a:gridCol w="2161049"/>
                <a:gridCol w="2018249"/>
                <a:gridCol w="1916702"/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AMS2100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AMS2300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AMS2500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 TB SATA</a:t>
                      </a:r>
                      <a:b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 TB 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 TB SATA</a:t>
                      </a:r>
                      <a:b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 TB 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472 TB SATA</a:t>
                      </a:r>
                      <a:b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 TB 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4GB-8Gb Cache memory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8GB-16GB Cache memory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16GB-32GB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Cache</a:t>
                      </a:r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memory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259632" y="2492896"/>
          <a:ext cx="6120680" cy="1261775"/>
        </p:xfrm>
        <a:graphic>
          <a:graphicData uri="http://schemas.openxmlformats.org/drawingml/2006/table">
            <a:tbl>
              <a:tblPr/>
              <a:tblGrid>
                <a:gridCol w="2143468"/>
                <a:gridCol w="2000570"/>
                <a:gridCol w="1976642"/>
              </a:tblGrid>
              <a:tr h="407322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AMS200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AMS500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AMS1000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49,5 TB SATA Raw capacity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31,5 TB FC Raw capacity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88,5 TB Raw capacity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67,5 TB FC Raw capacity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173,8 TB SATA Raw capacity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129,4 TB FC Raw capacity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1GB - 4GB Cache memory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2GB-8GB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Cache</a:t>
                      </a:r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memory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4GB-16GB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Cache</a:t>
                      </a:r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memory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Opbygning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600" dirty="0" smtClean="0"/>
              <a:t>Base unit</a:t>
            </a:r>
          </a:p>
          <a:p>
            <a:r>
              <a:rPr lang="da-DK" sz="3600" dirty="0" smtClean="0"/>
              <a:t>Disk options</a:t>
            </a:r>
          </a:p>
          <a:p>
            <a:r>
              <a:rPr lang="da-DK" sz="3600" dirty="0" smtClean="0"/>
              <a:t>Disk </a:t>
            </a:r>
            <a:r>
              <a:rPr lang="da-DK" sz="3600" dirty="0" err="1" smtClean="0"/>
              <a:t>expansion</a:t>
            </a:r>
            <a:endParaRPr lang="da-D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Base Unit AMS2100 og AMS2300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131840" y="1484784"/>
            <a:ext cx="5688632" cy="5112568"/>
          </a:xfrm>
        </p:spPr>
        <p:txBody>
          <a:bodyPr/>
          <a:lstStyle/>
          <a:p>
            <a:r>
              <a:rPr lang="da-DK" sz="1800" dirty="0" smtClean="0"/>
              <a:t>AMS2100 og AMS2300 bygges op af:</a:t>
            </a:r>
          </a:p>
          <a:p>
            <a:pPr lvl="1"/>
            <a:r>
              <a:rPr lang="da-DK" sz="1800" dirty="0" smtClean="0"/>
              <a:t>1 Base unit</a:t>
            </a:r>
          </a:p>
          <a:p>
            <a:pPr lvl="1"/>
            <a:r>
              <a:rPr lang="da-DK" sz="1800" dirty="0" smtClean="0"/>
              <a:t>1 eller 2 </a:t>
            </a:r>
            <a:r>
              <a:rPr lang="da-DK" sz="1800" dirty="0" err="1" smtClean="0"/>
              <a:t>controllere</a:t>
            </a:r>
            <a:endParaRPr lang="da-DK" sz="1800" dirty="0" smtClean="0"/>
          </a:p>
          <a:p>
            <a:pPr lvl="2"/>
            <a:r>
              <a:rPr lang="da-DK" sz="1800" dirty="0" smtClean="0"/>
              <a:t>1Gb, 2Gb eller 4Gb </a:t>
            </a:r>
            <a:r>
              <a:rPr lang="da-DK" sz="1800" dirty="0" err="1" smtClean="0"/>
              <a:t>cache</a:t>
            </a:r>
            <a:r>
              <a:rPr lang="da-DK" sz="1800" dirty="0" smtClean="0"/>
              <a:t> </a:t>
            </a:r>
            <a:r>
              <a:rPr lang="da-DK" sz="1800" dirty="0" err="1" smtClean="0"/>
              <a:t>memory</a:t>
            </a:r>
            <a:r>
              <a:rPr lang="da-DK" sz="1800" dirty="0" smtClean="0"/>
              <a:t> modul</a:t>
            </a:r>
          </a:p>
          <a:p>
            <a:pPr lvl="2"/>
            <a:r>
              <a:rPr lang="da-DK" sz="1800" dirty="0" smtClean="0"/>
              <a:t>Interface </a:t>
            </a:r>
            <a:r>
              <a:rPr lang="da-DK" sz="1800" dirty="0" err="1" smtClean="0"/>
              <a:t>connection</a:t>
            </a:r>
            <a:r>
              <a:rPr lang="da-DK" sz="1800" dirty="0" smtClean="0"/>
              <a:t> </a:t>
            </a:r>
            <a:r>
              <a:rPr lang="da-DK" sz="1800" dirty="0" err="1" smtClean="0"/>
              <a:t>board</a:t>
            </a:r>
            <a:r>
              <a:rPr lang="da-DK" sz="1800" dirty="0" smtClean="0"/>
              <a:t> (FC eller </a:t>
            </a:r>
            <a:r>
              <a:rPr lang="da-DK" sz="1800" dirty="0" err="1" smtClean="0"/>
              <a:t>iSCSI</a:t>
            </a:r>
            <a:r>
              <a:rPr lang="da-DK" sz="1800" dirty="0" smtClean="0"/>
              <a:t>)</a:t>
            </a:r>
          </a:p>
          <a:p>
            <a:pPr lvl="1"/>
            <a:r>
              <a:rPr lang="da-DK" sz="1800" dirty="0" smtClean="0"/>
              <a:t>2 x Power </a:t>
            </a:r>
            <a:r>
              <a:rPr lang="da-DK" sz="1800" dirty="0" err="1" smtClean="0"/>
              <a:t>supply</a:t>
            </a:r>
            <a:endParaRPr lang="da-DK" sz="1800" dirty="0" smtClean="0"/>
          </a:p>
          <a:p>
            <a:pPr lvl="1"/>
            <a:r>
              <a:rPr lang="da-DK" sz="1800" dirty="0" smtClean="0"/>
              <a:t>2 x </a:t>
            </a:r>
            <a:r>
              <a:rPr lang="da-DK" sz="1800" dirty="0" err="1" smtClean="0"/>
              <a:t>Battery</a:t>
            </a:r>
            <a:r>
              <a:rPr lang="da-DK" sz="1800" dirty="0" smtClean="0"/>
              <a:t> unit</a:t>
            </a:r>
          </a:p>
          <a:p>
            <a:pPr lvl="2"/>
            <a:endParaRPr lang="da-DK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3656055" cy="242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2952328" cy="215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Base unit AMS2500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484784"/>
            <a:ext cx="5389438" cy="4641379"/>
          </a:xfrm>
        </p:spPr>
        <p:txBody>
          <a:bodyPr/>
          <a:lstStyle/>
          <a:p>
            <a:r>
              <a:rPr lang="da-DK" sz="1800" dirty="0" smtClean="0"/>
              <a:t>AMS2500 bygges op af:</a:t>
            </a:r>
          </a:p>
          <a:p>
            <a:pPr lvl="1"/>
            <a:r>
              <a:rPr lang="da-DK" sz="1800" dirty="0" smtClean="0"/>
              <a:t>1 Base unit</a:t>
            </a:r>
          </a:p>
          <a:p>
            <a:pPr lvl="1"/>
            <a:r>
              <a:rPr lang="da-DK" sz="1800" dirty="0" smtClean="0"/>
              <a:t>2 </a:t>
            </a:r>
            <a:r>
              <a:rPr lang="da-DK" sz="1800" dirty="0" err="1" smtClean="0"/>
              <a:t>controllere</a:t>
            </a:r>
            <a:endParaRPr lang="da-DK" sz="1800" dirty="0" smtClean="0"/>
          </a:p>
          <a:p>
            <a:pPr lvl="2"/>
            <a:r>
              <a:rPr lang="da-DK" sz="1800" dirty="0" smtClean="0"/>
              <a:t>1Gb, 2Gb eller 4Gb </a:t>
            </a:r>
            <a:r>
              <a:rPr lang="da-DK" sz="1800" dirty="0" err="1" smtClean="0"/>
              <a:t>cache</a:t>
            </a:r>
            <a:r>
              <a:rPr lang="da-DK" sz="1800" dirty="0" smtClean="0"/>
              <a:t> </a:t>
            </a:r>
            <a:r>
              <a:rPr lang="da-DK" sz="1800" dirty="0" err="1" smtClean="0"/>
              <a:t>memory</a:t>
            </a:r>
            <a:r>
              <a:rPr lang="da-DK" sz="1800" dirty="0" smtClean="0"/>
              <a:t> </a:t>
            </a:r>
            <a:r>
              <a:rPr lang="da-DK" sz="1800" dirty="0" err="1" smtClean="0"/>
              <a:t>module</a:t>
            </a:r>
            <a:endParaRPr lang="da-DK" sz="1800" dirty="0" smtClean="0"/>
          </a:p>
          <a:p>
            <a:pPr lvl="2"/>
            <a:r>
              <a:rPr lang="da-DK" sz="1800" dirty="0" smtClean="0"/>
              <a:t>Interface </a:t>
            </a:r>
            <a:r>
              <a:rPr lang="da-DK" sz="1800" dirty="0" err="1" smtClean="0"/>
              <a:t>connection</a:t>
            </a:r>
            <a:r>
              <a:rPr lang="da-DK" sz="1800" dirty="0" smtClean="0"/>
              <a:t> </a:t>
            </a:r>
            <a:r>
              <a:rPr lang="da-DK" sz="1800" dirty="0" err="1" smtClean="0"/>
              <a:t>board</a:t>
            </a:r>
            <a:r>
              <a:rPr lang="da-DK" sz="1800" dirty="0" smtClean="0"/>
              <a:t> (FC eller </a:t>
            </a:r>
            <a:r>
              <a:rPr lang="da-DK" sz="1800" dirty="0" err="1" smtClean="0"/>
              <a:t>iSCSI</a:t>
            </a:r>
            <a:r>
              <a:rPr lang="da-DK" sz="1800" dirty="0" smtClean="0"/>
              <a:t>)</a:t>
            </a:r>
          </a:p>
          <a:p>
            <a:pPr lvl="1"/>
            <a:r>
              <a:rPr lang="da-DK" sz="1800" dirty="0" smtClean="0"/>
              <a:t>2 x Fan </a:t>
            </a:r>
            <a:r>
              <a:rPr lang="da-DK" sz="1800" dirty="0" err="1" smtClean="0"/>
              <a:t>assembly</a:t>
            </a:r>
            <a:endParaRPr lang="da-DK" sz="1800" dirty="0" smtClean="0"/>
          </a:p>
          <a:p>
            <a:pPr lvl="1"/>
            <a:r>
              <a:rPr lang="da-DK" sz="1800" dirty="0" smtClean="0"/>
              <a:t>2 x Power </a:t>
            </a:r>
            <a:r>
              <a:rPr lang="da-DK" sz="1800" dirty="0" err="1" smtClean="0"/>
              <a:t>supply</a:t>
            </a:r>
            <a:endParaRPr lang="da-DK" sz="1800" dirty="0" smtClean="0"/>
          </a:p>
          <a:p>
            <a:pPr lvl="1"/>
            <a:r>
              <a:rPr lang="da-DK" sz="1800" dirty="0" smtClean="0"/>
              <a:t>2-4x </a:t>
            </a:r>
            <a:r>
              <a:rPr lang="da-DK" sz="1800" dirty="0" err="1" smtClean="0"/>
              <a:t>Battery</a:t>
            </a:r>
            <a:r>
              <a:rPr lang="da-DK" sz="1800" dirty="0" smtClean="0"/>
              <a:t> unit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096344" cy="251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57874"/>
            <a:ext cx="3909366" cy="26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923702"/>
          </a:xfrm>
        </p:spPr>
        <p:txBody>
          <a:bodyPr/>
          <a:lstStyle/>
          <a:p>
            <a:r>
              <a:rPr lang="da-DK" dirty="0" smtClean="0"/>
              <a:t>Disk options: SAS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dirty="0" smtClean="0"/>
          </a:p>
          <a:p>
            <a:r>
              <a:rPr lang="da-DK" dirty="0" smtClean="0"/>
              <a:t>146Gb 15K</a:t>
            </a:r>
          </a:p>
          <a:p>
            <a:r>
              <a:rPr lang="da-DK" dirty="0" smtClean="0"/>
              <a:t>300Gb 15K</a:t>
            </a:r>
          </a:p>
          <a:p>
            <a:r>
              <a:rPr lang="da-DK" dirty="0" smtClean="0"/>
              <a:t>400Gb 10K</a:t>
            </a:r>
          </a:p>
          <a:p>
            <a:r>
              <a:rPr lang="da-DK" dirty="0" smtClean="0"/>
              <a:t>450Gb 15K</a:t>
            </a:r>
          </a:p>
          <a:p>
            <a:r>
              <a:rPr lang="da-DK" dirty="0" smtClean="0"/>
              <a:t>600Gb 15K</a:t>
            </a:r>
          </a:p>
          <a:p>
            <a:r>
              <a:rPr lang="da-DK" dirty="0" smtClean="0"/>
              <a:t>2TB 7.2K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https://encrypted-tbn1.gstatic.com/images?q=tbn:ANd9GcQHZSQ8wRalAtDeaq4SNsURgvJ3javHSAxyybNeThGOpq8C5jBS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23594" y="3549014"/>
            <a:ext cx="2112235" cy="1584176"/>
          </a:xfrm>
          <a:prstGeom prst="rect">
            <a:avLst/>
          </a:prstGeom>
          <a:noFill/>
        </p:spPr>
      </p:pic>
      <p:pic>
        <p:nvPicPr>
          <p:cNvPr id="6" name="Picture 2" descr="https://encrypted-tbn1.gstatic.com/images?q=tbn:ANd9GcQHZSQ8wRalAtDeaq4SNsURgvJ3javHSAxyybNeThGOpq8C5jBS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1444">
            <a:off x="1371339" y="2114610"/>
            <a:ext cx="2112235" cy="1584176"/>
          </a:xfrm>
          <a:prstGeom prst="rect">
            <a:avLst/>
          </a:prstGeom>
          <a:noFill/>
        </p:spPr>
      </p:pic>
      <p:sp>
        <p:nvSpPr>
          <p:cNvPr id="7" name="Tekstboks 6"/>
          <p:cNvSpPr txBox="1"/>
          <p:nvPr/>
        </p:nvSpPr>
        <p:spPr>
          <a:xfrm>
            <a:off x="6660232" y="314096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Priser ligger fra USD200 til USD600</a:t>
            </a:r>
            <a:endParaRPr lang="da-DK" dirty="0"/>
          </a:p>
        </p:txBody>
      </p:sp>
      <p:sp>
        <p:nvSpPr>
          <p:cNvPr id="8" name="Højre klammeparentes 7"/>
          <p:cNvSpPr/>
          <p:nvPr/>
        </p:nvSpPr>
        <p:spPr>
          <a:xfrm>
            <a:off x="5868144" y="1988840"/>
            <a:ext cx="720080" cy="28803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Generel information</a:t>
            </a:r>
          </a:p>
          <a:p>
            <a:r>
              <a:rPr lang="da-DK" dirty="0" smtClean="0"/>
              <a:t>HDS </a:t>
            </a:r>
            <a:r>
              <a:rPr lang="da-DK" dirty="0" err="1" smtClean="0"/>
              <a:t>Adaptable</a:t>
            </a:r>
            <a:r>
              <a:rPr lang="da-DK" dirty="0" smtClean="0"/>
              <a:t> </a:t>
            </a:r>
            <a:r>
              <a:rPr lang="da-DK" dirty="0" err="1" smtClean="0"/>
              <a:t>Modular</a:t>
            </a:r>
            <a:r>
              <a:rPr lang="da-DK" dirty="0" smtClean="0"/>
              <a:t> </a:t>
            </a:r>
            <a:r>
              <a:rPr lang="da-DK" dirty="0" err="1" smtClean="0"/>
              <a:t>Storage</a:t>
            </a:r>
            <a:r>
              <a:rPr lang="da-DK" dirty="0" smtClean="0"/>
              <a:t> (AMS)</a:t>
            </a:r>
            <a:endParaRPr lang="da-DK" sz="1800" dirty="0" smtClean="0"/>
          </a:p>
          <a:p>
            <a:pPr lvl="1"/>
            <a:r>
              <a:rPr lang="da-DK" sz="1800" dirty="0" smtClean="0"/>
              <a:t>Tekniske specifikationer</a:t>
            </a:r>
          </a:p>
          <a:p>
            <a:pPr lvl="1"/>
            <a:r>
              <a:rPr lang="da-DK" sz="1800" dirty="0" smtClean="0"/>
              <a:t>Opbygning</a:t>
            </a:r>
          </a:p>
          <a:p>
            <a:r>
              <a:rPr lang="da-DK" dirty="0" smtClean="0"/>
              <a:t>HDS </a:t>
            </a:r>
            <a:r>
              <a:rPr lang="da-DK" dirty="0" err="1" smtClean="0"/>
              <a:t>Adaptable</a:t>
            </a:r>
            <a:r>
              <a:rPr lang="da-DK" dirty="0" smtClean="0"/>
              <a:t> </a:t>
            </a:r>
            <a:r>
              <a:rPr lang="da-DK" dirty="0" err="1" smtClean="0"/>
              <a:t>Modular</a:t>
            </a:r>
            <a:r>
              <a:rPr lang="da-DK" dirty="0" smtClean="0"/>
              <a:t> </a:t>
            </a:r>
            <a:r>
              <a:rPr lang="da-DK" dirty="0" err="1" smtClean="0"/>
              <a:t>Storage</a:t>
            </a:r>
            <a:r>
              <a:rPr lang="da-DK" dirty="0" smtClean="0"/>
              <a:t> 2000 (AMS 2000)</a:t>
            </a:r>
          </a:p>
          <a:p>
            <a:pPr lvl="1"/>
            <a:r>
              <a:rPr lang="da-DK" sz="1800" dirty="0" smtClean="0"/>
              <a:t>Tekniske specifikationer</a:t>
            </a:r>
          </a:p>
          <a:p>
            <a:pPr lvl="1"/>
            <a:r>
              <a:rPr lang="da-DK" sz="1800" dirty="0" smtClean="0"/>
              <a:t>Opbygning</a:t>
            </a:r>
            <a:endParaRPr lang="da-DK" sz="2400" dirty="0" smtClean="0"/>
          </a:p>
          <a:p>
            <a:r>
              <a:rPr lang="da-DK" dirty="0" smtClean="0"/>
              <a:t>Partnummer system</a:t>
            </a:r>
          </a:p>
          <a:p>
            <a:r>
              <a:rPr lang="da-DK" dirty="0" smtClean="0"/>
              <a:t>Spørgsmål</a:t>
            </a:r>
          </a:p>
          <a:p>
            <a:endParaRPr lang="da-DK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933056"/>
            <a:ext cx="4032448" cy="21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Disk options: SATA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1TB 7.2K</a:t>
            </a:r>
          </a:p>
          <a:p>
            <a:r>
              <a:rPr lang="da-DK" dirty="0" smtClean="0"/>
              <a:t>2TB 7.2K</a:t>
            </a:r>
          </a:p>
          <a:p>
            <a:r>
              <a:rPr lang="da-DK" dirty="0" smtClean="0"/>
              <a:t>3TB 7.2K </a:t>
            </a:r>
          </a:p>
          <a:p>
            <a:endParaRPr lang="da-DK" dirty="0"/>
          </a:p>
        </p:txBody>
      </p:sp>
      <p:pic>
        <p:nvPicPr>
          <p:cNvPr id="5" name="Picture 2" descr="https://encrypted-tbn1.gstatic.com/images?q=tbn:ANd9GcQHZSQ8wRalAtDeaq4SNsURgvJ3javHSAxyybNeThGOpq8C5jBS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1444">
            <a:off x="1371338" y="1754570"/>
            <a:ext cx="2112235" cy="1584176"/>
          </a:xfrm>
          <a:prstGeom prst="rect">
            <a:avLst/>
          </a:prstGeom>
          <a:noFill/>
        </p:spPr>
      </p:pic>
      <p:pic>
        <p:nvPicPr>
          <p:cNvPr id="6" name="Picture 2" descr="https://encrypted-tbn1.gstatic.com/images?q=tbn:ANd9GcQHZSQ8wRalAtDeaq4SNsURgvJ3javHSAxyybNeThGOpq8C5jBS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923594" y="3549014"/>
            <a:ext cx="2112235" cy="1584176"/>
          </a:xfrm>
          <a:prstGeom prst="rect">
            <a:avLst/>
          </a:prstGeom>
          <a:noFill/>
        </p:spPr>
      </p:pic>
      <p:sp>
        <p:nvSpPr>
          <p:cNvPr id="7" name="Højre klammeparentes 6"/>
          <p:cNvSpPr/>
          <p:nvPr/>
        </p:nvSpPr>
        <p:spPr>
          <a:xfrm>
            <a:off x="5508104" y="1484784"/>
            <a:ext cx="720080" cy="158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6516216" y="198884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Priser ligger fra USD125 til USD600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Disk </a:t>
            </a:r>
            <a:r>
              <a:rPr lang="da-DK" dirty="0" err="1" smtClean="0"/>
              <a:t>expansion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Består af disk </a:t>
            </a:r>
            <a:r>
              <a:rPr lang="da-DK" dirty="0" err="1" smtClean="0"/>
              <a:t>expanion</a:t>
            </a:r>
            <a:r>
              <a:rPr lang="da-DK" dirty="0" smtClean="0"/>
              <a:t> + </a:t>
            </a:r>
            <a:r>
              <a:rPr lang="da-DK" dirty="0" err="1" smtClean="0"/>
              <a:t>rail</a:t>
            </a:r>
            <a:r>
              <a:rPr lang="da-DK" dirty="0" smtClean="0"/>
              <a:t> kit, power </a:t>
            </a:r>
            <a:r>
              <a:rPr lang="da-DK" dirty="0" err="1" smtClean="0"/>
              <a:t>supply</a:t>
            </a:r>
            <a:r>
              <a:rPr lang="da-DK" dirty="0" smtClean="0"/>
              <a:t>, </a:t>
            </a:r>
            <a:r>
              <a:rPr lang="da-DK" dirty="0" err="1" smtClean="0"/>
              <a:t>controller</a:t>
            </a:r>
            <a:r>
              <a:rPr lang="da-DK" dirty="0" smtClean="0"/>
              <a:t> (ENC)</a:t>
            </a:r>
          </a:p>
          <a:p>
            <a:r>
              <a:rPr lang="da-DK" dirty="0" smtClean="0"/>
              <a:t>Hver </a:t>
            </a:r>
            <a:r>
              <a:rPr lang="da-DK" dirty="0" err="1" smtClean="0"/>
              <a:t>expansion</a:t>
            </a:r>
            <a:r>
              <a:rPr lang="da-DK" dirty="0" smtClean="0"/>
              <a:t> kan indeholde 15 diske, både SAS og SATA</a:t>
            </a:r>
          </a:p>
          <a:p>
            <a:r>
              <a:rPr lang="da-DK" dirty="0" smtClean="0"/>
              <a:t>Har en relativ lav værdi for os, så kan i vise tilfælde bruges til at lukke handel med</a:t>
            </a:r>
          </a:p>
        </p:txBody>
      </p:sp>
      <p:pic>
        <p:nvPicPr>
          <p:cNvPr id="1026" name="Picture 2" descr="http://delkomgroup.pl/allegro/photo/macierze/hitachi/f800-rkak_01_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024336" cy="2258172"/>
          </a:xfrm>
          <a:prstGeom prst="rect">
            <a:avLst/>
          </a:prstGeom>
          <a:noFill/>
        </p:spPr>
      </p:pic>
      <p:pic>
        <p:nvPicPr>
          <p:cNvPr id="1028" name="Picture 4" descr="http://delkomgroup.pl/allegro/photo/macierze/hitachi/f800-rkak_03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130" y="4149080"/>
            <a:ext cx="2700298" cy="201622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437112"/>
            <a:ext cx="3024336" cy="21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Eksempel AMS:</a:t>
            </a:r>
          </a:p>
          <a:p>
            <a:pPr lvl="1"/>
            <a:r>
              <a:rPr lang="da-DK" b="1" dirty="0" smtClean="0"/>
              <a:t>DF-F700</a:t>
            </a:r>
            <a:r>
              <a:rPr lang="da-DK" dirty="0" smtClean="0"/>
              <a:t>-AGF72</a:t>
            </a:r>
          </a:p>
          <a:p>
            <a:pPr lvl="1"/>
            <a:r>
              <a:rPr lang="da-DK" b="1" dirty="0" smtClean="0"/>
              <a:t>3272</a:t>
            </a:r>
            <a:r>
              <a:rPr lang="da-DK" dirty="0" smtClean="0"/>
              <a:t>219-A</a:t>
            </a:r>
          </a:p>
          <a:p>
            <a:pPr lvl="1"/>
            <a:endParaRPr lang="da-DK" dirty="0" smtClean="0"/>
          </a:p>
          <a:p>
            <a:r>
              <a:rPr lang="da-DK" dirty="0" smtClean="0"/>
              <a:t>Eksempel AMS2000:</a:t>
            </a:r>
          </a:p>
          <a:p>
            <a:pPr lvl="1"/>
            <a:r>
              <a:rPr lang="da-DK" b="1" dirty="0" smtClean="0"/>
              <a:t>DF-F800</a:t>
            </a:r>
            <a:r>
              <a:rPr lang="da-DK" dirty="0" smtClean="0"/>
              <a:t>-AKH146</a:t>
            </a:r>
          </a:p>
          <a:p>
            <a:pPr lvl="1"/>
            <a:r>
              <a:rPr lang="da-DK" b="1" dirty="0" smtClean="0"/>
              <a:t>3276</a:t>
            </a:r>
            <a:r>
              <a:rPr lang="da-DK" dirty="0" smtClean="0"/>
              <a:t>138-A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 smtClean="0"/>
          </a:p>
          <a:p>
            <a:pPr>
              <a:buNone/>
            </a:pPr>
            <a:r>
              <a:rPr lang="da-DK" sz="2400" dirty="0" smtClean="0"/>
              <a:t>= AMS 72GB 10K disk</a:t>
            </a:r>
          </a:p>
          <a:p>
            <a:pPr>
              <a:buNone/>
            </a:pPr>
            <a:r>
              <a:rPr lang="da-DK" sz="2400" dirty="0" smtClean="0"/>
              <a:t>= AMS 72GB 10K disk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r>
              <a:rPr lang="da-DK" sz="2400" dirty="0" smtClean="0"/>
              <a:t>=AMS2000 146GB 15K disk</a:t>
            </a:r>
          </a:p>
          <a:p>
            <a:pPr>
              <a:buNone/>
            </a:pPr>
            <a:r>
              <a:rPr lang="da-DK" sz="2400" dirty="0" smtClean="0"/>
              <a:t>=AMS2000 146GB 15K disk</a:t>
            </a:r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Partnummer systemet </a:t>
            </a:r>
            <a:endParaRPr lang="da-D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Partnummer systemet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Eksempel AMS:</a:t>
            </a:r>
          </a:p>
          <a:p>
            <a:pPr lvl="1"/>
            <a:r>
              <a:rPr lang="da-DK" b="1" dirty="0" smtClean="0"/>
              <a:t>3272219</a:t>
            </a:r>
            <a:r>
              <a:rPr lang="da-DK" dirty="0" smtClean="0"/>
              <a:t>-A		= 72GB 10K disk</a:t>
            </a:r>
          </a:p>
          <a:p>
            <a:pPr lvl="1"/>
            <a:r>
              <a:rPr lang="da-DK" dirty="0" smtClean="0"/>
              <a:t>3272219-B		= 72GB 15K disk</a:t>
            </a:r>
          </a:p>
          <a:p>
            <a:pPr lvl="1"/>
            <a:r>
              <a:rPr lang="da-DK" dirty="0" smtClean="0"/>
              <a:t>3272219-C		= 146GB 10K disk</a:t>
            </a:r>
          </a:p>
          <a:p>
            <a:pPr lvl="1"/>
            <a:r>
              <a:rPr lang="da-DK" dirty="0" smtClean="0"/>
              <a:t>3272219-D		= 146GB 15K disk</a:t>
            </a:r>
          </a:p>
          <a:p>
            <a:pPr lvl="1"/>
            <a:r>
              <a:rPr lang="da-DK" dirty="0" smtClean="0"/>
              <a:t>3272219-E		= 300GB 10K disk</a:t>
            </a:r>
          </a:p>
          <a:p>
            <a:pPr lvl="1"/>
            <a:r>
              <a:rPr lang="da-DK" dirty="0" smtClean="0"/>
              <a:t>3272219-F		= 300GB 15K disk</a:t>
            </a:r>
          </a:p>
          <a:p>
            <a:pPr lvl="1"/>
            <a:r>
              <a:rPr lang="da-DK" dirty="0" smtClean="0"/>
              <a:t>3272219-G		= 400GB 10K disk</a:t>
            </a:r>
            <a:endParaRPr lang="da-DK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Partnummer systemet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Eksempel AMS2000</a:t>
            </a:r>
          </a:p>
          <a:p>
            <a:pPr lvl="1"/>
            <a:r>
              <a:rPr lang="da-DK" b="1" dirty="0" smtClean="0"/>
              <a:t>3276138</a:t>
            </a:r>
            <a:r>
              <a:rPr lang="da-DK" dirty="0" smtClean="0"/>
              <a:t>-A		= 146GB 15K disk</a:t>
            </a:r>
          </a:p>
          <a:p>
            <a:pPr lvl="1"/>
            <a:r>
              <a:rPr lang="da-DK" dirty="0" smtClean="0"/>
              <a:t>3276138-B		= 300GB 15K disk</a:t>
            </a:r>
          </a:p>
          <a:p>
            <a:pPr lvl="1"/>
            <a:r>
              <a:rPr lang="da-DK" dirty="0" smtClean="0"/>
              <a:t>3276138-C		= 450GB 15K disk</a:t>
            </a:r>
          </a:p>
          <a:p>
            <a:pPr lvl="1"/>
            <a:r>
              <a:rPr lang="da-DK" dirty="0" smtClean="0"/>
              <a:t>3276138-D		= 600GB 15K disk</a:t>
            </a:r>
            <a:endParaRPr lang="da-DK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</a:t>
            </a:r>
            <a:endParaRPr lang="da-DK" dirty="0"/>
          </a:p>
        </p:txBody>
      </p:sp>
      <p:sp>
        <p:nvSpPr>
          <p:cNvPr id="4" name="Hjælp 3">
            <a:hlinkClick r:id="" action="ppaction://noaction" highlightClick="1"/>
          </p:cNvPr>
          <p:cNvSpPr/>
          <p:nvPr/>
        </p:nvSpPr>
        <p:spPr>
          <a:xfrm>
            <a:off x="1475656" y="2060848"/>
            <a:ext cx="5328592" cy="3672408"/>
          </a:xfrm>
          <a:prstGeom prst="actionButtonHelp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På gensyn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Mange tak for jeres tid</a:t>
            </a:r>
          </a:p>
          <a:p>
            <a:endParaRPr lang="da-DK" dirty="0" smtClean="0"/>
          </a:p>
          <a:p>
            <a:pPr>
              <a:buNone/>
            </a:pPr>
            <a:r>
              <a:rPr lang="da-DK" dirty="0" smtClean="0"/>
              <a:t>			Næste gang er det HDS USP &amp; USP-V</a:t>
            </a:r>
            <a:endParaRPr lang="da-DK" dirty="0"/>
          </a:p>
        </p:txBody>
      </p:sp>
      <p:sp>
        <p:nvSpPr>
          <p:cNvPr id="4" name="Højrepil 3"/>
          <p:cNvSpPr/>
          <p:nvPr/>
        </p:nvSpPr>
        <p:spPr>
          <a:xfrm>
            <a:off x="683568" y="3068960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dsholder til indhold 6"/>
          <p:cNvGraphicFramePr>
            <a:graphicFrameLocks noGrp="1"/>
          </p:cNvGraphicFramePr>
          <p:nvPr>
            <p:ph sz="half" idx="1"/>
          </p:nvPr>
        </p:nvGraphicFramePr>
        <p:xfrm>
          <a:off x="468313" y="1628775"/>
          <a:ext cx="7416055" cy="381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487"/>
                <a:gridCol w="864096"/>
                <a:gridCol w="792088"/>
                <a:gridCol w="1728192"/>
                <a:gridCol w="1728192"/>
              </a:tblGrid>
              <a:tr h="287083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 konfigureres sammen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Bemærkninger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7700C/7700E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XP256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87083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9500V (9520, 9530, 9570, 9580, 9585)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9910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XP48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SE9910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9900 serien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9960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XP512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SE9960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9900 serien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9970V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XP128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SE9970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9900V serien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9980V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XP1024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SE9980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9900V serien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Pilot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87083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AMS (200,500,1000)/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wms/sms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87083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AMS 2000 (2100,2300,2500)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NSC 55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XP10000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9985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USP (100,600,1100)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XP12000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9990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USP-VM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XP20000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9985V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USP-V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XP24000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9990V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HUS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VSP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P9500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05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Generel information</a:t>
            </a:r>
            <a:endParaRPr lang="da-DK" dirty="0"/>
          </a:p>
        </p:txBody>
      </p:sp>
      <p:sp>
        <p:nvSpPr>
          <p:cNvPr id="9" name="Ellipse 8"/>
          <p:cNvSpPr/>
          <p:nvPr/>
        </p:nvSpPr>
        <p:spPr>
          <a:xfrm>
            <a:off x="0" y="3356992"/>
            <a:ext cx="327585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Generel information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Der er alm. </a:t>
            </a:r>
            <a:r>
              <a:rPr lang="da-DK" b="1" dirty="0" smtClean="0"/>
              <a:t>AMS</a:t>
            </a:r>
            <a:r>
              <a:rPr lang="da-DK" dirty="0" smtClean="0"/>
              <a:t> og </a:t>
            </a:r>
            <a:r>
              <a:rPr lang="da-DK" b="1" dirty="0" smtClean="0"/>
              <a:t>AMS2000</a:t>
            </a:r>
          </a:p>
          <a:p>
            <a:r>
              <a:rPr lang="da-DK" dirty="0" err="1" smtClean="0"/>
              <a:t>Mid-range</a:t>
            </a:r>
            <a:r>
              <a:rPr lang="da-DK" dirty="0" smtClean="0"/>
              <a:t> </a:t>
            </a:r>
            <a:r>
              <a:rPr lang="da-DK" dirty="0" err="1" smtClean="0"/>
              <a:t>storage</a:t>
            </a:r>
            <a:r>
              <a:rPr lang="da-DK" dirty="0" smtClean="0"/>
              <a:t> systems</a:t>
            </a:r>
          </a:p>
          <a:p>
            <a:r>
              <a:rPr lang="da-DK" dirty="0" smtClean="0"/>
              <a:t>Bruges af små og mellemstore virksomheder (SMB)</a:t>
            </a:r>
          </a:p>
          <a:p>
            <a:r>
              <a:rPr lang="da-DK" dirty="0" smtClean="0"/>
              <a:t>Ny pris er omkring USD30.000 til USD80.000</a:t>
            </a:r>
          </a:p>
          <a:p>
            <a:r>
              <a:rPr lang="da-DK" dirty="0" smtClean="0"/>
              <a:t>AMS200,500,1000 blev lanceret i 2005</a:t>
            </a:r>
          </a:p>
          <a:p>
            <a:r>
              <a:rPr lang="da-DK" dirty="0" smtClean="0"/>
              <a:t>AMS2000 blev lanceret i 2008</a:t>
            </a:r>
          </a:p>
          <a:p>
            <a:r>
              <a:rPr lang="da-DK" dirty="0" smtClean="0"/>
              <a:t>AMS2000 er blevet afløst af HUS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HDS </a:t>
            </a:r>
            <a:r>
              <a:rPr lang="da-DK" dirty="0" err="1" smtClean="0"/>
              <a:t>Adaptable</a:t>
            </a:r>
            <a:r>
              <a:rPr lang="da-DK" dirty="0" smtClean="0"/>
              <a:t> </a:t>
            </a:r>
            <a:r>
              <a:rPr lang="da-DK" dirty="0" err="1" smtClean="0"/>
              <a:t>Modular</a:t>
            </a:r>
            <a:r>
              <a:rPr lang="da-DK" dirty="0" smtClean="0"/>
              <a:t> </a:t>
            </a:r>
            <a:r>
              <a:rPr lang="da-DK" dirty="0" err="1" smtClean="0"/>
              <a:t>Storage</a:t>
            </a:r>
            <a:r>
              <a:rPr lang="da-DK" dirty="0" smtClean="0"/>
              <a:t> (AMS)</a:t>
            </a:r>
            <a:endParaRPr lang="da-DK" sz="2400" dirty="0" smtClean="0"/>
          </a:p>
        </p:txBody>
      </p:sp>
      <p:pic>
        <p:nvPicPr>
          <p:cNvPr id="3074" name="Picture 2" descr="http://t0.gstatic.com/images?q=tbn:ANd9GcT02Uq0s2GT9_sqhFMEl91-TZdo3DEBymbsxwiAiCLGzSb3N5_gg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3312368" cy="2215146"/>
          </a:xfrm>
          <a:prstGeom prst="rect">
            <a:avLst/>
          </a:prstGeom>
          <a:noFill/>
        </p:spPr>
      </p:pic>
      <p:pic>
        <p:nvPicPr>
          <p:cNvPr id="3076" name="Picture 4" descr="http://www.tech.proact.co.uk/i/hitachi_tagmastore_adaptable_modular_storage_ams10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916832"/>
            <a:ext cx="28384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 smtClean="0"/>
              <a:t>Tekniske specifikationer</a:t>
            </a:r>
            <a:endParaRPr lang="da-DK" b="0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14366" y="1600201"/>
            <a:ext cx="8190082" cy="676671"/>
          </a:xfrm>
        </p:spPr>
        <p:txBody>
          <a:bodyPr/>
          <a:lstStyle/>
          <a:p>
            <a:r>
              <a:rPr lang="da-DK" b="1" dirty="0" smtClean="0"/>
              <a:t>AMS</a:t>
            </a:r>
            <a:r>
              <a:rPr lang="da-DK" dirty="0" smtClean="0"/>
              <a:t> = </a:t>
            </a:r>
            <a:r>
              <a:rPr lang="da-DK" b="1" dirty="0" err="1" smtClean="0"/>
              <a:t>A</a:t>
            </a:r>
            <a:r>
              <a:rPr lang="da-DK" dirty="0" err="1" smtClean="0"/>
              <a:t>daptable</a:t>
            </a:r>
            <a:r>
              <a:rPr lang="da-DK" dirty="0" smtClean="0"/>
              <a:t> </a:t>
            </a:r>
            <a:r>
              <a:rPr lang="da-DK" b="1" dirty="0" err="1" smtClean="0"/>
              <a:t>M</a:t>
            </a:r>
            <a:r>
              <a:rPr lang="da-DK" dirty="0" err="1" smtClean="0"/>
              <a:t>odular</a:t>
            </a:r>
            <a:r>
              <a:rPr lang="da-DK" dirty="0" smtClean="0"/>
              <a:t> </a:t>
            </a:r>
            <a:r>
              <a:rPr lang="da-DK" b="1" dirty="0" err="1" smtClean="0"/>
              <a:t>S</a:t>
            </a:r>
            <a:r>
              <a:rPr lang="da-DK" dirty="0" err="1" smtClean="0"/>
              <a:t>torage</a:t>
            </a:r>
            <a:endParaRPr lang="da-DK" dirty="0" smtClean="0"/>
          </a:p>
          <a:p>
            <a:endParaRPr lang="da-DK" dirty="0" smtClean="0"/>
          </a:p>
          <a:p>
            <a:pPr>
              <a:buNone/>
            </a:pPr>
            <a:endParaRPr lang="da-DK" dirty="0" smtClean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755576" y="2492896"/>
          <a:ext cx="5588000" cy="2295525"/>
        </p:xfrm>
        <a:graphic>
          <a:graphicData uri="http://schemas.openxmlformats.org/drawingml/2006/table">
            <a:tbl>
              <a:tblPr/>
              <a:tblGrid>
                <a:gridCol w="1779153"/>
                <a:gridCol w="1855267"/>
                <a:gridCol w="1953580"/>
              </a:tblGrid>
              <a:tr h="57150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Serien består af: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AMS200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AMS500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AMS1000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49,5 TB SATA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34,5 TB Fibre channel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88,5 TB SATA</a:t>
                      </a:r>
                      <a:b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67,5 TB Fibre Channel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173,8 TB SATA</a:t>
                      </a:r>
                      <a:b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129,4 TB Fibre channel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1GB-4GB Cache memory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2GB-8GB Cache memory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4GB-16GB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Cache</a:t>
                      </a:r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memory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Opbygning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600" dirty="0" smtClean="0"/>
              <a:t>Base unit</a:t>
            </a:r>
          </a:p>
          <a:p>
            <a:r>
              <a:rPr lang="da-DK" sz="3600" dirty="0" smtClean="0"/>
              <a:t>Disk options</a:t>
            </a:r>
          </a:p>
          <a:p>
            <a:r>
              <a:rPr lang="da-DK" sz="3600" dirty="0" smtClean="0"/>
              <a:t>Disk </a:t>
            </a:r>
            <a:r>
              <a:rPr lang="da-DK" sz="3600" dirty="0" err="1" smtClean="0"/>
              <a:t>expansion</a:t>
            </a:r>
            <a:endParaRPr lang="da-D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Base Unit AMS200 og AMS500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915816" y="1484784"/>
            <a:ext cx="5728150" cy="5112568"/>
          </a:xfrm>
        </p:spPr>
        <p:txBody>
          <a:bodyPr/>
          <a:lstStyle/>
          <a:p>
            <a:r>
              <a:rPr lang="da-DK" sz="1800" dirty="0" smtClean="0"/>
              <a:t>AMS200 og AMS500 bygges op af:</a:t>
            </a:r>
          </a:p>
          <a:p>
            <a:pPr lvl="1"/>
            <a:r>
              <a:rPr lang="da-DK" sz="1800" dirty="0" smtClean="0"/>
              <a:t>1 Base unit</a:t>
            </a:r>
          </a:p>
          <a:p>
            <a:pPr lvl="1"/>
            <a:r>
              <a:rPr lang="da-DK" sz="1800" dirty="0" smtClean="0"/>
              <a:t>1 eller 2 </a:t>
            </a:r>
            <a:r>
              <a:rPr lang="da-DK" sz="1800" dirty="0" err="1" smtClean="0"/>
              <a:t>controllere</a:t>
            </a:r>
            <a:endParaRPr lang="da-DK" sz="1800" dirty="0" smtClean="0"/>
          </a:p>
          <a:p>
            <a:pPr lvl="2"/>
            <a:r>
              <a:rPr lang="da-DK" sz="1800" dirty="0" smtClean="0"/>
              <a:t>1Gb eller 2Gb </a:t>
            </a:r>
            <a:r>
              <a:rPr lang="da-DK" sz="1800" dirty="0" err="1" smtClean="0"/>
              <a:t>cache</a:t>
            </a:r>
            <a:r>
              <a:rPr lang="da-DK" sz="1800" dirty="0" smtClean="0"/>
              <a:t> </a:t>
            </a:r>
            <a:r>
              <a:rPr lang="da-DK" sz="1800" dirty="0" err="1" smtClean="0"/>
              <a:t>memory</a:t>
            </a:r>
            <a:r>
              <a:rPr lang="da-DK" sz="1800" dirty="0" smtClean="0"/>
              <a:t> modul</a:t>
            </a:r>
          </a:p>
          <a:p>
            <a:pPr lvl="2"/>
            <a:r>
              <a:rPr lang="da-DK" sz="1800" dirty="0" smtClean="0"/>
              <a:t>Interface </a:t>
            </a:r>
            <a:r>
              <a:rPr lang="da-DK" sz="1800" dirty="0" err="1" smtClean="0"/>
              <a:t>connection</a:t>
            </a:r>
            <a:r>
              <a:rPr lang="da-DK" sz="1800" dirty="0" smtClean="0"/>
              <a:t> </a:t>
            </a:r>
            <a:r>
              <a:rPr lang="da-DK" sz="1800" dirty="0" err="1" smtClean="0"/>
              <a:t>board</a:t>
            </a:r>
            <a:r>
              <a:rPr lang="da-DK" sz="1800" dirty="0" smtClean="0"/>
              <a:t> (FC , NAS eller </a:t>
            </a:r>
            <a:r>
              <a:rPr lang="da-DK" sz="1800" dirty="0" err="1" smtClean="0"/>
              <a:t>iSCSI</a:t>
            </a:r>
            <a:r>
              <a:rPr lang="da-DK" sz="1800" dirty="0" smtClean="0"/>
              <a:t>)</a:t>
            </a:r>
          </a:p>
          <a:p>
            <a:pPr lvl="1"/>
            <a:r>
              <a:rPr lang="da-DK" sz="1800" dirty="0" smtClean="0"/>
              <a:t>2  x Fan </a:t>
            </a:r>
            <a:r>
              <a:rPr lang="da-DK" sz="1800" dirty="0" err="1" smtClean="0"/>
              <a:t>assembly</a:t>
            </a:r>
            <a:endParaRPr lang="da-DK" sz="1800" dirty="0" smtClean="0"/>
          </a:p>
          <a:p>
            <a:pPr lvl="1"/>
            <a:r>
              <a:rPr lang="da-DK" sz="1800" dirty="0" smtClean="0"/>
              <a:t>2 x Power </a:t>
            </a:r>
            <a:r>
              <a:rPr lang="da-DK" sz="1800" dirty="0" err="1" smtClean="0"/>
              <a:t>supply</a:t>
            </a:r>
            <a:endParaRPr lang="da-DK" sz="1800" dirty="0" smtClean="0"/>
          </a:p>
          <a:p>
            <a:pPr lvl="1"/>
            <a:r>
              <a:rPr lang="da-DK" sz="1800" dirty="0" smtClean="0"/>
              <a:t>1 eller 2 x </a:t>
            </a:r>
            <a:r>
              <a:rPr lang="da-DK" sz="1800" dirty="0" err="1" smtClean="0"/>
              <a:t>Battery</a:t>
            </a:r>
            <a:r>
              <a:rPr lang="da-DK" sz="1800" dirty="0" smtClean="0"/>
              <a:t> unit</a:t>
            </a:r>
          </a:p>
          <a:p>
            <a:pPr lvl="2"/>
            <a:endParaRPr lang="da-DK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0727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89040"/>
            <a:ext cx="3657972" cy="289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Base unit AMS1000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dirty="0" smtClean="0"/>
              <a:t>AMS1000 bygges op af:</a:t>
            </a:r>
          </a:p>
          <a:p>
            <a:pPr lvl="1"/>
            <a:r>
              <a:rPr lang="da-DK" sz="1800" dirty="0" smtClean="0"/>
              <a:t>1 Base unit</a:t>
            </a:r>
          </a:p>
          <a:p>
            <a:pPr lvl="1"/>
            <a:r>
              <a:rPr lang="da-DK" sz="1800" dirty="0" smtClean="0"/>
              <a:t>1 eller 2 </a:t>
            </a:r>
            <a:r>
              <a:rPr lang="da-DK" sz="1800" dirty="0" err="1" smtClean="0"/>
              <a:t>controllere</a:t>
            </a:r>
            <a:endParaRPr lang="da-DK" sz="1800" dirty="0" smtClean="0"/>
          </a:p>
          <a:p>
            <a:pPr lvl="2"/>
            <a:r>
              <a:rPr lang="da-DK" sz="1800" dirty="0" smtClean="0"/>
              <a:t>1 </a:t>
            </a:r>
            <a:r>
              <a:rPr lang="da-DK" sz="1800" dirty="0" err="1" smtClean="0"/>
              <a:t>Gb</a:t>
            </a:r>
            <a:r>
              <a:rPr lang="da-DK" sz="1800" dirty="0" smtClean="0"/>
              <a:t> eller 2Gb </a:t>
            </a:r>
            <a:r>
              <a:rPr lang="da-DK" sz="1800" dirty="0" err="1" smtClean="0"/>
              <a:t>cache</a:t>
            </a:r>
            <a:r>
              <a:rPr lang="da-DK" sz="1800" dirty="0" smtClean="0"/>
              <a:t> </a:t>
            </a:r>
            <a:r>
              <a:rPr lang="da-DK" sz="1800" dirty="0" err="1" smtClean="0"/>
              <a:t>memory</a:t>
            </a:r>
            <a:r>
              <a:rPr lang="da-DK" sz="1800" dirty="0" smtClean="0"/>
              <a:t> </a:t>
            </a:r>
            <a:r>
              <a:rPr lang="da-DK" sz="1800" dirty="0" err="1" smtClean="0"/>
              <a:t>module</a:t>
            </a:r>
            <a:endParaRPr lang="da-DK" sz="1800" dirty="0" smtClean="0"/>
          </a:p>
          <a:p>
            <a:pPr lvl="2"/>
            <a:r>
              <a:rPr lang="da-DK" sz="1800" dirty="0" smtClean="0"/>
              <a:t>Interface </a:t>
            </a:r>
            <a:r>
              <a:rPr lang="da-DK" sz="1800" dirty="0" err="1" smtClean="0"/>
              <a:t>connection</a:t>
            </a:r>
            <a:r>
              <a:rPr lang="da-DK" sz="1800" dirty="0" smtClean="0"/>
              <a:t> </a:t>
            </a:r>
            <a:r>
              <a:rPr lang="da-DK" sz="1800" dirty="0" err="1" smtClean="0"/>
              <a:t>board</a:t>
            </a:r>
            <a:r>
              <a:rPr lang="da-DK" sz="1800" dirty="0" smtClean="0"/>
              <a:t> (FC, NAS eller </a:t>
            </a:r>
            <a:r>
              <a:rPr lang="da-DK" sz="1800" dirty="0" err="1" smtClean="0"/>
              <a:t>iSCSI</a:t>
            </a:r>
            <a:r>
              <a:rPr lang="da-DK" sz="1800" dirty="0" smtClean="0"/>
              <a:t>)</a:t>
            </a:r>
          </a:p>
          <a:p>
            <a:pPr lvl="1"/>
            <a:r>
              <a:rPr lang="da-DK" sz="1800" dirty="0" smtClean="0"/>
              <a:t>2 x Fan </a:t>
            </a:r>
            <a:r>
              <a:rPr lang="da-DK" sz="1800" dirty="0" err="1" smtClean="0"/>
              <a:t>assembly</a:t>
            </a:r>
            <a:endParaRPr lang="da-DK" sz="1800" dirty="0" smtClean="0"/>
          </a:p>
          <a:p>
            <a:pPr lvl="1"/>
            <a:r>
              <a:rPr lang="da-DK" sz="1800" dirty="0" smtClean="0"/>
              <a:t>2 x Power </a:t>
            </a:r>
            <a:r>
              <a:rPr lang="da-DK" sz="1800" dirty="0" err="1" smtClean="0"/>
              <a:t>supply</a:t>
            </a:r>
            <a:endParaRPr lang="da-DK" sz="1800" dirty="0" smtClean="0"/>
          </a:p>
          <a:p>
            <a:pPr lvl="1"/>
            <a:r>
              <a:rPr lang="da-DK" sz="1800" dirty="0" smtClean="0"/>
              <a:t>4x </a:t>
            </a:r>
            <a:r>
              <a:rPr lang="da-DK" sz="1800" dirty="0" err="1" smtClean="0"/>
              <a:t>Battery</a:t>
            </a:r>
            <a:r>
              <a:rPr lang="da-DK" sz="1800" dirty="0" smtClean="0"/>
              <a:t> unit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402707" cy="239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3523282" cy="23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belon tom Epoka IT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Skabelon tom Epoka IT</Template>
  <TotalTime>2003</TotalTime>
  <Words>707</Words>
  <Application>Microsoft Office PowerPoint</Application>
  <PresentationFormat>Skærmshow (4:3)</PresentationFormat>
  <Paragraphs>279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26</vt:i4>
      </vt:variant>
    </vt:vector>
  </HeadingPairs>
  <TitlesOfParts>
    <vt:vector size="27" baseType="lpstr">
      <vt:lpstr>Skabelon tom Epoka IT</vt:lpstr>
      <vt:lpstr>HDS AMS &amp; AMS 2000 family</vt:lpstr>
      <vt:lpstr>Agenda</vt:lpstr>
      <vt:lpstr>Generel information</vt:lpstr>
      <vt:lpstr>Generel information</vt:lpstr>
      <vt:lpstr>HDS Adaptable Modular Storage (AMS)</vt:lpstr>
      <vt:lpstr>Tekniske specifikationer</vt:lpstr>
      <vt:lpstr>Opbygning</vt:lpstr>
      <vt:lpstr>Base Unit AMS200 og AMS500</vt:lpstr>
      <vt:lpstr>Base unit AMS1000</vt:lpstr>
      <vt:lpstr>Disk options: Fibre channel</vt:lpstr>
      <vt:lpstr>Disk options: SATA</vt:lpstr>
      <vt:lpstr>Expansion</vt:lpstr>
      <vt:lpstr>HDS Adaptable Modular Storage 2000 </vt:lpstr>
      <vt:lpstr>Tekniske specifikationer</vt:lpstr>
      <vt:lpstr>Tekniske specifikationer</vt:lpstr>
      <vt:lpstr>Opbygning</vt:lpstr>
      <vt:lpstr>Base Unit AMS2100 og AMS2300</vt:lpstr>
      <vt:lpstr>Base unit AMS2500</vt:lpstr>
      <vt:lpstr>Disk options: SAS</vt:lpstr>
      <vt:lpstr>Disk options: SATA</vt:lpstr>
      <vt:lpstr>Disk expansion</vt:lpstr>
      <vt:lpstr>Partnummer systemet </vt:lpstr>
      <vt:lpstr>Partnummer systemet</vt:lpstr>
      <vt:lpstr>Partnummer systemet</vt:lpstr>
      <vt:lpstr>Spørgsmål</vt:lpstr>
      <vt:lpstr>På gensyn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HDS AMS &amp; AMS 2000 family</dc:title>
  <dc:creator>Jeppe Glerup</dc:creator>
  <cp:lastModifiedBy>Jeppe Glerup</cp:lastModifiedBy>
  <cp:revision>194</cp:revision>
  <dcterms:created xsi:type="dcterms:W3CDTF">2013-02-20T10:12:04Z</dcterms:created>
  <dcterms:modified xsi:type="dcterms:W3CDTF">2014-07-02T11:20:47Z</dcterms:modified>
</cp:coreProperties>
</file>